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 id="2147483921" r:id="rId2"/>
    <p:sldMasterId id="2147483924" r:id="rId3"/>
    <p:sldMasterId id="2147483926" r:id="rId4"/>
  </p:sldMasterIdLst>
  <p:notesMasterIdLst>
    <p:notesMasterId r:id="rId68"/>
  </p:notesMasterIdLst>
  <p:sldIdLst>
    <p:sldId id="321" r:id="rId5"/>
    <p:sldId id="322" r:id="rId6"/>
    <p:sldId id="323" r:id="rId7"/>
    <p:sldId id="324" r:id="rId8"/>
    <p:sldId id="325" r:id="rId9"/>
    <p:sldId id="326" r:id="rId10"/>
    <p:sldId id="395" r:id="rId11"/>
    <p:sldId id="441" r:id="rId12"/>
    <p:sldId id="327" r:id="rId13"/>
    <p:sldId id="329" r:id="rId14"/>
    <p:sldId id="330" r:id="rId15"/>
    <p:sldId id="381" r:id="rId16"/>
    <p:sldId id="396" r:id="rId17"/>
    <p:sldId id="333" r:id="rId18"/>
    <p:sldId id="397" r:id="rId19"/>
    <p:sldId id="416" r:id="rId20"/>
    <p:sldId id="337" r:id="rId21"/>
    <p:sldId id="385" r:id="rId22"/>
    <p:sldId id="386" r:id="rId23"/>
    <p:sldId id="340" r:id="rId24"/>
    <p:sldId id="341" r:id="rId25"/>
    <p:sldId id="342" r:id="rId26"/>
    <p:sldId id="387" r:id="rId27"/>
    <p:sldId id="345" r:id="rId28"/>
    <p:sldId id="346" r:id="rId29"/>
    <p:sldId id="399" r:id="rId30"/>
    <p:sldId id="388" r:id="rId31"/>
    <p:sldId id="438" r:id="rId32"/>
    <p:sldId id="439" r:id="rId33"/>
    <p:sldId id="440" r:id="rId34"/>
    <p:sldId id="351" r:id="rId35"/>
    <p:sldId id="352" r:id="rId36"/>
    <p:sldId id="353" r:id="rId37"/>
    <p:sldId id="354" r:id="rId38"/>
    <p:sldId id="355" r:id="rId39"/>
    <p:sldId id="356" r:id="rId40"/>
    <p:sldId id="401" r:id="rId41"/>
    <p:sldId id="402" r:id="rId42"/>
    <p:sldId id="404" r:id="rId43"/>
    <p:sldId id="403" r:id="rId44"/>
    <p:sldId id="405" r:id="rId45"/>
    <p:sldId id="407"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17" r:id="rId64"/>
    <p:sldId id="436" r:id="rId65"/>
    <p:sldId id="437" r:id="rId66"/>
    <p:sldId id="408" r:id="rId67"/>
  </p:sldIdLst>
  <p:sldSz cx="12188825"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nrico Fuiano" initials="EF" lastIdx="54" clrIdx="0"/>
  <p:cmAuthor id="1" name="jgilad" initials="j" lastIdx="24" clrIdx="1"/>
  <p:cmAuthor id="2" name="Brent" initials="B"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4F"/>
    <a:srgbClr val="0B0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46" autoAdjust="0"/>
    <p:restoredTop sz="85981" autoAdjust="0"/>
  </p:normalViewPr>
  <p:slideViewPr>
    <p:cSldViewPr snapToGrid="0" snapToObjects="1">
      <p:cViewPr>
        <p:scale>
          <a:sx n="50" d="100"/>
          <a:sy n="50" d="100"/>
        </p:scale>
        <p:origin x="-1080" y="-372"/>
      </p:cViewPr>
      <p:guideLst>
        <p:guide orient="horz" pos="2160"/>
        <p:guide pos="3839"/>
      </p:guideLst>
    </p:cSldViewPr>
  </p:slideViewPr>
  <p:notesTextViewPr>
    <p:cViewPr>
      <p:scale>
        <a:sx n="1" d="1"/>
        <a:sy n="1" d="1"/>
      </p:scale>
      <p:origin x="0" y="0"/>
    </p:cViewPr>
  </p:notesTextViewPr>
  <p:sorterViewPr>
    <p:cViewPr>
      <p:scale>
        <a:sx n="75" d="100"/>
        <a:sy n="75" d="100"/>
      </p:scale>
      <p:origin x="0" y="59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11232820397201"/>
          <c:y val="4.6339775861912E-2"/>
          <c:w val="0.73624056997077603"/>
          <c:h val="0.82799723241353695"/>
        </c:manualLayout>
      </c:layout>
      <c:barChart>
        <c:barDir val="col"/>
        <c:grouping val="clustered"/>
        <c:varyColors val="0"/>
        <c:ser>
          <c:idx val="0"/>
          <c:order val="0"/>
          <c:tx>
            <c:strRef>
              <c:f>Sheet1!$B$1</c:f>
              <c:strCache>
                <c:ptCount val="1"/>
                <c:pt idx="0">
                  <c:v>Native</c:v>
                </c:pt>
              </c:strCache>
            </c:strRef>
          </c:tx>
          <c:spPr>
            <a:solidFill>
              <a:srgbClr val="FFFFFF">
                <a:lumMod val="50000"/>
              </a:srgbClr>
            </a:solidFill>
          </c:spPr>
          <c:invertIfNegative val="0"/>
          <c:cat>
            <c:strRef>
              <c:f>Sheet1!$A$2:$A$3</c:f>
              <c:strCache>
                <c:ptCount val="2"/>
                <c:pt idx="0">
                  <c:v>Citrix HDX</c:v>
                </c:pt>
                <c:pt idx="1">
                  <c:v>VMware RDP</c:v>
                </c:pt>
              </c:strCache>
            </c:strRef>
          </c:cat>
          <c:val>
            <c:numRef>
              <c:f>Sheet1!$B$2:$B$3</c:f>
              <c:numCache>
                <c:formatCode>General</c:formatCode>
                <c:ptCount val="2"/>
                <c:pt idx="0">
                  <c:v>54.5</c:v>
                </c:pt>
                <c:pt idx="1">
                  <c:v>50.6</c:v>
                </c:pt>
              </c:numCache>
            </c:numRef>
          </c:val>
        </c:ser>
        <c:ser>
          <c:idx val="1"/>
          <c:order val="1"/>
          <c:tx>
            <c:strRef>
              <c:f>Sheet1!$C$1</c:f>
              <c:strCache>
                <c:ptCount val="1"/>
                <c:pt idx="0">
                  <c:v>With WAAS</c:v>
                </c:pt>
              </c:strCache>
            </c:strRef>
          </c:tx>
          <c:spPr>
            <a:gradFill flip="none" rotWithShape="1">
              <a:gsLst>
                <a:gs pos="0">
                  <a:srgbClr val="08ACF6">
                    <a:shade val="30000"/>
                    <a:satMod val="115000"/>
                  </a:srgbClr>
                </a:gs>
                <a:gs pos="50000">
                  <a:srgbClr val="08ACF6">
                    <a:shade val="67500"/>
                    <a:satMod val="115000"/>
                  </a:srgbClr>
                </a:gs>
                <a:gs pos="100000">
                  <a:srgbClr val="08ACF6">
                    <a:shade val="100000"/>
                    <a:satMod val="115000"/>
                  </a:srgbClr>
                </a:gs>
              </a:gsLst>
              <a:lin ang="16200000" scaled="1"/>
              <a:tileRect/>
            </a:gradFill>
          </c:spPr>
          <c:invertIfNegative val="0"/>
          <c:cat>
            <c:strRef>
              <c:f>Sheet1!$A$2:$A$3</c:f>
              <c:strCache>
                <c:ptCount val="2"/>
                <c:pt idx="0">
                  <c:v>Citrix HDX</c:v>
                </c:pt>
                <c:pt idx="1">
                  <c:v>VMware RDP</c:v>
                </c:pt>
              </c:strCache>
            </c:strRef>
          </c:cat>
          <c:val>
            <c:numRef>
              <c:f>Sheet1!$C$2:$C$3</c:f>
              <c:numCache>
                <c:formatCode>General</c:formatCode>
                <c:ptCount val="2"/>
                <c:pt idx="0">
                  <c:v>21.5</c:v>
                </c:pt>
                <c:pt idx="1">
                  <c:v>19.899999999999999</c:v>
                </c:pt>
              </c:numCache>
            </c:numRef>
          </c:val>
        </c:ser>
        <c:dLbls>
          <c:showLegendKey val="0"/>
          <c:showVal val="0"/>
          <c:showCatName val="0"/>
          <c:showSerName val="0"/>
          <c:showPercent val="0"/>
          <c:showBubbleSize val="0"/>
        </c:dLbls>
        <c:gapWidth val="100"/>
        <c:overlap val="-20"/>
        <c:axId val="180658944"/>
        <c:axId val="180660480"/>
      </c:barChart>
      <c:catAx>
        <c:axId val="180658944"/>
        <c:scaling>
          <c:orientation val="minMax"/>
        </c:scaling>
        <c:delete val="0"/>
        <c:axPos val="b"/>
        <c:numFmt formatCode="General" sourceLinked="1"/>
        <c:majorTickMark val="none"/>
        <c:minorTickMark val="none"/>
        <c:tickLblPos val="nextTo"/>
        <c:txPr>
          <a:bodyPr rot="0" vert="horz"/>
          <a:lstStyle/>
          <a:p>
            <a:pPr>
              <a:defRPr sz="1200">
                <a:solidFill>
                  <a:schemeClr val="bg1"/>
                </a:solidFill>
              </a:defRPr>
            </a:pPr>
            <a:endParaRPr lang="en-US"/>
          </a:p>
        </c:txPr>
        <c:crossAx val="180660480"/>
        <c:crosses val="autoZero"/>
        <c:auto val="1"/>
        <c:lblAlgn val="ctr"/>
        <c:lblOffset val="0"/>
        <c:tickLblSkip val="1"/>
        <c:tickMarkSkip val="1"/>
        <c:noMultiLvlLbl val="0"/>
      </c:catAx>
      <c:valAx>
        <c:axId val="180660480"/>
        <c:scaling>
          <c:orientation val="minMax"/>
          <c:max val="55"/>
          <c:min val="0"/>
        </c:scaling>
        <c:delete val="0"/>
        <c:axPos val="l"/>
        <c:numFmt formatCode="General" sourceLinked="1"/>
        <c:majorTickMark val="none"/>
        <c:minorTickMark val="none"/>
        <c:tickLblPos val="nextTo"/>
        <c:spPr>
          <a:ln w="0">
            <a:noFill/>
          </a:ln>
        </c:spPr>
        <c:txPr>
          <a:bodyPr rot="0" vert="horz"/>
          <a:lstStyle/>
          <a:p>
            <a:pPr>
              <a:defRPr sz="1200" b="1">
                <a:solidFill>
                  <a:schemeClr val="bg1"/>
                </a:solidFill>
              </a:defRPr>
            </a:pPr>
            <a:endParaRPr lang="en-US"/>
          </a:p>
        </c:txPr>
        <c:crossAx val="180658944"/>
        <c:crosses val="autoZero"/>
        <c:crossBetween val="between"/>
        <c:minorUnit val="1"/>
      </c:valAx>
    </c:plotArea>
    <c:plotVisOnly val="1"/>
    <c:dispBlanksAs val="gap"/>
    <c:showDLblsOverMax val="0"/>
  </c:chart>
  <c:txPr>
    <a:bodyPr/>
    <a:lstStyle/>
    <a:p>
      <a:pPr>
        <a:defRPr sz="1400">
          <a:solidFill>
            <a:schemeClr val="bg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11232820397201"/>
          <c:y val="4.6339775861912E-2"/>
          <c:w val="0.72709359700609599"/>
          <c:h val="0.82799723241353695"/>
        </c:manualLayout>
      </c:layout>
      <c:barChart>
        <c:barDir val="col"/>
        <c:grouping val="clustered"/>
        <c:varyColors val="0"/>
        <c:ser>
          <c:idx val="0"/>
          <c:order val="0"/>
          <c:tx>
            <c:strRef>
              <c:f>Sheet1!$B$1</c:f>
              <c:strCache>
                <c:ptCount val="1"/>
                <c:pt idx="0">
                  <c:v>Series 1</c:v>
                </c:pt>
              </c:strCache>
            </c:strRef>
          </c:tx>
          <c:spPr>
            <a:solidFill>
              <a:srgbClr val="FFFFFF">
                <a:lumMod val="50000"/>
              </a:srgbClr>
            </a:solidFill>
          </c:spPr>
          <c:invertIfNegative val="0"/>
          <c:dPt>
            <c:idx val="0"/>
            <c:invertIfNegative val="0"/>
            <c:bubble3D val="0"/>
            <c:spPr>
              <a:solidFill>
                <a:srgbClr val="7F7F7F"/>
              </a:solidFill>
            </c:spPr>
          </c:dPt>
          <c:dPt>
            <c:idx val="1"/>
            <c:invertIfNegative val="0"/>
            <c:bubble3D val="0"/>
            <c:spPr>
              <a:gradFill flip="none" rotWithShape="1">
                <a:gsLst>
                  <a:gs pos="0">
                    <a:srgbClr val="B42EE8">
                      <a:shade val="30000"/>
                      <a:satMod val="115000"/>
                    </a:srgbClr>
                  </a:gs>
                  <a:gs pos="50000">
                    <a:srgbClr val="B42EE8">
                      <a:shade val="67500"/>
                      <a:satMod val="115000"/>
                    </a:srgbClr>
                  </a:gs>
                  <a:gs pos="100000">
                    <a:srgbClr val="B42EE8">
                      <a:shade val="100000"/>
                      <a:satMod val="115000"/>
                    </a:srgbClr>
                  </a:gs>
                </a:gsLst>
                <a:lin ang="16200000" scaled="1"/>
                <a:tileRect/>
              </a:gradFill>
            </c:spPr>
          </c:dPt>
          <c:dPt>
            <c:idx val="2"/>
            <c:invertIfNegative val="0"/>
            <c:bubble3D val="0"/>
            <c:spPr>
              <a:gradFill flip="none" rotWithShape="1">
                <a:gsLst>
                  <a:gs pos="0">
                    <a:srgbClr val="08ACF6">
                      <a:shade val="30000"/>
                      <a:satMod val="115000"/>
                    </a:srgbClr>
                  </a:gs>
                  <a:gs pos="50000">
                    <a:srgbClr val="08ACF6">
                      <a:shade val="67500"/>
                      <a:satMod val="115000"/>
                    </a:srgbClr>
                  </a:gs>
                  <a:gs pos="100000">
                    <a:srgbClr val="08ACF6">
                      <a:shade val="100000"/>
                      <a:satMod val="115000"/>
                    </a:srgbClr>
                  </a:gs>
                </a:gsLst>
                <a:lin ang="16200000" scaled="1"/>
                <a:tileRect/>
              </a:gradFill>
            </c:spPr>
          </c:dPt>
          <c:cat>
            <c:strRef>
              <c:f>Sheet1!$A$2:$A$4</c:f>
              <c:strCache>
                <c:ptCount val="3"/>
                <c:pt idx="0">
                  <c:v>LAN</c:v>
                </c:pt>
                <c:pt idx="1">
                  <c:v>80ms T1 WAN</c:v>
                </c:pt>
                <c:pt idx="2">
                  <c:v>80ms T1 WAN + WAAS</c:v>
                </c:pt>
              </c:strCache>
            </c:strRef>
          </c:cat>
          <c:val>
            <c:numRef>
              <c:f>Sheet1!$B$2:$B$4</c:f>
              <c:numCache>
                <c:formatCode>General</c:formatCode>
                <c:ptCount val="3"/>
                <c:pt idx="0">
                  <c:v>24.6</c:v>
                </c:pt>
                <c:pt idx="1">
                  <c:v>5</c:v>
                </c:pt>
                <c:pt idx="2">
                  <c:v>19.5</c:v>
                </c:pt>
              </c:numCache>
            </c:numRef>
          </c:val>
        </c:ser>
        <c:dLbls>
          <c:showLegendKey val="0"/>
          <c:showVal val="0"/>
          <c:showCatName val="0"/>
          <c:showSerName val="0"/>
          <c:showPercent val="0"/>
          <c:showBubbleSize val="0"/>
        </c:dLbls>
        <c:gapWidth val="100"/>
        <c:axId val="180390528"/>
        <c:axId val="180392320"/>
      </c:barChart>
      <c:catAx>
        <c:axId val="180390528"/>
        <c:scaling>
          <c:orientation val="minMax"/>
        </c:scaling>
        <c:delete val="0"/>
        <c:axPos val="b"/>
        <c:numFmt formatCode="General" sourceLinked="1"/>
        <c:majorTickMark val="none"/>
        <c:minorTickMark val="none"/>
        <c:tickLblPos val="nextTo"/>
        <c:txPr>
          <a:bodyPr rot="0" vert="horz"/>
          <a:lstStyle/>
          <a:p>
            <a:pPr>
              <a:defRPr sz="1200">
                <a:solidFill>
                  <a:schemeClr val="bg1"/>
                </a:solidFill>
              </a:defRPr>
            </a:pPr>
            <a:endParaRPr lang="en-US"/>
          </a:p>
        </c:txPr>
        <c:crossAx val="180392320"/>
        <c:crosses val="autoZero"/>
        <c:auto val="1"/>
        <c:lblAlgn val="ctr"/>
        <c:lblOffset val="0"/>
        <c:tickLblSkip val="1"/>
        <c:tickMarkSkip val="1"/>
        <c:noMultiLvlLbl val="0"/>
      </c:catAx>
      <c:valAx>
        <c:axId val="180392320"/>
        <c:scaling>
          <c:orientation val="minMax"/>
          <c:max val="25"/>
          <c:min val="0"/>
        </c:scaling>
        <c:delete val="0"/>
        <c:axPos val="l"/>
        <c:numFmt formatCode="General" sourceLinked="1"/>
        <c:majorTickMark val="none"/>
        <c:minorTickMark val="none"/>
        <c:tickLblPos val="nextTo"/>
        <c:spPr>
          <a:ln w="0">
            <a:noFill/>
          </a:ln>
        </c:spPr>
        <c:txPr>
          <a:bodyPr rot="0" vert="horz"/>
          <a:lstStyle/>
          <a:p>
            <a:pPr>
              <a:defRPr sz="1200" b="1">
                <a:solidFill>
                  <a:schemeClr val="bg1"/>
                </a:solidFill>
              </a:defRPr>
            </a:pPr>
            <a:endParaRPr lang="en-US"/>
          </a:p>
        </c:txPr>
        <c:crossAx val="180390528"/>
        <c:crosses val="autoZero"/>
        <c:crossBetween val="between"/>
        <c:minorUnit val="1"/>
      </c:valAx>
    </c:plotArea>
    <c:plotVisOnly val="1"/>
    <c:dispBlanksAs val="gap"/>
    <c:showDLblsOverMax val="0"/>
  </c:chart>
  <c:txPr>
    <a:bodyPr/>
    <a:lstStyle/>
    <a:p>
      <a:pPr>
        <a:defRPr sz="1400">
          <a:solidFill>
            <a:schemeClr val="bg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311232820397201"/>
          <c:y val="4.6339775861912E-2"/>
          <c:w val="0.73624056997077603"/>
          <c:h val="0.82799723241353695"/>
        </c:manualLayout>
      </c:layout>
      <c:barChart>
        <c:barDir val="col"/>
        <c:grouping val="clustered"/>
        <c:varyColors val="0"/>
        <c:ser>
          <c:idx val="0"/>
          <c:order val="0"/>
          <c:tx>
            <c:strRef>
              <c:f>Sheet1!$B$1</c:f>
              <c:strCache>
                <c:ptCount val="1"/>
                <c:pt idx="0">
                  <c:v>Native</c:v>
                </c:pt>
              </c:strCache>
            </c:strRef>
          </c:tx>
          <c:spPr>
            <a:solidFill>
              <a:srgbClr val="FFFFFF">
                <a:lumMod val="50000"/>
              </a:srgbClr>
            </a:solidFill>
          </c:spPr>
          <c:invertIfNegative val="0"/>
          <c:cat>
            <c:strRef>
              <c:f>Sheet1!$A$2:$A$3</c:f>
              <c:strCache>
                <c:ptCount val="2"/>
                <c:pt idx="0">
                  <c:v>Citrix HDX</c:v>
                </c:pt>
                <c:pt idx="1">
                  <c:v>VMware RDP</c:v>
                </c:pt>
              </c:strCache>
            </c:strRef>
          </c:cat>
          <c:val>
            <c:numRef>
              <c:f>Sheet1!$B$2:$B$3</c:f>
              <c:numCache>
                <c:formatCode>General</c:formatCode>
                <c:ptCount val="2"/>
                <c:pt idx="0">
                  <c:v>130</c:v>
                </c:pt>
                <c:pt idx="1">
                  <c:v>248</c:v>
                </c:pt>
              </c:numCache>
            </c:numRef>
          </c:val>
        </c:ser>
        <c:ser>
          <c:idx val="1"/>
          <c:order val="1"/>
          <c:tx>
            <c:strRef>
              <c:f>Sheet1!$C$1</c:f>
              <c:strCache>
                <c:ptCount val="1"/>
                <c:pt idx="0">
                  <c:v>With WAAS</c:v>
                </c:pt>
              </c:strCache>
            </c:strRef>
          </c:tx>
          <c:spPr>
            <a:gradFill flip="none" rotWithShape="1">
              <a:gsLst>
                <a:gs pos="0">
                  <a:srgbClr val="08ACF6">
                    <a:shade val="30000"/>
                    <a:satMod val="115000"/>
                  </a:srgbClr>
                </a:gs>
                <a:gs pos="50000">
                  <a:srgbClr val="08ACF6">
                    <a:shade val="67500"/>
                    <a:satMod val="115000"/>
                  </a:srgbClr>
                </a:gs>
                <a:gs pos="100000">
                  <a:srgbClr val="08ACF6">
                    <a:shade val="100000"/>
                    <a:satMod val="115000"/>
                  </a:srgbClr>
                </a:gs>
              </a:gsLst>
              <a:lin ang="16200000" scaled="1"/>
              <a:tileRect/>
            </a:gradFill>
          </c:spPr>
          <c:invertIfNegative val="0"/>
          <c:cat>
            <c:strRef>
              <c:f>Sheet1!$A$2:$A$3</c:f>
              <c:strCache>
                <c:ptCount val="2"/>
                <c:pt idx="0">
                  <c:v>Citrix HDX</c:v>
                </c:pt>
                <c:pt idx="1">
                  <c:v>VMware RDP</c:v>
                </c:pt>
              </c:strCache>
            </c:strRef>
          </c:cat>
          <c:val>
            <c:numRef>
              <c:f>Sheet1!$C$2:$C$3</c:f>
              <c:numCache>
                <c:formatCode>General</c:formatCode>
                <c:ptCount val="2"/>
                <c:pt idx="0">
                  <c:v>61</c:v>
                </c:pt>
                <c:pt idx="1">
                  <c:v>71</c:v>
                </c:pt>
              </c:numCache>
            </c:numRef>
          </c:val>
        </c:ser>
        <c:dLbls>
          <c:showLegendKey val="0"/>
          <c:showVal val="0"/>
          <c:showCatName val="0"/>
          <c:showSerName val="0"/>
          <c:showPercent val="0"/>
          <c:showBubbleSize val="0"/>
        </c:dLbls>
        <c:gapWidth val="100"/>
        <c:overlap val="-20"/>
        <c:axId val="180470144"/>
        <c:axId val="180471680"/>
      </c:barChart>
      <c:catAx>
        <c:axId val="180470144"/>
        <c:scaling>
          <c:orientation val="minMax"/>
        </c:scaling>
        <c:delete val="0"/>
        <c:axPos val="b"/>
        <c:numFmt formatCode="General" sourceLinked="1"/>
        <c:majorTickMark val="none"/>
        <c:minorTickMark val="none"/>
        <c:tickLblPos val="nextTo"/>
        <c:txPr>
          <a:bodyPr rot="0" vert="horz"/>
          <a:lstStyle/>
          <a:p>
            <a:pPr>
              <a:defRPr sz="1200">
                <a:solidFill>
                  <a:schemeClr val="bg1"/>
                </a:solidFill>
              </a:defRPr>
            </a:pPr>
            <a:endParaRPr lang="en-US"/>
          </a:p>
        </c:txPr>
        <c:crossAx val="180471680"/>
        <c:crosses val="autoZero"/>
        <c:auto val="1"/>
        <c:lblAlgn val="ctr"/>
        <c:lblOffset val="0"/>
        <c:tickLblSkip val="1"/>
        <c:tickMarkSkip val="1"/>
        <c:noMultiLvlLbl val="0"/>
      </c:catAx>
      <c:valAx>
        <c:axId val="180471680"/>
        <c:scaling>
          <c:orientation val="minMax"/>
          <c:max val="270"/>
          <c:min val="0"/>
        </c:scaling>
        <c:delete val="0"/>
        <c:axPos val="l"/>
        <c:numFmt formatCode="General" sourceLinked="1"/>
        <c:majorTickMark val="none"/>
        <c:minorTickMark val="none"/>
        <c:tickLblPos val="nextTo"/>
        <c:spPr>
          <a:ln w="0">
            <a:noFill/>
          </a:ln>
        </c:spPr>
        <c:txPr>
          <a:bodyPr rot="0" vert="horz"/>
          <a:lstStyle/>
          <a:p>
            <a:pPr>
              <a:defRPr sz="1200" b="1">
                <a:solidFill>
                  <a:schemeClr val="bg1"/>
                </a:solidFill>
              </a:defRPr>
            </a:pPr>
            <a:endParaRPr lang="en-US"/>
          </a:p>
        </c:txPr>
        <c:crossAx val="180470144"/>
        <c:crosses val="autoZero"/>
        <c:crossBetween val="between"/>
        <c:minorUnit val="1"/>
      </c:valAx>
    </c:plotArea>
    <c:plotVisOnly val="1"/>
    <c:dispBlanksAs val="gap"/>
    <c:showDLblsOverMax val="0"/>
  </c:chart>
  <c:txPr>
    <a:bodyPr/>
    <a:lstStyle/>
    <a:p>
      <a:pPr>
        <a:defRPr sz="1400">
          <a:solidFill>
            <a:schemeClr val="bg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stacked"/>
        <c:varyColors val="0"/>
        <c:ser>
          <c:idx val="0"/>
          <c:order val="0"/>
          <c:tx>
            <c:strRef>
              <c:f>Sheet1!$B$1</c:f>
              <c:strCache>
                <c:ptCount val="1"/>
                <c:pt idx="0">
                  <c:v>Capital Expense</c:v>
                </c:pt>
              </c:strCache>
            </c:strRef>
          </c:tx>
          <c:spPr>
            <a:gradFill flip="none" rotWithShape="1">
              <a:gsLst>
                <a:gs pos="0">
                  <a:srgbClr val="B42EE8">
                    <a:shade val="30000"/>
                    <a:satMod val="115000"/>
                  </a:srgbClr>
                </a:gs>
                <a:gs pos="50000">
                  <a:srgbClr val="B42EE8">
                    <a:shade val="67500"/>
                    <a:satMod val="115000"/>
                  </a:srgbClr>
                </a:gs>
                <a:gs pos="100000">
                  <a:srgbClr val="B42EE8">
                    <a:shade val="100000"/>
                    <a:satMod val="115000"/>
                  </a:srgbClr>
                </a:gs>
              </a:gsLst>
              <a:lin ang="16200000" scaled="1"/>
              <a:tileRect/>
            </a:gradFill>
            <a:scene3d>
              <a:camera prst="orthographicFront"/>
              <a:lightRig rig="threePt" dir="t">
                <a:rot lat="0" lon="0" rev="1200000"/>
              </a:lightRig>
            </a:scene3d>
            <a:sp3d/>
          </c:spPr>
          <c:invertIfNegative val="0"/>
          <c:cat>
            <c:strRef>
              <c:f>Sheet1!$A$2:$A$3</c:f>
              <c:strCache>
                <c:ptCount val="2"/>
                <c:pt idx="0">
                  <c:v>Traditional Desktop TCO</c:v>
                </c:pt>
                <c:pt idx="1">
                  <c:v>Cisco VXI TCO</c:v>
                </c:pt>
              </c:strCache>
            </c:strRef>
          </c:cat>
          <c:val>
            <c:numRef>
              <c:f>Sheet1!$B$2:$B$3</c:f>
              <c:numCache>
                <c:formatCode>General</c:formatCode>
                <c:ptCount val="2"/>
                <c:pt idx="0">
                  <c:v>5.8</c:v>
                </c:pt>
                <c:pt idx="1">
                  <c:v>5</c:v>
                </c:pt>
              </c:numCache>
            </c:numRef>
          </c:val>
        </c:ser>
        <c:ser>
          <c:idx val="1"/>
          <c:order val="1"/>
          <c:tx>
            <c:strRef>
              <c:f>Sheet1!$C$1</c:f>
              <c:strCache>
                <c:ptCount val="1"/>
                <c:pt idx="0">
                  <c:v>Operating Expense</c:v>
                </c:pt>
              </c:strCache>
            </c:strRef>
          </c:tx>
          <c:spPr>
            <a:solidFill>
              <a:schemeClr val="tx2">
                <a:lumMod val="75000"/>
              </a:schemeClr>
            </a:solidFill>
            <a:scene3d>
              <a:camera prst="orthographicFront"/>
              <a:lightRig rig="threePt" dir="t">
                <a:rot lat="0" lon="0" rev="1200000"/>
              </a:lightRig>
            </a:scene3d>
            <a:sp3d/>
          </c:spPr>
          <c:invertIfNegative val="0"/>
          <c:cat>
            <c:strRef>
              <c:f>Sheet1!$A$2:$A$3</c:f>
              <c:strCache>
                <c:ptCount val="2"/>
                <c:pt idx="0">
                  <c:v>Traditional Desktop TCO</c:v>
                </c:pt>
                <c:pt idx="1">
                  <c:v>Cisco VXI TCO</c:v>
                </c:pt>
              </c:strCache>
            </c:strRef>
          </c:cat>
          <c:val>
            <c:numRef>
              <c:f>Sheet1!$C$2:$C$3</c:f>
              <c:numCache>
                <c:formatCode>General</c:formatCode>
                <c:ptCount val="2"/>
                <c:pt idx="0">
                  <c:v>18</c:v>
                </c:pt>
                <c:pt idx="1">
                  <c:v>13</c:v>
                </c:pt>
              </c:numCache>
            </c:numRef>
          </c:val>
        </c:ser>
        <c:dLbls>
          <c:showLegendKey val="0"/>
          <c:showVal val="0"/>
          <c:showCatName val="0"/>
          <c:showSerName val="0"/>
          <c:showPercent val="0"/>
          <c:showBubbleSize val="0"/>
        </c:dLbls>
        <c:gapWidth val="75"/>
        <c:overlap val="100"/>
        <c:axId val="184272000"/>
        <c:axId val="184273536"/>
      </c:barChart>
      <c:catAx>
        <c:axId val="184272000"/>
        <c:scaling>
          <c:orientation val="minMax"/>
        </c:scaling>
        <c:delete val="0"/>
        <c:axPos val="b"/>
        <c:majorTickMark val="none"/>
        <c:minorTickMark val="none"/>
        <c:tickLblPos val="nextTo"/>
        <c:txPr>
          <a:bodyPr/>
          <a:lstStyle/>
          <a:p>
            <a:pPr>
              <a:defRPr sz="1200" b="0">
                <a:solidFill>
                  <a:srgbClr val="FFFFFF"/>
                </a:solidFill>
              </a:defRPr>
            </a:pPr>
            <a:endParaRPr lang="en-US"/>
          </a:p>
        </c:txPr>
        <c:crossAx val="184273536"/>
        <c:crosses val="autoZero"/>
        <c:auto val="1"/>
        <c:lblAlgn val="ctr"/>
        <c:lblOffset val="100"/>
        <c:noMultiLvlLbl val="0"/>
      </c:catAx>
      <c:valAx>
        <c:axId val="184273536"/>
        <c:scaling>
          <c:orientation val="minMax"/>
        </c:scaling>
        <c:delete val="1"/>
        <c:axPos val="l"/>
        <c:numFmt formatCode="General" sourceLinked="1"/>
        <c:majorTickMark val="none"/>
        <c:minorTickMark val="none"/>
        <c:tickLblPos val="none"/>
        <c:crossAx val="184272000"/>
        <c:crosses val="autoZero"/>
        <c:crossBetween val="between"/>
      </c:valAx>
    </c:plotArea>
    <c:legend>
      <c:legendPos val="l"/>
      <c:layout>
        <c:manualLayout>
          <c:xMode val="edge"/>
          <c:yMode val="edge"/>
          <c:x val="4.7619047619047603E-2"/>
          <c:y val="0.72607866724992698"/>
          <c:w val="0.25944819397575303"/>
          <c:h val="0.14043525809273799"/>
        </c:manualLayout>
      </c:layout>
      <c:overlay val="0"/>
      <c:txPr>
        <a:bodyPr/>
        <a:lstStyle/>
        <a:p>
          <a:pPr>
            <a:defRPr sz="1100">
              <a:solidFill>
                <a:srgbClr val="FFFFFF"/>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35211365901661"/>
          <c:y val="0.14984211897176999"/>
          <c:w val="0.81514840247108"/>
          <c:h val="0.60495548961424295"/>
        </c:manualLayout>
      </c:layout>
      <c:barChart>
        <c:barDir val="col"/>
        <c:grouping val="stacked"/>
        <c:varyColors val="0"/>
        <c:ser>
          <c:idx val="0"/>
          <c:order val="0"/>
          <c:tx>
            <c:strRef>
              <c:f>Sheet1!$B$1</c:f>
              <c:strCache>
                <c:ptCount val="1"/>
                <c:pt idx="0">
                  <c:v>Desktop</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c:spPr>
          <c:invertIfNegative val="0"/>
          <c:cat>
            <c:strRef>
              <c:f>Sheet1!$A$2:$A$3</c:f>
              <c:strCache>
                <c:ptCount val="2"/>
                <c:pt idx="0">
                  <c:v>Traditional Desktop +TDM Phone 
</c:v>
                </c:pt>
                <c:pt idx="1">
                  <c:v>Cisco VXI Collaboration Endpoint
(VXC 6215, Phase 2.5)
</c:v>
                </c:pt>
              </c:strCache>
            </c:strRef>
          </c:cat>
          <c:val>
            <c:numRef>
              <c:f>Sheet1!$B$2:$B$3</c:f>
              <c:numCache>
                <c:formatCode>General</c:formatCode>
                <c:ptCount val="2"/>
                <c:pt idx="0">
                  <c:v>950</c:v>
                </c:pt>
                <c:pt idx="1">
                  <c:v>788.76041666666845</c:v>
                </c:pt>
              </c:numCache>
            </c:numRef>
          </c:val>
        </c:ser>
        <c:ser>
          <c:idx val="1"/>
          <c:order val="1"/>
          <c:tx>
            <c:strRef>
              <c:f>Sheet1!$C$1</c:f>
              <c:strCache>
                <c:ptCount val="1"/>
                <c:pt idx="0">
                  <c:v>Voice</c:v>
                </c:pt>
              </c:strCache>
            </c:strRef>
          </c:tx>
          <c:spPr>
            <a:gradFill flip="none" rotWithShape="1">
              <a:gsLst>
                <a:gs pos="0">
                  <a:srgbClr val="08ACF6">
                    <a:lumMod val="60000"/>
                    <a:lumOff val="40000"/>
                    <a:shade val="30000"/>
                    <a:satMod val="115000"/>
                  </a:srgbClr>
                </a:gs>
                <a:gs pos="50000">
                  <a:srgbClr val="08ACF6">
                    <a:lumMod val="60000"/>
                    <a:lumOff val="40000"/>
                    <a:shade val="67500"/>
                    <a:satMod val="115000"/>
                  </a:srgbClr>
                </a:gs>
                <a:gs pos="100000">
                  <a:srgbClr val="08ACF6">
                    <a:lumMod val="60000"/>
                    <a:lumOff val="40000"/>
                    <a:shade val="100000"/>
                    <a:satMod val="115000"/>
                  </a:srgbClr>
                </a:gs>
              </a:gsLst>
              <a:lin ang="16200000" scaled="1"/>
              <a:tileRect/>
            </a:gradFill>
          </c:spPr>
          <c:invertIfNegative val="0"/>
          <c:cat>
            <c:strRef>
              <c:f>Sheet1!$A$2:$A$3</c:f>
              <c:strCache>
                <c:ptCount val="2"/>
                <c:pt idx="0">
                  <c:v>Traditional Desktop +TDM Phone 
</c:v>
                </c:pt>
                <c:pt idx="1">
                  <c:v>Cisco VXI Collaboration Endpoint
(VXC 6215, Phase 2.5)
</c:v>
                </c:pt>
              </c:strCache>
            </c:strRef>
          </c:cat>
          <c:val>
            <c:numRef>
              <c:f>Sheet1!$C$2:$C$3</c:f>
              <c:numCache>
                <c:formatCode>General</c:formatCode>
                <c:ptCount val="2"/>
                <c:pt idx="0">
                  <c:v>805</c:v>
                </c:pt>
                <c:pt idx="1">
                  <c:v>542.9</c:v>
                </c:pt>
              </c:numCache>
            </c:numRef>
          </c:val>
        </c:ser>
        <c:dLbls>
          <c:showLegendKey val="0"/>
          <c:showVal val="0"/>
          <c:showCatName val="0"/>
          <c:showSerName val="0"/>
          <c:showPercent val="0"/>
          <c:showBubbleSize val="0"/>
        </c:dLbls>
        <c:gapWidth val="150"/>
        <c:overlap val="100"/>
        <c:axId val="184302976"/>
        <c:axId val="184390784"/>
      </c:barChart>
      <c:catAx>
        <c:axId val="184302976"/>
        <c:scaling>
          <c:orientation val="minMax"/>
        </c:scaling>
        <c:delete val="0"/>
        <c:axPos val="b"/>
        <c:majorTickMark val="none"/>
        <c:minorTickMark val="none"/>
        <c:tickLblPos val="nextTo"/>
        <c:spPr>
          <a:ln w="25400">
            <a:solidFill>
              <a:schemeClr val="bg1">
                <a:lumMod val="60000"/>
                <a:lumOff val="40000"/>
              </a:schemeClr>
            </a:solidFill>
          </a:ln>
        </c:spPr>
        <c:txPr>
          <a:bodyPr/>
          <a:lstStyle/>
          <a:p>
            <a:pPr>
              <a:defRPr sz="1400">
                <a:solidFill>
                  <a:schemeClr val="bg1">
                    <a:lumMod val="20000"/>
                    <a:lumOff val="80000"/>
                  </a:schemeClr>
                </a:solidFill>
              </a:defRPr>
            </a:pPr>
            <a:endParaRPr lang="en-US"/>
          </a:p>
        </c:txPr>
        <c:crossAx val="184390784"/>
        <c:crosses val="autoZero"/>
        <c:auto val="1"/>
        <c:lblAlgn val="ctr"/>
        <c:lblOffset val="100"/>
        <c:noMultiLvlLbl val="0"/>
      </c:catAx>
      <c:valAx>
        <c:axId val="184390784"/>
        <c:scaling>
          <c:orientation val="minMax"/>
        </c:scaling>
        <c:delete val="0"/>
        <c:axPos val="l"/>
        <c:majorGridlines>
          <c:spPr>
            <a:ln>
              <a:solidFill>
                <a:schemeClr val="bg1">
                  <a:lumMod val="75000"/>
                </a:schemeClr>
              </a:solidFill>
            </a:ln>
          </c:spPr>
        </c:majorGridlines>
        <c:numFmt formatCode="General" sourceLinked="1"/>
        <c:majorTickMark val="none"/>
        <c:minorTickMark val="none"/>
        <c:tickLblPos val="nextTo"/>
        <c:spPr>
          <a:ln>
            <a:noFill/>
          </a:ln>
        </c:spPr>
        <c:txPr>
          <a:bodyPr/>
          <a:lstStyle/>
          <a:p>
            <a:pPr>
              <a:defRPr sz="1400">
                <a:solidFill>
                  <a:schemeClr val="bg1">
                    <a:lumMod val="20000"/>
                    <a:lumOff val="80000"/>
                  </a:schemeClr>
                </a:solidFill>
              </a:defRPr>
            </a:pPr>
            <a:endParaRPr lang="en-US"/>
          </a:p>
        </c:txPr>
        <c:crossAx val="184302976"/>
        <c:crosses val="autoZero"/>
        <c:crossBetween val="between"/>
        <c:majorUnit val="400"/>
      </c:valAx>
      <c:spPr>
        <a:ln>
          <a:noFill/>
        </a:ln>
      </c:spPr>
    </c:plotArea>
    <c:legend>
      <c:legendPos val="b"/>
      <c:layout>
        <c:manualLayout>
          <c:xMode val="edge"/>
          <c:yMode val="edge"/>
          <c:x val="0.40321551826311902"/>
          <c:y val="0.87621167483058904"/>
          <c:w val="0.25833885895842001"/>
          <c:h val="6.16878515185601E-2"/>
        </c:manualLayout>
      </c:layout>
      <c:overlay val="0"/>
      <c:txPr>
        <a:bodyPr/>
        <a:lstStyle/>
        <a:p>
          <a:pPr>
            <a:defRPr sz="1400">
              <a:solidFill>
                <a:schemeClr val="bg1">
                  <a:lumMod val="20000"/>
                  <a:lumOff val="8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4F6B8859-99FA-4D6A-9693-D5B80DD7307D}" type="datetimeFigureOut">
              <a:rPr lang="en-US" smtClean="0"/>
              <a:t>1/23/2013</a:t>
            </a:fld>
            <a:endParaRPr lang="en-US"/>
          </a:p>
        </p:txBody>
      </p:sp>
      <p:sp>
        <p:nvSpPr>
          <p:cNvPr id="4" name="Slide Image Placeholder 3"/>
          <p:cNvSpPr>
            <a:spLocks noGrp="1" noRot="1" noChangeAspect="1"/>
          </p:cNvSpPr>
          <p:nvPr>
            <p:ph type="sldImg" idx="2"/>
          </p:nvPr>
        </p:nvSpPr>
        <p:spPr>
          <a:xfrm>
            <a:off x="3317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602DB87D-6B77-4EDA-945D-D9A3E7BC547C}" type="slidenum">
              <a:rPr lang="en-US" smtClean="0"/>
              <a:t>‹#›</a:t>
            </a:fld>
            <a:endParaRPr lang="en-US"/>
          </a:p>
        </p:txBody>
      </p:sp>
    </p:spTree>
    <p:extLst>
      <p:ext uri="{BB962C8B-B14F-4D97-AF65-F5344CB8AC3E}">
        <p14:creationId xmlns:p14="http://schemas.microsoft.com/office/powerpoint/2010/main" val="121892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isco.com/en/US/prod/collateral/contnetw/ps5680/ps6474/white_paper_c11-683601.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itrix.com/news/announcements/oct-2011/cisco-and-citrix-form-strategic-alliance-to-deliver-rich-media-enabled-virtual-desktops/_jcr_content.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Key Message</a:t>
            </a:r>
            <a:r>
              <a:rPr lang="en-US" i="1" dirty="0" smtClean="0"/>
              <a:t>: Cisco’s desktop virtualization offering is the Cisco </a:t>
            </a:r>
            <a:r>
              <a:rPr lang="en-US" i="1" dirty="0" err="1" smtClean="0"/>
              <a:t>VXI</a:t>
            </a:r>
            <a:r>
              <a:rPr lang="en-US" i="1" dirty="0" smtClean="0"/>
              <a:t> Smart Solution, a core component of the Cisco</a:t>
            </a:r>
            <a:r>
              <a:rPr lang="en-US" i="1" baseline="0" dirty="0" smtClean="0"/>
              <a:t> Unified Workspace Strategy and portfolio. Cisco has a bigger vision that goes beyond desktop virtualization.  We see a workspace for users, that not only delivers a high-quality virtual desktop environment, but one that also efficiently integrates their collaboration technologies they need to be productive (think Unified Communications, WebEx, </a:t>
            </a:r>
            <a:r>
              <a:rPr lang="en-US" i="1" baseline="0" dirty="0" err="1" smtClean="0"/>
              <a:t>TelePresence</a:t>
            </a:r>
            <a:r>
              <a:rPr lang="en-US" i="1" baseline="0" dirty="0" smtClean="0"/>
              <a:t>, etc.) and mobility requirements with </a:t>
            </a:r>
            <a:r>
              <a:rPr lang="en-US" i="1" baseline="0" dirty="0" err="1" smtClean="0"/>
              <a:t>BYOD</a:t>
            </a:r>
            <a:r>
              <a:rPr lang="en-US" i="1" baseline="0" dirty="0" smtClean="0"/>
              <a:t> Smart Solutions while everything is delivered across a secure, efficient, scalable network (think Cisco Borderless Networks – The Intelligent Network).  Cisco </a:t>
            </a:r>
            <a:r>
              <a:rPr lang="en-US" i="1" baseline="0" dirty="0" err="1" smtClean="0"/>
              <a:t>VXI</a:t>
            </a:r>
            <a:r>
              <a:rPr lang="en-US" i="1" baseline="0" dirty="0" smtClean="0"/>
              <a:t> (Virtualization Experience Infrastructure) makes this possible because only Cisco has expertise across all the components that need to come together. </a:t>
            </a:r>
          </a:p>
          <a:p>
            <a:endParaRPr lang="en-US" dirty="0" smtClean="0"/>
          </a:p>
          <a:p>
            <a:r>
              <a:rPr lang="en-US" dirty="0" smtClean="0"/>
              <a:t>The Unified Workspace is delivered</a:t>
            </a:r>
            <a:r>
              <a:rPr lang="en-US" baseline="0" dirty="0" smtClean="0"/>
              <a:t> by Smart Solutions from Cisco.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one end of the spectrum is Cisco’s Bring Your Own Device or BYOD Smart Solution. This allows employees</a:t>
            </a:r>
            <a:r>
              <a:rPr lang="en-US" baseline="0" dirty="0" smtClean="0"/>
              <a:t> to use </a:t>
            </a:r>
            <a:r>
              <a:rPr lang="en-US" sz="1200" dirty="0" smtClean="0">
                <a:solidFill>
                  <a:srgbClr val="00BAFB"/>
                </a:solidFill>
                <a:ea typeface="Geneva" pitchFamily="123" charset="-128"/>
                <a:sym typeface="CiscoSansTT" pitchFamily="123" charset="0"/>
              </a:rPr>
              <a:t>Native or Web-Based Applications, Securely to</a:t>
            </a:r>
            <a:r>
              <a:rPr lang="en-US" sz="1200" baseline="0" dirty="0" smtClean="0">
                <a:solidFill>
                  <a:srgbClr val="00BAFB"/>
                </a:solidFill>
                <a:ea typeface="Geneva" pitchFamily="123" charset="-128"/>
                <a:sym typeface="CiscoSansTT" pitchFamily="123" charset="0"/>
              </a:rPr>
              <a:t> communicate and collaborate. But the solution goes beyond just device onboarding, providing native, platform-specific version of Cisco </a:t>
            </a:r>
            <a:r>
              <a:rPr lang="en-US" sz="1200" dirty="0" smtClean="0">
                <a:solidFill>
                  <a:srgbClr val="00BAFB"/>
                </a:solidFill>
                <a:ea typeface="Geneva" pitchFamily="123" charset="-128"/>
                <a:sym typeface="CiscoSansTT" pitchFamily="123" charset="0"/>
              </a:rPr>
              <a:t>Enterprise Collaborative Applications to help achieve</a:t>
            </a:r>
            <a:r>
              <a:rPr lang="en-US" sz="1200" baseline="0" dirty="0" smtClean="0">
                <a:solidFill>
                  <a:srgbClr val="00BAFB"/>
                </a:solidFill>
                <a:ea typeface="Geneva" pitchFamily="123" charset="-128"/>
                <a:sym typeface="CiscoSansTT" pitchFamily="123" charset="0"/>
              </a:rPr>
              <a:t> better workspace productivity.</a:t>
            </a:r>
          </a:p>
          <a:p>
            <a:endParaRPr lang="en-US" baseline="0" dirty="0" smtClean="0"/>
          </a:p>
          <a:p>
            <a:pPr algn="l">
              <a:lnSpc>
                <a:spcPct val="80000"/>
              </a:lnSpc>
              <a:defRPr/>
            </a:pPr>
            <a:r>
              <a:rPr lang="en-US" baseline="0" dirty="0" smtClean="0"/>
              <a:t>On the other end is Cisco’s VXI Smart Solution, which delivers </a:t>
            </a:r>
            <a:r>
              <a:rPr lang="en-US" sz="1200" dirty="0" smtClean="0">
                <a:solidFill>
                  <a:srgbClr val="00BAFB"/>
                </a:solidFill>
                <a:ea typeface="Geneva" pitchFamily="123" charset="-128"/>
                <a:sym typeface="CiscoSansTT" pitchFamily="123" charset="0"/>
              </a:rPr>
              <a:t>Virtual Desktop with full rich media (voice/video)</a:t>
            </a:r>
            <a:r>
              <a:rPr lang="en-US" sz="1200" baseline="0" dirty="0" smtClean="0">
                <a:solidFill>
                  <a:srgbClr val="00BAFB"/>
                </a:solidFill>
                <a:ea typeface="Geneva" pitchFamily="123" charset="-128"/>
                <a:sym typeface="CiscoSansTT" pitchFamily="123" charset="0"/>
              </a:rPr>
              <a:t> capabilities – which is often the downfall of traditional VDI solutions. With traditional VDI solutions, voice and video suffer – often stuttering or dropping out. With the Virtual Experience Infrastructure or VXI Smart Solution from Cisco, you don’t need to make those tradeoffs. Layered on top of the VXI Smart solution is access to your enterprise applications as well as the full suite of Cisco </a:t>
            </a:r>
            <a:r>
              <a:rPr lang="en-US" sz="1200" dirty="0" smtClean="0">
                <a:solidFill>
                  <a:srgbClr val="00BAFB"/>
                </a:solidFill>
                <a:ea typeface="Geneva" pitchFamily="123" charset="-128"/>
                <a:sym typeface="CiscoSansTT" pitchFamily="123" charset="0"/>
              </a:rPr>
              <a:t>Enterprise Collaborative Applications.</a:t>
            </a:r>
          </a:p>
          <a:p>
            <a:pPr algn="l">
              <a:lnSpc>
                <a:spcPct val="80000"/>
              </a:lnSpc>
              <a:defRPr/>
            </a:pPr>
            <a:endParaRPr lang="en-US" sz="1200" dirty="0" smtClean="0">
              <a:solidFill>
                <a:srgbClr val="00BAFB"/>
              </a:solidFill>
              <a:ea typeface="Geneva" pitchFamily="123" charset="-128"/>
              <a:sym typeface="CiscoSansTT" pitchFamily="123" charset="0"/>
            </a:endParaRPr>
          </a:p>
          <a:p>
            <a:pPr marL="0" marR="0" indent="0" algn="l" defTabSz="914400" rtl="0" eaLnBrk="1" fontAlgn="auto" latinLnBrk="0" hangingPunct="1">
              <a:lnSpc>
                <a:spcPct val="80000"/>
              </a:lnSpc>
              <a:spcBef>
                <a:spcPts val="0"/>
              </a:spcBef>
              <a:spcAft>
                <a:spcPts val="0"/>
              </a:spcAft>
              <a:buClrTx/>
              <a:buSzTx/>
              <a:buFontTx/>
              <a:buNone/>
              <a:tabLst/>
              <a:defRPr/>
            </a:pPr>
            <a:r>
              <a:rPr lang="en-US" sz="1200" baseline="0" dirty="0" smtClean="0">
                <a:solidFill>
                  <a:srgbClr val="00BAFB"/>
                </a:solidFill>
                <a:ea typeface="Geneva" pitchFamily="123" charset="-128"/>
                <a:sym typeface="CiscoSansTT" pitchFamily="123" charset="0"/>
              </a:rPr>
              <a:t>These new workspace access models are not an either/or decision, etiher. Both solutions can be deployed concurrently in what we call hybrid mode, so that you can use native or virtual access and applications depending on your requirements and work style. And they can co-exist with traditional corporate access models.</a:t>
            </a:r>
            <a:endParaRPr lang="en-US" dirty="0" smtClean="0"/>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Key Message</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The Cisco </a:t>
            </a:r>
            <a:r>
              <a:rPr lang="en-US" sz="1200" i="1" kern="1200" dirty="0" err="1" smtClean="0">
                <a:solidFill>
                  <a:schemeClr val="tx1"/>
                </a:solidFill>
                <a:latin typeface="+mn-lt"/>
                <a:ea typeface="+mn-ea"/>
                <a:cs typeface="+mn-cs"/>
              </a:rPr>
              <a:t>VXI</a:t>
            </a:r>
            <a:r>
              <a:rPr lang="en-US" sz="1200" i="1" kern="1200" dirty="0" smtClean="0">
                <a:solidFill>
                  <a:schemeClr val="tx1"/>
                </a:solidFill>
                <a:latin typeface="+mn-lt"/>
                <a:ea typeface="+mn-ea"/>
                <a:cs typeface="+mn-cs"/>
              </a:rPr>
              <a:t> Smart Solution delivers an uncompromised desktop and application virtualization experience that is collaborative, mobile and secure. </a:t>
            </a:r>
            <a:r>
              <a:rPr lang="en-US" sz="1200" i="1" kern="1200" dirty="0" err="1" smtClean="0">
                <a:solidFill>
                  <a:schemeClr val="tx1"/>
                </a:solidFill>
                <a:latin typeface="+mn-lt"/>
                <a:ea typeface="+mn-ea"/>
                <a:cs typeface="+mn-cs"/>
              </a:rPr>
              <a:t>VXI</a:t>
            </a:r>
            <a:r>
              <a:rPr lang="en-US" sz="1200" i="1" kern="1200" dirty="0" smtClean="0">
                <a:solidFill>
                  <a:schemeClr val="tx1"/>
                </a:solidFill>
                <a:latin typeface="+mn-lt"/>
                <a:ea typeface="+mn-ea"/>
                <a:cs typeface="+mn-cs"/>
              </a:rPr>
              <a:t> can increase business efficiency, productivity and agility by enabling an exceptionally flexible and secure workspace to any device in any location.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have seen how Cisco’s answer to the Desktop and Application Virtualization customer initiative that you are about to undertake is .. VXI … a core component of Cisco’s Unified Workspace strategy.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Cisco VXI Smart Solution delivers an uncompromised desktop and application virtualization experience that is collaborative, mobile and secure. VXI can increase business efficiency, productivity and agility by enabling an exceptionally flexible and secure workspace to any device in any location.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Cisco VXI delivers an end-to-end workspace solution that provides the security, scalability, and flexibility of desktop virtualization together with voice and video capabilities for an uncompromised and productive user experience. Virtual workspaces can be delivered to both company- and user-owned devices as part of a BYOD initiative.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Cisco VXI is:</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Flexible</a:t>
            </a:r>
            <a:r>
              <a:rPr lang="en-US" sz="1200" kern="1200" dirty="0" smtClean="0">
                <a:solidFill>
                  <a:schemeClr val="tx1"/>
                </a:solidFill>
                <a:latin typeface="+mn-lt"/>
                <a:ea typeface="+mn-ea"/>
                <a:cs typeface="+mn-cs"/>
              </a:rPr>
              <a:t>: Cisco VXI supports user choice to accommodate different work styles and combinations of company- and user-owned endpoint devices while enhancing the user experience for improved productivity and satisfaction. It also provides a flexible, open workspace platform that offers agility for a variety of deployment scenarios and enables rapid responses to changing business needs. It allows IT to achieve faster, more efficient provisioning and management of workspace services through centralized control of virtual desktop, collaboration infrastructure and services.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Secure</a:t>
            </a:r>
            <a:r>
              <a:rPr lang="en-US" sz="1200" kern="1200" dirty="0" smtClean="0">
                <a:solidFill>
                  <a:schemeClr val="tx1"/>
                </a:solidFill>
                <a:latin typeface="+mn-lt"/>
                <a:ea typeface="+mn-ea"/>
                <a:cs typeface="+mn-cs"/>
              </a:rPr>
              <a:t>: Cisco VXI improves data confidentiality and integrity by centralizing, protecting, and controlling access to critical data and intellectual property at the data center rather than across diverse endpoints. Cisco VXI integrates policy-based identity services that enable device profiling and posture assessment, providing need-to-know access to centralized resources. This approach reduces exposure by protecting organizations from data loss, compliance litigation, loss of revenue, and brand damage. It also allows IT to respond quickly to security attacks and unplanned disruptions: technical, natural, or human made.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Uncompromised</a:t>
            </a:r>
            <a:r>
              <a:rPr lang="en-US" sz="1200" kern="1200" dirty="0" smtClean="0">
                <a:solidFill>
                  <a:schemeClr val="tx1"/>
                </a:solidFill>
                <a:latin typeface="+mn-lt"/>
                <a:ea typeface="+mn-ea"/>
                <a:cs typeface="+mn-cs"/>
              </a:rPr>
              <a:t>: Cisco VXI delivers an optimal desktop virtualization experience for campus, branch-office, and remote users. Cisco VXI also solves the traditional problems associated with integration of IP communications and business video into a virtual desktop environment, which typically results in a poor quality experience when real-time communications are employed. With Cisco VXI, Cisco VXC thin clients or Microsoft Windows endpoints running Cisco VXC software intelligently route multimedia communications traffic directly between virtual desktop endpoints. This bypasses the need for this latency-sensitive and bandwidth-intensive media to make the round-trip across the network to the data center and back. This innovative approach uses intelligent media-processing capabilities on the endpoint, improving video quality and voice communications while providing a user experience equivalent in quality to a traditional video-enabled desktop or phone.</a:t>
            </a:r>
          </a:p>
          <a:p>
            <a:endParaRPr lang="en-US" sz="1200" kern="1200" dirty="0" smtClean="0">
              <a:solidFill>
                <a:schemeClr val="tx1"/>
              </a:solidFill>
              <a:latin typeface="+mn-lt"/>
              <a:ea typeface="+mn-ea"/>
              <a:cs typeface="+mn-cs"/>
            </a:endParaRPr>
          </a:p>
          <a:p>
            <a:pPr defTabSz="914334" eaLnBrk="0" fontAlgn="base" hangingPunct="0">
              <a:spcBef>
                <a:spcPct val="30000"/>
              </a:spcBef>
              <a:spcAft>
                <a:spcPct val="0"/>
              </a:spcAft>
              <a:defRPr/>
            </a:pPr>
            <a:r>
              <a:rPr lang="en-US" b="1" dirty="0" smtClean="0">
                <a:latin typeface="Calibri" pitchFamily="34" charset="0"/>
              </a:rPr>
              <a:t>Any device, anywhere with Receiver™. </a:t>
            </a:r>
            <a:r>
              <a:rPr lang="en-US" dirty="0" smtClean="0">
                <a:latin typeface="Calibri" pitchFamily="34" charset="0"/>
              </a:rPr>
              <a:t>Today’s digital workforce demands the flexibility to work from anywhere at any time using any device they’d like. Leveraging Citrix Receiver as a lightweight universal client, XenDesktop users can access their desktop and corporate applications from the latest tablets, smartphones, PCs, Macs, </a:t>
            </a:r>
            <a:r>
              <a:rPr lang="en-US" dirty="0" err="1" smtClean="0">
                <a:latin typeface="Calibri" pitchFamily="34" charset="0"/>
              </a:rPr>
              <a:t>Ultrabooks</a:t>
            </a:r>
            <a:r>
              <a:rPr lang="en-US" dirty="0" smtClean="0">
                <a:latin typeface="Calibri" pitchFamily="34" charset="0"/>
              </a:rPr>
              <a:t> or thin client. This enables virtual workstyles, business continuity and user mobility. </a:t>
            </a:r>
          </a:p>
          <a:p>
            <a:endParaRPr lang="en-US" dirty="0" smtClean="0"/>
          </a:p>
          <a:p>
            <a:r>
              <a:rPr lang="en-US" dirty="0" smtClean="0">
                <a:latin typeface="Calibri" pitchFamily="34" charset="0"/>
              </a:rPr>
              <a:t>XenDesktop 5 includes new Citrix Receivers for all the latest tablets, smartphones, Macs and thin clients. </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Key Message</a:t>
            </a:r>
            <a:r>
              <a:rPr lang="en-US" i="1" dirty="0" smtClean="0"/>
              <a:t>: </a:t>
            </a:r>
            <a:r>
              <a:rPr lang="en-US" i="1" dirty="0" err="1" smtClean="0"/>
              <a:t>VXI</a:t>
            </a:r>
            <a:r>
              <a:rPr lang="en-US" i="1" dirty="0" smtClean="0"/>
              <a:t> can support a continuum of use cases. Cisco </a:t>
            </a:r>
            <a:r>
              <a:rPr lang="en-US" i="1" dirty="0" err="1" smtClean="0"/>
              <a:t>VXI</a:t>
            </a:r>
            <a:r>
              <a:rPr lang="en-US" i="1" dirty="0" smtClean="0"/>
              <a:t> is the ideal platform</a:t>
            </a:r>
            <a:r>
              <a:rPr lang="en-US" i="1" baseline="0" dirty="0" smtClean="0"/>
              <a:t> for desktop and application virtualization. It provides an optimized desktop virtualization environment with enhanced performance, simplified deployment, end to end security etc.. </a:t>
            </a:r>
            <a:r>
              <a:rPr lang="en-US" i="1" baseline="0" dirty="0" err="1" smtClean="0"/>
              <a:t>VXI</a:t>
            </a:r>
            <a:r>
              <a:rPr lang="en-US" i="1" baseline="0" dirty="0" smtClean="0"/>
              <a:t> is also able to address today the more sophisticated use cases of tomorrow inclusive of collaboration ,voice and video content thus delivering a complete desktop virtualization solution. And Cisco is continuing to invest in the business allowing consumption across multiple delivery frameworks (Cloud, Private, or Hybrid deployments)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Cisco </a:t>
            </a:r>
            <a:r>
              <a:rPr lang="en-US" i="0" baseline="0" dirty="0" err="1" smtClean="0"/>
              <a:t>VXI</a:t>
            </a:r>
            <a:r>
              <a:rPr lang="en-US" i="0" baseline="0" dirty="0" smtClean="0"/>
              <a:t> can address a multiplicity of use cases. From desktop and application virtualization, relying on the power of the Borderless Network and Data Center portfolio thus delivering lower </a:t>
            </a:r>
            <a:r>
              <a:rPr lang="en-US" i="0" baseline="0" dirty="0" err="1" smtClean="0"/>
              <a:t>TCO</a:t>
            </a:r>
            <a:r>
              <a:rPr lang="en-US" i="0" baseline="0" dirty="0" smtClean="0"/>
              <a:t>, enhanced performance, simplified deployment and end to end security. All critical attributes of leading desktop virtualization solutions.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But .. Cisco </a:t>
            </a:r>
            <a:r>
              <a:rPr lang="en-US" i="0" baseline="0" dirty="0" err="1" smtClean="0"/>
              <a:t>VXI</a:t>
            </a:r>
            <a:r>
              <a:rPr lang="en-US" i="0" baseline="0" dirty="0" smtClean="0"/>
              <a:t> goes beyond that .. And delivers today workspace virtualization solutions that go beyond desktop and application virtualization workloads to include voice and video, multimedia content and integration with mobility solutions. This is where Cisco’s well differentiated portfolio in the Collaboration space can expand market reach while increasing the number of addressable use cases.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Cisco will continue to augment its delivery models to include Workspace as a Service in conjunction with its broad partner ecosystem. With automated provisioning of the infrastructure, and a combination of on-premise, Cloud and Hybrid deployment frameworks, Cisco is uniquely positioned to guide customers through this journey while increasing security, flexibility along the way without compromising the overall user experience.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customers progress from left to right through the journey at their own pace and consuming the elements they require customers will be able to increase their freedom of choice </a:t>
            </a:r>
            <a:r>
              <a:rPr lang="en-US" i="0" baseline="0" dirty="0" err="1" smtClean="0"/>
              <a:t>wrt</a:t>
            </a:r>
            <a:r>
              <a:rPr lang="en-US" i="0" baseline="0" dirty="0" smtClean="0"/>
              <a:t> how they access data and applications while IT will be able to retain if not enhance the level of control they have and security they can provide.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r>
              <a:rPr lang="en-US" sz="1200" b="0" i="0" u="none" strike="noStrike" kern="1200" baseline="0" dirty="0" smtClean="0">
                <a:solidFill>
                  <a:schemeClr val="tx1"/>
                </a:solidFill>
                <a:latin typeface="+mn-lt"/>
                <a:ea typeface="+mn-ea"/>
                <a:cs typeface="+mn-cs"/>
              </a:rPr>
              <a:t>Desktop Virtualization: An integrated, validated infrastructure solution that provides a platform for hosting virtual desktops and applications with the required performance and scalability. The platform is open and flexible to meet different deployment scenarios and sizes. IT can deploy an infrastructure that is cost effective for initial work-group deployments, while scaling seamlessly to meet new work groups and use cases as the need arises. This also provides the foundation for the more extensive virtual workspace.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Workspace Virtualization: A virtualized approach to a complete unified workspace that supports a broad set of use cases by delivering integrated virtual desktop, voice, video, and collaboration services to any device in any location. This solution builds on the desktop virtualization infrastructure and delivers the hosted workspace across a network optimized for virtual desktop infrastructure (</a:t>
            </a:r>
            <a:r>
              <a:rPr lang="en-US" sz="1200" b="0" i="0" u="none" strike="noStrike" kern="1200" baseline="0" dirty="0" err="1" smtClean="0">
                <a:solidFill>
                  <a:schemeClr val="tx1"/>
                </a:solidFill>
                <a:latin typeface="+mn-lt"/>
                <a:ea typeface="+mn-ea"/>
                <a:cs typeface="+mn-cs"/>
              </a:rPr>
              <a:t>VDI</a:t>
            </a:r>
            <a:r>
              <a:rPr lang="en-US" sz="1200" b="0" i="0" u="none" strike="noStrike" kern="1200" baseline="0" dirty="0" smtClean="0">
                <a:solidFill>
                  <a:schemeClr val="tx1"/>
                </a:solidFill>
                <a:latin typeface="+mn-lt"/>
                <a:ea typeface="+mn-ea"/>
                <a:cs typeface="+mn-cs"/>
              </a:rPr>
              <a:t>) and multimedia traffic. This phase also includes end-to-end security policy and control that can be applied across both virtual and native environments for both fixed and mobile devices.</a:t>
            </a: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7448708-2966-4C91-BA5F-4B8FF339582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52574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a:bodyPr>
          <a:lstStyle/>
          <a:p>
            <a:r>
              <a:rPr lang="en-US" b="1" i="1" dirty="0" smtClean="0"/>
              <a:t>Key Message</a:t>
            </a:r>
            <a:r>
              <a:rPr lang="en-US" i="1" dirty="0" smtClean="0"/>
              <a:t>: The Cisco </a:t>
            </a:r>
            <a:r>
              <a:rPr lang="en-US" i="1" dirty="0" err="1" smtClean="0"/>
              <a:t>VXI</a:t>
            </a:r>
            <a:r>
              <a:rPr lang="en-US" i="1" dirty="0" smtClean="0"/>
              <a:t> Smarty Solution delivers tangible, measurable business results. What you see on the slide are actual benefits</a:t>
            </a:r>
            <a:r>
              <a:rPr lang="en-US" i="1" baseline="0" dirty="0" smtClean="0"/>
              <a:t> that customers across the globe and in a variety of industries have been able to derive when they deployed Cisco </a:t>
            </a:r>
            <a:r>
              <a:rPr lang="en-US" i="1" baseline="0" dirty="0" err="1" smtClean="0"/>
              <a:t>VXI</a:t>
            </a:r>
            <a:r>
              <a:rPr lang="en-US" i="1" baseline="0" dirty="0" smtClean="0"/>
              <a:t>.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Financial Services Firm </a:t>
            </a:r>
          </a:p>
          <a:p>
            <a:r>
              <a:rPr lang="en-US" sz="1200" kern="1200" dirty="0" smtClean="0">
                <a:solidFill>
                  <a:schemeClr val="tx1"/>
                </a:solidFill>
                <a:effectLst/>
                <a:latin typeface="+mn-lt"/>
                <a:ea typeface="+mn-ea"/>
                <a:cs typeface="+mn-cs"/>
              </a:rPr>
              <a:t>One of the largest banks in the United States by assets and market capitalization, with a workforce exceeding 200,000</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Challenge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Be able to integrate voice and video with traditional virtual desktops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Establish a corporate strategy for desktop virtualization and overcome inefficiencies of each line of business rolling out its own desktop virtualization solution</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Accommodate users so that they can work anywhere, securely</a:t>
            </a:r>
            <a:endParaRPr lang="en-US" sz="11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Solution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Bring together traditional virtual desktops and Unified Communications strategies with Cisco VXI</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Create a data center and enterprise environment that includes: Cisco VXC 6215, Cisco UCS, Nexus product line, and Cisco UC </a:t>
            </a:r>
            <a:endParaRPr lang="en-US" sz="11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Results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Integrated voice phone, video phone, and PC capabilities reduced desktop operating costs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Increased VM density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Logon in 90 seconds vs. 8 minutes in the legacy environment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Antivirus scan time reduced from 1 hour to 10 minutes </a:t>
            </a:r>
            <a:endParaRPr lang="en-US" sz="11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Public Sector , Information Technology Services Department</a:t>
            </a:r>
          </a:p>
          <a:p>
            <a:r>
              <a:rPr lang="en-US" sz="1200" b="0" i="0" u="none" strike="noStrike" kern="1200" baseline="0" dirty="0" smtClean="0">
                <a:solidFill>
                  <a:schemeClr val="tx1"/>
                </a:solidFill>
                <a:latin typeface="+mn-lt"/>
                <a:ea typeface="+mn-ea"/>
                <a:cs typeface="+mn-cs"/>
              </a:rPr>
              <a:t>• Implement VXI to deliver virtual workspaces that unify virtual desktops, voice, and video</a:t>
            </a:r>
          </a:p>
          <a:p>
            <a:r>
              <a:rPr lang="en-US" sz="1200" b="0" i="0" u="none" strike="noStrike" kern="1200" baseline="0" dirty="0" smtClean="0">
                <a:solidFill>
                  <a:schemeClr val="tx1"/>
                </a:solidFill>
                <a:latin typeface="+mn-lt"/>
                <a:ea typeface="+mn-ea"/>
                <a:cs typeface="+mn-cs"/>
              </a:rPr>
              <a:t>• Update servers to leverage new virtualization infrastructure</a:t>
            </a:r>
          </a:p>
          <a:p>
            <a:r>
              <a:rPr lang="en-US" sz="1200" b="0" i="0" u="none" strike="noStrike" kern="1200" baseline="0" dirty="0" smtClean="0">
                <a:solidFill>
                  <a:schemeClr val="tx1"/>
                </a:solidFill>
                <a:latin typeface="+mn-lt"/>
                <a:ea typeface="+mn-ea"/>
                <a:cs typeface="+mn-cs"/>
              </a:rPr>
              <a:t>RESULTS</a:t>
            </a:r>
          </a:p>
          <a:p>
            <a:r>
              <a:rPr lang="en-US" sz="1200" b="0" i="0" u="none" strike="noStrike" kern="1200" baseline="0" dirty="0" smtClean="0">
                <a:solidFill>
                  <a:schemeClr val="tx1"/>
                </a:solidFill>
                <a:latin typeface="+mn-lt"/>
                <a:ea typeface="+mn-ea"/>
                <a:cs typeface="+mn-cs"/>
              </a:rPr>
              <a:t>• Support of over 400 virtual desktops across city’s public service departments</a:t>
            </a:r>
          </a:p>
          <a:p>
            <a:r>
              <a:rPr lang="en-US" sz="1200" b="0" i="0" u="none" strike="noStrike" kern="1200" baseline="0" dirty="0" smtClean="0">
                <a:solidFill>
                  <a:schemeClr val="tx1"/>
                </a:solidFill>
                <a:latin typeface="+mn-lt"/>
                <a:ea typeface="+mn-ea"/>
                <a:cs typeface="+mn-cs"/>
              </a:rPr>
              <a:t>• Increased online services for city residents and employees</a:t>
            </a:r>
          </a:p>
          <a:p>
            <a:r>
              <a:rPr lang="en-US" sz="1200" b="0" i="0" u="none" strike="noStrike" kern="1200" baseline="0" dirty="0" smtClean="0">
                <a:solidFill>
                  <a:schemeClr val="tx1"/>
                </a:solidFill>
                <a:latin typeface="+mn-lt"/>
                <a:ea typeface="+mn-ea"/>
                <a:cs typeface="+mn-cs"/>
              </a:rPr>
              <a:t>• Improved security of virtual environment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Government entity USA </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Unified Cisco environment leveraging Cisco VXI supports cross-municipality collaboration and streamlined data sharing</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Improve network security and management</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Cost-effective regionalization programs and services</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Streamline data center management and support future virtualization initiatives</a:t>
            </a:r>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smtClean="0"/>
              <a:t>Key Message</a:t>
            </a:r>
            <a:r>
              <a:rPr lang="en-US" i="1" dirty="0" smtClean="0"/>
              <a:t>: You may be wondering</a:t>
            </a:r>
            <a:r>
              <a:rPr lang="en-US" i="1" baseline="0" dirty="0" smtClean="0"/>
              <a:t> what our definition of a ‘Smart Solution’  is … on the slide we have captured the key ingredients associated with our characterization.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Cisco Smart Solutions include: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Cisco Validated Design -process and documentation</a:t>
            </a:r>
          </a:p>
          <a:p>
            <a:r>
              <a:rPr lang="en-US" sz="1200" kern="1200" dirty="0" smtClean="0">
                <a:solidFill>
                  <a:schemeClr val="tx1"/>
                </a:solidFill>
                <a:effectLst/>
                <a:latin typeface="+mn-lt"/>
                <a:ea typeface="+mn-ea"/>
                <a:cs typeface="+mn-cs"/>
              </a:rPr>
              <a:t>2. Integrated Cisco + 3rd Party Roadmaps</a:t>
            </a:r>
          </a:p>
          <a:p>
            <a:r>
              <a:rPr lang="en-US" sz="1200" kern="1200" dirty="0" smtClean="0">
                <a:solidFill>
                  <a:schemeClr val="tx1"/>
                </a:solidFill>
                <a:effectLst/>
                <a:latin typeface="+mn-lt"/>
                <a:ea typeface="+mn-ea"/>
                <a:cs typeface="+mn-cs"/>
              </a:rPr>
              <a:t>3. Solution lifecycle management to adapt itself to market requirements and dynamics</a:t>
            </a:r>
          </a:p>
          <a:p>
            <a:r>
              <a:rPr lang="en-US" sz="1200" kern="1200" dirty="0" smtClean="0">
                <a:solidFill>
                  <a:schemeClr val="tx1"/>
                </a:solidFill>
                <a:effectLst/>
                <a:latin typeface="+mn-lt"/>
                <a:ea typeface="+mn-ea"/>
                <a:cs typeface="+mn-cs"/>
              </a:rPr>
              <a:t>4. Service Practices</a:t>
            </a:r>
          </a:p>
          <a:p>
            <a:r>
              <a:rPr lang="en-US" sz="1200" kern="1200" dirty="0" smtClean="0">
                <a:solidFill>
                  <a:schemeClr val="tx1"/>
                </a:solidFill>
                <a:effectLst/>
                <a:latin typeface="+mn-lt"/>
                <a:ea typeface="+mn-ea"/>
                <a:cs typeface="+mn-cs"/>
              </a:rPr>
              <a:t>5. Sales and Technical Training and support</a:t>
            </a:r>
          </a:p>
          <a:p>
            <a:r>
              <a:rPr lang="en-US" sz="1200" kern="1200" dirty="0" smtClean="0">
                <a:solidFill>
                  <a:schemeClr val="tx1"/>
                </a:solidFill>
                <a:effectLst/>
                <a:latin typeface="+mn-lt"/>
                <a:ea typeface="+mn-ea"/>
                <a:cs typeface="+mn-cs"/>
              </a:rPr>
              <a:t>6. Solutions Enablement, Tools, Demos and Financing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Customer Benefits: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Sustainable</a:t>
            </a:r>
            <a:r>
              <a:rPr lang="en-US" sz="1200" kern="1200" baseline="0" dirty="0" smtClean="0">
                <a:solidFill>
                  <a:schemeClr val="tx1"/>
                </a:solidFill>
                <a:effectLst/>
                <a:latin typeface="+mn-lt"/>
                <a:ea typeface="+mn-ea"/>
                <a:cs typeface="+mn-cs"/>
              </a:rPr>
              <a:t> solution for customers – reduce complexity today, provide continuity and investment protection as solution evolves (roadmap for solution)</a:t>
            </a:r>
          </a:p>
          <a:p>
            <a:pPr lvl="0"/>
            <a:r>
              <a:rPr lang="en-US" sz="1200" kern="1200" dirty="0" smtClean="0">
                <a:solidFill>
                  <a:schemeClr val="tx1"/>
                </a:solidFill>
                <a:effectLst/>
                <a:latin typeface="+mn-lt"/>
                <a:ea typeface="+mn-ea"/>
                <a:cs typeface="+mn-cs"/>
              </a:rPr>
              <a:t>Cisco absorbs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complexity – Assuming</a:t>
            </a:r>
            <a:r>
              <a:rPr lang="en-US" sz="1200" kern="1200" baseline="0" dirty="0" smtClean="0">
                <a:solidFill>
                  <a:schemeClr val="tx1"/>
                </a:solidFill>
                <a:effectLst/>
                <a:latin typeface="+mn-lt"/>
                <a:ea typeface="+mn-ea"/>
                <a:cs typeface="+mn-cs"/>
              </a:rPr>
              <a:t> responsibility for complex integration work </a:t>
            </a:r>
            <a:r>
              <a:rPr lang="en-US" sz="1200" kern="1200" dirty="0" smtClean="0">
                <a:solidFill>
                  <a:schemeClr val="tx1"/>
                </a:solidFill>
                <a:effectLst/>
                <a:latin typeface="+mn-lt"/>
                <a:ea typeface="+mn-ea"/>
                <a:cs typeface="+mn-cs"/>
              </a:rPr>
              <a:t>for our customers, so they don’t have to integrate for themselves</a:t>
            </a:r>
          </a:p>
          <a:p>
            <a:r>
              <a:rPr lang="en-US" sz="1200" kern="1200" dirty="0" smtClean="0">
                <a:solidFill>
                  <a:schemeClr val="tx1"/>
                </a:solidFill>
                <a:effectLst/>
                <a:latin typeface="+mn-lt"/>
                <a:ea typeface="+mn-ea"/>
                <a:cs typeface="+mn-cs"/>
              </a:rPr>
              <a:t>Reducing risk – Customer is assured solution components will work together, can depend on Cisco for Smart Solution support</a:t>
            </a:r>
            <a:br>
              <a:rPr lang="en-US" sz="1200" kern="1200" dirty="0" smtClean="0">
                <a:solidFill>
                  <a:schemeClr val="tx1"/>
                </a:solidFill>
                <a:effectLst/>
                <a:latin typeface="+mn-lt"/>
                <a:ea typeface="+mn-ea"/>
                <a:cs typeface="+mn-cs"/>
              </a:rPr>
            </a:br>
            <a:endParaRPr lang="en-US" baseline="0" dirty="0" smtClean="0"/>
          </a:p>
        </p:txBody>
      </p:sp>
      <p:sp>
        <p:nvSpPr>
          <p:cNvPr id="4" name="Slide Number Placeholder 3"/>
          <p:cNvSpPr>
            <a:spLocks noGrp="1"/>
          </p:cNvSpPr>
          <p:nvPr>
            <p:ph type="sldNum" sz="quarter" idx="10"/>
          </p:nvPr>
        </p:nvSpPr>
        <p:spPr/>
        <p:txBody>
          <a:bodyPr/>
          <a:lstStyle/>
          <a:p>
            <a:fld id="{B82CA977-E1D8-4980-A1BB-3647E7DEA6DA}"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Key Message</a:t>
            </a:r>
            <a:r>
              <a:rPr lang="en-US" i="1" dirty="0" smtClean="0"/>
              <a:t>: Cisco </a:t>
            </a:r>
            <a:r>
              <a:rPr lang="en-US" i="1" dirty="0" err="1" smtClean="0"/>
              <a:t>VXI</a:t>
            </a:r>
            <a:r>
              <a:rPr lang="en-US" i="1" dirty="0" smtClean="0"/>
              <a:t> is supported by a cross-domain</a:t>
            </a:r>
            <a:r>
              <a:rPr lang="en-US" i="1" baseline="0" dirty="0" smtClean="0"/>
              <a:t> solution design that encompasses multiple elements of the Data Center, Borderless Network and Collaboration organizations.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Cisco </a:t>
            </a:r>
            <a:r>
              <a:rPr lang="en-US" sz="1200" b="1" kern="1200" dirty="0" err="1" smtClean="0">
                <a:solidFill>
                  <a:schemeClr val="tx1"/>
                </a:solidFill>
                <a:effectLst/>
                <a:latin typeface="+mn-lt"/>
                <a:ea typeface="+mn-ea"/>
                <a:cs typeface="+mn-cs"/>
              </a:rPr>
              <a:t>VXI</a:t>
            </a:r>
            <a:r>
              <a:rPr lang="en-US" sz="1200" b="1" kern="1200" dirty="0" smtClean="0">
                <a:solidFill>
                  <a:schemeClr val="tx1"/>
                </a:solidFill>
                <a:effectLst/>
                <a:latin typeface="+mn-lt"/>
                <a:ea typeface="+mn-ea"/>
                <a:cs typeface="+mn-cs"/>
              </a:rPr>
              <a:t> (Virtualization Experience Infrastructure)</a:t>
            </a:r>
            <a:r>
              <a:rPr lang="en-US" sz="1200" kern="1200" dirty="0" smtClean="0">
                <a:solidFill>
                  <a:schemeClr val="tx1"/>
                </a:solidFill>
                <a:effectLst/>
                <a:latin typeface="+mn-lt"/>
                <a:ea typeface="+mn-ea"/>
                <a:cs typeface="+mn-cs"/>
              </a:rPr>
              <a:t> is supported by an architectural blueprint that crosses multiple IT buying centers. Cisco has expertise across all the components that need to come together: Data Center, Borderless Network, and Collaboration.  Once you decide to disaggregate the desktop (that is basically what desktop virtualization does) the network that connects the various components becomes extremely important.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Cisco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combines Cisco’s industry-leading data center, networking, and collaboration technologies with services, validated designs, and a robust partner ecosystem to help IT simplify deployment, reduce costs, and mitigate risk. Only Cisco offers organizations a complete workspace solution that empowers people to adopt highly productive, mobile, unbounded work styles.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core of Cisco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is the highly scalable </a:t>
            </a:r>
            <a:r>
              <a:rPr lang="en-US" sz="1200" b="0" i="0" u="sng" strike="noStrike" kern="1200" baseline="0" dirty="0" smtClean="0">
                <a:solidFill>
                  <a:schemeClr val="tx1"/>
                </a:solidFill>
                <a:latin typeface="+mn-lt"/>
                <a:ea typeface="+mn-ea"/>
                <a:cs typeface="+mn-cs"/>
              </a:rPr>
              <a:t>Cisco Unified Data Center</a:t>
            </a:r>
            <a:r>
              <a:rPr lang="en-US" sz="1200" b="0" i="0" u="none" strike="noStrike" kern="1200" baseline="0" dirty="0" smtClean="0">
                <a:solidFill>
                  <a:schemeClr val="tx1"/>
                </a:solidFill>
                <a:latin typeface="+mn-lt"/>
                <a:ea typeface="+mn-ea"/>
                <a:cs typeface="+mn-cs"/>
              </a:rPr>
              <a:t>, which securely and efficiently hosts virtual desktops and applications and dramatically simplifies deployment and management. The data center module can be optimized for medium-sized deployments up to 2000 virtual desktops or highly scalable deployments exceeding tens of thousands of desktops.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centrally hosted virtual desktops are delivered to user devices at any location across a secure wired or wireless network infrastructure, optimized to deliver virtual desktop, communications, and collaboration services and based on the </a:t>
            </a:r>
            <a:r>
              <a:rPr lang="en-US" sz="1200" b="0" i="0" u="sng" strike="noStrike" kern="1200" baseline="0" dirty="0" smtClean="0">
                <a:solidFill>
                  <a:schemeClr val="tx1"/>
                </a:solidFill>
                <a:latin typeface="+mn-lt"/>
                <a:ea typeface="+mn-ea"/>
                <a:cs typeface="+mn-cs"/>
              </a:rPr>
              <a:t>Cisco Borderless Network Architecture </a:t>
            </a:r>
            <a:r>
              <a:rPr lang="en-US" sz="1200" b="0" i="0" u="none" strike="noStrike" kern="1200" baseline="0" dirty="0" smtClean="0">
                <a:solidFill>
                  <a:schemeClr val="tx1"/>
                </a:solidFill>
                <a:latin typeface="+mn-lt"/>
                <a:ea typeface="+mn-ea"/>
                <a:cs typeface="+mn-cs"/>
              </a:rPr>
              <a:t>and the Cisco Unified Access solution.</a:t>
            </a:r>
          </a:p>
          <a:p>
            <a:r>
              <a:rPr lang="en-US" sz="1200" b="0" i="0" u="none" strike="noStrike" kern="1200" baseline="0" dirty="0" smtClean="0">
                <a:solidFill>
                  <a:schemeClr val="tx1"/>
                </a:solidFill>
                <a:latin typeface="+mn-lt"/>
                <a:ea typeface="+mn-ea"/>
                <a:cs typeface="+mn-cs"/>
              </a:rPr>
              <a:t>The virtualized collaborative workspace can be delivered on a diverse range of company-issued and employee-owned devices that support virtual desktop clients and </a:t>
            </a:r>
            <a:r>
              <a:rPr lang="en-US" sz="1200" b="0" i="0" u="sng" strike="noStrike" kern="1200" baseline="0" dirty="0" smtClean="0">
                <a:solidFill>
                  <a:schemeClr val="tx1"/>
                </a:solidFill>
                <a:latin typeface="+mn-lt"/>
                <a:ea typeface="+mn-ea"/>
                <a:cs typeface="+mn-cs"/>
              </a:rPr>
              <a:t>Cisco Collaboration solutions</a:t>
            </a:r>
            <a:r>
              <a:rPr lang="en-US" sz="1200" b="0" i="0" u="none" strike="noStrike" kern="1200" baseline="0" dirty="0" smtClean="0">
                <a:solidFill>
                  <a:schemeClr val="tx1"/>
                </a:solidFill>
                <a:latin typeface="+mn-lt"/>
                <a:ea typeface="+mn-ea"/>
                <a:cs typeface="+mn-cs"/>
              </a:rPr>
              <a:t>, including Cisco Jabber™, to enable a consistent application, desktop, and communications experience anywhere and on any device. These devices include thin clients, zero clients, laptops, </a:t>
            </a:r>
            <a:r>
              <a:rPr lang="en-US" sz="1200" b="0" i="0" u="none" strike="noStrike" kern="1200" baseline="0" dirty="0" err="1" smtClean="0">
                <a:solidFill>
                  <a:schemeClr val="tx1"/>
                </a:solidFill>
                <a:latin typeface="+mn-lt"/>
                <a:ea typeface="+mn-ea"/>
                <a:cs typeface="+mn-cs"/>
              </a:rPr>
              <a:t>ultrabooks</a:t>
            </a:r>
            <a:r>
              <a:rPr lang="en-US" sz="1200" b="0" i="0" u="none" strike="noStrike" kern="1200" baseline="0" dirty="0" smtClean="0">
                <a:solidFill>
                  <a:schemeClr val="tx1"/>
                </a:solidFill>
                <a:latin typeface="+mn-lt"/>
                <a:ea typeface="+mn-ea"/>
                <a:cs typeface="+mn-cs"/>
              </a:rPr>
              <a:t>, smartphones, tablets, and the innovative Cisco Virtualization Experience Client (</a:t>
            </a:r>
            <a:r>
              <a:rPr lang="en-US" sz="1200" b="0" i="0" u="none" strike="noStrike" kern="1200" baseline="0" dirty="0" err="1" smtClean="0">
                <a:solidFill>
                  <a:schemeClr val="tx1"/>
                </a:solidFill>
                <a:latin typeface="+mn-lt"/>
                <a:ea typeface="+mn-ea"/>
                <a:cs typeface="+mn-cs"/>
              </a:rPr>
              <a:t>VXC</a:t>
            </a:r>
            <a:r>
              <a:rPr lang="en-US" sz="1200" b="0" i="0" u="none" strike="noStrike" kern="1200" baseline="0" dirty="0" smtClean="0">
                <a:solidFill>
                  <a:schemeClr val="tx1"/>
                </a:solidFill>
                <a:latin typeface="+mn-lt"/>
                <a:ea typeface="+mn-ea"/>
                <a:cs typeface="+mn-cs"/>
              </a:rPr>
              <a:t>) portfolio, which combines virtual desktops with voice and video capabilities.</a:t>
            </a:r>
            <a:endParaRPr lang="en-US" sz="1200" kern="1200" dirty="0" smtClean="0">
              <a:solidFill>
                <a:schemeClr val="tx1"/>
              </a:solidFill>
              <a:effectLst/>
              <a:latin typeface="+mn-lt"/>
              <a:ea typeface="+mn-ea"/>
              <a:cs typeface="+mn-cs"/>
            </a:endParaRPr>
          </a:p>
          <a:p>
            <a:endParaRPr lang="en-US" dirty="0" smtClean="0"/>
          </a:p>
          <a:p>
            <a:r>
              <a:rPr lang="en-US" dirty="0" smtClean="0"/>
              <a:t>More details …</a:t>
            </a:r>
          </a:p>
          <a:p>
            <a:r>
              <a:rPr lang="en-US" sz="1200" kern="1200" dirty="0" smtClean="0">
                <a:solidFill>
                  <a:schemeClr val="tx1"/>
                </a:solidFill>
                <a:effectLst/>
                <a:latin typeface="+mn-lt"/>
                <a:ea typeface="+mn-ea"/>
                <a:cs typeface="+mn-cs"/>
              </a:rPr>
              <a:t>From left to right – at the core we have Cisco Unified Data Center assets. </a:t>
            </a:r>
            <a:r>
              <a:rPr lang="en-US" dirty="0" smtClean="0"/>
              <a:t>Desktop Virtualization built on Cisco </a:t>
            </a:r>
            <a:r>
              <a:rPr lang="en-US" dirty="0" err="1" smtClean="0"/>
              <a:t>UCS</a:t>
            </a:r>
            <a:r>
              <a:rPr lang="en-US" dirty="0" smtClean="0"/>
              <a:t> – Unified Computing System (rack and blade servers) which in conjunction with our unique fabric architecture allows to reduce </a:t>
            </a:r>
            <a:r>
              <a:rPr lang="en-US" dirty="0" err="1" smtClean="0"/>
              <a:t>TCO</a:t>
            </a:r>
            <a:r>
              <a:rPr lang="en-US" dirty="0" smtClean="0"/>
              <a:t> associated with desktop virtualization deployments. </a:t>
            </a:r>
          </a:p>
          <a:p>
            <a:endParaRPr lang="en-US" dirty="0" smtClean="0"/>
          </a:p>
          <a:p>
            <a:r>
              <a:rPr lang="en-US" dirty="0" smtClean="0"/>
              <a:t>Unified</a:t>
            </a:r>
            <a:r>
              <a:rPr lang="en-US" baseline="0" dirty="0" smtClean="0"/>
              <a:t> Fabric, Nexus </a:t>
            </a:r>
            <a:r>
              <a:rPr lang="en-US" baseline="0" dirty="0" err="1" smtClean="0"/>
              <a:t>1000v</a:t>
            </a:r>
            <a:r>
              <a:rPr lang="en-US" baseline="0" dirty="0" smtClean="0"/>
              <a:t>, </a:t>
            </a:r>
            <a:r>
              <a:rPr lang="en-US" baseline="0" dirty="0" err="1" smtClean="0"/>
              <a:t>vASA</a:t>
            </a:r>
            <a:r>
              <a:rPr lang="en-US" baseline="0" dirty="0" smtClean="0"/>
              <a:t>, </a:t>
            </a:r>
            <a:r>
              <a:rPr lang="en-US" baseline="0" dirty="0" err="1" smtClean="0"/>
              <a:t>vWAAS</a:t>
            </a:r>
            <a:r>
              <a:rPr lang="en-US" baseline="0" dirty="0" smtClean="0"/>
              <a:t> are integral components of the stack.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our solution is built leveraging desktop virtualization software technology from VMware (View) and Citrix (</a:t>
            </a:r>
            <a:r>
              <a:rPr lang="en-US" sz="1200" kern="1200" dirty="0" err="1" smtClean="0">
                <a:solidFill>
                  <a:schemeClr val="tx1"/>
                </a:solidFill>
                <a:effectLst/>
                <a:latin typeface="+mn-lt"/>
                <a:ea typeface="+mn-ea"/>
                <a:cs typeface="+mn-cs"/>
              </a:rPr>
              <a:t>XenDesktop</a:t>
            </a:r>
            <a:r>
              <a:rPr lang="en-US" sz="1200" kern="1200" dirty="0" smtClean="0">
                <a:solidFill>
                  <a:schemeClr val="tx1"/>
                </a:solidFill>
                <a:effectLst/>
                <a:latin typeface="+mn-lt"/>
                <a:ea typeface="+mn-ea"/>
                <a:cs typeface="+mn-cs"/>
              </a:rPr>
              <a:t> for Desktop Virtualization and </a:t>
            </a:r>
            <a:r>
              <a:rPr lang="en-US" sz="1200" kern="1200" dirty="0" err="1" smtClean="0">
                <a:solidFill>
                  <a:schemeClr val="tx1"/>
                </a:solidFill>
                <a:effectLst/>
                <a:latin typeface="+mn-lt"/>
                <a:ea typeface="+mn-ea"/>
                <a:cs typeface="+mn-cs"/>
              </a:rPr>
              <a:t>XenApp</a:t>
            </a:r>
            <a:r>
              <a:rPr lang="en-US" sz="1200" kern="1200" dirty="0" smtClean="0">
                <a:solidFill>
                  <a:schemeClr val="tx1"/>
                </a:solidFill>
                <a:effectLst/>
                <a:latin typeface="+mn-lt"/>
                <a:ea typeface="+mn-ea"/>
                <a:cs typeface="+mn-cs"/>
              </a:rPr>
              <a:t> – for Application Virtualization). We provide choice in terms of server hypervisor technologies from Microsoft, VMware</a:t>
            </a:r>
            <a:r>
              <a:rPr lang="en-US" sz="1200" kern="1200" baseline="0" dirty="0" smtClean="0">
                <a:solidFill>
                  <a:schemeClr val="tx1"/>
                </a:solidFill>
                <a:effectLst/>
                <a:latin typeface="+mn-lt"/>
                <a:ea typeface="+mn-ea"/>
                <a:cs typeface="+mn-cs"/>
              </a:rPr>
              <a:t> or Citrix. We also have partnered with the storage leaders </a:t>
            </a:r>
            <a:r>
              <a:rPr lang="en-US" sz="1200" kern="1200" baseline="0" dirty="0" err="1" smtClean="0">
                <a:solidFill>
                  <a:schemeClr val="tx1"/>
                </a:solidFill>
                <a:effectLst/>
                <a:latin typeface="+mn-lt"/>
                <a:ea typeface="+mn-ea"/>
                <a:cs typeface="+mn-cs"/>
              </a:rPr>
              <a:t>NetApp</a:t>
            </a:r>
            <a:r>
              <a:rPr lang="en-US" sz="1200" kern="1200" baseline="0" dirty="0" smtClean="0">
                <a:solidFill>
                  <a:schemeClr val="tx1"/>
                </a:solidFill>
                <a:effectLst/>
                <a:latin typeface="+mn-lt"/>
                <a:ea typeface="+mn-ea"/>
                <a:cs typeface="+mn-cs"/>
              </a:rPr>
              <a:t> and EMC and we can deliver </a:t>
            </a:r>
            <a:r>
              <a:rPr lang="en-US" sz="1200" kern="1200" baseline="0" dirty="0" err="1" smtClean="0">
                <a:solidFill>
                  <a:schemeClr val="tx1"/>
                </a:solidFill>
                <a:effectLst/>
                <a:latin typeface="+mn-lt"/>
                <a:ea typeface="+mn-ea"/>
                <a:cs typeface="+mn-cs"/>
              </a:rPr>
              <a:t>VXI</a:t>
            </a:r>
            <a:r>
              <a:rPr lang="en-US" sz="1200" kern="1200" baseline="0" dirty="0" smtClean="0">
                <a:solidFill>
                  <a:schemeClr val="tx1"/>
                </a:solidFill>
                <a:effectLst/>
                <a:latin typeface="+mn-lt"/>
                <a:ea typeface="+mn-ea"/>
                <a:cs typeface="+mn-cs"/>
              </a:rPr>
              <a:t> leveraging multiple building blocks such as </a:t>
            </a:r>
            <a:r>
              <a:rPr lang="en-US" sz="1200" kern="1200" baseline="0" dirty="0" err="1" smtClean="0">
                <a:solidFill>
                  <a:schemeClr val="tx1"/>
                </a:solidFill>
                <a:effectLst/>
                <a:latin typeface="+mn-lt"/>
                <a:ea typeface="+mn-ea"/>
                <a:cs typeface="+mn-cs"/>
              </a:rPr>
              <a:t>Vblock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FlexPod</a:t>
            </a:r>
            <a:r>
              <a:rPr lang="en-US" sz="1200" kern="1200" baseline="0" dirty="0" smtClean="0">
                <a:solidFill>
                  <a:schemeClr val="tx1"/>
                </a:solidFill>
                <a:effectLst/>
                <a:latin typeface="+mn-lt"/>
                <a:ea typeface="+mn-ea"/>
                <a:cs typeface="+mn-cs"/>
              </a:rPr>
              <a:t>, EMC </a:t>
            </a:r>
            <a:r>
              <a:rPr lang="en-US" sz="1200" kern="1200" baseline="0" dirty="0" err="1" smtClean="0">
                <a:solidFill>
                  <a:schemeClr val="tx1"/>
                </a:solidFill>
                <a:effectLst/>
                <a:latin typeface="+mn-lt"/>
                <a:ea typeface="+mn-ea"/>
                <a:cs typeface="+mn-cs"/>
              </a:rPr>
              <a:t>VSPEX</a:t>
            </a:r>
            <a:r>
              <a:rPr lang="en-US" sz="1200" kern="1200" baseline="0" dirty="0" smtClean="0">
                <a:solidFill>
                  <a:schemeClr val="tx1"/>
                </a:solidFill>
                <a:effectLst/>
                <a:latin typeface="+mn-lt"/>
                <a:ea typeface="+mn-ea"/>
                <a:cs typeface="+mn-cs"/>
              </a:rPr>
              <a:t>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 the Collaboration front, Cisco is ready to support multiple devices. From the </a:t>
            </a:r>
            <a:r>
              <a:rPr lang="en-US" sz="1200" kern="1200" baseline="0" dirty="0" err="1" smtClean="0">
                <a:solidFill>
                  <a:schemeClr val="tx1"/>
                </a:solidFill>
                <a:effectLst/>
                <a:latin typeface="+mn-lt"/>
                <a:ea typeface="+mn-ea"/>
                <a:cs typeface="+mn-cs"/>
              </a:rPr>
              <a:t>VXC</a:t>
            </a:r>
            <a:r>
              <a:rPr lang="en-US" sz="1200" kern="1200" baseline="0" dirty="0" smtClean="0">
                <a:solidFill>
                  <a:schemeClr val="tx1"/>
                </a:solidFill>
                <a:effectLst/>
                <a:latin typeface="+mn-lt"/>
                <a:ea typeface="+mn-ea"/>
                <a:cs typeface="+mn-cs"/>
              </a:rPr>
              <a:t> end points to 6215 (thin clients) and </a:t>
            </a:r>
            <a:r>
              <a:rPr lang="en-US" sz="1200" kern="1200" baseline="0" dirty="0" err="1" smtClean="0">
                <a:solidFill>
                  <a:schemeClr val="tx1"/>
                </a:solidFill>
                <a:effectLst/>
                <a:latin typeface="+mn-lt"/>
                <a:ea typeface="+mn-ea"/>
                <a:cs typeface="+mn-cs"/>
              </a:rPr>
              <a:t>VXC</a:t>
            </a:r>
            <a:r>
              <a:rPr lang="en-US" sz="1200" kern="1200" baseline="0" dirty="0" smtClean="0">
                <a:solidFill>
                  <a:schemeClr val="tx1"/>
                </a:solidFill>
                <a:effectLst/>
                <a:latin typeface="+mn-lt"/>
                <a:ea typeface="+mn-ea"/>
                <a:cs typeface="+mn-cs"/>
              </a:rPr>
              <a:t> 2100 and 2200 (zero clients) and Cisco Jabber that represents the unifying factor when communicating across a multitude of end points.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54C4C73-BFBE-4FE7-9E60-E016177FC402}" type="slidenum">
              <a:rPr lang="en-US" smtClean="0"/>
              <a:pPr/>
              <a:t>16</a:t>
            </a:fld>
            <a:endParaRPr lang="en-US"/>
          </a:p>
        </p:txBody>
      </p:sp>
    </p:spTree>
    <p:extLst>
      <p:ext uri="{BB962C8B-B14F-4D97-AF65-F5344CB8AC3E}">
        <p14:creationId xmlns:p14="http://schemas.microsoft.com/office/powerpoint/2010/main" val="253181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 Cisco </a:t>
            </a:r>
            <a:r>
              <a:rPr lang="en-US" sz="1200" i="1" kern="1200" dirty="0" err="1" smtClean="0">
                <a:solidFill>
                  <a:schemeClr val="tx1"/>
                </a:solidFill>
                <a:effectLst/>
                <a:latin typeface="+mn-lt"/>
                <a:ea typeface="+mn-ea"/>
                <a:cs typeface="+mn-cs"/>
              </a:rPr>
              <a:t>VXI</a:t>
            </a:r>
            <a:r>
              <a:rPr lang="en-US" sz="1200" i="1" kern="1200" dirty="0" smtClean="0">
                <a:solidFill>
                  <a:schemeClr val="tx1"/>
                </a:solidFill>
                <a:effectLst/>
                <a:latin typeface="+mn-lt"/>
                <a:ea typeface="+mn-ea"/>
                <a:cs typeface="+mn-cs"/>
              </a:rPr>
              <a:t> is well positioned to address </a:t>
            </a:r>
            <a:r>
              <a:rPr lang="en-US" sz="1200" i="1" kern="1200" baseline="0" dirty="0" smtClean="0">
                <a:solidFill>
                  <a:schemeClr val="tx1"/>
                </a:solidFill>
                <a:effectLst/>
                <a:latin typeface="+mn-lt"/>
                <a:ea typeface="+mn-ea"/>
                <a:cs typeface="+mn-cs"/>
              </a:rPr>
              <a:t>potentially any technical challenge that may arise as a result of the deployment of virtual desktops. You may be thinking of performance and scalability implications, how the user experience may be impacted, end to end security capabilities delivered, along with deployment and support across heterogeneous environments. Cisco can leverage its unique position in the industry and cross-architecture capabilities to deliver a tremendous value proposition and well differentiated capabilities.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may be thinking … what technical challenges may arise during the deployment of DV solutions in your IT environment. Cisco has the experience and track record to guide you through the process. </a:t>
            </a:r>
          </a:p>
          <a:p>
            <a:endParaRPr lang="en-US" dirty="0" smtClean="0"/>
          </a:p>
          <a:p>
            <a:r>
              <a:rPr lang="en-US" sz="1200" b="1" kern="1200" dirty="0" smtClean="0">
                <a:solidFill>
                  <a:schemeClr val="tx1"/>
                </a:solidFill>
                <a:effectLst/>
                <a:latin typeface="+mn-lt"/>
                <a:ea typeface="+mn-ea"/>
                <a:cs typeface="+mn-cs"/>
              </a:rPr>
              <a:t>Challenge</a:t>
            </a:r>
            <a:r>
              <a:rPr lang="en-US" sz="1200" b="1" kern="1200" baseline="0" dirty="0" smtClean="0">
                <a:solidFill>
                  <a:schemeClr val="tx1"/>
                </a:solidFill>
                <a:effectLst/>
                <a:latin typeface="+mn-lt"/>
                <a:ea typeface="+mn-ea"/>
                <a:cs typeface="+mn-cs"/>
              </a:rPr>
              <a:t> #1 Will the architecture be able to Scale? - </a:t>
            </a:r>
            <a:r>
              <a:rPr lang="en-US" sz="1200" b="1" kern="1200" dirty="0" smtClean="0">
                <a:solidFill>
                  <a:schemeClr val="tx1"/>
                </a:solidFill>
                <a:effectLst/>
                <a:latin typeface="+mn-lt"/>
                <a:ea typeface="+mn-ea"/>
                <a:cs typeface="+mn-cs"/>
              </a:rPr>
              <a:t>Performance and Scalability</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Support for optimal user experience for all user types and delivery approaches (e.g., application and desktop virtualization; task/knowledge/power/graphic users etc.) </a:t>
            </a:r>
          </a:p>
          <a:p>
            <a:pPr marL="171450" lvl="0" indent="-171450">
              <a:buFont typeface="Arial" pitchFamily="34" charset="0"/>
              <a:buChar char="•"/>
            </a:pPr>
            <a:r>
              <a:rPr lang="en-US" sz="1200" kern="1200" dirty="0" smtClean="0">
                <a:solidFill>
                  <a:schemeClr val="tx1"/>
                </a:solidFill>
                <a:effectLst/>
                <a:latin typeface="+mn-lt"/>
                <a:ea typeface="+mn-ea"/>
                <a:cs typeface="+mn-cs"/>
              </a:rPr>
              <a:t>Performance at scale from 100’s to 1000’s of virtual desktops</a:t>
            </a:r>
          </a:p>
          <a:p>
            <a:pPr marL="171450" lvl="0" indent="-171450">
              <a:buFont typeface="Arial" pitchFamily="34" charset="0"/>
              <a:buChar char="•"/>
            </a:pPr>
            <a:r>
              <a:rPr lang="en-US" sz="1200" kern="1200" dirty="0" smtClean="0">
                <a:solidFill>
                  <a:schemeClr val="tx1"/>
                </a:solidFill>
                <a:effectLst/>
                <a:latin typeface="+mn-lt"/>
                <a:ea typeface="+mn-ea"/>
                <a:cs typeface="+mn-cs"/>
              </a:rPr>
              <a:t>Logon and boot storm I/O bottlenecks </a:t>
            </a:r>
          </a:p>
          <a:p>
            <a:pPr marL="171450" lvl="0" indent="-171450">
              <a:buFont typeface="Arial" pitchFamily="34" charset="0"/>
              <a:buChar char="•"/>
            </a:pPr>
            <a:endParaRPr lang="en-US" sz="1200" kern="1200" dirty="0" smtClean="0">
              <a:solidFill>
                <a:schemeClr val="tx1"/>
              </a:solidFill>
              <a:effectLst/>
              <a:latin typeface="+mn-lt"/>
              <a:ea typeface="+mn-ea"/>
              <a:cs typeface="+mn-cs"/>
            </a:endParaRPr>
          </a:p>
          <a:p>
            <a:pPr marL="0" lvl="0" indent="0">
              <a:buFont typeface="Arial" pitchFamily="34" charset="0"/>
              <a:buNone/>
            </a:pPr>
            <a:r>
              <a:rPr lang="en-US" sz="1200" b="1" kern="1200" dirty="0" smtClean="0">
                <a:solidFill>
                  <a:schemeClr val="tx1"/>
                </a:solidFill>
                <a:effectLst/>
                <a:latin typeface="+mn-lt"/>
                <a:ea typeface="+mn-ea"/>
                <a:cs typeface="+mn-cs"/>
              </a:rPr>
              <a:t>Challenge #2 – How will the User experience be affected? </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Performance impact of voice/video, graphic intensive applications and virus protection </a:t>
            </a:r>
          </a:p>
          <a:p>
            <a:pPr marL="171450" lvl="0" indent="-171450">
              <a:buFont typeface="Arial" pitchFamily="34" charset="0"/>
              <a:buChar char="•"/>
            </a:pPr>
            <a:r>
              <a:rPr lang="en-US" sz="1200" b="0" kern="1200" dirty="0" err="1" smtClean="0">
                <a:solidFill>
                  <a:schemeClr val="tx1"/>
                </a:solidFill>
                <a:effectLst/>
                <a:latin typeface="+mn-lt"/>
                <a:ea typeface="+mn-ea"/>
                <a:cs typeface="+mn-cs"/>
              </a:rPr>
              <a:t>VDI</a:t>
            </a:r>
            <a:r>
              <a:rPr lang="en-US" sz="1200" b="0" kern="1200" dirty="0" smtClean="0">
                <a:solidFill>
                  <a:schemeClr val="tx1"/>
                </a:solidFill>
                <a:effectLst/>
                <a:latin typeface="+mn-lt"/>
                <a:ea typeface="+mn-ea"/>
                <a:cs typeface="+mn-cs"/>
              </a:rPr>
              <a:t> over WAN Performance</a:t>
            </a:r>
          </a:p>
          <a:p>
            <a:pPr marL="0" lvl="0" indent="0">
              <a:buFont typeface="Arial" pitchFamily="34" charset="0"/>
              <a:buNone/>
            </a:pPr>
            <a:endParaRPr lang="en-US" sz="1200" kern="1200" dirty="0" smtClean="0">
              <a:solidFill>
                <a:schemeClr val="tx1"/>
              </a:solidFill>
              <a:effectLst/>
              <a:latin typeface="+mn-lt"/>
              <a:ea typeface="+mn-ea"/>
              <a:cs typeface="+mn-cs"/>
            </a:endParaRPr>
          </a:p>
          <a:p>
            <a:pPr marL="0" lvl="0" indent="0">
              <a:buFont typeface="Arial" pitchFamily="34" charset="0"/>
              <a:buNone/>
            </a:pPr>
            <a:r>
              <a:rPr lang="en-US" sz="1200" b="1" kern="1200" dirty="0" smtClean="0">
                <a:solidFill>
                  <a:schemeClr val="tx1"/>
                </a:solidFill>
                <a:effectLst/>
                <a:latin typeface="+mn-lt"/>
                <a:ea typeface="+mn-ea"/>
                <a:cs typeface="+mn-cs"/>
              </a:rPr>
              <a:t>Challenge # 3 – How can you effectively Support and Deploy</a:t>
            </a:r>
            <a:r>
              <a:rPr lang="en-US" sz="1200" b="1" kern="1200" baseline="0" dirty="0" smtClean="0">
                <a:solidFill>
                  <a:schemeClr val="tx1"/>
                </a:solidFill>
                <a:effectLst/>
                <a:latin typeface="+mn-lt"/>
                <a:ea typeface="+mn-ea"/>
                <a:cs typeface="+mn-cs"/>
              </a:rPr>
              <a:t> a solution that requires the cooperation of many vendors across </a:t>
            </a:r>
            <a:r>
              <a:rPr lang="en-US" sz="1200" b="1" kern="1200" baseline="0" dirty="0" err="1" smtClean="0">
                <a:solidFill>
                  <a:schemeClr val="tx1"/>
                </a:solidFill>
                <a:effectLst/>
                <a:latin typeface="+mn-lt"/>
                <a:ea typeface="+mn-ea"/>
                <a:cs typeface="+mn-cs"/>
              </a:rPr>
              <a:t>HW</a:t>
            </a:r>
            <a:r>
              <a:rPr lang="en-US" sz="1200" b="1" kern="1200" baseline="0" dirty="0" smtClean="0">
                <a:solidFill>
                  <a:schemeClr val="tx1"/>
                </a:solidFill>
                <a:effectLst/>
                <a:latin typeface="+mn-lt"/>
                <a:ea typeface="+mn-ea"/>
                <a:cs typeface="+mn-cs"/>
              </a:rPr>
              <a:t> and SW?</a:t>
            </a:r>
            <a:r>
              <a:rPr lang="en-US" sz="1200" b="1" kern="1200" dirty="0" smtClean="0">
                <a:solidFill>
                  <a:schemeClr val="tx1"/>
                </a:solidFill>
                <a:effectLst/>
                <a:latin typeface="+mn-lt"/>
                <a:ea typeface="+mn-ea"/>
                <a:cs typeface="+mn-cs"/>
              </a:rPr>
              <a:t> </a:t>
            </a:r>
          </a:p>
          <a:p>
            <a:pPr marL="171450" indent="-171450">
              <a:buFont typeface="Arial" pitchFamily="34" charset="0"/>
              <a:buChar char="•"/>
            </a:pPr>
            <a:r>
              <a:rPr lang="en-US" sz="1200" kern="1200" dirty="0" smtClean="0">
                <a:solidFill>
                  <a:schemeClr val="tx1"/>
                </a:solidFill>
                <a:effectLst/>
                <a:latin typeface="+mn-lt"/>
                <a:ea typeface="+mn-ea"/>
                <a:cs typeface="+mn-cs"/>
              </a:rPr>
              <a:t>Managing and support of heterogeneous environments</a:t>
            </a:r>
          </a:p>
          <a:p>
            <a:pPr marL="171450" lvl="0" indent="-171450">
              <a:buFont typeface="Arial" pitchFamily="34" charset="0"/>
              <a:buChar char="•"/>
            </a:pPr>
            <a:r>
              <a:rPr lang="en-US" sz="1200" kern="1200" dirty="0" smtClean="0">
                <a:solidFill>
                  <a:schemeClr val="tx1"/>
                </a:solidFill>
                <a:effectLst/>
                <a:latin typeface="+mn-lt"/>
                <a:ea typeface="+mn-ea"/>
                <a:cs typeface="+mn-cs"/>
              </a:rPr>
              <a:t>No single point of accountability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Challenge #4 – Can you provide an end to end Secure</a:t>
            </a:r>
            <a:r>
              <a:rPr lang="en-US" sz="1200" b="1" kern="1200" baseline="0" dirty="0" smtClean="0">
                <a:solidFill>
                  <a:schemeClr val="tx1"/>
                </a:solidFill>
                <a:effectLst/>
                <a:latin typeface="+mn-lt"/>
                <a:ea typeface="+mn-ea"/>
                <a:cs typeface="+mn-cs"/>
              </a:rPr>
              <a:t> DV solution? </a:t>
            </a:r>
            <a:r>
              <a:rPr lang="en-US" sz="1200" b="1" kern="1200" dirty="0" smtClean="0">
                <a:solidFill>
                  <a:schemeClr val="tx1"/>
                </a:solidFill>
                <a:effectLst/>
                <a:latin typeface="+mn-lt"/>
                <a:ea typeface="+mn-ea"/>
                <a:cs typeface="+mn-cs"/>
              </a:rPr>
              <a:t> </a:t>
            </a:r>
          </a:p>
          <a:p>
            <a:pPr marL="171450" lvl="0" indent="-171450">
              <a:buFont typeface="Arial" pitchFamily="34" charset="0"/>
              <a:buChar char="•"/>
            </a:pPr>
            <a:r>
              <a:rPr lang="en-US" sz="1200" kern="1200" dirty="0" smtClean="0">
                <a:solidFill>
                  <a:schemeClr val="tx1"/>
                </a:solidFill>
                <a:effectLst/>
                <a:latin typeface="+mn-lt"/>
                <a:ea typeface="+mn-ea"/>
                <a:cs typeface="+mn-cs"/>
              </a:rPr>
              <a:t>Consistent secure access to virtual desktops from any device across any network </a:t>
            </a:r>
          </a:p>
          <a:p>
            <a:pPr marL="171450" lvl="0" indent="-171450">
              <a:buFont typeface="Arial" pitchFamily="34" charset="0"/>
              <a:buChar char="•"/>
            </a:pPr>
            <a:r>
              <a:rPr lang="en-US" sz="1200" kern="1200" dirty="0" smtClean="0">
                <a:solidFill>
                  <a:schemeClr val="tx1"/>
                </a:solidFill>
                <a:effectLst/>
                <a:latin typeface="+mn-lt"/>
                <a:ea typeface="+mn-ea"/>
                <a:cs typeface="+mn-cs"/>
              </a:rPr>
              <a:t>Scalable and manageable isolation between virtual desktop workgroups and production apps in data center</a:t>
            </a:r>
          </a:p>
          <a:p>
            <a:pPr marL="171450" lvl="0" indent="-171450">
              <a:buFont typeface="Arial" pitchFamily="34" charset="0"/>
              <a:buChar char="•"/>
            </a:pPr>
            <a:r>
              <a:rPr lang="en-US" sz="1200" kern="1200" dirty="0" smtClean="0">
                <a:solidFill>
                  <a:schemeClr val="tx1"/>
                </a:solidFill>
                <a:effectLst/>
                <a:latin typeface="+mn-lt"/>
                <a:ea typeface="+mn-ea"/>
                <a:cs typeface="+mn-cs"/>
              </a:rPr>
              <a:t>Protection from security leaks based on public content clouds </a:t>
            </a:r>
          </a:p>
          <a:p>
            <a:pPr marL="171450" lvl="0" indent="-171450">
              <a:buFont typeface="Arial" pitchFamily="34" charset="0"/>
              <a:buChar char="•"/>
            </a:pPr>
            <a:endParaRPr lang="en-US" sz="1200" kern="1200" dirty="0" smtClean="0">
              <a:solidFill>
                <a:schemeClr val="tx1"/>
              </a:solidFill>
              <a:effectLst/>
              <a:latin typeface="+mn-lt"/>
              <a:ea typeface="+mn-ea"/>
              <a:cs typeface="+mn-cs"/>
            </a:endParaRPr>
          </a:p>
          <a:p>
            <a:pPr marL="0" lvl="0" indent="0">
              <a:buFont typeface="Arial" pitchFamily="34" charset="0"/>
              <a:buNone/>
            </a:pPr>
            <a:r>
              <a:rPr lang="en-US" sz="1200" kern="1200" dirty="0" err="1" smtClean="0">
                <a:solidFill>
                  <a:schemeClr val="tx1"/>
                </a:solidFill>
                <a:effectLst/>
                <a:latin typeface="+mn-lt"/>
                <a:ea typeface="+mn-ea"/>
                <a:cs typeface="+mn-cs"/>
              </a:rPr>
              <a:t>VXI</a:t>
            </a:r>
            <a:r>
              <a:rPr lang="en-US" sz="1200" kern="1200" dirty="0" smtClean="0">
                <a:solidFill>
                  <a:schemeClr val="tx1"/>
                </a:solidFill>
                <a:effectLst/>
                <a:latin typeface="+mn-lt"/>
                <a:ea typeface="+mn-ea"/>
                <a:cs typeface="+mn-cs"/>
              </a:rPr>
              <a:t> can bring the power of the Cisco portfolio across Data Center, </a:t>
            </a:r>
            <a:r>
              <a:rPr lang="en-US" sz="1200" kern="1200" dirty="0" err="1" smtClean="0">
                <a:solidFill>
                  <a:schemeClr val="tx1"/>
                </a:solidFill>
                <a:effectLst/>
                <a:latin typeface="+mn-lt"/>
                <a:ea typeface="+mn-ea"/>
                <a:cs typeface="+mn-cs"/>
              </a:rPr>
              <a:t>BN</a:t>
            </a:r>
            <a:r>
              <a:rPr lang="en-US" sz="1200" kern="1200" dirty="0" smtClean="0">
                <a:solidFill>
                  <a:schemeClr val="tx1"/>
                </a:solidFill>
                <a:effectLst/>
                <a:latin typeface="+mn-lt"/>
                <a:ea typeface="+mn-ea"/>
                <a:cs typeface="+mn-cs"/>
              </a:rPr>
              <a:t> and Collaboration in context and help you address the toughest challenges associated with desktop and application virtualization deployments. </a:t>
            </a:r>
          </a:p>
        </p:txBody>
      </p:sp>
      <p:sp>
        <p:nvSpPr>
          <p:cNvPr id="4" name="Slide Number Placeholder 3"/>
          <p:cNvSpPr>
            <a:spLocks noGrp="1"/>
          </p:cNvSpPr>
          <p:nvPr>
            <p:ph type="sldNum" sz="quarter" idx="10"/>
          </p:nvPr>
        </p:nvSpPr>
        <p:spPr/>
        <p:txBody>
          <a:bodyPr/>
          <a:lstStyle/>
          <a:p>
            <a:fld id="{7D8C2C35-2B8A-446E-BEC0-FD36716C29AC}" type="slidenum">
              <a:rPr lang="de-DE" smtClean="0"/>
              <a:pPr/>
              <a:t>18</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 </a:t>
            </a:r>
            <a:r>
              <a:rPr lang="en-US" i="1" baseline="0" dirty="0" smtClean="0"/>
              <a:t>Cisco’s broad portfolio across data center, </a:t>
            </a:r>
            <a:r>
              <a:rPr lang="en-US" i="1" baseline="0" dirty="0" err="1" smtClean="0"/>
              <a:t>BN</a:t>
            </a:r>
            <a:r>
              <a:rPr lang="en-US" i="1" baseline="0" dirty="0" smtClean="0"/>
              <a:t>, and Collaboration can help you address scalability and performance requirements typically associated with desktop and application virtualization deployments. </a:t>
            </a:r>
            <a:endParaRPr lang="en-US" sz="1200" i="1" kern="1200" baseline="0" dirty="0" smtClean="0">
              <a:solidFill>
                <a:schemeClr val="tx1"/>
              </a:solidFill>
              <a:effectLst/>
              <a:latin typeface="+mn-lt"/>
              <a:ea typeface="+mn-ea"/>
              <a:cs typeface="+mn-cs"/>
            </a:endParaRPr>
          </a:p>
          <a:p>
            <a:endParaRPr lang="en-US" baseline="0" dirty="0" smtClean="0"/>
          </a:p>
          <a:p>
            <a:r>
              <a:rPr lang="en-US" baseline="0" dirty="0" smtClean="0"/>
              <a:t>Now let’s review how Cisco’s portfolio across data center, </a:t>
            </a:r>
            <a:r>
              <a:rPr lang="en-US" baseline="0" dirty="0" err="1" smtClean="0"/>
              <a:t>BN</a:t>
            </a:r>
            <a:r>
              <a:rPr lang="en-US" baseline="0" dirty="0" smtClean="0"/>
              <a:t>, and Collaboration can help you address scalability and performance requirements typically associated with desktop and application virtualization deployments.</a:t>
            </a:r>
          </a:p>
          <a:p>
            <a:endParaRPr lang="en-US" baseline="0" dirty="0" smtClean="0"/>
          </a:p>
          <a:p>
            <a:r>
              <a:rPr lang="en-US" baseline="0" dirty="0" smtClean="0"/>
              <a:t>Virtualized Data Center</a:t>
            </a:r>
          </a:p>
          <a:p>
            <a:r>
              <a:rPr lang="en-US" baseline="0" dirty="0" smtClean="0"/>
              <a:t>---------------------------</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Cisco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Massive Scalability</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baseline="0" dirty="0" smtClean="0"/>
              <a:t>186 Desktops on </a:t>
            </a:r>
            <a:r>
              <a:rPr lang="en-US" baseline="0" dirty="0" err="1" smtClean="0"/>
              <a:t>B200</a:t>
            </a:r>
            <a:r>
              <a:rPr lang="en-US" baseline="0" dirty="0" smtClean="0"/>
              <a:t> </a:t>
            </a:r>
            <a:r>
              <a:rPr lang="en-US" baseline="0" dirty="0" err="1" smtClean="0"/>
              <a:t>M3</a:t>
            </a:r>
            <a:r>
              <a:rPr lang="en-US" baseline="0" dirty="0" smtClean="0"/>
              <a:t> Knowledge Worker Profile (Login </a:t>
            </a:r>
            <a:r>
              <a:rPr lang="en-US" baseline="0" dirty="0" err="1" smtClean="0"/>
              <a:t>VSI</a:t>
            </a:r>
            <a:r>
              <a:rPr lang="en-US" baseline="0" dirty="0" smtClean="0"/>
              <a:t> </a:t>
            </a:r>
            <a:r>
              <a:rPr lang="en-US" baseline="0" dirty="0" err="1" smtClean="0"/>
              <a:t>3.x</a:t>
            </a:r>
            <a:r>
              <a:rPr lang="en-US" baseline="0" dirty="0" smtClean="0"/>
              <a:t> based) 384 GB memory Dual </a:t>
            </a:r>
            <a:r>
              <a:rPr lang="en-US" baseline="0" dirty="0" err="1" smtClean="0"/>
              <a:t>E5</a:t>
            </a:r>
            <a:r>
              <a:rPr lang="en-US" baseline="0" dirty="0" smtClean="0"/>
              <a:t>-2690 / 8 Core </a:t>
            </a:r>
            <a:r>
              <a:rPr lang="en-US" baseline="0" dirty="0" err="1" smtClean="0"/>
              <a:t>CPUSource</a:t>
            </a:r>
            <a:r>
              <a:rPr lang="en-US" baseline="0" dirty="0" smtClean="0"/>
              <a:t> Principled Technologies White Papers</a:t>
            </a:r>
          </a:p>
          <a:p>
            <a:pPr lvl="2"/>
            <a:r>
              <a:rPr lang="en-US" sz="1200" kern="1200" dirty="0" smtClean="0">
                <a:solidFill>
                  <a:schemeClr val="tx1"/>
                </a:solidFill>
                <a:effectLst/>
                <a:latin typeface="+mn-lt"/>
                <a:ea typeface="+mn-ea"/>
                <a:cs typeface="+mn-cs"/>
              </a:rPr>
              <a:t>Manage up to </a:t>
            </a:r>
            <a:r>
              <a:rPr lang="en-US" sz="1200" kern="1200" dirty="0" err="1" smtClean="0">
                <a:solidFill>
                  <a:schemeClr val="tx1"/>
                </a:solidFill>
                <a:effectLst/>
                <a:latin typeface="+mn-lt"/>
                <a:ea typeface="+mn-ea"/>
                <a:cs typeface="+mn-cs"/>
              </a:rPr>
              <a:t>1.86M</a:t>
            </a:r>
            <a:r>
              <a:rPr lang="en-US" sz="1200" kern="1200" dirty="0" smtClean="0">
                <a:solidFill>
                  <a:schemeClr val="tx1"/>
                </a:solidFill>
                <a:effectLst/>
                <a:latin typeface="+mn-lt"/>
                <a:ea typeface="+mn-ea"/>
                <a:cs typeface="+mn-cs"/>
              </a:rPr>
              <a:t> desktops with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Central across multiple geos – with linear performance scalability</a:t>
            </a:r>
          </a:p>
          <a:p>
            <a:r>
              <a:rPr lang="en-US" sz="1200" kern="1200" dirty="0" smtClean="0">
                <a:solidFill>
                  <a:schemeClr val="tx1"/>
                </a:solidFill>
                <a:effectLst/>
                <a:latin typeface="+mn-lt"/>
                <a:ea typeface="+mn-ea"/>
                <a:cs typeface="+mn-cs"/>
              </a:rPr>
              <a:t>	One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domain, Multiple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management domains (scale attribute for management) –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domain up to 20 chassis (today) multiple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domains carved out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demand desktop provisioning (scale attribute)</a:t>
            </a:r>
          </a:p>
          <a:p>
            <a:pPr lvl="1"/>
            <a:r>
              <a:rPr lang="en-US" sz="1200" kern="1200" dirty="0" smtClean="0">
                <a:solidFill>
                  <a:schemeClr val="tx1"/>
                </a:solidFill>
                <a:effectLst/>
                <a:latin typeface="+mn-lt"/>
                <a:ea typeface="+mn-ea"/>
                <a:cs typeface="+mn-cs"/>
              </a:rPr>
              <a:t>	High Virtual Desktop Density</a:t>
            </a:r>
          </a:p>
          <a:p>
            <a:pPr lvl="2"/>
            <a:r>
              <a:rPr lang="en-US" sz="1200" kern="1200" dirty="0" smtClean="0">
                <a:solidFill>
                  <a:schemeClr val="tx1"/>
                </a:solidFill>
                <a:effectLst/>
                <a:latin typeface="+mn-lt"/>
                <a:ea typeface="+mn-ea"/>
                <a:cs typeface="+mn-cs"/>
              </a:rPr>
              <a:t>Up to 186 VD on </a:t>
            </a:r>
            <a:r>
              <a:rPr lang="en-US" sz="1200" kern="1200" dirty="0" err="1" smtClean="0">
                <a:solidFill>
                  <a:schemeClr val="tx1"/>
                </a:solidFill>
                <a:effectLst/>
                <a:latin typeface="+mn-lt"/>
                <a:ea typeface="+mn-ea"/>
                <a:cs typeface="+mn-cs"/>
              </a:rPr>
              <a:t>B200</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M3</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	Strong Boot Process Performance </a:t>
            </a:r>
          </a:p>
          <a:p>
            <a:pPr lvl="2"/>
            <a:r>
              <a:rPr lang="en-US" sz="1200" kern="1200" dirty="0" smtClean="0">
                <a:solidFill>
                  <a:schemeClr val="tx1"/>
                </a:solidFill>
                <a:effectLst/>
                <a:latin typeface="+mn-lt"/>
                <a:ea typeface="+mn-ea"/>
                <a:cs typeface="+mn-cs"/>
              </a:rPr>
              <a:t>Up to </a:t>
            </a:r>
            <a:r>
              <a:rPr lang="en-US" sz="1200" kern="1200" dirty="0" err="1" smtClean="0">
                <a:solidFill>
                  <a:schemeClr val="tx1"/>
                </a:solidFill>
                <a:effectLst/>
                <a:latin typeface="+mn-lt"/>
                <a:ea typeface="+mn-ea"/>
                <a:cs typeface="+mn-cs"/>
              </a:rPr>
              <a:t>5K</a:t>
            </a:r>
            <a:r>
              <a:rPr lang="en-US" sz="1200" kern="1200" dirty="0" smtClean="0">
                <a:solidFill>
                  <a:schemeClr val="tx1"/>
                </a:solidFill>
                <a:effectLst/>
                <a:latin typeface="+mn-lt"/>
                <a:ea typeface="+mn-ea"/>
                <a:cs typeface="+mn-cs"/>
              </a:rPr>
              <a:t> desktops in 40 min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Scale for bandwidth (with 1,2,4,8 uplinks to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Fabric Interconnect from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FEX</a:t>
            </a:r>
            <a:r>
              <a:rPr lang="en-US" sz="1200" kern="1200" dirty="0" smtClean="0">
                <a:solidFill>
                  <a:schemeClr val="tx1"/>
                </a:solidFill>
                <a:effectLst/>
                <a:latin typeface="+mn-lt"/>
                <a:ea typeface="+mn-ea"/>
                <a:cs typeface="+mn-cs"/>
              </a:rPr>
              <a:t> Module) – Scale from 10 to </a:t>
            </a:r>
            <a:r>
              <a:rPr lang="en-US" sz="1200" kern="1200" dirty="0" err="1" smtClean="0">
                <a:solidFill>
                  <a:schemeClr val="tx1"/>
                </a:solidFill>
                <a:effectLst/>
                <a:latin typeface="+mn-lt"/>
                <a:ea typeface="+mn-ea"/>
                <a:cs typeface="+mn-cs"/>
              </a:rPr>
              <a:t>80Gbs</a:t>
            </a:r>
            <a:r>
              <a:rPr lang="en-US" sz="1200" kern="1200" dirty="0" smtClean="0">
                <a:solidFill>
                  <a:schemeClr val="tx1"/>
                </a:solidFill>
                <a:effectLst/>
                <a:latin typeface="+mn-lt"/>
                <a:ea typeface="+mn-ea"/>
                <a:cs typeface="+mn-cs"/>
              </a:rPr>
              <a:t> in the same chassis without wiring / cabling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Borderless</a:t>
            </a:r>
            <a:r>
              <a:rPr lang="en-US" sz="1200" kern="1200" baseline="0" dirty="0" smtClean="0">
                <a:solidFill>
                  <a:schemeClr val="tx1"/>
                </a:solidFill>
                <a:effectLst/>
                <a:latin typeface="+mn-lt"/>
                <a:ea typeface="+mn-ea"/>
                <a:cs typeface="+mn-cs"/>
              </a:rPr>
              <a:t> Network</a:t>
            </a:r>
          </a:p>
          <a:p>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Thanks to </a:t>
            </a:r>
            <a:r>
              <a:rPr lang="en-US" sz="1200" kern="1200" baseline="0" dirty="0" err="1" smtClean="0">
                <a:solidFill>
                  <a:schemeClr val="tx1"/>
                </a:solidFill>
                <a:effectLst/>
                <a:latin typeface="+mn-lt"/>
                <a:ea typeface="+mn-ea"/>
                <a:cs typeface="+mn-cs"/>
              </a:rPr>
              <a:t>WAAS</a:t>
            </a:r>
            <a:r>
              <a:rPr lang="en-US" sz="1200" kern="1200" baseline="0" dirty="0" smtClean="0">
                <a:solidFill>
                  <a:schemeClr val="tx1"/>
                </a:solidFill>
                <a:effectLst/>
                <a:latin typeface="+mn-lt"/>
                <a:ea typeface="+mn-ea"/>
                <a:cs typeface="+mn-cs"/>
              </a:rPr>
              <a:t> (Wide Area Application Services) Cisco can optimize network traffic in a distributed network infrastructure.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results have shown up to 70% faster application response time. This translates into better performance for the end users and our ability to deliver an experience that meets or exceeds your user expectations.</a:t>
            </a:r>
          </a:p>
          <a:p>
            <a:endParaRPr lang="en-US" sz="1200" kern="1200" dirty="0" smtClean="0">
              <a:solidFill>
                <a:schemeClr val="tx1"/>
              </a:solidFill>
              <a:effectLst/>
              <a:latin typeface="+mn-lt"/>
              <a:ea typeface="+mn-ea"/>
              <a:cs typeface="+mn-cs"/>
            </a:endParaRPr>
          </a:p>
          <a:p>
            <a:r>
              <a:rPr lang="en-US" baseline="0" dirty="0" smtClean="0"/>
              <a:t>Additionally we have also seen up to 70% savings with three times as many users being supported using the same exact pipe without additional</a:t>
            </a:r>
            <a:r>
              <a:rPr lang="en-US" dirty="0" smtClean="0"/>
              <a:t> bandwidth costs</a:t>
            </a:r>
            <a:r>
              <a:rPr lang="en-US" baseline="0" dirty="0" smtClean="0"/>
              <a:t> (depending on the desktop virtualization software)</a:t>
            </a:r>
          </a:p>
          <a:p>
            <a:endParaRPr lang="en-US" baseline="0" dirty="0" smtClean="0"/>
          </a:p>
          <a:p>
            <a:r>
              <a:rPr lang="en-US" baseline="0" dirty="0" smtClean="0"/>
              <a:t>And on the collaboration front you can empower your business and employee stakeholders to access any information at any time from anywhere via wired and wireless connections.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19</a:t>
            </a:fld>
            <a:endParaRPr lang="en-US"/>
          </a:p>
        </p:txBody>
      </p:sp>
    </p:spTree>
    <p:extLst>
      <p:ext uri="{BB962C8B-B14F-4D97-AF65-F5344CB8AC3E}">
        <p14:creationId xmlns:p14="http://schemas.microsoft.com/office/powerpoint/2010/main" val="3958979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90526" y="4340226"/>
            <a:ext cx="6076950" cy="418306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b="1" dirty="0" smtClean="0"/>
              <a:t>Key Message: </a:t>
            </a:r>
            <a:r>
              <a:rPr lang="en-US" sz="800" i="1" baseline="0" dirty="0" smtClean="0"/>
              <a:t>Cisco’s unique approach to the Unified Data center represents a key competitive advantage. </a:t>
            </a:r>
            <a:r>
              <a:rPr lang="en-US" sz="700" i="1" dirty="0" smtClean="0"/>
              <a:t>Cisco’s data center infrastructure solutions are grouped into three main categories, each offers a selection of products to fit various data center needs. The Cisco Unified Data Center is composed of infrastructure solutions designed for </a:t>
            </a:r>
            <a:r>
              <a:rPr lang="en-US" sz="700" i="1" dirty="0" err="1" smtClean="0"/>
              <a:t>ITaaS</a:t>
            </a:r>
            <a:r>
              <a:rPr lang="en-US" sz="700" i="1" dirty="0" smtClean="0"/>
              <a:t> and Cloud including Desktop virtualization.</a:t>
            </a:r>
          </a:p>
          <a:p>
            <a:endParaRPr lang="en-US" sz="700" dirty="0" smtClean="0"/>
          </a:p>
          <a:p>
            <a:r>
              <a:rPr lang="en-US" sz="700" dirty="0" smtClean="0"/>
              <a:t>These are the components that you can take advantage of when deploying Cisco </a:t>
            </a:r>
            <a:r>
              <a:rPr lang="en-US" sz="700" dirty="0" err="1" smtClean="0"/>
              <a:t>VXI</a:t>
            </a:r>
            <a:r>
              <a:rPr lang="en-US" sz="700" dirty="0" smtClean="0"/>
              <a:t>:</a:t>
            </a:r>
          </a:p>
          <a:p>
            <a:endParaRPr lang="en-US" sz="700" dirty="0" smtClean="0"/>
          </a:p>
          <a:p>
            <a:r>
              <a:rPr lang="en-US" sz="700" b="1" dirty="0" smtClean="0"/>
              <a:t>Unified Management Solutions</a:t>
            </a:r>
          </a:p>
          <a:p>
            <a:r>
              <a:rPr lang="en-US" sz="700" dirty="0" smtClean="0"/>
              <a:t>Management solutions simplify and automate the deployment of IT infrastructure and operate across physical and virtual resources.</a:t>
            </a:r>
          </a:p>
          <a:p>
            <a:pPr lvl="1"/>
            <a:r>
              <a:rPr lang="en-US" sz="700" dirty="0" smtClean="0"/>
              <a:t>Unified computing management: Single management interface for hardware and software components and configurations</a:t>
            </a:r>
          </a:p>
          <a:p>
            <a:pPr lvl="3"/>
            <a:r>
              <a:rPr lang="en-US" sz="700" dirty="0" smtClean="0"/>
              <a:t>Cisco UCS™ Manager</a:t>
            </a:r>
          </a:p>
          <a:p>
            <a:pPr lvl="1"/>
            <a:r>
              <a:rPr lang="en-US" sz="700" dirty="0" smtClean="0"/>
              <a:t>Automation and orchestration: Allows policy-based, on-demand provisioning; quickly develop self-service portal and IT service catalog </a:t>
            </a:r>
          </a:p>
          <a:p>
            <a:pPr lvl="2"/>
            <a:r>
              <a:rPr lang="en-US" sz="700" dirty="0" smtClean="0"/>
              <a:t>Cisco Intelligent Automation for Cloud</a:t>
            </a:r>
          </a:p>
          <a:p>
            <a:pPr lvl="2"/>
            <a:r>
              <a:rPr lang="en-US" sz="700" dirty="0" smtClean="0"/>
              <a:t>Cisco Intelligent Automation for SAP</a:t>
            </a:r>
          </a:p>
          <a:p>
            <a:pPr lvl="1"/>
            <a:r>
              <a:rPr lang="en-US" sz="700" dirty="0" smtClean="0"/>
              <a:t>Data center network management: Optimize the overall uptime and reliability of your network to improve business continuity</a:t>
            </a:r>
          </a:p>
          <a:p>
            <a:pPr lvl="2"/>
            <a:r>
              <a:rPr lang="en-US" sz="700" dirty="0" smtClean="0"/>
              <a:t>Cisco Data Center Network Manager</a:t>
            </a:r>
          </a:p>
          <a:p>
            <a:pPr lvl="1"/>
            <a:r>
              <a:rPr lang="en-US" sz="700" dirty="0" smtClean="0"/>
              <a:t>Network services management: Policy-based solution for organizing, provisioning, and deploying network services and resources in cloud</a:t>
            </a:r>
          </a:p>
          <a:p>
            <a:pPr lvl="2"/>
            <a:r>
              <a:rPr lang="en-US" sz="700" dirty="0" smtClean="0"/>
              <a:t>Cisco Network Services Manager</a:t>
            </a:r>
          </a:p>
          <a:p>
            <a:pPr lvl="1"/>
            <a:endParaRPr lang="en-US" sz="700" dirty="0" smtClean="0"/>
          </a:p>
          <a:p>
            <a:pPr lvl="0"/>
            <a:r>
              <a:rPr lang="en-US" sz="700" b="1" dirty="0" smtClean="0"/>
              <a:t>Unified Fabric Solutions</a:t>
            </a:r>
          </a:p>
          <a:p>
            <a:pPr lvl="1"/>
            <a:r>
              <a:rPr lang="en-US" sz="700" dirty="0" smtClean="0"/>
              <a:t>Flexible network solutions deliver network services to servers, storage, and applications, providing transparent convergence, scalability, and sophisticated intelligence. </a:t>
            </a:r>
          </a:p>
          <a:p>
            <a:pPr lvl="1"/>
            <a:r>
              <a:rPr lang="en-US" sz="700" dirty="0" smtClean="0"/>
              <a:t>Solutions include:</a:t>
            </a:r>
          </a:p>
          <a:p>
            <a:pPr lvl="1"/>
            <a:r>
              <a:rPr lang="en-US" sz="700" dirty="0" smtClean="0"/>
              <a:t>Cisco multilayer data center switches</a:t>
            </a:r>
          </a:p>
          <a:p>
            <a:pPr lvl="1"/>
            <a:r>
              <a:rPr lang="en-US" sz="700" dirty="0" smtClean="0"/>
              <a:t>Cisco Nexus® switches</a:t>
            </a:r>
          </a:p>
          <a:p>
            <a:pPr lvl="1"/>
            <a:r>
              <a:rPr lang="en-US" sz="700" dirty="0" smtClean="0"/>
              <a:t>Cisco Catalyst® switches</a:t>
            </a:r>
          </a:p>
          <a:p>
            <a:pPr lvl="1"/>
            <a:r>
              <a:rPr lang="en-US" sz="700" dirty="0" smtClean="0"/>
              <a:t>Cisco Fabric Manager</a:t>
            </a:r>
          </a:p>
          <a:p>
            <a:pPr lvl="1"/>
            <a:r>
              <a:rPr lang="en-US" sz="700" dirty="0" smtClean="0"/>
              <a:t>Cisco NX-OS Software</a:t>
            </a:r>
          </a:p>
          <a:p>
            <a:endParaRPr lang="en-US" sz="700" dirty="0" smtClean="0"/>
          </a:p>
          <a:p>
            <a:r>
              <a:rPr lang="en-US" sz="700" b="1" dirty="0" smtClean="0"/>
              <a:t>Unified Computing Solutions</a:t>
            </a:r>
          </a:p>
          <a:p>
            <a:r>
              <a:rPr lang="en-US" sz="700" dirty="0" smtClean="0"/>
              <a:t>Cisco’s next-generation data center system unites computing, network, storage access, and virtualization into a cohesive system designed to reduce total cost of ownership (TCO) and increase business agility. The Cisco Unified Computing System™ (Cisco UCS) is built with:</a:t>
            </a:r>
          </a:p>
          <a:p>
            <a:r>
              <a:rPr lang="en-US" sz="700" dirty="0" smtClean="0"/>
              <a:t>Blade servers</a:t>
            </a:r>
          </a:p>
          <a:p>
            <a:r>
              <a:rPr lang="en-US" sz="700" dirty="0" smtClean="0"/>
              <a:t>Rack-mount servers</a:t>
            </a:r>
          </a:p>
          <a:p>
            <a:r>
              <a:rPr lang="en-US" sz="700" dirty="0" smtClean="0"/>
              <a:t>Fabric interconnects </a:t>
            </a:r>
          </a:p>
          <a:p>
            <a:r>
              <a:rPr lang="en-US" sz="700" dirty="0" smtClean="0"/>
              <a:t>Virtual interface cards</a:t>
            </a:r>
          </a:p>
          <a:p>
            <a:endParaRPr lang="en-US" sz="700" dirty="0" smtClean="0"/>
          </a:p>
          <a:p>
            <a:endParaRPr lang="en-US" sz="700" dirty="0" smtClean="0"/>
          </a:p>
        </p:txBody>
      </p:sp>
      <p:sp>
        <p:nvSpPr>
          <p:cNvPr id="4" name="Slide Number Placeholder 3"/>
          <p:cNvSpPr>
            <a:spLocks noGrp="1"/>
          </p:cNvSpPr>
          <p:nvPr>
            <p:ph type="sldNum" sz="quarter" idx="10"/>
          </p:nvPr>
        </p:nvSpPr>
        <p:spPr/>
        <p:txBody>
          <a:bodyPr/>
          <a:lstStyle/>
          <a:p>
            <a:fld id="{968EB394-C28D-4A08-86BA-4BA3034008E6}" type="slidenum">
              <a:rPr lang="en-US">
                <a:solidFill>
                  <a:prstClr val="black"/>
                </a:solidFill>
              </a:rPr>
              <a:pPr/>
              <a:t>20</a:t>
            </a:fld>
            <a:endParaRPr lang="en-US" dirty="0">
              <a:solidFill>
                <a:prstClr val="black"/>
              </a:solidFill>
            </a:endParaRPr>
          </a:p>
        </p:txBody>
      </p:sp>
      <p:sp>
        <p:nvSpPr>
          <p:cNvPr id="7" name="Slide Image Placeholder 6"/>
          <p:cNvSpPr>
            <a:spLocks noGrp="1" noRot="1" noChangeAspect="1"/>
          </p:cNvSpPr>
          <p:nvPr>
            <p:ph type="sldImg"/>
          </p:nvPr>
        </p:nvSpPr>
        <p:spPr>
          <a:xfrm>
            <a:off x="331788" y="698500"/>
            <a:ext cx="6194425" cy="348615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pPr marL="0" marR="0" indent="0" algn="l" defTabSz="895743" rtl="0" eaLnBrk="1" fontAlgn="auto" latinLnBrk="0" hangingPunct="1">
              <a:lnSpc>
                <a:spcPct val="100000"/>
              </a:lnSpc>
              <a:spcBef>
                <a:spcPts val="0"/>
              </a:spcBef>
              <a:spcAft>
                <a:spcPts val="0"/>
              </a:spcAft>
              <a:buClrTx/>
              <a:buSzTx/>
              <a:buFontTx/>
              <a:buNone/>
              <a:tabLst/>
              <a:defRPr/>
            </a:pPr>
            <a:r>
              <a:rPr lang="en-US" sz="800" b="1" dirty="0" smtClean="0"/>
              <a:t>Key Message: </a:t>
            </a:r>
            <a:r>
              <a:rPr lang="en-US" sz="1200" i="1" baseline="0" dirty="0" smtClean="0"/>
              <a:t>Using the Cisco Unified Computing System as the foundation of your virtual desktop infrastructure you can unite computing, networking, virtualization, and storage access using technology innovation to bring you greater desktop density, operational simplicity, massive scalability and lower cost for your desktop virtualization workloads. </a:t>
            </a:r>
          </a:p>
          <a:p>
            <a:pPr defTabSz="895743"/>
            <a:endParaRPr lang="en-US" dirty="0" smtClean="0">
              <a:latin typeface="Arial" charset="0"/>
            </a:endParaRPr>
          </a:p>
          <a:p>
            <a:pPr defTabSz="895743"/>
            <a:endParaRPr lang="en-US" dirty="0" smtClean="0">
              <a:latin typeface="Arial" charset="0"/>
            </a:endParaRPr>
          </a:p>
          <a:p>
            <a:pPr defTabSz="895743"/>
            <a:r>
              <a:rPr lang="en-US" dirty="0" smtClean="0">
                <a:latin typeface="Arial" charset="0"/>
              </a:rPr>
              <a:t>Using the Cisco</a:t>
            </a:r>
            <a:r>
              <a:rPr lang="en-US" baseline="0" dirty="0" smtClean="0">
                <a:latin typeface="Arial" charset="0"/>
              </a:rPr>
              <a:t> Unified Computing System as the basis for your virtual desktop infrastructure unites computing, networking, virtualization, and storage access using technology innovation to bring ideal platform for desktop virtualization</a:t>
            </a:r>
            <a:endParaRPr lang="en-US" dirty="0" smtClean="0">
              <a:latin typeface="Arial" charset="0"/>
            </a:endParaRPr>
          </a:p>
          <a:p>
            <a:pPr defTabSz="895743"/>
            <a:endParaRPr lang="en-US" dirty="0" smtClean="0">
              <a:latin typeface="Arial" charset="0"/>
            </a:endParaRPr>
          </a:p>
          <a:p>
            <a:pPr defTabSz="895743"/>
            <a:r>
              <a:rPr lang="en-US" dirty="0" smtClean="0">
                <a:latin typeface="Arial" charset="0"/>
              </a:rPr>
              <a:t>Specifically, the Cisco UCS costs</a:t>
            </a:r>
            <a:r>
              <a:rPr lang="en-US" baseline="0" dirty="0" smtClean="0">
                <a:latin typeface="Arial" charset="0"/>
              </a:rPr>
              <a:t> at least 20% less than competitors due to its radically simplified architecture requiring fewer components .</a:t>
            </a:r>
          </a:p>
          <a:p>
            <a:pPr defTabSz="895743"/>
            <a:endParaRPr lang="en-US" baseline="0" dirty="0" smtClean="0">
              <a:latin typeface="Arial" charset="0"/>
            </a:endParaRPr>
          </a:p>
          <a:p>
            <a:pPr defTabSz="895743"/>
            <a:r>
              <a:rPr lang="en-US" baseline="0" dirty="0" smtClean="0">
                <a:latin typeface="Arial" charset="0"/>
              </a:rPr>
              <a:t>Supports 60% more virtual desktops without impacting user performance</a:t>
            </a:r>
          </a:p>
          <a:p>
            <a:pPr defTabSz="895743"/>
            <a:r>
              <a:rPr lang="en-US" baseline="0" dirty="0" smtClean="0">
                <a:latin typeface="Arial" charset="0"/>
              </a:rPr>
              <a:t>Is easy to deploy and scale</a:t>
            </a:r>
          </a:p>
          <a:p>
            <a:pPr marL="0" marR="0" lvl="1" indent="0" algn="l" defTabSz="895743" rtl="0" eaLnBrk="1" fontAlgn="auto" latinLnBrk="0" hangingPunct="1">
              <a:lnSpc>
                <a:spcPct val="100000"/>
              </a:lnSpc>
              <a:spcBef>
                <a:spcPts val="0"/>
              </a:spcBef>
              <a:spcAft>
                <a:spcPts val="0"/>
              </a:spcAft>
              <a:buClrTx/>
              <a:buSzTx/>
              <a:buFontTx/>
              <a:buNone/>
              <a:tabLst/>
              <a:defRPr/>
            </a:pPr>
            <a:r>
              <a:rPr lang="en-US" dirty="0" smtClean="0"/>
              <a:t>Massive Scalability – </a:t>
            </a:r>
            <a:r>
              <a:rPr lang="en-US" sz="1400" dirty="0" smtClean="0"/>
              <a:t>Manage up to </a:t>
            </a:r>
            <a:r>
              <a:rPr lang="en-US" sz="1400" dirty="0" err="1" smtClean="0"/>
              <a:t>1.86M</a:t>
            </a:r>
            <a:r>
              <a:rPr lang="en-US" sz="1400" dirty="0" smtClean="0"/>
              <a:t> desktops with </a:t>
            </a:r>
            <a:r>
              <a:rPr lang="en-US" sz="1400" dirty="0" err="1" smtClean="0"/>
              <a:t>UCS</a:t>
            </a:r>
            <a:r>
              <a:rPr lang="en-US" sz="1400" dirty="0" smtClean="0"/>
              <a:t> Central across multiple geos</a:t>
            </a:r>
          </a:p>
          <a:p>
            <a:pPr defTabSz="895743"/>
            <a:endParaRPr lang="en-US" dirty="0" smtClean="0"/>
          </a:p>
          <a:p>
            <a:pPr defTabSz="895743"/>
            <a:r>
              <a:rPr lang="en-US" dirty="0" smtClean="0"/>
              <a:t>Full system scales to 320 servers x 186 virtual desktops/server = up to 59,520 desktops depending on desktop virtualization software vendor and worker profile.</a:t>
            </a:r>
          </a:p>
          <a:p>
            <a:pPr defTabSz="895743"/>
            <a:endParaRPr lang="en-US" baseline="0" dirty="0" smtClean="0">
              <a:latin typeface="Arial" charset="0"/>
            </a:endParaRPr>
          </a:p>
          <a:p>
            <a:pPr defTabSz="895743"/>
            <a:r>
              <a:rPr lang="en-US" baseline="0" dirty="0" smtClean="0">
                <a:latin typeface="Arial" charset="0"/>
              </a:rPr>
              <a:t>Largest and most cost-effective memory footprint for a 2-socket server combined with screaming fast, secured I/O avoiding bottlenecks</a:t>
            </a:r>
            <a:endParaRPr lang="en-US" b="1"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2</a:t>
            </a:fld>
            <a:endParaRPr lang="en-US"/>
          </a:p>
        </p:txBody>
      </p:sp>
    </p:spTree>
    <p:extLst>
      <p:ext uri="{BB962C8B-B14F-4D97-AF65-F5344CB8AC3E}">
        <p14:creationId xmlns:p14="http://schemas.microsoft.com/office/powerpoint/2010/main" val="1043348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lnSpcReduction="20000"/>
          </a:bodyPr>
          <a:lstStyle/>
          <a:p>
            <a:pPr marL="342900" marR="0" indent="-342900" algn="l" defTabSz="914400" rtl="0" eaLnBrk="1" fontAlgn="auto" latinLnBrk="0" hangingPunct="1">
              <a:lnSpc>
                <a:spcPct val="100000"/>
              </a:lnSpc>
              <a:spcBef>
                <a:spcPts val="0"/>
              </a:spcBef>
              <a:spcAft>
                <a:spcPts val="0"/>
              </a:spcAft>
              <a:buClrTx/>
              <a:buSzTx/>
              <a:buFontTx/>
              <a:buNone/>
              <a:tabLst/>
              <a:defRPr/>
            </a:pPr>
            <a:r>
              <a:rPr lang="en-US" sz="800" b="1" dirty="0" smtClean="0"/>
              <a:t>Key Message: </a:t>
            </a:r>
            <a:r>
              <a:rPr lang="en-US" sz="1200" i="1" baseline="0" dirty="0" smtClean="0"/>
              <a:t>Cisco’s capabilities in the networking space allow us to deliver an outstanding performance when it comes to WAN acceleration technologies. Basically with </a:t>
            </a:r>
            <a:r>
              <a:rPr lang="en-US" sz="1200" i="1" baseline="0" dirty="0" err="1" smtClean="0"/>
              <a:t>WAAS</a:t>
            </a:r>
            <a:r>
              <a:rPr lang="en-US" sz="1200" i="1" baseline="0" dirty="0" smtClean="0"/>
              <a:t> you get better bandwidth usage with compression and acceleration. Up to 70% performance improvement  for apps and video, up to </a:t>
            </a:r>
            <a:r>
              <a:rPr lang="en-US" sz="1200" i="1" baseline="0" dirty="0" err="1" smtClean="0"/>
              <a:t>2X</a:t>
            </a:r>
            <a:r>
              <a:rPr lang="en-US" sz="1200" i="1" baseline="0" dirty="0" smtClean="0"/>
              <a:t> increased scalability   </a:t>
            </a:r>
            <a:endParaRPr lang="en-US" sz="120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r>
              <a:rPr lang="en-US" sz="1200" dirty="0" smtClean="0"/>
              <a:t>Cisco WAAS can optimize Microsoft and VMware Virtual Desktops when using the RDP protocol. Like Citrix ICA, Microsoft RDP is encrypted and compressed by default. In this case, Cisco WAAS Transport Flow Optimization (TFO) can provide optimization. If an administrator disables native encryption and compression for the virtual desktops, then Cisco WAAS has been shown to provide excellent bandwidth and latency reduction for RDP &lt;</a:t>
            </a:r>
            <a:r>
              <a:rPr lang="en-US" sz="1200" u="sng" dirty="0" smtClean="0">
                <a:hlinkClick r:id="rId3"/>
              </a:rPr>
              <a:t>http://www.cisco.com/en/US/prod/collateral/contnetw/ps5680/ps6474/white_paper_c11-683601.pdf</a:t>
            </a:r>
            <a:r>
              <a:rPr lang="en-US" sz="1200" dirty="0" smtClean="0"/>
              <a:t>&gt; . </a:t>
            </a:r>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r>
              <a:rPr lang="en-US" sz="1200" dirty="0" smtClean="0"/>
              <a:t>	For VMware PC over IP (PCoIP) based deployments, Cisco WAAS provides up to 90% optimization for the bandwidth intensive video streams deployed using Multi-media redirect (MMR) technology.</a:t>
            </a:r>
            <a:r>
              <a:rPr lang="en-US" dirty="0" smtClean="0"/>
              <a:t> </a:t>
            </a:r>
            <a:endParaRPr lang="en-US" baseline="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r>
              <a:rPr lang="en-US" baseline="0" dirty="0" smtClean="0"/>
              <a:t>Here are some results from customer environments before and after using Cisco WAAS. In the grey – before, in the blue – after. </a:t>
            </a:r>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r>
              <a:rPr lang="en-US" baseline="0" dirty="0" smtClean="0"/>
              <a:t>APPLICATION PERFORMANCE: Our results have shown up to 70% faster application response time. This means less frustration from your users, and your ability to deliver an experience that meets or exceeds your user expectations.</a:t>
            </a:r>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r>
              <a:rPr lang="en-US" baseline="0" dirty="0" smtClean="0"/>
              <a:t>COST BENEFITS: Next, lets look at the cost benefits. With Cisco WAAS, we found our customer results show up to 60% savings with twice as many users being supported using the same exact pipe without additional</a:t>
            </a:r>
            <a:r>
              <a:rPr lang="en-US" dirty="0" smtClean="0"/>
              <a:t> bandwidth costs</a:t>
            </a:r>
            <a:r>
              <a:rPr lang="en-US" baseline="0" dirty="0" smtClean="0"/>
              <a:t>. </a:t>
            </a:r>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342900" marR="0" indent="-342900" algn="l" defTabSz="914400" rtl="0" eaLnBrk="1" fontAlgn="auto" latinLnBrk="0" hangingPunct="1">
              <a:lnSpc>
                <a:spcPct val="100000"/>
              </a:lnSpc>
              <a:spcBef>
                <a:spcPts val="0"/>
              </a:spcBef>
              <a:spcAft>
                <a:spcPts val="0"/>
              </a:spcAft>
              <a:buClrTx/>
              <a:buSzTx/>
              <a:buFontTx/>
              <a:buNone/>
              <a:tabLst/>
              <a:defRPr/>
            </a:pPr>
            <a:r>
              <a:rPr lang="en-US" baseline="0" dirty="0" smtClean="0"/>
              <a:t>WAN CHALLENGES: And finally, we discussed the challenges of the WAN. Where video being a bandwidth demanding application, the experience over the WAN can be compromised. Here you can see that WAAS is able to take HD video over the WAN and deliver a LAN like experience. This is done using our ability to recognize Citrix traffic and also apply our sophisticated algorithms to effectively move the traffic over the wire … including </a:t>
            </a:r>
            <a:r>
              <a:rPr lang="en-US" baseline="0" dirty="0" err="1" smtClean="0"/>
              <a:t>DRE</a:t>
            </a:r>
            <a:r>
              <a:rPr lang="en-US" baseline="0" dirty="0" smtClean="0"/>
              <a:t>.</a:t>
            </a:r>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lvl="0" indent="0">
              <a:buFont typeface="Arial" pitchFamily="34" charset="0"/>
              <a:buNone/>
            </a:pPr>
            <a:r>
              <a:rPr lang="en-US" sz="1200" b="1" kern="1200" dirty="0" smtClean="0">
                <a:solidFill>
                  <a:schemeClr val="tx1"/>
                </a:solidFill>
                <a:effectLst/>
                <a:latin typeface="+mn-lt"/>
                <a:ea typeface="+mn-ea"/>
                <a:cs typeface="+mn-cs"/>
              </a:rPr>
              <a:t>Cisco </a:t>
            </a:r>
            <a:r>
              <a:rPr lang="en-US" sz="1200" b="1" kern="1200" dirty="0" err="1" smtClean="0">
                <a:solidFill>
                  <a:schemeClr val="tx1"/>
                </a:solidFill>
                <a:effectLst/>
                <a:latin typeface="+mn-lt"/>
                <a:ea typeface="+mn-ea"/>
                <a:cs typeface="+mn-cs"/>
              </a:rPr>
              <a:t>VXI</a:t>
            </a:r>
            <a:r>
              <a:rPr lang="en-US" sz="1200" b="1" kern="1200" dirty="0" smtClean="0">
                <a:solidFill>
                  <a:schemeClr val="tx1"/>
                </a:solidFill>
                <a:effectLst/>
                <a:latin typeface="+mn-lt"/>
                <a:ea typeface="+mn-ea"/>
                <a:cs typeface="+mn-cs"/>
              </a:rPr>
              <a:t> Advantage -&gt; </a:t>
            </a:r>
          </a:p>
          <a:p>
            <a:pPr marL="0" lvl="0" indent="0">
              <a:buFont typeface="Arial" pitchFamily="34" charset="0"/>
              <a:buNone/>
            </a:pPr>
            <a:endParaRPr lang="en-US" sz="1200" b="1" kern="1200" dirty="0" smtClean="0">
              <a:solidFill>
                <a:schemeClr val="tx1"/>
              </a:solidFill>
              <a:effectLst/>
              <a:latin typeface="+mn-lt"/>
              <a:ea typeface="+mn-ea"/>
              <a:cs typeface="+mn-cs"/>
            </a:endParaRPr>
          </a:p>
          <a:p>
            <a:pPr marL="628650" lvl="1" indent="-171450">
              <a:buFont typeface="Wingdings" pitchFamily="2" charset="2"/>
              <a:buChar char="§"/>
            </a:pPr>
            <a:r>
              <a:rPr lang="en-US" sz="1200" kern="1200" dirty="0" err="1" smtClean="0">
                <a:solidFill>
                  <a:schemeClr val="tx1"/>
                </a:solidFill>
                <a:effectLst/>
                <a:latin typeface="+mn-lt"/>
                <a:ea typeface="+mn-ea"/>
                <a:cs typeface="+mn-cs"/>
              </a:rPr>
              <a:t>WAAS</a:t>
            </a:r>
            <a:endParaRPr lang="en-US" sz="1200" kern="1200" dirty="0" smtClean="0">
              <a:solidFill>
                <a:schemeClr val="tx1"/>
              </a:solidFill>
              <a:effectLst/>
              <a:latin typeface="+mn-lt"/>
              <a:ea typeface="+mn-ea"/>
              <a:cs typeface="+mn-cs"/>
            </a:endParaRPr>
          </a:p>
          <a:p>
            <a:pPr marL="628650" lvl="1" indent="-171450">
              <a:buFont typeface="Wingdings" pitchFamily="2" charset="2"/>
              <a:buChar char="§"/>
            </a:pPr>
            <a:r>
              <a:rPr lang="en-US" sz="1200" kern="1200" dirty="0" smtClean="0">
                <a:solidFill>
                  <a:schemeClr val="tx1"/>
                </a:solidFill>
                <a:effectLst/>
                <a:latin typeface="+mn-lt"/>
                <a:ea typeface="+mn-ea"/>
                <a:cs typeface="+mn-cs"/>
              </a:rPr>
              <a:t>Support for rich media and video through enhanced Cisco </a:t>
            </a:r>
            <a:r>
              <a:rPr lang="en-US" sz="1200" kern="1200" dirty="0" err="1" smtClean="0">
                <a:solidFill>
                  <a:schemeClr val="tx1"/>
                </a:solidFill>
                <a:effectLst/>
                <a:latin typeface="+mn-lt"/>
                <a:ea typeface="+mn-ea"/>
                <a:cs typeface="+mn-cs"/>
              </a:rPr>
              <a:t>WAAS</a:t>
            </a:r>
            <a:r>
              <a:rPr lang="en-US" sz="1200" kern="1200" dirty="0" smtClean="0">
                <a:solidFill>
                  <a:schemeClr val="tx1"/>
                </a:solidFill>
                <a:effectLst/>
                <a:latin typeface="+mn-lt"/>
                <a:ea typeface="+mn-ea"/>
                <a:cs typeface="+mn-cs"/>
              </a:rPr>
              <a:t> optimized for Citrix ICA that allows customers to apply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to multi-stream ICA (or </a:t>
            </a:r>
            <a:r>
              <a:rPr lang="en-US" sz="1200" kern="1200" dirty="0" err="1" smtClean="0">
                <a:solidFill>
                  <a:schemeClr val="tx1"/>
                </a:solidFill>
                <a:effectLst/>
                <a:latin typeface="+mn-lt"/>
                <a:ea typeface="+mn-ea"/>
                <a:cs typeface="+mn-cs"/>
              </a:rPr>
              <a:t>HDX</a:t>
            </a:r>
            <a:r>
              <a:rPr lang="en-US" sz="1200" kern="1200" dirty="0" smtClean="0">
                <a:solidFill>
                  <a:schemeClr val="tx1"/>
                </a:solidFill>
                <a:effectLst/>
                <a:latin typeface="+mn-lt"/>
                <a:ea typeface="+mn-ea"/>
                <a:cs typeface="+mn-cs"/>
              </a:rPr>
              <a:t>) with up to 5 levels of priority</a:t>
            </a:r>
          </a:p>
          <a:p>
            <a:pPr marL="342900" marR="0" indent="-34290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22</a:t>
            </a:fld>
            <a:endParaRPr lang="en-US" dirty="0"/>
          </a:p>
        </p:txBody>
      </p:sp>
    </p:spTree>
    <p:extLst>
      <p:ext uri="{BB962C8B-B14F-4D97-AF65-F5344CB8AC3E}">
        <p14:creationId xmlns:p14="http://schemas.microsoft.com/office/powerpoint/2010/main" val="4220452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pPr lvl="0"/>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 Both physical and virtual desktops require a secure environment. Cisco has solutions for both</a:t>
            </a:r>
            <a:r>
              <a:rPr lang="en-US" sz="1200" i="1" kern="1200" baseline="0" dirty="0" smtClean="0">
                <a:solidFill>
                  <a:schemeClr val="tx1"/>
                </a:solidFill>
                <a:effectLst/>
                <a:latin typeface="+mn-lt"/>
                <a:ea typeface="+mn-ea"/>
                <a:cs typeface="+mn-cs"/>
              </a:rPr>
              <a:t> providing a comprehensive approach to the entire desktop environment – virtual or not. </a:t>
            </a:r>
            <a:endParaRPr lang="en-US" sz="1200" i="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Data Center Security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Visibility and Zoning of Virtual Desktops – Nexus </a:t>
            </a:r>
            <a:r>
              <a:rPr lang="en-US" sz="1200" kern="1200" dirty="0" err="1" smtClean="0">
                <a:solidFill>
                  <a:schemeClr val="tx1"/>
                </a:solidFill>
                <a:effectLst/>
                <a:latin typeface="+mn-lt"/>
                <a:ea typeface="+mn-ea"/>
                <a:cs typeface="+mn-cs"/>
              </a:rPr>
              <a:t>1KV</a:t>
            </a:r>
            <a:r>
              <a:rPr lang="en-US" sz="1200" kern="1200" baseline="0" dirty="0" smtClean="0">
                <a:solidFill>
                  <a:schemeClr val="tx1"/>
                </a:solidFill>
                <a:effectLst/>
                <a:latin typeface="+mn-lt"/>
                <a:ea typeface="+mn-ea"/>
                <a:cs typeface="+mn-cs"/>
              </a:rPr>
              <a:t> has</a:t>
            </a:r>
            <a:r>
              <a:rPr lang="en-US" sz="1200" kern="1200" dirty="0" smtClean="0">
                <a:solidFill>
                  <a:schemeClr val="tx1"/>
                </a:solidFill>
                <a:effectLst/>
                <a:latin typeface="+mn-lt"/>
                <a:ea typeface="+mn-ea"/>
                <a:cs typeface="+mn-cs"/>
              </a:rPr>
              <a:t> built in capabilities for visibility into network traffic, for example with </a:t>
            </a:r>
            <a:r>
              <a:rPr lang="en-US" sz="1200" kern="1200" dirty="0" err="1" smtClean="0">
                <a:solidFill>
                  <a:schemeClr val="tx1"/>
                </a:solidFill>
                <a:effectLst/>
                <a:latin typeface="+mn-lt"/>
                <a:ea typeface="+mn-ea"/>
                <a:cs typeface="+mn-cs"/>
              </a:rPr>
              <a:t>Netflow</a:t>
            </a:r>
            <a:r>
              <a:rPr lang="en-US" sz="1200" kern="1200" dirty="0" smtClean="0">
                <a:solidFill>
                  <a:schemeClr val="tx1"/>
                </a:solidFill>
                <a:effectLst/>
                <a:latin typeface="+mn-lt"/>
                <a:ea typeface="+mn-ea"/>
                <a:cs typeface="+mn-cs"/>
              </a:rPr>
              <a:t> you can analyze network traffic parameters.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Virtual Security Gateway provides</a:t>
            </a:r>
            <a:r>
              <a:rPr lang="en-US" sz="1200" kern="1200" baseline="0" dirty="0" smtClean="0">
                <a:solidFill>
                  <a:schemeClr val="tx1"/>
                </a:solidFill>
                <a:effectLst/>
                <a:latin typeface="+mn-lt"/>
                <a:ea typeface="+mn-ea"/>
                <a:cs typeface="+mn-cs"/>
              </a:rPr>
              <a:t> an i</a:t>
            </a:r>
            <a:r>
              <a:rPr lang="en-US" sz="1200" kern="1200" dirty="0" smtClean="0">
                <a:solidFill>
                  <a:schemeClr val="tx1"/>
                </a:solidFill>
                <a:effectLst/>
                <a:latin typeface="+mn-lt"/>
                <a:ea typeface="+mn-ea"/>
                <a:cs typeface="+mn-cs"/>
              </a:rPr>
              <a:t>nter-</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firewalling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VMware provides somewhat similar capabilities</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can isolate </a:t>
            </a:r>
            <a:r>
              <a:rPr lang="en-US" sz="1200" kern="1200" dirty="0" err="1" smtClean="0">
                <a:solidFill>
                  <a:schemeClr val="tx1"/>
                </a:solidFill>
                <a:effectLst/>
                <a:latin typeface="+mn-lt"/>
                <a:ea typeface="+mn-ea"/>
                <a:cs typeface="+mn-cs"/>
              </a:rPr>
              <a:t>VMs</a:t>
            </a:r>
            <a:r>
              <a:rPr lang="en-US" sz="1200" kern="1200" dirty="0" smtClean="0">
                <a:solidFill>
                  <a:schemeClr val="tx1"/>
                </a:solidFill>
                <a:effectLst/>
                <a:latin typeface="+mn-lt"/>
                <a:ea typeface="+mn-ea"/>
                <a:cs typeface="+mn-cs"/>
              </a:rPr>
              <a:t> in multi-tenant installations. This is critical for security purposes in a VD environment.</a:t>
            </a:r>
            <a:r>
              <a:rPr lang="en-US" sz="1200" kern="1200" baseline="0" dirty="0" smtClean="0">
                <a:solidFill>
                  <a:schemeClr val="tx1"/>
                </a:solidFill>
                <a:effectLst/>
                <a:latin typeface="+mn-lt"/>
                <a:ea typeface="+mn-ea"/>
                <a:cs typeface="+mn-cs"/>
              </a:rPr>
              <a:t> For example, with </a:t>
            </a:r>
            <a:r>
              <a:rPr lang="en-US" sz="1200" kern="1200" dirty="0" smtClean="0">
                <a:solidFill>
                  <a:schemeClr val="tx1"/>
                </a:solidFill>
                <a:effectLst/>
                <a:latin typeface="+mn-lt"/>
                <a:ea typeface="+mn-ea"/>
                <a:cs typeface="+mn-cs"/>
              </a:rPr>
              <a:t>Nexus 1010 (bundled offering that includes 1 </a:t>
            </a:r>
            <a:r>
              <a:rPr lang="en-US" sz="1200" kern="1200" dirty="0" err="1" smtClean="0">
                <a:solidFill>
                  <a:schemeClr val="tx1"/>
                </a:solidFill>
                <a:effectLst/>
                <a:latin typeface="+mn-lt"/>
                <a:ea typeface="+mn-ea"/>
                <a:cs typeface="+mn-cs"/>
              </a:rPr>
              <a:t>WAAS</a:t>
            </a:r>
            <a:r>
              <a:rPr lang="en-US" sz="1200" kern="1200" dirty="0" smtClean="0">
                <a:solidFill>
                  <a:schemeClr val="tx1"/>
                </a:solidFill>
                <a:effectLst/>
                <a:latin typeface="+mn-lt"/>
                <a:ea typeface="+mn-ea"/>
                <a:cs typeface="+mn-cs"/>
              </a:rPr>
              <a:t>, 1 network analysis, </a:t>
            </a:r>
            <a:r>
              <a:rPr lang="en-US" sz="1200" kern="1200" dirty="0" err="1" smtClean="0">
                <a:solidFill>
                  <a:schemeClr val="tx1"/>
                </a:solidFill>
                <a:effectLst/>
                <a:latin typeface="+mn-lt"/>
                <a:ea typeface="+mn-ea"/>
                <a:cs typeface="+mn-cs"/>
              </a:rPr>
              <a:t>1VSG</a:t>
            </a:r>
            <a:r>
              <a:rPr lang="en-US" sz="1200" kern="1200" dirty="0" smtClean="0">
                <a:solidFill>
                  <a:schemeClr val="tx1"/>
                </a:solidFill>
                <a:effectLst/>
                <a:latin typeface="+mn-lt"/>
                <a:ea typeface="+mn-ea"/>
                <a:cs typeface="+mn-cs"/>
              </a:rPr>
              <a:t> etc..) you can provide outstanding security for virtual machines.</a:t>
            </a:r>
          </a:p>
          <a:p>
            <a:pPr lvl="0"/>
            <a:r>
              <a:rPr lang="en-US" sz="1200" kern="1200" dirty="0" smtClean="0">
                <a:solidFill>
                  <a:schemeClr val="tx1"/>
                </a:solidFill>
                <a:effectLst/>
                <a:latin typeface="+mn-lt"/>
                <a:ea typeface="+mn-ea"/>
                <a:cs typeface="+mn-cs"/>
              </a:rPr>
              <a:t> </a:t>
            </a:r>
          </a:p>
          <a:p>
            <a:pPr lvl="0"/>
            <a:r>
              <a:rPr lang="en-US" sz="1200" u="sng" kern="1200" dirty="0" smtClean="0">
                <a:solidFill>
                  <a:schemeClr val="tx1"/>
                </a:solidFill>
                <a:effectLst/>
                <a:latin typeface="+mn-lt"/>
                <a:ea typeface="+mn-ea"/>
                <a:cs typeface="+mn-cs"/>
              </a:rPr>
              <a:t>Integrated</a:t>
            </a:r>
            <a:r>
              <a:rPr lang="en-US" sz="1200" kern="1200" dirty="0" smtClean="0">
                <a:solidFill>
                  <a:schemeClr val="tx1"/>
                </a:solidFill>
                <a:effectLst/>
                <a:latin typeface="+mn-lt"/>
                <a:ea typeface="+mn-ea"/>
                <a:cs typeface="+mn-cs"/>
              </a:rPr>
              <a:t> Anti-virus Protection </a:t>
            </a:r>
          </a:p>
          <a:p>
            <a:r>
              <a:rPr lang="en-US" sz="1200" kern="1200" dirty="0" err="1" smtClean="0">
                <a:solidFill>
                  <a:schemeClr val="tx1"/>
                </a:solidFill>
                <a:effectLst/>
                <a:latin typeface="+mn-lt"/>
                <a:ea typeface="+mn-ea"/>
                <a:cs typeface="+mn-cs"/>
              </a:rPr>
              <a:t>N1K</a:t>
            </a:r>
            <a:r>
              <a:rPr lang="en-US" sz="1200" kern="1200" dirty="0" smtClean="0">
                <a:solidFill>
                  <a:schemeClr val="tx1"/>
                </a:solidFill>
                <a:effectLst/>
                <a:latin typeface="+mn-lt"/>
                <a:ea typeface="+mn-ea"/>
                <a:cs typeface="+mn-cs"/>
              </a:rPr>
              <a:t> (security policy alignment) – </a:t>
            </a:r>
            <a:r>
              <a:rPr lang="en-US" sz="1200" kern="1200" dirty="0" err="1" smtClean="0">
                <a:solidFill>
                  <a:schemeClr val="tx1"/>
                </a:solidFill>
                <a:effectLst/>
                <a:latin typeface="+mn-lt"/>
                <a:ea typeface="+mn-ea"/>
                <a:cs typeface="+mn-cs"/>
              </a:rPr>
              <a:t>vmotion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VMs</a:t>
            </a:r>
            <a:r>
              <a:rPr lang="en-US" sz="1200" kern="1200" dirty="0" smtClean="0">
                <a:solidFill>
                  <a:schemeClr val="tx1"/>
                </a:solidFill>
                <a:effectLst/>
                <a:latin typeface="+mn-lt"/>
                <a:ea typeface="+mn-ea"/>
                <a:cs typeface="+mn-cs"/>
              </a:rPr>
              <a:t> are moved from one server to another, security policies alignment which move with the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Role-based access control and authentication - Desktop aware policies and administration – attach users to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domain and assign policies to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domains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Comprehensive end-end security from Datacenter to Network all the way to Client – </a:t>
            </a:r>
            <a:r>
              <a:rPr lang="en-US" sz="1200" kern="1200" dirty="0" err="1" smtClean="0">
                <a:solidFill>
                  <a:schemeClr val="tx1"/>
                </a:solidFill>
                <a:effectLst/>
                <a:latin typeface="+mn-lt"/>
                <a:ea typeface="+mn-ea"/>
                <a:cs typeface="+mn-cs"/>
              </a:rPr>
              <a:t>AnyConnect</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VPN</a:t>
            </a:r>
            <a:r>
              <a:rPr lang="en-US" sz="1200" kern="1200" dirty="0" smtClean="0">
                <a:solidFill>
                  <a:schemeClr val="tx1"/>
                </a:solidFill>
                <a:effectLst/>
                <a:latin typeface="+mn-lt"/>
                <a:ea typeface="+mn-ea"/>
                <a:cs typeface="+mn-cs"/>
              </a:rPr>
              <a:t> server </a:t>
            </a:r>
            <a:r>
              <a:rPr lang="en-US" sz="1200" kern="1200" dirty="0" err="1" smtClean="0">
                <a:solidFill>
                  <a:schemeClr val="tx1"/>
                </a:solidFill>
                <a:effectLst/>
                <a:latin typeface="+mn-lt"/>
                <a:ea typeface="+mn-ea"/>
                <a:cs typeface="+mn-cs"/>
              </a:rPr>
              <a:t>N1K</a:t>
            </a:r>
            <a:r>
              <a:rPr lang="en-US" sz="1200" kern="1200" dirty="0" smtClean="0">
                <a:solidFill>
                  <a:schemeClr val="tx1"/>
                </a:solidFill>
                <a:effectLst/>
                <a:latin typeface="+mn-lt"/>
                <a:ea typeface="+mn-ea"/>
                <a:cs typeface="+mn-cs"/>
              </a:rPr>
              <a:t> On demand trust-zones and security templates (translates to dynamic provisioning) – Integrated with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VCenter</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VM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aware networking – </a:t>
            </a:r>
          </a:p>
          <a:p>
            <a:endParaRPr lang="en-US" sz="1200" kern="1200" dirty="0" smtClean="0">
              <a:solidFill>
                <a:schemeClr val="tx1"/>
              </a:solidFill>
              <a:effectLst/>
              <a:latin typeface="+mn-lt"/>
              <a:ea typeface="+mn-ea"/>
              <a:cs typeface="+mn-cs"/>
            </a:endParaRPr>
          </a:p>
          <a:p>
            <a:pPr marL="0" lvl="0" indent="0">
              <a:buFont typeface="Arial" pitchFamily="34" charset="0"/>
              <a:buNone/>
            </a:pPr>
            <a:r>
              <a:rPr lang="en-US" sz="1200" b="1" kern="1200" dirty="0" smtClean="0">
                <a:solidFill>
                  <a:schemeClr val="tx1"/>
                </a:solidFill>
                <a:effectLst/>
                <a:latin typeface="+mn-lt"/>
                <a:ea typeface="+mn-ea"/>
                <a:cs typeface="+mn-cs"/>
              </a:rPr>
              <a:t>Cisco </a:t>
            </a:r>
            <a:r>
              <a:rPr lang="en-US" sz="1200" b="1" kern="1200" dirty="0" err="1" smtClean="0">
                <a:solidFill>
                  <a:schemeClr val="tx1"/>
                </a:solidFill>
                <a:effectLst/>
                <a:latin typeface="+mn-lt"/>
                <a:ea typeface="+mn-ea"/>
                <a:cs typeface="+mn-cs"/>
              </a:rPr>
              <a:t>VXI</a:t>
            </a:r>
            <a:r>
              <a:rPr lang="en-US" sz="1200" b="1" kern="1200" dirty="0" smtClean="0">
                <a:solidFill>
                  <a:schemeClr val="tx1"/>
                </a:solidFill>
                <a:effectLst/>
                <a:latin typeface="+mn-lt"/>
                <a:ea typeface="+mn-ea"/>
                <a:cs typeface="+mn-cs"/>
              </a:rPr>
              <a:t> Advantage </a:t>
            </a:r>
          </a:p>
          <a:p>
            <a:pPr lvl="0"/>
            <a:r>
              <a:rPr lang="en-US" sz="1200" kern="1200" dirty="0" smtClean="0">
                <a:solidFill>
                  <a:schemeClr val="tx1"/>
                </a:solidFill>
                <a:effectLst/>
                <a:latin typeface="+mn-lt"/>
                <a:ea typeface="+mn-ea"/>
                <a:cs typeface="+mn-cs"/>
              </a:rPr>
              <a:t>Improved device, application and data security with validated smartcard solutions, Single Sign On (</a:t>
            </a:r>
            <a:r>
              <a:rPr lang="en-US" sz="1200" kern="1200" dirty="0" err="1" smtClean="0">
                <a:solidFill>
                  <a:schemeClr val="tx1"/>
                </a:solidFill>
                <a:effectLst/>
                <a:latin typeface="+mn-lt"/>
                <a:ea typeface="+mn-ea"/>
                <a:cs typeface="+mn-cs"/>
              </a:rPr>
              <a:t>SSO</a:t>
            </a:r>
            <a:r>
              <a:rPr lang="en-US" sz="1200" kern="1200" dirty="0" smtClean="0">
                <a:solidFill>
                  <a:schemeClr val="tx1"/>
                </a:solidFill>
                <a:effectLst/>
                <a:latin typeface="+mn-lt"/>
                <a:ea typeface="+mn-ea"/>
                <a:cs typeface="+mn-cs"/>
              </a:rPr>
              <a:t>) for Citrix Virtual Desktops and common security policy enforcement across traditional, </a:t>
            </a:r>
            <a:r>
              <a:rPr lang="en-US" sz="1200" kern="1200" dirty="0" err="1" smtClean="0">
                <a:solidFill>
                  <a:schemeClr val="tx1"/>
                </a:solidFill>
                <a:effectLst/>
                <a:latin typeface="+mn-lt"/>
                <a:ea typeface="+mn-ea"/>
                <a:cs typeface="+mn-cs"/>
              </a:rPr>
              <a:t>BYOD</a:t>
            </a:r>
            <a:r>
              <a:rPr lang="en-US" sz="1200" kern="1200" dirty="0" smtClean="0">
                <a:solidFill>
                  <a:schemeClr val="tx1"/>
                </a:solidFill>
                <a:effectLst/>
                <a:latin typeface="+mn-lt"/>
                <a:ea typeface="+mn-ea"/>
                <a:cs typeface="+mn-cs"/>
              </a:rPr>
              <a:t> and virtual desktops.</a:t>
            </a:r>
          </a:p>
          <a:p>
            <a:pPr marL="0" indent="0">
              <a:buFont typeface="Arial" pitchFamily="34" charset="0"/>
              <a:buNone/>
            </a:pP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Secure remote access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PCs, thin clients, zero clients, smartphones, tablets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Cisco </a:t>
            </a:r>
            <a:r>
              <a:rPr lang="en-US" sz="1200" kern="1200" dirty="0" err="1" smtClean="0">
                <a:solidFill>
                  <a:schemeClr val="tx1"/>
                </a:solidFill>
                <a:effectLst/>
                <a:latin typeface="+mn-lt"/>
                <a:ea typeface="+mn-ea"/>
                <a:cs typeface="+mn-cs"/>
              </a:rPr>
              <a:t>AnyConnect</a:t>
            </a:r>
            <a:r>
              <a:rPr lang="en-US" sz="1200" kern="1200" dirty="0" smtClean="0">
                <a:solidFill>
                  <a:schemeClr val="tx1"/>
                </a:solidFill>
                <a:effectLst/>
                <a:latin typeface="+mn-lt"/>
                <a:ea typeface="+mn-ea"/>
                <a:cs typeface="+mn-cs"/>
              </a:rPr>
              <a:t> Secure Mobility (Cisco </a:t>
            </a:r>
            <a:r>
              <a:rPr lang="en-US" sz="1200" kern="1200" dirty="0" err="1" smtClean="0">
                <a:solidFill>
                  <a:schemeClr val="tx1"/>
                </a:solidFill>
                <a:effectLst/>
                <a:latin typeface="+mn-lt"/>
                <a:ea typeface="+mn-ea"/>
                <a:cs typeface="+mn-cs"/>
              </a:rPr>
              <a:t>AnyConnect</a:t>
            </a:r>
            <a:r>
              <a:rPr lang="en-US" sz="1200" kern="1200" dirty="0" smtClean="0">
                <a:solidFill>
                  <a:schemeClr val="tx1"/>
                </a:solidFill>
                <a:effectLst/>
                <a:latin typeface="+mn-lt"/>
                <a:ea typeface="+mn-ea"/>
                <a:cs typeface="+mn-cs"/>
              </a:rPr>
              <a:t> 3.0 for email and web security); </a:t>
            </a:r>
            <a:r>
              <a:rPr lang="en-US" sz="1200" kern="1200" dirty="0" err="1" smtClean="0">
                <a:solidFill>
                  <a:schemeClr val="tx1"/>
                </a:solidFill>
                <a:effectLst/>
                <a:latin typeface="+mn-lt"/>
                <a:ea typeface="+mn-ea"/>
                <a:cs typeface="+mn-cs"/>
              </a:rPr>
              <a:t>EasyVPN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DMVPN</a:t>
            </a:r>
            <a:r>
              <a:rPr lang="en-US" sz="1200" kern="1200" dirty="0" smtClean="0">
                <a:solidFill>
                  <a:schemeClr val="tx1"/>
                </a:solidFill>
                <a:effectLst/>
                <a:latin typeface="+mn-lt"/>
                <a:ea typeface="+mn-ea"/>
                <a:cs typeface="+mn-cs"/>
              </a:rPr>
              <a:t>, and GET </a:t>
            </a:r>
            <a:r>
              <a:rPr lang="en-US" sz="1200" kern="1200" dirty="0" err="1" smtClean="0">
                <a:solidFill>
                  <a:schemeClr val="tx1"/>
                </a:solidFill>
                <a:effectLst/>
                <a:latin typeface="+mn-lt"/>
                <a:ea typeface="+mn-ea"/>
                <a:cs typeface="+mn-cs"/>
              </a:rPr>
              <a:t>VPN</a:t>
            </a:r>
            <a:r>
              <a:rPr lang="en-US" sz="1200" kern="1200" dirty="0" smtClean="0">
                <a:solidFill>
                  <a:schemeClr val="tx1"/>
                </a:solidFill>
                <a:effectLst/>
                <a:latin typeface="+mn-lt"/>
                <a:ea typeface="+mn-ea"/>
                <a:cs typeface="+mn-cs"/>
              </a:rPr>
              <a:t> for site-to-site </a:t>
            </a:r>
            <a:r>
              <a:rPr lang="en-US" sz="1200" kern="1200" dirty="0" err="1" smtClean="0">
                <a:solidFill>
                  <a:schemeClr val="tx1"/>
                </a:solidFill>
                <a:effectLst/>
                <a:latin typeface="+mn-lt"/>
                <a:ea typeface="+mn-ea"/>
                <a:cs typeface="+mn-cs"/>
              </a:rPr>
              <a:t>VPN</a:t>
            </a:r>
            <a:r>
              <a:rPr lang="en-US" sz="1200" kern="1200" dirty="0" smtClean="0">
                <a:solidFill>
                  <a:schemeClr val="tx1"/>
                </a:solidFill>
                <a:effectLst/>
                <a:latin typeface="+mn-lt"/>
                <a:ea typeface="+mn-ea"/>
                <a:cs typeface="+mn-cs"/>
              </a:rPr>
              <a:t> technologies; </a:t>
            </a:r>
            <a:r>
              <a:rPr lang="en-US" sz="1200" kern="1200" dirty="0" err="1" smtClean="0">
                <a:solidFill>
                  <a:schemeClr val="tx1"/>
                </a:solidFill>
                <a:effectLst/>
                <a:latin typeface="+mn-lt"/>
                <a:ea typeface="+mn-ea"/>
                <a:cs typeface="+mn-cs"/>
              </a:rPr>
              <a:t>VXC</a:t>
            </a:r>
            <a:r>
              <a:rPr lang="en-US" sz="1200" kern="1200" dirty="0" smtClean="0">
                <a:solidFill>
                  <a:schemeClr val="tx1"/>
                </a:solidFill>
                <a:effectLst/>
                <a:latin typeface="+mn-lt"/>
                <a:ea typeface="+mn-ea"/>
                <a:cs typeface="+mn-cs"/>
              </a:rPr>
              <a:t> with </a:t>
            </a:r>
            <a:r>
              <a:rPr lang="en-US" sz="1200" kern="1200" dirty="0" err="1" smtClean="0">
                <a:solidFill>
                  <a:schemeClr val="tx1"/>
                </a:solidFill>
                <a:effectLst/>
                <a:latin typeface="+mn-lt"/>
                <a:ea typeface="+mn-ea"/>
                <a:cs typeface="+mn-cs"/>
              </a:rPr>
              <a:t>VPN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VXC</a:t>
            </a:r>
            <a:r>
              <a:rPr lang="en-US" sz="1200" kern="1200" dirty="0" smtClean="0">
                <a:solidFill>
                  <a:schemeClr val="tx1"/>
                </a:solidFill>
                <a:effectLst/>
                <a:latin typeface="+mn-lt"/>
                <a:ea typeface="+mn-ea"/>
                <a:cs typeface="+mn-cs"/>
              </a:rPr>
              <a:t> with Cisco Virtual Office</a:t>
            </a:r>
          </a:p>
          <a:p>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Virtualization security</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Hypervisor, virtual machines, and virtual switches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Cisco Virtual Security Gateway (</a:t>
            </a:r>
            <a:r>
              <a:rPr lang="en-US" sz="1200" kern="1200" dirty="0" err="1" smtClean="0">
                <a:solidFill>
                  <a:schemeClr val="tx1"/>
                </a:solidFill>
                <a:effectLst/>
                <a:latin typeface="+mn-lt"/>
                <a:ea typeface="+mn-ea"/>
                <a:cs typeface="+mn-cs"/>
              </a:rPr>
              <a:t>VSG</a:t>
            </a:r>
            <a:r>
              <a:rPr lang="en-US" sz="1200" kern="1200" dirty="0" smtClean="0">
                <a:solidFill>
                  <a:schemeClr val="tx1"/>
                </a:solidFill>
                <a:effectLst/>
                <a:latin typeface="+mn-lt"/>
                <a:ea typeface="+mn-ea"/>
                <a:cs typeface="+mn-cs"/>
              </a:rPr>
              <a:t>), Cisco Nexus </a:t>
            </a:r>
            <a:r>
              <a:rPr lang="en-US" sz="1200" kern="1200" dirty="0" err="1" smtClean="0">
                <a:solidFill>
                  <a:schemeClr val="tx1"/>
                </a:solidFill>
                <a:effectLst/>
                <a:latin typeface="+mn-lt"/>
                <a:ea typeface="+mn-ea"/>
                <a:cs typeface="+mn-cs"/>
              </a:rPr>
              <a:t>1000V</a:t>
            </a:r>
            <a:r>
              <a:rPr lang="en-US" sz="1200" kern="1200" dirty="0" smtClean="0">
                <a:solidFill>
                  <a:schemeClr val="tx1"/>
                </a:solidFill>
                <a:effectLst/>
                <a:latin typeface="+mn-lt"/>
                <a:ea typeface="+mn-ea"/>
                <a:cs typeface="+mn-cs"/>
              </a:rPr>
              <a:t> Series, virtual machine LAN security, </a:t>
            </a:r>
            <a:r>
              <a:rPr lang="en-US" sz="1200" kern="1200" dirty="0" err="1" smtClean="0">
                <a:solidFill>
                  <a:schemeClr val="tx1"/>
                </a:solidFill>
                <a:effectLst/>
                <a:latin typeface="+mn-lt"/>
                <a:ea typeface="+mn-ea"/>
                <a:cs typeface="+mn-cs"/>
              </a:rPr>
              <a:t>PVLAN</a:t>
            </a:r>
            <a:r>
              <a:rPr lang="en-US" sz="1200" kern="1200" dirty="0" smtClean="0">
                <a:solidFill>
                  <a:schemeClr val="tx1"/>
                </a:solidFill>
                <a:effectLst/>
                <a:latin typeface="+mn-lt"/>
                <a:ea typeface="+mn-ea"/>
                <a:cs typeface="+mn-cs"/>
              </a:rPr>
              <a:t>, IP source guard, Domain Host Configuration Protocol (</a:t>
            </a:r>
            <a:r>
              <a:rPr lang="en-US" sz="1200" kern="1200" dirty="0" err="1" smtClean="0">
                <a:solidFill>
                  <a:schemeClr val="tx1"/>
                </a:solidFill>
                <a:effectLst/>
                <a:latin typeface="+mn-lt"/>
                <a:ea typeface="+mn-ea"/>
                <a:cs typeface="+mn-cs"/>
              </a:rPr>
              <a:t>DHCP</a:t>
            </a:r>
            <a:r>
              <a:rPr lang="en-US" sz="1200" kern="1200" dirty="0" smtClean="0">
                <a:solidFill>
                  <a:schemeClr val="tx1"/>
                </a:solidFill>
                <a:effectLst/>
                <a:latin typeface="+mn-lt"/>
                <a:ea typeface="+mn-ea"/>
                <a:cs typeface="+mn-cs"/>
              </a:rPr>
              <a:t>), snooping, Address Resolution Protocol (ARP) Inspection, and Cisco </a:t>
            </a:r>
            <a:r>
              <a:rPr lang="en-US" sz="1200" kern="1200" dirty="0" err="1" smtClean="0">
                <a:solidFill>
                  <a:schemeClr val="tx1"/>
                </a:solidFill>
                <a:effectLst/>
                <a:latin typeface="+mn-lt"/>
                <a:ea typeface="+mn-ea"/>
                <a:cs typeface="+mn-cs"/>
              </a:rPr>
              <a:t>NetFlow</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Threat defense</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Data center defense</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Cisco Adaptive Security Appliance (</a:t>
            </a:r>
            <a:r>
              <a:rPr lang="en-US" sz="1200" kern="1200" dirty="0" err="1" smtClean="0">
                <a:solidFill>
                  <a:schemeClr val="tx1"/>
                </a:solidFill>
                <a:effectLst/>
                <a:latin typeface="+mn-lt"/>
                <a:ea typeface="+mn-ea"/>
                <a:cs typeface="+mn-cs"/>
              </a:rPr>
              <a:t>ASA</a:t>
            </a:r>
            <a:r>
              <a:rPr lang="en-US" sz="1200" kern="1200" dirty="0" smtClean="0">
                <a:solidFill>
                  <a:schemeClr val="tx1"/>
                </a:solidFill>
                <a:effectLst/>
                <a:latin typeface="+mn-lt"/>
                <a:ea typeface="+mn-ea"/>
                <a:cs typeface="+mn-cs"/>
              </a:rPr>
              <a:t>), firewall, and Intrusion Prevention System (</a:t>
            </a:r>
            <a:r>
              <a:rPr lang="en-US" sz="1200" kern="1200" dirty="0" err="1" smtClean="0">
                <a:solidFill>
                  <a:schemeClr val="tx1"/>
                </a:solidFill>
                <a:effectLst/>
                <a:latin typeface="+mn-lt"/>
                <a:ea typeface="+mn-ea"/>
                <a:cs typeface="+mn-cs"/>
              </a:rPr>
              <a:t>IPS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Application and content security</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HTTP and XML attacks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Email and web security with Cisco </a:t>
            </a:r>
            <a:r>
              <a:rPr lang="en-US" sz="1200" kern="1200" dirty="0" err="1" smtClean="0">
                <a:solidFill>
                  <a:schemeClr val="tx1"/>
                </a:solidFill>
                <a:effectLst/>
                <a:latin typeface="+mn-lt"/>
                <a:ea typeface="+mn-ea"/>
                <a:cs typeface="+mn-cs"/>
              </a:rPr>
              <a:t>IronPort</a:t>
            </a:r>
            <a:r>
              <a:rPr lang="en-US" sz="1200" kern="1200" dirty="0" smtClean="0">
                <a:solidFill>
                  <a:schemeClr val="tx1"/>
                </a:solidFill>
                <a:effectLst/>
                <a:latin typeface="+mn-lt"/>
                <a:ea typeface="+mn-ea"/>
                <a:cs typeface="+mn-cs"/>
              </a:rPr>
              <a:t>™ and Cisco </a:t>
            </a:r>
            <a:r>
              <a:rPr lang="en-US" sz="1200" kern="1200" dirty="0" err="1" smtClean="0">
                <a:solidFill>
                  <a:schemeClr val="tx1"/>
                </a:solidFill>
                <a:effectLst/>
                <a:latin typeface="+mn-lt"/>
                <a:ea typeface="+mn-ea"/>
                <a:cs typeface="+mn-cs"/>
              </a:rPr>
              <a:t>ScanSafe</a:t>
            </a:r>
            <a:r>
              <a:rPr lang="en-US" sz="1200" kern="1200" dirty="0" smtClean="0">
                <a:solidFill>
                  <a:schemeClr val="tx1"/>
                </a:solidFill>
                <a:effectLst/>
                <a:latin typeface="+mn-lt"/>
                <a:ea typeface="+mn-ea"/>
                <a:cs typeface="+mn-cs"/>
              </a:rPr>
              <a:t> appliances</a:t>
            </a:r>
          </a:p>
          <a:p>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Secure user virtual experience -&gt; Display protocol and interactive media</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Secure integrated desktop virtualization and secure interactive media experience</a:t>
            </a:r>
          </a:p>
          <a:p>
            <a:pPr marL="171450" indent="-171450">
              <a:buFont typeface="Arial" pitchFamily="34" charset="0"/>
              <a:buChar char="•"/>
            </a:pP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Device identity and network data loss prevention (</a:t>
            </a:r>
            <a:r>
              <a:rPr lang="en-US" sz="1200" kern="1200" dirty="0" err="1" smtClean="0">
                <a:solidFill>
                  <a:schemeClr val="tx1"/>
                </a:solidFill>
                <a:effectLst/>
                <a:latin typeface="+mn-lt"/>
                <a:ea typeface="+mn-ea"/>
                <a:cs typeface="+mn-cs"/>
              </a:rPr>
              <a:t>DLP</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Endpoints and network access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Cisco Identity Services Engine (</a:t>
            </a:r>
            <a:r>
              <a:rPr lang="en-US" sz="1200" kern="1200" dirty="0" err="1" smtClean="0">
                <a:solidFill>
                  <a:schemeClr val="tx1"/>
                </a:solidFill>
                <a:effectLst/>
                <a:latin typeface="+mn-lt"/>
                <a:ea typeface="+mn-ea"/>
                <a:cs typeface="+mn-cs"/>
              </a:rPr>
              <a:t>ISE</a:t>
            </a:r>
            <a:r>
              <a:rPr lang="en-US" sz="1200" kern="1200" dirty="0" smtClean="0">
                <a:solidFill>
                  <a:schemeClr val="tx1"/>
                </a:solidFill>
                <a:effectLst/>
                <a:latin typeface="+mn-lt"/>
                <a:ea typeface="+mn-ea"/>
                <a:cs typeface="+mn-cs"/>
              </a:rPr>
              <a:t>), Cisco </a:t>
            </a:r>
            <a:r>
              <a:rPr lang="en-US" sz="1200" kern="1200" dirty="0" err="1" smtClean="0">
                <a:solidFill>
                  <a:schemeClr val="tx1"/>
                </a:solidFill>
                <a:effectLst/>
                <a:latin typeface="+mn-lt"/>
                <a:ea typeface="+mn-ea"/>
                <a:cs typeface="+mn-cs"/>
              </a:rPr>
              <a:t>AnyConnect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VXC</a:t>
            </a:r>
            <a:r>
              <a:rPr lang="en-US" sz="1200" kern="1200" baseline="0" dirty="0" smtClean="0">
                <a:solidFill>
                  <a:schemeClr val="tx1"/>
                </a:solidFill>
                <a:effectLst/>
                <a:latin typeface="+mn-lt"/>
                <a:ea typeface="+mn-ea"/>
                <a:cs typeface="+mn-cs"/>
              </a:rPr>
              <a:t> </a:t>
            </a:r>
          </a:p>
          <a:p>
            <a:pPr marL="171450" indent="-171450">
              <a:buFont typeface="Arial" pitchFamily="34" charset="0"/>
              <a:buChar char="•"/>
            </a:pPr>
            <a:endParaRPr lang="en-US" sz="1200" kern="1200" baseline="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Enhanced authentication and seamless sign-on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Endpoints and user authentication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USB-based smartcards validated with certificates on </a:t>
            </a:r>
            <a:r>
              <a:rPr lang="en-US" sz="1200" kern="1200" dirty="0" err="1" smtClean="0">
                <a:solidFill>
                  <a:schemeClr val="tx1"/>
                </a:solidFill>
                <a:effectLst/>
                <a:latin typeface="+mn-lt"/>
                <a:ea typeface="+mn-ea"/>
                <a:cs typeface="+mn-cs"/>
              </a:rPr>
              <a:t>VXC</a:t>
            </a:r>
            <a:r>
              <a:rPr lang="en-US" sz="1200" kern="1200" dirty="0" smtClean="0">
                <a:solidFill>
                  <a:schemeClr val="tx1"/>
                </a:solidFill>
                <a:effectLst/>
                <a:latin typeface="+mn-lt"/>
                <a:ea typeface="+mn-ea"/>
                <a:cs typeface="+mn-cs"/>
              </a:rPr>
              <a:t> backpack and tower, </a:t>
            </a:r>
            <a:r>
              <a:rPr lang="en-US" sz="1200" kern="1200" dirty="0" err="1" smtClean="0">
                <a:solidFill>
                  <a:schemeClr val="tx1"/>
                </a:solidFill>
                <a:effectLst/>
                <a:latin typeface="+mn-lt"/>
                <a:ea typeface="+mn-ea"/>
                <a:cs typeface="+mn-cs"/>
              </a:rPr>
              <a:t>Gemalto</a:t>
            </a:r>
            <a:r>
              <a:rPr lang="en-US" sz="1200" kern="1200" dirty="0" smtClean="0">
                <a:solidFill>
                  <a:schemeClr val="tx1"/>
                </a:solidFill>
                <a:effectLst/>
                <a:latin typeface="+mn-lt"/>
                <a:ea typeface="+mn-ea"/>
                <a:cs typeface="+mn-cs"/>
              </a:rPr>
              <a:t> .NET card, </a:t>
            </a:r>
            <a:r>
              <a:rPr lang="en-US" sz="1200" kern="1200" dirty="0" err="1" smtClean="0">
                <a:solidFill>
                  <a:schemeClr val="tx1"/>
                </a:solidFill>
                <a:effectLst/>
                <a:latin typeface="+mn-lt"/>
                <a:ea typeface="+mn-ea"/>
                <a:cs typeface="+mn-cs"/>
              </a:rPr>
              <a:t>Gemalto</a:t>
            </a:r>
            <a:r>
              <a:rPr lang="en-US" sz="1200" kern="1200" dirty="0" smtClean="0">
                <a:solidFill>
                  <a:schemeClr val="tx1"/>
                </a:solidFill>
                <a:effectLst/>
                <a:latin typeface="+mn-lt"/>
                <a:ea typeface="+mn-ea"/>
                <a:cs typeface="+mn-cs"/>
              </a:rPr>
              <a:t> PC USB-</a:t>
            </a:r>
            <a:r>
              <a:rPr lang="en-US" sz="1200" kern="1200" dirty="0" err="1" smtClean="0">
                <a:solidFill>
                  <a:schemeClr val="tx1"/>
                </a:solidFill>
                <a:effectLst/>
                <a:latin typeface="+mn-lt"/>
                <a:ea typeface="+mn-ea"/>
                <a:cs typeface="+mn-cs"/>
              </a:rPr>
              <a:t>TR</a:t>
            </a:r>
            <a:r>
              <a:rPr lang="en-US" sz="1200" kern="1200" dirty="0" smtClean="0">
                <a:solidFill>
                  <a:schemeClr val="tx1"/>
                </a:solidFill>
                <a:effectLst/>
                <a:latin typeface="+mn-lt"/>
                <a:ea typeface="+mn-ea"/>
                <a:cs typeface="+mn-cs"/>
              </a:rPr>
              <a:t> reader, </a:t>
            </a:r>
            <a:r>
              <a:rPr lang="en-US" sz="1200" kern="1200" dirty="0" err="1" smtClean="0">
                <a:solidFill>
                  <a:schemeClr val="tx1"/>
                </a:solidFill>
                <a:effectLst/>
                <a:latin typeface="+mn-lt"/>
                <a:ea typeface="+mn-ea"/>
                <a:cs typeface="+mn-cs"/>
              </a:rPr>
              <a:t>VXC</a:t>
            </a:r>
            <a:r>
              <a:rPr lang="en-US" sz="1200" kern="1200" dirty="0" smtClean="0">
                <a:solidFill>
                  <a:schemeClr val="tx1"/>
                </a:solidFill>
                <a:effectLst/>
                <a:latin typeface="+mn-lt"/>
                <a:ea typeface="+mn-ea"/>
                <a:cs typeface="+mn-cs"/>
              </a:rPr>
              <a:t> 2000 Series</a:t>
            </a:r>
          </a:p>
          <a:p>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Rapid desktop provisioning leaves room for admin error and security loopholes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Access to and from virtual desktops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Cisco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Service Profiles and Cisco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Virtual Network Interface Card 1280 offering dedicated logical interfaces to facilitate full separation of virtual machines (</a:t>
            </a:r>
            <a:r>
              <a:rPr lang="en-US" sz="1200" kern="1200" dirty="0" err="1" smtClean="0">
                <a:solidFill>
                  <a:schemeClr val="tx1"/>
                </a:solidFill>
                <a:effectLst/>
                <a:latin typeface="+mn-lt"/>
                <a:ea typeface="+mn-ea"/>
                <a:cs typeface="+mn-cs"/>
              </a:rPr>
              <a:t>VMs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pPr marL="0" indent="0">
              <a:buFont typeface="Arial" pitchFamily="34" charset="0"/>
              <a:buNone/>
            </a:pPr>
            <a:endParaRPr lang="en-US" sz="1200" kern="1200" baseline="0" dirty="0" smtClean="0">
              <a:solidFill>
                <a:schemeClr val="tx1"/>
              </a:solidFill>
              <a:effectLst/>
              <a:latin typeface="+mn-lt"/>
              <a:ea typeface="+mn-ea"/>
              <a:cs typeface="+mn-cs"/>
            </a:endParaRPr>
          </a:p>
          <a:p>
            <a:pPr marL="171450" indent="-171450">
              <a:buFont typeface="Arial" pitchFamily="34" charset="0"/>
              <a:buChar char="•"/>
            </a:pPr>
            <a:r>
              <a:rPr lang="en-US" sz="1200" kern="1200" dirty="0" smtClean="0">
                <a:solidFill>
                  <a:schemeClr val="tx1"/>
                </a:solidFill>
                <a:effectLst/>
                <a:latin typeface="+mn-lt"/>
                <a:ea typeface="+mn-ea"/>
                <a:cs typeface="+mn-cs"/>
              </a:rPr>
              <a:t>Malware and viruses in virtual desktops</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Desktop users and data center</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Virtual antivirus solutions from McAfee and Trend Micro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23</a:t>
            </a:fld>
            <a:endParaRPr lang="en-US"/>
          </a:p>
        </p:txBody>
      </p:sp>
    </p:spTree>
    <p:extLst>
      <p:ext uri="{BB962C8B-B14F-4D97-AF65-F5344CB8AC3E}">
        <p14:creationId xmlns:p14="http://schemas.microsoft.com/office/powerpoint/2010/main" val="2407423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 </a:t>
            </a:r>
            <a:r>
              <a:rPr lang="en-US" sz="1200" b="0" i="1" kern="1200" dirty="0" smtClean="0">
                <a:solidFill>
                  <a:schemeClr val="tx1"/>
                </a:solidFill>
                <a:effectLst/>
                <a:latin typeface="+mn-lt"/>
                <a:ea typeface="+mn-ea"/>
                <a:cs typeface="+mn-cs"/>
              </a:rPr>
              <a:t> </a:t>
            </a:r>
            <a:r>
              <a:rPr lang="en-US" i="1" dirty="0" smtClean="0"/>
              <a:t>The Cisco </a:t>
            </a:r>
            <a:r>
              <a:rPr lang="en-US" i="1" dirty="0" err="1" smtClean="0"/>
              <a:t>SecureX</a:t>
            </a:r>
            <a:r>
              <a:rPr lang="en-US" i="1" dirty="0" smtClean="0"/>
              <a:t> security framework allows you to establish and enforce security policies across the entire distributed network, not just at a single point in the data stream. By leveraging global and local security intelligence for dynamic, real-time threat protection, Cisco </a:t>
            </a:r>
            <a:r>
              <a:rPr lang="en-US" i="1" dirty="0" err="1" smtClean="0"/>
              <a:t>SecureX</a:t>
            </a:r>
            <a:r>
              <a:rPr lang="en-US" i="1" dirty="0" smtClean="0"/>
              <a:t> responds to the evolving security needs of today's borderless network environments. Secure-X</a:t>
            </a:r>
            <a:r>
              <a:rPr lang="en-US" i="1" baseline="0" dirty="0" smtClean="0"/>
              <a:t> is relevant to </a:t>
            </a:r>
            <a:r>
              <a:rPr lang="en-US" i="1" baseline="0" dirty="0" err="1" smtClean="0"/>
              <a:t>VXI</a:t>
            </a:r>
            <a:r>
              <a:rPr lang="en-US" i="1" baseline="0" dirty="0" smtClean="0"/>
              <a:t> and other workloads. </a:t>
            </a:r>
            <a:endParaRPr lang="en-US" i="1" dirty="0" smtClean="0"/>
          </a:p>
          <a:p>
            <a:endParaRPr lang="en-US" sz="1200" b="1" i="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Security – what VXI customers care about and challenges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Consistent secure access to virtual desktops from any device across any network </a:t>
            </a:r>
          </a:p>
          <a:p>
            <a:pPr lvl="0"/>
            <a:r>
              <a:rPr lang="en-US" sz="1200" kern="1200" dirty="0" smtClean="0">
                <a:solidFill>
                  <a:schemeClr val="tx1"/>
                </a:solidFill>
                <a:effectLst/>
                <a:latin typeface="+mn-lt"/>
                <a:ea typeface="+mn-ea"/>
                <a:cs typeface="+mn-cs"/>
              </a:rPr>
              <a:t>Scalable and manageable isolation between virtual desktop workgroups and production apps in data center</a:t>
            </a:r>
          </a:p>
          <a:p>
            <a:pPr lvl="0"/>
            <a:r>
              <a:rPr lang="en-US" sz="1200" kern="1200" dirty="0" smtClean="0">
                <a:solidFill>
                  <a:schemeClr val="tx1"/>
                </a:solidFill>
                <a:effectLst/>
                <a:latin typeface="+mn-lt"/>
                <a:ea typeface="+mn-ea"/>
                <a:cs typeface="+mn-cs"/>
              </a:rPr>
              <a:t>Protection from security leaks based on public content clouds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Cisco VXI Advantage (what Cisco can offer)</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Improved device, application and data security with validated smartcard solutions, </a:t>
            </a:r>
            <a:r>
              <a:rPr lang="en-US" sz="1200" b="1" kern="1200" dirty="0" smtClean="0">
                <a:solidFill>
                  <a:schemeClr val="tx1"/>
                </a:solidFill>
                <a:effectLst/>
                <a:latin typeface="+mn-lt"/>
                <a:ea typeface="+mn-ea"/>
                <a:cs typeface="+mn-cs"/>
              </a:rPr>
              <a:t>Single Sign On (SSO)</a:t>
            </a:r>
            <a:r>
              <a:rPr lang="en-US" sz="1200" kern="1200" dirty="0" smtClean="0">
                <a:solidFill>
                  <a:schemeClr val="tx1"/>
                </a:solidFill>
                <a:effectLst/>
                <a:latin typeface="+mn-lt"/>
                <a:ea typeface="+mn-ea"/>
                <a:cs typeface="+mn-cs"/>
              </a:rPr>
              <a:t> for Citrix Virtual Desktops and common security policy enforcement across traditional, BYOD and virtual desktops.</a:t>
            </a:r>
          </a:p>
          <a:p>
            <a:pPr lvl="0"/>
            <a:r>
              <a:rPr lang="en-US" sz="1200" kern="1200" dirty="0" smtClean="0">
                <a:solidFill>
                  <a:schemeClr val="tx1"/>
                </a:solidFill>
                <a:effectLst/>
                <a:latin typeface="+mn-lt"/>
                <a:ea typeface="+mn-ea"/>
                <a:cs typeface="+mn-cs"/>
              </a:rPr>
              <a:t>Secure remote access -&gt; PCs, thin clients, zero clients, smartphones, tablets -&gt; </a:t>
            </a:r>
            <a:r>
              <a:rPr lang="en-US" sz="1200" b="1" kern="1200" dirty="0" smtClean="0">
                <a:solidFill>
                  <a:schemeClr val="tx1"/>
                </a:solidFill>
                <a:effectLst/>
                <a:latin typeface="+mn-lt"/>
                <a:ea typeface="+mn-ea"/>
                <a:cs typeface="+mn-cs"/>
              </a:rPr>
              <a:t>Cisco AnyConnect</a:t>
            </a:r>
            <a:r>
              <a:rPr lang="en-US" sz="1200" kern="1200" dirty="0" smtClean="0">
                <a:solidFill>
                  <a:schemeClr val="tx1"/>
                </a:solidFill>
                <a:effectLst/>
                <a:latin typeface="+mn-lt"/>
                <a:ea typeface="+mn-ea"/>
                <a:cs typeface="+mn-cs"/>
              </a:rPr>
              <a:t> Secure Mobility (Cisco AnyConnect 3.0 for email and web security); </a:t>
            </a:r>
            <a:r>
              <a:rPr lang="en-US" sz="1200" b="1" kern="1200" dirty="0" smtClean="0">
                <a:solidFill>
                  <a:schemeClr val="tx1"/>
                </a:solidFill>
                <a:effectLst/>
                <a:latin typeface="+mn-lt"/>
                <a:ea typeface="+mn-ea"/>
                <a:cs typeface="+mn-cs"/>
              </a:rPr>
              <a:t>EasyVPN, DMVPN, and GET VPN</a:t>
            </a:r>
            <a:r>
              <a:rPr lang="en-US" sz="1200" kern="1200" dirty="0" smtClean="0">
                <a:solidFill>
                  <a:schemeClr val="tx1"/>
                </a:solidFill>
                <a:effectLst/>
                <a:latin typeface="+mn-lt"/>
                <a:ea typeface="+mn-ea"/>
                <a:cs typeface="+mn-cs"/>
              </a:rPr>
              <a:t> for site-to-site VPN technologies; </a:t>
            </a:r>
            <a:r>
              <a:rPr lang="en-US" sz="1200" b="1" kern="1200" dirty="0" smtClean="0">
                <a:solidFill>
                  <a:schemeClr val="tx1"/>
                </a:solidFill>
                <a:effectLst/>
                <a:latin typeface="+mn-lt"/>
                <a:ea typeface="+mn-ea"/>
                <a:cs typeface="+mn-cs"/>
              </a:rPr>
              <a:t>VXC with VPN, VXC with Cisco Virtual Office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Virtualization security -&gt; Hypervisor, virtual machines, and virtual switches -&gt; </a:t>
            </a:r>
            <a:r>
              <a:rPr lang="en-US" sz="1200" b="1" kern="1200" dirty="0" smtClean="0">
                <a:solidFill>
                  <a:schemeClr val="tx1"/>
                </a:solidFill>
                <a:effectLst/>
                <a:latin typeface="+mn-lt"/>
                <a:ea typeface="+mn-ea"/>
                <a:cs typeface="+mn-cs"/>
              </a:rPr>
              <a:t>Cisco Virtual Security Gateway (VSG), Cisco Nexus 1000V Series, </a:t>
            </a:r>
            <a:r>
              <a:rPr lang="en-US" sz="1200" kern="1200" dirty="0" smtClean="0">
                <a:solidFill>
                  <a:schemeClr val="tx1"/>
                </a:solidFill>
                <a:effectLst/>
                <a:latin typeface="+mn-lt"/>
                <a:ea typeface="+mn-ea"/>
                <a:cs typeface="+mn-cs"/>
              </a:rPr>
              <a:t>virtual machine LAN security</a:t>
            </a:r>
            <a:r>
              <a:rPr lang="en-US" sz="1200" b="1" kern="1200" dirty="0" smtClean="0">
                <a:solidFill>
                  <a:schemeClr val="tx1"/>
                </a:solidFill>
                <a:effectLst/>
                <a:latin typeface="+mn-lt"/>
                <a:ea typeface="+mn-ea"/>
                <a:cs typeface="+mn-cs"/>
              </a:rPr>
              <a:t>, PVLAN, IP source guard</a:t>
            </a:r>
            <a:r>
              <a:rPr lang="en-US" sz="1200" kern="1200" dirty="0" smtClean="0">
                <a:solidFill>
                  <a:schemeClr val="tx1"/>
                </a:solidFill>
                <a:effectLst/>
                <a:latin typeface="+mn-lt"/>
                <a:ea typeface="+mn-ea"/>
                <a:cs typeface="+mn-cs"/>
              </a:rPr>
              <a:t>, Domain Host Configuration Protocol (DHCP), snooping, Address Resolution Protocol (ARP) Inspection, and </a:t>
            </a:r>
            <a:r>
              <a:rPr lang="en-US" sz="1200" b="1" kern="1200" dirty="0" smtClean="0">
                <a:solidFill>
                  <a:schemeClr val="tx1"/>
                </a:solidFill>
                <a:effectLst/>
                <a:latin typeface="+mn-lt"/>
                <a:ea typeface="+mn-ea"/>
                <a:cs typeface="+mn-cs"/>
              </a:rPr>
              <a:t>Cisco NetFlow</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Threat defense -&gt; Data center defense -&gt; </a:t>
            </a:r>
            <a:r>
              <a:rPr lang="en-US" sz="1200" b="1" kern="1200" dirty="0" smtClean="0">
                <a:solidFill>
                  <a:schemeClr val="tx1"/>
                </a:solidFill>
                <a:effectLst/>
                <a:latin typeface="+mn-lt"/>
                <a:ea typeface="+mn-ea"/>
                <a:cs typeface="+mn-cs"/>
              </a:rPr>
              <a:t>Cisco Adaptive Security Appliance (ASA)</a:t>
            </a:r>
            <a:r>
              <a:rPr lang="en-US" sz="1200" kern="1200" dirty="0" smtClean="0">
                <a:solidFill>
                  <a:schemeClr val="tx1"/>
                </a:solidFill>
                <a:effectLst/>
                <a:latin typeface="+mn-lt"/>
                <a:ea typeface="+mn-ea"/>
                <a:cs typeface="+mn-cs"/>
              </a:rPr>
              <a:t>, firewall, </a:t>
            </a:r>
            <a:r>
              <a:rPr lang="en-US" sz="1200" b="1" kern="1200" dirty="0" smtClean="0">
                <a:solidFill>
                  <a:schemeClr val="tx1"/>
                </a:solidFill>
                <a:effectLst/>
                <a:latin typeface="+mn-lt"/>
                <a:ea typeface="+mn-ea"/>
                <a:cs typeface="+mn-cs"/>
              </a:rPr>
              <a:t>and Intrusion Prevention System (IPS)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Application and content security -&gt; HTTP and XML attacks -&gt; </a:t>
            </a:r>
            <a:r>
              <a:rPr lang="en-US" sz="1200" b="1" kern="1200" dirty="0" smtClean="0">
                <a:solidFill>
                  <a:schemeClr val="tx1"/>
                </a:solidFill>
                <a:effectLst/>
                <a:latin typeface="+mn-lt"/>
                <a:ea typeface="+mn-ea"/>
                <a:cs typeface="+mn-cs"/>
              </a:rPr>
              <a:t>Email and web security with Cisco IronPort™ and Cisco ScanSafe appliances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Secure user virtual experience -&gt; Display protocol and interactive media -&gt; Secure integrated desktop virtualization and secure interactive media experience</a:t>
            </a:r>
          </a:p>
          <a:p>
            <a:pPr lvl="0"/>
            <a:r>
              <a:rPr lang="en-US" sz="1200" kern="1200" dirty="0" smtClean="0">
                <a:solidFill>
                  <a:schemeClr val="tx1"/>
                </a:solidFill>
                <a:effectLst/>
                <a:latin typeface="+mn-lt"/>
                <a:ea typeface="+mn-ea"/>
                <a:cs typeface="+mn-cs"/>
              </a:rPr>
              <a:t>Device identity and network data loss prevention (DLP) -&gt; Endpoints and network access -&gt; </a:t>
            </a:r>
            <a:r>
              <a:rPr lang="en-US" sz="1200" b="1" kern="1200" dirty="0" smtClean="0">
                <a:solidFill>
                  <a:schemeClr val="tx1"/>
                </a:solidFill>
                <a:effectLst/>
                <a:latin typeface="+mn-lt"/>
                <a:ea typeface="+mn-ea"/>
                <a:cs typeface="+mn-cs"/>
              </a:rPr>
              <a:t>Cisco Identity Services Engine (ISE), Cisco AnyConnect, VXC</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Enhanced authentication and seamless sign-on -&gt; Endpoints and user authentication -&gt; </a:t>
            </a:r>
            <a:r>
              <a:rPr lang="en-US" sz="1200" b="1" kern="1200" dirty="0" smtClean="0">
                <a:solidFill>
                  <a:schemeClr val="tx1"/>
                </a:solidFill>
                <a:effectLst/>
                <a:latin typeface="+mn-lt"/>
                <a:ea typeface="+mn-ea"/>
                <a:cs typeface="+mn-cs"/>
              </a:rPr>
              <a:t>USB-based smartcards validated with certificates on VXC backpack and tower, Gemalto .NET card, Gemalto PC USB-TR reader, VXC 2000 Series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Rapid desktop provisioning leaves room for admin error and security loopholes -&gt; Access to and from virtual desktops -&gt; </a:t>
            </a:r>
            <a:r>
              <a:rPr lang="en-US" sz="1200" b="1" kern="1200" dirty="0" smtClean="0">
                <a:solidFill>
                  <a:schemeClr val="tx1"/>
                </a:solidFill>
                <a:effectLst/>
                <a:latin typeface="+mn-lt"/>
                <a:ea typeface="+mn-ea"/>
                <a:cs typeface="+mn-cs"/>
              </a:rPr>
              <a:t>Cisco UCS Service Profiles and Cisco UCS Virtual Network Interface Card 1280 offering dedicated logical interfaces to facilitate full separation of virtual machines (VMs),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Malware and viruses in virtual desktops -&gt; Desktop users and data center -&gt; Virtual antivirus solutions from McAfee and Trend Micro</a:t>
            </a:r>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24</a:t>
            </a:fld>
            <a:endParaRPr lang="en-US" dirty="0"/>
          </a:p>
        </p:txBody>
      </p:sp>
    </p:spTree>
    <p:extLst>
      <p:ext uri="{BB962C8B-B14F-4D97-AF65-F5344CB8AC3E}">
        <p14:creationId xmlns:p14="http://schemas.microsoft.com/office/powerpoint/2010/main" val="3973561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Key Message: </a:t>
            </a:r>
            <a:r>
              <a:rPr lang="en-US" sz="1200" b="0" i="1" kern="1200" dirty="0" smtClean="0">
                <a:solidFill>
                  <a:schemeClr val="tx1"/>
                </a:solidFill>
                <a:latin typeface="+mn-lt"/>
                <a:ea typeface="+mn-ea"/>
                <a:cs typeface="+mn-cs"/>
              </a:rPr>
              <a:t>Cisco </a:t>
            </a:r>
            <a:r>
              <a:rPr lang="en-US" sz="1200" i="1" kern="1200" dirty="0" err="1" smtClean="0">
                <a:solidFill>
                  <a:schemeClr val="tx1"/>
                </a:solidFill>
                <a:latin typeface="+mn-lt"/>
                <a:ea typeface="+mn-ea"/>
                <a:cs typeface="+mn-cs"/>
              </a:rPr>
              <a:t>ISE</a:t>
            </a:r>
            <a:r>
              <a:rPr lang="en-US" sz="1200" i="1" kern="1200" dirty="0" smtClean="0">
                <a:solidFill>
                  <a:schemeClr val="tx1"/>
                </a:solidFill>
                <a:latin typeface="+mn-lt"/>
                <a:ea typeface="+mn-ea"/>
                <a:cs typeface="+mn-cs"/>
              </a:rPr>
              <a:t> provides a policy driven approach to security. It includes device profiling and associates different policies for corporate vs. non-corporate devices or on a per device basis. It recognizes tablets such as </a:t>
            </a:r>
            <a:r>
              <a:rPr lang="en-US" sz="1200" i="1" kern="1200" dirty="0" err="1" smtClean="0">
                <a:solidFill>
                  <a:schemeClr val="tx1"/>
                </a:solidFill>
                <a:latin typeface="+mn-lt"/>
                <a:ea typeface="+mn-ea"/>
                <a:cs typeface="+mn-cs"/>
              </a:rPr>
              <a:t>iPad</a:t>
            </a:r>
            <a:r>
              <a:rPr lang="en-US" sz="1200" i="1" kern="1200" dirty="0" smtClean="0">
                <a:solidFill>
                  <a:schemeClr val="tx1"/>
                </a:solidFill>
                <a:latin typeface="+mn-lt"/>
                <a:ea typeface="+mn-ea"/>
                <a:cs typeface="+mn-cs"/>
              </a:rPr>
              <a:t> and </a:t>
            </a:r>
            <a:r>
              <a:rPr lang="en-US" sz="1200" i="1" kern="1200" dirty="0" err="1" smtClean="0">
                <a:solidFill>
                  <a:schemeClr val="tx1"/>
                </a:solidFill>
                <a:latin typeface="+mn-lt"/>
                <a:ea typeface="+mn-ea"/>
                <a:cs typeface="+mn-cs"/>
              </a:rPr>
              <a:t>Ultrabook</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and other non-corporate devices and mandates that the user in corporate network on personal device or tablets accesses any and every corporate data through virtual desktop alone. The corporate device will have better flexibility of accessing data directly on the desktop or through a </a:t>
            </a:r>
            <a:r>
              <a:rPr lang="en-US" sz="1200" i="1" kern="1200" dirty="0" err="1" smtClean="0">
                <a:solidFill>
                  <a:schemeClr val="tx1"/>
                </a:solidFill>
                <a:latin typeface="+mn-lt"/>
                <a:ea typeface="+mn-ea"/>
                <a:cs typeface="+mn-cs"/>
              </a:rPr>
              <a:t>VDI</a:t>
            </a:r>
            <a:r>
              <a:rPr lang="en-US" sz="1200" i="1" kern="1200" dirty="0" smtClean="0">
                <a:solidFill>
                  <a:schemeClr val="tx1"/>
                </a:solidFill>
                <a:latin typeface="+mn-lt"/>
                <a:ea typeface="+mn-ea"/>
                <a:cs typeface="+mn-cs"/>
              </a:rPr>
              <a:t> session. This model of flexibility and control allows the IT admin to be assured of data containment in virtual desktops or corporate devices and minimizes the threat of leaking data via employee’s personal desktop after employee leaves the company.</a:t>
            </a:r>
          </a:p>
          <a:p>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Policy based Access for VXI with Cisco Identity Services Engine (ISE)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Cisco Identity Services Engine (ISE) – designed to deliver policy-based services that easily scale across multiple applications and network services – has been validated for the Cisco Virtualization Experience Infrastructure (VXI) to provide secure role-based and device-based access to corporate data via virtual desktops. By combining network and VDI capabilities, businesses now have the flexibility to allow users to bring personal devices onto the corporate network without compromising data integrity. . </a:t>
            </a:r>
          </a:p>
          <a:p>
            <a:r>
              <a:rPr lang="en-US" sz="1200" kern="1200" dirty="0" smtClean="0">
                <a:solidFill>
                  <a:schemeClr val="tx1"/>
                </a:solidFill>
                <a:latin typeface="+mn-lt"/>
                <a:ea typeface="+mn-ea"/>
                <a:cs typeface="+mn-cs"/>
              </a:rPr>
              <a:t> </a:t>
            </a:r>
          </a:p>
          <a:p>
            <a:pPr lvl="0"/>
            <a:r>
              <a:rPr lang="en-US" sz="1200" b="1" kern="1200" dirty="0" smtClean="0">
                <a:solidFill>
                  <a:schemeClr val="tx1"/>
                </a:solidFill>
                <a:latin typeface="+mn-lt"/>
                <a:ea typeface="+mn-ea"/>
                <a:cs typeface="+mn-cs"/>
              </a:rPr>
              <a:t>Scales to Meet Organizational Need</a:t>
            </a:r>
            <a:r>
              <a:rPr lang="en-US" sz="1200" kern="1200" dirty="0" smtClean="0">
                <a:solidFill>
                  <a:schemeClr val="tx1"/>
                </a:solidFill>
                <a:latin typeface="+mn-lt"/>
                <a:ea typeface="+mn-ea"/>
                <a:cs typeface="+mn-cs"/>
              </a:rPr>
              <a:t>: Allows IT to efficiently and easily extend support from physical desktops to virtual desktop environments with multiple devices per user. ISE centralizes all policy creation, and seamlessly propagates the information to all Cisco switches, wireless controllers, and network access devices (NAD).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Data Security and Compliance for</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Bring Your Own Desktop (BYOD) and Mobile Tablets</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ISE</a:t>
            </a:r>
            <a:r>
              <a:rPr lang="en-US" sz="1200" kern="1200" dirty="0" smtClean="0">
                <a:solidFill>
                  <a:schemeClr val="tx1"/>
                </a:solidFill>
                <a:latin typeface="+mn-lt"/>
                <a:ea typeface="+mn-ea"/>
                <a:cs typeface="+mn-cs"/>
              </a:rPr>
              <a:t> helps IT simplify how to manage the bring-your-own-device (BYOD) phenomena, where users expect to access their virtual desktops through multiple devices. Cisco ISE centralized policy platform enables coordinated policy creation and consistent policy enforcement across the entire corporate infrastructure, with any user, using any device from anywhere -- both virtual and non-virtual sessions.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ISE provides device profiling and associates different policies for corporate vs. non-corporate devices or on a per device basis. It recognizes tablets such as iPad and Ultrabook</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other non-corporate devices and mandates that the user in corporate network on personal device or tablets accesses any and every corporate data through virtual desktop alone. The corporate device will have better flexibility of accessing data directly on the desktop or through a VDI session. This model of flexibility and control allows the IT admin to be assured of data containment in virtual desktops or corporate devices and minimizes the threat of leaking data via employee’s personal desktop after employee leaves the company.</a:t>
            </a:r>
          </a:p>
          <a:p>
            <a:r>
              <a:rPr lang="en-US" sz="1200" kern="1200" dirty="0" smtClean="0">
                <a:solidFill>
                  <a:schemeClr val="tx1"/>
                </a:solidFill>
                <a:latin typeface="+mn-lt"/>
                <a:ea typeface="+mn-ea"/>
                <a:cs typeface="+mn-cs"/>
              </a:rPr>
              <a:t> </a:t>
            </a:r>
          </a:p>
          <a:p>
            <a:pPr rtl="0" eaLnBrk="0" fontAlgn="base" latinLnBrk="0" hangingPunct="0"/>
            <a:endParaRPr lang="en-US" sz="1200" dirty="0" smtClean="0"/>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25</a:t>
            </a:fld>
            <a:endParaRPr lang="en-US" dirty="0"/>
          </a:p>
        </p:txBody>
      </p:sp>
    </p:spTree>
    <p:extLst>
      <p:ext uri="{BB962C8B-B14F-4D97-AF65-F5344CB8AC3E}">
        <p14:creationId xmlns:p14="http://schemas.microsoft.com/office/powerpoint/2010/main" val="416853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baseline="0" dirty="0" smtClean="0">
                <a:solidFill>
                  <a:schemeClr val="tx1"/>
                </a:solidFill>
                <a:latin typeface="+mn-lt"/>
                <a:ea typeface="+mn-ea"/>
                <a:cs typeface="+mn-cs"/>
              </a:rPr>
              <a:t>Key Message</a:t>
            </a:r>
            <a:r>
              <a:rPr lang="en-US" sz="1200" i="1" kern="1200" baseline="0" dirty="0" smtClean="0">
                <a:solidFill>
                  <a:schemeClr val="tx1"/>
                </a:solidFill>
                <a:latin typeface="+mn-lt"/>
                <a:ea typeface="+mn-ea"/>
                <a:cs typeface="+mn-cs"/>
              </a:rPr>
              <a:t>: Cisco is investing in the </a:t>
            </a:r>
            <a:r>
              <a:rPr lang="en-US" sz="1200" i="1" kern="1200" baseline="0" dirty="0" err="1" smtClean="0">
                <a:solidFill>
                  <a:schemeClr val="tx1"/>
                </a:solidFill>
                <a:latin typeface="+mn-lt"/>
                <a:ea typeface="+mn-ea"/>
                <a:cs typeface="+mn-cs"/>
              </a:rPr>
              <a:t>VXI</a:t>
            </a:r>
            <a:r>
              <a:rPr lang="en-US" sz="1200" i="1" kern="1200" baseline="0" dirty="0" smtClean="0">
                <a:solidFill>
                  <a:schemeClr val="tx1"/>
                </a:solidFill>
                <a:latin typeface="+mn-lt"/>
                <a:ea typeface="+mn-ea"/>
                <a:cs typeface="+mn-cs"/>
              </a:rPr>
              <a:t> portfolio  to ensure that our solution ‘roadmap’ is able to keep the pace with changing market dynamics. That in turn allows us to provide customers with the investment protection they need. This slide is about deployment risk </a:t>
            </a:r>
          </a:p>
          <a:p>
            <a:endParaRPr lang="en-US" sz="1200" i="1"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Cisco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solution roadmap is aligned to a typical adoption journey, although different organizations apply the roadmap to their own unique needs as appropriate. The three key phases of the Cisco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solution roadmap are: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 </a:t>
            </a:r>
            <a:r>
              <a:rPr lang="en-US" sz="1200" b="1" i="0" u="none" strike="noStrike" kern="1200" baseline="0" dirty="0" smtClean="0">
                <a:solidFill>
                  <a:schemeClr val="tx1"/>
                </a:solidFill>
                <a:latin typeface="+mn-lt"/>
                <a:ea typeface="+mn-ea"/>
                <a:cs typeface="+mn-cs"/>
              </a:rPr>
              <a:t>Desktop Virtualization</a:t>
            </a:r>
            <a:r>
              <a:rPr lang="en-US" sz="1200" b="0" i="0" u="none" strike="noStrike" kern="1200" baseline="0" dirty="0" smtClean="0">
                <a:solidFill>
                  <a:schemeClr val="tx1"/>
                </a:solidFill>
                <a:latin typeface="+mn-lt"/>
                <a:ea typeface="+mn-ea"/>
                <a:cs typeface="+mn-cs"/>
              </a:rPr>
              <a:t>: An integrated, validated infrastructure solution that provides a platform for hosting virtual desktops and applications with the required performance and scalability. The platform is open and flexible to meet different deployment scenarios and sizes. IT can deploy an infrastructure that is cost effective for initial work-group deployments, while scaling seamlessly to meet new work groups and use cases as the need arises. This also provides the foundation for the more extensive virtual workspace.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2. </a:t>
            </a:r>
            <a:r>
              <a:rPr lang="en-US" sz="1200" b="1" i="0" u="none" strike="noStrike" kern="1200" baseline="0" dirty="0" smtClean="0">
                <a:solidFill>
                  <a:schemeClr val="tx1"/>
                </a:solidFill>
                <a:latin typeface="+mn-lt"/>
                <a:ea typeface="+mn-ea"/>
                <a:cs typeface="+mn-cs"/>
              </a:rPr>
              <a:t>Workspace Virtualization</a:t>
            </a:r>
            <a:r>
              <a:rPr lang="en-US" sz="1200" b="0" i="0" u="none" strike="noStrike" kern="1200" baseline="0" dirty="0" smtClean="0">
                <a:solidFill>
                  <a:schemeClr val="tx1"/>
                </a:solidFill>
                <a:latin typeface="+mn-lt"/>
                <a:ea typeface="+mn-ea"/>
                <a:cs typeface="+mn-cs"/>
              </a:rPr>
              <a:t>: A virtualized approach to a complete unified workspace that supports a broad set of use cases by delivering integrated virtual desktop, voice, video, and collaboration services to any device in any location. This solution builds on the desktop virtualization infrastructure and delivers the hosted workspace across a network optimized for virtual desktop infrastructure (</a:t>
            </a:r>
            <a:r>
              <a:rPr lang="en-US" sz="1200" b="0" i="0" u="none" strike="noStrike" kern="1200" baseline="0" dirty="0" err="1" smtClean="0">
                <a:solidFill>
                  <a:schemeClr val="tx1"/>
                </a:solidFill>
                <a:latin typeface="+mn-lt"/>
                <a:ea typeface="+mn-ea"/>
                <a:cs typeface="+mn-cs"/>
              </a:rPr>
              <a:t>VDI</a:t>
            </a:r>
            <a:r>
              <a:rPr lang="en-US" sz="1200" b="0" i="0" u="none" strike="noStrike" kern="1200" baseline="0" dirty="0" smtClean="0">
                <a:solidFill>
                  <a:schemeClr val="tx1"/>
                </a:solidFill>
                <a:latin typeface="+mn-lt"/>
                <a:ea typeface="+mn-ea"/>
                <a:cs typeface="+mn-cs"/>
              </a:rPr>
              <a:t>) and multimedia traffic. This phase also includes end-to-end security policy and control that can be applied across both virtual and native environments for both fixed and mobile devices.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3. </a:t>
            </a:r>
            <a:r>
              <a:rPr lang="en-US" sz="1200" b="1" i="0" u="none" strike="noStrike" kern="1200" baseline="0" dirty="0" smtClean="0">
                <a:solidFill>
                  <a:schemeClr val="tx1"/>
                </a:solidFill>
                <a:latin typeface="+mn-lt"/>
                <a:ea typeface="+mn-ea"/>
                <a:cs typeface="+mn-cs"/>
              </a:rPr>
              <a:t>Workspace-as-a Service</a:t>
            </a:r>
            <a:r>
              <a:rPr lang="en-US" sz="1200" b="0" i="0" u="none" strike="noStrike" kern="1200" baseline="0" dirty="0" smtClean="0">
                <a:solidFill>
                  <a:schemeClr val="tx1"/>
                </a:solidFill>
                <a:latin typeface="+mn-lt"/>
                <a:ea typeface="+mn-ea"/>
                <a:cs typeface="+mn-cs"/>
              </a:rPr>
              <a:t>: Brings the innovations in cloud and desktop virtualization technologies together to deliver workspaces on demand from a private, public, or hybrid workspace cloud. Building on the previous two phases, customers can build toward the workspace-as-a-service solution incrementally or implement a cloud solution form the outset.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phase includes technology roadmaps, a broad partner ecosystem, validated system-level designs, and cross-domain professional services. </a:t>
            </a:r>
            <a:endParaRPr lang="en-US" sz="1200" i="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7448708-2966-4C91-BA5F-4B8FF3395829}" type="slidenum">
              <a:rPr lang="en-US" smtClean="0"/>
              <a:pPr/>
              <a:t>26</a:t>
            </a:fld>
            <a:endParaRPr lang="en-US" dirty="0"/>
          </a:p>
        </p:txBody>
      </p:sp>
    </p:spTree>
    <p:extLst>
      <p:ext uri="{BB962C8B-B14F-4D97-AF65-F5344CB8AC3E}">
        <p14:creationId xmlns:p14="http://schemas.microsoft.com/office/powerpoint/2010/main" val="395257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pPr lvl="0"/>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User experience is everything. Adoption and success can take place if and only if the user experience resulting from the deployment of desktop virtualization technologies remains uncompromised. Cisco has the capabilities to make sure the deployment of virtual desktops does not impact the overall user experience irrespectively of media type. </a:t>
            </a:r>
            <a:endParaRPr lang="en-US" sz="1200" i="1"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Data Center</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Data Center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Bandwidth provisioning for SLA guarantees. </a:t>
            </a:r>
            <a:r>
              <a:rPr lang="en-US" sz="1200" kern="1200" dirty="0" err="1" smtClean="0">
                <a:solidFill>
                  <a:schemeClr val="tx1"/>
                </a:solidFill>
                <a:effectLst/>
                <a:latin typeface="+mn-lt"/>
                <a:ea typeface="+mn-ea"/>
                <a:cs typeface="+mn-cs"/>
              </a:rPr>
              <a:t>QoS</a:t>
            </a:r>
            <a:r>
              <a:rPr lang="en-US" sz="1200" kern="1200" dirty="0" smtClean="0">
                <a:solidFill>
                  <a:schemeClr val="tx1"/>
                </a:solidFill>
                <a:effectLst/>
                <a:latin typeface="+mn-lt"/>
                <a:ea typeface="+mn-ea"/>
                <a:cs typeface="+mn-cs"/>
              </a:rPr>
              <a:t> can be split into Bandwidth and priority. </a:t>
            </a:r>
            <a:r>
              <a:rPr lang="en-US" sz="1200" kern="1200" dirty="0" err="1" smtClean="0">
                <a:solidFill>
                  <a:schemeClr val="tx1"/>
                </a:solidFill>
                <a:effectLst/>
                <a:latin typeface="+mn-lt"/>
                <a:ea typeface="+mn-ea"/>
                <a:cs typeface="+mn-cs"/>
              </a:rPr>
              <a:t>SLAs</a:t>
            </a:r>
            <a:r>
              <a:rPr lang="en-US" sz="1200" kern="1200" dirty="0" smtClean="0">
                <a:solidFill>
                  <a:schemeClr val="tx1"/>
                </a:solidFill>
                <a:effectLst/>
                <a:latin typeface="+mn-lt"/>
                <a:ea typeface="+mn-ea"/>
                <a:cs typeface="+mn-cs"/>
              </a:rPr>
              <a:t> can be specified on a per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basis and therefore for each desktop you can assign bandwidth partitioning. IP packet prioritization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(Within the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dashboard you obtain visibility per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basis regarding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traffic, I/O flow latency etc..)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I/O Optimization – </a:t>
            </a:r>
            <a:r>
              <a:rPr lang="en-US" sz="1200" kern="1200" dirty="0" err="1" smtClean="0">
                <a:solidFill>
                  <a:schemeClr val="tx1"/>
                </a:solidFill>
                <a:effectLst/>
                <a:latin typeface="+mn-lt"/>
                <a:ea typeface="+mn-ea"/>
                <a:cs typeface="+mn-cs"/>
              </a:rPr>
              <a:t>VM-FEX</a:t>
            </a:r>
            <a:r>
              <a:rPr lang="en-US" sz="1200" kern="1200" dirty="0" smtClean="0">
                <a:solidFill>
                  <a:schemeClr val="tx1"/>
                </a:solidFill>
                <a:effectLst/>
                <a:latin typeface="+mn-lt"/>
                <a:ea typeface="+mn-ea"/>
                <a:cs typeface="+mn-cs"/>
              </a:rPr>
              <a:t> – Cisco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differentiator – In a virtualized environment you often have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to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communication within the same server. This is why we have a software switch such as the Nexus </a:t>
            </a:r>
            <a:r>
              <a:rPr lang="en-US" sz="1200" kern="1200" dirty="0" err="1" smtClean="0">
                <a:solidFill>
                  <a:schemeClr val="tx1"/>
                </a:solidFill>
                <a:effectLst/>
                <a:latin typeface="+mn-lt"/>
                <a:ea typeface="+mn-ea"/>
                <a:cs typeface="+mn-cs"/>
              </a:rPr>
              <a:t>1000V</a:t>
            </a:r>
            <a:r>
              <a:rPr lang="en-US" sz="1200" kern="1200" dirty="0" smtClean="0">
                <a:solidFill>
                  <a:schemeClr val="tx1"/>
                </a:solidFill>
                <a:effectLst/>
                <a:latin typeface="+mn-lt"/>
                <a:ea typeface="+mn-ea"/>
                <a:cs typeface="+mn-cs"/>
              </a:rPr>
              <a:t> .. But this additional workload slows down the overall server performance (15-20%). </a:t>
            </a:r>
            <a:r>
              <a:rPr lang="en-US" sz="1200" kern="1200" dirty="0" err="1" smtClean="0">
                <a:solidFill>
                  <a:schemeClr val="tx1"/>
                </a:solidFill>
                <a:effectLst/>
                <a:latin typeface="+mn-lt"/>
                <a:ea typeface="+mn-ea"/>
                <a:cs typeface="+mn-cs"/>
              </a:rPr>
              <a:t>VM-FEX</a:t>
            </a:r>
            <a:r>
              <a:rPr lang="en-US" sz="1200" kern="1200" dirty="0" smtClean="0">
                <a:solidFill>
                  <a:schemeClr val="tx1"/>
                </a:solidFill>
                <a:effectLst/>
                <a:latin typeface="+mn-lt"/>
                <a:ea typeface="+mn-ea"/>
                <a:cs typeface="+mn-cs"/>
              </a:rPr>
              <a:t> offloads the </a:t>
            </a:r>
            <a:r>
              <a:rPr lang="en-US" sz="1200" kern="1200" dirty="0" err="1" smtClean="0">
                <a:solidFill>
                  <a:schemeClr val="tx1"/>
                </a:solidFill>
                <a:effectLst/>
                <a:latin typeface="+mn-lt"/>
                <a:ea typeface="+mn-ea"/>
                <a:cs typeface="+mn-cs"/>
              </a:rPr>
              <a:t>VM</a:t>
            </a:r>
            <a:r>
              <a:rPr lang="en-US" sz="1200" kern="1200" dirty="0" smtClean="0">
                <a:solidFill>
                  <a:schemeClr val="tx1"/>
                </a:solidFill>
                <a:effectLst/>
                <a:latin typeface="+mn-lt"/>
                <a:ea typeface="+mn-ea"/>
                <a:cs typeface="+mn-cs"/>
              </a:rPr>
              <a:t> switching to the external switch (which is </a:t>
            </a:r>
            <a:r>
              <a:rPr lang="en-US" sz="1200" kern="1200" dirty="0" err="1" smtClean="0">
                <a:solidFill>
                  <a:schemeClr val="tx1"/>
                </a:solidFill>
                <a:effectLst/>
                <a:latin typeface="+mn-lt"/>
                <a:ea typeface="+mn-ea"/>
                <a:cs typeface="+mn-cs"/>
              </a:rPr>
              <a:t>HW</a:t>
            </a:r>
            <a:r>
              <a:rPr lang="en-US" sz="1200" kern="1200" dirty="0" smtClean="0">
                <a:solidFill>
                  <a:schemeClr val="tx1"/>
                </a:solidFill>
                <a:effectLst/>
                <a:latin typeface="+mn-lt"/>
                <a:ea typeface="+mn-ea"/>
                <a:cs typeface="+mn-cs"/>
              </a:rPr>
              <a:t> based)  therefore traffic goes to Fabric Interconnect -&gt; regaining performance (15-20% improvement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Storage Caching (Fusion IO based – translates into improved user experience) – Fusion I/O brings the storage into the server mezzanine card, fusion IO offers almost 1 TB of storage cache. As a result now desktop images are stored/cashed locally</a:t>
            </a:r>
            <a:r>
              <a:rPr lang="en-US" sz="1200" kern="1200" baseline="0" dirty="0" smtClean="0">
                <a:solidFill>
                  <a:schemeClr val="tx1"/>
                </a:solidFill>
                <a:effectLst/>
                <a:latin typeface="+mn-lt"/>
                <a:ea typeface="+mn-ea"/>
                <a:cs typeface="+mn-cs"/>
              </a:rPr>
              <a:t> improves performance, boot times etc..</a:t>
            </a:r>
          </a:p>
          <a:p>
            <a:pPr lvl="0"/>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Low Latency Infrastructure, for rapid desktop/apps deployment and improved response times – (Fusion I/O) – boot process as well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Nvidia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vGPU</a:t>
            </a:r>
            <a:r>
              <a:rPr lang="en-US" sz="1200" kern="1200" dirty="0" smtClean="0">
                <a:solidFill>
                  <a:schemeClr val="tx1"/>
                </a:solidFill>
                <a:effectLst/>
                <a:latin typeface="+mn-lt"/>
                <a:ea typeface="+mn-ea"/>
                <a:cs typeface="+mn-cs"/>
              </a:rPr>
              <a:t> based Graphics offload – Enhanced user experience for Media-rich, Graphics use cases – running on a rack server C class at this time only.</a:t>
            </a:r>
            <a:r>
              <a:rPr lang="en-US" sz="1200" kern="1200" baseline="0" dirty="0" smtClean="0">
                <a:solidFill>
                  <a:schemeClr val="tx1"/>
                </a:solidFill>
                <a:effectLst/>
                <a:latin typeface="+mn-lt"/>
                <a:ea typeface="+mn-ea"/>
                <a:cs typeface="+mn-cs"/>
              </a:rPr>
              <a:t> This extends the use cases and improves overall performance. </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Cisco </a:t>
            </a:r>
            <a:r>
              <a:rPr lang="en-US" sz="1200" kern="1200" baseline="0" dirty="0" err="1" smtClean="0">
                <a:solidFill>
                  <a:schemeClr val="tx1"/>
                </a:solidFill>
                <a:effectLst/>
                <a:latin typeface="+mn-lt"/>
                <a:ea typeface="+mn-ea"/>
                <a:cs typeface="+mn-cs"/>
              </a:rPr>
              <a:t>VXI</a:t>
            </a:r>
            <a:r>
              <a:rPr lang="en-US" sz="1200" kern="1200" baseline="0" dirty="0" smtClean="0">
                <a:solidFill>
                  <a:schemeClr val="tx1"/>
                </a:solidFill>
                <a:effectLst/>
                <a:latin typeface="+mn-lt"/>
                <a:ea typeface="+mn-ea"/>
                <a:cs typeface="+mn-cs"/>
              </a:rPr>
              <a:t> Advantage -&gt;</a:t>
            </a:r>
          </a:p>
          <a:p>
            <a:pPr marL="685800" lvl="1" indent="-228600">
              <a:buFont typeface="+mj-lt"/>
              <a:buAutoNum type="arabicPeriod"/>
            </a:pP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Lower cost </a:t>
            </a:r>
            <a:r>
              <a:rPr lang="en-US" sz="1200" kern="1200" dirty="0" err="1" smtClean="0">
                <a:solidFill>
                  <a:schemeClr val="tx1"/>
                </a:solidFill>
                <a:effectLst/>
                <a:latin typeface="+mn-lt"/>
                <a:ea typeface="+mn-ea"/>
                <a:cs typeface="+mn-cs"/>
              </a:rPr>
              <a:t>VDI</a:t>
            </a:r>
            <a:r>
              <a:rPr lang="en-US" sz="1200" kern="1200" dirty="0" smtClean="0">
                <a:solidFill>
                  <a:schemeClr val="tx1"/>
                </a:solidFill>
                <a:effectLst/>
                <a:latin typeface="+mn-lt"/>
                <a:ea typeface="+mn-ea"/>
                <a:cs typeface="+mn-cs"/>
              </a:rPr>
              <a:t> support for workstations and graphical applications through new virtual </a:t>
            </a:r>
            <a:r>
              <a:rPr lang="en-US" sz="1200" kern="1200" dirty="0" err="1" smtClean="0">
                <a:solidFill>
                  <a:schemeClr val="tx1"/>
                </a:solidFill>
                <a:effectLst/>
                <a:latin typeface="+mn-lt"/>
                <a:ea typeface="+mn-ea"/>
                <a:cs typeface="+mn-cs"/>
              </a:rPr>
              <a:t>GPUs</a:t>
            </a:r>
            <a:r>
              <a:rPr lang="en-US" sz="1200" kern="1200" dirty="0" smtClean="0">
                <a:solidFill>
                  <a:schemeClr val="tx1"/>
                </a:solidFill>
                <a:effectLst/>
                <a:latin typeface="+mn-lt"/>
                <a:ea typeface="+mn-ea"/>
                <a:cs typeface="+mn-cs"/>
              </a:rPr>
              <a:t> on Cisco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servers (C-Series).</a:t>
            </a:r>
          </a:p>
          <a:p>
            <a:pPr marL="6858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UDC</a:t>
            </a:r>
            <a:r>
              <a:rPr lang="en-US" sz="1200" kern="1200" dirty="0" smtClean="0">
                <a:solidFill>
                  <a:schemeClr val="tx1"/>
                </a:solidFill>
                <a:effectLst/>
                <a:latin typeface="+mn-lt"/>
                <a:ea typeface="+mn-ea"/>
                <a:cs typeface="+mn-cs"/>
              </a:rPr>
              <a:t> High scalability and high performance virtual desktops deployments </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Borderless Network</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Cisco has worked with vendors such as Citrix to ensure that </a:t>
            </a:r>
            <a:r>
              <a:rPr lang="en-US" sz="1200" kern="1200" dirty="0" smtClean="0">
                <a:solidFill>
                  <a:schemeClr val="tx1"/>
                </a:solidFill>
                <a:effectLst/>
                <a:latin typeface="+mn-lt"/>
                <a:ea typeface="+mn-ea"/>
                <a:cs typeface="+mn-cs"/>
              </a:rPr>
              <a:t>CISCO is able to see inside the VD</a:t>
            </a:r>
            <a:r>
              <a:rPr lang="en-US" sz="1200" kern="1200" baseline="0" dirty="0" smtClean="0">
                <a:solidFill>
                  <a:schemeClr val="tx1"/>
                </a:solidFill>
                <a:effectLst/>
                <a:latin typeface="+mn-lt"/>
                <a:ea typeface="+mn-ea"/>
                <a:cs typeface="+mn-cs"/>
              </a:rPr>
              <a:t> protocol from the data center to the end points</a:t>
            </a:r>
            <a:r>
              <a:rPr lang="en-US" sz="1200" kern="1200" dirty="0" smtClean="0">
                <a:solidFill>
                  <a:schemeClr val="tx1"/>
                </a:solidFill>
                <a:effectLst/>
                <a:latin typeface="+mn-lt"/>
                <a:ea typeface="+mn-ea"/>
                <a:cs typeface="+mn-cs"/>
              </a:rPr>
              <a:t> – by doing that </a:t>
            </a:r>
            <a:r>
              <a:rPr lang="en-US" sz="1200" kern="1200" dirty="0" err="1" smtClean="0">
                <a:solidFill>
                  <a:schemeClr val="tx1"/>
                </a:solidFill>
                <a:effectLst/>
                <a:latin typeface="+mn-lt"/>
                <a:ea typeface="+mn-ea"/>
                <a:cs typeface="+mn-cs"/>
              </a:rPr>
              <a:t>WAAS</a:t>
            </a:r>
            <a:r>
              <a:rPr lang="en-US" sz="1200" kern="1200" dirty="0" smtClean="0">
                <a:solidFill>
                  <a:schemeClr val="tx1"/>
                </a:solidFill>
                <a:effectLst/>
                <a:latin typeface="+mn-lt"/>
                <a:ea typeface="+mn-ea"/>
                <a:cs typeface="+mn-cs"/>
              </a:rPr>
              <a:t> is able to optimize traffic flows for example when audio/video are present – </a:t>
            </a:r>
            <a:r>
              <a:rPr lang="en-US" sz="1200" kern="1200" dirty="0" err="1" smtClean="0">
                <a:solidFill>
                  <a:schemeClr val="tx1"/>
                </a:solidFill>
                <a:effectLst/>
                <a:latin typeface="+mn-lt"/>
                <a:ea typeface="+mn-ea"/>
                <a:cs typeface="+mn-cs"/>
              </a:rPr>
              <a:t>WAAS</a:t>
            </a:r>
            <a:r>
              <a:rPr lang="en-US" sz="1200" kern="1200" dirty="0" smtClean="0">
                <a:solidFill>
                  <a:schemeClr val="tx1"/>
                </a:solidFill>
                <a:effectLst/>
                <a:latin typeface="+mn-lt"/>
                <a:ea typeface="+mn-ea"/>
                <a:cs typeface="+mn-cs"/>
              </a:rPr>
              <a:t> therefore is an asset </a:t>
            </a:r>
            <a:r>
              <a:rPr lang="en-US" sz="1200" kern="1200" dirty="0" err="1" smtClean="0">
                <a:solidFill>
                  <a:schemeClr val="tx1"/>
                </a:solidFill>
                <a:effectLst/>
                <a:latin typeface="+mn-lt"/>
                <a:ea typeface="+mn-ea"/>
                <a:cs typeface="+mn-cs"/>
              </a:rPr>
              <a:t>wrt</a:t>
            </a:r>
            <a:r>
              <a:rPr lang="en-US" sz="1200" kern="1200" dirty="0" smtClean="0">
                <a:solidFill>
                  <a:schemeClr val="tx1"/>
                </a:solidFill>
                <a:effectLst/>
                <a:latin typeface="+mn-lt"/>
                <a:ea typeface="+mn-ea"/>
                <a:cs typeface="+mn-cs"/>
              </a:rPr>
              <a:t> WAN traffic optimization. This is a differentiator</a:t>
            </a:r>
            <a:r>
              <a:rPr lang="en-US" sz="1200" kern="1200" baseline="0" dirty="0" smtClean="0">
                <a:solidFill>
                  <a:schemeClr val="tx1"/>
                </a:solidFill>
                <a:effectLst/>
                <a:latin typeface="+mn-lt"/>
                <a:ea typeface="+mn-ea"/>
                <a:cs typeface="+mn-cs"/>
              </a:rPr>
              <a:t> for Cisco.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Another aspect tied to traditional </a:t>
            </a:r>
            <a:r>
              <a:rPr lang="en-US" sz="1200" kern="1200" baseline="0" dirty="0" err="1" smtClean="0">
                <a:solidFill>
                  <a:schemeClr val="tx1"/>
                </a:solidFill>
                <a:effectLst/>
                <a:latin typeface="+mn-lt"/>
                <a:ea typeface="+mn-ea"/>
                <a:cs typeface="+mn-cs"/>
              </a:rPr>
              <a:t>VDI</a:t>
            </a:r>
            <a:r>
              <a:rPr lang="en-US" sz="1200" kern="1200" baseline="0" dirty="0" smtClean="0">
                <a:solidFill>
                  <a:schemeClr val="tx1"/>
                </a:solidFill>
                <a:effectLst/>
                <a:latin typeface="+mn-lt"/>
                <a:ea typeface="+mn-ea"/>
                <a:cs typeface="+mn-cs"/>
              </a:rPr>
              <a:t> is the inability to reroute traffic when a end point to end point audio/video call is taking place. When it comes to r</a:t>
            </a:r>
            <a:r>
              <a:rPr lang="en-US" sz="1200" kern="1200" dirty="0" smtClean="0">
                <a:solidFill>
                  <a:schemeClr val="tx1"/>
                </a:solidFill>
                <a:effectLst/>
                <a:latin typeface="+mn-lt"/>
                <a:ea typeface="+mn-ea"/>
                <a:cs typeface="+mn-cs"/>
              </a:rPr>
              <a:t>ich media – the internet video is streamed from the DC to the internet back to the virtual desktop. Rich media is CPU intensive. With traditional DV the video is processed on the server. This impacts the user experience – hairpin effect.</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next few slides will articulate in more detail how the Collaboration portion of the Cisco portfolio can really address and enhance the overall </a:t>
            </a:r>
            <a:r>
              <a:rPr lang="en-US" sz="1200" kern="1200" baseline="0" dirty="0" err="1" smtClean="0">
                <a:solidFill>
                  <a:schemeClr val="tx1"/>
                </a:solidFill>
                <a:effectLst/>
                <a:latin typeface="+mn-lt"/>
                <a:ea typeface="+mn-ea"/>
                <a:cs typeface="+mn-cs"/>
              </a:rPr>
              <a:t>VXI</a:t>
            </a:r>
            <a:r>
              <a:rPr lang="en-US" sz="1200" kern="1200" baseline="0" dirty="0" smtClean="0">
                <a:solidFill>
                  <a:schemeClr val="tx1"/>
                </a:solidFill>
                <a:effectLst/>
                <a:latin typeface="+mn-lt"/>
                <a:ea typeface="+mn-ea"/>
                <a:cs typeface="+mn-cs"/>
              </a:rPr>
              <a:t> user experience</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27</a:t>
            </a:fld>
            <a:endParaRPr lang="en-US"/>
          </a:p>
        </p:txBody>
      </p:sp>
    </p:spTree>
    <p:extLst>
      <p:ext uri="{BB962C8B-B14F-4D97-AF65-F5344CB8AC3E}">
        <p14:creationId xmlns:p14="http://schemas.microsoft.com/office/powerpoint/2010/main" val="193566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Our Desktop virtualization solutions are collaboration ready. With Cisco Jabber you can easily collaborate from anywhere on any device. This represents a great differentiator allowing you to support uses cases of today and tomorrow. </a:t>
            </a:r>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Let’s quickly review Cisco Jabber.  Jabber</a:t>
            </a:r>
            <a:r>
              <a:rPr lang="en-US" sz="1200" b="0" kern="1200" baseline="0" dirty="0" smtClean="0">
                <a:solidFill>
                  <a:schemeClr val="tx1"/>
                </a:solidFill>
                <a:effectLst/>
                <a:latin typeface="+mn-lt"/>
                <a:ea typeface="+mn-ea"/>
                <a:cs typeface="+mn-cs"/>
              </a:rPr>
              <a:t> gives </a:t>
            </a:r>
            <a:r>
              <a:rPr lang="en-US" sz="1200" kern="1200" dirty="0" smtClean="0">
                <a:solidFill>
                  <a:schemeClr val="tx1"/>
                </a:solidFill>
                <a:effectLst/>
                <a:latin typeface="+mn-lt"/>
                <a:ea typeface="+mn-ea"/>
                <a:cs typeface="+mn-cs"/>
              </a:rPr>
              <a:t>your teams the freedom to be productive from anywhere, on any device</a:t>
            </a:r>
            <a:r>
              <a:rPr lang="en-US" sz="1200" kern="1200" baseline="0" dirty="0" smtClean="0">
                <a:solidFill>
                  <a:schemeClr val="tx1"/>
                </a:solidFill>
                <a:effectLst/>
                <a:latin typeface="+mn-lt"/>
                <a:ea typeface="+mn-ea"/>
                <a:cs typeface="+mn-cs"/>
              </a:rPr>
              <a:t> from desktops to mobile devices to thin clients. </a:t>
            </a:r>
            <a:r>
              <a:rPr lang="en-US" sz="1200" kern="1200" dirty="0" smtClean="0">
                <a:solidFill>
                  <a:schemeClr val="tx1"/>
                </a:solidFill>
                <a:effectLst/>
                <a:latin typeface="+mn-lt"/>
                <a:ea typeface="+mn-ea"/>
                <a:cs typeface="+mn-cs"/>
              </a:rPr>
              <a:t> Cisco Jabber lets you:</a:t>
            </a:r>
          </a:p>
          <a:p>
            <a:pPr marL="171450" lvl="0" indent="-171450">
              <a:buFont typeface="Arial"/>
              <a:buChar char="•"/>
            </a:pPr>
            <a:r>
              <a:rPr lang="en-US" sz="1200" kern="1200" dirty="0" smtClean="0">
                <a:solidFill>
                  <a:schemeClr val="tx1"/>
                </a:solidFill>
                <a:effectLst/>
                <a:latin typeface="+mn-lt"/>
                <a:ea typeface="+mn-ea"/>
                <a:cs typeface="+mn-cs"/>
              </a:rPr>
              <a:t>Quickly and easily find the right people</a:t>
            </a:r>
          </a:p>
          <a:p>
            <a:pPr marL="171450" lvl="0" indent="-171450">
              <a:buFont typeface="Arial"/>
              <a:buChar char="•"/>
            </a:pPr>
            <a:r>
              <a:rPr lang="en-US" sz="1200" kern="1200" dirty="0" smtClean="0">
                <a:solidFill>
                  <a:schemeClr val="tx1"/>
                </a:solidFill>
                <a:effectLst/>
                <a:latin typeface="+mn-lt"/>
                <a:ea typeface="+mn-ea"/>
                <a:cs typeface="+mn-cs"/>
              </a:rPr>
              <a:t>See if and how they are available</a:t>
            </a:r>
          </a:p>
          <a:p>
            <a:pPr marL="171450" lvl="0" indent="-171450">
              <a:buFont typeface="Arial"/>
              <a:buChar char="•"/>
            </a:pPr>
            <a:r>
              <a:rPr lang="en-US" sz="1200" kern="1200" dirty="0" smtClean="0">
                <a:solidFill>
                  <a:schemeClr val="tx1"/>
                </a:solidFill>
                <a:effectLst/>
                <a:latin typeface="+mn-lt"/>
                <a:ea typeface="+mn-ea"/>
                <a:cs typeface="+mn-cs"/>
              </a:rPr>
              <a:t>Collaborate using your preferred method</a:t>
            </a:r>
          </a:p>
          <a:p>
            <a:pPr marL="171450" indent="-171450">
              <a:buFont typeface="Arial"/>
              <a:buChar char="•"/>
            </a:pPr>
            <a:r>
              <a:rPr lang="en-US" sz="1200" kern="1200" dirty="0" smtClean="0">
                <a:solidFill>
                  <a:schemeClr val="tx1"/>
                </a:solidFill>
                <a:effectLst/>
                <a:latin typeface="+mn-lt"/>
                <a:ea typeface="+mn-ea"/>
                <a:cs typeface="+mn-cs"/>
              </a:rPr>
              <a:t>Users simply click to communicate via IM, presence, voice, high-definition (HD) video, voice messaging, desktop sharing, and conferencing.</a:t>
            </a:r>
          </a:p>
          <a:p>
            <a:pPr lvl="0"/>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54C4C73-BFBE-4FE7-9E60-E016177FC402}" type="slidenum">
              <a:rPr lang="en-US" smtClean="0"/>
              <a:pPr/>
              <a:t>28</a:t>
            </a:fld>
            <a:endParaRPr lang="en-US"/>
          </a:p>
        </p:txBody>
      </p:sp>
    </p:spTree>
    <p:extLst>
      <p:ext uri="{BB962C8B-B14F-4D97-AF65-F5344CB8AC3E}">
        <p14:creationId xmlns:p14="http://schemas.microsoft.com/office/powerpoint/2010/main" val="4211237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Users interact with Jabber on their hosted virtual desktops to see presence status, instant message others, check voice messages, or collaborate over a video call.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ea typeface="+mn-ea"/>
                <a:cs typeface="+mn-cs"/>
              </a:rPr>
              <a:t>Voice and video traffic is processed locally by Cisco </a:t>
            </a:r>
            <a:r>
              <a:rPr kumimoji="0" lang="en-US" sz="1200" b="0" i="1" u="none" strike="noStrike" kern="1200" cap="none" spc="0" normalizeH="0" baseline="0" noProof="0" dirty="0" err="1" smtClean="0">
                <a:ln>
                  <a:noFill/>
                </a:ln>
                <a:solidFill>
                  <a:prstClr val="black"/>
                </a:solidFill>
                <a:effectLst/>
                <a:uLnTx/>
                <a:uFillTx/>
                <a:latin typeface="+mn-lt"/>
                <a:ea typeface="+mn-ea"/>
                <a:cs typeface="+mn-cs"/>
              </a:rPr>
              <a:t>VXME</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 and routed point to point between endpoints, bypassing the data center and eliminating the “hairpin” of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For</a:t>
            </a:r>
            <a:r>
              <a:rPr lang="en-US" sz="1200" b="0" kern="1200" baseline="0" dirty="0" smtClean="0">
                <a:solidFill>
                  <a:schemeClr val="tx1"/>
                </a:solidFill>
                <a:effectLst/>
                <a:latin typeface="+mn-lt"/>
                <a:ea typeface="+mn-ea"/>
                <a:cs typeface="+mn-cs"/>
              </a:rPr>
              <a:t> transparent voice and video in a virtual desktop environment, Cisco offers Virtualization Experience Media Engine </a:t>
            </a:r>
            <a:r>
              <a:rPr lang="en-US" sz="1200" b="0" kern="1200" dirty="0" smtClean="0">
                <a:solidFill>
                  <a:schemeClr val="tx1"/>
                </a:solidFill>
                <a:effectLst/>
                <a:latin typeface="+mn-lt"/>
                <a:ea typeface="+mn-ea"/>
                <a:cs typeface="+mn-cs"/>
              </a:rPr>
              <a:t>that enables intelligent processing of real-time voice and video traffic in virtualized environments</a:t>
            </a:r>
          </a:p>
          <a:p>
            <a:pPr marL="171450" lvl="0" indent="-171450">
              <a:buFont typeface="Arial"/>
              <a:buChar char="•"/>
            </a:pPr>
            <a:r>
              <a:rPr lang="en-US" sz="1200" b="0" kern="1200" dirty="0" smtClean="0">
                <a:solidFill>
                  <a:schemeClr val="tx1"/>
                </a:solidFill>
                <a:effectLst/>
                <a:latin typeface="+mn-lt"/>
                <a:ea typeface="+mn-ea"/>
                <a:cs typeface="+mn-cs"/>
              </a:rPr>
              <a:t>Delivers seamless collaboration experience that supports the full capabilities of Cisco Jabber on the virtual desktop </a:t>
            </a:r>
          </a:p>
          <a:p>
            <a:pPr marL="171450" lvl="0" indent="-171450">
              <a:buFont typeface="Arial"/>
              <a:buChar char="•"/>
            </a:pPr>
            <a:r>
              <a:rPr lang="en-US" sz="1200" kern="1200" dirty="0" smtClean="0">
                <a:solidFill>
                  <a:schemeClr val="tx1"/>
                </a:solidFill>
                <a:effectLst/>
                <a:latin typeface="+mn-lt"/>
                <a:ea typeface="+mn-ea"/>
                <a:cs typeface="+mn-cs"/>
              </a:rPr>
              <a:t>Secure high definition audio and video via local media processing  </a:t>
            </a:r>
          </a:p>
          <a:p>
            <a:pPr marL="171450" lvl="0" indent="-171450">
              <a:buFont typeface="Arial"/>
              <a:buChar char="•"/>
            </a:pPr>
            <a:r>
              <a:rPr lang="en-US" sz="1200" kern="1200" dirty="0" smtClean="0">
                <a:solidFill>
                  <a:schemeClr val="tx1"/>
                </a:solidFill>
                <a:effectLst/>
                <a:latin typeface="+mn-lt"/>
                <a:ea typeface="+mn-ea"/>
                <a:cs typeface="+mn-cs"/>
              </a:rPr>
              <a:t>Intelligent Quality of Service via </a:t>
            </a:r>
            <a:r>
              <a:rPr lang="en-US" sz="1200" kern="1200" dirty="0" err="1" smtClean="0">
                <a:solidFill>
                  <a:schemeClr val="tx1"/>
                </a:solidFill>
                <a:effectLst/>
                <a:latin typeface="+mn-lt"/>
                <a:ea typeface="+mn-ea"/>
                <a:cs typeface="+mn-cs"/>
              </a:rPr>
              <a:t>MediaNet</a:t>
            </a:r>
            <a:r>
              <a:rPr lang="en-US" sz="1200" kern="1200" dirty="0" smtClean="0">
                <a:solidFill>
                  <a:schemeClr val="tx1"/>
                </a:solidFill>
                <a:effectLst/>
                <a:latin typeface="+mn-lt"/>
                <a:ea typeface="+mn-ea"/>
                <a:cs typeface="+mn-cs"/>
              </a:rPr>
              <a:t> service for Voice/Video and Data traffic </a:t>
            </a:r>
          </a:p>
          <a:p>
            <a:pPr marL="171450" lvl="0" indent="-171450">
              <a:buFont typeface="Arial"/>
              <a:buChar char="•"/>
            </a:pPr>
            <a:r>
              <a:rPr lang="en-US" sz="1200" kern="1200" dirty="0" smtClean="0">
                <a:solidFill>
                  <a:schemeClr val="tx1"/>
                </a:solidFill>
                <a:effectLst/>
                <a:latin typeface="+mn-lt"/>
                <a:ea typeface="+mn-ea"/>
                <a:cs typeface="+mn-cs"/>
              </a:rPr>
              <a:t>Integrated Unified Communications accessories </a:t>
            </a:r>
          </a:p>
          <a:p>
            <a:pPr marL="171450" lvl="0" indent="-171450">
              <a:buFont typeface="Arial"/>
              <a:buChar char="•"/>
            </a:pPr>
            <a:r>
              <a:rPr lang="en-US" sz="1200" kern="1200" dirty="0" smtClean="0">
                <a:solidFill>
                  <a:schemeClr val="tx1"/>
                </a:solidFill>
                <a:effectLst/>
                <a:latin typeface="+mn-lt"/>
                <a:ea typeface="+mn-ea"/>
                <a:cs typeface="+mn-cs"/>
              </a:rPr>
              <a:t>Supported with Citrix </a:t>
            </a:r>
            <a:r>
              <a:rPr lang="en-US" sz="1200" kern="1200" dirty="0" err="1" smtClean="0">
                <a:solidFill>
                  <a:schemeClr val="tx1"/>
                </a:solidFill>
                <a:effectLst/>
                <a:latin typeface="+mn-lt"/>
                <a:ea typeface="+mn-ea"/>
                <a:cs typeface="+mn-cs"/>
              </a:rPr>
              <a:t>XenDesktop</a:t>
            </a:r>
            <a:r>
              <a:rPr lang="en-US" sz="1200" kern="1200" dirty="0" smtClean="0">
                <a:solidFill>
                  <a:schemeClr val="tx1"/>
                </a:solidFill>
                <a:effectLst/>
                <a:latin typeface="+mn-lt"/>
                <a:ea typeface="+mn-ea"/>
                <a:cs typeface="+mn-cs"/>
              </a:rPr>
              <a:t>, Citrix </a:t>
            </a:r>
            <a:r>
              <a:rPr lang="en-US" sz="1200" kern="1200" dirty="0" err="1" smtClean="0">
                <a:solidFill>
                  <a:schemeClr val="tx1"/>
                </a:solidFill>
                <a:effectLst/>
                <a:latin typeface="+mn-lt"/>
                <a:ea typeface="+mn-ea"/>
                <a:cs typeface="+mn-cs"/>
              </a:rPr>
              <a:t>XenApp</a:t>
            </a:r>
            <a:r>
              <a:rPr lang="en-US" sz="1200" kern="1200" dirty="0" smtClean="0">
                <a:solidFill>
                  <a:schemeClr val="tx1"/>
                </a:solidFill>
                <a:effectLst/>
                <a:latin typeface="+mn-lt"/>
                <a:ea typeface="+mn-ea"/>
                <a:cs typeface="+mn-cs"/>
              </a:rPr>
              <a:t> for Published Desktops, VMware View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Cisco VXME will work on Cisco</a:t>
            </a:r>
            <a:r>
              <a:rPr lang="en-US" sz="1200" kern="1200" baseline="0" dirty="0" smtClean="0">
                <a:solidFill>
                  <a:schemeClr val="tx1"/>
                </a:solidFill>
                <a:effectLst/>
                <a:latin typeface="+mn-lt"/>
                <a:ea typeface="+mn-ea"/>
                <a:cs typeface="+mn-cs"/>
              </a:rPr>
              <a:t> thin clients,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party windows-based thin clients and Windows PCs.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virtual environments, Jabber for Windows is deployed in the data center while VXME is running locally </a:t>
            </a:r>
          </a:p>
          <a:p>
            <a:r>
              <a:rPr lang="en-US" sz="1200" kern="1200" dirty="0" smtClean="0">
                <a:solidFill>
                  <a:schemeClr val="tx1"/>
                </a:solidFill>
                <a:effectLst/>
                <a:latin typeface="+mn-lt"/>
                <a:ea typeface="+mn-ea"/>
                <a:cs typeface="+mn-cs"/>
              </a:rPr>
              <a:t>Users interact with Jabber on their hosted virtual desktops to see presence status, instant message others, check voice messages, or collaborate over a video call. </a:t>
            </a:r>
          </a:p>
          <a:p>
            <a:r>
              <a:rPr lang="en-US" sz="1200" kern="1200" dirty="0" smtClean="0">
                <a:solidFill>
                  <a:schemeClr val="tx1"/>
                </a:solidFill>
                <a:effectLst/>
                <a:latin typeface="+mn-lt"/>
                <a:ea typeface="+mn-ea"/>
                <a:cs typeface="+mn-cs"/>
              </a:rPr>
              <a:t>Voice and video traffic is processed locally by Cisco VXME and routed point to point between endpoints, bypassing the data center and eliminating the “hairpin” of media.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this optimized architecture, users in virtualized settings can benefit from the same uncompromised user experience of Cisco Jabber.</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602DB87D-6B77-4EDA-945D-D9A3E7BC547C}" type="slidenum">
              <a:rPr lang="en-US" smtClean="0"/>
              <a:t>29</a:t>
            </a:fld>
            <a:endParaRPr lang="en-US"/>
          </a:p>
        </p:txBody>
      </p:sp>
    </p:spTree>
    <p:extLst>
      <p:ext uri="{BB962C8B-B14F-4D97-AF65-F5344CB8AC3E}">
        <p14:creationId xmlns:p14="http://schemas.microsoft.com/office/powerpoint/2010/main" val="2803163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 Cisco offers a complete range of end points for your desktop virtualization and workspace virtualization solution.</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addition to Cisco Jabber with Cisco VXME, Cisco offers Cisco zero clients and thin clients.  Cisco VXC 6215 is a Linux-based thin client that can unify voice, video and virtual desktop all in once device when deployed with VXME.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Cisco VXC 2000 Series are zero clients that come in two form factors; an integrated form factor that integrates into select Cisco IP phones and a standalone model.</a:t>
            </a:r>
          </a:p>
          <a:p>
            <a:endParaRPr lang="en-US" dirty="0" smtClean="0"/>
          </a:p>
          <a:p>
            <a:r>
              <a:rPr lang="en-US" sz="1200" kern="1200" dirty="0" smtClean="0">
                <a:solidFill>
                  <a:schemeClr val="tx1"/>
                </a:solidFill>
                <a:effectLst/>
                <a:latin typeface="+mn-lt"/>
                <a:ea typeface="+mn-ea"/>
                <a:cs typeface="+mn-cs"/>
              </a:rPr>
              <a:t>We are also introducing Unified Communications accessories that are tightly integrated with Jabber and VXME’s call control to deliver a superior user experience for collaboration. </a:t>
            </a:r>
          </a:p>
          <a:p>
            <a:r>
              <a:rPr lang="en-US" sz="1200" kern="1200" baseline="0" dirty="0" smtClean="0">
                <a:solidFill>
                  <a:schemeClr val="tx1"/>
                </a:solidFill>
                <a:effectLst/>
                <a:latin typeface="+mn-lt"/>
                <a:ea typeface="+mn-ea"/>
                <a:cs typeface="+mn-cs"/>
              </a:rPr>
              <a:t>These a</a:t>
            </a:r>
            <a:r>
              <a:rPr lang="en-US" sz="1200" kern="1200" dirty="0" smtClean="0">
                <a:solidFill>
                  <a:schemeClr val="tx1"/>
                </a:solidFill>
                <a:effectLst/>
                <a:latin typeface="+mn-lt"/>
                <a:ea typeface="+mn-ea"/>
                <a:cs typeface="+mn-cs"/>
              </a:rPr>
              <a:t>ccessories from Logitech and Jabra, co-designed with Cisco, deliver the optimal unified workspace experience by extending the time-proven communications features to the virtual, flexible and mobile workspace environment.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Jabra Handset 450 for Cisco</a:t>
            </a:r>
            <a:endParaRPr lang="en-US" sz="1200" kern="1200" dirty="0" smtClean="0">
              <a:solidFill>
                <a:schemeClr val="tx1"/>
              </a:solidFill>
              <a:effectLst/>
              <a:latin typeface="+mn-lt"/>
              <a:ea typeface="+mn-ea"/>
              <a:cs typeface="+mn-cs"/>
            </a:endParaRPr>
          </a:p>
          <a:p>
            <a:r>
              <a:rPr lang="en-US" dirty="0" smtClean="0">
                <a:solidFill>
                  <a:schemeClr val="bg1"/>
                </a:solidFill>
              </a:rPr>
              <a:t>USB based, Plug &amp; play DECT cordless handset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Jabra Speak 450 for Cisco</a:t>
            </a:r>
            <a:endParaRPr lang="en-US" sz="1200" b="0" kern="1200" dirty="0" smtClean="0">
              <a:solidFill>
                <a:schemeClr val="tx1"/>
              </a:solidFill>
              <a:effectLst/>
              <a:latin typeface="+mn-lt"/>
              <a:ea typeface="+mn-ea"/>
              <a:cs typeface="+mn-cs"/>
            </a:endParaRPr>
          </a:p>
          <a:p>
            <a:r>
              <a:rPr lang="en-US" dirty="0" smtClean="0">
                <a:solidFill>
                  <a:schemeClr val="bg1"/>
                </a:solidFill>
              </a:rPr>
              <a:t>Plug &amp; play USB &amp; Bluetooth speakerphone ideal for </a:t>
            </a:r>
            <a:r>
              <a:rPr lang="en-US" dirty="0" err="1" smtClean="0">
                <a:solidFill>
                  <a:schemeClr val="bg1"/>
                </a:solidFill>
              </a:rPr>
              <a:t>handsfree</a:t>
            </a:r>
            <a:r>
              <a:rPr lang="en-US" dirty="0" smtClean="0">
                <a:solidFill>
                  <a:schemeClr val="bg1"/>
                </a:solidFill>
              </a:rPr>
              <a:t> operation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Logitech UC Keyboard K725-C and Logitech Mouse M525-C</a:t>
            </a:r>
            <a:endParaRPr lang="en-US" sz="1200" kern="1200" dirty="0" smtClean="0">
              <a:solidFill>
                <a:schemeClr val="tx1"/>
              </a:solidFill>
              <a:effectLst/>
              <a:latin typeface="+mn-lt"/>
              <a:ea typeface="+mn-ea"/>
              <a:cs typeface="+mn-cs"/>
            </a:endParaRPr>
          </a:p>
          <a:p>
            <a:r>
              <a:rPr lang="en-US" dirty="0" smtClean="0">
                <a:solidFill>
                  <a:schemeClr val="bg1"/>
                </a:solidFill>
              </a:rPr>
              <a:t>Revolutionary keyboard design integrates phone</a:t>
            </a:r>
            <a:br>
              <a:rPr lang="en-US" dirty="0" smtClean="0">
                <a:solidFill>
                  <a:schemeClr val="bg1"/>
                </a:solidFill>
              </a:rPr>
            </a:br>
            <a:r>
              <a:rPr lang="en-US" dirty="0" smtClean="0">
                <a:solidFill>
                  <a:schemeClr val="bg1"/>
                </a:solidFill>
              </a:rPr>
              <a:t>and video call controls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Logitech Webcam C920-C</a:t>
            </a:r>
            <a:endParaRPr lang="en-US" sz="1200" kern="1200" dirty="0" smtClean="0">
              <a:solidFill>
                <a:schemeClr val="tx1"/>
              </a:solidFill>
              <a:effectLst/>
              <a:latin typeface="+mn-lt"/>
              <a:ea typeface="+mn-ea"/>
              <a:cs typeface="+mn-cs"/>
            </a:endParaRPr>
          </a:p>
          <a:p>
            <a:r>
              <a:rPr lang="en-US" dirty="0" smtClean="0">
                <a:solidFill>
                  <a:schemeClr val="bg1"/>
                </a:solidFill>
              </a:rPr>
              <a:t>Superior 720p / 30 fps HD performance with local video processing within</a:t>
            </a:r>
            <a:r>
              <a:rPr lang="en-US" baseline="0" dirty="0" smtClean="0">
                <a:solidFill>
                  <a:schemeClr val="bg1"/>
                </a:solidFill>
              </a:rPr>
              <a:t> </a:t>
            </a:r>
            <a:r>
              <a:rPr lang="en-US" dirty="0" smtClean="0">
                <a:solidFill>
                  <a:schemeClr val="bg1"/>
                </a:solidFill>
              </a:rPr>
              <a:t>the camera</a:t>
            </a:r>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30</a:t>
            </a:fld>
            <a:endParaRPr lang="en-US"/>
          </a:p>
        </p:txBody>
      </p:sp>
    </p:spTree>
    <p:extLst>
      <p:ext uri="{BB962C8B-B14F-4D97-AF65-F5344CB8AC3E}">
        <p14:creationId xmlns:p14="http://schemas.microsoft.com/office/powerpoint/2010/main" val="2377365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Key Message: </a:t>
            </a:r>
            <a:r>
              <a:rPr lang="en-US" b="0" i="1" dirty="0" smtClean="0"/>
              <a:t>When it comes to deployment and support you</a:t>
            </a:r>
            <a:r>
              <a:rPr lang="en-US" b="0" i="1" baseline="0" dirty="0" smtClean="0"/>
              <a:t> may have concerns about your IT organization’s ability to effectively support and manage an heterogeneous environment that spans the data center, the network and the end points wherever they may be located at any given time.  Cisco can assist you with a strong value chain inclusive of </a:t>
            </a:r>
            <a:r>
              <a:rPr lang="en-US" b="0" i="1" baseline="0" dirty="0" err="1" smtClean="0"/>
              <a:t>CVDs</a:t>
            </a:r>
            <a:r>
              <a:rPr lang="en-US" b="0" i="1" baseline="0" dirty="0" smtClean="0"/>
              <a:t>, end to end advanced services, multi vendor solution support and a broad geo presence with </a:t>
            </a:r>
            <a:r>
              <a:rPr lang="en-US" b="0" i="1" baseline="0" dirty="0" err="1" smtClean="0"/>
              <a:t>VXI</a:t>
            </a:r>
            <a:r>
              <a:rPr lang="en-US" b="0" i="1" baseline="0" dirty="0" smtClean="0"/>
              <a:t> partners ready to deploy desktop virtualization solutions based on Cisco </a:t>
            </a:r>
            <a:r>
              <a:rPr lang="en-US" b="0" i="1" baseline="0" dirty="0" err="1" smtClean="0"/>
              <a:t>VXI</a:t>
            </a:r>
            <a:r>
              <a:rPr lang="en-US" b="0" i="1" baseline="0" dirty="0" smtClean="0"/>
              <a:t>. </a:t>
            </a:r>
          </a:p>
          <a:p>
            <a:endParaRPr lang="en-US" b="0" i="1" baseline="0" dirty="0" smtClean="0"/>
          </a:p>
          <a:p>
            <a:r>
              <a:rPr lang="en-US" b="0" i="0" baseline="0" dirty="0" smtClean="0"/>
              <a:t>Cisco </a:t>
            </a:r>
            <a:r>
              <a:rPr lang="en-US" b="0" i="0" baseline="0" dirty="0" err="1" smtClean="0"/>
              <a:t>VXI</a:t>
            </a:r>
            <a:r>
              <a:rPr lang="en-US" b="0" i="0" baseline="0" dirty="0" smtClean="0"/>
              <a:t> provides you with:</a:t>
            </a:r>
          </a:p>
          <a:p>
            <a:endParaRPr lang="en-US" b="0" i="0" baseline="0" dirty="0" smtClean="0"/>
          </a:p>
          <a:p>
            <a:pPr marL="171450" indent="-171450">
              <a:buFont typeface="Arial" charset="0"/>
              <a:buChar char="•"/>
            </a:pPr>
            <a:r>
              <a:rPr lang="en-US" sz="1200" b="0" i="0" u="none" strike="noStrike" kern="1200" baseline="0" dirty="0" smtClean="0">
                <a:solidFill>
                  <a:schemeClr val="tx1"/>
                </a:solidFill>
                <a:latin typeface="+mn-lt"/>
                <a:ea typeface="+mn-ea"/>
                <a:cs typeface="+mn-cs"/>
              </a:rPr>
              <a:t>Cisco Validated Designs - IT organizations tasked with making sure of the availability and high performance of solutions such as the Cisco Virtualization Experience Infrastructure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need validated designs and support capabilities that include firsthand knowledge of the solution and the ability to manage issue resolution among the Cisco solution technology partners involved in the solution. Cisco has developed and tested Cisco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and Virtual Desktop Infrastructure (</a:t>
            </a:r>
            <a:r>
              <a:rPr lang="en-US" sz="1200" b="0" i="0" u="none" strike="noStrike" kern="1200" baseline="0" dirty="0" err="1" smtClean="0">
                <a:solidFill>
                  <a:schemeClr val="tx1"/>
                </a:solidFill>
                <a:latin typeface="+mn-lt"/>
                <a:ea typeface="+mn-ea"/>
                <a:cs typeface="+mn-cs"/>
              </a:rPr>
              <a:t>VDI</a:t>
            </a:r>
            <a:r>
              <a:rPr lang="en-US" sz="1200" b="0" i="0" u="none" strike="noStrike" kern="1200" baseline="0" dirty="0" smtClean="0">
                <a:solidFill>
                  <a:schemeClr val="tx1"/>
                </a:solidFill>
                <a:latin typeface="+mn-lt"/>
                <a:ea typeface="+mn-ea"/>
                <a:cs typeface="+mn-cs"/>
              </a:rPr>
              <a:t>) solutions with industry-leading solution technology partners including Citrix, EMC, </a:t>
            </a:r>
            <a:r>
              <a:rPr lang="en-US" sz="1200" b="0" i="0" u="none" strike="noStrike" kern="1200" baseline="0" dirty="0" err="1" smtClean="0">
                <a:solidFill>
                  <a:schemeClr val="tx1"/>
                </a:solidFill>
                <a:latin typeface="+mn-lt"/>
                <a:ea typeface="+mn-ea"/>
                <a:cs typeface="+mn-cs"/>
              </a:rPr>
              <a:t>NetApp</a:t>
            </a:r>
            <a:r>
              <a:rPr lang="en-US" sz="1200" b="0" i="0" u="none" strike="noStrike" kern="1200" baseline="0" dirty="0" smtClean="0">
                <a:solidFill>
                  <a:schemeClr val="tx1"/>
                </a:solidFill>
                <a:latin typeface="+mn-lt"/>
                <a:ea typeface="+mn-ea"/>
                <a:cs typeface="+mn-cs"/>
              </a:rPr>
              <a:t>, VMware, and others. These solution designs, called Cisco Validated Designs (</a:t>
            </a:r>
            <a:r>
              <a:rPr lang="en-US" sz="1200" b="0" i="0" u="none" strike="noStrike" kern="1200" baseline="0" dirty="0" err="1" smtClean="0">
                <a:solidFill>
                  <a:schemeClr val="tx1"/>
                </a:solidFill>
                <a:latin typeface="+mn-lt"/>
                <a:ea typeface="+mn-ea"/>
                <a:cs typeface="+mn-cs"/>
              </a:rPr>
              <a:t>CVDs</a:t>
            </a:r>
            <a:r>
              <a:rPr lang="en-US" sz="1200" b="0" i="0" u="none" strike="noStrike" kern="1200" baseline="0" dirty="0" smtClean="0">
                <a:solidFill>
                  <a:schemeClr val="tx1"/>
                </a:solidFill>
                <a:latin typeface="+mn-lt"/>
                <a:ea typeface="+mn-ea"/>
                <a:cs typeface="+mn-cs"/>
              </a:rPr>
              <a:t>), document and demonstrate interoperability between solution elements and provide solution validation to enable safer, more predictable implementations. </a:t>
            </a:r>
            <a:endParaRPr lang="en-US" b="0" i="0" baseline="0" dirty="0" smtClean="0"/>
          </a:p>
          <a:p>
            <a:pPr marL="171450" indent="-171450">
              <a:buFont typeface="Arial" charset="0"/>
              <a:buChar char="•"/>
            </a:pPr>
            <a:r>
              <a:rPr lang="en-US" b="0" i="0" baseline="0" dirty="0" smtClean="0"/>
              <a:t>A broad portfolio of Cisco Advanced Services </a:t>
            </a:r>
            <a:r>
              <a:rPr lang="en-US" sz="1200" b="0" i="0" u="none" strike="noStrike" kern="1200" baseline="0" dirty="0" smtClean="0">
                <a:solidFill>
                  <a:schemeClr val="tx1"/>
                </a:solidFill>
                <a:latin typeface="+mn-lt"/>
                <a:ea typeface="+mn-ea"/>
                <a:cs typeface="+mn-cs"/>
              </a:rPr>
              <a:t>- Cisco Desktop Virtualization Services help you strategize, plan, design, migrate, and operate a cost-effective, secure, end-to-end desktop virtualization solution for any user in any environment with minimal business risk. </a:t>
            </a:r>
          </a:p>
          <a:p>
            <a:pPr marL="171450" indent="-171450">
              <a:buFont typeface="Arial" charset="0"/>
              <a:buChar char="•"/>
            </a:pPr>
            <a:r>
              <a:rPr lang="en-US" sz="1200" b="0" i="0" u="none" strike="noStrike" kern="1200" baseline="0" dirty="0" smtClean="0">
                <a:solidFill>
                  <a:schemeClr val="tx1"/>
                </a:solidFill>
                <a:latin typeface="+mn-lt"/>
                <a:ea typeface="+mn-ea"/>
                <a:cs typeface="+mn-cs"/>
              </a:rPr>
              <a:t>Cisco Solution Support Services provide customers with a single point of contact to manage issues that might arise within their solution. For example, with Solution Support Service for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you get access to Cisco cross-domain experts, who are trained in third-party products that are part of the </a:t>
            </a:r>
            <a:r>
              <a:rPr lang="en-US" sz="1200" b="0" i="0" u="none" strike="noStrike" kern="1200" baseline="0" dirty="0" err="1" smtClean="0">
                <a:solidFill>
                  <a:schemeClr val="tx1"/>
                </a:solidFill>
                <a:latin typeface="+mn-lt"/>
                <a:ea typeface="+mn-ea"/>
                <a:cs typeface="+mn-cs"/>
              </a:rPr>
              <a:t>VDI</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infrastructure and are qualified to troubleshoot and drive resolution of issues. As a result, the customer’s IT department can rely on Cisco for solution expertise and issue resolution, making sure of maximum solution uptime and employee productivity. Solution Support Services provide a Cisco umbrella of support over the entire solution to complement Cisco and Cisco solution technology partner product support through a higher level “solution support service.” Cisco Solution Support Services supplement product-level support for all elements in the Cisco Validated Design solution. This service is available where all products in the customer’s </a:t>
            </a:r>
            <a:r>
              <a:rPr lang="en-US" sz="1200" b="0" i="0" u="none" strike="noStrike" kern="1200" baseline="0" dirty="0" err="1" smtClean="0">
                <a:solidFill>
                  <a:schemeClr val="tx1"/>
                </a:solidFill>
                <a:latin typeface="+mn-lt"/>
                <a:ea typeface="+mn-ea"/>
                <a:cs typeface="+mn-cs"/>
              </a:rPr>
              <a:t>CVD</a:t>
            </a:r>
            <a:r>
              <a:rPr lang="en-US" sz="1200" b="0" i="0" u="none" strike="noStrike" kern="1200" baseline="0" dirty="0" smtClean="0">
                <a:solidFill>
                  <a:schemeClr val="tx1"/>
                </a:solidFill>
                <a:latin typeface="+mn-lt"/>
                <a:ea typeface="+mn-ea"/>
                <a:cs typeface="+mn-cs"/>
              </a:rPr>
              <a:t> solution are supported through a minimum of core product-level support services, such as Cisco </a:t>
            </a:r>
            <a:r>
              <a:rPr lang="en-US" sz="1200" b="0" i="0" u="none" strike="noStrike" kern="1200" baseline="0" dirty="0" err="1" smtClean="0">
                <a:solidFill>
                  <a:schemeClr val="tx1"/>
                </a:solidFill>
                <a:latin typeface="+mn-lt"/>
                <a:ea typeface="+mn-ea"/>
                <a:cs typeface="+mn-cs"/>
              </a:rPr>
              <a:t>SMARTnet</a:t>
            </a:r>
            <a:r>
              <a:rPr lang="en-US" sz="1200" b="0" i="0" u="none" strike="noStrike" kern="1200" baseline="0" dirty="0" smtClean="0">
                <a:solidFill>
                  <a:schemeClr val="tx1"/>
                </a:solidFill>
                <a:latin typeface="+mn-lt"/>
                <a:ea typeface="+mn-ea"/>
                <a:cs typeface="+mn-cs"/>
              </a:rPr>
              <a:t>® Service, Essential Operate Services, Software Application Support, and Unified Computing Support Services as applicable. Cisco Solution Support Services offload the task of coordinating complex issue isolation and resolution by providing a single point of contact to any support request within the </a:t>
            </a:r>
            <a:r>
              <a:rPr lang="en-US" sz="1200" b="0" i="0" u="none" strike="noStrike" kern="1200" baseline="0" dirty="0" err="1" smtClean="0">
                <a:solidFill>
                  <a:schemeClr val="tx1"/>
                </a:solidFill>
                <a:latin typeface="+mn-lt"/>
                <a:ea typeface="+mn-ea"/>
                <a:cs typeface="+mn-cs"/>
              </a:rPr>
              <a:t>CVD</a:t>
            </a:r>
            <a:r>
              <a:rPr lang="en-US" sz="1200" b="0" i="0" u="none" strike="noStrike" kern="1200" baseline="0" dirty="0" smtClean="0">
                <a:solidFill>
                  <a:schemeClr val="tx1"/>
                </a:solidFill>
                <a:latin typeface="+mn-lt"/>
                <a:ea typeface="+mn-ea"/>
                <a:cs typeface="+mn-cs"/>
              </a:rPr>
              <a:t>-covered solution. The customer may call Cisco for any issue within the solution, and, as long as the customer maintains product support on all covered elements, Cisco will work to resolve the issue regardless of which Cisco or solution technology partner products are involved. </a:t>
            </a:r>
          </a:p>
          <a:p>
            <a:pPr marL="171450" indent="-171450">
              <a:buFont typeface="Arial" charset="0"/>
              <a:buChar char="•"/>
            </a:pPr>
            <a:r>
              <a:rPr lang="en-US" sz="1200" b="0" i="0" u="none" strike="noStrike" kern="1200" baseline="0" dirty="0" smtClean="0">
                <a:solidFill>
                  <a:schemeClr val="tx1"/>
                </a:solidFill>
                <a:latin typeface="+mn-lt"/>
                <a:ea typeface="+mn-ea"/>
                <a:cs typeface="+mn-cs"/>
              </a:rPr>
              <a:t>Cisco continues to invest in a cohesive set of integrated solutions as we have previously articulated to match an evolving set of technological trends and customer requirements</a:t>
            </a:r>
          </a:p>
          <a:p>
            <a:pPr marL="171450" indent="-171450">
              <a:buFont typeface="Arial" charset="0"/>
              <a:buChar char="•"/>
            </a:pPr>
            <a:r>
              <a:rPr lang="en-US" sz="1200" b="0" i="0" u="none" strike="noStrike" kern="1200" baseline="0" dirty="0" smtClean="0">
                <a:solidFill>
                  <a:schemeClr val="tx1"/>
                </a:solidFill>
                <a:latin typeface="+mn-lt"/>
                <a:ea typeface="+mn-ea"/>
                <a:cs typeface="+mn-cs"/>
              </a:rPr>
              <a:t>Last but not least we want to provide our customers with choice, Cisco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is available through a number of channel partners on a worldwide basis. </a:t>
            </a:r>
          </a:p>
          <a:p>
            <a:pPr marL="171450" indent="-171450">
              <a:buFont typeface="Arial" charset="0"/>
              <a:buChar char="•"/>
            </a:pPr>
            <a:endParaRPr lang="en-US" sz="1200" b="0" i="0" u="none" strike="noStrike" kern="1200" baseline="0" dirty="0" smtClean="0">
              <a:solidFill>
                <a:schemeClr val="tx1"/>
              </a:solidFill>
              <a:latin typeface="+mn-lt"/>
              <a:ea typeface="+mn-ea"/>
              <a:cs typeface="+mn-cs"/>
            </a:endParaRPr>
          </a:p>
          <a:p>
            <a:endParaRPr lang="en-US" b="0" i="1" baseline="0" dirty="0" smtClean="0"/>
          </a:p>
          <a:p>
            <a:endParaRPr lang="en-US" b="0" i="0" dirty="0"/>
          </a:p>
        </p:txBody>
      </p:sp>
      <p:sp>
        <p:nvSpPr>
          <p:cNvPr id="4" name="Slide Number Placeholder 3"/>
          <p:cNvSpPr>
            <a:spLocks noGrp="1"/>
          </p:cNvSpPr>
          <p:nvPr>
            <p:ph type="sldNum" sz="quarter" idx="10"/>
          </p:nvPr>
        </p:nvSpPr>
        <p:spPr/>
        <p:txBody>
          <a:bodyPr/>
          <a:lstStyle/>
          <a:p>
            <a:fld id="{602DB87D-6B77-4EDA-945D-D9A3E7BC547C}" type="slidenum">
              <a:rPr lang="en-US" smtClean="0"/>
              <a:t>31</a:t>
            </a:fld>
            <a:endParaRPr lang="en-US"/>
          </a:p>
        </p:txBody>
      </p:sp>
    </p:spTree>
    <p:extLst>
      <p:ext uri="{BB962C8B-B14F-4D97-AF65-F5344CB8AC3E}">
        <p14:creationId xmlns:p14="http://schemas.microsoft.com/office/powerpoint/2010/main" val="378930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None/>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The storyline is relatively simple. We first introduce the cisco unified workspace as the overarching strategy to meet the needs of current and future workspaces. We then outline how desktop virtualization and therefore </a:t>
            </a:r>
            <a:r>
              <a:rPr kumimoji="0" lang="en-US" sz="2000" b="0" i="0" u="none" strike="noStrike" kern="1200" cap="none" spc="0" normalizeH="0" baseline="0" noProof="0" dirty="0" err="1" smtClean="0">
                <a:ln>
                  <a:noFill/>
                </a:ln>
                <a:solidFill>
                  <a:schemeClr val="bg1">
                    <a:lumMod val="20000"/>
                    <a:lumOff val="80000"/>
                  </a:schemeClr>
                </a:solidFill>
                <a:effectLst/>
                <a:uLnTx/>
                <a:uFillTx/>
                <a:latin typeface="+mn-lt"/>
                <a:ea typeface="+mn-ea"/>
                <a:cs typeface="+mn-cs"/>
              </a:rPr>
              <a:t>VXI</a:t>
            </a: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 fit in that context, based on business drivers, benefits and outcomes. </a:t>
            </a:r>
          </a:p>
          <a:p>
            <a:pPr marL="0" marR="0" lvl="0" indent="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None/>
              <a:tabLst/>
              <a:defRPr/>
            </a:pPr>
            <a:endPar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endParaRPr>
          </a:p>
          <a:p>
            <a:pPr marL="0" marR="0" lvl="0" indent="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None/>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We then discuss Next-Generation Workspaces and Cisco’s Unified Workspace Strategy</a:t>
            </a:r>
          </a:p>
          <a:p>
            <a:pPr marL="228600" marR="0" lvl="0" indent="-22860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Char char="•"/>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Desktop and Application Virtualization Overview</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Market Adoption, Business Drivers and Expected Benefits</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rgbClr val="FFC000"/>
                </a:solidFill>
                <a:effectLst/>
                <a:uLnTx/>
                <a:uFillTx/>
                <a:latin typeface="+mn-lt"/>
                <a:ea typeface="+mn-ea"/>
                <a:cs typeface="+mn-cs"/>
              </a:rPr>
              <a:t>Customer Use Cases</a:t>
            </a:r>
          </a:p>
          <a:p>
            <a:pPr marL="228600" marR="0" lvl="0" indent="-22860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Char char="•"/>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Cisco VXI Smart Solution </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Value Proposition and Tangible Business Outcomes</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Core Elements of the Architecture</a:t>
            </a:r>
          </a:p>
          <a:p>
            <a:pPr marL="228600" marR="0" lvl="0" indent="-22860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Char char="•"/>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Desktop and Application Virtualization Top Challenges</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Technical and Business Considerations</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The Cisco VXI Advantage: Portfolio Elements in Context</a:t>
            </a:r>
          </a:p>
          <a:p>
            <a:pPr marL="406400" marR="0" lvl="1" indent="0" algn="l" defTabSz="914400" rtl="0" eaLnBrk="1" fontAlgn="auto" latinLnBrk="0" hangingPunct="1">
              <a:lnSpc>
                <a:spcPct val="95000"/>
              </a:lnSpc>
              <a:spcBef>
                <a:spcPts val="840"/>
              </a:spcBef>
              <a:spcAft>
                <a:spcPts val="0"/>
              </a:spcAft>
              <a:buClr>
                <a:schemeClr val="tx2"/>
              </a:buClr>
              <a:buSzTx/>
              <a:buFontTx/>
              <a:buNone/>
              <a:tabLst/>
              <a:defRPr/>
            </a:pPr>
            <a:r>
              <a:rPr kumimoji="0" lang="en-US" sz="18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Continuing to Evolve our Solution Strategy </a:t>
            </a:r>
          </a:p>
          <a:p>
            <a:pPr marL="228600" marR="0" lvl="0" indent="-22860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Char char="•"/>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Customer Success Stories</a:t>
            </a:r>
          </a:p>
          <a:p>
            <a:pPr marL="228600" marR="0" lvl="0" indent="-228600" algn="l" defTabSz="914400" rtl="0" eaLnBrk="1" fontAlgn="auto" latinLnBrk="0" hangingPunct="1">
              <a:lnSpc>
                <a:spcPct val="95000"/>
              </a:lnSpc>
              <a:spcBef>
                <a:spcPts val="1440"/>
              </a:spcBef>
              <a:spcAft>
                <a:spcPts val="0"/>
              </a:spcAft>
              <a:buClr>
                <a:schemeClr val="accent3">
                  <a:lumMod val="40000"/>
                  <a:lumOff val="60000"/>
                </a:schemeClr>
              </a:buClr>
              <a:buSzPct val="90000"/>
              <a:buFont typeface="Arial" pitchFamily="34" charset="0"/>
              <a:buChar char="•"/>
              <a:tabLst/>
              <a:defRPr/>
            </a:pPr>
            <a:r>
              <a:rPr kumimoji="0" lang="en-US" sz="2000" b="0" i="0" u="none" strike="noStrike" kern="1200" cap="none" spc="0" normalizeH="0" baseline="0" noProof="0" dirty="0" smtClean="0">
                <a:ln>
                  <a:noFill/>
                </a:ln>
                <a:solidFill>
                  <a:schemeClr val="bg1">
                    <a:lumMod val="20000"/>
                    <a:lumOff val="80000"/>
                  </a:schemeClr>
                </a:solidFill>
                <a:effectLst/>
                <a:uLnTx/>
                <a:uFillTx/>
                <a:latin typeface="+mn-lt"/>
                <a:ea typeface="+mn-ea"/>
                <a:cs typeface="+mn-cs"/>
              </a:rPr>
              <a:t>Summary and Next Steps</a:t>
            </a:r>
          </a:p>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331788" y="695325"/>
            <a:ext cx="6194425" cy="3486150"/>
          </a:xfrm>
          <a:ln/>
        </p:spPr>
      </p:sp>
      <p:sp>
        <p:nvSpPr>
          <p:cNvPr id="107523" name="Notes Placeholder 2"/>
          <p:cNvSpPr>
            <a:spLocks noGrp="1"/>
          </p:cNvSpPr>
          <p:nvPr>
            <p:ph type="body" idx="1"/>
          </p:nvPr>
        </p:nvSpPr>
        <p:spPr>
          <a:xfrm>
            <a:off x="687669" y="4416110"/>
            <a:ext cx="5482666" cy="4184014"/>
          </a:xfrm>
          <a:noFill/>
          <a:ln/>
        </p:spPr>
        <p:txBody>
          <a:bodyPr lIns="89917" tIns="44958" rIns="89917" bIns="44958"/>
          <a:lstStyle/>
          <a:p>
            <a:pPr marL="176446" marR="0" indent="-176446" algn="l" defTabSz="899404" rtl="0" eaLnBrk="1" fontAlgn="auto" latinLnBrk="0" hangingPunct="1">
              <a:lnSpc>
                <a:spcPct val="100000"/>
              </a:lnSpc>
              <a:spcBef>
                <a:spcPct val="75000"/>
              </a:spcBef>
              <a:spcAft>
                <a:spcPts val="0"/>
              </a:spcAft>
              <a:buClr>
                <a:srgbClr val="99CC00"/>
              </a:buClr>
              <a:buSzTx/>
              <a:buFontTx/>
              <a:buNone/>
              <a:tabLst/>
              <a:defRPr/>
            </a:pPr>
            <a:r>
              <a:rPr lang="en-US" b="1" i="1" kern="0" dirty="0" smtClean="0">
                <a:solidFill>
                  <a:schemeClr val="bg1"/>
                </a:solidFill>
                <a:ea typeface="MS PGothic" pitchFamily="34" charset="-128"/>
              </a:rPr>
              <a:t>Key Message</a:t>
            </a:r>
            <a:r>
              <a:rPr lang="en-US" i="1" kern="0" dirty="0" smtClean="0">
                <a:solidFill>
                  <a:schemeClr val="bg1"/>
                </a:solidFill>
                <a:ea typeface="MS PGothic" pitchFamily="34" charset="-128"/>
              </a:rPr>
              <a:t>: Cisco </a:t>
            </a:r>
            <a:r>
              <a:rPr lang="en-US" i="1" kern="0" dirty="0">
                <a:solidFill>
                  <a:schemeClr val="bg1"/>
                </a:solidFill>
                <a:ea typeface="MS PGothic" pitchFamily="34" charset="-128"/>
              </a:rPr>
              <a:t>and its Partners </a:t>
            </a:r>
            <a:r>
              <a:rPr lang="en-US" i="1" kern="0" dirty="0" smtClean="0">
                <a:solidFill>
                  <a:schemeClr val="bg1"/>
                </a:solidFill>
                <a:ea typeface="MS PGothic" pitchFamily="34" charset="-128"/>
              </a:rPr>
              <a:t>can provide </a:t>
            </a:r>
            <a:r>
              <a:rPr lang="en-US" i="1" kern="0" dirty="0">
                <a:solidFill>
                  <a:schemeClr val="bg1"/>
                </a:solidFill>
                <a:ea typeface="MS PGothic" pitchFamily="34" charset="-128"/>
              </a:rPr>
              <a:t>services to support customers through each stage of the solution lifecycle, from architecture planning and design to implementation and optimization</a:t>
            </a:r>
            <a:r>
              <a:rPr lang="en-US" i="1" kern="0" dirty="0" smtClean="0">
                <a:solidFill>
                  <a:schemeClr val="bg1"/>
                </a:solidFill>
                <a:ea typeface="MS PGothic" pitchFamily="34" charset="-128"/>
              </a:rPr>
              <a:t>. Depending on geo and partner these services can be </a:t>
            </a:r>
            <a:r>
              <a:rPr lang="en-US" sz="1200" i="1" dirty="0" smtClean="0">
                <a:solidFill>
                  <a:srgbClr val="435153"/>
                </a:solidFill>
              </a:rPr>
              <a:t>delivered via Cisco Collaborative Professional Services for partners or </a:t>
            </a:r>
            <a:r>
              <a:rPr lang="en-GB" sz="1200" i="1" dirty="0" smtClean="0">
                <a:solidFill>
                  <a:srgbClr val="435153"/>
                </a:solidFill>
              </a:rPr>
              <a:t>via Cisco Brand Resale Program for partners</a:t>
            </a:r>
            <a:r>
              <a:rPr lang="en-US" sz="1200" i="1" dirty="0" smtClean="0">
                <a:solidFill>
                  <a:srgbClr val="435153"/>
                </a:solidFill>
              </a:rPr>
              <a:t> </a:t>
            </a:r>
          </a:p>
          <a:p>
            <a:pPr marL="176446" marR="0" indent="-176446" algn="l" defTabSz="899404" rtl="0" eaLnBrk="1" fontAlgn="auto" latinLnBrk="0" hangingPunct="1">
              <a:lnSpc>
                <a:spcPct val="100000"/>
              </a:lnSpc>
              <a:spcBef>
                <a:spcPct val="75000"/>
              </a:spcBef>
              <a:spcAft>
                <a:spcPts val="0"/>
              </a:spcAft>
              <a:buClr>
                <a:srgbClr val="99CC00"/>
              </a:buClr>
              <a:buSzTx/>
              <a:buFontTx/>
              <a:buNone/>
              <a:tabLst/>
              <a:defRPr/>
            </a:pPr>
            <a:r>
              <a:rPr lang="en-US" sz="1200" i="1" baseline="0" dirty="0" smtClean="0">
                <a:solidFill>
                  <a:srgbClr val="435153"/>
                </a:solidFill>
              </a:rPr>
              <a:t> </a:t>
            </a:r>
            <a:endParaRPr lang="en-US" sz="1200" i="1" dirty="0" smtClean="0">
              <a:solidFill>
                <a:srgbClr val="435153"/>
              </a:solidFill>
            </a:endParaRPr>
          </a:p>
          <a:p>
            <a:pPr marL="176446" indent="-176446" defTabSz="899404">
              <a:spcBef>
                <a:spcPct val="75000"/>
              </a:spcBef>
              <a:buClr>
                <a:srgbClr val="99CC00"/>
              </a:buClr>
              <a:defRPr/>
            </a:pPr>
            <a:endParaRPr lang="en-US" i="1" kern="0" dirty="0">
              <a:solidFill>
                <a:schemeClr val="bg1"/>
              </a:solidFill>
              <a:ea typeface="MS PGothic" pitchFamily="34" charset="-128"/>
            </a:endParaRPr>
          </a:p>
          <a:p>
            <a:r>
              <a:rPr lang="en-US" kern="0" dirty="0">
                <a:solidFill>
                  <a:schemeClr val="bg1"/>
                </a:solidFill>
                <a:ea typeface="MS PGothic" pitchFamily="34" charset="-128"/>
              </a:rPr>
              <a:t/>
            </a:r>
            <a:br>
              <a:rPr lang="en-US" kern="0" dirty="0">
                <a:solidFill>
                  <a:schemeClr val="bg1"/>
                </a:solidFill>
                <a:ea typeface="MS PGothic" pitchFamily="34" charset="-128"/>
              </a:rPr>
            </a:br>
            <a:r>
              <a:rPr lang="en-US" sz="1200" b="0" i="0" u="none" strike="noStrike" kern="1200" baseline="0" dirty="0" smtClean="0">
                <a:solidFill>
                  <a:schemeClr val="tx1"/>
                </a:solidFill>
                <a:latin typeface="+mn-lt"/>
                <a:ea typeface="+mn-ea"/>
                <a:cs typeface="+mn-cs"/>
              </a:rPr>
              <a:t>Complementing the Cisco </a:t>
            </a:r>
            <a:r>
              <a:rPr lang="en-US" sz="1200" b="0" i="0" u="none" strike="noStrike" kern="1200" baseline="0" dirty="0" err="1" smtClean="0">
                <a:solidFill>
                  <a:schemeClr val="tx1"/>
                </a:solidFill>
                <a:latin typeface="+mn-lt"/>
                <a:ea typeface="+mn-ea"/>
                <a:cs typeface="+mn-cs"/>
              </a:rPr>
              <a:t>VDI</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solutions, Cisco Desktop Virtualization Services deliver rich, expert-based services end to end that can help you rapidly realize a desktop virtualization solution of your choice anywhere, with any device, over any medium. These services also help provide the right fit with your existing investments and align your IT and business strategies. Our services can help you plan, build, and manage a secure desktop virtualization solution. These include: </a:t>
            </a:r>
          </a:p>
          <a:p>
            <a:r>
              <a:rPr lang="en-US" sz="1200" b="1" i="0" u="none" strike="noStrike" kern="1200" baseline="0" dirty="0" smtClean="0">
                <a:solidFill>
                  <a:schemeClr val="tx1"/>
                </a:solidFill>
                <a:latin typeface="+mn-lt"/>
                <a:ea typeface="+mn-ea"/>
                <a:cs typeface="+mn-cs"/>
              </a:rPr>
              <a:t>Plan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Desktop Virtualization Strategy Service: </a:t>
            </a:r>
            <a:r>
              <a:rPr lang="en-US" sz="1200" b="0" i="0" u="none" strike="noStrike" kern="1200" baseline="0" dirty="0" smtClean="0">
                <a:solidFill>
                  <a:schemeClr val="tx1"/>
                </a:solidFill>
                <a:latin typeface="+mn-lt"/>
                <a:ea typeface="+mn-ea"/>
                <a:cs typeface="+mn-cs"/>
              </a:rPr>
              <a:t>Develop a comprehensive business case and solution strategy for desktop virtualization. Assess operational and mobility services readiness. Create an architecture that may include desktop virtualization, collaboration, and innovation. </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Desktop Virtualization Assessment Service: </a:t>
            </a:r>
            <a:r>
              <a:rPr lang="en-US" sz="1200" b="0" i="0" u="none" strike="noStrike" kern="1200" baseline="0" dirty="0" smtClean="0">
                <a:solidFill>
                  <a:schemeClr val="tx1"/>
                </a:solidFill>
                <a:latin typeface="+mn-lt"/>
                <a:ea typeface="+mn-ea"/>
                <a:cs typeface="+mn-cs"/>
              </a:rPr>
              <a:t>Conduct a comprehensive feasibility study and total cost of ownership (</a:t>
            </a:r>
            <a:r>
              <a:rPr lang="en-US" sz="1200" b="0" i="0" u="none" strike="noStrike" kern="1200" baseline="0" dirty="0" err="1" smtClean="0">
                <a:solidFill>
                  <a:schemeClr val="tx1"/>
                </a:solidFill>
                <a:latin typeface="+mn-lt"/>
                <a:ea typeface="+mn-ea"/>
                <a:cs typeface="+mn-cs"/>
              </a:rPr>
              <a:t>TCO</a:t>
            </a:r>
            <a:r>
              <a:rPr lang="en-US" sz="1200" b="0" i="0" u="none" strike="noStrike" kern="1200" baseline="0" dirty="0" smtClean="0">
                <a:solidFill>
                  <a:schemeClr val="tx1"/>
                </a:solidFill>
                <a:latin typeface="+mn-lt"/>
                <a:ea typeface="+mn-ea"/>
                <a:cs typeface="+mn-cs"/>
              </a:rPr>
              <a:t>) analysis for desktop virtualization. </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Desktop Virtualization Planning and Design Service: </a:t>
            </a:r>
            <a:r>
              <a:rPr lang="en-US" sz="1200" b="0" i="0" u="none" strike="noStrike" kern="1200" baseline="0" dirty="0" smtClean="0">
                <a:solidFill>
                  <a:schemeClr val="tx1"/>
                </a:solidFill>
                <a:latin typeface="+mn-lt"/>
                <a:ea typeface="+mn-ea"/>
                <a:cs typeface="+mn-cs"/>
              </a:rPr>
              <a:t>Design a reliable desktop virtualization infrastructure that fits your IT strategy and user requirements.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Build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Desktop Virtualization Pre-Production Pilot Service: </a:t>
            </a:r>
            <a:r>
              <a:rPr lang="en-US" sz="1200" b="0" i="0" u="none" strike="noStrike" kern="1200" baseline="0" dirty="0" smtClean="0">
                <a:solidFill>
                  <a:schemeClr val="tx1"/>
                </a:solidFill>
                <a:latin typeface="+mn-lt"/>
                <a:ea typeface="+mn-ea"/>
                <a:cs typeface="+mn-cs"/>
              </a:rPr>
              <a:t>Validate specific technical requirements for your proposed desktop virtualization design prior to full production. </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Desktop Virtualization Implementation Service: </a:t>
            </a:r>
            <a:r>
              <a:rPr lang="en-US" sz="1200" b="0" i="0" u="none" strike="noStrike" kern="1200" baseline="0" dirty="0" smtClean="0">
                <a:solidFill>
                  <a:schemeClr val="tx1"/>
                </a:solidFill>
                <a:latin typeface="+mn-lt"/>
                <a:ea typeface="+mn-ea"/>
                <a:cs typeface="+mn-cs"/>
              </a:rPr>
              <a:t>Smoothly implement your desktop virtualization solution, including creating an implementation plan and migrating users.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Manage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Desktop Virtualization Optimization Service: </a:t>
            </a:r>
            <a:r>
              <a:rPr lang="en-US" sz="1200" b="0" i="0" u="none" strike="noStrike" kern="1200" baseline="0" dirty="0" smtClean="0">
                <a:solidFill>
                  <a:schemeClr val="tx1"/>
                </a:solidFill>
                <a:latin typeface="+mn-lt"/>
                <a:ea typeface="+mn-ea"/>
                <a:cs typeface="+mn-cs"/>
              </a:rPr>
              <a:t>Understand the performance and utilization of your desktop environment and evolve your </a:t>
            </a:r>
            <a:r>
              <a:rPr lang="en-US" sz="1200" b="0" i="0" u="none" strike="noStrike" kern="1200" baseline="0" dirty="0" err="1" smtClean="0">
                <a:solidFill>
                  <a:schemeClr val="tx1"/>
                </a:solidFill>
                <a:latin typeface="+mn-lt"/>
                <a:ea typeface="+mn-ea"/>
                <a:cs typeface="+mn-cs"/>
              </a:rPr>
              <a:t>VDI</a:t>
            </a:r>
            <a:r>
              <a:rPr lang="en-US" sz="1200" b="0" i="0" u="none" strike="noStrike" kern="1200" baseline="0" dirty="0" smtClean="0">
                <a:solidFill>
                  <a:schemeClr val="tx1"/>
                </a:solidFill>
                <a:latin typeface="+mn-lt"/>
                <a:ea typeface="+mn-ea"/>
                <a:cs typeface="+mn-cs"/>
              </a:rPr>
              <a:t> or </a:t>
            </a:r>
            <a:r>
              <a:rPr lang="en-US" sz="1200" b="0" i="0" u="none" strike="noStrike" kern="1200" baseline="0" dirty="0" err="1" smtClean="0">
                <a:solidFill>
                  <a:schemeClr val="tx1"/>
                </a:solidFill>
                <a:latin typeface="+mn-lt"/>
                <a:ea typeface="+mn-ea"/>
                <a:cs typeface="+mn-cs"/>
              </a:rPr>
              <a:t>VXI</a:t>
            </a:r>
            <a:r>
              <a:rPr lang="en-US" sz="1200" b="0" i="0" u="none" strike="noStrike" kern="1200" baseline="0" dirty="0" smtClean="0">
                <a:solidFill>
                  <a:schemeClr val="tx1"/>
                </a:solidFill>
                <a:latin typeface="+mn-lt"/>
                <a:ea typeface="+mn-ea"/>
                <a:cs typeface="+mn-cs"/>
              </a:rPr>
              <a:t> solution to assure operational excellence as you expand. </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Cisco Solution Support Service for </a:t>
            </a:r>
            <a:r>
              <a:rPr lang="en-US" sz="1200" b="1" i="0" u="none" strike="noStrike" kern="1200" baseline="0" dirty="0" err="1" smtClean="0">
                <a:solidFill>
                  <a:schemeClr val="tx1"/>
                </a:solidFill>
                <a:latin typeface="+mn-lt"/>
                <a:ea typeface="+mn-ea"/>
                <a:cs typeface="+mn-cs"/>
              </a:rPr>
              <a:t>VXI</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Rapidly resolve operational issues with solution support that provides a single point of contact. </a:t>
            </a:r>
          </a:p>
        </p:txBody>
      </p:sp>
      <p:sp>
        <p:nvSpPr>
          <p:cNvPr id="107524" name="Slide Number Placeholder 3"/>
          <p:cNvSpPr txBox="1">
            <a:spLocks noGrp="1"/>
          </p:cNvSpPr>
          <p:nvPr/>
        </p:nvSpPr>
        <p:spPr bwMode="auto">
          <a:xfrm>
            <a:off x="3884855" y="8829038"/>
            <a:ext cx="2971593" cy="465776"/>
          </a:xfrm>
          <a:prstGeom prst="rect">
            <a:avLst/>
          </a:prstGeom>
          <a:noFill/>
          <a:ln w="9525">
            <a:noFill/>
            <a:miter lim="800000"/>
            <a:headEnd/>
            <a:tailEnd/>
          </a:ln>
        </p:spPr>
        <p:txBody>
          <a:bodyPr lIns="89917" tIns="44958" rIns="89917" bIns="44958" anchor="b"/>
          <a:lstStyle/>
          <a:p>
            <a:pPr algn="r" defTabSz="898477" eaLnBrk="0" fontAlgn="base" hangingPunct="0">
              <a:lnSpc>
                <a:spcPct val="90000"/>
              </a:lnSpc>
              <a:spcBef>
                <a:spcPct val="0"/>
              </a:spcBef>
              <a:spcAft>
                <a:spcPct val="0"/>
              </a:spcAft>
            </a:pPr>
            <a:fld id="{92839480-69FB-4B88-9415-A29AA083512D}" type="slidenum">
              <a:rPr lang="en-GB" sz="1200">
                <a:solidFill>
                  <a:srgbClr val="000000"/>
                </a:solidFill>
                <a:latin typeface="Arial" pitchFamily="34" charset="0"/>
                <a:ea typeface="ＭＳ Ｐゴシック" pitchFamily="34" charset="-128"/>
              </a:rPr>
              <a:pPr algn="r" defTabSz="898477" eaLnBrk="0" fontAlgn="base" hangingPunct="0">
                <a:lnSpc>
                  <a:spcPct val="90000"/>
                </a:lnSpc>
                <a:spcBef>
                  <a:spcPct val="0"/>
                </a:spcBef>
                <a:spcAft>
                  <a:spcPct val="0"/>
                </a:spcAft>
              </a:pPr>
              <a:t>32</a:t>
            </a:fld>
            <a:endParaRPr lang="en-GB" sz="1200" dirty="0">
              <a:solidFill>
                <a:srgbClr val="000000"/>
              </a:solidFill>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5325"/>
            <a:ext cx="6194425" cy="3486150"/>
          </a:xfrm>
        </p:spPr>
      </p:sp>
      <p:sp>
        <p:nvSpPr>
          <p:cNvPr id="3" name="Notes Placeholder 2"/>
          <p:cNvSpPr>
            <a:spLocks noGrp="1"/>
          </p:cNvSpPr>
          <p:nvPr>
            <p:ph type="body" idx="1"/>
          </p:nvPr>
        </p:nvSpPr>
        <p:spPr/>
        <p:txBody>
          <a:bodyPr>
            <a:normAutofit/>
          </a:bodyPr>
          <a:lstStyle/>
          <a:p>
            <a:r>
              <a:rPr lang="en-US" b="1" i="1" dirty="0" smtClean="0"/>
              <a:t>Key Message</a:t>
            </a:r>
            <a:r>
              <a:rPr lang="en-US" i="1" dirty="0" smtClean="0"/>
              <a:t>: Simply stated with Cisco you can deploy  your desktop virtualization infrastructure with confidence. Cisco is uniquely positioned to provide you with all the key ingredients to lower your deployment</a:t>
            </a:r>
            <a:r>
              <a:rPr lang="en-US" i="1" baseline="0" dirty="0" smtClean="0"/>
              <a:t> risks (e.g., via </a:t>
            </a:r>
            <a:r>
              <a:rPr lang="en-US" i="1" baseline="0" dirty="0" err="1" smtClean="0"/>
              <a:t>CVDs</a:t>
            </a:r>
            <a:r>
              <a:rPr lang="en-US" i="1" baseline="0" dirty="0" smtClean="0"/>
              <a:t>,) while offering  a broad partner ecosystem and a large scale channel reach. </a:t>
            </a:r>
            <a:endParaRPr lang="en-US" i="1" dirty="0" smtClean="0"/>
          </a:p>
          <a:p>
            <a:endParaRPr lang="en-US" i="1" dirty="0" smtClean="0"/>
          </a:p>
          <a:p>
            <a:r>
              <a:rPr lang="en-US" i="0" dirty="0" smtClean="0"/>
              <a:t>Accelerate time to value, lower deployment risk</a:t>
            </a:r>
            <a:r>
              <a:rPr lang="en-US" i="0" baseline="0" dirty="0" smtClean="0"/>
              <a:t> and reduce </a:t>
            </a:r>
            <a:r>
              <a:rPr lang="en-US" i="0" baseline="0" dirty="0" err="1" smtClean="0"/>
              <a:t>TCO</a:t>
            </a:r>
            <a:r>
              <a:rPr lang="en-US" i="0" baseline="0" dirty="0" smtClean="0"/>
              <a:t> when you leverage Cisco </a:t>
            </a:r>
            <a:r>
              <a:rPr lang="en-US" i="0" baseline="0" dirty="0" err="1" smtClean="0"/>
              <a:t>VXI</a:t>
            </a:r>
            <a:r>
              <a:rPr lang="en-US" i="0" baseline="0" dirty="0" smtClean="0"/>
              <a:t> for your desktop virtualization deployments. </a:t>
            </a:r>
            <a:endParaRPr lang="en-US" i="0" dirty="0"/>
          </a:p>
        </p:txBody>
      </p:sp>
      <p:sp>
        <p:nvSpPr>
          <p:cNvPr id="4" name="Slide Number Placeholder 3"/>
          <p:cNvSpPr>
            <a:spLocks noGrp="1"/>
          </p:cNvSpPr>
          <p:nvPr>
            <p:ph type="sldNum" sz="quarter" idx="10"/>
          </p:nvPr>
        </p:nvSpPr>
        <p:spPr/>
        <p:txBody>
          <a:bodyPr/>
          <a:lstStyle/>
          <a:p>
            <a:fld id="{5876B895-5FFE-434B-978E-B9447D6E27B9}"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Cisco can also help you address the business challenges that we have found to be typically associated with Desktop virtualization deployments. Simply put you will need a strategic partner, able to deliver workspace solutions for your rapidly evolving user needs, use cases and work styles and all of this while making sure that you achieve your business goals  and limiting capital investment outlays. Cisco along with its partner community can also enable you to address the toughest challenges across all three dimensions. This is part of the Cisco </a:t>
            </a:r>
            <a:r>
              <a:rPr lang="en-US" sz="1200" i="1" kern="1200" baseline="0" dirty="0" err="1" smtClean="0">
                <a:solidFill>
                  <a:schemeClr val="tx1"/>
                </a:solidFill>
                <a:effectLst/>
                <a:latin typeface="+mn-lt"/>
                <a:ea typeface="+mn-ea"/>
                <a:cs typeface="+mn-cs"/>
              </a:rPr>
              <a:t>VXI</a:t>
            </a:r>
            <a:r>
              <a:rPr lang="en-US" sz="1200" i="1" kern="1200" baseline="0" dirty="0" smtClean="0">
                <a:solidFill>
                  <a:schemeClr val="tx1"/>
                </a:solidFill>
                <a:effectLst/>
                <a:latin typeface="+mn-lt"/>
                <a:ea typeface="+mn-ea"/>
                <a:cs typeface="+mn-cs"/>
              </a:rPr>
              <a:t> advantage. </a:t>
            </a:r>
          </a:p>
          <a:p>
            <a:r>
              <a:rPr lang="en-US" sz="1200" i="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any technologies though there are both technical and business challenges that need to be properly sorted out, understood and tackled in context based on your individual priorities and IT environment.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have seen how Cisco </a:t>
            </a:r>
            <a:r>
              <a:rPr lang="en-US" sz="1200" kern="1200" dirty="0" err="1" smtClean="0">
                <a:solidFill>
                  <a:schemeClr val="tx1"/>
                </a:solidFill>
                <a:effectLst/>
                <a:latin typeface="+mn-lt"/>
                <a:ea typeface="+mn-ea"/>
                <a:cs typeface="+mn-cs"/>
              </a:rPr>
              <a:t>VXI</a:t>
            </a:r>
            <a:r>
              <a:rPr lang="en-US" sz="1200" kern="1200" dirty="0" smtClean="0">
                <a:solidFill>
                  <a:schemeClr val="tx1"/>
                </a:solidFill>
                <a:effectLst/>
                <a:latin typeface="+mn-lt"/>
                <a:ea typeface="+mn-ea"/>
                <a:cs typeface="+mn-cs"/>
              </a:rPr>
              <a:t> enables you to tackle the toughest technical challenges</a:t>
            </a:r>
            <a:r>
              <a:rPr lang="en-US" sz="1200" kern="1200" baseline="0" dirty="0" smtClean="0">
                <a:solidFill>
                  <a:schemeClr val="tx1"/>
                </a:solidFill>
                <a:effectLst/>
                <a:latin typeface="+mn-lt"/>
                <a:ea typeface="+mn-ea"/>
                <a:cs typeface="+mn-cs"/>
              </a:rPr>
              <a:t> you may encounter when deploying DV solutions . We can now </a:t>
            </a:r>
            <a:r>
              <a:rPr lang="en-US" sz="1200" kern="1200" dirty="0" smtClean="0">
                <a:solidFill>
                  <a:schemeClr val="tx1"/>
                </a:solidFill>
                <a:effectLst/>
                <a:latin typeface="+mn-lt"/>
                <a:ea typeface="+mn-ea"/>
                <a:cs typeface="+mn-cs"/>
              </a:rPr>
              <a:t>review some of the most common business challenges that we have encountered and that we have helped our customers solve. </a:t>
            </a:r>
          </a:p>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CAPEX</a:t>
            </a:r>
            <a:r>
              <a:rPr lang="en-US" sz="1200" b="1"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sz="1200" kern="1200" dirty="0" smtClean="0">
                <a:solidFill>
                  <a:schemeClr val="tx1"/>
                </a:solidFill>
                <a:effectLst/>
                <a:latin typeface="+mn-lt"/>
                <a:ea typeface="+mn-ea"/>
                <a:cs typeface="+mn-cs"/>
              </a:rPr>
              <a:t>CapEx for traditional VDI is still high, up to 60% more expensive than physical desktop infrastructure, admittedly storage costs are a major component. </a:t>
            </a:r>
          </a:p>
          <a:p>
            <a:pPr lvl="1"/>
            <a:r>
              <a:rPr lang="en-US" sz="1200" kern="1200" dirty="0" smtClean="0">
                <a:solidFill>
                  <a:schemeClr val="tx1"/>
                </a:solidFill>
                <a:effectLst/>
                <a:latin typeface="+mn-lt"/>
                <a:ea typeface="+mn-ea"/>
                <a:cs typeface="+mn-cs"/>
              </a:rPr>
              <a:t>Cisco can help … Self funding model put in place with Cisco Capital, advanced services to help you develop the business case, TCO calculators and white papers that articulate the overall economic impact of VXI</a:t>
            </a:r>
          </a:p>
          <a:p>
            <a:pPr lvl="1"/>
            <a:r>
              <a:rPr lang="en-US" sz="1200" kern="1200" dirty="0" smtClean="0">
                <a:solidFill>
                  <a:schemeClr val="tx1"/>
                </a:solidFill>
                <a:effectLst/>
                <a:latin typeface="+mn-lt"/>
                <a:ea typeface="+mn-ea"/>
                <a:cs typeface="+mn-cs"/>
              </a:rPr>
              <a:t>There are also technological traits that help us deliver more value thus reducing your TCO for example:</a:t>
            </a:r>
          </a:p>
          <a:p>
            <a:pPr lvl="2"/>
            <a:r>
              <a:rPr lang="en-US" sz="1200" kern="1200" dirty="0" smtClean="0">
                <a:solidFill>
                  <a:schemeClr val="tx1"/>
                </a:solidFill>
                <a:effectLst/>
                <a:latin typeface="+mn-lt"/>
                <a:ea typeface="+mn-ea"/>
                <a:cs typeface="+mn-cs"/>
              </a:rPr>
              <a:t>We continue to increase </a:t>
            </a:r>
            <a:r>
              <a:rPr lang="en-US" sz="1200" kern="1200" dirty="0" err="1" smtClean="0">
                <a:solidFill>
                  <a:schemeClr val="tx1"/>
                </a:solidFill>
                <a:effectLst/>
                <a:latin typeface="+mn-lt"/>
                <a:ea typeface="+mn-ea"/>
                <a:cs typeface="+mn-cs"/>
              </a:rPr>
              <a:t>UCS</a:t>
            </a:r>
            <a:r>
              <a:rPr lang="en-US" sz="1200" kern="1200" dirty="0" smtClean="0">
                <a:solidFill>
                  <a:schemeClr val="tx1"/>
                </a:solidFill>
                <a:effectLst/>
                <a:latin typeface="+mn-lt"/>
                <a:ea typeface="+mn-ea"/>
                <a:cs typeface="+mn-cs"/>
              </a:rPr>
              <a:t> density by supporting more virtual desktops per server leveraging the latest Cisco UCS innovations, including M200 M3 blades (up to 186 desktops per blade) and more scalable I/O network architecture</a:t>
            </a:r>
          </a:p>
          <a:p>
            <a:pPr lvl="2"/>
            <a:r>
              <a:rPr lang="en-US" sz="1200" kern="1200" dirty="0" smtClean="0">
                <a:solidFill>
                  <a:schemeClr val="tx1"/>
                </a:solidFill>
                <a:effectLst/>
                <a:latin typeface="+mn-lt"/>
                <a:ea typeface="+mn-ea"/>
                <a:cs typeface="+mn-cs"/>
              </a:rPr>
              <a:t>Lower storage costs with storage optimization solutions for Cisco UCS. Solutions include SSD modules and hypervisor caching with Fusion I/O </a:t>
            </a:r>
          </a:p>
          <a:p>
            <a:pPr lvl="2"/>
            <a:r>
              <a:rPr lang="en-US" sz="1200" kern="1200" dirty="0" smtClean="0">
                <a:solidFill>
                  <a:schemeClr val="tx1"/>
                </a:solidFill>
                <a:effectLst/>
                <a:latin typeface="+mn-lt"/>
                <a:ea typeface="+mn-ea"/>
                <a:cs typeface="+mn-cs"/>
              </a:rPr>
              <a:t>Broadening your choice of storage vendors with best in class providers such as EMC and NetApp</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EVOLVING </a:t>
            </a:r>
            <a:r>
              <a:rPr lang="en-US" sz="1200" b="1" kern="1200" dirty="0" err="1" smtClean="0">
                <a:solidFill>
                  <a:schemeClr val="tx1"/>
                </a:solidFill>
                <a:effectLst/>
                <a:latin typeface="+mn-lt"/>
                <a:ea typeface="+mn-ea"/>
                <a:cs typeface="+mn-cs"/>
              </a:rPr>
              <a:t>WORKSTYLES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Support for evolving </a:t>
            </a:r>
            <a:r>
              <a:rPr lang="en-US" sz="1200" kern="1200" dirty="0" err="1" smtClean="0">
                <a:solidFill>
                  <a:schemeClr val="tx1"/>
                </a:solidFill>
                <a:effectLst/>
                <a:latin typeface="+mn-lt"/>
                <a:ea typeface="+mn-ea"/>
                <a:cs typeface="+mn-cs"/>
              </a:rPr>
              <a:t>workstyles</a:t>
            </a:r>
            <a:r>
              <a:rPr lang="en-US" sz="1200" kern="1200" dirty="0" smtClean="0">
                <a:solidFill>
                  <a:schemeClr val="tx1"/>
                </a:solidFill>
                <a:effectLst/>
                <a:latin typeface="+mn-lt"/>
                <a:ea typeface="+mn-ea"/>
                <a:cs typeface="+mn-cs"/>
              </a:rPr>
              <a:t> (Need to support all required business, desktop apps and services, need to support fixed, mobile employees/partners on-premise and off-premise, need to support a broad set of corporate-issued and BYOD devices)</a:t>
            </a:r>
          </a:p>
          <a:p>
            <a:pPr lvl="0"/>
            <a:r>
              <a:rPr lang="en-US" sz="1200" kern="1200" dirty="0" smtClean="0">
                <a:solidFill>
                  <a:schemeClr val="tx1"/>
                </a:solidFill>
                <a:effectLst/>
                <a:latin typeface="+mn-lt"/>
                <a:ea typeface="+mn-ea"/>
                <a:cs typeface="+mn-cs"/>
              </a:rPr>
              <a:t>Cisco can help .. we have developed a BYOD Smart Solution that includes wireless and security components, supported by the broader CUW strategy; </a:t>
            </a:r>
          </a:p>
          <a:p>
            <a:pPr lvl="0"/>
            <a:r>
              <a:rPr lang="en-US" sz="1200" kern="1200" dirty="0" smtClean="0">
                <a:solidFill>
                  <a:schemeClr val="tx1"/>
                </a:solidFill>
                <a:effectLst/>
                <a:latin typeface="+mn-lt"/>
                <a:ea typeface="+mn-ea"/>
                <a:cs typeface="+mn-cs"/>
              </a:rPr>
              <a:t>Cisco is able to support various end points and we can show case the solution end-to-end</a:t>
            </a:r>
          </a:p>
          <a:p>
            <a:pPr lvl="0"/>
            <a:r>
              <a:rPr lang="en-US" sz="1200" kern="1200" dirty="0" smtClean="0">
                <a:solidFill>
                  <a:schemeClr val="tx1"/>
                </a:solidFill>
                <a:effectLst/>
                <a:latin typeface="+mn-lt"/>
                <a:ea typeface="+mn-ea"/>
                <a:cs typeface="+mn-cs"/>
              </a:rPr>
              <a:t>Collaboration capabilities provide support across many device types, including virtual and native desktops, and mobile and campus-based desktops by extending the Cisco Jabber experience to Windows in </a:t>
            </a:r>
            <a:r>
              <a:rPr lang="en-US" sz="1200" kern="1200" dirty="0" err="1" smtClean="0">
                <a:solidFill>
                  <a:schemeClr val="tx1"/>
                </a:solidFill>
                <a:effectLst/>
                <a:latin typeface="+mn-lt"/>
                <a:ea typeface="+mn-ea"/>
                <a:cs typeface="+mn-cs"/>
              </a:rPr>
              <a:t>HVD</a:t>
            </a:r>
            <a:r>
              <a:rPr lang="en-US" sz="1200" kern="1200" dirty="0" smtClean="0">
                <a:solidFill>
                  <a:schemeClr val="tx1"/>
                </a:solidFill>
                <a:effectLst/>
                <a:latin typeface="+mn-lt"/>
                <a:ea typeface="+mn-ea"/>
                <a:cs typeface="+mn-cs"/>
              </a:rPr>
              <a:t> and Jabber support for XenApp</a:t>
            </a:r>
          </a:p>
          <a:p>
            <a:pPr lvl="0"/>
            <a:r>
              <a:rPr lang="en-US" sz="1200" kern="1200" dirty="0" smtClean="0">
                <a:solidFill>
                  <a:schemeClr val="tx1"/>
                </a:solidFill>
                <a:effectLst/>
                <a:latin typeface="+mn-lt"/>
                <a:ea typeface="+mn-ea"/>
                <a:cs typeface="+mn-cs"/>
              </a:rPr>
              <a:t>With VXI we continue to expand the number of use cases suitable for DV deployments. For example integration with optimized call contact centers, video streaming, branch offices etc.. </a:t>
            </a:r>
          </a:p>
          <a:p>
            <a:pPr lvl="0"/>
            <a:r>
              <a:rPr lang="en-US" sz="1200" kern="1200" dirty="0" smtClean="0">
                <a:solidFill>
                  <a:schemeClr val="tx1"/>
                </a:solidFill>
                <a:effectLst/>
                <a:latin typeface="+mn-lt"/>
                <a:ea typeface="+mn-ea"/>
                <a:cs typeface="+mn-cs"/>
              </a:rPr>
              <a:t>Last but not least AS can help you be better prepared to deploy your solution and analyze the use cases ..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CISCO AS A STRATEGIC PARTNER </a:t>
            </a:r>
          </a:p>
          <a:p>
            <a:pPr lvl="0"/>
            <a:r>
              <a:rPr lang="en-US" sz="1200" kern="1200" dirty="0" smtClean="0">
                <a:solidFill>
                  <a:schemeClr val="tx1"/>
                </a:solidFill>
                <a:effectLst/>
                <a:latin typeface="+mn-lt"/>
                <a:ea typeface="+mn-ea"/>
                <a:cs typeface="+mn-cs"/>
              </a:rPr>
              <a:t>Complexity of provisioning, deployment, operations of DV services. Deploying DV requires alignment within your IT organization. There is a fair degree of organizational complexity due to desktop virtualization crossing multiple IT domains (desktop, data center infrastructure, network, communications, apps) </a:t>
            </a:r>
          </a:p>
          <a:p>
            <a:pPr lvl="0"/>
            <a:r>
              <a:rPr lang="en-US" sz="1200" kern="1200" dirty="0" smtClean="0">
                <a:solidFill>
                  <a:schemeClr val="tx1"/>
                </a:solidFill>
                <a:effectLst/>
                <a:latin typeface="+mn-lt"/>
                <a:ea typeface="+mn-ea"/>
                <a:cs typeface="+mn-cs"/>
              </a:rPr>
              <a:t>Cisco has core expertise across all the elements of the DV portfolio and therefore understands the dynamics.</a:t>
            </a:r>
          </a:p>
          <a:p>
            <a:pPr lvl="0"/>
            <a:r>
              <a:rPr lang="en-US" sz="1200" kern="1200" dirty="0" smtClean="0">
                <a:solidFill>
                  <a:schemeClr val="tx1"/>
                </a:solidFill>
                <a:effectLst/>
                <a:latin typeface="+mn-lt"/>
                <a:ea typeface="+mn-ea"/>
                <a:cs typeface="+mn-cs"/>
              </a:rPr>
              <a:t>Cisco can provide an impartial perspective since we do not have to protect a slow growth thin margin desktop PC business </a:t>
            </a:r>
          </a:p>
          <a:p>
            <a:pPr lvl="0"/>
            <a:r>
              <a:rPr lang="en-US" sz="1200" kern="1200" dirty="0" smtClean="0">
                <a:solidFill>
                  <a:schemeClr val="tx1"/>
                </a:solidFill>
                <a:effectLst/>
                <a:latin typeface="+mn-lt"/>
                <a:ea typeface="+mn-ea"/>
                <a:cs typeface="+mn-cs"/>
              </a:rPr>
              <a:t>Advanced Services can help you navigate that alignment as needed / required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Procurement , coordination and maintenance of multi-vendor stacks can add risk to the overall DV project and impact business outcomes</a:t>
            </a:r>
          </a:p>
          <a:p>
            <a:pPr lvl="1"/>
            <a:r>
              <a:rPr lang="en-US" sz="1200" kern="1200" dirty="0" smtClean="0">
                <a:solidFill>
                  <a:schemeClr val="tx1"/>
                </a:solidFill>
                <a:effectLst/>
                <a:latin typeface="+mn-lt"/>
                <a:ea typeface="+mn-ea"/>
                <a:cs typeface="+mn-cs"/>
              </a:rPr>
              <a:t>Cisco Solution Services allows you to select Cisco as the single ‘throat to choke’ wrt support services </a:t>
            </a:r>
          </a:p>
          <a:p>
            <a:pPr lvl="1"/>
            <a:r>
              <a:rPr lang="en-US" sz="1200" kern="1200" dirty="0" smtClean="0">
                <a:solidFill>
                  <a:schemeClr val="tx1"/>
                </a:solidFill>
                <a:effectLst/>
                <a:latin typeface="+mn-lt"/>
                <a:ea typeface="+mn-ea"/>
                <a:cs typeface="+mn-cs"/>
              </a:rPr>
              <a:t>Cisco Validated Designs to reduce deployment and support risks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Risk of Vendor Lock-in – often customers prefer to leverage already established relationships with resellers, VARs, GSIs of choice </a:t>
            </a:r>
          </a:p>
          <a:p>
            <a:pPr lvl="1"/>
            <a:r>
              <a:rPr lang="en-US" sz="1200" kern="1200" dirty="0" smtClean="0">
                <a:solidFill>
                  <a:schemeClr val="tx1"/>
                </a:solidFill>
                <a:effectLst/>
                <a:latin typeface="+mn-lt"/>
                <a:ea typeface="+mn-ea"/>
                <a:cs typeface="+mn-cs"/>
              </a:rPr>
              <a:t>Cisco ecosystem includes trained channel partners to implement and support VXI deployments</a:t>
            </a:r>
          </a:p>
          <a:p>
            <a:endParaRPr lang="en-US" dirty="0" smtClean="0"/>
          </a:p>
        </p:txBody>
      </p:sp>
      <p:sp>
        <p:nvSpPr>
          <p:cNvPr id="4" name="Slide Number Placeholder 3"/>
          <p:cNvSpPr>
            <a:spLocks noGrp="1"/>
          </p:cNvSpPr>
          <p:nvPr>
            <p:ph type="sldNum" sz="quarter" idx="10"/>
          </p:nvPr>
        </p:nvSpPr>
        <p:spPr/>
        <p:txBody>
          <a:bodyPr/>
          <a:lstStyle/>
          <a:p>
            <a:fld id="{7D8C2C35-2B8A-446E-BEC0-FD36716C29AC}" type="slidenum">
              <a:rPr lang="de-DE" smtClean="0"/>
              <a:pPr/>
              <a:t>35</a:t>
            </a:fld>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Cisco can also help you tailor the financial aspects associated with desktop virtualization deployments to your specific environment. That in turn helps you rationalize the initial capital investment required in a broader context, in terms of ROI and </a:t>
            </a:r>
            <a:r>
              <a:rPr lang="en-US" sz="1200" i="1" kern="1200" baseline="0" dirty="0" err="1" smtClean="0">
                <a:solidFill>
                  <a:schemeClr val="tx1"/>
                </a:solidFill>
                <a:effectLst/>
                <a:latin typeface="+mn-lt"/>
                <a:ea typeface="+mn-ea"/>
                <a:cs typeface="+mn-cs"/>
              </a:rPr>
              <a:t>TCO</a:t>
            </a:r>
            <a:r>
              <a:rPr lang="en-US" sz="1200" i="1" kern="1200" baseline="0" dirty="0" smtClean="0">
                <a:solidFill>
                  <a:schemeClr val="tx1"/>
                </a:solidFill>
                <a:effectLst/>
                <a:latin typeface="+mn-lt"/>
                <a:ea typeface="+mn-ea"/>
                <a:cs typeface="+mn-cs"/>
              </a:rPr>
              <a:t> reduction. Cisco Advanced services can assist in the process. We can make available </a:t>
            </a:r>
            <a:r>
              <a:rPr lang="en-US" sz="1200" i="1" kern="1200" baseline="0" dirty="0" err="1" smtClean="0">
                <a:solidFill>
                  <a:schemeClr val="tx1"/>
                </a:solidFill>
                <a:effectLst/>
                <a:latin typeface="+mn-lt"/>
                <a:ea typeface="+mn-ea"/>
                <a:cs typeface="+mn-cs"/>
              </a:rPr>
              <a:t>TCO</a:t>
            </a:r>
            <a:r>
              <a:rPr lang="en-US" sz="1200" i="1" kern="1200" baseline="0" dirty="0" smtClean="0">
                <a:solidFill>
                  <a:schemeClr val="tx1"/>
                </a:solidFill>
                <a:effectLst/>
                <a:latin typeface="+mn-lt"/>
                <a:ea typeface="+mn-ea"/>
                <a:cs typeface="+mn-cs"/>
              </a:rPr>
              <a:t> calculators to help you get started or provide help with Cisco Capital to qualified customers. But we are not stopping here, we will continue to invest to drive infrastructure costs further down.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eaLnBrk="0">
              <a:spcBef>
                <a:spcPts val="400"/>
              </a:spcBef>
              <a:buClr>
                <a:schemeClr val="tx2"/>
              </a:buClr>
            </a:pPr>
            <a:r>
              <a:rPr lang="en-US" sz="1600" dirty="0" smtClean="0">
                <a:solidFill>
                  <a:schemeClr val="bg1"/>
                </a:solidFill>
              </a:rPr>
              <a:t>Increase virtual desktop server density</a:t>
            </a:r>
          </a:p>
          <a:p>
            <a:pPr marL="231775" lvl="1" indent="-231775" eaLnBrk="0">
              <a:spcBef>
                <a:spcPts val="400"/>
              </a:spcBef>
              <a:buClr>
                <a:schemeClr val="tx2"/>
              </a:buClr>
              <a:buFont typeface="Arial" pitchFamily="34" charset="0"/>
              <a:buChar char="•"/>
            </a:pPr>
            <a:r>
              <a:rPr lang="en-US" sz="1400" dirty="0" err="1" smtClean="0">
                <a:solidFill>
                  <a:schemeClr val="bg1"/>
                </a:solidFill>
              </a:rPr>
              <a:t>XenApp</a:t>
            </a:r>
            <a:r>
              <a:rPr lang="en-US" sz="1400" dirty="0" smtClean="0">
                <a:solidFill>
                  <a:schemeClr val="bg1"/>
                </a:solidFill>
              </a:rPr>
              <a:t> 6.5 published shared desktop, including Jabber for Windows</a:t>
            </a:r>
          </a:p>
          <a:p>
            <a:pPr marL="231775" lvl="1" indent="-231775" eaLnBrk="0">
              <a:spcBef>
                <a:spcPts val="400"/>
              </a:spcBef>
              <a:buClr>
                <a:schemeClr val="tx2"/>
              </a:buClr>
            </a:pPr>
            <a:endParaRPr lang="en-US" dirty="0" smtClean="0">
              <a:solidFill>
                <a:schemeClr val="bg1"/>
              </a:solidFill>
            </a:endParaRPr>
          </a:p>
          <a:p>
            <a:pPr eaLnBrk="0">
              <a:spcBef>
                <a:spcPts val="400"/>
              </a:spcBef>
              <a:buClr>
                <a:schemeClr val="tx2"/>
              </a:buClr>
            </a:pPr>
            <a:r>
              <a:rPr lang="en-US" sz="1600" dirty="0" smtClean="0">
                <a:solidFill>
                  <a:schemeClr val="bg1"/>
                </a:solidFill>
              </a:rPr>
              <a:t>Reduce TCO through server technology advancements</a:t>
            </a:r>
          </a:p>
          <a:p>
            <a:pPr marL="231775" lvl="1" indent="-231775" eaLnBrk="0">
              <a:spcBef>
                <a:spcPts val="400"/>
              </a:spcBef>
              <a:buClr>
                <a:schemeClr val="tx2"/>
              </a:buClr>
              <a:buFont typeface="Arial" pitchFamily="34" charset="0"/>
              <a:buChar char="•"/>
            </a:pPr>
            <a:r>
              <a:rPr lang="en-US" sz="1400" dirty="0" err="1" smtClean="0">
                <a:solidFill>
                  <a:schemeClr val="bg1"/>
                </a:solidFill>
              </a:rPr>
              <a:t>UCS</a:t>
            </a:r>
            <a:r>
              <a:rPr lang="en-US" sz="1400" dirty="0" smtClean="0">
                <a:solidFill>
                  <a:schemeClr val="bg1"/>
                </a:solidFill>
              </a:rPr>
              <a:t> </a:t>
            </a:r>
            <a:r>
              <a:rPr lang="en-US" sz="1400" dirty="0" err="1" smtClean="0">
                <a:solidFill>
                  <a:schemeClr val="bg1"/>
                </a:solidFill>
              </a:rPr>
              <a:t>B200M3</a:t>
            </a:r>
            <a:r>
              <a:rPr lang="en-US" sz="1400" dirty="0" smtClean="0">
                <a:solidFill>
                  <a:schemeClr val="bg1"/>
                </a:solidFill>
              </a:rPr>
              <a:t> (</a:t>
            </a:r>
            <a:r>
              <a:rPr lang="en-US" sz="1400" dirty="0" err="1" smtClean="0">
                <a:solidFill>
                  <a:schemeClr val="bg1"/>
                </a:solidFill>
              </a:rPr>
              <a:t>1600MHz</a:t>
            </a:r>
            <a:r>
              <a:rPr lang="en-US" sz="1400" dirty="0" smtClean="0">
                <a:solidFill>
                  <a:schemeClr val="bg1"/>
                </a:solidFill>
              </a:rPr>
              <a:t> memory), VIC 1240 (80 </a:t>
            </a:r>
            <a:r>
              <a:rPr lang="en-US" sz="1400" dirty="0" err="1" smtClean="0">
                <a:solidFill>
                  <a:schemeClr val="bg1"/>
                </a:solidFill>
              </a:rPr>
              <a:t>Gbps</a:t>
            </a:r>
            <a:r>
              <a:rPr lang="en-US" sz="1400" dirty="0" smtClean="0">
                <a:solidFill>
                  <a:schemeClr val="bg1"/>
                </a:solidFill>
              </a:rPr>
              <a:t> I/O), </a:t>
            </a:r>
            <a:r>
              <a:rPr lang="en-US" sz="1400" dirty="0" err="1" smtClean="0">
                <a:solidFill>
                  <a:schemeClr val="bg1"/>
                </a:solidFill>
              </a:rPr>
              <a:t>UCS</a:t>
            </a:r>
            <a:r>
              <a:rPr lang="en-US" sz="1400" dirty="0" smtClean="0">
                <a:solidFill>
                  <a:schemeClr val="bg1"/>
                </a:solidFill>
              </a:rPr>
              <a:t> 2.0.2, Fabric Interconnect </a:t>
            </a:r>
            <a:r>
              <a:rPr lang="en-US" sz="1400" dirty="0" err="1" smtClean="0">
                <a:solidFill>
                  <a:schemeClr val="bg1"/>
                </a:solidFill>
              </a:rPr>
              <a:t>6296UP</a:t>
            </a:r>
            <a:endParaRPr lang="en-US" sz="1400" dirty="0" smtClean="0">
              <a:solidFill>
                <a:schemeClr val="bg1"/>
              </a:solidFill>
            </a:endParaRPr>
          </a:p>
          <a:p>
            <a:pPr marL="231775" lvl="1" indent="-231775" eaLnBrk="0">
              <a:spcBef>
                <a:spcPts val="400"/>
              </a:spcBef>
              <a:buClr>
                <a:schemeClr val="tx2"/>
              </a:buClr>
            </a:pPr>
            <a:endParaRPr lang="en-US" dirty="0" smtClean="0">
              <a:solidFill>
                <a:schemeClr val="bg1"/>
              </a:solidFill>
            </a:endParaRPr>
          </a:p>
          <a:p>
            <a:pPr eaLnBrk="0">
              <a:spcBef>
                <a:spcPts val="400"/>
              </a:spcBef>
              <a:buClr>
                <a:schemeClr val="tx2"/>
              </a:buClr>
            </a:pPr>
            <a:r>
              <a:rPr lang="en-US" sz="1600" dirty="0" smtClean="0">
                <a:solidFill>
                  <a:schemeClr val="bg1"/>
                </a:solidFill>
              </a:rPr>
              <a:t>Decrease storage costs for View and </a:t>
            </a:r>
            <a:r>
              <a:rPr lang="en-US" sz="1600" dirty="0" err="1" smtClean="0">
                <a:solidFill>
                  <a:schemeClr val="bg1"/>
                </a:solidFill>
              </a:rPr>
              <a:t>XenDesktop</a:t>
            </a:r>
            <a:endParaRPr lang="en-US" sz="1600" dirty="0" smtClean="0">
              <a:solidFill>
                <a:schemeClr val="bg1"/>
              </a:solidFill>
            </a:endParaRPr>
          </a:p>
          <a:p>
            <a:pPr marL="231775" lvl="1" indent="-231775" eaLnBrk="0">
              <a:spcBef>
                <a:spcPts val="400"/>
              </a:spcBef>
              <a:buClr>
                <a:schemeClr val="tx2"/>
              </a:buClr>
              <a:buFont typeface="Arial" pitchFamily="34" charset="0"/>
              <a:buChar char="•"/>
            </a:pPr>
            <a:r>
              <a:rPr lang="en-US" sz="1400" dirty="0" smtClean="0">
                <a:solidFill>
                  <a:schemeClr val="bg1"/>
                </a:solidFill>
              </a:rPr>
              <a:t>Solid State Drives (</a:t>
            </a:r>
            <a:r>
              <a:rPr lang="en-US" sz="1400" dirty="0" err="1" smtClean="0">
                <a:solidFill>
                  <a:schemeClr val="bg1"/>
                </a:solidFill>
              </a:rPr>
              <a:t>SSD</a:t>
            </a:r>
            <a:r>
              <a:rPr lang="en-US" sz="1400" dirty="0" smtClean="0">
                <a:solidFill>
                  <a:schemeClr val="bg1"/>
                </a:solidFill>
              </a:rPr>
              <a:t>) for desktop image</a:t>
            </a:r>
          </a:p>
          <a:p>
            <a:pPr marL="231775" lvl="1" indent="-231775" eaLnBrk="0">
              <a:spcBef>
                <a:spcPts val="400"/>
              </a:spcBef>
              <a:buClr>
                <a:schemeClr val="tx2"/>
              </a:buClr>
              <a:buFont typeface="Arial" pitchFamily="34" charset="0"/>
              <a:buChar char="•"/>
            </a:pPr>
            <a:r>
              <a:rPr lang="en-US" sz="1400" dirty="0" smtClean="0">
                <a:solidFill>
                  <a:schemeClr val="bg1"/>
                </a:solidFill>
              </a:rPr>
              <a:t>Whiptail</a:t>
            </a:r>
          </a:p>
          <a:p>
            <a:pPr marL="231775" lvl="1" indent="-231775" eaLnBrk="0">
              <a:spcBef>
                <a:spcPts val="400"/>
              </a:spcBef>
              <a:buClr>
                <a:schemeClr val="tx2"/>
              </a:buClr>
            </a:pPr>
            <a:endParaRPr lang="en-US" dirty="0" smtClean="0">
              <a:solidFill>
                <a:schemeClr val="bg1"/>
              </a:solidFill>
            </a:endParaRPr>
          </a:p>
          <a:p>
            <a:pPr eaLnBrk="0">
              <a:spcBef>
                <a:spcPts val="400"/>
              </a:spcBef>
              <a:buClr>
                <a:schemeClr val="tx2"/>
              </a:buClr>
            </a:pPr>
            <a:r>
              <a:rPr lang="en-US" sz="1600" dirty="0" smtClean="0">
                <a:solidFill>
                  <a:schemeClr val="bg1"/>
                </a:solidFill>
              </a:rPr>
              <a:t>Decrease storage costs with hypervisor caching technology</a:t>
            </a:r>
          </a:p>
          <a:p>
            <a:pPr marL="231775" lvl="1" indent="-231775" eaLnBrk="0">
              <a:spcBef>
                <a:spcPts val="400"/>
              </a:spcBef>
              <a:buClr>
                <a:schemeClr val="tx2"/>
              </a:buClr>
              <a:buFont typeface="Arial" pitchFamily="34" charset="0"/>
              <a:buChar char="•"/>
            </a:pPr>
            <a:r>
              <a:rPr lang="en-US" sz="1400" dirty="0" err="1" smtClean="0">
                <a:solidFill>
                  <a:schemeClr val="bg1"/>
                </a:solidFill>
              </a:rPr>
              <a:t>ESXi</a:t>
            </a:r>
            <a:r>
              <a:rPr lang="en-US" sz="1400" dirty="0" smtClean="0">
                <a:solidFill>
                  <a:schemeClr val="bg1"/>
                </a:solidFill>
              </a:rPr>
              <a:t> </a:t>
            </a:r>
            <a:r>
              <a:rPr lang="en-US" sz="1400" dirty="0" err="1" smtClean="0">
                <a:solidFill>
                  <a:schemeClr val="bg1"/>
                </a:solidFill>
              </a:rPr>
              <a:t>CBRC</a:t>
            </a:r>
            <a:r>
              <a:rPr lang="en-US" sz="1400" dirty="0" smtClean="0">
                <a:solidFill>
                  <a:schemeClr val="bg1"/>
                </a:solidFill>
              </a:rPr>
              <a:t> </a:t>
            </a:r>
          </a:p>
          <a:p>
            <a:pPr marL="231775" lvl="1" indent="-231775" eaLnBrk="0">
              <a:spcBef>
                <a:spcPts val="400"/>
              </a:spcBef>
              <a:buClr>
                <a:schemeClr val="tx2"/>
              </a:buClr>
              <a:buFont typeface="Arial" pitchFamily="34" charset="0"/>
              <a:buChar char="•"/>
            </a:pPr>
            <a:endParaRPr lang="en-US" sz="1400" dirty="0" smtClean="0">
              <a:solidFill>
                <a:schemeClr val="bg1"/>
              </a:solidFill>
            </a:endParaRPr>
          </a:p>
          <a:p>
            <a:pPr marL="0" lvl="1" indent="0" eaLnBrk="0">
              <a:spcBef>
                <a:spcPts val="400"/>
              </a:spcBef>
              <a:buClr>
                <a:schemeClr val="tx2"/>
              </a:buClr>
              <a:buFont typeface="Arial" pitchFamily="34" charset="0"/>
              <a:buNone/>
            </a:pPr>
            <a:r>
              <a:rPr lang="en-US" sz="1400" dirty="0" smtClean="0">
                <a:solidFill>
                  <a:schemeClr val="bg1"/>
                </a:solidFill>
              </a:rPr>
              <a:t>Leverage Cisco Capital for Cisco financing – self funding business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36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5325"/>
            <a:ext cx="6194425" cy="3486150"/>
          </a:xfrm>
        </p:spPr>
      </p:sp>
      <p:sp>
        <p:nvSpPr>
          <p:cNvPr id="3" name="Notes Placeholder 2"/>
          <p:cNvSpPr>
            <a:spLocks noGrp="1"/>
          </p:cNvSpPr>
          <p:nvPr>
            <p:ph type="body" idx="1"/>
          </p:nvPr>
        </p:nvSpPr>
        <p:spPr/>
        <p:txBody>
          <a:bodyPr>
            <a:normAutofit/>
          </a:bodyPr>
          <a:lstStyle/>
          <a:p>
            <a:r>
              <a:rPr lang="en-US" dirty="0" smtClean="0"/>
              <a:t>And</a:t>
            </a:r>
            <a:r>
              <a:rPr lang="en-US" baseline="0" dirty="0" smtClean="0"/>
              <a:t> our innovations and investments will focus on capabilities that deliver the highest value to our customers.</a:t>
            </a:r>
            <a:endParaRPr lang="en-US" dirty="0"/>
          </a:p>
        </p:txBody>
      </p:sp>
      <p:sp>
        <p:nvSpPr>
          <p:cNvPr id="4" name="Slide Number Placeholder 3"/>
          <p:cNvSpPr>
            <a:spLocks noGrp="1"/>
          </p:cNvSpPr>
          <p:nvPr>
            <p:ph type="sldNum" sz="quarter" idx="10"/>
          </p:nvPr>
        </p:nvSpPr>
        <p:spPr/>
        <p:txBody>
          <a:bodyPr/>
          <a:lstStyle/>
          <a:p>
            <a:fld id="{FDA4D267-26D7-446E-9C26-527D78C5C6B4}" type="slidenum">
              <a:rPr lang="en-US" smtClean="0"/>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Reducing the overall TCO is one</a:t>
            </a:r>
            <a:r>
              <a:rPr lang="en-US" baseline="0" dirty="0" smtClean="0"/>
              <a:t> of the main value propositions of Cisco </a:t>
            </a:r>
            <a:r>
              <a:rPr lang="en-US" baseline="0" dirty="0" err="1" smtClean="0"/>
              <a:t>VXI</a:t>
            </a:r>
            <a:r>
              <a:rPr lang="en-US" baseline="0" dirty="0" smtClean="0"/>
              <a:t>. Comparing a traditional PC desktop which constitutes for every $1 in software / hardware there is $3 spend over the life of the asset on life cycle management and support. In addition, separate voice and video systems that don’t work in conjunction with the solution add to the costs. However, with Cisco VXI we can essentially collapse the support costs and life cycle costs of Unified Communications, Desktop and Application Management which essentially lowers the total costs by 25% in many cases.</a:t>
            </a:r>
            <a:endParaRPr lang="en-US" dirty="0" smtClean="0"/>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effectLst/>
                <a:latin typeface="+mn-lt"/>
                <a:ea typeface="+mn-ea"/>
                <a:cs typeface="+mn-cs"/>
              </a:rPr>
              <a:t>Key Message</a:t>
            </a:r>
            <a:r>
              <a:rPr lang="en-US" sz="1200" i="1" kern="1200" dirty="0" smtClean="0">
                <a:solidFill>
                  <a:schemeClr val="tx1"/>
                </a:solidFill>
                <a:effectLst/>
                <a:latin typeface="+mn-lt"/>
                <a:ea typeface="+mn-ea"/>
                <a:cs typeface="+mn-cs"/>
              </a:rPr>
              <a:t>:</a:t>
            </a:r>
            <a:r>
              <a:rPr lang="en-US" sz="1200" i="1" kern="1200" baseline="0" dirty="0" smtClean="0">
                <a:solidFill>
                  <a:schemeClr val="tx1"/>
                </a:solidFill>
                <a:effectLst/>
                <a:latin typeface="+mn-lt"/>
                <a:ea typeface="+mn-ea"/>
                <a:cs typeface="+mn-cs"/>
              </a:rPr>
              <a:t> When you chose an IT vendor you chose a partner for your desktop virtualization journey. We can demonstrate very clearly how </a:t>
            </a:r>
            <a:r>
              <a:rPr lang="en-US" sz="1200" i="1" kern="1200" baseline="0" dirty="0" err="1" smtClean="0">
                <a:solidFill>
                  <a:schemeClr val="tx1"/>
                </a:solidFill>
                <a:effectLst/>
                <a:latin typeface="+mn-lt"/>
                <a:ea typeface="+mn-ea"/>
                <a:cs typeface="+mn-cs"/>
              </a:rPr>
              <a:t>VXI</a:t>
            </a:r>
            <a:r>
              <a:rPr lang="en-US" sz="1200" i="1" kern="1200" baseline="0" dirty="0" smtClean="0">
                <a:solidFill>
                  <a:schemeClr val="tx1"/>
                </a:solidFill>
                <a:effectLst/>
                <a:latin typeface="+mn-lt"/>
                <a:ea typeface="+mn-ea"/>
                <a:cs typeface="+mn-cs"/>
              </a:rPr>
              <a:t> offers a proven solution, strong competence across the entire value chain and a tremendous ecosystem of partnerships. </a:t>
            </a:r>
            <a:endParaRPr lang="en-US" b="1"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39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Partnership Momentum:  </a:t>
            </a:r>
            <a:r>
              <a:rPr lang="en-US" dirty="0" smtClean="0">
                <a:effectLst/>
              </a:rPr>
              <a:t>Since </a:t>
            </a:r>
            <a:r>
              <a:rPr lang="en-US" dirty="0" smtClean="0">
                <a:effectLst/>
                <a:hlinkClick r:id="rId3"/>
              </a:rPr>
              <a:t>announcing a partnership last year</a:t>
            </a:r>
            <a:r>
              <a:rPr lang="en-US" dirty="0" smtClean="0">
                <a:effectLst/>
              </a:rPr>
              <a:t> at Citrix Synergy, Cisco and Citrix have more than doubled business together by deploying tens of thousands of new virtual desktops to small and large customers across the globe through the successful implementation of Cisco's Virtualization Experience Infrastructure (VXI) smart solution with Citrix XenDesktop. Recognizing the transformation taking place in enterprise networks as companies support more mobile, anytime, anywhere access to enterprise applications, Cisco and Citrix are capitalizing on the opportunity to align and deliver a unique solution.  By combining Cisco's industry leading compute, networking and collaboration capabilities with Citrix's desktop virtualization software, the companies are delivering the industry's first true rich-media virtual desktop solution.</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Cisco and Citrix have deployed tens of thousands of new virtual desktops to small and large customers across the globe through the successful implementation of Cisco’s Virtualization Experience Infrastructure (VXI) Smart Solution with Citrix XenDesktop.</a:t>
            </a:r>
            <a:br>
              <a:rPr lang="en-US" dirty="0" smtClean="0"/>
            </a:br>
            <a:r>
              <a:rPr lang="en-US" dirty="0" smtClean="0"/>
              <a:t/>
            </a:r>
            <a:br>
              <a:rPr lang="en-US" dirty="0" smtClean="0"/>
            </a:br>
            <a:r>
              <a:rPr lang="en-US" dirty="0" smtClean="0"/>
              <a:t>Cisco and Citrix recognize the transformation taking place in enterprise networks as companies support more mobile, anytime, anywhere access to enterprise applications. As a result, we’re capitalizing on the opportunity to align and deliver unique solutions for mobile </a:t>
            </a:r>
            <a:r>
              <a:rPr lang="en-US" dirty="0" err="1" smtClean="0"/>
              <a:t>workstyles</a:t>
            </a:r>
            <a:r>
              <a:rPr lang="en-US" dirty="0" smtClean="0"/>
              <a:t> and cloud services. By combining Cisco’s industry leading compute, networking and collaboration capabilities with Citrix’s desktop virtualization software, the companies are delivering the industry’s first true rich-media virtual desktop solution.</a:t>
            </a:r>
          </a:p>
          <a:p>
            <a:endParaRPr lang="en-US" dirty="0" smtClean="0">
              <a:effectLst/>
            </a:endParaRPr>
          </a:p>
          <a:p>
            <a:r>
              <a:rPr lang="en-US" sz="1200" kern="1200" dirty="0" smtClean="0">
                <a:solidFill>
                  <a:schemeClr val="tx1"/>
                </a:solidFill>
                <a:effectLst/>
                <a:latin typeface="+mn-lt"/>
                <a:ea typeface="+mn-ea"/>
                <a:cs typeface="+mn-cs"/>
              </a:rPr>
              <a:t> </a:t>
            </a:r>
          </a:p>
          <a:p>
            <a:endParaRPr lang="en-US" dirty="0">
              <a:effectLst/>
            </a:endParaRPr>
          </a:p>
        </p:txBody>
      </p:sp>
      <p:sp>
        <p:nvSpPr>
          <p:cNvPr id="4" name="Slide Number Placeholder 3"/>
          <p:cNvSpPr>
            <a:spLocks noGrp="1"/>
          </p:cNvSpPr>
          <p:nvPr>
            <p:ph type="sldNum" sz="quarter" idx="10"/>
          </p:nvPr>
        </p:nvSpPr>
        <p:spPr/>
        <p:txBody>
          <a:bodyPr/>
          <a:lstStyle/>
          <a:p>
            <a:fld id="{D38E2F76-F435-451C-B79A-7FFD92A2892B}" type="slidenum">
              <a:rPr lang="en-US" smtClean="0"/>
              <a:pPr/>
              <a:t>40</a:t>
            </a:fld>
            <a:endParaRPr lang="en-US" dirty="0"/>
          </a:p>
        </p:txBody>
      </p:sp>
    </p:spTree>
    <p:extLst>
      <p:ext uri="{BB962C8B-B14F-4D97-AF65-F5344CB8AC3E}">
        <p14:creationId xmlns:p14="http://schemas.microsoft.com/office/powerpoint/2010/main" val="2466342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59F602-BDF1-407D-A79B-0A9565B44417}" type="slidenum">
              <a:rPr lang="en-US" smtClean="0"/>
              <a:pPr/>
              <a:t>41</a:t>
            </a:fld>
            <a:endParaRPr lang="en-US" dirty="0"/>
          </a:p>
        </p:txBody>
      </p:sp>
    </p:spTree>
    <p:extLst>
      <p:ext uri="{BB962C8B-B14F-4D97-AF65-F5344CB8AC3E}">
        <p14:creationId xmlns:p14="http://schemas.microsoft.com/office/powerpoint/2010/main" val="836095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5E0E73-19ED-4876-92DA-73BB9576EFAB}"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7312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85000" lnSpcReduction="10000"/>
          </a:bodyPr>
          <a:lstStyle/>
          <a:p>
            <a:r>
              <a:rPr lang="en-US" sz="1200" b="1" i="1" kern="1200" dirty="0" smtClean="0">
                <a:solidFill>
                  <a:schemeClr val="tx1"/>
                </a:solidFill>
                <a:latin typeface="+mn-lt"/>
                <a:ea typeface="+mn-ea"/>
                <a:cs typeface="+mn-cs"/>
              </a:rPr>
              <a:t>Key Message</a:t>
            </a:r>
            <a:r>
              <a:rPr lang="en-US" sz="1200" i="1" kern="1200" dirty="0" smtClean="0">
                <a:solidFill>
                  <a:schemeClr val="tx1"/>
                </a:solidFill>
                <a:latin typeface="+mn-lt"/>
                <a:ea typeface="+mn-ea"/>
                <a:cs typeface="+mn-cs"/>
              </a:rPr>
              <a:t>: The modern workspace is changing rapidly, bringing opportunities for end users, IT, and organizations that embrace and manage these changes. As a provider of IT services, the challenge is to provide the ‘right’ set of workspaces that suit your specific organization ..’ … that requires an ongoing ‘balancing act’.</a:t>
            </a:r>
            <a:r>
              <a:rPr lang="en-US" sz="1200" i="1" kern="1200" baseline="0" dirty="0" smtClean="0">
                <a:solidFill>
                  <a:schemeClr val="tx1"/>
                </a:solidFill>
                <a:latin typeface="+mn-lt"/>
                <a:ea typeface="+mn-ea"/>
                <a:cs typeface="+mn-cs"/>
              </a:rPr>
              <a:t> When it comes to workspaces, you</a:t>
            </a:r>
            <a:r>
              <a:rPr lang="en-US" sz="1200" i="1" kern="1200" dirty="0" smtClean="0">
                <a:solidFill>
                  <a:schemeClr val="tx1"/>
                </a:solidFill>
                <a:latin typeface="+mn-lt"/>
                <a:ea typeface="+mn-ea"/>
                <a:cs typeface="+mn-cs"/>
              </a:rPr>
              <a:t> may be thinking</a:t>
            </a:r>
            <a:r>
              <a:rPr lang="en-US" sz="1200" i="1" kern="1200" baseline="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about strategic</a:t>
            </a:r>
            <a:r>
              <a:rPr lang="en-US" sz="1200" i="1" kern="1200" baseline="0" dirty="0" smtClean="0">
                <a:solidFill>
                  <a:schemeClr val="tx1"/>
                </a:solidFill>
                <a:latin typeface="+mn-lt"/>
                <a:ea typeface="+mn-ea"/>
                <a:cs typeface="+mn-cs"/>
              </a:rPr>
              <a:t> forces, </a:t>
            </a:r>
            <a:r>
              <a:rPr lang="en-US" sz="1200" i="1" kern="1200" dirty="0" smtClean="0">
                <a:solidFill>
                  <a:schemeClr val="tx1"/>
                </a:solidFill>
                <a:latin typeface="+mn-lt"/>
                <a:ea typeface="+mn-ea"/>
                <a:cs typeface="+mn-cs"/>
              </a:rPr>
              <a:t>shorter term priorities and a multitude of diverse organizational perspectives and needs based on your specific role within the organization.</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modern workspace is changing rapidly, bringing opportunities for end users, IT, and organizations that embrace and manage these changes. The workspace is arguably a (col)laboratory of innovation and one of the single most important and at times perhaps undervalued assets in your company. </a:t>
            </a:r>
          </a:p>
          <a:p>
            <a:endParaRPr lang="en-US" sz="1200" kern="1200" dirty="0" smtClean="0">
              <a:solidFill>
                <a:schemeClr val="tx1"/>
              </a:solidFill>
              <a:latin typeface="+mn-lt"/>
              <a:ea typeface="+mn-ea"/>
              <a:cs typeface="+mn-cs"/>
            </a:endParaRPr>
          </a:p>
          <a:p>
            <a:r>
              <a:rPr lang="en-US" dirty="0" smtClean="0"/>
              <a:t>The workspace used to rely on a single device per user model – fixed or mobile</a:t>
            </a:r>
            <a:r>
              <a:rPr lang="en-US" baseline="0" dirty="0" smtClean="0"/>
              <a:t> - </a:t>
            </a:r>
            <a:r>
              <a:rPr lang="en-US" dirty="0" smtClean="0"/>
              <a:t>Desktop, applications, and data stay with the device. More mobility, non-traditional work hours, and new access devices (smart phones, tablets, personal laptops) offer productivity benefits, but also security and control challenges for IT. And the workspace is more than just a PC and a phone – it is collaboration, video, and social.</a:t>
            </a:r>
            <a:r>
              <a:rPr lang="en-US" baseline="0" dirty="0" smtClean="0"/>
              <a:t> </a:t>
            </a:r>
            <a:r>
              <a:rPr lang="en-US" dirty="0" smtClean="0"/>
              <a:t>Users need and want any time, anywhere, from any device access. IT needs to improve control and security while enabling business agility.</a:t>
            </a:r>
            <a:r>
              <a:rPr lang="en-US" baseline="0" dirty="0" smtClean="0"/>
              <a:t> </a:t>
            </a:r>
          </a:p>
          <a:p>
            <a:endParaRPr lang="en-US" dirty="0" smtClean="0"/>
          </a:p>
          <a:p>
            <a:r>
              <a:rPr lang="en-US" dirty="0" smtClean="0"/>
              <a:t>A new approach to the workspace is required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As a provider of IT services, the challenge is to provide the ‘right’ set of workspaces that suit your specific organization ..’ … that requires an ongoing ‘balancing act’.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 may be thinking … about the (a) workspace strategy, (b) the shorter term priorities and a (c) multitude of diverse organizational perspectives and needs based on your role within the IT organization.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Multiple forces are shaping the workspace strategy </a:t>
            </a:r>
          </a:p>
          <a:p>
            <a:pPr lvl="0"/>
            <a:r>
              <a:rPr lang="en-US" sz="1200" kern="1200" dirty="0" smtClean="0">
                <a:solidFill>
                  <a:schemeClr val="tx1"/>
                </a:solidFill>
                <a:latin typeface="+mn-lt"/>
                <a:ea typeface="+mn-ea"/>
                <a:cs typeface="+mn-cs"/>
              </a:rPr>
              <a:t>The type and location of work is changing (Virtual versus physical, deskbound versus mobility requirements, flexible, innovation centric, collaborative, visual, social, distributed and ‘always on’)</a:t>
            </a:r>
          </a:p>
          <a:p>
            <a:pPr lvl="0"/>
            <a:r>
              <a:rPr lang="en-US" sz="1200" kern="1200" dirty="0" smtClean="0">
                <a:solidFill>
                  <a:schemeClr val="tx1"/>
                </a:solidFill>
                <a:latin typeface="+mn-lt"/>
                <a:ea typeface="+mn-ea"/>
                <a:cs typeface="+mn-cs"/>
              </a:rPr>
              <a:t>Industry requirements (the pace of regulation has yet to slow down, intrinsic industry challenges, market dynamics etc..)</a:t>
            </a:r>
          </a:p>
          <a:p>
            <a:pPr lvl="0"/>
            <a:r>
              <a:rPr lang="en-US" sz="1200" kern="1200" dirty="0" smtClean="0">
                <a:solidFill>
                  <a:schemeClr val="tx1"/>
                </a:solidFill>
                <a:latin typeface="+mn-lt"/>
                <a:ea typeface="+mn-ea"/>
                <a:cs typeface="+mn-cs"/>
              </a:rPr>
              <a:t>LOB priorities (growth, risk, cost, productivity, specific requirements etc..)</a:t>
            </a:r>
          </a:p>
          <a:p>
            <a:pPr lvl="0"/>
            <a:r>
              <a:rPr lang="en-US" sz="1200" kern="1200" dirty="0" smtClean="0">
                <a:solidFill>
                  <a:schemeClr val="tx1"/>
                </a:solidFill>
                <a:latin typeface="+mn-lt"/>
                <a:ea typeface="+mn-ea"/>
                <a:cs typeface="+mn-cs"/>
              </a:rPr>
              <a:t>IT trends (Consumerization of IT, Cloud, Social, Mobility, Data and Application deluge, Desktop Virtualization, BYOD, Mobility, Wireless, etc..)</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And .. let’s not forget the status quo and current infrastructure … </a:t>
            </a:r>
          </a:p>
          <a:p>
            <a:pPr lvl="0"/>
            <a:r>
              <a:rPr lang="en-US" sz="1200" kern="1200" dirty="0" smtClean="0">
                <a:solidFill>
                  <a:schemeClr val="tx1"/>
                </a:solidFill>
                <a:latin typeface="+mn-lt"/>
                <a:ea typeface="+mn-ea"/>
                <a:cs typeface="+mn-cs"/>
              </a:rPr>
              <a:t>Keep IT running without a glitch 24*7*365 </a:t>
            </a:r>
          </a:p>
          <a:p>
            <a:pPr lvl="0"/>
            <a:r>
              <a:rPr lang="en-US" sz="1200" kern="1200" dirty="0" smtClean="0">
                <a:solidFill>
                  <a:schemeClr val="tx1"/>
                </a:solidFill>
                <a:latin typeface="+mn-lt"/>
                <a:ea typeface="+mn-ea"/>
                <a:cs typeface="+mn-cs"/>
              </a:rPr>
              <a:t>Security, performance, availability, budget pressures etc</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And the perspective re: workspace needs does change depending on the stakeholder (IT, LOB, Employees/Users) and their role (e.g., CIO versus IT Operations)</a:t>
            </a:r>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44</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45</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46</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051" y="4399800"/>
            <a:ext cx="5486400" cy="4183063"/>
          </a:xfrm>
        </p:spPr>
        <p:txBody>
          <a:bodyPr/>
          <a:lstStyle/>
          <a:p>
            <a:r>
              <a:rPr lang="en-US" sz="800" b="1" dirty="0" smtClean="0">
                <a:latin typeface="Arial" pitchFamily="34" charset="0"/>
                <a:cs typeface="Arial" pitchFamily="34" charset="0"/>
              </a:rPr>
              <a:t>Customer Overview</a:t>
            </a:r>
          </a:p>
          <a:p>
            <a:r>
              <a:rPr lang="en-US" sz="800" b="0" i="0" u="none" strike="noStrike" kern="1200" baseline="0" dirty="0" smtClean="0">
                <a:solidFill>
                  <a:schemeClr val="tx1"/>
                </a:solidFill>
                <a:latin typeface="Arial" pitchFamily="34" charset="0"/>
                <a:cs typeface="Arial" pitchFamily="34" charset="0"/>
              </a:rPr>
              <a:t>Based in the state’s capital, Indianapolis Public Schools (IPS) is the largest school district in Indiana. Its 33,000 students are enrolled in 64 schools, from elementary to high schools. In addition to student computer labs, the IPS data center supports more than 2400 teachers and 4000 staff members. </a:t>
            </a:r>
            <a:r>
              <a:rPr lang="en-US" sz="800" kern="1200" baseline="0" dirty="0" smtClean="0">
                <a:latin typeface="Arial" pitchFamily="34" charset="0"/>
                <a:cs typeface="Arial" pitchFamily="34" charset="0"/>
              </a:rPr>
              <a:t> </a:t>
            </a:r>
            <a:endParaRPr lang="en-US" sz="800" b="1" dirty="0" smtClean="0">
              <a:latin typeface="Arial" pitchFamily="34" charset="0"/>
              <a:cs typeface="Arial" pitchFamily="34" charset="0"/>
            </a:endParaRPr>
          </a:p>
          <a:p>
            <a:endParaRPr lang="en-US" sz="800" b="1" dirty="0" smtClean="0">
              <a:latin typeface="Arial" pitchFamily="34" charset="0"/>
              <a:cs typeface="Arial" pitchFamily="34" charset="0"/>
            </a:endParaRPr>
          </a:p>
          <a:p>
            <a:r>
              <a:rPr lang="en-US" sz="800" b="1" dirty="0" smtClean="0">
                <a:latin typeface="Arial" pitchFamily="34" charset="0"/>
                <a:cs typeface="Arial" pitchFamily="34" charset="0"/>
              </a:rPr>
              <a:t>Challenge</a:t>
            </a:r>
          </a:p>
          <a:p>
            <a:r>
              <a:rPr lang="en-US" sz="800" b="0" i="0" u="none" strike="noStrike" kern="1200" baseline="0" dirty="0" smtClean="0">
                <a:solidFill>
                  <a:schemeClr val="tx1"/>
                </a:solidFill>
                <a:latin typeface="Arial" pitchFamily="34" charset="0"/>
                <a:cs typeface="Arial" pitchFamily="34" charset="0"/>
              </a:rPr>
              <a:t>The principle goal of the IT staff at IPS is to provide students and staff with access to the computing resources and applications that they need to achieve educational objectives. Yet with 300 physical servers supporting up to 35,000 active users, IPS was running low on the resources and space required to accommodate its rapidly evolving needs. Another challenge was the ongoing application needs required to support district curriculum or specific class requirements. Furthermore, IPS needed to prepare for a statewide paperless initiative that required all students to take state tests online by 2014. </a:t>
            </a:r>
            <a:endParaRPr lang="en-US" sz="800" b="1" dirty="0" smtClean="0">
              <a:latin typeface="Arial" pitchFamily="34" charset="0"/>
              <a:cs typeface="Arial" pitchFamily="34" charset="0"/>
            </a:endParaRPr>
          </a:p>
          <a:p>
            <a:endParaRPr lang="en-US" sz="800" b="1" dirty="0" smtClean="0">
              <a:latin typeface="Arial" pitchFamily="34" charset="0"/>
              <a:cs typeface="Arial" pitchFamily="34" charset="0"/>
            </a:endParaRPr>
          </a:p>
          <a:p>
            <a:r>
              <a:rPr lang="en-US" sz="800" b="1" dirty="0" smtClean="0">
                <a:latin typeface="Arial" pitchFamily="34" charset="0"/>
                <a:cs typeface="Arial" pitchFamily="34" charset="0"/>
              </a:rPr>
              <a:t>Solution</a:t>
            </a:r>
            <a:endParaRPr lang="es-ES_tradnl" sz="800" b="1" dirty="0" smtClean="0">
              <a:latin typeface="Arial" pitchFamily="34" charset="0"/>
              <a:cs typeface="Arial" pitchFamily="34" charset="0"/>
            </a:endParaRPr>
          </a:p>
          <a:p>
            <a:r>
              <a:rPr lang="en-US" sz="800" b="0" i="0" u="none" strike="noStrike" kern="1200" baseline="0" dirty="0" smtClean="0">
                <a:solidFill>
                  <a:schemeClr val="tx1"/>
                </a:solidFill>
                <a:latin typeface="Arial" pitchFamily="34" charset="0"/>
                <a:cs typeface="Arial" pitchFamily="34" charset="0"/>
              </a:rPr>
              <a:t>After testing a number of competitive solutions, IPS decided to implement Cisco Desktop Virtualization, part of the Cisco Virtualization Experience Infrastructure (VXI). As part of the UCS deployment, IPS deployed Cisco UCS B230 and B250 Blade Servers. Using this infrastructure, the district deployed over 5300 virtual desktops across many different form factors, including desktop hardware, thin clients, tablets, and smartphones. </a:t>
            </a:r>
          </a:p>
          <a:p>
            <a:endParaRPr lang="en-US" sz="800" b="0" i="0" u="none" strike="noStrike" kern="1200" baseline="0" dirty="0" smtClean="0">
              <a:solidFill>
                <a:schemeClr val="tx1"/>
              </a:solidFill>
              <a:latin typeface="Arial" pitchFamily="34" charset="0"/>
              <a:cs typeface="Arial" pitchFamily="34" charset="0"/>
            </a:endParaRPr>
          </a:p>
          <a:p>
            <a:r>
              <a:rPr lang="en-US" sz="800" b="0" i="0" u="none" strike="noStrike" kern="1200" baseline="0" dirty="0" smtClean="0">
                <a:solidFill>
                  <a:schemeClr val="tx1"/>
                </a:solidFill>
                <a:latin typeface="Arial" pitchFamily="34" charset="0"/>
                <a:cs typeface="Arial" pitchFamily="34" charset="0"/>
              </a:rPr>
              <a:t>IPS’s data center also included many Cisco components, which made for a straightforward UCS implementation. For its access layer, the district utilized Cisco Nexus 5000 Series Switches, which supports Fibre Channel over Ethernet (FCoE) transport between its UCS systems and storage arrays. It also implemented Cisco Nexus 2000 Series Fabric Extenders to create a top-of-rack solution that sidestepped the usual two-switch-per-rack configuration. </a:t>
            </a:r>
          </a:p>
          <a:p>
            <a:endParaRPr lang="en-US" sz="800" b="1" u="none" dirty="0" smtClean="0">
              <a:latin typeface="Arial" pitchFamily="34" charset="0"/>
              <a:cs typeface="Arial" pitchFamily="34" charset="0"/>
            </a:endParaRPr>
          </a:p>
          <a:p>
            <a:r>
              <a:rPr lang="en-US" sz="800" b="1" dirty="0" smtClean="0">
                <a:latin typeface="Arial" pitchFamily="34" charset="0"/>
                <a:cs typeface="Arial" pitchFamily="34" charset="0"/>
              </a:rPr>
              <a:t>Benefits</a:t>
            </a:r>
            <a:endParaRPr lang="es-ES_tradnl" sz="800" dirty="0" smtClean="0">
              <a:latin typeface="Arial" pitchFamily="34" charset="0"/>
              <a:cs typeface="Arial" pitchFamily="34" charset="0"/>
            </a:endParaRPr>
          </a:p>
          <a:p>
            <a:pPr marL="171450" lvl="1" indent="-171450">
              <a:lnSpc>
                <a:spcPct val="95000"/>
              </a:lnSpc>
              <a:spcBef>
                <a:spcPts val="600"/>
              </a:spcBef>
              <a:buFont typeface="Arial" pitchFamily="34" charset="0"/>
              <a:buChar char="•"/>
            </a:pPr>
            <a:r>
              <a:rPr lang="en-US" sz="800" dirty="0" smtClean="0">
                <a:latin typeface="Arial" pitchFamily="34" charset="0"/>
                <a:cs typeface="Arial" pitchFamily="34" charset="0"/>
              </a:rPr>
              <a:t>Saved up to US$2 million in licensing fees by delivering 5300 virtual desktops to 33,000 students, faculty, and administrators</a:t>
            </a:r>
          </a:p>
          <a:p>
            <a:pPr marL="171450" lvl="1" indent="-171450">
              <a:lnSpc>
                <a:spcPct val="95000"/>
              </a:lnSpc>
              <a:spcBef>
                <a:spcPts val="600"/>
              </a:spcBef>
              <a:buFont typeface="Arial" pitchFamily="34" charset="0"/>
              <a:buChar char="•"/>
            </a:pPr>
            <a:r>
              <a:rPr lang="en-US" sz="800" dirty="0" smtClean="0">
                <a:latin typeface="Arial" pitchFamily="34" charset="0"/>
                <a:cs typeface="Arial" pitchFamily="34" charset="0"/>
              </a:rPr>
              <a:t>Simplified desktop IT support model, reducing application deployment time from hours to minutes and helping enable greater agility</a:t>
            </a:r>
          </a:p>
          <a:p>
            <a:pPr marL="171450" lvl="1" indent="-171450">
              <a:lnSpc>
                <a:spcPct val="95000"/>
              </a:lnSpc>
              <a:spcBef>
                <a:spcPts val="600"/>
              </a:spcBef>
              <a:buFont typeface="Arial" pitchFamily="34" charset="0"/>
              <a:buChar char="•"/>
            </a:pPr>
            <a:r>
              <a:rPr lang="en-US" sz="800" dirty="0" smtClean="0">
                <a:latin typeface="Arial" pitchFamily="34" charset="0"/>
                <a:cs typeface="Arial" pitchFamily="34" charset="0"/>
              </a:rPr>
              <a:t>Cut approximately $1.1 million in hardware costs and services by reducing number of physical servers from 300 to 17</a:t>
            </a:r>
          </a:p>
          <a:p>
            <a:endParaRPr lang="en-US" sz="800" dirty="0" smtClean="0">
              <a:latin typeface="Arial" pitchFamily="34" charset="0"/>
              <a:cs typeface="Arial" pitchFamily="34" charset="0"/>
            </a:endParaRPr>
          </a:p>
          <a:p>
            <a:endParaRPr lang="en-US" sz="800" dirty="0" smtClean="0">
              <a:latin typeface="Arial" pitchFamily="34" charset="0"/>
              <a:cs typeface="Arial" pitchFamily="34" charset="0"/>
            </a:endParaRPr>
          </a:p>
          <a:p>
            <a:endParaRPr lang="en-US" sz="800" dirty="0" smtClean="0">
              <a:latin typeface="Arial" pitchFamily="34" charset="0"/>
              <a:cs typeface="Arial" pitchFamily="34" charset="0"/>
            </a:endParaRPr>
          </a:p>
          <a:p>
            <a:endParaRPr lang="en-US" sz="8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6D56BC5-E043-4269-BA49-85D9499D4CDF}" type="slidenum">
              <a:rPr lang="en-US" smtClean="0"/>
              <a:pPr/>
              <a:t>47</a:t>
            </a:fld>
            <a:endParaRPr lang="en-US" dirty="0"/>
          </a:p>
        </p:txBody>
      </p:sp>
      <p:sp>
        <p:nvSpPr>
          <p:cNvPr id="5" name="TextBox 4"/>
          <p:cNvSpPr txBox="1"/>
          <p:nvPr/>
        </p:nvSpPr>
        <p:spPr>
          <a:xfrm>
            <a:off x="789711" y="8544961"/>
            <a:ext cx="5145578" cy="984885"/>
          </a:xfrm>
          <a:prstGeom prst="rect">
            <a:avLst/>
          </a:prstGeom>
          <a:noFill/>
        </p:spPr>
        <p:txBody>
          <a:bodyPr wrap="square" rtlCol="0">
            <a:spAutoFit/>
          </a:bodyPr>
          <a:lstStyle/>
          <a:p>
            <a:r>
              <a:rPr lang="en-US" sz="800" dirty="0" smtClean="0">
                <a:latin typeface="Arial" pitchFamily="34" charset="0"/>
                <a:cs typeface="Arial" pitchFamily="34" charset="0"/>
              </a:rPr>
              <a:t>Cisco and the Cisco logo are trademarks or registered trademarks of Cisco and/or its affiliates in the U.S. and other countries. To view a list of Cisco trademarks, go to this URL: www.cisco.com/go/trademarks. Third party trademarks mentioned are the property of their respective owners. The use of the word partner does not imply a partnership relationship between Cisco and any other company. ©2012 Cisco and/or its affiliates. All rights reserved. This document is Cisco Public Information.</a:t>
            </a:r>
            <a:endParaRPr lang="es-ES_tradnl" sz="800" dirty="0" smtClean="0">
              <a:latin typeface="Arial" pitchFamily="34" charset="0"/>
              <a:cs typeface="Arial" pitchFamily="34" charset="0"/>
            </a:endParaRPr>
          </a:p>
          <a:p>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48</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49</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50</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51</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52</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53</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85000" lnSpcReduction="10000"/>
          </a:bodyPr>
          <a:lstStyle/>
          <a:p>
            <a:r>
              <a:rPr lang="en-US" sz="1200" b="1" i="1" kern="1200" dirty="0" smtClean="0">
                <a:solidFill>
                  <a:schemeClr val="tx1"/>
                </a:solidFill>
                <a:latin typeface="+mn-lt"/>
                <a:ea typeface="+mn-ea"/>
                <a:cs typeface="+mn-cs"/>
              </a:rPr>
              <a:t>Key Message</a:t>
            </a:r>
            <a:r>
              <a:rPr lang="en-US" sz="1200" i="1" kern="1200" dirty="0" smtClean="0">
                <a:solidFill>
                  <a:schemeClr val="tx1"/>
                </a:solidFill>
                <a:latin typeface="+mn-lt"/>
                <a:ea typeface="+mn-ea"/>
                <a:cs typeface="+mn-cs"/>
              </a:rPr>
              <a:t>: Cisco has</a:t>
            </a:r>
            <a:r>
              <a:rPr lang="en-US" sz="1200" i="1" kern="1200" baseline="0" dirty="0" smtClean="0">
                <a:solidFill>
                  <a:schemeClr val="tx1"/>
                </a:solidFill>
                <a:latin typeface="+mn-lt"/>
                <a:ea typeface="+mn-ea"/>
                <a:cs typeface="+mn-cs"/>
              </a:rPr>
              <a:t> put in place a strategy - the Cisco Unified Workspace - that can help you balance your workspace related organizational priorities .. ‘Your way’ … enabling you to lead workspace transformation initiatives factoring in the needs of multiple stakeholders Employees, Business Leaders and IT </a:t>
            </a:r>
            <a:endParaRPr lang="en-US" sz="1200" i="1"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is ultimately why Cisco has put in place a strategy called the ‘Unified Workspace’ which can help you balance these priorities … your way .. based on your organizational needs.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promise of the CUW is multifaceted.. The Business, Employees and IT all have different priorities … </a:t>
            </a:r>
          </a:p>
          <a:p>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Employees – want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access to any information, any application, any expertise from anywhere on any device. Companies need to be in a better position to accommodate various working arrangements (part-time, telecommuting, virtual work, retraining, job sharing etc..) It is a matter of necessity on one end and brand image on the other – the workspace you provide can be perceived as an extension of your brand / your image as a company.</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LOB - The business wants to increase employee retention, engagement, talent optimization , business agility, productivity and more importantly views</a:t>
            </a:r>
            <a:r>
              <a:rPr lang="en-US" sz="1200" kern="1200" baseline="0" dirty="0" smtClean="0">
                <a:solidFill>
                  <a:schemeClr val="tx1"/>
                </a:solidFill>
                <a:latin typeface="+mn-lt"/>
                <a:ea typeface="+mn-ea"/>
                <a:cs typeface="+mn-cs"/>
              </a:rPr>
              <a:t> the workspace as a ‘business asset’</a:t>
            </a:r>
            <a:endParaRPr lang="en-US" sz="1200" kern="1200" dirty="0" smtClean="0">
              <a:solidFill>
                <a:schemeClr val="tx1"/>
              </a:solidFill>
              <a:latin typeface="+mn-lt"/>
              <a:ea typeface="+mn-ea"/>
              <a:cs typeface="+mn-cs"/>
            </a:endParaRP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IT - Allows IT to retain control while enforcing policies and mitigating risk in alignment with industry regulations, business priorities, corporate policies etc... </a:t>
            </a:r>
          </a:p>
          <a:p>
            <a:r>
              <a:rPr lang="en-US" sz="1200" kern="1200" dirty="0" smtClean="0">
                <a:solidFill>
                  <a:schemeClr val="tx1"/>
                </a:solidFill>
                <a:latin typeface="+mn-lt"/>
                <a:ea typeface="+mn-ea"/>
                <a:cs typeface="+mn-cs"/>
              </a:rPr>
              <a:t> </a:t>
            </a:r>
          </a:p>
          <a:p>
            <a:r>
              <a:rPr lang="en-US" dirty="0" smtClean="0"/>
              <a:t>Cisco</a:t>
            </a:r>
            <a:r>
              <a:rPr lang="en-US" baseline="0" dirty="0" smtClean="0"/>
              <a:t> in conjunction with its partner ecosystem is uniquely positioned to deliver on the promise of the Unified Workspace, by bridging the gap between traditional deskbound work styles and an increasingly mobile workforce. </a:t>
            </a:r>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814" y="4291351"/>
            <a:ext cx="5486400" cy="4183063"/>
          </a:xfrm>
        </p:spPr>
        <p:txBody>
          <a:bodyPr/>
          <a:lstStyle/>
          <a:p>
            <a:r>
              <a:rPr lang="en-US" sz="800" b="1" dirty="0" smtClean="0">
                <a:latin typeface="Arial" pitchFamily="34" charset="0"/>
                <a:cs typeface="Arial" pitchFamily="34" charset="0"/>
              </a:rPr>
              <a:t>Customer Overview</a:t>
            </a:r>
          </a:p>
          <a:p>
            <a:r>
              <a:rPr lang="en-US" sz="800" dirty="0">
                <a:solidFill>
                  <a:srgbClr val="5A5A5A"/>
                </a:solidFill>
              </a:rPr>
              <a:t>Temasek Polytechnic (TP</a:t>
            </a:r>
            <a:r>
              <a:rPr lang="en-US" sz="800" dirty="0" smtClean="0">
                <a:solidFill>
                  <a:srgbClr val="5A5A5A"/>
                </a:solidFill>
              </a:rPr>
              <a:t>) is one of Singapore’s leading providers of paraprofessional education. </a:t>
            </a:r>
            <a:r>
              <a:rPr lang="en-US" sz="800" dirty="0">
                <a:solidFill>
                  <a:srgbClr val="5A5A5A"/>
                </a:solidFill>
              </a:rPr>
              <a:t>TP is receiving </a:t>
            </a:r>
            <a:r>
              <a:rPr lang="en-US" sz="800" dirty="0" smtClean="0">
                <a:solidFill>
                  <a:srgbClr val="5A5A5A"/>
                </a:solidFill>
              </a:rPr>
              <a:t>recognition worldwide for its 24x7 </a:t>
            </a:r>
            <a:r>
              <a:rPr lang="en-US" sz="800" dirty="0">
                <a:solidFill>
                  <a:srgbClr val="5A5A5A"/>
                </a:solidFill>
              </a:rPr>
              <a:t>eCampus </a:t>
            </a:r>
            <a:r>
              <a:rPr lang="en-US" sz="800" dirty="0" smtClean="0">
                <a:solidFill>
                  <a:srgbClr val="5A5A5A"/>
                </a:solidFill>
              </a:rPr>
              <a:t>enabled using technology from Cisco, VMware, EMC, and other partners. </a:t>
            </a:r>
            <a:r>
              <a:rPr lang="en-US" sz="800" dirty="0">
                <a:solidFill>
                  <a:srgbClr val="5A5A5A"/>
                </a:solidFill>
              </a:rPr>
              <a:t>TP </a:t>
            </a:r>
            <a:r>
              <a:rPr lang="en-US" sz="800" dirty="0" smtClean="0">
                <a:solidFill>
                  <a:srgbClr val="5A5A5A"/>
                </a:solidFill>
              </a:rPr>
              <a:t>delivers a private cloud model to students that is enriched by seamless application delivery virtual desktops across campus. That virtual desktop environment is enabled through an award-winning </a:t>
            </a:r>
            <a:r>
              <a:rPr lang="en-US" sz="800" dirty="0">
                <a:solidFill>
                  <a:srgbClr val="5A5A5A"/>
                </a:solidFill>
              </a:rPr>
              <a:t>green data </a:t>
            </a:r>
            <a:r>
              <a:rPr lang="en-US" sz="800" dirty="0" smtClean="0">
                <a:solidFill>
                  <a:srgbClr val="5A5A5A"/>
                </a:solidFill>
              </a:rPr>
              <a:t>center built on Cisco, VMware, and EMC solutions. TP is also using Fujitsu solutions as part of its environment.</a:t>
            </a:r>
          </a:p>
          <a:p>
            <a:endParaRPr lang="en-US" sz="800" b="1" dirty="0" smtClean="0">
              <a:latin typeface="Arial" pitchFamily="34" charset="0"/>
              <a:cs typeface="Arial" pitchFamily="34" charset="0"/>
            </a:endParaRPr>
          </a:p>
          <a:p>
            <a:r>
              <a:rPr lang="en-US" sz="800" b="1" dirty="0" smtClean="0">
                <a:latin typeface="Arial" pitchFamily="34" charset="0"/>
                <a:cs typeface="Arial" pitchFamily="34" charset="0"/>
              </a:rPr>
              <a:t>Challenge</a:t>
            </a:r>
          </a:p>
          <a:p>
            <a:r>
              <a:rPr lang="en-US" sz="800" dirty="0">
                <a:solidFill>
                  <a:srgbClr val="5A5A5A"/>
                </a:solidFill>
              </a:rPr>
              <a:t>TP wants to position itself in the education world as an innovator. Some </a:t>
            </a:r>
            <a:r>
              <a:rPr lang="en-US" sz="800" dirty="0" smtClean="0">
                <a:solidFill>
                  <a:srgbClr val="5A5A5A"/>
                </a:solidFill>
              </a:rPr>
              <a:t>obstacles for TP </a:t>
            </a:r>
            <a:r>
              <a:rPr lang="en-US" sz="800" dirty="0">
                <a:solidFill>
                  <a:srgbClr val="5A5A5A"/>
                </a:solidFill>
              </a:rPr>
              <a:t>in </a:t>
            </a:r>
            <a:r>
              <a:rPr lang="en-US" sz="800" dirty="0" smtClean="0">
                <a:solidFill>
                  <a:srgbClr val="5A5A5A"/>
                </a:solidFill>
              </a:rPr>
              <a:t>rolling out a virtual, more integrated learning environment included balancing IT budgets and accomplishing all deployments and ongoing support with zero-to-no downtime. At the same time, TP wanted to meet its “green/sustainability” initiatives and adopt proven data center and VDI technology. The goal was to minimize costs, reduce energy use, and accelerate rollout of new applications and services to students and faculty everywhere.</a:t>
            </a:r>
          </a:p>
          <a:p>
            <a:endParaRPr lang="en-US" sz="800" b="0" i="0" u="none" strike="noStrike" kern="1200" baseline="0" dirty="0" smtClean="0"/>
          </a:p>
          <a:p>
            <a:r>
              <a:rPr lang="en-US" sz="800" b="1" dirty="0" smtClean="0">
                <a:latin typeface="Arial" pitchFamily="34" charset="0"/>
                <a:cs typeface="Arial" pitchFamily="34" charset="0"/>
              </a:rPr>
              <a:t>Solution</a:t>
            </a:r>
            <a:endParaRPr lang="es-ES_tradnl" sz="800" b="1" dirty="0" smtClean="0">
              <a:latin typeface="Arial" pitchFamily="34" charset="0"/>
              <a:cs typeface="Arial" pitchFamily="34" charset="0"/>
            </a:endParaRPr>
          </a:p>
          <a:p>
            <a:r>
              <a:rPr lang="en-US" sz="800" dirty="0" smtClean="0">
                <a:solidFill>
                  <a:srgbClr val="5A5A5A"/>
                </a:solidFill>
              </a:rPr>
              <a:t>The eCampus platform enabled through Cisco solutions supporting VDI is providing students and faculty with easy access to  learning resources and course materials anytime, anywhere. The increasing number of applications being rolled out can now be updated remotely on virtual machines; they are also available to end users across devices and platforms. By virtualizing desktops using solutions from Cisco and its partners, TP is playing an important role in making learning resources more readily available.</a:t>
            </a:r>
          </a:p>
          <a:p>
            <a:endParaRPr lang="en-US" sz="800" dirty="0">
              <a:solidFill>
                <a:srgbClr val="5A5A5A"/>
              </a:solidFill>
            </a:endParaRPr>
          </a:p>
          <a:p>
            <a:r>
              <a:rPr lang="en-US" sz="800" dirty="0">
                <a:solidFill>
                  <a:srgbClr val="5A5A5A"/>
                </a:solidFill>
              </a:rPr>
              <a:t>Benefits</a:t>
            </a:r>
            <a:endParaRPr lang="es-ES_tradnl" sz="800" dirty="0">
              <a:solidFill>
                <a:srgbClr val="5A5A5A"/>
              </a:solidFill>
            </a:endParaRPr>
          </a:p>
          <a:p>
            <a:pPr marL="171450" lvl="1" indent="-171450">
              <a:lnSpc>
                <a:spcPct val="95000"/>
              </a:lnSpc>
              <a:spcBef>
                <a:spcPts val="600"/>
              </a:spcBef>
              <a:buClr>
                <a:schemeClr val="accent2"/>
              </a:buClr>
              <a:buFont typeface="Arial" pitchFamily="34" charset="0"/>
              <a:buChar char="•"/>
            </a:pPr>
            <a:r>
              <a:rPr lang="en-US" sz="800" dirty="0">
                <a:solidFill>
                  <a:srgbClr val="435153"/>
                </a:solidFill>
              </a:rPr>
              <a:t>Increase efficiency and cost effectiveness using a proven data center environment to support VDI</a:t>
            </a:r>
          </a:p>
          <a:p>
            <a:pPr marL="171450" lvl="1" indent="-171450">
              <a:lnSpc>
                <a:spcPct val="95000"/>
              </a:lnSpc>
              <a:spcBef>
                <a:spcPts val="600"/>
              </a:spcBef>
              <a:buClr>
                <a:schemeClr val="accent2"/>
              </a:buClr>
              <a:buFont typeface="Arial" pitchFamily="34" charset="0"/>
              <a:buChar char="•"/>
            </a:pPr>
            <a:r>
              <a:rPr lang="en-US" sz="800" dirty="0">
                <a:solidFill>
                  <a:srgbClr val="5A5A5A"/>
                </a:solidFill>
              </a:rPr>
              <a:t>Reduce energy consumption for cost savings, while accelerating application rollout and streamlining IT systems management</a:t>
            </a:r>
          </a:p>
          <a:p>
            <a:pPr marL="171450" lvl="1" indent="-171450">
              <a:lnSpc>
                <a:spcPct val="95000"/>
              </a:lnSpc>
              <a:spcBef>
                <a:spcPts val="600"/>
              </a:spcBef>
              <a:buClr>
                <a:schemeClr val="accent2"/>
              </a:buClr>
              <a:buFont typeface="Arial" pitchFamily="34" charset="0"/>
              <a:buChar char="•"/>
            </a:pPr>
            <a:r>
              <a:rPr lang="en-US" sz="800" dirty="0">
                <a:solidFill>
                  <a:srgbClr val="5A5A5A"/>
                </a:solidFill>
              </a:rPr>
              <a:t>Minimize environmental impact through award-winning green data center</a:t>
            </a:r>
          </a:p>
          <a:p>
            <a:pPr marL="171450" lvl="1" indent="-171450">
              <a:lnSpc>
                <a:spcPct val="95000"/>
              </a:lnSpc>
              <a:spcBef>
                <a:spcPts val="600"/>
              </a:spcBef>
              <a:buClr>
                <a:schemeClr val="accent2"/>
              </a:buClr>
              <a:buFont typeface="Arial" pitchFamily="34" charset="0"/>
              <a:buChar char="•"/>
            </a:pPr>
            <a:r>
              <a:rPr lang="en-US" sz="800" dirty="0">
                <a:solidFill>
                  <a:srgbClr val="5A5A5A"/>
                </a:solidFill>
              </a:rPr>
              <a:t>Expand student and faculty access to </a:t>
            </a:r>
            <a:r>
              <a:rPr lang="en-US" sz="800" dirty="0" smtClean="0">
                <a:solidFill>
                  <a:srgbClr val="5A5A5A"/>
                </a:solidFill>
              </a:rPr>
              <a:t>education applications and services</a:t>
            </a:r>
            <a:endParaRPr lang="en-US" sz="800" dirty="0"/>
          </a:p>
          <a:p>
            <a:endParaRPr lang="en-US" sz="800" dirty="0" smtClean="0">
              <a:solidFill>
                <a:srgbClr val="435153"/>
              </a:solidFill>
            </a:endParaRPr>
          </a:p>
          <a:p>
            <a:endParaRPr lang="en-US" sz="800" dirty="0" smtClean="0">
              <a:latin typeface="Arial" pitchFamily="34" charset="0"/>
              <a:cs typeface="Arial" pitchFamily="34" charset="0"/>
            </a:endParaRPr>
          </a:p>
          <a:p>
            <a:endParaRPr lang="en-US" sz="800"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54</a:t>
            </a:fld>
            <a:endParaRPr lang="en-US" dirty="0"/>
          </a:p>
        </p:txBody>
      </p:sp>
      <p:sp>
        <p:nvSpPr>
          <p:cNvPr id="5" name="TextBox 4"/>
          <p:cNvSpPr txBox="1"/>
          <p:nvPr/>
        </p:nvSpPr>
        <p:spPr>
          <a:xfrm>
            <a:off x="789711" y="8058172"/>
            <a:ext cx="5145578" cy="984885"/>
          </a:xfrm>
          <a:prstGeom prst="rect">
            <a:avLst/>
          </a:prstGeom>
          <a:noFill/>
        </p:spPr>
        <p:txBody>
          <a:bodyPr wrap="square" rtlCol="0">
            <a:spAutoFit/>
          </a:bodyPr>
          <a:lstStyle/>
          <a:p>
            <a:r>
              <a:rPr lang="en-US" sz="800" dirty="0" smtClean="0">
                <a:latin typeface="Arial" pitchFamily="34" charset="0"/>
                <a:cs typeface="Arial" pitchFamily="34" charset="0"/>
              </a:rPr>
              <a:t>Cisco and the Cisco logo are trademarks or registered trademarks of Cisco and/or its affiliates in the U.S. and other countries. To view a list of Cisco trademarks, go to this URL: www.cisco.com/go/trademarks. Third party trademarks mentioned are the property of their respective owners. The use of the word partner does not imply a partnership relationship between Cisco and any other company. ©2012 Cisco and/or its affiliates. All rights reserved. This document is Cisco Public Information.</a:t>
            </a:r>
            <a:endParaRPr lang="es-ES_tradnl" sz="800" dirty="0" smtClean="0">
              <a:latin typeface="Arial" pitchFamily="34" charset="0"/>
              <a:cs typeface="Arial" pitchFamily="34" charset="0"/>
            </a:endParaRPr>
          </a:p>
          <a:p>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55</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56</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57</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051" y="4399800"/>
            <a:ext cx="5486400" cy="4183063"/>
          </a:xfrm>
        </p:spPr>
        <p:txBody>
          <a:bodyPr/>
          <a:lstStyle/>
          <a:p>
            <a:r>
              <a:rPr lang="en-US" sz="800" b="1" dirty="0" smtClean="0">
                <a:latin typeface="Arial" pitchFamily="34" charset="0"/>
                <a:cs typeface="Arial" pitchFamily="34" charset="0"/>
              </a:rPr>
              <a:t>Customer Overview</a:t>
            </a:r>
          </a:p>
          <a:p>
            <a:r>
              <a:rPr lang="en-US" sz="800" kern="1200" dirty="0" smtClean="0">
                <a:solidFill>
                  <a:schemeClr val="tx1"/>
                </a:solidFill>
                <a:effectLst/>
                <a:latin typeface="Arial" pitchFamily="34" charset="0"/>
                <a:cs typeface="Arial" pitchFamily="34" charset="0"/>
              </a:rPr>
              <a:t>Originally known worldwide as a print and copier innovator, Xerox today has established itself as a leading business process and document services company, delivering popular solutions that include Xerox Managed Print Services (MPS) and Xerox Cloud Services.</a:t>
            </a:r>
          </a:p>
          <a:p>
            <a:endParaRPr lang="en-US" sz="800" dirty="0" smtClean="0">
              <a:latin typeface="Arial" pitchFamily="34" charset="0"/>
              <a:cs typeface="Arial" pitchFamily="34" charset="0"/>
            </a:endParaRPr>
          </a:p>
          <a:p>
            <a:r>
              <a:rPr lang="en-US" sz="800" b="1" dirty="0" smtClean="0">
                <a:latin typeface="Arial" pitchFamily="34" charset="0"/>
                <a:cs typeface="Arial" pitchFamily="34" charset="0"/>
              </a:rPr>
              <a:t>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Arial" pitchFamily="34" charset="0"/>
                <a:cs typeface="Arial" pitchFamily="34" charset="0"/>
              </a:rPr>
              <a:t>The Xerox MPS global delivery centers consisted of static rack servers that were difficult to scale due to multiple hardware configurations. The centers were also reaching capacity, causing concerns about poor response speed that could slow transactions and worsen system reliability resulting in outages.</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effectLst/>
                <a:latin typeface="Arial" pitchFamily="34" charset="0"/>
                <a:cs typeface="Arial" pitchFamily="34" charset="0"/>
              </a:rPr>
              <a:t> </a:t>
            </a:r>
          </a:p>
          <a:p>
            <a:r>
              <a:rPr lang="en-US" sz="800" kern="1200" dirty="0" smtClean="0">
                <a:solidFill>
                  <a:schemeClr val="tx1"/>
                </a:solidFill>
                <a:effectLst/>
                <a:latin typeface="Arial" pitchFamily="34" charset="0"/>
                <a:cs typeface="Arial" pitchFamily="34" charset="0"/>
              </a:rPr>
              <a:t>Xerox also expanded into the cloud with services beyond printing and print management. Xerox Cloud Services started with Infrastructure as a Service (IaaS) before adding backup, disaster recovery, and mobile device management that now also runs mission-critical applications for customers</a:t>
            </a:r>
            <a:r>
              <a:rPr lang="en-US" sz="800" kern="1200" baseline="0" dirty="0" smtClean="0">
                <a:solidFill>
                  <a:schemeClr val="tx1"/>
                </a:solidFill>
                <a:effectLst/>
                <a:latin typeface="Arial" pitchFamily="34" charset="0"/>
                <a:cs typeface="Arial" pitchFamily="34" charset="0"/>
              </a:rPr>
              <a:t> that require 24/7 reliability. </a:t>
            </a:r>
            <a:r>
              <a:rPr lang="en-US" sz="800" dirty="0" smtClean="0">
                <a:latin typeface="Arial" pitchFamily="34" charset="0"/>
                <a:cs typeface="Arial" pitchFamily="34" charset="0"/>
              </a:rPr>
              <a:t>From </a:t>
            </a:r>
            <a:r>
              <a:rPr lang="en-US" sz="800" dirty="0">
                <a:latin typeface="Arial" pitchFamily="34" charset="0"/>
                <a:cs typeface="Arial" pitchFamily="34" charset="0"/>
              </a:rPr>
              <a:t>support for big analytics, to management of a large volume of transactions and devices, Xerox needed solutions that match the company’s growth and focus on delivering outstanding customer service. </a:t>
            </a:r>
          </a:p>
          <a:p>
            <a:r>
              <a:rPr lang="en-US" sz="800" kern="1200" dirty="0" smtClean="0">
                <a:solidFill>
                  <a:schemeClr val="tx1"/>
                </a:solidFill>
                <a:effectLst/>
                <a:latin typeface="Arial" pitchFamily="34" charset="0"/>
                <a:cs typeface="Arial" pitchFamily="34" charset="0"/>
              </a:rPr>
              <a:t>  </a:t>
            </a:r>
            <a:endParaRPr lang="es-ES_tradnl" sz="800" b="1" dirty="0" smtClean="0">
              <a:latin typeface="Arial" pitchFamily="34" charset="0"/>
              <a:cs typeface="Arial" pitchFamily="34" charset="0"/>
            </a:endParaRPr>
          </a:p>
          <a:p>
            <a:r>
              <a:rPr lang="en-US" sz="800" b="1" dirty="0" smtClean="0">
                <a:latin typeface="Arial" pitchFamily="34" charset="0"/>
                <a:cs typeface="Arial" pitchFamily="34" charset="0"/>
              </a:rPr>
              <a:t>Solution</a:t>
            </a:r>
            <a:endParaRPr lang="es-ES_tradnl" sz="800" b="1" dirty="0" smtClean="0">
              <a:latin typeface="Arial" pitchFamily="34" charset="0"/>
              <a:cs typeface="Arial" pitchFamily="34" charset="0"/>
            </a:endParaRPr>
          </a:p>
          <a:p>
            <a:r>
              <a:rPr lang="en-US" sz="800" kern="1200" dirty="0" smtClean="0">
                <a:solidFill>
                  <a:schemeClr val="tx1"/>
                </a:solidFill>
                <a:effectLst/>
                <a:latin typeface="Arial" pitchFamily="34" charset="0"/>
                <a:cs typeface="Arial" pitchFamily="34" charset="0"/>
              </a:rPr>
              <a:t>Cisco UCS B200 Blade Servers handle administrative and infrastructure functions that help the entire data center run smoothly. Cisco UCS B230 Blade Servers support basic application and virtualization functions. For higher-performance applications, including SQL databases, Xerox uses Cisco UCS B440 Blade Servers and Cisco UCS C460 Rack-Mount Servers.</a:t>
            </a:r>
          </a:p>
          <a:p>
            <a:r>
              <a:rPr lang="en-US" sz="800" kern="1200" dirty="0" smtClean="0">
                <a:solidFill>
                  <a:schemeClr val="tx1"/>
                </a:solidFill>
                <a:effectLst/>
                <a:latin typeface="Arial" pitchFamily="34" charset="0"/>
                <a:cs typeface="Arial" pitchFamily="34" charset="0"/>
              </a:rPr>
              <a:t> </a:t>
            </a:r>
          </a:p>
          <a:p>
            <a:r>
              <a:rPr lang="en-US" sz="800" kern="1200" dirty="0" smtClean="0">
                <a:solidFill>
                  <a:schemeClr val="tx1"/>
                </a:solidFill>
                <a:effectLst/>
                <a:latin typeface="Arial" pitchFamily="34" charset="0"/>
                <a:cs typeface="Arial" pitchFamily="34" charset="0"/>
              </a:rPr>
              <a:t>Nexus 5000, Nexus 2000, and Nexus 1000v, as well as Cisco MDS 9000 Series Switches, provide fast 10-gigabit Ethernet connections as part of the Cisco Unified Fabric. The Cisco Nexus 5000 switches also support unified ports with fibre channel over Ethernet (FCoE), which enables Xerox to connect to EMC storage over a single network. </a:t>
            </a:r>
          </a:p>
          <a:p>
            <a:endParaRPr lang="en-US" sz="800" kern="1200" dirty="0" smtClean="0">
              <a:effectLst/>
              <a:latin typeface="Arial" pitchFamily="34" charset="0"/>
              <a:cs typeface="Arial" pitchFamily="34" charset="0"/>
            </a:endParaRPr>
          </a:p>
          <a:p>
            <a:pPr>
              <a:buClr>
                <a:schemeClr val="tx1"/>
              </a:buClr>
            </a:pPr>
            <a:r>
              <a:rPr lang="en-US" sz="800" b="1" dirty="0" smtClean="0">
                <a:latin typeface="Arial" pitchFamily="34" charset="0"/>
                <a:cs typeface="Arial" pitchFamily="34" charset="0"/>
              </a:rPr>
              <a:t>Benefits</a:t>
            </a:r>
            <a:endParaRPr lang="es-ES_tradnl" sz="800" dirty="0" smtClean="0">
              <a:latin typeface="Arial" pitchFamily="34" charset="0"/>
              <a:cs typeface="Arial" pitchFamily="34" charset="0"/>
            </a:endParaRPr>
          </a:p>
          <a:p>
            <a:pPr marL="171450" lvl="1" indent="-171450">
              <a:lnSpc>
                <a:spcPct val="95000"/>
              </a:lnSpc>
              <a:spcBef>
                <a:spcPts val="600"/>
              </a:spcBef>
              <a:buFont typeface="Arial" pitchFamily="34" charset="0"/>
              <a:buChar char="•"/>
            </a:pPr>
            <a:r>
              <a:rPr lang="en-US" sz="800" dirty="0" smtClean="0">
                <a:latin typeface="Arial" pitchFamily="34" charset="0"/>
                <a:cs typeface="Arial" pitchFamily="34" charset="0"/>
              </a:rPr>
              <a:t>Accelerated performance of applications for managed print services, improving response times</a:t>
            </a:r>
          </a:p>
          <a:p>
            <a:pPr marL="171450" lvl="1" indent="-171450">
              <a:lnSpc>
                <a:spcPct val="95000"/>
              </a:lnSpc>
              <a:spcBef>
                <a:spcPts val="600"/>
              </a:spcBef>
              <a:buFont typeface="Arial" pitchFamily="34" charset="0"/>
              <a:buChar char="•"/>
            </a:pPr>
            <a:r>
              <a:rPr lang="en-US" sz="800" dirty="0" smtClean="0">
                <a:latin typeface="Arial" pitchFamily="34" charset="0"/>
                <a:cs typeface="Arial" pitchFamily="34" charset="0"/>
              </a:rPr>
              <a:t>Streamlined environment for faster and easier deployment, reducing number of server profiles by as much as 80 percent</a:t>
            </a:r>
          </a:p>
          <a:p>
            <a:pPr marL="171450" lvl="1" indent="-171450">
              <a:lnSpc>
                <a:spcPct val="95000"/>
              </a:lnSpc>
              <a:spcBef>
                <a:spcPts val="600"/>
              </a:spcBef>
              <a:buFont typeface="Arial" pitchFamily="34" charset="0"/>
              <a:buChar char="•"/>
            </a:pPr>
            <a:r>
              <a:rPr lang="en-US" sz="800" dirty="0" smtClean="0">
                <a:latin typeface="Arial" pitchFamily="34" charset="0"/>
                <a:cs typeface="Arial" pitchFamily="34" charset="0"/>
              </a:rPr>
              <a:t>Improved staff productivity by 20 percent, freeing staff to focus on higher-value support and development activities</a:t>
            </a:r>
          </a:p>
          <a:p>
            <a:pPr marL="0" indent="0">
              <a:buClr>
                <a:schemeClr val="tx1"/>
              </a:buClr>
              <a:buFont typeface="Arial" pitchFamily="34" charset="0"/>
              <a:buNone/>
            </a:pPr>
            <a:endParaRPr lang="en-US" sz="800" dirty="0" smtClean="0">
              <a:latin typeface="Arial" pitchFamily="34" charset="0"/>
              <a:cs typeface="Arial" pitchFamily="34" charset="0"/>
            </a:endParaRPr>
          </a:p>
          <a:p>
            <a:pPr marL="171450" indent="-171450">
              <a:buClr>
                <a:schemeClr val="tx1"/>
              </a:buClr>
              <a:buFont typeface="Arial" pitchFamily="34" charset="0"/>
              <a:buChar char="•"/>
            </a:pPr>
            <a:endParaRPr lang="en-US" sz="800" dirty="0" smtClean="0">
              <a:latin typeface="Arial" pitchFamily="34" charset="0"/>
              <a:cs typeface="Arial" pitchFamily="34" charset="0"/>
            </a:endParaRPr>
          </a:p>
          <a:p>
            <a:pPr marL="171450" indent="-171450">
              <a:buClr>
                <a:schemeClr val="tx1"/>
              </a:buClr>
              <a:buFont typeface="Arial" pitchFamily="34" charset="0"/>
              <a:buChar char="•"/>
            </a:pPr>
            <a:endParaRPr lang="en-US" sz="800" dirty="0" smtClean="0">
              <a:latin typeface="Arial" pitchFamily="34" charset="0"/>
              <a:cs typeface="Arial" pitchFamily="34" charset="0"/>
            </a:endParaRPr>
          </a:p>
          <a:p>
            <a:pPr marL="171450" indent="-171450">
              <a:buClr>
                <a:schemeClr val="tx1"/>
              </a:buClr>
              <a:buFont typeface="Arial" pitchFamily="34" charset="0"/>
              <a:buChar char="•"/>
            </a:pPr>
            <a:endParaRPr lang="en-US" sz="8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6D56BC5-E043-4269-BA49-85D9499D4CDF}" type="slidenum">
              <a:rPr lang="en-US" smtClean="0"/>
              <a:pPr/>
              <a:t>58</a:t>
            </a:fld>
            <a:endParaRPr lang="en-US" dirty="0"/>
          </a:p>
        </p:txBody>
      </p:sp>
      <p:sp>
        <p:nvSpPr>
          <p:cNvPr id="5" name="TextBox 4"/>
          <p:cNvSpPr txBox="1"/>
          <p:nvPr/>
        </p:nvSpPr>
        <p:spPr>
          <a:xfrm>
            <a:off x="789711" y="8544961"/>
            <a:ext cx="5145578" cy="984885"/>
          </a:xfrm>
          <a:prstGeom prst="rect">
            <a:avLst/>
          </a:prstGeom>
          <a:noFill/>
        </p:spPr>
        <p:txBody>
          <a:bodyPr wrap="square" rtlCol="0">
            <a:spAutoFit/>
          </a:bodyPr>
          <a:lstStyle/>
          <a:p>
            <a:r>
              <a:rPr lang="en-US" sz="800" dirty="0" smtClean="0">
                <a:latin typeface="Arial" pitchFamily="34" charset="0"/>
                <a:cs typeface="Arial" pitchFamily="34" charset="0"/>
              </a:rPr>
              <a:t>Cisco and the Cisco logo are trademarks or registered trademarks of Cisco and/or its affiliates in the U.S. and other countries. To view a list of Cisco trademarks, go to this URL: www.cisco.com/go/trademarks. Third party trademarks mentioned are the property of their respective owners. The use of the word partner does not imply a partnership relationship between Cisco and any other company. ©2012 Cisco and/or its affiliates. All rights reserved. This document is Cisco Public Information.</a:t>
            </a:r>
            <a:endParaRPr lang="es-ES_tradnl" sz="800" dirty="0" smtClean="0">
              <a:latin typeface="Arial" pitchFamily="34" charset="0"/>
              <a:cs typeface="Arial" pitchFamily="34" charset="0"/>
            </a:endParaRPr>
          </a:p>
          <a:p>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59</a:t>
            </a:fld>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051" y="4399800"/>
            <a:ext cx="5486400" cy="4183063"/>
          </a:xfrm>
        </p:spPr>
        <p:txBody>
          <a:bodyPr/>
          <a:lstStyle/>
          <a:p>
            <a:r>
              <a:rPr lang="en-US" sz="850" b="1" dirty="0" smtClean="0">
                <a:latin typeface="Arial" pitchFamily="34" charset="0"/>
                <a:cs typeface="Arial" pitchFamily="34" charset="0"/>
              </a:rPr>
              <a:t>Customer Overview</a:t>
            </a:r>
          </a:p>
          <a:p>
            <a:r>
              <a:rPr lang="en-US" sz="850" kern="1200" baseline="0" dirty="0" smtClean="0">
                <a:latin typeface="Arial" pitchFamily="34" charset="0"/>
                <a:cs typeface="Arial" pitchFamily="34" charset="0"/>
              </a:rPr>
              <a:t>Since its creation in 1987 as part of preparations for the Barcelona Olympic Games, the high-performance sports center, Centre </a:t>
            </a:r>
            <a:r>
              <a:rPr lang="en-US" sz="850" kern="1200" baseline="0" dirty="0" err="1" smtClean="0">
                <a:latin typeface="Arial" pitchFamily="34" charset="0"/>
                <a:cs typeface="Arial" pitchFamily="34" charset="0"/>
              </a:rPr>
              <a:t>d’Alt</a:t>
            </a:r>
            <a:r>
              <a:rPr lang="en-US" sz="850" kern="1200" baseline="0" dirty="0" smtClean="0">
                <a:latin typeface="Arial" pitchFamily="34" charset="0"/>
                <a:cs typeface="Arial" pitchFamily="34" charset="0"/>
              </a:rPr>
              <a:t> </a:t>
            </a:r>
            <a:r>
              <a:rPr lang="en-US" sz="850" kern="1200" baseline="0" dirty="0" err="1" smtClean="0">
                <a:latin typeface="Arial" pitchFamily="34" charset="0"/>
                <a:cs typeface="Arial" pitchFamily="34" charset="0"/>
              </a:rPr>
              <a:t>Rendiment</a:t>
            </a:r>
            <a:r>
              <a:rPr lang="en-US" sz="850" kern="1200" baseline="0" dirty="0" smtClean="0">
                <a:latin typeface="Arial" pitchFamily="34" charset="0"/>
                <a:cs typeface="Arial" pitchFamily="34" charset="0"/>
              </a:rPr>
              <a:t> (CAR), has been helping some of the world’s best athletes fulfill their potential while pioneering new sports coaching techniques.</a:t>
            </a:r>
          </a:p>
          <a:p>
            <a:endParaRPr lang="en-US" sz="850" dirty="0" smtClean="0">
              <a:latin typeface="Arial" pitchFamily="34" charset="0"/>
              <a:cs typeface="Arial" pitchFamily="34" charset="0"/>
            </a:endParaRPr>
          </a:p>
          <a:p>
            <a:r>
              <a:rPr lang="en-US" sz="850" b="1" dirty="0" smtClean="0">
                <a:latin typeface="Arial" pitchFamily="34" charset="0"/>
                <a:cs typeface="Arial" pitchFamily="34" charset="0"/>
              </a:rPr>
              <a:t>Challenge</a:t>
            </a:r>
          </a:p>
          <a:p>
            <a:r>
              <a:rPr lang="en-US" sz="850" kern="1200" baseline="0" dirty="0" smtClean="0">
                <a:latin typeface="Arial" pitchFamily="34" charset="0"/>
                <a:cs typeface="Arial" pitchFamily="34" charset="0"/>
              </a:rPr>
              <a:t>The challenge was to build the world’s first facility to be designed at the outset to support state-of-the-art performance equipment and collaborative training regimes. CAR needed to create a wireless IP-enabled environment able to support unified communications, entry access, climate control, and lighting and ventilation systems. It would need the networking, computing, and storage power to support day-to-day operations and pioneering real-time high-definition (HD) video capture and streaming in line with the </a:t>
            </a:r>
            <a:r>
              <a:rPr lang="en-US" sz="850" u="none" kern="1200" baseline="0" dirty="0" smtClean="0">
                <a:latin typeface="Arial" pitchFamily="34" charset="0"/>
                <a:cs typeface="Arial" pitchFamily="34" charset="0"/>
              </a:rPr>
              <a:t>EXPERIMEDIA EU project, a major EU research project into Future Media Internet (FMI) technologies. </a:t>
            </a:r>
          </a:p>
          <a:p>
            <a:endParaRPr lang="es-ES_tradnl" sz="850" b="1" dirty="0" smtClean="0">
              <a:latin typeface="Arial" pitchFamily="34" charset="0"/>
              <a:cs typeface="Arial" pitchFamily="34" charset="0"/>
            </a:endParaRPr>
          </a:p>
          <a:p>
            <a:r>
              <a:rPr lang="en-US" sz="850" b="1" dirty="0" smtClean="0">
                <a:latin typeface="Arial" pitchFamily="34" charset="0"/>
                <a:cs typeface="Arial" pitchFamily="34" charset="0"/>
              </a:rPr>
              <a:t>Solution</a:t>
            </a:r>
            <a:endParaRPr lang="es-ES_tradnl" sz="850" b="1" dirty="0" smtClean="0">
              <a:latin typeface="Arial" pitchFamily="34" charset="0"/>
              <a:cs typeface="Arial" pitchFamily="34" charset="0"/>
            </a:endParaRPr>
          </a:p>
          <a:p>
            <a:r>
              <a:rPr lang="en-US" sz="850" kern="1200" baseline="0" dirty="0" smtClean="0">
                <a:latin typeface="Arial" pitchFamily="34" charset="0"/>
                <a:cs typeface="Arial" pitchFamily="34" charset="0"/>
              </a:rPr>
              <a:t>CAR decided that a solution </a:t>
            </a:r>
            <a:r>
              <a:rPr lang="en-US" sz="850" u="none" kern="1200" baseline="0" dirty="0" smtClean="0">
                <a:latin typeface="Arial" pitchFamily="34" charset="0"/>
                <a:cs typeface="Arial" pitchFamily="34" charset="0"/>
              </a:rPr>
              <a:t>based on Cisco Unified Data Center Architecture offered a number of advantages. </a:t>
            </a:r>
            <a:r>
              <a:rPr lang="en-US" sz="850" kern="1200" baseline="0" dirty="0" smtClean="0">
                <a:latin typeface="Arial" pitchFamily="34" charset="0"/>
                <a:cs typeface="Arial" pitchFamily="34" charset="0"/>
              </a:rPr>
              <a:t>Cisco Nexus 7000 Series Switches meet the new building’s high bandwidth demands, along with the lowest possible latency and jitter. The ability to collapse the aggregation layer on to Nexus platform avoided the cost of intermediate switches, Cisco Catalysts Switches connect to the Nexus at 10Gbps to form the access layer for eighty Cisco </a:t>
            </a:r>
            <a:r>
              <a:rPr lang="en-US" sz="850" kern="1200" baseline="0" dirty="0" err="1" smtClean="0">
                <a:latin typeface="Arial" pitchFamily="34" charset="0"/>
                <a:cs typeface="Arial" pitchFamily="34" charset="0"/>
              </a:rPr>
              <a:t>Aironet</a:t>
            </a:r>
            <a:r>
              <a:rPr lang="en-US" sz="850" kern="1200" baseline="0" dirty="0" smtClean="0">
                <a:latin typeface="Arial" pitchFamily="34" charset="0"/>
                <a:cs typeface="Arial" pitchFamily="34" charset="0"/>
              </a:rPr>
              <a:t> Wireless Access Points that provide 802.11n coverage at speeds of more than 150Mbps to every part of the building. The Cisco Nexus platform also delivers 10Gbps access to an eight-blade Cisco UCS platform for stateless, VMware-based virtualized computing. CAR has taken advantage of the scalability and modularity that UCS offers by running its </a:t>
            </a:r>
            <a:r>
              <a:rPr lang="en-US" sz="850" kern="1200" baseline="0" dirty="0" err="1" smtClean="0">
                <a:latin typeface="Arial" pitchFamily="34" charset="0"/>
                <a:cs typeface="Arial" pitchFamily="34" charset="0"/>
              </a:rPr>
              <a:t>backoffice</a:t>
            </a:r>
            <a:r>
              <a:rPr lang="en-US" sz="850" kern="1200" baseline="0" dirty="0" smtClean="0">
                <a:latin typeface="Arial" pitchFamily="34" charset="0"/>
                <a:cs typeface="Arial" pitchFamily="34" charset="0"/>
              </a:rPr>
              <a:t> applications, including Cisco Unified Communications Manager and Oracle, on four B-Series 200 Blade Servers.</a:t>
            </a:r>
          </a:p>
          <a:p>
            <a:endParaRPr lang="en-US" sz="850" b="1" u="none" dirty="0" smtClean="0">
              <a:latin typeface="Arial" pitchFamily="34" charset="0"/>
              <a:cs typeface="Arial" pitchFamily="34" charset="0"/>
            </a:endParaRPr>
          </a:p>
          <a:p>
            <a:r>
              <a:rPr lang="en-US" sz="850" b="1" dirty="0" smtClean="0">
                <a:latin typeface="Arial" pitchFamily="34" charset="0"/>
                <a:cs typeface="Arial" pitchFamily="34" charset="0"/>
              </a:rPr>
              <a:t>Benefits</a:t>
            </a:r>
            <a:endParaRPr lang="es-ES_tradnl" sz="850" dirty="0" smtClean="0">
              <a:latin typeface="Arial" pitchFamily="34" charset="0"/>
              <a:cs typeface="Arial" pitchFamily="34" charset="0"/>
            </a:endParaRPr>
          </a:p>
          <a:p>
            <a:pPr marL="171450" lvl="1" indent="-171450">
              <a:lnSpc>
                <a:spcPct val="95000"/>
              </a:lnSpc>
              <a:spcBef>
                <a:spcPts val="600"/>
              </a:spcBef>
              <a:buFont typeface="Arial" pitchFamily="34" charset="0"/>
              <a:buChar char="•"/>
            </a:pPr>
            <a:r>
              <a:rPr lang="en-US" sz="850" dirty="0" smtClean="0">
                <a:latin typeface="Arial" pitchFamily="34" charset="0"/>
                <a:cs typeface="Arial" pitchFamily="34" charset="0"/>
              </a:rPr>
              <a:t>Transformation in training and coaching of high-performance athletes</a:t>
            </a:r>
          </a:p>
          <a:p>
            <a:pPr marL="171450" lvl="1" indent="-171450">
              <a:lnSpc>
                <a:spcPct val="95000"/>
              </a:lnSpc>
              <a:spcBef>
                <a:spcPts val="600"/>
              </a:spcBef>
              <a:buFont typeface="Arial" pitchFamily="34" charset="0"/>
              <a:buChar char="•"/>
            </a:pPr>
            <a:r>
              <a:rPr lang="en-US" sz="850" dirty="0" smtClean="0">
                <a:latin typeface="Arial" pitchFamily="34" charset="0"/>
                <a:cs typeface="Arial" pitchFamily="34" charset="0"/>
              </a:rPr>
              <a:t>30 percent saving in power consumption, resulting in reduced cost and carbon footprint</a:t>
            </a:r>
          </a:p>
          <a:p>
            <a:pPr marL="171450" lvl="1" indent="-171450">
              <a:lnSpc>
                <a:spcPct val="95000"/>
              </a:lnSpc>
              <a:spcBef>
                <a:spcPts val="600"/>
              </a:spcBef>
              <a:buFont typeface="Arial" pitchFamily="34" charset="0"/>
              <a:buChar char="•"/>
            </a:pPr>
            <a:r>
              <a:rPr lang="en-US" sz="850" dirty="0" smtClean="0">
                <a:latin typeface="Arial" pitchFamily="34" charset="0"/>
                <a:cs typeface="Arial" pitchFamily="34" charset="0"/>
              </a:rPr>
              <a:t>Tenfold increase in bandwidth, computing power, and storage</a:t>
            </a:r>
          </a:p>
          <a:p>
            <a:endParaRPr lang="en-US" dirty="0" smtClean="0"/>
          </a:p>
          <a:p>
            <a:endParaRPr lang="en-US" dirty="0" smtClean="0"/>
          </a:p>
          <a:p>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60</a:t>
            </a:fld>
            <a:endParaRPr lang="en-US"/>
          </a:p>
        </p:txBody>
      </p:sp>
      <p:sp>
        <p:nvSpPr>
          <p:cNvPr id="5" name="TextBox 4"/>
          <p:cNvSpPr txBox="1"/>
          <p:nvPr/>
        </p:nvSpPr>
        <p:spPr>
          <a:xfrm>
            <a:off x="789711" y="8544961"/>
            <a:ext cx="5145578" cy="984885"/>
          </a:xfrm>
          <a:prstGeom prst="rect">
            <a:avLst/>
          </a:prstGeom>
          <a:noFill/>
        </p:spPr>
        <p:txBody>
          <a:bodyPr wrap="square" rtlCol="0">
            <a:spAutoFit/>
          </a:bodyPr>
          <a:lstStyle/>
          <a:p>
            <a:r>
              <a:rPr lang="en-US" sz="800" dirty="0" smtClean="0">
                <a:latin typeface="Arial" pitchFamily="34" charset="0"/>
                <a:cs typeface="Arial" pitchFamily="34" charset="0"/>
              </a:rPr>
              <a:t>Cisco and the Cisco logo are trademarks or registered trademarks of Cisco and/or its affiliates in the U.S. and other countries. To view a list of Cisco trademarks, go to this URL: www.cisco.com/go/trademarks. Third party trademarks mentioned are the property of their respective owners. The use of the word partner does not imply a partnership relationship between Cisco and any other company. ©2012 Cisco and/or its affiliates. All rights reserved. This document is Cisco Public Information.</a:t>
            </a:r>
            <a:endParaRPr lang="es-ES_tradnl" sz="800" dirty="0" smtClean="0">
              <a:latin typeface="Arial" pitchFamily="34" charset="0"/>
              <a:cs typeface="Arial" pitchFamily="34" charset="0"/>
            </a:endParaRPr>
          </a:p>
          <a:p>
            <a:endParaRPr lang="en-US" dirty="0"/>
          </a:p>
        </p:txBody>
      </p:sp>
    </p:spTree>
    <p:extLst>
      <p:ext uri="{BB962C8B-B14F-4D97-AF65-F5344CB8AC3E}">
        <p14:creationId xmlns:p14="http://schemas.microsoft.com/office/powerpoint/2010/main" val="1491625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61</a:t>
            </a:fld>
            <a:endParaRPr lang="en-US" dirty="0"/>
          </a:p>
        </p:txBody>
      </p:sp>
    </p:spTree>
    <p:extLst>
      <p:ext uri="{BB962C8B-B14F-4D97-AF65-F5344CB8AC3E}">
        <p14:creationId xmlns:p14="http://schemas.microsoft.com/office/powerpoint/2010/main" val="1681615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6BC5-E043-4269-BA49-85D9499D4CDF}" type="slidenum">
              <a:rPr lang="en-US" smtClean="0"/>
              <a:pPr/>
              <a:t>62</a:t>
            </a:fld>
            <a:endParaRPr lang="en-US" dirty="0"/>
          </a:p>
        </p:txBody>
      </p:sp>
    </p:spTree>
    <p:extLst>
      <p:ext uri="{BB962C8B-B14F-4D97-AF65-F5344CB8AC3E}">
        <p14:creationId xmlns:p14="http://schemas.microsoft.com/office/powerpoint/2010/main" val="168161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Key Message</a:t>
            </a:r>
            <a:r>
              <a:rPr lang="en-US" sz="1200" i="1" kern="1200" dirty="0" smtClean="0">
                <a:solidFill>
                  <a:schemeClr val="tx1"/>
                </a:solidFill>
                <a:latin typeface="+mn-lt"/>
                <a:ea typeface="+mn-ea"/>
                <a:cs typeface="+mn-cs"/>
              </a:rPr>
              <a:t>: Traditional desktop virtualization can help you address a number (but not the</a:t>
            </a:r>
            <a:r>
              <a:rPr lang="en-US" sz="1200" i="1" kern="1200" baseline="0" dirty="0" smtClean="0">
                <a:solidFill>
                  <a:schemeClr val="tx1"/>
                </a:solidFill>
                <a:latin typeface="+mn-lt"/>
                <a:ea typeface="+mn-ea"/>
                <a:cs typeface="+mn-cs"/>
              </a:rPr>
              <a:t> entire set) </a:t>
            </a:r>
            <a:r>
              <a:rPr lang="en-US" sz="1200" i="1" kern="1200" dirty="0" smtClean="0">
                <a:solidFill>
                  <a:schemeClr val="tx1"/>
                </a:solidFill>
                <a:latin typeface="+mn-lt"/>
                <a:ea typeface="+mn-ea"/>
                <a:cs typeface="+mn-cs"/>
              </a:rPr>
              <a:t>of strategic imperatives that you would typically expect to be associated with Next generation Workspaces.</a:t>
            </a:r>
            <a:r>
              <a:rPr lang="en-US" sz="1200" i="1" kern="1200" baseline="0" dirty="0" smtClean="0">
                <a:solidFill>
                  <a:schemeClr val="tx1"/>
                </a:solidFill>
                <a:latin typeface="+mn-lt"/>
                <a:ea typeface="+mn-ea"/>
                <a:cs typeface="+mn-cs"/>
              </a:rPr>
              <a:t> We have observed based on direct customer engagements, primary and secondary market research studies that compliance/security, the need to address specific use cases, IT agility, operational efficiency, enterprise mobility all consistently represent key business triggers for desktop virtualization deployments.  </a:t>
            </a:r>
            <a:r>
              <a:rPr lang="en-US" sz="1200" i="1"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Traditional desktop virtualization can help you address a number (but not the</a:t>
            </a:r>
            <a:r>
              <a:rPr lang="en-US" sz="1200" kern="1200" baseline="0" dirty="0" smtClean="0">
                <a:solidFill>
                  <a:schemeClr val="tx1"/>
                </a:solidFill>
                <a:latin typeface="+mn-lt"/>
                <a:ea typeface="+mn-ea"/>
                <a:cs typeface="+mn-cs"/>
              </a:rPr>
              <a:t> entire set) </a:t>
            </a:r>
            <a:r>
              <a:rPr lang="en-US" sz="1200" kern="1200" dirty="0" smtClean="0">
                <a:solidFill>
                  <a:schemeClr val="tx1"/>
                </a:solidFill>
                <a:latin typeface="+mn-lt"/>
                <a:ea typeface="+mn-ea"/>
                <a:cs typeface="+mn-cs"/>
              </a:rPr>
              <a:t>of strategic imperatives that you would typically expect to be associated with next generation Workspaces: </a:t>
            </a:r>
          </a:p>
          <a:p>
            <a:endParaRPr lang="en-US"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rPr>
              <a:t>DV Business Drivers </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Based on our experience and primary/secondary market research studies there are various business drivers that have prompted our customers to deploy desktop virtualization. In many cases it is about business agility and therefore the corresponding IT flexibility required to enable that. There is always tremendous focus on increasing IT operational efficiency specifically on the client side .. just think of the costs associated with the provisioning, support, asset management of traditional physical desktop infrastructures.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DV offers the ability to provision ‘any or all’ components tied in with the traditional desktop infrastructure in a cloud-like environment. This includes ability to provision services on the fly, elasticity, scalability, with elements of utility pricing. This can be dedicated to one customer (e.g., private environment) or deployed as a multi-tenant solution where components such as network resources and storage are shared among multiple customers.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Lately we have noticed an increase in a number of customers that deploy desktop virtualization also to better support enterprise mobility programs (e.g., BYOD). Market research data confirms the trend that we have observed anecdotally.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regulated industries such as healthcare and financial services desktop virtualization has been around for a number of years to address security and business continuity requirements. At the same time, specific use cases have been developed to enable specific categories of workers (e.g., Remote workers, tele-commuters, contractors etc..) or industry specific use cases ... </a:t>
            </a:r>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244475"/>
            <a:ext cx="7094538" cy="3990975"/>
          </a:xfrm>
        </p:spPr>
      </p:sp>
      <p:sp>
        <p:nvSpPr>
          <p:cNvPr id="3" name="Notes Placeholder 2"/>
          <p:cNvSpPr>
            <a:spLocks noGrp="1"/>
          </p:cNvSpPr>
          <p:nvPr>
            <p:ph type="body" idx="1"/>
          </p:nvPr>
        </p:nvSpPr>
        <p:spPr/>
        <p:txBody>
          <a:bodyPr>
            <a:normAutofit/>
          </a:bodyPr>
          <a:lstStyle/>
          <a:p>
            <a:pPr marL="0" marR="0" indent="0" algn="l" defTabSz="1001675" rtl="0" eaLnBrk="0" fontAlgn="base" latinLnBrk="0" hangingPunct="0">
              <a:lnSpc>
                <a:spcPct val="90000"/>
              </a:lnSpc>
              <a:spcBef>
                <a:spcPct val="50000"/>
              </a:spcBef>
              <a:spcAft>
                <a:spcPct val="0"/>
              </a:spcAft>
              <a:buClrTx/>
              <a:buSzPct val="100000"/>
              <a:buFontTx/>
              <a:buNone/>
              <a:tabLst/>
              <a:defRPr/>
            </a:pPr>
            <a:r>
              <a:rPr lang="en-US" b="1" i="1" dirty="0" smtClean="0"/>
              <a:t>Key Message</a:t>
            </a:r>
            <a:r>
              <a:rPr lang="en-US" i="1" dirty="0" smtClean="0"/>
              <a:t>: Desktop virtualization addresses these challenges with a new way of organizing and deploying traditional desktop components. Desktop virtualization definition (for those who need it if any) is all about decoupling the user environment from the physical hardware. </a:t>
            </a:r>
            <a:endParaRPr lang="en-US" i="1" baseline="0" dirty="0" smtClean="0"/>
          </a:p>
          <a:p>
            <a:pPr marL="0" indent="0" defTabSz="1001675" eaLnBrk="0" fontAlgn="base" hangingPunct="0">
              <a:lnSpc>
                <a:spcPct val="90000"/>
              </a:lnSpc>
              <a:spcBef>
                <a:spcPct val="50000"/>
              </a:spcBef>
              <a:spcAft>
                <a:spcPct val="0"/>
              </a:spcAft>
              <a:buSzPct val="100000"/>
              <a:buFontTx/>
              <a:buNone/>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Desktop</a:t>
            </a:r>
            <a:r>
              <a:rPr lang="en-US" baseline="0" dirty="0" smtClean="0"/>
              <a:t> virtualization addresses these challenges with a new way of organizing and deploying desktop components. Today, every desktop is unique because the operating system, all applications, and all user settings, such as screen background or web bookmarks, and the user’s data are tied to the hardware platform.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&lt;CLICK&gt; Desktop virtualization decouples the OS from the hardware, the user’s data from the hardware, applications from the OS, and user settings from both the OS and the Applications. The simple act of decoupling the components allows IT to deliver each users “desktop,” as collection of components, managed centrally, to any device, located anywhere in the world, at any time providing ultimate flexibility and productivity for the users. All while securing vital corporate user data in the data center for even better control than the traditional model, lowering risk. The fact that the data is centrally located increases availability while simplifying and standardizing management tasks greatly reducing total cost of ownership.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 detailed background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Conceptually, ‘'Desktop virtualization” (sometimes called client virtualization) or Virtual Desktop Infrastructure (</a:t>
            </a:r>
            <a:r>
              <a:rPr lang="en-US" sz="1200" kern="1200" dirty="0" err="1" smtClean="0">
                <a:solidFill>
                  <a:schemeClr val="tx1"/>
                </a:solidFill>
                <a:effectLst/>
                <a:latin typeface="+mn-lt"/>
                <a:ea typeface="+mn-ea"/>
                <a:cs typeface="+mn-cs"/>
              </a:rPr>
              <a:t>VDI</a:t>
            </a:r>
            <a:r>
              <a:rPr lang="en-US" sz="1200" kern="1200" dirty="0" smtClean="0">
                <a:solidFill>
                  <a:schemeClr val="tx1"/>
                </a:solidFill>
                <a:effectLst/>
                <a:latin typeface="+mn-lt"/>
                <a:ea typeface="+mn-ea"/>
                <a:cs typeface="+mn-cs"/>
              </a:rPr>
              <a:t>), separates a personal computer desktop environment from a physical machine using client–server computing models. At its most basic level, "virtualization" is separating the "physical" from the "logical," so therefore "desktop virtualization" is separating the physical desktop device (laptop, desktop, etc.) from the logical desktop software (Windows).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Virtual desktop infrastructure often referred to as </a:t>
            </a:r>
            <a:r>
              <a:rPr lang="en-US" sz="1200" kern="1200" dirty="0" err="1" smtClean="0">
                <a:solidFill>
                  <a:schemeClr val="tx1"/>
                </a:solidFill>
                <a:effectLst/>
                <a:latin typeface="+mn-lt"/>
                <a:ea typeface="+mn-ea"/>
                <a:cs typeface="+mn-cs"/>
              </a:rPr>
              <a:t>VDI</a:t>
            </a:r>
            <a:r>
              <a:rPr lang="en-US" sz="1200" kern="1200" dirty="0" smtClean="0">
                <a:solidFill>
                  <a:schemeClr val="tx1"/>
                </a:solidFill>
                <a:effectLst/>
                <a:latin typeface="+mn-lt"/>
                <a:ea typeface="+mn-ea"/>
                <a:cs typeface="+mn-cs"/>
              </a:rPr>
              <a:t> is a server computing model enabling desktop virtualization, encompassing the hardware and software systems required to support the virtualized environment. Please note that there are multiple desktop virtualization technologies.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Many enterprise-level implementations of this technology store the resulting "virtualized" desktop on a remote central server, instead of on the local storage of a remote client; thus, when users work from their local machine, all of the programs, applications, processes, and data used are kept on the server and run centrally. This allows users to run an operating system and execute applications from a smartphone or thin client whose native hardware would otherwise be unable to run such software.</a:t>
            </a:r>
          </a:p>
          <a:p>
            <a:pPr marL="0" indent="0" defTabSz="1001675" eaLnBrk="0" fontAlgn="base" hangingPunct="0">
              <a:lnSpc>
                <a:spcPct val="90000"/>
              </a:lnSpc>
              <a:spcBef>
                <a:spcPct val="50000"/>
              </a:spcBef>
              <a:spcAft>
                <a:spcPct val="0"/>
              </a:spcAft>
              <a:buSzPct val="100000"/>
              <a:buFontTx/>
              <a:buNone/>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AAF4D9A-3F41-0942-9EE1-9817937665F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smtClean="0">
                <a:effectLst/>
              </a:rPr>
              <a:t>This slide cannot be changed and has been approved by Gartner</a:t>
            </a:r>
            <a:r>
              <a:rPr lang="en-US" b="1" baseline="0" dirty="0" smtClean="0">
                <a:effectLst/>
              </a:rPr>
              <a:t> ‘as is’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b="1" baseline="0" dirty="0" smtClean="0">
                <a:effectLst/>
              </a:rPr>
              <a:t>Key Message: </a:t>
            </a:r>
            <a:r>
              <a:rPr lang="en-US" b="0" baseline="0" dirty="0" smtClean="0">
                <a:effectLst/>
              </a:rPr>
              <a:t>Analysts continue to forecast strong adoption of desktop virtualization in the market. </a:t>
            </a:r>
            <a:endParaRPr lang="en-US" b="1" dirty="0" smtClean="0">
              <a:effectLst/>
            </a:endParaRPr>
          </a:p>
          <a:p>
            <a:endParaRPr lang="en-US"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p:txBody>
          <a:bodyPr>
            <a:normAutofit fontScale="92500"/>
          </a:bodyPr>
          <a:lstStyle/>
          <a:p>
            <a:r>
              <a:rPr lang="en-US" b="1" i="1" dirty="0" smtClean="0"/>
              <a:t>Key Message</a:t>
            </a:r>
            <a:r>
              <a:rPr lang="en-US" i="1" dirty="0" smtClean="0"/>
              <a:t>: Desktop virtualization has relevance</a:t>
            </a:r>
            <a:r>
              <a:rPr lang="en-US" i="1" baseline="0" dirty="0" smtClean="0"/>
              <a:t> across a broad number of industries and has been gaining robust market acceptance.</a:t>
            </a:r>
          </a:p>
          <a:p>
            <a:endParaRPr lang="en-US" baseline="0" dirty="0" smtClean="0"/>
          </a:p>
          <a:p>
            <a:r>
              <a:rPr lang="en-US" dirty="0" smtClean="0"/>
              <a:t>While desktop virtualization is not able to cover every single use case it has been gaining adoption across a broad set of industries some of which are highlighted on the slide. Desktop Virtualization is relevant to a broad set of industries based on market research data … and our actual customer base. </a:t>
            </a:r>
          </a:p>
          <a:p>
            <a:endParaRPr lang="en-US" dirty="0" smtClean="0"/>
          </a:p>
          <a:p>
            <a:r>
              <a:rPr lang="en-US" sz="1200" b="1" i="0" u="none" strike="noStrike" kern="1200" baseline="0" dirty="0" smtClean="0">
                <a:solidFill>
                  <a:schemeClr val="tx1"/>
                </a:solidFill>
                <a:latin typeface="+mn-lt"/>
                <a:ea typeface="+mn-ea"/>
                <a:cs typeface="+mn-cs"/>
              </a:rPr>
              <a:t>Healthcare</a:t>
            </a:r>
          </a:p>
          <a:p>
            <a:r>
              <a:rPr lang="en-US" sz="1200" b="0" i="0" u="none" strike="noStrike" kern="1200" baseline="0" dirty="0" smtClean="0">
                <a:solidFill>
                  <a:schemeClr val="tx1"/>
                </a:solidFill>
                <a:latin typeface="+mn-lt"/>
                <a:ea typeface="+mn-ea"/>
                <a:cs typeface="+mn-cs"/>
              </a:rPr>
              <a:t>■ Meet compliance requirements, such as the Health Insurance Portability and Accountability Act (HIPAA), to protect the confidentiality of patient data.</a:t>
            </a:r>
          </a:p>
          <a:p>
            <a:r>
              <a:rPr lang="en-US" sz="1200" b="0" i="0" u="none" strike="noStrike" kern="1200" baseline="0" dirty="0" smtClean="0">
                <a:solidFill>
                  <a:schemeClr val="tx1"/>
                </a:solidFill>
                <a:latin typeface="+mn-lt"/>
                <a:ea typeface="+mn-ea"/>
                <a:cs typeface="+mn-cs"/>
              </a:rPr>
              <a:t>■ Provide a consistent workspace that is constantly available, regardless of the medical practitioner's location within a healthcare setting, with minimal disruption to patient care</a:t>
            </a:r>
          </a:p>
          <a:p>
            <a:r>
              <a:rPr lang="en-US" sz="1200" b="0" i="0" u="none" strike="noStrike" kern="1200" baseline="0" dirty="0" smtClean="0">
                <a:solidFill>
                  <a:schemeClr val="tx1"/>
                </a:solidFill>
                <a:latin typeface="+mn-lt"/>
                <a:ea typeface="+mn-ea"/>
                <a:cs typeface="+mn-cs"/>
              </a:rPr>
              <a:t>■ Replace nurses workstations, allowing flexible work rotation patterns.</a:t>
            </a:r>
          </a:p>
          <a:p>
            <a:r>
              <a:rPr lang="en-US" sz="1200" b="0" i="0" u="none" strike="noStrike" kern="1200" baseline="0" dirty="0" smtClean="0">
                <a:solidFill>
                  <a:schemeClr val="tx1"/>
                </a:solidFill>
                <a:latin typeface="+mn-lt"/>
                <a:ea typeface="+mn-ea"/>
                <a:cs typeface="+mn-cs"/>
              </a:rPr>
              <a:t>■ Provide an access solution for remote data entry clerks and medical transcribers/billing/coders.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Finance</a:t>
            </a:r>
          </a:p>
          <a:p>
            <a:pPr marL="0" indent="0">
              <a:buFont typeface="Wingdings" pitchFamily="2" charset="2"/>
              <a:buNone/>
            </a:pPr>
            <a:r>
              <a:rPr lang="en-US" sz="1200" b="0" i="0" u="none" strike="noStrike" kern="1200" baseline="0" dirty="0" smtClean="0">
                <a:solidFill>
                  <a:schemeClr val="tx1"/>
                </a:solidFill>
                <a:latin typeface="+mn-lt"/>
                <a:ea typeface="+mn-ea"/>
                <a:cs typeface="+mn-cs"/>
              </a:rPr>
              <a:t>■ </a:t>
            </a:r>
            <a:r>
              <a:rPr lang="en-US" b="0" dirty="0" smtClean="0"/>
              <a:t>Centralize desktops, application and data to meet stringent compliance requirements — Sarbanes-Oxley Act, decision support system, PCI.</a:t>
            </a:r>
          </a:p>
          <a:p>
            <a:r>
              <a:rPr lang="en-US" b="0" dirty="0" smtClean="0"/>
              <a:t>■ Improve management capability and avoid loss of financial data stored on traditional PCs.</a:t>
            </a:r>
          </a:p>
          <a:p>
            <a:r>
              <a:rPr lang="en-US" b="0" dirty="0" smtClean="0"/>
              <a:t>■ Business continuity for traders, brokers and executive employees.</a:t>
            </a:r>
          </a:p>
          <a:p>
            <a:endParaRPr lang="en-US" b="0" dirty="0" smtClean="0"/>
          </a:p>
          <a:p>
            <a:r>
              <a:rPr lang="en-US" b="1" dirty="0" smtClean="0"/>
              <a:t>Education</a:t>
            </a:r>
          </a:p>
          <a:p>
            <a:r>
              <a:rPr lang="en-US" sz="1200" b="0" i="0" u="none" strike="noStrike" kern="1200" baseline="0" dirty="0" smtClean="0">
                <a:solidFill>
                  <a:schemeClr val="tx1"/>
                </a:solidFill>
                <a:latin typeface="+mn-lt"/>
                <a:ea typeface="+mn-ea"/>
                <a:cs typeface="+mn-cs"/>
              </a:rPr>
              <a:t>■ Provide a consistent workspace for faculty members, enabling enhanced collaboration and secure remote working.</a:t>
            </a:r>
          </a:p>
          <a:p>
            <a:r>
              <a:rPr lang="en-US" sz="1200" b="0" i="0" u="none" strike="noStrike" kern="1200" baseline="0" dirty="0" smtClean="0">
                <a:solidFill>
                  <a:schemeClr val="tx1"/>
                </a:solidFill>
                <a:latin typeface="+mn-lt"/>
                <a:ea typeface="+mn-ea"/>
                <a:cs typeface="+mn-cs"/>
              </a:rPr>
              <a:t>■ Accommodate flexible access policies, including technical enablement of BYOD programs for students. IT can deploy software to students between semesters in minutes. Also, students can be seated. in classrooms based on classroom size instead of the software physically installed in the room. This provides a considerable opex benefit due to the added flexibility.</a:t>
            </a:r>
          </a:p>
          <a:p>
            <a:r>
              <a:rPr lang="en-US" sz="1200" b="0" i="0" u="none" strike="noStrike" kern="1200" baseline="0" dirty="0" smtClean="0">
                <a:solidFill>
                  <a:schemeClr val="tx1"/>
                </a:solidFill>
                <a:latin typeface="+mn-lt"/>
                <a:ea typeface="+mn-ea"/>
                <a:cs typeface="+mn-cs"/>
              </a:rPr>
              <a:t>■ Provision of library kiosk terminals, updated and maintained centrally.</a:t>
            </a:r>
          </a:p>
          <a:p>
            <a:r>
              <a:rPr lang="en-US" sz="1200" b="0" i="0" u="none" strike="noStrike" kern="1200" baseline="0" dirty="0" smtClean="0">
                <a:solidFill>
                  <a:schemeClr val="tx1"/>
                </a:solidFill>
                <a:latin typeface="+mn-lt"/>
                <a:ea typeface="+mn-ea"/>
                <a:cs typeface="+mn-cs"/>
              </a:rPr>
              <a:t>■ Rapid provisioning of consistent desktops for departmental lab sessions.</a:t>
            </a:r>
          </a:p>
          <a:p>
            <a:r>
              <a:rPr lang="en-US" sz="1200" b="0" i="0" u="none" strike="noStrike" kern="1200" baseline="0" dirty="0" smtClean="0">
                <a:solidFill>
                  <a:schemeClr val="tx1"/>
                </a:solidFill>
                <a:latin typeface="+mn-lt"/>
                <a:ea typeface="+mn-ea"/>
                <a:cs typeface="+mn-cs"/>
              </a:rPr>
              <a:t>■ Flexible persistent desktop solution for students on breaks or faculty on sabbatical.</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Contact Centers can experience</a:t>
            </a:r>
          </a:p>
          <a:p>
            <a:pPr marL="0" lvl="1" indent="0">
              <a:lnSpc>
                <a:spcPct val="95000"/>
              </a:lnSpc>
              <a:spcBef>
                <a:spcPts val="600"/>
              </a:spcBef>
              <a:buClr>
                <a:schemeClr val="accent2"/>
              </a:buClr>
              <a:buFont typeface="Arial" pitchFamily="34" charset="0"/>
              <a:buNone/>
            </a:pPr>
            <a:r>
              <a:rPr lang="en-US" sz="1000" b="0" i="0" u="none" strike="noStrike" kern="1200" baseline="0" dirty="0" smtClean="0">
                <a:solidFill>
                  <a:schemeClr val="tx1"/>
                </a:solidFill>
                <a:latin typeface="+mn-lt"/>
                <a:ea typeface="+mn-ea"/>
                <a:cs typeface="+mn-cs"/>
              </a:rPr>
              <a:t>■ </a:t>
            </a:r>
            <a:r>
              <a:rPr lang="en-US" sz="1000" dirty="0" smtClean="0">
                <a:solidFill>
                  <a:srgbClr val="5A5A5A"/>
                </a:solidFill>
              </a:rPr>
              <a:t>Reduced average call-waiting time</a:t>
            </a:r>
          </a:p>
          <a:p>
            <a:pPr marL="0" lvl="1" indent="0">
              <a:lnSpc>
                <a:spcPct val="95000"/>
              </a:lnSpc>
              <a:spcBef>
                <a:spcPts val="600"/>
              </a:spcBef>
              <a:buClr>
                <a:schemeClr val="accent2"/>
              </a:buClr>
              <a:buFont typeface="Arial" pitchFamily="34" charset="0"/>
              <a:buNone/>
            </a:pPr>
            <a:r>
              <a:rPr lang="en-US" sz="1000" b="0" i="0" u="none" strike="noStrike" kern="1200" baseline="0" dirty="0" smtClean="0">
                <a:solidFill>
                  <a:schemeClr val="tx1"/>
                </a:solidFill>
                <a:latin typeface="+mn-lt"/>
                <a:ea typeface="+mn-ea"/>
                <a:cs typeface="+mn-cs"/>
              </a:rPr>
              <a:t>■ </a:t>
            </a:r>
            <a:r>
              <a:rPr lang="en-US" sz="1000" dirty="0" smtClean="0">
                <a:solidFill>
                  <a:srgbClr val="5A5A5A"/>
                </a:solidFill>
              </a:rPr>
              <a:t>Increased agent productivity</a:t>
            </a:r>
          </a:p>
          <a:p>
            <a:pPr marL="0" lvl="1" indent="0">
              <a:lnSpc>
                <a:spcPct val="95000"/>
              </a:lnSpc>
              <a:spcBef>
                <a:spcPts val="600"/>
              </a:spcBef>
              <a:buClr>
                <a:schemeClr val="accent2"/>
              </a:buClr>
              <a:buFont typeface="Arial" pitchFamily="34" charset="0"/>
              <a:buNone/>
            </a:pPr>
            <a:r>
              <a:rPr lang="en-US" sz="1000" b="0" i="0" u="none" strike="noStrike" kern="1200" baseline="0" dirty="0" smtClean="0">
                <a:solidFill>
                  <a:schemeClr val="tx1"/>
                </a:solidFill>
                <a:latin typeface="+mn-lt"/>
                <a:ea typeface="+mn-ea"/>
                <a:cs typeface="+mn-cs"/>
              </a:rPr>
              <a:t>■ </a:t>
            </a:r>
            <a:r>
              <a:rPr lang="en-US" sz="1000" dirty="0" smtClean="0">
                <a:solidFill>
                  <a:srgbClr val="5A5A5A"/>
                </a:solidFill>
              </a:rPr>
              <a:t>Cut customer relationship management workflow with faster service completion</a:t>
            </a:r>
            <a:r>
              <a:rPr lang="en-US" sz="1000" baseline="0" dirty="0" smtClean="0">
                <a:solidFill>
                  <a:srgbClr val="5A5A5A"/>
                </a:solidFill>
              </a:rPr>
              <a:t> requests</a:t>
            </a:r>
          </a:p>
          <a:p>
            <a:pPr marL="0" lvl="1" indent="0">
              <a:lnSpc>
                <a:spcPct val="95000"/>
              </a:lnSpc>
              <a:spcBef>
                <a:spcPts val="600"/>
              </a:spcBef>
              <a:buClr>
                <a:schemeClr val="accent2"/>
              </a:buClr>
              <a:buFont typeface="Arial" pitchFamily="34" charset="0"/>
              <a:buNone/>
            </a:pPr>
            <a:endParaRPr lang="en-US" sz="1000" baseline="0" dirty="0" smtClean="0">
              <a:solidFill>
                <a:srgbClr val="5A5A5A"/>
              </a:solidFill>
            </a:endParaRPr>
          </a:p>
          <a:p>
            <a:pPr marL="0" lvl="1" indent="0">
              <a:lnSpc>
                <a:spcPct val="95000"/>
              </a:lnSpc>
              <a:spcBef>
                <a:spcPts val="600"/>
              </a:spcBef>
              <a:buClr>
                <a:schemeClr val="accent2"/>
              </a:buClr>
              <a:buFont typeface="Arial" pitchFamily="34" charset="0"/>
              <a:buNone/>
            </a:pPr>
            <a:r>
              <a:rPr lang="en-US" sz="1000" b="1" baseline="0" dirty="0" smtClean="0">
                <a:solidFill>
                  <a:srgbClr val="5A5A5A"/>
                </a:solidFill>
              </a:rPr>
              <a:t>Government</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Unified Cisco environment leveraging Cisco VXI supports cross entity collaboration and streamlined data sharing</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Improve network security and management</a:t>
            </a:r>
          </a:p>
          <a:p>
            <a:pPr marL="171450" lvl="1" indent="-171450">
              <a:lnSpc>
                <a:spcPct val="95000"/>
              </a:lnSpc>
              <a:spcBef>
                <a:spcPts val="600"/>
              </a:spcBef>
              <a:buClr>
                <a:schemeClr val="accent2"/>
              </a:buClr>
              <a:buFont typeface="Arial" pitchFamily="34" charset="0"/>
              <a:buChar char="•"/>
            </a:pPr>
            <a:r>
              <a:rPr lang="en-US" sz="1000" dirty="0" smtClean="0">
                <a:solidFill>
                  <a:srgbClr val="5A5A5A"/>
                </a:solidFill>
              </a:rPr>
              <a:t>Cost-effective regionalization programs and services</a:t>
            </a:r>
            <a:r>
              <a:rPr lang="en-US" sz="1000" baseline="0" dirty="0" smtClean="0">
                <a:solidFill>
                  <a:srgbClr val="5A5A5A"/>
                </a:solidFill>
              </a:rPr>
              <a:t> </a:t>
            </a:r>
          </a:p>
          <a:p>
            <a:r>
              <a:rPr lang="en-US" sz="1200" b="0" i="0" u="none" strike="noStrike" kern="1200" baseline="0" dirty="0" smtClean="0">
                <a:solidFill>
                  <a:schemeClr val="tx1"/>
                </a:solidFill>
                <a:latin typeface="+mn-lt"/>
                <a:ea typeface="+mn-ea"/>
                <a:cs typeface="+mn-cs"/>
              </a:rPr>
              <a:t>• Increased online services for city residents and employees</a:t>
            </a:r>
          </a:p>
          <a:p>
            <a:r>
              <a:rPr lang="en-US" sz="1200" b="0" i="0" u="none" strike="noStrike" kern="1200" baseline="0" dirty="0" smtClean="0">
                <a:solidFill>
                  <a:schemeClr val="tx1"/>
                </a:solidFill>
                <a:latin typeface="+mn-lt"/>
                <a:ea typeface="+mn-ea"/>
                <a:cs typeface="+mn-cs"/>
              </a:rPr>
              <a:t>• Improved security of virtual environment</a:t>
            </a:r>
            <a:endParaRPr lang="en-US" sz="1600" dirty="0" smtClean="0">
              <a:solidFill>
                <a:srgbClr val="5A5A5A"/>
              </a:solidFill>
            </a:endParaRPr>
          </a:p>
          <a:p>
            <a:pPr marL="0" lvl="1" indent="0">
              <a:lnSpc>
                <a:spcPct val="95000"/>
              </a:lnSpc>
              <a:spcBef>
                <a:spcPts val="600"/>
              </a:spcBef>
              <a:buClr>
                <a:schemeClr val="accent2"/>
              </a:buClr>
              <a:buFont typeface="Arial" pitchFamily="34" charset="0"/>
              <a:buNone/>
            </a:pPr>
            <a:endParaRPr lang="en-US" sz="1000" dirty="0" smtClean="0">
              <a:solidFill>
                <a:srgbClr val="5A5A5A"/>
              </a:solidFill>
            </a:endParaRPr>
          </a:p>
          <a:p>
            <a:endParaRPr lang="en-US" b="0" dirty="0"/>
          </a:p>
        </p:txBody>
      </p:sp>
      <p:sp>
        <p:nvSpPr>
          <p:cNvPr id="4" name="Slide Number Placeholder 3"/>
          <p:cNvSpPr>
            <a:spLocks noGrp="1"/>
          </p:cNvSpPr>
          <p:nvPr>
            <p:ph type="sldNum" sz="quarter" idx="10"/>
          </p:nvPr>
        </p:nvSpPr>
        <p:spPr/>
        <p:txBody>
          <a:bodyPr/>
          <a:lstStyle/>
          <a:p>
            <a:fld id="{08452053-365B-EF4A-8542-6D3E579CCA06}"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87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itle 1"/>
          <p:cNvSpPr>
            <a:spLocks noGrp="1"/>
          </p:cNvSpPr>
          <p:nvPr>
            <p:ph type="title"/>
          </p:nvPr>
        </p:nvSpPr>
        <p:spPr>
          <a:xfrm>
            <a:off x="292607" y="2048256"/>
            <a:ext cx="11612880" cy="2907792"/>
          </a:xfrm>
        </p:spPr>
        <p:txBody>
          <a:bodyPr/>
          <a:lstStyle>
            <a:lvl1pPr algn="l" defTabSz="914400" rtl="0" eaLnBrk="1" latinLnBrk="0" hangingPunct="1">
              <a:lnSpc>
                <a:spcPct val="90000"/>
              </a:lnSpc>
              <a:spcBef>
                <a:spcPct val="0"/>
              </a:spcBef>
              <a:buNone/>
              <a:defRPr lang="en-US" sz="66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smtClean="0"/>
              <a:t>Click to edit Master title style</a:t>
            </a:r>
            <a:endParaRPr lang="en-US" dirty="0"/>
          </a:p>
        </p:txBody>
      </p:sp>
      <p:grpSp>
        <p:nvGrpSpPr>
          <p:cNvPr id="52" name="Group 67"/>
          <p:cNvGrpSpPr/>
          <p:nvPr userDrawn="1"/>
        </p:nvGrpSpPr>
        <p:grpSpPr>
          <a:xfrm>
            <a:off x="354014" y="311151"/>
            <a:ext cx="1030286" cy="544682"/>
            <a:chOff x="609600" y="528537"/>
            <a:chExt cx="1444734" cy="763789"/>
          </a:xfrm>
          <a:solidFill>
            <a:schemeClr val="tx1"/>
          </a:solidFill>
          <a:effectLst>
            <a:outerShdw blurRad="38100" dist="25400" dir="5400000" algn="t" rotWithShape="0">
              <a:prstClr val="black">
                <a:alpha val="20000"/>
              </a:prstClr>
            </a:outerShdw>
          </a:effectLst>
        </p:grpSpPr>
        <p:sp>
          <p:nvSpPr>
            <p:cNvPr id="53" name="Rectangle 5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55" name="Freeform 5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59" name="Freeform 58"/>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0" name="Freeform 59"/>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61" name="Freeform 60"/>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62" name="Freeform 6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63" name="Freeform 6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64" name="Freeform 6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65" name="Freeform 6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66" name="Freeform 6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67" name="Freeform 6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68" name="Freeform 6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69" name="Freeform 6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0" name="Freeform 6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71" name="Rectangle 4"/>
          <p:cNvSpPr>
            <a:spLocks noChangeArrowheads="1"/>
          </p:cNvSpPr>
          <p:nvPr userDrawn="1"/>
        </p:nvSpPr>
        <p:spPr bwMode="ltGray">
          <a:xfrm>
            <a:off x="242096"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
        <p:nvSpPr>
          <p:cNvPr id="72" name="Rectangle 5"/>
          <p:cNvSpPr>
            <a:spLocks noChangeArrowheads="1"/>
          </p:cNvSpPr>
          <p:nvPr userDrawn="1"/>
        </p:nvSpPr>
        <p:spPr bwMode="ltGray">
          <a:xfrm>
            <a:off x="10663333"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73" name="Rectangle 7"/>
          <p:cNvSpPr>
            <a:spLocks noChangeArrowheads="1"/>
          </p:cNvSpPr>
          <p:nvPr userDrawn="1"/>
        </p:nvSpPr>
        <p:spPr bwMode="ltGray">
          <a:xfrm>
            <a:off x="1160144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
        <p:nvSpPr>
          <p:cNvPr id="74" name="Subtitle 2"/>
          <p:cNvSpPr>
            <a:spLocks noGrp="1"/>
          </p:cNvSpPr>
          <p:nvPr>
            <p:ph type="subTitle" idx="1" hasCustomPrompt="1"/>
          </p:nvPr>
        </p:nvSpPr>
        <p:spPr>
          <a:xfrm>
            <a:off x="292607" y="4968518"/>
            <a:ext cx="11612880" cy="384175"/>
          </a:xfrm>
          <a:prstGeom prst="rect">
            <a:avLst/>
          </a:prstGeom>
        </p:spPr>
        <p:txBody>
          <a:bodyPr anchor="b" anchorCtr="0">
            <a:noAutofit/>
          </a:bodyPr>
          <a:lstStyle>
            <a:lvl1pPr marL="0" indent="0" algn="l">
              <a:buFont typeface="Arial" pitchFamily="34" charset="0"/>
              <a:buNone/>
              <a:defRPr sz="2000" b="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75" name="Text Placeholder 38"/>
          <p:cNvSpPr>
            <a:spLocks noGrp="1"/>
          </p:cNvSpPr>
          <p:nvPr>
            <p:ph type="body" sz="quarter" idx="10" hasCustomPrompt="1"/>
          </p:nvPr>
        </p:nvSpPr>
        <p:spPr>
          <a:xfrm>
            <a:off x="292607" y="5305901"/>
            <a:ext cx="11612880" cy="384175"/>
          </a:xfrm>
          <a:prstGeom prst="rect">
            <a:avLst/>
          </a:prstGeom>
        </p:spPr>
        <p:txBody>
          <a:bodyPr/>
          <a:lstStyle>
            <a:lvl1pPr marL="0" indent="0">
              <a:buFont typeface="Arial" pitchFamily="34" charset="0"/>
              <a:buNone/>
              <a:defRPr lang="en-US" sz="20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76" name="Text Placeholder 40"/>
          <p:cNvSpPr>
            <a:spLocks noGrp="1"/>
          </p:cNvSpPr>
          <p:nvPr>
            <p:ph type="body" sz="quarter" idx="11" hasCustomPrompt="1"/>
          </p:nvPr>
        </p:nvSpPr>
        <p:spPr>
          <a:xfrm>
            <a:off x="292607" y="5692007"/>
            <a:ext cx="11612880" cy="384175"/>
          </a:xfrm>
          <a:prstGeom prst="rect">
            <a:avLst/>
          </a:prstGeom>
        </p:spPr>
        <p:txBody>
          <a:bodyPr/>
          <a:lstStyle>
            <a:lvl1pPr marL="0" indent="0">
              <a:buFont typeface="Arial" pitchFamily="34" charset="0"/>
              <a:buNone/>
              <a:defRPr lang="en-US" sz="14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and Chart Slide">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3" name="Content Placeholder 2"/>
          <p:cNvSpPr>
            <a:spLocks noGrp="1"/>
          </p:cNvSpPr>
          <p:nvPr>
            <p:ph sz="quarter" idx="12" hasCustomPrompt="1"/>
          </p:nvPr>
        </p:nvSpPr>
        <p:spPr>
          <a:xfrm>
            <a:off x="292608" y="1689100"/>
            <a:ext cx="11614150" cy="4543425"/>
          </a:xfrm>
          <a:prstGeom prst="rect">
            <a:avLst/>
          </a:prstGeom>
        </p:spPr>
        <p:txBody>
          <a:bodyPr anchor="ctr" anchorCtr="0">
            <a:normAutofit/>
          </a:bodyPr>
          <a:lstStyle>
            <a:lvl1pPr>
              <a:defRPr lang="en-US" sz="2000" kern="1200" baseline="0" dirty="0">
                <a:solidFill>
                  <a:srgbClr val="5C5E6C"/>
                </a:solidFill>
                <a:latin typeface="+mj-lt"/>
                <a:ea typeface="+mn-ea"/>
                <a:cs typeface="+mn-cs"/>
              </a:defRPr>
            </a:lvl1pPr>
          </a:lstStyle>
          <a:p>
            <a:pPr marL="0" lvl="0" indent="0" algn="ctr" defTabSz="914400" rtl="0" eaLnBrk="1" latinLnBrk="0" hangingPunct="1">
              <a:lnSpc>
                <a:spcPct val="95000"/>
              </a:lnSpc>
              <a:spcBef>
                <a:spcPts val="1440"/>
              </a:spcBef>
              <a:buClr>
                <a:schemeClr val="accent1"/>
              </a:buClr>
              <a:buSzPct val="90000"/>
              <a:buFont typeface="Arial" pitchFamily="34" charset="0"/>
              <a:buNone/>
              <a:tabLst/>
            </a:pPr>
            <a:r>
              <a:rPr lang="en-US" dirty="0" smtClean="0"/>
              <a:t>Click to add content</a:t>
            </a:r>
            <a:endParaRPr lang="en-US" dirty="0"/>
          </a:p>
        </p:txBody>
      </p:sp>
    </p:spTree>
    <p:extLst>
      <p:ext uri="{BB962C8B-B14F-4D97-AF65-F5344CB8AC3E}">
        <p14:creationId xmlns:p14="http://schemas.microsoft.com/office/powerpoint/2010/main" val="90298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87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82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0"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87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userDrawn="1"/>
        </p:nvGrpSpPr>
        <p:grpSpPr>
          <a:xfrm>
            <a:off x="5673584" y="5843128"/>
            <a:ext cx="842812" cy="187954"/>
            <a:chOff x="4150321" y="5843128"/>
            <a:chExt cx="842812" cy="187954"/>
          </a:xfrm>
          <a:solidFill>
            <a:schemeClr val="tx1"/>
          </a:solidFill>
        </p:grpSpPr>
        <p:sp>
          <p:nvSpPr>
            <p:cNvPr id="4" name="Rectangle 3"/>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5" name="Freeform 4"/>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6" name="Freeform 5"/>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7" name="Freeform 6"/>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8" name="Freeform 7"/>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grpSp>
      <p:sp>
        <p:nvSpPr>
          <p:cNvPr id="9" name="Freeform 8"/>
          <p:cNvSpPr>
            <a:spLocks/>
          </p:cNvSpPr>
          <p:nvPr userDrawn="1"/>
        </p:nvSpPr>
        <p:spPr bwMode="black">
          <a:xfrm>
            <a:off x="5580120"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0" name="Freeform 9"/>
          <p:cNvSpPr>
            <a:spLocks/>
          </p:cNvSpPr>
          <p:nvPr userDrawn="1"/>
        </p:nvSpPr>
        <p:spPr bwMode="black">
          <a:xfrm>
            <a:off x="5704191"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1" name="Freeform 10"/>
          <p:cNvSpPr>
            <a:spLocks/>
          </p:cNvSpPr>
          <p:nvPr userDrawn="1"/>
        </p:nvSpPr>
        <p:spPr bwMode="black">
          <a:xfrm>
            <a:off x="5826077"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2" name="Freeform 11"/>
          <p:cNvSpPr>
            <a:spLocks/>
          </p:cNvSpPr>
          <p:nvPr userDrawn="1"/>
        </p:nvSpPr>
        <p:spPr bwMode="black">
          <a:xfrm>
            <a:off x="595014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3" name="Freeform 12"/>
          <p:cNvSpPr>
            <a:spLocks/>
          </p:cNvSpPr>
          <p:nvPr userDrawn="1"/>
        </p:nvSpPr>
        <p:spPr bwMode="black">
          <a:xfrm>
            <a:off x="6071487"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4" name="Freeform 13"/>
          <p:cNvSpPr>
            <a:spLocks/>
          </p:cNvSpPr>
          <p:nvPr userDrawn="1"/>
        </p:nvSpPr>
        <p:spPr bwMode="black">
          <a:xfrm>
            <a:off x="6195558"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5" name="Freeform 14"/>
          <p:cNvSpPr>
            <a:spLocks/>
          </p:cNvSpPr>
          <p:nvPr userDrawn="1"/>
        </p:nvSpPr>
        <p:spPr bwMode="black">
          <a:xfrm>
            <a:off x="6319631"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6" name="Freeform 15"/>
          <p:cNvSpPr>
            <a:spLocks/>
          </p:cNvSpPr>
          <p:nvPr userDrawn="1"/>
        </p:nvSpPr>
        <p:spPr bwMode="black">
          <a:xfrm>
            <a:off x="6441518"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17" name="Freeform 16"/>
          <p:cNvSpPr>
            <a:spLocks/>
          </p:cNvSpPr>
          <p:nvPr userDrawn="1"/>
        </p:nvSpPr>
        <p:spPr bwMode="black">
          <a:xfrm>
            <a:off x="6565592"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Tree>
    <p:extLst>
      <p:ext uri="{BB962C8B-B14F-4D97-AF65-F5344CB8AC3E}">
        <p14:creationId xmlns:p14="http://schemas.microsoft.com/office/powerpoint/2010/main" val="27143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 presetClass="emph" presetSubtype="0" autoRev="1" fill="hold" grpId="1" nodeType="withEffect">
                                  <p:stCondLst>
                                    <p:cond delay="0"/>
                                  </p:stCondLst>
                                  <p:childTnLst>
                                    <p:animScale>
                                      <p:cBhvr>
                                        <p:cTn id="9" dur="250" fill="hold"/>
                                        <p:tgtEl>
                                          <p:spTgt spid="9"/>
                                        </p:tgtEl>
                                      </p:cBhvr>
                                      <p:by x="135000" y="135000"/>
                                    </p:animScale>
                                  </p:childTnLst>
                                </p:cTn>
                              </p:par>
                              <p:par>
                                <p:cTn id="10" presetID="10"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 presetClass="emph" presetSubtype="0" autoRev="1" fill="hold" grpId="1" nodeType="withEffect">
                                  <p:stCondLst>
                                    <p:cond delay="100"/>
                                  </p:stCondLst>
                                  <p:childTnLst>
                                    <p:animScale>
                                      <p:cBhvr>
                                        <p:cTn id="14" dur="250" fill="hold"/>
                                        <p:tgtEl>
                                          <p:spTgt spid="10"/>
                                        </p:tgtEl>
                                      </p:cBhvr>
                                      <p:by x="135000" y="135000"/>
                                    </p:animScale>
                                  </p:childTnLst>
                                </p:cTn>
                              </p:par>
                              <p:par>
                                <p:cTn id="15" presetID="10" presetClass="entr" presetSubtype="0" fill="hold" grpId="0"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6" presetClass="emph" presetSubtype="0" autoRev="1" fill="hold" grpId="1" nodeType="withEffect">
                                  <p:stCondLst>
                                    <p:cond delay="200"/>
                                  </p:stCondLst>
                                  <p:childTnLst>
                                    <p:animScale>
                                      <p:cBhvr>
                                        <p:cTn id="19" dur="250" fill="hold"/>
                                        <p:tgtEl>
                                          <p:spTgt spid="11"/>
                                        </p:tgtEl>
                                      </p:cBhvr>
                                      <p:by x="135000" y="135000"/>
                                    </p:animScale>
                                  </p:childTnLst>
                                </p:cTn>
                              </p:par>
                              <p:par>
                                <p:cTn id="20" presetID="10" presetClass="entr" presetSubtype="0" fill="hold" grpId="0" nodeType="withEffect">
                                  <p:stCondLst>
                                    <p:cond delay="3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6" presetClass="emph" presetSubtype="0" autoRev="1" fill="hold" grpId="1" nodeType="withEffect">
                                  <p:stCondLst>
                                    <p:cond delay="300"/>
                                  </p:stCondLst>
                                  <p:childTnLst>
                                    <p:animScale>
                                      <p:cBhvr>
                                        <p:cTn id="24" dur="250" fill="hold"/>
                                        <p:tgtEl>
                                          <p:spTgt spid="12"/>
                                        </p:tgtEl>
                                      </p:cBhvr>
                                      <p:by x="135000" y="135000"/>
                                    </p:animScale>
                                  </p:childTnLst>
                                </p:cTn>
                              </p:par>
                              <p:par>
                                <p:cTn id="25" presetID="10" presetClass="entr" presetSubtype="0" fill="hold" grpId="0" nodeType="withEffect">
                                  <p:stCondLst>
                                    <p:cond delay="4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6" presetClass="emph" presetSubtype="0" autoRev="1" fill="hold" grpId="1" nodeType="withEffect">
                                  <p:stCondLst>
                                    <p:cond delay="400"/>
                                  </p:stCondLst>
                                  <p:childTnLst>
                                    <p:animScale>
                                      <p:cBhvr>
                                        <p:cTn id="29" dur="250" fill="hold"/>
                                        <p:tgtEl>
                                          <p:spTgt spid="13"/>
                                        </p:tgtEl>
                                      </p:cBhvr>
                                      <p:by x="135000" y="135000"/>
                                    </p:animScale>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6" presetClass="emph" presetSubtype="0" autoRev="1" fill="hold" grpId="1" nodeType="withEffect">
                                  <p:stCondLst>
                                    <p:cond delay="500"/>
                                  </p:stCondLst>
                                  <p:childTnLst>
                                    <p:animScale>
                                      <p:cBhvr>
                                        <p:cTn id="34" dur="250" fill="hold"/>
                                        <p:tgtEl>
                                          <p:spTgt spid="14"/>
                                        </p:tgtEl>
                                      </p:cBhvr>
                                      <p:by x="135000" y="135000"/>
                                    </p:animScale>
                                  </p:childTnLst>
                                </p:cTn>
                              </p:par>
                              <p:par>
                                <p:cTn id="35" presetID="10" presetClass="entr" presetSubtype="0" fill="hold" grpId="0" nodeType="withEffect">
                                  <p:stCondLst>
                                    <p:cond delay="6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6" presetClass="emph" presetSubtype="0" autoRev="1" fill="hold" grpId="1" nodeType="withEffect">
                                  <p:stCondLst>
                                    <p:cond delay="600"/>
                                  </p:stCondLst>
                                  <p:childTnLst>
                                    <p:animScale>
                                      <p:cBhvr>
                                        <p:cTn id="39" dur="250" fill="hold"/>
                                        <p:tgtEl>
                                          <p:spTgt spid="15"/>
                                        </p:tgtEl>
                                      </p:cBhvr>
                                      <p:by x="135000" y="135000"/>
                                    </p:animScale>
                                  </p:childTnLst>
                                </p:cTn>
                              </p:par>
                              <p:par>
                                <p:cTn id="40" presetID="10" presetClass="entr" presetSubtype="0" fill="hold" grpId="0" nodeType="withEffect">
                                  <p:stCondLst>
                                    <p:cond delay="7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6" presetClass="emph" presetSubtype="0" autoRev="1" fill="hold" grpId="1" nodeType="withEffect">
                                  <p:stCondLst>
                                    <p:cond delay="700"/>
                                  </p:stCondLst>
                                  <p:childTnLst>
                                    <p:animScale>
                                      <p:cBhvr>
                                        <p:cTn id="44" dur="250" fill="hold"/>
                                        <p:tgtEl>
                                          <p:spTgt spid="16"/>
                                        </p:tgtEl>
                                      </p:cBhvr>
                                      <p:by x="135000" y="135000"/>
                                    </p:animScale>
                                  </p:childTnLst>
                                </p:cTn>
                              </p:par>
                              <p:par>
                                <p:cTn id="45" presetID="10" presetClass="entr" presetSubtype="0" fill="hold" grpId="0" nodeType="withEffect">
                                  <p:stCondLst>
                                    <p:cond delay="8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6" presetClass="emph" presetSubtype="0" autoRev="1" fill="hold" grpId="1" nodeType="withEffect">
                                  <p:stCondLst>
                                    <p:cond delay="800"/>
                                  </p:stCondLst>
                                  <p:childTnLst>
                                    <p:animScale>
                                      <p:cBhvr>
                                        <p:cTn id="49" dur="250" fill="hold"/>
                                        <p:tgtEl>
                                          <p:spTgt spid="17"/>
                                        </p:tgtEl>
                                      </p:cBhvr>
                                      <p:by x="135000" y="135000"/>
                                    </p:animScale>
                                  </p:childTnLst>
                                </p:cTn>
                              </p:par>
                              <p:par>
                                <p:cTn id="50" presetID="10" presetClass="entr" presetSubtype="0" fill="hold" nodeType="withEffect">
                                  <p:stCondLst>
                                    <p:cond delay="130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with Thank You">
    <p:spTree>
      <p:nvGrpSpPr>
        <p:cNvPr id="1" name=""/>
        <p:cNvGrpSpPr/>
        <p:nvPr/>
      </p:nvGrpSpPr>
      <p:grpSpPr>
        <a:xfrm>
          <a:off x="0" y="0"/>
          <a:ext cx="0" cy="0"/>
          <a:chOff x="0" y="0"/>
          <a:chExt cx="0" cy="0"/>
        </a:xfrm>
      </p:grpSpPr>
      <p:pic>
        <p:nvPicPr>
          <p:cNvPr id="3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87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userDrawn="1"/>
        </p:nvGrpSpPr>
        <p:grpSpPr>
          <a:xfrm>
            <a:off x="8540659" y="2831012"/>
            <a:ext cx="1500073" cy="793041"/>
            <a:chOff x="4056857" y="5486400"/>
            <a:chExt cx="1030291" cy="544682"/>
          </a:xfrm>
        </p:grpSpPr>
        <p:grpSp>
          <p:nvGrpSpPr>
            <p:cNvPr id="19" name="Group 18"/>
            <p:cNvGrpSpPr/>
            <p:nvPr userDrawn="1"/>
          </p:nvGrpSpPr>
          <p:grpSpPr>
            <a:xfrm>
              <a:off x="4150321" y="5843128"/>
              <a:ext cx="842812" cy="187954"/>
              <a:chOff x="4150321" y="5843128"/>
              <a:chExt cx="842812" cy="187954"/>
            </a:xfrm>
            <a:solidFill>
              <a:schemeClr val="tx1"/>
            </a:solidFill>
          </p:grpSpPr>
          <p:sp>
            <p:nvSpPr>
              <p:cNvPr id="29" name="Rectangle 28"/>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30" name="Freeform 29"/>
              <p:cNvSpPr>
                <a:spLocks/>
              </p:cNvSpPr>
              <p:nvPr/>
            </p:nvSpPr>
            <p:spPr bwMode="black">
              <a:xfrm>
                <a:off x="4620918" y="5843128"/>
                <a:ext cx="136096" cy="187954"/>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31" name="Freeform 30"/>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32" name="Freeform 31"/>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33" name="Freeform 32"/>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grpSp>
        <p:sp>
          <p:nvSpPr>
            <p:cNvPr id="20" name="Freeform 19"/>
            <p:cNvSpPr>
              <a:spLocks/>
            </p:cNvSpPr>
            <p:nvPr/>
          </p:nvSpPr>
          <p:spPr bwMode="black">
            <a:xfrm>
              <a:off x="4056857"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1" name="Freeform 20"/>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2" name="Freeform 21"/>
            <p:cNvSpPr>
              <a:spLocks/>
            </p:cNvSpPr>
            <p:nvPr/>
          </p:nvSpPr>
          <p:spPr bwMode="black">
            <a:xfrm>
              <a:off x="4302814"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3" name="Freeform 22"/>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4" name="Freeform 23"/>
            <p:cNvSpPr>
              <a:spLocks/>
            </p:cNvSpPr>
            <p:nvPr/>
          </p:nvSpPr>
          <p:spPr bwMode="black">
            <a:xfrm>
              <a:off x="4548224"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5" name="Freeform 24"/>
            <p:cNvSpPr>
              <a:spLocks/>
            </p:cNvSpPr>
            <p:nvPr/>
          </p:nvSpPr>
          <p:spPr bwMode="black">
            <a:xfrm>
              <a:off x="4672295"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6" name="Freeform 25"/>
            <p:cNvSpPr>
              <a:spLocks/>
            </p:cNvSpPr>
            <p:nvPr/>
          </p:nvSpPr>
          <p:spPr bwMode="black">
            <a:xfrm>
              <a:off x="4796368"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7" name="Freeform 26"/>
            <p:cNvSpPr>
              <a:spLocks/>
            </p:cNvSpPr>
            <p:nvPr/>
          </p:nvSpPr>
          <p:spPr bwMode="black">
            <a:xfrm>
              <a:off x="4918255"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sp>
          <p:nvSpPr>
            <p:cNvPr id="28" name="Freeform 27"/>
            <p:cNvSpPr>
              <a:spLocks/>
            </p:cNvSpPr>
            <p:nvPr/>
          </p:nvSpPr>
          <p:spPr bwMode="black">
            <a:xfrm>
              <a:off x="5042329"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a:effectLst>
              <a:outerShdw blurRad="38100" dist="25400" dir="5400000" algn="t" rotWithShape="0">
                <a:prstClr val="black">
                  <a:alpha val="20000"/>
                </a:prstClr>
              </a:outerShdw>
            </a:effectLst>
          </p:spPr>
          <p:txBody>
            <a:bodyPr/>
            <a:lstStyle/>
            <a:p>
              <a:endParaRPr lang="en-US">
                <a:latin typeface="+mj-lt"/>
              </a:endParaRPr>
            </a:p>
          </p:txBody>
        </p:sp>
      </p:grpSp>
      <p:sp>
        <p:nvSpPr>
          <p:cNvPr id="34" name="TextBox 33"/>
          <p:cNvSpPr txBox="1"/>
          <p:nvPr userDrawn="1"/>
        </p:nvSpPr>
        <p:spPr>
          <a:xfrm>
            <a:off x="1582061" y="2921168"/>
            <a:ext cx="3647537" cy="923330"/>
          </a:xfrm>
          <a:prstGeom prst="rect">
            <a:avLst/>
          </a:prstGeom>
          <a:noFill/>
        </p:spPr>
        <p:txBody>
          <a:bodyPr wrap="none" rtlCol="0">
            <a:spAutoFit/>
          </a:bodyPr>
          <a:lstStyle/>
          <a:p>
            <a:pPr algn="l" defTabSz="914400" rtl="0" eaLnBrk="1" latinLnBrk="0" hangingPunct="1">
              <a:lnSpc>
                <a:spcPct val="90000"/>
              </a:lnSpc>
              <a:spcBef>
                <a:spcPct val="0"/>
              </a:spcBef>
              <a:buNone/>
            </a:pPr>
            <a:r>
              <a:rPr lang="en-US" sz="6000" b="0" kern="1200" spc="-150" baseline="0" dirty="0" smtClean="0">
                <a:solidFill>
                  <a:schemeClr val="tx1"/>
                </a:solidFill>
                <a:effectLst>
                  <a:outerShdw blurRad="38100" dist="25400" dir="5400000" algn="t" rotWithShape="0">
                    <a:prstClr val="black">
                      <a:alpha val="20000"/>
                    </a:prstClr>
                  </a:outerShdw>
                </a:effectLst>
                <a:latin typeface="+mj-lt"/>
                <a:ea typeface="+mj-ea"/>
                <a:cs typeface="+mj-cs"/>
              </a:rPr>
              <a:t>Thank You</a:t>
            </a:r>
            <a:endPara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endParaRPr>
          </a:p>
        </p:txBody>
      </p:sp>
    </p:spTree>
    <p:extLst>
      <p:ext uri="{BB962C8B-B14F-4D97-AF65-F5344CB8AC3E}">
        <p14:creationId xmlns:p14="http://schemas.microsoft.com/office/powerpoint/2010/main" val="123052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Blue">
    <p:spTree>
      <p:nvGrpSpPr>
        <p:cNvPr id="1" name=""/>
        <p:cNvGrpSpPr/>
        <p:nvPr/>
      </p:nvGrpSpPr>
      <p:grpSpPr>
        <a:xfrm>
          <a:off x="0" y="0"/>
          <a:ext cx="0" cy="0"/>
          <a:chOff x="0" y="0"/>
          <a:chExt cx="0" cy="0"/>
        </a:xfrm>
      </p:grpSpPr>
      <p:pic>
        <p:nvPicPr>
          <p:cNvPr id="27" name="Picture 3" descr="C:\Users\rmuta\Desktop\final 4x3 dark b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4"/>
          <p:cNvSpPr>
            <a:spLocks noChangeArrowheads="1"/>
          </p:cNvSpPr>
          <p:nvPr userDrawn="1"/>
        </p:nvSpPr>
        <p:spPr bwMode="ltGray">
          <a:xfrm>
            <a:off x="335078" y="6586247"/>
            <a:ext cx="1954803" cy="175257"/>
          </a:xfrm>
          <a:prstGeom prst="rect">
            <a:avLst/>
          </a:prstGeom>
          <a:noFill/>
          <a:ln w="9525">
            <a:noFill/>
            <a:miter lim="800000"/>
            <a:headEnd/>
            <a:tailEnd/>
          </a:ln>
          <a:effectLst/>
        </p:spPr>
        <p:txBody>
          <a:bodyPr wrap="none" lIns="82124" tIns="41061" rIns="82124" bIns="41061" anchor="b" anchorCtr="1">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
        <p:nvSpPr>
          <p:cNvPr id="54" name="Rectangle 5"/>
          <p:cNvSpPr>
            <a:spLocks noChangeArrowheads="1"/>
          </p:cNvSpPr>
          <p:nvPr userDrawn="1"/>
        </p:nvSpPr>
        <p:spPr bwMode="ltGray">
          <a:xfrm>
            <a:off x="10640200"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55" name="Rectangle 7"/>
          <p:cNvSpPr>
            <a:spLocks noChangeArrowheads="1"/>
          </p:cNvSpPr>
          <p:nvPr userDrawn="1"/>
        </p:nvSpPr>
        <p:spPr bwMode="ltGray">
          <a:xfrm>
            <a:off x="11616416"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
        <p:nvSpPr>
          <p:cNvPr id="50" name="Title 1"/>
          <p:cNvSpPr>
            <a:spLocks noGrp="1"/>
          </p:cNvSpPr>
          <p:nvPr>
            <p:ph type="ctrTitle" hasCustomPrompt="1"/>
          </p:nvPr>
        </p:nvSpPr>
        <p:spPr>
          <a:xfrm>
            <a:off x="391849" y="2046517"/>
            <a:ext cx="10813350" cy="2907239"/>
          </a:xfrm>
        </p:spPr>
        <p:txBody>
          <a:bodyPr/>
          <a:lstStyle>
            <a:lvl1pPr algn="l" defTabSz="914400" rtl="0" eaLnBrk="1" latinLnBrk="0" hangingPunct="1">
              <a:lnSpc>
                <a:spcPct val="90000"/>
              </a:lnSpc>
              <a:spcBef>
                <a:spcPct val="0"/>
              </a:spcBef>
              <a:buNone/>
              <a:defRPr lang="en-US" sz="60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454967" y="311151"/>
            <a:ext cx="1373357" cy="544682"/>
            <a:chOff x="609600" y="528537"/>
            <a:chExt cx="1444734" cy="763789"/>
          </a:xfrm>
          <a:solidFill>
            <a:schemeClr val="tx1"/>
          </a:solidFill>
          <a:effectLst>
            <a:outerShdw blurRad="38100" dist="25400" dir="5400000" algn="t" rotWithShape="0">
              <a:prstClr val="black">
                <a:alpha val="20000"/>
              </a:prstClr>
            </a:outerShdw>
          </a:effectLst>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62" name="Subtitle 2"/>
          <p:cNvSpPr>
            <a:spLocks noGrp="1"/>
          </p:cNvSpPr>
          <p:nvPr>
            <p:ph type="subTitle" idx="1" hasCustomPrompt="1"/>
          </p:nvPr>
        </p:nvSpPr>
        <p:spPr>
          <a:xfrm>
            <a:off x="411830" y="4968519"/>
            <a:ext cx="10813351" cy="384175"/>
          </a:xfrm>
          <a:prstGeom prst="rect">
            <a:avLst/>
          </a:prstGeom>
        </p:spPr>
        <p:txBody>
          <a:bodyPr anchor="b" anchorCtr="0">
            <a:noAutofit/>
          </a:bodyPr>
          <a:lstStyle>
            <a:lvl1pPr marL="0" indent="0" algn="l">
              <a:buNone/>
              <a:defRPr sz="2000" b="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63" name="Text Placeholder 38"/>
          <p:cNvSpPr>
            <a:spLocks noGrp="1"/>
          </p:cNvSpPr>
          <p:nvPr>
            <p:ph type="body" sz="quarter" idx="10" hasCustomPrompt="1"/>
          </p:nvPr>
        </p:nvSpPr>
        <p:spPr>
          <a:xfrm>
            <a:off x="411059" y="5305902"/>
            <a:ext cx="10814050" cy="384175"/>
          </a:xfrm>
          <a:prstGeom prst="rect">
            <a:avLst/>
          </a:prstGeom>
        </p:spPr>
        <p:txBody>
          <a:bodyPr/>
          <a:lstStyle>
            <a:lvl1pPr marL="0" indent="0">
              <a:buFontTx/>
              <a:buNone/>
              <a:defRPr lang="en-US" sz="20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64" name="Text Placeholder 40"/>
          <p:cNvSpPr>
            <a:spLocks noGrp="1"/>
          </p:cNvSpPr>
          <p:nvPr>
            <p:ph type="body" sz="quarter" idx="11" hasCustomPrompt="1"/>
          </p:nvPr>
        </p:nvSpPr>
        <p:spPr>
          <a:xfrm>
            <a:off x="411059" y="5692008"/>
            <a:ext cx="10814050" cy="384175"/>
          </a:xfrm>
          <a:prstGeom prst="rect">
            <a:avLst/>
          </a:prstGeom>
        </p:spPr>
        <p:txBody>
          <a:bodyPr/>
          <a:lstStyle>
            <a:lvl1pPr marL="0" indent="0">
              <a:buFontTx/>
              <a:buNone/>
              <a:defRPr lang="en-US" sz="1400" kern="1200" dirty="0" smtClean="0">
                <a:solidFill>
                  <a:schemeClr val="tx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22322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306193" y="274320"/>
            <a:ext cx="11448832" cy="838200"/>
          </a:xfrm>
        </p:spPr>
        <p:txBody>
          <a:bodyPr/>
          <a:lstStyle>
            <a:lvl1pPr algn="l" defTabSz="685617" rtl="0" eaLnBrk="1" latinLnBrk="0" hangingPunct="1">
              <a:lnSpc>
                <a:spcPct val="80000"/>
              </a:lnSpc>
              <a:spcBef>
                <a:spcPct val="0"/>
              </a:spcBef>
              <a:buNone/>
              <a:defRPr lang="en-US" sz="2700" b="0" kern="1200" spc="-75"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304722" y="1051560"/>
            <a:ext cx="11477810" cy="457200"/>
          </a:xfrm>
        </p:spPr>
        <p:txBody>
          <a:bodyPr>
            <a:noAutofit/>
          </a:bodyPr>
          <a:lstStyle>
            <a:lvl1pPr marL="0" indent="0">
              <a:buNone/>
              <a:defRPr sz="1900" spc="-37" baseline="0">
                <a:solidFill>
                  <a:schemeClr val="bg1">
                    <a:lumMod val="20000"/>
                    <a:lumOff val="80000"/>
                  </a:schemeClr>
                </a:solidFill>
              </a:defRPr>
            </a:lvl1pPr>
          </a:lstStyle>
          <a:p>
            <a:pPr lvl="0"/>
            <a:r>
              <a:rPr lang="en-US" dirty="0" smtClean="0"/>
              <a:t>Slide Subtitle</a:t>
            </a:r>
            <a:endParaRPr lang="en-US" dirty="0"/>
          </a:p>
        </p:txBody>
      </p:sp>
      <p:sp>
        <p:nvSpPr>
          <p:cNvPr id="7" name="Text Placeholder 4"/>
          <p:cNvSpPr>
            <a:spLocks noGrp="1"/>
          </p:cNvSpPr>
          <p:nvPr>
            <p:ph type="body" sz="quarter" idx="12"/>
          </p:nvPr>
        </p:nvSpPr>
        <p:spPr>
          <a:xfrm>
            <a:off x="319536" y="1524000"/>
            <a:ext cx="11446068"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171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 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3" y="274320"/>
            <a:ext cx="11448832" cy="838200"/>
          </a:xfrm>
        </p:spPr>
        <p:txBody>
          <a:bodyPr/>
          <a:lstStyle>
            <a:lvl1pPr algn="l" defTabSz="685617" rtl="0" eaLnBrk="1" latinLnBrk="0" hangingPunct="1">
              <a:lnSpc>
                <a:spcPct val="80000"/>
              </a:lnSpc>
              <a:spcBef>
                <a:spcPct val="0"/>
              </a:spcBef>
              <a:buNone/>
              <a:defRPr lang="en-US" sz="2700" b="0" kern="1200" spc="-75"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304722" y="1051560"/>
            <a:ext cx="11477810" cy="457200"/>
          </a:xfrm>
        </p:spPr>
        <p:txBody>
          <a:bodyPr>
            <a:noAutofit/>
          </a:bodyPr>
          <a:lstStyle>
            <a:lvl1pPr marL="0" indent="0">
              <a:buNone/>
              <a:defRPr lang="en-US" sz="1900" kern="1200" spc="-37" baseline="0" dirty="0">
                <a:solidFill>
                  <a:schemeClr val="bg1">
                    <a:lumMod val="20000"/>
                    <a:lumOff val="80000"/>
                  </a:schemeClr>
                </a:solidFill>
                <a:latin typeface="+mj-lt"/>
                <a:ea typeface="+mn-ea"/>
                <a:cs typeface="+mn-cs"/>
              </a:defRPr>
            </a:lvl1pPr>
          </a:lstStyle>
          <a:p>
            <a:pPr marL="0" lvl="0" indent="0" algn="l" defTabSz="685617"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22737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normAutofit/>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5677063" y="6397928"/>
            <a:ext cx="749798" cy="365125"/>
          </a:xfrm>
          <a:prstGeom prst="rect">
            <a:avLst/>
          </a:prstGeom>
        </p:spPr>
        <p:txBody>
          <a:bodyPr lIns="68562" tIns="34281" rIns="68562" bIns="34281"/>
          <a:lstStyle/>
          <a:p>
            <a:fld id="{CA0561F9-C18C-4C7E-BCEE-56A17DAEB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79722"/>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gue Slide">
    <p:spTree>
      <p:nvGrpSpPr>
        <p:cNvPr id="1" name=""/>
        <p:cNvGrpSpPr/>
        <p:nvPr/>
      </p:nvGrpSpPr>
      <p:grpSpPr>
        <a:xfrm>
          <a:off x="0" y="0"/>
          <a:ext cx="0" cy="0"/>
          <a:chOff x="0" y="0"/>
          <a:chExt cx="0" cy="0"/>
        </a:xfrm>
      </p:grpSpPr>
      <p:sp>
        <p:nvSpPr>
          <p:cNvPr id="2" name="Title 1"/>
          <p:cNvSpPr>
            <a:spLocks noGrp="1"/>
          </p:cNvSpPr>
          <p:nvPr>
            <p:ph type="title"/>
          </p:nvPr>
        </p:nvSpPr>
        <p:spPr>
          <a:xfrm>
            <a:off x="402925" y="627049"/>
            <a:ext cx="11398954" cy="4326709"/>
          </a:xfrm>
        </p:spPr>
        <p:txBody>
          <a:bodyPr/>
          <a:lstStyle>
            <a:lvl1pPr algn="l" defTabSz="685617" rtl="0" eaLnBrk="1" latinLnBrk="0" hangingPunct="1">
              <a:lnSpc>
                <a:spcPct val="90000"/>
              </a:lnSpc>
              <a:spcBef>
                <a:spcPct val="0"/>
              </a:spcBef>
              <a:buNone/>
              <a:defRPr lang="en-US" sz="4500" b="0" kern="1200" spc="-112" baseline="0" dirty="0">
                <a:gradFill flip="none" rotWithShape="1">
                  <a:gsLst>
                    <a:gs pos="0">
                      <a:srgbClr val="8998FB"/>
                    </a:gs>
                    <a:gs pos="98750">
                      <a:schemeClr val="tx1"/>
                    </a:gs>
                    <a:gs pos="26000">
                      <a:srgbClr val="83BBFF"/>
                    </a:gs>
                  </a:gsLst>
                  <a:lin ang="13500000" scaled="1"/>
                  <a:tileRect/>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5208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3" y="432215"/>
            <a:ext cx="11448832" cy="838200"/>
          </a:xfrm>
        </p:spPr>
        <p:txBody>
          <a:bodyPr vert="horz" lIns="61706" tIns="34281" rIns="61706" bIns="34281" rtlCol="0" anchor="b" anchorCtr="0">
            <a:noAutofit/>
          </a:bodyPr>
          <a:lstStyle>
            <a:lvl1pPr>
              <a:defRPr lang="en-US" dirty="0"/>
            </a:lvl1pPr>
          </a:lstStyle>
          <a:p>
            <a:pPr lvl="0"/>
            <a:r>
              <a:rPr lang="en-US" smtClean="0"/>
              <a:t>Click to edit Master title style</a:t>
            </a:r>
            <a:endParaRPr lang="en-US" dirty="0"/>
          </a:p>
        </p:txBody>
      </p:sp>
      <p:sp>
        <p:nvSpPr>
          <p:cNvPr id="3" name="Rectangle 4"/>
          <p:cNvSpPr>
            <a:spLocks noChangeArrowheads="1"/>
          </p:cNvSpPr>
          <p:nvPr userDrawn="1"/>
        </p:nvSpPr>
        <p:spPr bwMode="ltGray">
          <a:xfrm>
            <a:off x="357380" y="6637775"/>
            <a:ext cx="4559499" cy="123733"/>
          </a:xfrm>
          <a:prstGeom prst="rect">
            <a:avLst/>
          </a:prstGeom>
          <a:noFill/>
          <a:ln w="9525">
            <a:noFill/>
            <a:miter lim="800000"/>
            <a:headEnd/>
            <a:tailEnd/>
          </a:ln>
          <a:effectLst/>
        </p:spPr>
        <p:txBody>
          <a:bodyPr wrap="square" lIns="61577" tIns="30788" rIns="61577" bIns="30788" anchor="b" anchorCtr="0">
            <a:spAutoFit/>
          </a:bodyPr>
          <a:lstStyle/>
          <a:p>
            <a:pPr algn="l" defTabSz="610628">
              <a:lnSpc>
                <a:spcPct val="100000"/>
              </a:lnSpc>
            </a:pPr>
            <a:r>
              <a:rPr lang="en-US" sz="400" dirty="0" smtClean="0">
                <a:solidFill>
                  <a:srgbClr val="C0C0C0"/>
                </a:solidFill>
                <a:latin typeface="+mj-lt"/>
              </a:rPr>
              <a:t>© 2012 Cisco and/or its affiliates. All rights reserved.</a:t>
            </a:r>
            <a:endParaRPr lang="en-US" sz="400" dirty="0">
              <a:solidFill>
                <a:srgbClr val="C0C0C0"/>
              </a:solidFill>
              <a:latin typeface="+mj-lt"/>
            </a:endParaRPr>
          </a:p>
        </p:txBody>
      </p:sp>
      <p:sp>
        <p:nvSpPr>
          <p:cNvPr id="4" name="Rectangle 5"/>
          <p:cNvSpPr>
            <a:spLocks noChangeArrowheads="1"/>
          </p:cNvSpPr>
          <p:nvPr userDrawn="1"/>
        </p:nvSpPr>
        <p:spPr bwMode="ltGray">
          <a:xfrm>
            <a:off x="10891694" y="6636041"/>
            <a:ext cx="539534" cy="123733"/>
          </a:xfrm>
          <a:prstGeom prst="rect">
            <a:avLst/>
          </a:prstGeom>
          <a:noFill/>
          <a:ln w="9525">
            <a:noFill/>
            <a:miter lim="800000"/>
            <a:headEnd/>
            <a:tailEnd/>
          </a:ln>
          <a:effectLst/>
        </p:spPr>
        <p:txBody>
          <a:bodyPr wrap="none" lIns="61577" tIns="30788" rIns="61577" bIns="30788" anchor="b">
            <a:spAutoFit/>
          </a:bodyPr>
          <a:lstStyle/>
          <a:p>
            <a:pPr algn="r" defTabSz="610628">
              <a:lnSpc>
                <a:spcPct val="100000"/>
              </a:lnSpc>
            </a:pPr>
            <a:r>
              <a:rPr lang="en-US" sz="400" dirty="0">
                <a:solidFill>
                  <a:srgbClr val="C0C0C0"/>
                </a:solidFill>
                <a:latin typeface="+mj-lt"/>
              </a:rPr>
              <a:t>Cisco Confidential</a:t>
            </a:r>
          </a:p>
        </p:txBody>
      </p:sp>
      <p:sp>
        <p:nvSpPr>
          <p:cNvPr id="5" name="Rectangle 7"/>
          <p:cNvSpPr>
            <a:spLocks noChangeArrowheads="1"/>
          </p:cNvSpPr>
          <p:nvPr userDrawn="1"/>
        </p:nvSpPr>
        <p:spPr bwMode="ltGray">
          <a:xfrm>
            <a:off x="11688371" y="6631937"/>
            <a:ext cx="188477" cy="123733"/>
          </a:xfrm>
          <a:prstGeom prst="rect">
            <a:avLst/>
          </a:prstGeom>
          <a:noFill/>
          <a:ln w="9525" algn="ctr">
            <a:noFill/>
            <a:miter lim="800000"/>
            <a:headEnd/>
            <a:tailEnd/>
          </a:ln>
          <a:effectLst/>
        </p:spPr>
        <p:txBody>
          <a:bodyPr wrap="none" lIns="61577" tIns="30788" rIns="61577" bIns="30788" anchor="b">
            <a:spAutoFit/>
          </a:bodyPr>
          <a:lstStyle/>
          <a:p>
            <a:pPr algn="r" defTabSz="610628">
              <a:lnSpc>
                <a:spcPct val="100000"/>
              </a:lnSpc>
            </a:pPr>
            <a:fld id="{DFCF27A5-1A5B-48D3-A060-2758FFBB1ADD}" type="slidenum">
              <a:rPr lang="en-US" sz="400">
                <a:solidFill>
                  <a:srgbClr val="C0C0C0"/>
                </a:solidFill>
                <a:latin typeface="+mj-lt"/>
              </a:rPr>
              <a:pPr algn="r" defTabSz="610628">
                <a:lnSpc>
                  <a:spcPct val="100000"/>
                </a:lnSpc>
              </a:pPr>
              <a:t>‹#›</a:t>
            </a:fld>
            <a:endParaRPr lang="en-US" sz="400" dirty="0">
              <a:solidFill>
                <a:srgbClr val="C0C0C0"/>
              </a:solidFill>
              <a:latin typeface="+mj-lt"/>
            </a:endParaRPr>
          </a:p>
        </p:txBody>
      </p:sp>
    </p:spTree>
    <p:extLst>
      <p:ext uri="{BB962C8B-B14F-4D97-AF65-F5344CB8AC3E}">
        <p14:creationId xmlns:p14="http://schemas.microsoft.com/office/powerpoint/2010/main" val="299632705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Slide">
    <p:spTree>
      <p:nvGrpSpPr>
        <p:cNvPr id="1" name=""/>
        <p:cNvGrpSpPr/>
        <p:nvPr/>
      </p:nvGrpSpPr>
      <p:grpSpPr>
        <a:xfrm>
          <a:off x="0" y="0"/>
          <a:ext cx="0" cy="0"/>
          <a:chOff x="0" y="0"/>
          <a:chExt cx="0" cy="0"/>
        </a:xfrm>
      </p:grpSpPr>
      <p:sp>
        <p:nvSpPr>
          <p:cNvPr id="30" name="Title 1"/>
          <p:cNvSpPr>
            <a:spLocks noGrp="1"/>
          </p:cNvSpPr>
          <p:nvPr>
            <p:ph type="title"/>
          </p:nvPr>
        </p:nvSpPr>
        <p:spPr>
          <a:xfrm>
            <a:off x="292608" y="627046"/>
            <a:ext cx="11612880" cy="4326709"/>
          </a:xfrm>
        </p:spPr>
        <p:txBody>
          <a:bodyPr/>
          <a:lstStyle>
            <a:lvl1pPr algn="l" defTabSz="914400" rtl="0" eaLnBrk="1" latinLnBrk="0" hangingPunct="1">
              <a:lnSpc>
                <a:spcPct val="90000"/>
              </a:lnSpc>
              <a:spcBef>
                <a:spcPct val="0"/>
              </a:spcBef>
              <a:buNone/>
              <a:defRPr lang="en-US" sz="6600" b="0" kern="1200" spc="-15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15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5"/>
          <p:cNvSpPr>
            <a:spLocks noGrp="1"/>
          </p:cNvSpPr>
          <p:nvPr>
            <p:ph type="sldNum" sz="quarter" idx="12"/>
          </p:nvPr>
        </p:nvSpPr>
        <p:spPr>
          <a:xfrm>
            <a:off x="5677062" y="6397920"/>
            <a:ext cx="749798" cy="365125"/>
          </a:xfrm>
          <a:prstGeom prst="rect">
            <a:avLst/>
          </a:prstGeom>
        </p:spPr>
        <p:txBody>
          <a:bodyPr lIns="68562" tIns="34281" rIns="68562" bIns="34281"/>
          <a:lstStyle/>
          <a:p>
            <a:fld id="{CA0561F9-C18C-4C7E-BCEE-56A17DAEBCA0}" type="slidenum">
              <a:rPr lang="en-US" smtClean="0"/>
              <a:pPr/>
              <a:t>‹#›</a:t>
            </a:fld>
            <a:endParaRPr lang="en-US"/>
          </a:p>
        </p:txBody>
      </p:sp>
    </p:spTree>
    <p:extLst>
      <p:ext uri="{BB962C8B-B14F-4D97-AF65-F5344CB8AC3E}">
        <p14:creationId xmlns:p14="http://schemas.microsoft.com/office/powerpoint/2010/main" val="1710879266"/>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able and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306193" y="274320"/>
            <a:ext cx="11448832" cy="838200"/>
          </a:xfrm>
        </p:spPr>
        <p:txBody>
          <a:bodyPr/>
          <a:lstStyle>
            <a:lvl1pPr algn="l" defTabSz="685617" rtl="0" eaLnBrk="1" latinLnBrk="0" hangingPunct="1">
              <a:lnSpc>
                <a:spcPct val="80000"/>
              </a:lnSpc>
              <a:spcBef>
                <a:spcPct val="0"/>
              </a:spcBef>
              <a:buNone/>
              <a:defRPr lang="en-US" sz="2700" b="0" kern="1200" spc="-75"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9" name="Text Placeholder 7"/>
          <p:cNvSpPr>
            <a:spLocks noGrp="1"/>
          </p:cNvSpPr>
          <p:nvPr>
            <p:ph type="body" sz="quarter" idx="11" hasCustomPrompt="1"/>
          </p:nvPr>
        </p:nvSpPr>
        <p:spPr>
          <a:xfrm>
            <a:off x="304722" y="1051560"/>
            <a:ext cx="11477810" cy="457200"/>
          </a:xfrm>
        </p:spPr>
        <p:txBody>
          <a:bodyPr>
            <a:noAutofit/>
          </a:bodyPr>
          <a:lstStyle>
            <a:lvl1pPr marL="0" indent="0">
              <a:buNone/>
              <a:defRPr lang="en-US" sz="1900" kern="1200" spc="-37" baseline="0" dirty="0">
                <a:solidFill>
                  <a:schemeClr val="bg1">
                    <a:lumMod val="20000"/>
                    <a:lumOff val="80000"/>
                  </a:schemeClr>
                </a:solidFill>
                <a:latin typeface="+mj-lt"/>
                <a:ea typeface="+mn-ea"/>
                <a:cs typeface="+mn-cs"/>
              </a:defRPr>
            </a:lvl1pPr>
          </a:lstStyle>
          <a:p>
            <a:pPr marL="0" lvl="0" indent="0" algn="l" defTabSz="685617"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4" name="Content Placeholder 3"/>
          <p:cNvSpPr>
            <a:spLocks noGrp="1"/>
          </p:cNvSpPr>
          <p:nvPr>
            <p:ph sz="quarter" idx="13" hasCustomPrompt="1"/>
          </p:nvPr>
        </p:nvSpPr>
        <p:spPr>
          <a:xfrm>
            <a:off x="304722" y="1538289"/>
            <a:ext cx="11477810" cy="4891541"/>
          </a:xfrm>
        </p:spPr>
        <p:txBody>
          <a:bodyPr anchor="ctr" anchorCtr="0"/>
          <a:lstStyle>
            <a:lvl1pPr marL="0" indent="0" algn="ctr">
              <a:buNone/>
              <a:defRPr baseline="0">
                <a:solidFill>
                  <a:schemeClr val="bg1">
                    <a:lumMod val="40000"/>
                    <a:lumOff val="60000"/>
                  </a:schemeClr>
                </a:solidFill>
              </a:defRPr>
            </a:lvl1pPr>
          </a:lstStyle>
          <a:p>
            <a:pPr lvl="0"/>
            <a:r>
              <a:rPr lang="en-US" dirty="0" smtClean="0"/>
              <a:t>Click to add content</a:t>
            </a:r>
            <a:endParaRPr lang="en-US" dirty="0"/>
          </a:p>
        </p:txBody>
      </p:sp>
    </p:spTree>
    <p:extLst>
      <p:ext uri="{BB962C8B-B14F-4D97-AF65-F5344CB8AC3E}">
        <p14:creationId xmlns:p14="http://schemas.microsoft.com/office/powerpoint/2010/main" val="276223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193" y="432215"/>
            <a:ext cx="11448832" cy="838200"/>
          </a:xfrm>
        </p:spPr>
        <p:txBody>
          <a:bodyPr/>
          <a:lstStyle>
            <a:lvl1pPr algn="l" defTabSz="685617" rtl="0" eaLnBrk="1" latinLnBrk="0" hangingPunct="1">
              <a:lnSpc>
                <a:spcPct val="80000"/>
              </a:lnSpc>
              <a:spcBef>
                <a:spcPct val="0"/>
              </a:spcBef>
              <a:buNone/>
              <a:defRPr lang="en-US" sz="2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532014642"/>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413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413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smtClean="0"/>
              <a:t>Click to edit Master title style</a:t>
            </a:r>
            <a:endParaRPr lang="en-US" dirty="0"/>
          </a:p>
        </p:txBody>
      </p:sp>
      <p:sp>
        <p:nvSpPr>
          <p:cNvPr id="12"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7" name="Text Placeholder 6"/>
          <p:cNvSpPr>
            <a:spLocks noGrp="1"/>
          </p:cNvSpPr>
          <p:nvPr>
            <p:ph type="body" sz="quarter" idx="13" hasCustomPrompt="1"/>
          </p:nvPr>
        </p:nvSpPr>
        <p:spPr>
          <a:xfrm>
            <a:off x="292608" y="1676400"/>
            <a:ext cx="11593004" cy="4724400"/>
          </a:xfrm>
        </p:spPr>
        <p:txBody>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a:lvl1pPr>
            <a:lvl2pPr marL="406400" indent="0" algn="l" defTabSz="914400" rtl="0" eaLnBrk="1" latinLnBrk="0" hangingPunct="1">
              <a:lnSpc>
                <a:spcPct val="95000"/>
              </a:lnSpc>
              <a:spcBef>
                <a:spcPts val="600"/>
              </a:spcBef>
              <a:buClr>
                <a:schemeClr val="tx2"/>
              </a:buClr>
              <a:buSzPct val="90000"/>
              <a:buFontTx/>
              <a:buNone/>
              <a:tabLst/>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lvl3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8993933"/>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413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Slide 2">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87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5"/>
          <p:cNvSpPr>
            <a:spLocks noChangeArrowheads="1"/>
          </p:cNvSpPr>
          <p:nvPr userDrawn="1"/>
        </p:nvSpPr>
        <p:spPr bwMode="ltGray">
          <a:xfrm>
            <a:off x="10663333"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26" name="Rectangle 7"/>
          <p:cNvSpPr>
            <a:spLocks noChangeArrowheads="1"/>
          </p:cNvSpPr>
          <p:nvPr userDrawn="1"/>
        </p:nvSpPr>
        <p:spPr bwMode="ltGray">
          <a:xfrm>
            <a:off x="1160144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
        <p:nvSpPr>
          <p:cNvPr id="30" name="Title 1"/>
          <p:cNvSpPr>
            <a:spLocks noGrp="1"/>
          </p:cNvSpPr>
          <p:nvPr>
            <p:ph type="title"/>
          </p:nvPr>
        </p:nvSpPr>
        <p:spPr>
          <a:xfrm>
            <a:off x="292608" y="627046"/>
            <a:ext cx="11612880" cy="4326709"/>
          </a:xfrm>
        </p:spPr>
        <p:txBody>
          <a:bodyPr/>
          <a:lstStyle>
            <a:lvl1pPr algn="l" defTabSz="914400" rtl="0" eaLnBrk="1" latinLnBrk="0" hangingPunct="1">
              <a:lnSpc>
                <a:spcPct val="90000"/>
              </a:lnSpc>
              <a:spcBef>
                <a:spcPct val="0"/>
              </a:spcBef>
              <a:buNone/>
              <a:defRPr lang="en-US" sz="66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dirty="0" smtClean="0"/>
              <a:t>Click to edit Master title style</a:t>
            </a:r>
            <a:endParaRPr lang="en-US" dirty="0"/>
          </a:p>
        </p:txBody>
      </p:sp>
      <p:sp>
        <p:nvSpPr>
          <p:cNvPr id="8" name="Rectangle 4"/>
          <p:cNvSpPr>
            <a:spLocks noChangeArrowheads="1"/>
          </p:cNvSpPr>
          <p:nvPr userDrawn="1"/>
        </p:nvSpPr>
        <p:spPr bwMode="ltGray">
          <a:xfrm>
            <a:off x="242096"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Tree>
    <p:extLst>
      <p:ext uri="{BB962C8B-B14F-4D97-AF65-F5344CB8AC3E}">
        <p14:creationId xmlns:p14="http://schemas.microsoft.com/office/powerpoint/2010/main" val="299765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7" name="Title 1"/>
          <p:cNvSpPr>
            <a:spLocks noGrp="1"/>
          </p:cNvSpPr>
          <p:nvPr>
            <p:ph type="title"/>
          </p:nvPr>
        </p:nvSpPr>
        <p:spPr>
          <a:xfrm>
            <a:off x="292608" y="627046"/>
            <a:ext cx="11612880" cy="4326709"/>
          </a:xfrm>
        </p:spPr>
        <p:txBody>
          <a:bodyPr/>
          <a:lstStyle>
            <a:lvl1pPr marL="231775" indent="-231775" algn="l" defTabSz="914400" rtl="0" eaLnBrk="1" latinLnBrk="0" hangingPunct="1">
              <a:lnSpc>
                <a:spcPct val="90000"/>
              </a:lnSpc>
              <a:spcBef>
                <a:spcPct val="0"/>
              </a:spcBef>
              <a:buNone/>
              <a:defRPr lang="en-US" sz="6600" b="0" kern="1200" spc="-15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8" name="Text Placeholder 5"/>
          <p:cNvSpPr>
            <a:spLocks noGrp="1"/>
          </p:cNvSpPr>
          <p:nvPr>
            <p:ph type="body" sz="quarter" idx="10"/>
          </p:nvPr>
        </p:nvSpPr>
        <p:spPr>
          <a:xfrm>
            <a:off x="292608" y="5126460"/>
            <a:ext cx="11612880" cy="609600"/>
          </a:xfrm>
          <a:prstGeom prst="rect">
            <a:avLst/>
          </a:prstGeom>
        </p:spPr>
        <p:txBody>
          <a:bodyPr>
            <a:noAutofit/>
          </a:bodyPr>
          <a:lstStyle>
            <a:lvl1pPr marL="231775"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chemeClr val="bg1">
                    <a:lumMod val="20000"/>
                    <a:lumOff val="80000"/>
                  </a:schemeClr>
                </a:solidFill>
                <a:latin typeface="+mj-lt"/>
                <a:ea typeface="+mn-ea"/>
                <a:cs typeface="+mn-cs"/>
              </a:defRPr>
            </a:lvl1pPr>
            <a:lvl2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2pPr>
            <a:lvl3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3pPr>
            <a:lvl4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4pPr>
            <a:lvl5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5pPr>
          </a:lstStyle>
          <a:p>
            <a:pPr marL="115888"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smtClean="0"/>
              <a:t>Click to edit Master text styles</a:t>
            </a:r>
          </a:p>
        </p:txBody>
      </p:sp>
    </p:spTree>
    <p:extLst>
      <p:ext uri="{BB962C8B-B14F-4D97-AF65-F5344CB8AC3E}">
        <p14:creationId xmlns:p14="http://schemas.microsoft.com/office/powerpoint/2010/main" val="184420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872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5"/>
          <p:cNvSpPr>
            <a:spLocks noChangeArrowheads="1"/>
          </p:cNvSpPr>
          <p:nvPr userDrawn="1"/>
        </p:nvSpPr>
        <p:spPr bwMode="ltGray">
          <a:xfrm>
            <a:off x="10663333"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tx1"/>
                </a:solidFill>
                <a:latin typeface="+mj-lt"/>
              </a:rPr>
              <a:t>Cisco Confidential</a:t>
            </a:r>
          </a:p>
        </p:txBody>
      </p:sp>
      <p:sp>
        <p:nvSpPr>
          <p:cNvPr id="26" name="Rectangle 7"/>
          <p:cNvSpPr>
            <a:spLocks noChangeArrowheads="1"/>
          </p:cNvSpPr>
          <p:nvPr userDrawn="1"/>
        </p:nvSpPr>
        <p:spPr bwMode="ltGray">
          <a:xfrm>
            <a:off x="1160144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tx1"/>
                </a:solidFill>
                <a:latin typeface="+mj-lt"/>
              </a:rPr>
              <a:pPr algn="r" defTabSz="814388">
                <a:lnSpc>
                  <a:spcPct val="100000"/>
                </a:lnSpc>
              </a:pPr>
              <a:t>‹#›</a:t>
            </a:fld>
            <a:endParaRPr lang="en-US" sz="600" dirty="0">
              <a:solidFill>
                <a:schemeClr val="tx1"/>
              </a:solidFill>
              <a:latin typeface="+mj-lt"/>
            </a:endParaRPr>
          </a:p>
        </p:txBody>
      </p:sp>
      <p:sp>
        <p:nvSpPr>
          <p:cNvPr id="7" name="Title 1"/>
          <p:cNvSpPr>
            <a:spLocks noGrp="1"/>
          </p:cNvSpPr>
          <p:nvPr>
            <p:ph type="title"/>
          </p:nvPr>
        </p:nvSpPr>
        <p:spPr>
          <a:xfrm>
            <a:off x="292608" y="627046"/>
            <a:ext cx="11612880" cy="4326709"/>
          </a:xfrm>
        </p:spPr>
        <p:txBody>
          <a:bodyPr/>
          <a:lstStyle>
            <a:lvl1pPr marL="231775" indent="-231775" algn="l" defTabSz="914400" rtl="0" eaLnBrk="1" latinLnBrk="0" hangingPunct="1">
              <a:lnSpc>
                <a:spcPct val="90000"/>
              </a:lnSpc>
              <a:spcBef>
                <a:spcPct val="0"/>
              </a:spcBef>
              <a:buNone/>
              <a:defRPr lang="en-US" sz="6600" b="0" kern="1200" spc="-150" baseline="0" dirty="0">
                <a:solidFill>
                  <a:schemeClr val="tx1"/>
                </a:solidFill>
                <a:effectLst>
                  <a:outerShdw blurRad="38100" dist="25400" dir="5400000" algn="t" rotWithShape="0">
                    <a:prstClr val="black">
                      <a:alpha val="20000"/>
                    </a:prstClr>
                  </a:outerShdw>
                </a:effectLst>
                <a:latin typeface="+mj-lt"/>
                <a:ea typeface="+mj-ea"/>
                <a:cs typeface="+mj-cs"/>
              </a:defRPr>
            </a:lvl1pPr>
          </a:lstStyle>
          <a:p>
            <a:r>
              <a:rPr lang="en-US" smtClean="0"/>
              <a:t>Click to edit Master title style</a:t>
            </a:r>
            <a:endParaRPr lang="en-US" dirty="0"/>
          </a:p>
        </p:txBody>
      </p:sp>
      <p:sp>
        <p:nvSpPr>
          <p:cNvPr id="8" name="Text Placeholder 5"/>
          <p:cNvSpPr>
            <a:spLocks noGrp="1"/>
          </p:cNvSpPr>
          <p:nvPr>
            <p:ph type="body" sz="quarter" idx="10"/>
          </p:nvPr>
        </p:nvSpPr>
        <p:spPr>
          <a:xfrm>
            <a:off x="292608" y="5126460"/>
            <a:ext cx="11612880" cy="609600"/>
          </a:xfrm>
          <a:prstGeom prst="rect">
            <a:avLst/>
          </a:prstGeom>
        </p:spPr>
        <p:txBody>
          <a:bodyPr>
            <a:noAutofit/>
          </a:bodyPr>
          <a:lstStyle>
            <a:lvl1pPr marL="231775"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chemeClr val="tx1"/>
                </a:solidFill>
                <a:latin typeface="+mj-lt"/>
                <a:ea typeface="+mn-ea"/>
                <a:cs typeface="+mn-cs"/>
              </a:defRPr>
            </a:lvl1pPr>
            <a:lvl2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2pPr>
            <a:lvl3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3pPr>
            <a:lvl4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4pPr>
            <a:lvl5pPr marL="0" indent="0" algn="l" defTabSz="914400" rtl="0" eaLnBrk="1" latinLnBrk="0" hangingPunct="1">
              <a:lnSpc>
                <a:spcPct val="95000"/>
              </a:lnSpc>
              <a:spcBef>
                <a:spcPts val="1440"/>
              </a:spcBef>
              <a:buClr>
                <a:schemeClr val="tx2"/>
              </a:buClr>
              <a:buSzPct val="90000"/>
              <a:buFont typeface="Arial" pitchFamily="34" charset="0"/>
              <a:buNone/>
              <a:tabLst/>
              <a:defRPr lang="en-US" sz="2200" kern="1200" dirty="0" smtClean="0">
                <a:solidFill>
                  <a:srgbClr val="5C5E6C"/>
                </a:solidFill>
                <a:latin typeface="+mj-lt"/>
                <a:ea typeface="+mn-ea"/>
                <a:cs typeface="+mn-cs"/>
              </a:defRPr>
            </a:lvl5pPr>
          </a:lstStyle>
          <a:p>
            <a:pPr lvl="0"/>
            <a:r>
              <a:rPr lang="en-US" smtClean="0"/>
              <a:t>Click to edit Master text styles</a:t>
            </a:r>
          </a:p>
        </p:txBody>
      </p:sp>
      <p:sp>
        <p:nvSpPr>
          <p:cNvPr id="10" name="Rectangle 4"/>
          <p:cNvSpPr>
            <a:spLocks noChangeArrowheads="1"/>
          </p:cNvSpPr>
          <p:nvPr userDrawn="1"/>
        </p:nvSpPr>
        <p:spPr bwMode="ltGray">
          <a:xfrm>
            <a:off x="242096"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chemeClr val="tx1"/>
                </a:solidFill>
                <a:latin typeface="+mj-lt"/>
              </a:rPr>
              <a:t>© 2012 Cisco and/or its affiliates. All rights reserved.</a:t>
            </a:r>
            <a:endParaRPr lang="en-US" sz="600" dirty="0">
              <a:solidFill>
                <a:schemeClr val="tx1"/>
              </a:solidFill>
              <a:latin typeface="+mj-lt"/>
            </a:endParaRPr>
          </a:p>
        </p:txBody>
      </p:sp>
    </p:spTree>
    <p:extLst>
      <p:ext uri="{BB962C8B-B14F-4D97-AF65-F5344CB8AC3E}">
        <p14:creationId xmlns:p14="http://schemas.microsoft.com/office/powerpoint/2010/main" val="39930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12"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7" name="Text Placeholder 6"/>
          <p:cNvSpPr>
            <a:spLocks noGrp="1"/>
          </p:cNvSpPr>
          <p:nvPr>
            <p:ph type="body" sz="quarter" idx="13" hasCustomPrompt="1"/>
          </p:nvPr>
        </p:nvSpPr>
        <p:spPr>
          <a:xfrm>
            <a:off x="292608" y="1676400"/>
            <a:ext cx="11593004" cy="4724400"/>
          </a:xfrm>
        </p:spPr>
        <p:txBody>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a:lvl1pPr>
            <a:lvl2pPr marL="406400" indent="0" algn="l" defTabSz="914400" rtl="0" eaLnBrk="1" latinLnBrk="0" hangingPunct="1">
              <a:lnSpc>
                <a:spcPct val="95000"/>
              </a:lnSpc>
              <a:spcBef>
                <a:spcPts val="600"/>
              </a:spcBef>
              <a:buClr>
                <a:schemeClr val="tx2"/>
              </a:buClr>
              <a:buSzPct val="90000"/>
              <a:buFontTx/>
              <a:buNone/>
              <a:tabLst/>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lvl3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899393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Heavy Text">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10" name="Text Placeholder 3"/>
          <p:cNvSpPr>
            <a:spLocks noGrp="1"/>
          </p:cNvSpPr>
          <p:nvPr>
            <p:ph type="body" sz="quarter" idx="12" hasCustomPrompt="1"/>
          </p:nvPr>
        </p:nvSpPr>
        <p:spPr>
          <a:xfrm>
            <a:off x="292608" y="1689100"/>
            <a:ext cx="5668454" cy="4557486"/>
          </a:xfrm>
          <a:prstGeom prst="rect">
            <a:avLst/>
          </a:prstGeom>
        </p:spPr>
        <p:txBody>
          <a:bodyPr/>
          <a:lstStyle>
            <a:lvl1pPr marL="228600" indent="-228600" algn="l" defTabSz="914400" rtl="0" eaLnBrk="1" latinLnBrk="0" hangingPunct="1">
              <a:lnSpc>
                <a:spcPct val="95000"/>
              </a:lnSpc>
              <a:spcBef>
                <a:spcPts val="1480"/>
              </a:spcBef>
              <a:buClr>
                <a:schemeClr val="accent1">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600"/>
              </a:spcBef>
              <a:buClr>
                <a:schemeClr val="tx2"/>
              </a:buClr>
              <a:buSzPct val="90000"/>
              <a:buFontTx/>
              <a:buNone/>
              <a:tabLst/>
              <a:defRPr>
                <a:solidFill>
                  <a:schemeClr val="bg1">
                    <a:lumMod val="20000"/>
                    <a:lumOff val="80000"/>
                  </a:schemeClr>
                </a:solidFill>
                <a:latin typeface="+mj-lt"/>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solidFill>
                  <a:schemeClr val="bg1">
                    <a:lumMod val="20000"/>
                    <a:lumOff val="80000"/>
                  </a:schemeClr>
                </a:solidFill>
                <a:latin typeface="+mj-lt"/>
              </a:defRPr>
            </a:lvl3pPr>
            <a:lvl4pPr>
              <a:defRPr>
                <a:solidFill>
                  <a:schemeClr val="bg1">
                    <a:lumMod val="20000"/>
                    <a:lumOff val="80000"/>
                  </a:schemeClr>
                </a:solidFill>
                <a:latin typeface="+mj-lt"/>
              </a:defRPr>
            </a:lvl4pPr>
            <a:lvl5pPr>
              <a:defRPr>
                <a:solidFill>
                  <a:schemeClr val="bg1">
                    <a:lumMod val="20000"/>
                    <a:lumOff val="80000"/>
                  </a:schemeClr>
                </a:solidFill>
                <a:latin typeface="+mj-lt"/>
              </a:defRPr>
            </a:lvl5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sz="quarter" idx="15" hasCustomPrompt="1"/>
          </p:nvPr>
        </p:nvSpPr>
        <p:spPr>
          <a:xfrm>
            <a:off x="6239358" y="1689100"/>
            <a:ext cx="5646254" cy="4559300"/>
          </a:xfrm>
          <a:prstGeom prst="rect">
            <a:avLst/>
          </a:prstGeom>
        </p:spPr>
        <p:txBody>
          <a:bodyPr/>
          <a:lstStyle>
            <a:lvl1pPr marL="228600" indent="-228600" algn="l" defTabSz="914400" rtl="0" eaLnBrk="1" latinLnBrk="0" hangingPunct="1">
              <a:lnSpc>
                <a:spcPct val="95000"/>
              </a:lnSpc>
              <a:spcBef>
                <a:spcPts val="1480"/>
              </a:spcBef>
              <a:buClr>
                <a:schemeClr val="accent1">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600"/>
              </a:spcBef>
              <a:buClr>
                <a:schemeClr val="tx2"/>
              </a:buClr>
              <a:buSzPct val="90000"/>
              <a:buFontTx/>
              <a:buNone/>
              <a:tabLst/>
              <a:defRPr>
                <a:solidFill>
                  <a:schemeClr val="bg1">
                    <a:lumMod val="20000"/>
                    <a:lumOff val="80000"/>
                  </a:schemeClr>
                </a:solidFill>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solidFill>
                  <a:schemeClr val="bg1">
                    <a:lumMod val="20000"/>
                    <a:lumOff val="80000"/>
                  </a:schemeClr>
                </a:solidFill>
              </a:defRPr>
            </a:lvl3pPr>
            <a:lvl4pPr>
              <a:defRPr>
                <a:solidFill>
                  <a:schemeClr val="bg1">
                    <a:lumMod val="20000"/>
                    <a:lumOff val="80000"/>
                  </a:schemeClr>
                </a:solidFill>
              </a:defRPr>
            </a:lvl4pPr>
            <a:lvl5pPr>
              <a:defRPr>
                <a:solidFill>
                  <a:schemeClr val="bg1">
                    <a:lumMod val="20000"/>
                    <a:lumOff val="80000"/>
                  </a:schemeClr>
                </a:solidFill>
              </a:defRPr>
            </a:lvl5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987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Pull Quote">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6" name="Text Placeholder 7"/>
          <p:cNvSpPr>
            <a:spLocks noGrp="1"/>
          </p:cNvSpPr>
          <p:nvPr>
            <p:ph type="body" sz="quarter" idx="14" hasCustomPrompt="1"/>
          </p:nvPr>
        </p:nvSpPr>
        <p:spPr>
          <a:xfrm>
            <a:off x="6227762" y="1689100"/>
            <a:ext cx="5677725" cy="4557486"/>
          </a:xfrm>
          <a:prstGeom prst="rect">
            <a:avLst/>
          </a:prstGeom>
        </p:spPr>
        <p:txBody>
          <a:bodyPr>
            <a:normAutofit/>
          </a:bodyPr>
          <a:lstStyle>
            <a:lvl1pPr marL="114300" indent="-114300"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pPr lvl="0"/>
            <a:r>
              <a:rPr lang="en-US" dirty="0" smtClean="0"/>
              <a:t>Click to edit Master title style</a:t>
            </a:r>
            <a:endParaRPr lang="en-US" dirty="0"/>
          </a:p>
        </p:txBody>
      </p:sp>
      <p:sp>
        <p:nvSpPr>
          <p:cNvPr id="8" name="Text Placeholder 13"/>
          <p:cNvSpPr>
            <a:spLocks noGrp="1"/>
          </p:cNvSpPr>
          <p:nvPr>
            <p:ph type="body" sz="quarter" idx="15"/>
          </p:nvPr>
        </p:nvSpPr>
        <p:spPr>
          <a:xfrm>
            <a:off x="6227763" y="5521325"/>
            <a:ext cx="5677724" cy="638175"/>
          </a:xfrm>
          <a:prstGeom prst="rect">
            <a:avLst/>
          </a:prstGeom>
        </p:spPr>
        <p:txBody>
          <a:bodyPr>
            <a:normAutofit/>
          </a:bodyPr>
          <a:lstStyle>
            <a:lvl1pPr marL="115888" indent="0">
              <a:buNone/>
              <a:defRPr lang="en-US" sz="2000" kern="1200" dirty="0" smtClean="0">
                <a:solidFill>
                  <a:schemeClr val="bg1">
                    <a:lumMod val="20000"/>
                    <a:lumOff val="80000"/>
                  </a:schemeClr>
                </a:solidFill>
                <a:latin typeface="+mj-lt"/>
                <a:ea typeface="+mn-ea"/>
                <a:cs typeface="+mn-cs"/>
              </a:defRPr>
            </a:lvl1pPr>
          </a:lstStyle>
          <a:p>
            <a:pPr marL="115888"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smtClean="0"/>
              <a:t>Click to edit Master text styles</a:t>
            </a:r>
          </a:p>
        </p:txBody>
      </p:sp>
      <p:sp>
        <p:nvSpPr>
          <p:cNvPr id="10" name="Text Placeholder 3"/>
          <p:cNvSpPr>
            <a:spLocks noGrp="1"/>
          </p:cNvSpPr>
          <p:nvPr>
            <p:ph type="body" sz="quarter" idx="12" hasCustomPrompt="1"/>
          </p:nvPr>
        </p:nvSpPr>
        <p:spPr>
          <a:xfrm>
            <a:off x="292608" y="1689100"/>
            <a:ext cx="5668454" cy="4557486"/>
          </a:xfrm>
          <a:prstGeom prst="rect">
            <a:avLst/>
          </a:prstGeom>
        </p:spPr>
        <p:txBody>
          <a:bodyPr/>
          <a:lstStyle>
            <a:lvl1pPr marL="228600" indent="-228600" algn="l" defTabSz="914400" rtl="0" eaLnBrk="1" latinLnBrk="0" hangingPunct="1">
              <a:lnSpc>
                <a:spcPct val="95000"/>
              </a:lnSpc>
              <a:spcBef>
                <a:spcPts val="1480"/>
              </a:spcBef>
              <a:buClr>
                <a:schemeClr val="accent1">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600"/>
              </a:spcBef>
              <a:buClr>
                <a:schemeClr val="tx2"/>
              </a:buClr>
              <a:buSzPct val="90000"/>
              <a:buFontTx/>
              <a:buNone/>
              <a:tabLst/>
              <a:defRPr>
                <a:solidFill>
                  <a:schemeClr val="bg1">
                    <a:lumMod val="20000"/>
                    <a:lumOff val="80000"/>
                  </a:schemeClr>
                </a:solidFill>
                <a:latin typeface="+mj-lt"/>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a:solidFill>
                  <a:schemeClr val="bg1">
                    <a:lumMod val="20000"/>
                    <a:lumOff val="80000"/>
                  </a:schemeClr>
                </a:solidFill>
                <a:latin typeface="+mj-lt"/>
              </a:defRPr>
            </a:lvl3pPr>
            <a:lvl4pPr>
              <a:defRPr>
                <a:solidFill>
                  <a:schemeClr val="bg1">
                    <a:lumMod val="20000"/>
                    <a:lumOff val="80000"/>
                  </a:schemeClr>
                </a:solidFill>
                <a:latin typeface="+mj-lt"/>
              </a:defRPr>
            </a:lvl4pPr>
            <a:lvl5pPr>
              <a:defRPr>
                <a:solidFill>
                  <a:schemeClr val="bg1">
                    <a:lumMod val="20000"/>
                    <a:lumOff val="80000"/>
                  </a:schemeClr>
                </a:solidFill>
                <a:latin typeface="+mj-lt"/>
              </a:defRPr>
            </a:lvl5pPr>
          </a:lstStyle>
          <a:p>
            <a:pPr marL="228600" lvl="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pPr>
            <a:r>
              <a:rPr lang="en-US" dirty="0" smtClean="0"/>
              <a:t>Body Text</a:t>
            </a:r>
          </a:p>
          <a:p>
            <a:pPr marL="406400" lvl="1" indent="0" algn="l" defTabSz="914400" rtl="0" eaLnBrk="1" latinLnBrk="0" hangingPunct="1">
              <a:lnSpc>
                <a:spcPct val="95000"/>
              </a:lnSpc>
              <a:spcBef>
                <a:spcPts val="600"/>
              </a:spcBef>
              <a:buClr>
                <a:schemeClr val="tx2"/>
              </a:buClr>
              <a:buSzPct val="90000"/>
              <a:buFontTx/>
              <a:buNone/>
              <a:tabLst/>
            </a:pPr>
            <a:r>
              <a:rPr lang="en-US" dirty="0" smtClean="0"/>
              <a:t>Second level</a:t>
            </a:r>
          </a:p>
          <a:p>
            <a:pPr marL="571500" lvl="2" indent="-1588" algn="l" defTabSz="914400" rtl="0" eaLnBrk="1" latinLnBrk="0" hangingPunct="1">
              <a:lnSpc>
                <a:spcPct val="95000"/>
              </a:lnSpc>
              <a:spcBef>
                <a:spcPts val="840"/>
              </a:spcBef>
              <a:buClr>
                <a:schemeClr val="tx2"/>
              </a:buClr>
              <a:buSzPct val="90000"/>
              <a:buFont typeface="Arial" pitchFamily="34" charset="0"/>
              <a:buNone/>
              <a:tabLst/>
            </a:pPr>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064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Slid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292608" y="439420"/>
            <a:ext cx="11612880" cy="838200"/>
          </a:xfrm>
        </p:spPr>
        <p:txBody>
          <a:bodyPr/>
          <a:lstStyle>
            <a:lvl1pPr algn="l" defTabSz="914400" rtl="0" eaLnBrk="1" latinLnBrk="0" hangingPunct="1">
              <a:lnSpc>
                <a:spcPct val="80000"/>
              </a:lnSpc>
              <a:spcBef>
                <a:spcPct val="0"/>
              </a:spcBef>
              <a:buNone/>
              <a:defRPr lang="en-US" sz="3600" b="0" kern="1200" spc="-100" baseline="0" dirty="0">
                <a:gradFill>
                  <a:gsLst>
                    <a:gs pos="0">
                      <a:srgbClr val="8998FB"/>
                    </a:gs>
                    <a:gs pos="98750">
                      <a:schemeClr val="tx1"/>
                    </a:gs>
                    <a:gs pos="26000">
                      <a:srgbClr val="83BBFF"/>
                    </a:gs>
                  </a:gsLst>
                  <a:lin ang="13500000" scaled="1"/>
                </a:gradFill>
                <a:latin typeface="+mj-lt"/>
                <a:ea typeface="+mj-ea"/>
                <a:cs typeface="+mj-cs"/>
              </a:defRPr>
            </a:lvl1pPr>
          </a:lstStyle>
          <a:p>
            <a:r>
              <a:rPr lang="en-US" dirty="0" smtClean="0"/>
              <a:t>Click to edit Master title style</a:t>
            </a:r>
            <a:endParaRPr lang="en-US" dirty="0"/>
          </a:p>
        </p:txBody>
      </p:sp>
      <p:sp>
        <p:nvSpPr>
          <p:cNvPr id="7" name="Text Placeholder 7"/>
          <p:cNvSpPr>
            <a:spLocks noGrp="1"/>
          </p:cNvSpPr>
          <p:nvPr>
            <p:ph type="body" sz="quarter" idx="11" hasCustomPrompt="1"/>
          </p:nvPr>
        </p:nvSpPr>
        <p:spPr>
          <a:xfrm>
            <a:off x="292608" y="1216660"/>
            <a:ext cx="11612880" cy="457200"/>
          </a:xfrm>
          <a:prstGeom prst="rect">
            <a:avLst/>
          </a:prstGeom>
        </p:spPr>
        <p:txBody>
          <a:bodyPr>
            <a:noAutofit/>
          </a:bodyPr>
          <a:lstStyle>
            <a:lvl1pPr marL="0" indent="0">
              <a:buNone/>
              <a:defRPr lang="en-US" sz="2800" kern="1200" spc="-50" baseline="0" dirty="0">
                <a:solidFill>
                  <a:schemeClr val="bg1">
                    <a:lumMod val="20000"/>
                    <a:lumOff val="80000"/>
                  </a:schemeClr>
                </a:solidFill>
                <a:latin typeface="+mj-lt"/>
                <a:ea typeface="+mn-ea"/>
                <a:cs typeface="+mn-cs"/>
              </a:defRPr>
            </a:lvl1pPr>
          </a:lstStyle>
          <a:p>
            <a:pPr marL="0" lvl="0" indent="0" algn="l" defTabSz="914400" rtl="0" eaLnBrk="1" latinLnBrk="0" hangingPunct="1">
              <a:lnSpc>
                <a:spcPct val="95000"/>
              </a:lnSpc>
              <a:spcBef>
                <a:spcPts val="1440"/>
              </a:spcBef>
              <a:buClr>
                <a:schemeClr val="accent1">
                  <a:lumMod val="40000"/>
                  <a:lumOff val="60000"/>
                </a:schemeClr>
              </a:buClr>
              <a:buSzPct val="90000"/>
              <a:buFont typeface="Arial" pitchFamily="34" charset="0"/>
              <a:buNone/>
              <a:tabLst/>
            </a:pPr>
            <a:r>
              <a:rPr lang="en-US" dirty="0" smtClean="0"/>
              <a:t>Slide Subtitle</a:t>
            </a:r>
            <a:endParaRPr lang="en-US" dirty="0"/>
          </a:p>
        </p:txBody>
      </p:sp>
    </p:spTree>
    <p:extLst>
      <p:ext uri="{BB962C8B-B14F-4D97-AF65-F5344CB8AC3E}">
        <p14:creationId xmlns:p14="http://schemas.microsoft.com/office/powerpoint/2010/main" val="1413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B0B0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89" y="432215"/>
            <a:ext cx="11573286" cy="838200"/>
          </a:xfrm>
          <a:prstGeom prst="rect">
            <a:avLst/>
          </a:prstGeom>
        </p:spPr>
        <p:txBody>
          <a:bodyPr vert="horz" lIns="82296" tIns="45720" rIns="82296" bIns="45720" rtlCol="0" anchor="b" anchorCtr="0">
            <a:noAutofit/>
          </a:bodyPr>
          <a:lstStyle/>
          <a:p>
            <a:endParaRPr lang="en-US" dirty="0"/>
          </a:p>
        </p:txBody>
      </p:sp>
      <p:sp>
        <p:nvSpPr>
          <p:cNvPr id="8" name="Rectangle 4"/>
          <p:cNvSpPr>
            <a:spLocks noChangeArrowheads="1"/>
          </p:cNvSpPr>
          <p:nvPr/>
        </p:nvSpPr>
        <p:spPr bwMode="ltGray">
          <a:xfrm>
            <a:off x="242096"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2" name="Rectangle 5"/>
          <p:cNvSpPr>
            <a:spLocks noChangeArrowheads="1"/>
          </p:cNvSpPr>
          <p:nvPr/>
        </p:nvSpPr>
        <p:spPr bwMode="ltGray">
          <a:xfrm>
            <a:off x="10663333"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3" name="Rectangle 7"/>
          <p:cNvSpPr>
            <a:spLocks noChangeArrowheads="1"/>
          </p:cNvSpPr>
          <p:nvPr/>
        </p:nvSpPr>
        <p:spPr bwMode="ltGray">
          <a:xfrm>
            <a:off x="1160144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4" name="Text Placeholder 3"/>
          <p:cNvSpPr>
            <a:spLocks noGrp="1"/>
          </p:cNvSpPr>
          <p:nvPr>
            <p:ph type="body" idx="1"/>
          </p:nvPr>
        </p:nvSpPr>
        <p:spPr>
          <a:xfrm>
            <a:off x="306189" y="1265237"/>
            <a:ext cx="11555685"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5"/>
          <p:cNvPicPr>
            <a:picLocks noChangeAspect="1" noChangeArrowheads="1"/>
          </p:cNvPicPr>
          <p:nvPr userDrawn="1"/>
        </p:nvPicPr>
        <p:blipFill rotWithShape="1">
          <a:blip r:embed="rId24">
            <a:extLst>
              <a:ext uri="{28A0092B-C50C-407E-A947-70E740481C1C}">
                <a14:useLocalDpi xmlns:a14="http://schemas.microsoft.com/office/drawing/2010/main" val="0"/>
              </a:ext>
            </a:extLst>
          </a:blip>
          <a:srcRect t="99241"/>
          <a:stretch/>
        </p:blipFill>
        <p:spPr bwMode="auto">
          <a:xfrm>
            <a:off x="0" y="6812280"/>
            <a:ext cx="12187237"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898" r:id="rId1"/>
    <p:sldLayoutId id="2147483900" r:id="rId2"/>
    <p:sldLayoutId id="2147483901" r:id="rId3"/>
    <p:sldLayoutId id="2147483902" r:id="rId4"/>
    <p:sldLayoutId id="2147483903" r:id="rId5"/>
    <p:sldLayoutId id="2147483899" r:id="rId6"/>
    <p:sldLayoutId id="2147483904" r:id="rId7"/>
    <p:sldLayoutId id="2147483905" r:id="rId8"/>
    <p:sldLayoutId id="2147483906" r:id="rId9"/>
    <p:sldLayoutId id="2147483907" r:id="rId10"/>
    <p:sldLayoutId id="2147483908" r:id="rId11"/>
    <p:sldLayoutId id="2147483909" r:id="rId12"/>
    <p:sldLayoutId id="2147483910"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Lst>
  <p:transition>
    <p:wipe dir="r"/>
  </p:transition>
  <p:timing>
    <p:tnLst>
      <p:par>
        <p:cTn id="1" dur="indefinite" restart="never" nodeType="tmRoot"/>
      </p:par>
    </p:tnLst>
  </p:timing>
  <p:txStyles>
    <p:titleStyle>
      <a:lvl1pPr algn="l" defTabSz="914400" rtl="0" eaLnBrk="1" latinLnBrk="0" hangingPunct="1">
        <a:lnSpc>
          <a:spcPct val="90000"/>
        </a:lnSpc>
        <a:spcBef>
          <a:spcPct val="0"/>
        </a:spcBef>
        <a:buNone/>
        <a:defRPr lang="en-US" sz="3600" b="0" kern="1200" spc="-150" baseline="0" dirty="0">
          <a:gradFill flip="none" rotWithShape="1">
            <a:gsLst>
              <a:gs pos="0">
                <a:srgbClr val="8998FB"/>
              </a:gs>
              <a:gs pos="98750">
                <a:schemeClr val="tx1"/>
              </a:gs>
              <a:gs pos="26000">
                <a:srgbClr val="83BBFF"/>
              </a:gs>
            </a:gsLst>
            <a:lin ang="13500000" scaled="1"/>
            <a:tileRect/>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18" name="Picture 17" descr="segue texture.jpg"/>
          <p:cNvPicPr>
            <a:picLocks noChangeAspect="1"/>
          </p:cNvPicPr>
          <p:nvPr/>
        </p:nvPicPr>
        <p:blipFill>
          <a:blip r:embed="rId3" cstate="print"/>
          <a:srcRect t="95236" r="2996"/>
          <a:stretch>
            <a:fillRect/>
          </a:stretch>
        </p:blipFill>
        <p:spPr>
          <a:xfrm>
            <a:off x="444384" y="6381456"/>
            <a:ext cx="11300057" cy="163808"/>
          </a:xfrm>
          <a:prstGeom prst="rect">
            <a:avLst/>
          </a:prstGeom>
        </p:spPr>
      </p:pic>
      <p:sp>
        <p:nvSpPr>
          <p:cNvPr id="2" name="Title Placeholder 1"/>
          <p:cNvSpPr>
            <a:spLocks noGrp="1"/>
          </p:cNvSpPr>
          <p:nvPr>
            <p:ph type="title"/>
          </p:nvPr>
        </p:nvSpPr>
        <p:spPr>
          <a:xfrm>
            <a:off x="306188" y="432215"/>
            <a:ext cx="11438253" cy="838200"/>
          </a:xfrm>
          <a:prstGeom prst="rect">
            <a:avLst/>
          </a:prstGeom>
        </p:spPr>
        <p:txBody>
          <a:bodyPr vert="horz" lIns="82292" tIns="45719" rIns="82292" bIns="45719"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06190" y="1339747"/>
            <a:ext cx="11420856" cy="4965699"/>
          </a:xfrm>
          <a:prstGeom prst="rect">
            <a:avLst/>
          </a:prstGeom>
        </p:spPr>
        <p:txBody>
          <a:bodyPr vert="horz" lIns="91436" tIns="45719" rIns="91436" bIns="45719"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354130" y="6570863"/>
            <a:ext cx="4559499" cy="190642"/>
          </a:xfrm>
          <a:prstGeom prst="rect">
            <a:avLst/>
          </a:prstGeom>
          <a:noFill/>
          <a:ln w="9525">
            <a:noFill/>
            <a:miter lim="800000"/>
            <a:headEnd/>
            <a:tailEnd/>
          </a:ln>
          <a:effectLst/>
        </p:spPr>
        <p:txBody>
          <a:bodyPr wrap="square" lIns="82120" tIns="41059" rIns="82120" bIns="41059" anchor="b" anchorCtr="0">
            <a:spAutoFit/>
          </a:bodyPr>
          <a:lstStyle/>
          <a:p>
            <a:pPr algn="l" defTabSz="814353">
              <a:lnSpc>
                <a:spcPct val="100000"/>
              </a:lnSpc>
            </a:pPr>
            <a:r>
              <a:rPr lang="en-US" sz="700" dirty="0" smtClean="0">
                <a:solidFill>
                  <a:srgbClr val="C0C0C0"/>
                </a:solidFill>
                <a:latin typeface="+mj-lt"/>
              </a:rPr>
              <a:t>© 2011 Cisco and/or its affiliates. All rights reserved.</a:t>
            </a:r>
            <a:endParaRPr lang="en-US" sz="700" dirty="0">
              <a:solidFill>
                <a:srgbClr val="C0C0C0"/>
              </a:solidFill>
              <a:latin typeface="+mj-lt"/>
            </a:endParaRPr>
          </a:p>
        </p:txBody>
      </p:sp>
      <p:sp>
        <p:nvSpPr>
          <p:cNvPr id="11" name="Rectangle 5"/>
          <p:cNvSpPr>
            <a:spLocks noChangeArrowheads="1"/>
          </p:cNvSpPr>
          <p:nvPr/>
        </p:nvSpPr>
        <p:spPr bwMode="ltGray">
          <a:xfrm>
            <a:off x="10545631" y="6569129"/>
            <a:ext cx="885593" cy="190642"/>
          </a:xfrm>
          <a:prstGeom prst="rect">
            <a:avLst/>
          </a:prstGeom>
          <a:noFill/>
          <a:ln w="9525">
            <a:noFill/>
            <a:miter lim="800000"/>
            <a:headEnd/>
            <a:tailEnd/>
          </a:ln>
          <a:effectLst/>
        </p:spPr>
        <p:txBody>
          <a:bodyPr wrap="none" lIns="82120" tIns="41059" rIns="82120" bIns="41059" anchor="b">
            <a:spAutoFit/>
          </a:bodyPr>
          <a:lstStyle/>
          <a:p>
            <a:pPr algn="r" defTabSz="814353">
              <a:lnSpc>
                <a:spcPct val="100000"/>
              </a:lnSpc>
            </a:pPr>
            <a:r>
              <a:rPr lang="en-US" sz="700" dirty="0">
                <a:solidFill>
                  <a:srgbClr val="C0C0C0"/>
                </a:solidFill>
                <a:latin typeface="+mj-lt"/>
              </a:rPr>
              <a:t>Cisco Confidential</a:t>
            </a:r>
          </a:p>
        </p:txBody>
      </p:sp>
      <p:sp>
        <p:nvSpPr>
          <p:cNvPr id="9" name="Rectangle 7"/>
          <p:cNvSpPr>
            <a:spLocks noChangeArrowheads="1"/>
          </p:cNvSpPr>
          <p:nvPr/>
        </p:nvSpPr>
        <p:spPr bwMode="ltGray">
          <a:xfrm>
            <a:off x="11562290" y="6565025"/>
            <a:ext cx="276452" cy="190642"/>
          </a:xfrm>
          <a:prstGeom prst="rect">
            <a:avLst/>
          </a:prstGeom>
          <a:noFill/>
          <a:ln w="9525" algn="ctr">
            <a:noFill/>
            <a:miter lim="800000"/>
            <a:headEnd/>
            <a:tailEnd/>
          </a:ln>
          <a:effectLst/>
        </p:spPr>
        <p:txBody>
          <a:bodyPr wrap="none" lIns="82120" tIns="41059" rIns="82120" bIns="41059" anchor="b">
            <a:spAutoFit/>
          </a:bodyPr>
          <a:lstStyle/>
          <a:p>
            <a:pPr algn="r" defTabSz="814353">
              <a:lnSpc>
                <a:spcPct val="100000"/>
              </a:lnSpc>
            </a:pPr>
            <a:fld id="{DFCF27A5-1A5B-48D3-A060-2758FFBB1ADD}" type="slidenum">
              <a:rPr lang="en-US" sz="700">
                <a:solidFill>
                  <a:srgbClr val="C0C0C0"/>
                </a:solidFill>
                <a:latin typeface="+mj-lt"/>
              </a:rPr>
              <a:pPr algn="r" defTabSz="814353">
                <a:lnSpc>
                  <a:spcPct val="100000"/>
                </a:lnSpc>
              </a:pPr>
              <a:t>‹#›</a:t>
            </a:fld>
            <a:endParaRPr lang="en-US" sz="700" dirty="0">
              <a:solidFill>
                <a:srgbClr val="C0C0C0"/>
              </a:solidFill>
              <a:latin typeface="+mj-lt"/>
            </a:endParaRPr>
          </a:p>
        </p:txBody>
      </p:sp>
      <p:pic>
        <p:nvPicPr>
          <p:cNvPr id="8" name="Picture 5"/>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99241"/>
          <a:stretch/>
        </p:blipFill>
        <p:spPr bwMode="auto">
          <a:xfrm>
            <a:off x="0" y="6812280"/>
            <a:ext cx="12187237"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553498"/>
      </p:ext>
    </p:extLst>
  </p:cSld>
  <p:clrMap bg1="lt1" tx1="dk1" bg2="lt2" tx2="dk2" accent1="accent1" accent2="accent2" accent3="accent3" accent4="accent4" accent5="accent5" accent6="accent6" hlink="hlink" folHlink="folHlink"/>
  <p:sldLayoutIdLst>
    <p:sldLayoutId id="2147483923" r:id="rId1"/>
  </p:sldLayoutIdLst>
  <p:transition>
    <p:wipe dir="r"/>
  </p:transition>
  <p:timing>
    <p:tnLst>
      <p:par>
        <p:cTn id="1" dur="indefinite" restart="never" nodeType="tmRoot"/>
      </p:par>
    </p:tnLst>
  </p:timing>
  <p:txStyles>
    <p:titleStyle>
      <a:lvl1pPr algn="l" defTabSz="914361"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591" indent="-228591" algn="l" defTabSz="914361"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384" indent="0" algn="l" defTabSz="914361" rtl="0" eaLnBrk="1" latinLnBrk="0" hangingPunct="1">
        <a:lnSpc>
          <a:spcPct val="95000"/>
        </a:lnSpc>
        <a:spcBef>
          <a:spcPts val="840"/>
        </a:spcBef>
        <a:buClr>
          <a:schemeClr val="tx2"/>
        </a:buClr>
        <a:buFontTx/>
        <a:buNone/>
        <a:defRPr lang="en-US" sz="1900" kern="1200" dirty="0" smtClean="0">
          <a:solidFill>
            <a:schemeClr val="bg1"/>
          </a:solidFill>
          <a:latin typeface="+mj-lt"/>
          <a:ea typeface="+mn-ea"/>
          <a:cs typeface="+mn-cs"/>
        </a:defRPr>
      </a:lvl2pPr>
      <a:lvl3pPr marL="571476" indent="-1588" algn="l" defTabSz="914361"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46" indent="0" algn="l" defTabSz="914361" rtl="0" eaLnBrk="1" latinLnBrk="0" hangingPunct="1">
        <a:lnSpc>
          <a:spcPct val="95000"/>
        </a:lnSpc>
        <a:spcBef>
          <a:spcPts val="840"/>
        </a:spcBef>
        <a:buFont typeface="Arial" pitchFamily="34" charset="0"/>
        <a:buNone/>
        <a:defRPr lang="en-US" sz="1500" kern="1200" dirty="0" smtClean="0">
          <a:solidFill>
            <a:schemeClr val="bg1"/>
          </a:solidFill>
          <a:latin typeface="+mj-lt"/>
          <a:ea typeface="+mn-ea"/>
          <a:cs typeface="+mn-cs"/>
        </a:defRPr>
      </a:lvl4pPr>
      <a:lvl5pPr marL="801654" indent="0" algn="l" defTabSz="914361" rtl="0" eaLnBrk="1" latinLnBrk="0" hangingPunct="1">
        <a:lnSpc>
          <a:spcPct val="95000"/>
        </a:lnSpc>
        <a:spcBef>
          <a:spcPts val="840"/>
        </a:spcBef>
        <a:buFont typeface="Arial" pitchFamily="34" charset="0"/>
        <a:buNone/>
        <a:defRPr lang="en-US" sz="1500" kern="1200" dirty="0">
          <a:solidFill>
            <a:schemeClr val="bg1"/>
          </a:solidFill>
          <a:latin typeface="+mj-lt"/>
          <a:ea typeface="+mn-ea"/>
          <a:cs typeface="+mn-cs"/>
        </a:defRPr>
      </a:lvl5pPr>
      <a:lvl6pPr marL="2514495"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76"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57"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B0B0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89" y="432215"/>
            <a:ext cx="11573286" cy="838200"/>
          </a:xfrm>
          <a:prstGeom prst="rect">
            <a:avLst/>
          </a:prstGeom>
        </p:spPr>
        <p:txBody>
          <a:bodyPr vert="horz" lIns="82296" tIns="45720" rIns="82296" bIns="45720" rtlCol="0" anchor="b" anchorCtr="0">
            <a:noAutofit/>
          </a:bodyPr>
          <a:lstStyle/>
          <a:p>
            <a:endParaRPr lang="en-US" dirty="0"/>
          </a:p>
        </p:txBody>
      </p:sp>
      <p:sp>
        <p:nvSpPr>
          <p:cNvPr id="8" name="Rectangle 4"/>
          <p:cNvSpPr>
            <a:spLocks noChangeArrowheads="1"/>
          </p:cNvSpPr>
          <p:nvPr/>
        </p:nvSpPr>
        <p:spPr bwMode="ltGray">
          <a:xfrm>
            <a:off x="242096"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2" name="Rectangle 5"/>
          <p:cNvSpPr>
            <a:spLocks noChangeArrowheads="1"/>
          </p:cNvSpPr>
          <p:nvPr/>
        </p:nvSpPr>
        <p:spPr bwMode="ltGray">
          <a:xfrm>
            <a:off x="10663333"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3" name="Rectangle 7"/>
          <p:cNvSpPr>
            <a:spLocks noChangeArrowheads="1"/>
          </p:cNvSpPr>
          <p:nvPr/>
        </p:nvSpPr>
        <p:spPr bwMode="ltGray">
          <a:xfrm>
            <a:off x="1160144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4" name="Text Placeholder 3"/>
          <p:cNvSpPr>
            <a:spLocks noGrp="1"/>
          </p:cNvSpPr>
          <p:nvPr>
            <p:ph type="body" idx="1"/>
          </p:nvPr>
        </p:nvSpPr>
        <p:spPr>
          <a:xfrm>
            <a:off x="306189" y="1265237"/>
            <a:ext cx="11555685" cy="4754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6812280"/>
            <a:ext cx="12187237"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99241"/>
          <a:stretch/>
        </p:blipFill>
        <p:spPr bwMode="auto">
          <a:xfrm>
            <a:off x="0" y="6812280"/>
            <a:ext cx="12187237"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471951"/>
      </p:ext>
    </p:extLst>
  </p:cSld>
  <p:clrMap bg1="lt1" tx1="dk1" bg2="lt2" tx2="dk2" accent1="accent1" accent2="accent2" accent3="accent3" accent4="accent4" accent5="accent5" accent6="accent6" hlink="hlink" folHlink="folHlink"/>
  <p:sldLayoutIdLst>
    <p:sldLayoutId id="2147483925" r:id="rId1"/>
  </p:sldLayoutIdLst>
  <p:transition>
    <p:wipe dir="r"/>
  </p:transition>
  <p:timing>
    <p:tnLst>
      <p:par>
        <p:cTn id="1" dur="indefinite" restart="never" nodeType="tmRoot"/>
      </p:par>
    </p:tnLst>
  </p:timing>
  <p:txStyles>
    <p:titleStyle>
      <a:lvl1pPr algn="l" defTabSz="914400" rtl="0" eaLnBrk="1" latinLnBrk="0" hangingPunct="1">
        <a:lnSpc>
          <a:spcPct val="90000"/>
        </a:lnSpc>
        <a:spcBef>
          <a:spcPct val="0"/>
        </a:spcBef>
        <a:buNone/>
        <a:defRPr lang="en-US" sz="3600" b="0" kern="1200" spc="-150" baseline="0" dirty="0">
          <a:gradFill flip="none" rotWithShape="1">
            <a:gsLst>
              <a:gs pos="0">
                <a:srgbClr val="8998FB"/>
              </a:gs>
              <a:gs pos="98750">
                <a:schemeClr val="tx1"/>
              </a:gs>
              <a:gs pos="26000">
                <a:srgbClr val="83BBFF"/>
              </a:gs>
            </a:gsLst>
            <a:lin ang="13500000" scaled="1"/>
            <a:tileRect/>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B0B0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6189" y="432215"/>
            <a:ext cx="11573286" cy="838200"/>
          </a:xfrm>
          <a:prstGeom prst="rect">
            <a:avLst/>
          </a:prstGeom>
        </p:spPr>
        <p:txBody>
          <a:bodyPr vert="horz" lIns="82296" tIns="45720" rIns="82296" bIns="45720" rtlCol="0" anchor="b" anchorCtr="0">
            <a:noAutofit/>
          </a:bodyPr>
          <a:lstStyle/>
          <a:p>
            <a:endParaRPr lang="en-US" dirty="0"/>
          </a:p>
        </p:txBody>
      </p:sp>
      <p:sp>
        <p:nvSpPr>
          <p:cNvPr id="8" name="Rectangle 4"/>
          <p:cNvSpPr>
            <a:spLocks noChangeArrowheads="1"/>
          </p:cNvSpPr>
          <p:nvPr/>
        </p:nvSpPr>
        <p:spPr bwMode="ltGray">
          <a:xfrm>
            <a:off x="242096" y="6586247"/>
            <a:ext cx="4559499"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2012 Cisco and/or its affiliates. All rights reserved.</a:t>
            </a:r>
            <a:endParaRPr lang="en-US" sz="600" dirty="0">
              <a:solidFill>
                <a:srgbClr val="C0C0C0"/>
              </a:solidFill>
              <a:latin typeface="+mj-lt"/>
            </a:endParaRPr>
          </a:p>
        </p:txBody>
      </p:sp>
      <p:sp>
        <p:nvSpPr>
          <p:cNvPr id="12" name="Rectangle 5"/>
          <p:cNvSpPr>
            <a:spLocks noChangeArrowheads="1"/>
          </p:cNvSpPr>
          <p:nvPr/>
        </p:nvSpPr>
        <p:spPr bwMode="ltGray">
          <a:xfrm>
            <a:off x="10663333" y="6584513"/>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3" name="Rectangle 7"/>
          <p:cNvSpPr>
            <a:spLocks noChangeArrowheads="1"/>
          </p:cNvSpPr>
          <p:nvPr/>
        </p:nvSpPr>
        <p:spPr bwMode="ltGray">
          <a:xfrm>
            <a:off x="11601445" y="6580409"/>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4" name="Text Placeholder 3"/>
          <p:cNvSpPr>
            <a:spLocks noGrp="1"/>
          </p:cNvSpPr>
          <p:nvPr>
            <p:ph type="body" idx="1"/>
          </p:nvPr>
        </p:nvSpPr>
        <p:spPr>
          <a:xfrm>
            <a:off x="306189" y="1265237"/>
            <a:ext cx="11555685" cy="4754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6812280"/>
            <a:ext cx="12187237"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t="99241"/>
          <a:stretch/>
        </p:blipFill>
        <p:spPr bwMode="auto">
          <a:xfrm>
            <a:off x="0" y="6812280"/>
            <a:ext cx="12187237" cy="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25264"/>
      </p:ext>
    </p:extLst>
  </p:cSld>
  <p:clrMap bg1="lt1" tx1="dk1" bg2="lt2" tx2="dk2" accent1="accent1" accent2="accent2" accent3="accent3" accent4="accent4" accent5="accent5" accent6="accent6" hlink="hlink" folHlink="folHlink"/>
  <p:sldLayoutIdLst>
    <p:sldLayoutId id="2147483927" r:id="rId1"/>
    <p:sldLayoutId id="2147483928" r:id="rId2"/>
  </p:sldLayoutIdLst>
  <p:transition>
    <p:wipe dir="r"/>
  </p:transition>
  <p:timing>
    <p:tnLst>
      <p:par>
        <p:cTn id="1" dur="indefinite" restart="never" nodeType="tmRoot"/>
      </p:par>
    </p:tnLst>
  </p:timing>
  <p:txStyles>
    <p:titleStyle>
      <a:lvl1pPr algn="l" defTabSz="914400" rtl="0" eaLnBrk="1" latinLnBrk="0" hangingPunct="1">
        <a:lnSpc>
          <a:spcPct val="90000"/>
        </a:lnSpc>
        <a:spcBef>
          <a:spcPct val="0"/>
        </a:spcBef>
        <a:buNone/>
        <a:defRPr lang="en-US" sz="3600" b="0" kern="1200" spc="-150" baseline="0" dirty="0">
          <a:gradFill flip="none" rotWithShape="1">
            <a:gsLst>
              <a:gs pos="0">
                <a:srgbClr val="8998FB"/>
              </a:gs>
              <a:gs pos="98750">
                <a:schemeClr val="tx1"/>
              </a:gs>
              <a:gs pos="26000">
                <a:srgbClr val="83BBFF"/>
              </a:gs>
            </a:gsLst>
            <a:lin ang="13500000" scaled="1"/>
            <a:tileRect/>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sco.com/go/partnervxi"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12.emf"/><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11.xml"/><Relationship Id="rId16"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1.wdp"/><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56.jpeg"/><Relationship Id="rId11" Type="http://schemas.openxmlformats.org/officeDocument/2006/relationships/image" Target="../media/image61.pn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2.jpeg"/><Relationship Id="rId18" Type="http://schemas.openxmlformats.org/officeDocument/2006/relationships/image" Target="../media/image77.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15.xml"/><Relationship Id="rId16" Type="http://schemas.openxmlformats.org/officeDocument/2006/relationships/image" Target="../media/image75.emf"/><Relationship Id="rId20" Type="http://schemas.openxmlformats.org/officeDocument/2006/relationships/image" Target="../media/image79.png"/><Relationship Id="rId1" Type="http://schemas.openxmlformats.org/officeDocument/2006/relationships/slideLayout" Target="../slideLayouts/slideLayout24.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69.jpeg"/><Relationship Id="rId19" Type="http://schemas.openxmlformats.org/officeDocument/2006/relationships/image" Target="../media/image78.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chart" Target="../charts/char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87.png"/><Relationship Id="rId11" Type="http://schemas.openxmlformats.org/officeDocument/2006/relationships/image" Target="../media/image82.png"/><Relationship Id="rId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85.png"/><Relationship Id="rId9"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emf"/></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1.emf"/><Relationship Id="rId7" Type="http://schemas.openxmlformats.org/officeDocument/2006/relationships/image" Target="../media/image104.png"/><Relationship Id="rId12"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98.png"/><Relationship Id="rId9" Type="http://schemas.openxmlformats.org/officeDocument/2006/relationships/image" Target="../media/image106.jpeg"/></Relationships>
</file>

<file path=ppt/slides/_rels/slide29.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7.png"/><Relationship Id="rId18" Type="http://schemas.microsoft.com/office/2007/relationships/hdphoto" Target="../media/hdphoto3.wdp"/><Relationship Id="rId3" Type="http://schemas.openxmlformats.org/officeDocument/2006/relationships/image" Target="../media/image110.jpeg"/><Relationship Id="rId7" Type="http://schemas.openxmlformats.org/officeDocument/2006/relationships/image" Target="../media/image112.png"/><Relationship Id="rId12" Type="http://schemas.openxmlformats.org/officeDocument/2006/relationships/image" Target="../media/image116.jpeg"/><Relationship Id="rId17" Type="http://schemas.openxmlformats.org/officeDocument/2006/relationships/image" Target="../media/image120.png"/><Relationship Id="rId2" Type="http://schemas.openxmlformats.org/officeDocument/2006/relationships/notesSlide" Target="../notesSlides/notesSlide27.xml"/><Relationship Id="rId16" Type="http://schemas.openxmlformats.org/officeDocument/2006/relationships/image" Target="../media/image119.pn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98.png"/><Relationship Id="rId10" Type="http://schemas.openxmlformats.org/officeDocument/2006/relationships/image" Target="../media/image106.jpeg"/><Relationship Id="rId19" Type="http://schemas.openxmlformats.org/officeDocument/2006/relationships/image" Target="../media/image121.png"/><Relationship Id="rId4" Type="http://schemas.openxmlformats.org/officeDocument/2006/relationships/image" Target="../media/image35.png"/><Relationship Id="rId9" Type="http://schemas.openxmlformats.org/officeDocument/2006/relationships/image" Target="../media/image114.png"/><Relationship Id="rId14" Type="http://schemas.openxmlformats.org/officeDocument/2006/relationships/image" Target="../media/image1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19.png"/><Relationship Id="rId3" Type="http://schemas.openxmlformats.org/officeDocument/2006/relationships/image" Target="../media/image122.png"/><Relationship Id="rId7" Type="http://schemas.openxmlformats.org/officeDocument/2006/relationships/image" Target="../media/image125.png"/><Relationship Id="rId12" Type="http://schemas.openxmlformats.org/officeDocument/2006/relationships/image" Target="../media/image98.png"/><Relationship Id="rId17" Type="http://schemas.openxmlformats.org/officeDocument/2006/relationships/image" Target="../media/image129.png"/><Relationship Id="rId2" Type="http://schemas.openxmlformats.org/officeDocument/2006/relationships/notesSlide" Target="../notesSlides/notesSlide28.xml"/><Relationship Id="rId16" Type="http://schemas.openxmlformats.org/officeDocument/2006/relationships/image" Target="../media/image121.png"/><Relationship Id="rId1" Type="http://schemas.openxmlformats.org/officeDocument/2006/relationships/slideLayout" Target="../slideLayouts/slideLayout9.xml"/><Relationship Id="rId6" Type="http://schemas.openxmlformats.org/officeDocument/2006/relationships/image" Target="../media/image124.png"/><Relationship Id="rId11" Type="http://schemas.openxmlformats.org/officeDocument/2006/relationships/image" Target="../media/image128.png"/><Relationship Id="rId5" Type="http://schemas.microsoft.com/office/2007/relationships/hdphoto" Target="../media/hdphoto4.wdp"/><Relationship Id="rId15" Type="http://schemas.microsoft.com/office/2007/relationships/hdphoto" Target="../media/hdphoto3.wdp"/><Relationship Id="rId10" Type="http://schemas.openxmlformats.org/officeDocument/2006/relationships/image" Target="../media/image127.png"/><Relationship Id="rId4" Type="http://schemas.openxmlformats.org/officeDocument/2006/relationships/image" Target="../media/image123.png"/><Relationship Id="rId9" Type="http://schemas.openxmlformats.org/officeDocument/2006/relationships/image" Target="../media/image13.png"/><Relationship Id="rId14"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30.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83.jpeg"/><Relationship Id="rId11" Type="http://schemas.openxmlformats.org/officeDocument/2006/relationships/image" Target="../media/image89.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33.jpeg"/><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36.pn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cisco.com/go/citrix"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isco.com/en/US/solutions/ns340/ns517/ns224/dc_case_studies.html" TargetMode="External"/><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140.jpeg"/></Relationships>
</file>

<file path=ppt/slides/_rels/slide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14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55.gif"/><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8" Type="http://schemas.openxmlformats.org/officeDocument/2006/relationships/hyperlink" Target="http://www.cisco.com/en/US/solutions/collateral/ns340/ns517/ns224/hospital_lowers_it_costs_cs.pdf" TargetMode="External"/><Relationship Id="rId13" Type="http://schemas.openxmlformats.org/officeDocument/2006/relationships/hyperlink" Target="http://www.cisco.com/en/US/solutions/collateral/ns340/ns517/ns224/cisco_case_study_temasek_polytechnic.pdf" TargetMode="External"/><Relationship Id="rId3" Type="http://schemas.openxmlformats.org/officeDocument/2006/relationships/hyperlink" Target="http://www.cisco.com/en/US/solutions/collateral/ns340/ns517/ns224/vce-cs-banco-azteca.pdf" TargetMode="External"/><Relationship Id="rId7" Type="http://schemas.openxmlformats.org/officeDocument/2006/relationships/hyperlink" Target="http://www.cisco.com/en/US/solutions/collateral/ns340/ns517/ns224/vce-case-study-kpit.pdf" TargetMode="External"/><Relationship Id="rId12" Type="http://schemas.openxmlformats.org/officeDocument/2006/relationships/hyperlink" Target="http://www.cisco.com/en/US/solutions/ns340/ns517/ns224/sinopec.html" TargetMode="External"/><Relationship Id="rId2" Type="http://schemas.openxmlformats.org/officeDocument/2006/relationships/notesSlide" Target="../notesSlides/notesSlide57.xml"/><Relationship Id="rId1" Type="http://schemas.openxmlformats.org/officeDocument/2006/relationships/slideLayout" Target="../slideLayouts/slideLayout26.xml"/><Relationship Id="rId6" Type="http://schemas.openxmlformats.org/officeDocument/2006/relationships/hyperlink" Target="http://www.cisco.com/en/US/solutions/ns340/ns517/ns224/indianapolis_public_schools_cs.pdf" TargetMode="External"/><Relationship Id="rId11" Type="http://schemas.openxmlformats.org/officeDocument/2006/relationships/hyperlink" Target="http://www.cisco.com/en/US/services/ps2961/ps10312/case_study_seattle_university.pdf" TargetMode="External"/><Relationship Id="rId5" Type="http://schemas.openxmlformats.org/officeDocument/2006/relationships/hyperlink" Target="http://www.cisco.com/en/US/solutions/collateral/ns340/ns517/ns224/geometric.pdf" TargetMode="External"/><Relationship Id="rId10" Type="http://schemas.openxmlformats.org/officeDocument/2006/relationships/hyperlink" Target="http://www.cisco.com/en/US/solutions/collateral/ns340/ns517/ns224/oak-hills.pdf" TargetMode="External"/><Relationship Id="rId4" Type="http://schemas.openxmlformats.org/officeDocument/2006/relationships/hyperlink" Target="http://www.cisco.com/en/US/solutions/collateral/ns340/ns517/ns224/cs_c36_690289.pdf" TargetMode="External"/><Relationship Id="rId9" Type="http://schemas.openxmlformats.org/officeDocument/2006/relationships/hyperlink" Target="http://www.cisco.com/en/US/solutions/collateral/ns340/ns517/ns224/muskegon_cs.pdf" TargetMode="External"/><Relationship Id="rId14" Type="http://schemas.openxmlformats.org/officeDocument/2006/relationships/hyperlink" Target="http://www.cisco.com/en/US/solutions/collateral/ns340/ns517/ns224/utica_cs.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cisco.com/en/US/solutions/collateral/ns340/ns517/ns224/volunteer_community_cs.pdf" TargetMode="External"/><Relationship Id="rId7" Type="http://schemas.openxmlformats.org/officeDocument/2006/relationships/hyperlink" Target="http://www.cisco.com/en/US/solutions/collateral/ns340/ns517/ns224/lb_tower_hamlets.pdf" TargetMode="External"/><Relationship Id="rId2" Type="http://schemas.openxmlformats.org/officeDocument/2006/relationships/notesSlide" Target="../notesSlides/notesSlide58.xml"/><Relationship Id="rId1" Type="http://schemas.openxmlformats.org/officeDocument/2006/relationships/slideLayout" Target="../slideLayouts/slideLayout26.xml"/><Relationship Id="rId6" Type="http://schemas.openxmlformats.org/officeDocument/2006/relationships/hyperlink" Target="http://www.cisco.com/en/US/solutions/collateral/ns340/ns517/ns224/casestudy_c36_677443.pdf" TargetMode="External"/><Relationship Id="rId5" Type="http://schemas.openxmlformats.org/officeDocument/2006/relationships/hyperlink" Target="http://www.cisco.com/en/US/solutions/collateral/ns340/ns517/ns224/Xerox_external_case_study_final_11_02_12.pdf" TargetMode="External"/><Relationship Id="rId4" Type="http://schemas.openxmlformats.org/officeDocument/2006/relationships/hyperlink" Target="http://www.cisco.com/en/US/solutions/collateral/ns340/ns517/ns224/west_texas_am_university.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to Use This Deck…</a:t>
            </a:r>
            <a:endParaRPr lang="en-US" dirty="0"/>
          </a:p>
        </p:txBody>
      </p:sp>
      <p:sp>
        <p:nvSpPr>
          <p:cNvPr id="3" name="Text Placeholder 2"/>
          <p:cNvSpPr>
            <a:spLocks noGrp="1"/>
          </p:cNvSpPr>
          <p:nvPr>
            <p:ph type="body" sz="quarter" idx="11"/>
          </p:nvPr>
        </p:nvSpPr>
        <p:spPr/>
        <p:txBody>
          <a:bodyPr/>
          <a:lstStyle/>
          <a:p>
            <a:r>
              <a:rPr lang="en-US" b="1" smtClean="0">
                <a:solidFill>
                  <a:srgbClr val="FFC000"/>
                </a:solidFill>
              </a:rPr>
              <a:t>Remove Prior to Presenting</a:t>
            </a:r>
            <a:endParaRPr lang="en-US" b="1" dirty="0">
              <a:solidFill>
                <a:srgbClr val="FFC000"/>
              </a:solidFill>
            </a:endParaRPr>
          </a:p>
        </p:txBody>
      </p:sp>
      <p:sp>
        <p:nvSpPr>
          <p:cNvPr id="8" name="Text Placeholder 7"/>
          <p:cNvSpPr>
            <a:spLocks noGrp="1"/>
          </p:cNvSpPr>
          <p:nvPr>
            <p:ph type="body" sz="quarter" idx="13"/>
          </p:nvPr>
        </p:nvSpPr>
        <p:spPr/>
        <p:txBody>
          <a:bodyPr>
            <a:normAutofit lnSpcReduction="10000"/>
          </a:bodyPr>
          <a:lstStyle/>
          <a:p>
            <a:r>
              <a:rPr lang="en-US" dirty="0" smtClean="0"/>
              <a:t>Abstract: This deck provides a framework for discussing the </a:t>
            </a:r>
            <a:r>
              <a:rPr lang="en-US" dirty="0" err="1" smtClean="0"/>
              <a:t>VXI</a:t>
            </a:r>
            <a:r>
              <a:rPr lang="en-US" dirty="0" smtClean="0"/>
              <a:t> Smart Solution with customers and position Cisco as their vendor of choice</a:t>
            </a:r>
          </a:p>
          <a:p>
            <a:r>
              <a:rPr lang="en-US" dirty="0" smtClean="0"/>
              <a:t>Audience: Senior IT decision makers (Data Center, Collaboration and Networking) </a:t>
            </a:r>
          </a:p>
          <a:p>
            <a:r>
              <a:rPr lang="en-US" dirty="0" smtClean="0"/>
              <a:t>Sales Stage: Identify and Early Qualify </a:t>
            </a:r>
          </a:p>
          <a:p>
            <a:r>
              <a:rPr lang="en-US" dirty="0" smtClean="0"/>
              <a:t>Note: In most cases customers have already decided to pilot or explore Desktop and/or Application Virtualization solutions; therefore, the objective would not be to reiterate in detail to the audience what Desktop and Application Virtualization are and how to leverage these technologies in their environment. The objective is to position Cisco </a:t>
            </a:r>
            <a:r>
              <a:rPr lang="en-US" dirty="0" err="1" smtClean="0"/>
              <a:t>VXI</a:t>
            </a:r>
            <a:r>
              <a:rPr lang="en-US" dirty="0" smtClean="0"/>
              <a:t> as a well differentiated solution that customers would want to explore further. </a:t>
            </a:r>
          </a:p>
          <a:p>
            <a:r>
              <a:rPr lang="en-US" dirty="0" smtClean="0"/>
              <a:t>Please feel free to customize the deck, based on customer-specific interests, industry and deployment requirements.</a:t>
            </a:r>
          </a:p>
          <a:p>
            <a:r>
              <a:rPr lang="en-US" dirty="0" smtClean="0"/>
              <a:t>Get the latest version of the </a:t>
            </a:r>
            <a:r>
              <a:rPr lang="en-US" dirty="0" smtClean="0"/>
              <a:t>presentation: </a:t>
            </a:r>
            <a:r>
              <a:rPr lang="en-US" dirty="0" smtClean="0">
                <a:hlinkClick r:id="rId3"/>
              </a:rPr>
              <a:t>www.cisco.com/go/partnervxi</a:t>
            </a:r>
            <a:r>
              <a:rPr lang="en-US" dirty="0" smtClean="0"/>
              <a:t>. </a:t>
            </a:r>
            <a:endParaRPr lang="en-US" dirty="0" smtClean="0"/>
          </a:p>
          <a:p>
            <a:endParaRPr lang="en-US" dirty="0" smtClean="0"/>
          </a:p>
          <a:p>
            <a:endParaRPr lang="en-US" dirty="0"/>
          </a:p>
        </p:txBody>
      </p:sp>
    </p:spTree>
    <p:extLst>
      <p:ext uri="{BB962C8B-B14F-4D97-AF65-F5344CB8AC3E}">
        <p14:creationId xmlns:p14="http://schemas.microsoft.com/office/powerpoint/2010/main" val="162026536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 Same Side Corner Rectangle 81"/>
          <p:cNvSpPr>
            <a:spLocks/>
          </p:cNvSpPr>
          <p:nvPr/>
        </p:nvSpPr>
        <p:spPr>
          <a:xfrm>
            <a:off x="1" y="3225800"/>
            <a:ext cx="12188824" cy="1295400"/>
          </a:xfrm>
          <a:prstGeom prst="round2SameRect">
            <a:avLst>
              <a:gd name="adj1" fmla="val 0"/>
              <a:gd name="adj2"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0" name="Oval 69"/>
          <p:cNvSpPr>
            <a:spLocks/>
          </p:cNvSpPr>
          <p:nvPr/>
        </p:nvSpPr>
        <p:spPr bwMode="auto">
          <a:xfrm>
            <a:off x="1228524" y="2246516"/>
            <a:ext cx="2199702" cy="16097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sp>
        <p:nvSpPr>
          <p:cNvPr id="75" name="Oval 74"/>
          <p:cNvSpPr>
            <a:spLocks/>
          </p:cNvSpPr>
          <p:nvPr/>
        </p:nvSpPr>
        <p:spPr bwMode="auto">
          <a:xfrm>
            <a:off x="272717" y="2678501"/>
            <a:ext cx="1361720" cy="110490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sp>
        <p:nvSpPr>
          <p:cNvPr id="80" name="Right Arrow 79"/>
          <p:cNvSpPr>
            <a:spLocks/>
          </p:cNvSpPr>
          <p:nvPr/>
        </p:nvSpPr>
        <p:spPr>
          <a:xfrm>
            <a:off x="7648173" y="2501888"/>
            <a:ext cx="1514081" cy="1000125"/>
          </a:xfrm>
          <a:prstGeom prst="rightArrow">
            <a:avLst/>
          </a:prstGeom>
          <a:gradFill>
            <a:gsLst>
              <a:gs pos="0">
                <a:schemeClr val="accent1"/>
              </a:gs>
              <a:gs pos="100000">
                <a:srgbClr val="277EFD">
                  <a:shade val="67500"/>
                  <a:satMod val="115000"/>
                  <a:alpha val="0"/>
                </a:srgbClr>
              </a:gs>
            </a:gsLst>
            <a:lin ang="108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1200" dirty="0">
              <a:solidFill>
                <a:schemeClr val="bg2">
                  <a:lumMod val="65000"/>
                </a:schemeClr>
              </a:solidFill>
            </a:endParaRPr>
          </a:p>
        </p:txBody>
      </p:sp>
      <p:sp useBgFill="1">
        <p:nvSpPr>
          <p:cNvPr id="8" name="Rectangle 7"/>
          <p:cNvSpPr>
            <a:spLocks/>
          </p:cNvSpPr>
          <p:nvPr/>
        </p:nvSpPr>
        <p:spPr>
          <a:xfrm>
            <a:off x="1155646" y="5709295"/>
            <a:ext cx="6284863" cy="6096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1200" dirty="0">
              <a:solidFill>
                <a:srgbClr val="FFFFFF"/>
              </a:solidFill>
            </a:endParaRPr>
          </a:p>
        </p:txBody>
      </p:sp>
      <p:sp>
        <p:nvSpPr>
          <p:cNvPr id="31" name="Line 20"/>
          <p:cNvSpPr>
            <a:spLocks noChangeShapeType="1"/>
          </p:cNvSpPr>
          <p:nvPr/>
        </p:nvSpPr>
        <p:spPr bwMode="auto">
          <a:xfrm rot="10800000" flipH="1">
            <a:off x="7187488" y="3263901"/>
            <a:ext cx="2094954" cy="2209800"/>
          </a:xfrm>
          <a:prstGeom prst="line">
            <a:avLst/>
          </a:prstGeom>
          <a:noFill/>
          <a:ln w="63500" cap="rnd">
            <a:solidFill>
              <a:schemeClr val="bg1">
                <a:lumMod val="40000"/>
                <a:lumOff val="60000"/>
              </a:schemeClr>
            </a:solidFill>
            <a:prstDash val="sysDot"/>
            <a:miter lim="800000"/>
            <a:headEnd/>
            <a:tailEnd/>
          </a:ln>
        </p:spPr>
        <p:txBody>
          <a:bodyPr lIns="0" tIns="0" rIns="0" bIns="0"/>
          <a:lstStyle/>
          <a:p>
            <a:endParaRPr lang="en-US" sz="1200" dirty="0"/>
          </a:p>
        </p:txBody>
      </p:sp>
      <p:sp>
        <p:nvSpPr>
          <p:cNvPr id="32" name="Line 21"/>
          <p:cNvSpPr>
            <a:spLocks noChangeShapeType="1"/>
          </p:cNvSpPr>
          <p:nvPr/>
        </p:nvSpPr>
        <p:spPr bwMode="auto">
          <a:xfrm rot="10800000">
            <a:off x="2672654" y="3122612"/>
            <a:ext cx="2628215" cy="2390775"/>
          </a:xfrm>
          <a:prstGeom prst="line">
            <a:avLst/>
          </a:prstGeom>
          <a:noFill/>
          <a:ln w="63500" cap="rnd">
            <a:solidFill>
              <a:schemeClr val="bg1">
                <a:lumMod val="40000"/>
                <a:lumOff val="60000"/>
              </a:schemeClr>
            </a:solidFill>
            <a:prstDash val="sysDot"/>
            <a:miter lim="800000"/>
            <a:headEnd/>
            <a:tailEnd/>
          </a:ln>
        </p:spPr>
        <p:txBody>
          <a:bodyPr lIns="0" tIns="0" rIns="0" bIns="0"/>
          <a:lstStyle/>
          <a:p>
            <a:endParaRPr lang="en-US" sz="1200" dirty="0"/>
          </a:p>
        </p:txBody>
      </p:sp>
      <p:sp>
        <p:nvSpPr>
          <p:cNvPr id="76" name="Line 21"/>
          <p:cNvSpPr>
            <a:spLocks noChangeShapeType="1"/>
          </p:cNvSpPr>
          <p:nvPr/>
        </p:nvSpPr>
        <p:spPr bwMode="auto">
          <a:xfrm rot="10800000">
            <a:off x="6157375" y="3546737"/>
            <a:ext cx="1191" cy="1838325"/>
          </a:xfrm>
          <a:prstGeom prst="line">
            <a:avLst/>
          </a:prstGeom>
          <a:noFill/>
          <a:ln w="63500" cap="rnd">
            <a:solidFill>
              <a:schemeClr val="bg1">
                <a:lumMod val="40000"/>
                <a:lumOff val="60000"/>
              </a:schemeClr>
            </a:solidFill>
            <a:prstDash val="sysDot"/>
            <a:miter lim="800000"/>
            <a:headEnd/>
            <a:tailEnd/>
          </a:ln>
        </p:spPr>
        <p:txBody>
          <a:bodyPr lIns="0" tIns="0" rIns="0" bIns="0"/>
          <a:lstStyle/>
          <a:p>
            <a:endParaRPr lang="en-US" sz="1200" dirty="0"/>
          </a:p>
        </p:txBody>
      </p:sp>
      <p:sp>
        <p:nvSpPr>
          <p:cNvPr id="2" name="Title 1"/>
          <p:cNvSpPr>
            <a:spLocks noGrp="1"/>
          </p:cNvSpPr>
          <p:nvPr>
            <p:ph type="title"/>
          </p:nvPr>
        </p:nvSpPr>
        <p:spPr/>
        <p:txBody>
          <a:bodyPr/>
          <a:lstStyle/>
          <a:p>
            <a:r>
              <a:rPr lang="en-US" smtClean="0">
                <a:sym typeface="CiscoSansTT Bold" charset="0"/>
              </a:rPr>
              <a:t>Smart Solutions Powering the Cisco Unified Workspace </a:t>
            </a:r>
            <a:endParaRPr lang="en-US" dirty="0"/>
          </a:p>
        </p:txBody>
      </p:sp>
      <p:cxnSp>
        <p:nvCxnSpPr>
          <p:cNvPr id="41" name="Straight Connector 40"/>
          <p:cNvCxnSpPr/>
          <p:nvPr/>
        </p:nvCxnSpPr>
        <p:spPr>
          <a:xfrm>
            <a:off x="3605483" y="5744174"/>
            <a:ext cx="5286428" cy="0"/>
          </a:xfrm>
          <a:prstGeom prst="line">
            <a:avLst/>
          </a:prstGeom>
          <a:ln w="5080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 145"/>
          <p:cNvGrpSpPr/>
          <p:nvPr/>
        </p:nvGrpSpPr>
        <p:grpSpPr>
          <a:xfrm>
            <a:off x="4994882" y="4941468"/>
            <a:ext cx="2349637" cy="1416308"/>
            <a:chOff x="1600200" y="4434723"/>
            <a:chExt cx="2114549" cy="1237416"/>
          </a:xfrm>
        </p:grpSpPr>
        <p:sp>
          <p:nvSpPr>
            <p:cNvPr id="64" name="Freeform 6"/>
            <p:cNvSpPr>
              <a:spLocks/>
            </p:cNvSpPr>
            <p:nvPr/>
          </p:nvSpPr>
          <p:spPr bwMode="auto">
            <a:xfrm>
              <a:off x="1600200" y="4434723"/>
              <a:ext cx="2114549" cy="1237416"/>
            </a:xfrm>
            <a:custGeom>
              <a:avLst/>
              <a:gdLst/>
              <a:ahLst/>
              <a:cxnLst>
                <a:cxn ang="0">
                  <a:pos x="89" y="140"/>
                </a:cxn>
                <a:cxn ang="0">
                  <a:pos x="90" y="136"/>
                </a:cxn>
                <a:cxn ang="0">
                  <a:pos x="196" y="65"/>
                </a:cxn>
                <a:cxn ang="0">
                  <a:pos x="196" y="65"/>
                </a:cxn>
                <a:cxn ang="0">
                  <a:pos x="255" y="79"/>
                </a:cxn>
                <a:cxn ang="0">
                  <a:pos x="255" y="79"/>
                </a:cxn>
                <a:cxn ang="0">
                  <a:pos x="259" y="82"/>
                </a:cxn>
                <a:cxn ang="0">
                  <a:pos x="261" y="77"/>
                </a:cxn>
                <a:cxn ang="0">
                  <a:pos x="361" y="0"/>
                </a:cxn>
                <a:cxn ang="0">
                  <a:pos x="361" y="0"/>
                </a:cxn>
                <a:cxn ang="0">
                  <a:pos x="461" y="71"/>
                </a:cxn>
                <a:cxn ang="0">
                  <a:pos x="461" y="71"/>
                </a:cxn>
                <a:cxn ang="0">
                  <a:pos x="462" y="75"/>
                </a:cxn>
                <a:cxn ang="0">
                  <a:pos x="466" y="74"/>
                </a:cxn>
                <a:cxn ang="0">
                  <a:pos x="512" y="65"/>
                </a:cxn>
                <a:cxn ang="0">
                  <a:pos x="512" y="65"/>
                </a:cxn>
                <a:cxn ang="0">
                  <a:pos x="618" y="134"/>
                </a:cxn>
                <a:cxn ang="0">
                  <a:pos x="618" y="134"/>
                </a:cxn>
                <a:cxn ang="0">
                  <a:pos x="619" y="137"/>
                </a:cxn>
                <a:cxn ang="0">
                  <a:pos x="622" y="137"/>
                </a:cxn>
                <a:cxn ang="0">
                  <a:pos x="631" y="137"/>
                </a:cxn>
                <a:cxn ang="0">
                  <a:pos x="631" y="137"/>
                </a:cxn>
                <a:cxn ang="0">
                  <a:pos x="699" y="206"/>
                </a:cxn>
                <a:cxn ang="0">
                  <a:pos x="699" y="206"/>
                </a:cxn>
                <a:cxn ang="0">
                  <a:pos x="631" y="276"/>
                </a:cxn>
                <a:cxn ang="0">
                  <a:pos x="631" y="276"/>
                </a:cxn>
                <a:cxn ang="0">
                  <a:pos x="623" y="276"/>
                </a:cxn>
                <a:cxn ang="0">
                  <a:pos x="623" y="276"/>
                </a:cxn>
                <a:cxn ang="0">
                  <a:pos x="619" y="275"/>
                </a:cxn>
                <a:cxn ang="0">
                  <a:pos x="619" y="279"/>
                </a:cxn>
                <a:cxn ang="0">
                  <a:pos x="510" y="355"/>
                </a:cxn>
                <a:cxn ang="0">
                  <a:pos x="510" y="355"/>
                </a:cxn>
                <a:cxn ang="0">
                  <a:pos x="448" y="338"/>
                </a:cxn>
                <a:cxn ang="0">
                  <a:pos x="448" y="338"/>
                </a:cxn>
                <a:cxn ang="0">
                  <a:pos x="444" y="336"/>
                </a:cxn>
                <a:cxn ang="0">
                  <a:pos x="442" y="339"/>
                </a:cxn>
                <a:cxn ang="0">
                  <a:pos x="339" y="387"/>
                </a:cxn>
                <a:cxn ang="0">
                  <a:pos x="339" y="387"/>
                </a:cxn>
                <a:cxn ang="0">
                  <a:pos x="244" y="348"/>
                </a:cxn>
                <a:cxn ang="0">
                  <a:pos x="244" y="348"/>
                </a:cxn>
                <a:cxn ang="0">
                  <a:pos x="242" y="346"/>
                </a:cxn>
                <a:cxn ang="0">
                  <a:pos x="240" y="347"/>
                </a:cxn>
                <a:cxn ang="0">
                  <a:pos x="196" y="355"/>
                </a:cxn>
                <a:cxn ang="0">
                  <a:pos x="196" y="355"/>
                </a:cxn>
                <a:cxn ang="0">
                  <a:pos x="89" y="277"/>
                </a:cxn>
                <a:cxn ang="0">
                  <a:pos x="89" y="277"/>
                </a:cxn>
                <a:cxn ang="0">
                  <a:pos x="87" y="273"/>
                </a:cxn>
                <a:cxn ang="0">
                  <a:pos x="83" y="274"/>
                </a:cxn>
                <a:cxn ang="0">
                  <a:pos x="68" y="276"/>
                </a:cxn>
                <a:cxn ang="0">
                  <a:pos x="68" y="276"/>
                </a:cxn>
                <a:cxn ang="0">
                  <a:pos x="0" y="206"/>
                </a:cxn>
                <a:cxn ang="0">
                  <a:pos x="0" y="206"/>
                </a:cxn>
                <a:cxn ang="0">
                  <a:pos x="69" y="137"/>
                </a:cxn>
                <a:cxn ang="0">
                  <a:pos x="89" y="140"/>
                </a:cxn>
              </a:cxnLst>
              <a:rect l="0" t="0" r="r" b="b"/>
              <a:pathLst>
                <a:path w="699" h="387">
                  <a:moveTo>
                    <a:pt x="89" y="140"/>
                  </a:moveTo>
                  <a:cubicBezTo>
                    <a:pt x="90" y="136"/>
                    <a:pt x="90" y="136"/>
                    <a:pt x="90" y="136"/>
                  </a:cubicBezTo>
                  <a:cubicBezTo>
                    <a:pt x="104" y="95"/>
                    <a:pt x="147" y="65"/>
                    <a:pt x="196" y="65"/>
                  </a:cubicBezTo>
                  <a:cubicBezTo>
                    <a:pt x="196" y="65"/>
                    <a:pt x="196" y="65"/>
                    <a:pt x="196" y="65"/>
                  </a:cubicBezTo>
                  <a:cubicBezTo>
                    <a:pt x="218" y="65"/>
                    <a:pt x="237" y="70"/>
                    <a:pt x="255" y="79"/>
                  </a:cubicBezTo>
                  <a:cubicBezTo>
                    <a:pt x="255" y="79"/>
                    <a:pt x="255" y="79"/>
                    <a:pt x="255" y="79"/>
                  </a:cubicBezTo>
                  <a:cubicBezTo>
                    <a:pt x="259" y="82"/>
                    <a:pt x="259" y="82"/>
                    <a:pt x="259" y="82"/>
                  </a:cubicBezTo>
                  <a:cubicBezTo>
                    <a:pt x="261" y="77"/>
                    <a:pt x="261" y="77"/>
                    <a:pt x="261" y="77"/>
                  </a:cubicBezTo>
                  <a:cubicBezTo>
                    <a:pt x="272" y="32"/>
                    <a:pt x="313" y="0"/>
                    <a:pt x="361" y="0"/>
                  </a:cubicBezTo>
                  <a:cubicBezTo>
                    <a:pt x="361" y="0"/>
                    <a:pt x="361" y="0"/>
                    <a:pt x="361" y="0"/>
                  </a:cubicBezTo>
                  <a:cubicBezTo>
                    <a:pt x="408" y="0"/>
                    <a:pt x="448" y="30"/>
                    <a:pt x="461" y="71"/>
                  </a:cubicBezTo>
                  <a:cubicBezTo>
                    <a:pt x="461" y="71"/>
                    <a:pt x="461" y="71"/>
                    <a:pt x="461" y="71"/>
                  </a:cubicBezTo>
                  <a:cubicBezTo>
                    <a:pt x="462" y="75"/>
                    <a:pt x="462" y="75"/>
                    <a:pt x="462" y="75"/>
                  </a:cubicBezTo>
                  <a:cubicBezTo>
                    <a:pt x="466" y="74"/>
                    <a:pt x="466" y="74"/>
                    <a:pt x="466" y="74"/>
                  </a:cubicBezTo>
                  <a:cubicBezTo>
                    <a:pt x="480" y="68"/>
                    <a:pt x="496" y="65"/>
                    <a:pt x="512" y="65"/>
                  </a:cubicBezTo>
                  <a:cubicBezTo>
                    <a:pt x="512" y="65"/>
                    <a:pt x="512" y="65"/>
                    <a:pt x="512" y="65"/>
                  </a:cubicBezTo>
                  <a:cubicBezTo>
                    <a:pt x="562" y="65"/>
                    <a:pt x="604" y="94"/>
                    <a:pt x="618" y="134"/>
                  </a:cubicBezTo>
                  <a:cubicBezTo>
                    <a:pt x="618" y="134"/>
                    <a:pt x="618" y="134"/>
                    <a:pt x="618" y="134"/>
                  </a:cubicBezTo>
                  <a:cubicBezTo>
                    <a:pt x="619" y="137"/>
                    <a:pt x="619" y="137"/>
                    <a:pt x="619" y="137"/>
                  </a:cubicBezTo>
                  <a:cubicBezTo>
                    <a:pt x="622" y="137"/>
                    <a:pt x="622" y="137"/>
                    <a:pt x="622" y="137"/>
                  </a:cubicBezTo>
                  <a:cubicBezTo>
                    <a:pt x="625" y="137"/>
                    <a:pt x="627" y="137"/>
                    <a:pt x="631" y="137"/>
                  </a:cubicBezTo>
                  <a:cubicBezTo>
                    <a:pt x="631" y="137"/>
                    <a:pt x="631" y="137"/>
                    <a:pt x="631" y="137"/>
                  </a:cubicBezTo>
                  <a:cubicBezTo>
                    <a:pt x="668" y="137"/>
                    <a:pt x="699" y="167"/>
                    <a:pt x="699" y="206"/>
                  </a:cubicBezTo>
                  <a:cubicBezTo>
                    <a:pt x="699" y="206"/>
                    <a:pt x="699" y="206"/>
                    <a:pt x="699" y="206"/>
                  </a:cubicBezTo>
                  <a:cubicBezTo>
                    <a:pt x="699" y="245"/>
                    <a:pt x="668" y="276"/>
                    <a:pt x="631" y="276"/>
                  </a:cubicBezTo>
                  <a:cubicBezTo>
                    <a:pt x="631" y="276"/>
                    <a:pt x="631" y="276"/>
                    <a:pt x="631" y="276"/>
                  </a:cubicBezTo>
                  <a:cubicBezTo>
                    <a:pt x="627" y="276"/>
                    <a:pt x="625" y="276"/>
                    <a:pt x="623" y="276"/>
                  </a:cubicBezTo>
                  <a:cubicBezTo>
                    <a:pt x="623" y="276"/>
                    <a:pt x="623" y="276"/>
                    <a:pt x="623" y="276"/>
                  </a:cubicBezTo>
                  <a:cubicBezTo>
                    <a:pt x="619" y="275"/>
                    <a:pt x="619" y="275"/>
                    <a:pt x="619" y="275"/>
                  </a:cubicBezTo>
                  <a:cubicBezTo>
                    <a:pt x="619" y="279"/>
                    <a:pt x="619" y="279"/>
                    <a:pt x="619" y="279"/>
                  </a:cubicBezTo>
                  <a:cubicBezTo>
                    <a:pt x="606" y="322"/>
                    <a:pt x="563" y="355"/>
                    <a:pt x="510" y="355"/>
                  </a:cubicBezTo>
                  <a:cubicBezTo>
                    <a:pt x="510" y="355"/>
                    <a:pt x="510" y="355"/>
                    <a:pt x="510" y="355"/>
                  </a:cubicBezTo>
                  <a:cubicBezTo>
                    <a:pt x="487" y="355"/>
                    <a:pt x="466" y="349"/>
                    <a:pt x="448" y="338"/>
                  </a:cubicBezTo>
                  <a:cubicBezTo>
                    <a:pt x="448" y="338"/>
                    <a:pt x="448" y="338"/>
                    <a:pt x="448" y="338"/>
                  </a:cubicBezTo>
                  <a:cubicBezTo>
                    <a:pt x="444" y="336"/>
                    <a:pt x="444" y="336"/>
                    <a:pt x="444" y="336"/>
                  </a:cubicBezTo>
                  <a:cubicBezTo>
                    <a:pt x="442" y="339"/>
                    <a:pt x="442" y="339"/>
                    <a:pt x="442" y="339"/>
                  </a:cubicBezTo>
                  <a:cubicBezTo>
                    <a:pt x="421" y="367"/>
                    <a:pt x="383" y="387"/>
                    <a:pt x="339" y="387"/>
                  </a:cubicBezTo>
                  <a:cubicBezTo>
                    <a:pt x="339" y="387"/>
                    <a:pt x="339" y="387"/>
                    <a:pt x="339" y="387"/>
                  </a:cubicBezTo>
                  <a:cubicBezTo>
                    <a:pt x="301" y="387"/>
                    <a:pt x="266" y="371"/>
                    <a:pt x="244" y="348"/>
                  </a:cubicBezTo>
                  <a:cubicBezTo>
                    <a:pt x="244" y="348"/>
                    <a:pt x="244" y="348"/>
                    <a:pt x="244" y="348"/>
                  </a:cubicBezTo>
                  <a:cubicBezTo>
                    <a:pt x="242" y="346"/>
                    <a:pt x="242" y="346"/>
                    <a:pt x="242" y="346"/>
                  </a:cubicBezTo>
                  <a:cubicBezTo>
                    <a:pt x="240" y="347"/>
                    <a:pt x="240" y="347"/>
                    <a:pt x="240" y="347"/>
                  </a:cubicBezTo>
                  <a:cubicBezTo>
                    <a:pt x="227" y="352"/>
                    <a:pt x="211" y="355"/>
                    <a:pt x="196" y="355"/>
                  </a:cubicBezTo>
                  <a:cubicBezTo>
                    <a:pt x="196" y="355"/>
                    <a:pt x="196" y="355"/>
                    <a:pt x="196" y="355"/>
                  </a:cubicBezTo>
                  <a:cubicBezTo>
                    <a:pt x="144" y="355"/>
                    <a:pt x="99" y="322"/>
                    <a:pt x="89" y="277"/>
                  </a:cubicBezTo>
                  <a:cubicBezTo>
                    <a:pt x="89" y="277"/>
                    <a:pt x="89" y="277"/>
                    <a:pt x="89" y="277"/>
                  </a:cubicBezTo>
                  <a:cubicBezTo>
                    <a:pt x="87" y="273"/>
                    <a:pt x="87" y="273"/>
                    <a:pt x="87" y="273"/>
                  </a:cubicBezTo>
                  <a:cubicBezTo>
                    <a:pt x="83" y="274"/>
                    <a:pt x="83" y="274"/>
                    <a:pt x="83" y="274"/>
                  </a:cubicBezTo>
                  <a:cubicBezTo>
                    <a:pt x="78" y="275"/>
                    <a:pt x="73" y="276"/>
                    <a:pt x="68" y="276"/>
                  </a:cubicBezTo>
                  <a:cubicBezTo>
                    <a:pt x="68" y="276"/>
                    <a:pt x="68" y="276"/>
                    <a:pt x="68" y="276"/>
                  </a:cubicBezTo>
                  <a:cubicBezTo>
                    <a:pt x="30" y="276"/>
                    <a:pt x="0" y="245"/>
                    <a:pt x="0" y="206"/>
                  </a:cubicBezTo>
                  <a:cubicBezTo>
                    <a:pt x="0" y="206"/>
                    <a:pt x="0" y="206"/>
                    <a:pt x="0" y="206"/>
                  </a:cubicBezTo>
                  <a:cubicBezTo>
                    <a:pt x="0" y="167"/>
                    <a:pt x="31" y="137"/>
                    <a:pt x="69" y="137"/>
                  </a:cubicBezTo>
                  <a:cubicBezTo>
                    <a:pt x="69" y="137"/>
                    <a:pt x="82" y="137"/>
                    <a:pt x="89" y="140"/>
                  </a:cubicBezTo>
                  <a:close/>
                </a:path>
              </a:pathLst>
            </a:cu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a:ln w="9525">
              <a:solidFill>
                <a:schemeClr val="bg1"/>
              </a:solidFill>
              <a:round/>
              <a:headEnd/>
              <a:tailEnd/>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200" dirty="0"/>
            </a:p>
          </p:txBody>
        </p:sp>
        <p:sp>
          <p:nvSpPr>
            <p:cNvPr id="65" name="Freeform 156"/>
            <p:cNvSpPr>
              <a:spLocks/>
            </p:cNvSpPr>
            <p:nvPr/>
          </p:nvSpPr>
          <p:spPr bwMode="auto">
            <a:xfrm>
              <a:off x="2438400" y="4500557"/>
              <a:ext cx="514986" cy="212738"/>
            </a:xfrm>
            <a:custGeom>
              <a:avLst/>
              <a:gdLst>
                <a:gd name="T0" fmla="*/ 0 w 166"/>
                <a:gd name="T1" fmla="*/ 2147483647 h 66"/>
                <a:gd name="T2" fmla="*/ 2147483647 w 166"/>
                <a:gd name="T3" fmla="*/ 2147483647 h 66"/>
                <a:gd name="T4" fmla="*/ 2147483647 w 166"/>
                <a:gd name="T5" fmla="*/ 2147483647 h 66"/>
                <a:gd name="T6" fmla="*/ 2147483647 w 166"/>
                <a:gd name="T7" fmla="*/ 0 h 66"/>
                <a:gd name="T8" fmla="*/ 0 w 166"/>
                <a:gd name="T9" fmla="*/ 2147483647 h 66"/>
                <a:gd name="T10" fmla="*/ 0 60000 65536"/>
                <a:gd name="T11" fmla="*/ 0 60000 65536"/>
                <a:gd name="T12" fmla="*/ 0 60000 65536"/>
                <a:gd name="T13" fmla="*/ 0 60000 65536"/>
                <a:gd name="T14" fmla="*/ 0 60000 65536"/>
                <a:gd name="T15" fmla="*/ 0 w 166"/>
                <a:gd name="T16" fmla="*/ 0 h 66"/>
                <a:gd name="T17" fmla="*/ 166 w 166"/>
                <a:gd name="T18" fmla="*/ 66 h 66"/>
              </a:gdLst>
              <a:ahLst/>
              <a:cxnLst>
                <a:cxn ang="T10">
                  <a:pos x="T0" y="T1"/>
                </a:cxn>
                <a:cxn ang="T11">
                  <a:pos x="T2" y="T3"/>
                </a:cxn>
                <a:cxn ang="T12">
                  <a:pos x="T4" y="T5"/>
                </a:cxn>
                <a:cxn ang="T13">
                  <a:pos x="T6" y="T7"/>
                </a:cxn>
                <a:cxn ang="T14">
                  <a:pos x="T8" y="T9"/>
                </a:cxn>
              </a:cxnLst>
              <a:rect l="T15" t="T16" r="T17" b="T18"/>
              <a:pathLst>
                <a:path w="166" h="66">
                  <a:moveTo>
                    <a:pt x="0" y="61"/>
                  </a:moveTo>
                  <a:cubicBezTo>
                    <a:pt x="7" y="43"/>
                    <a:pt x="43" y="15"/>
                    <a:pt x="82" y="15"/>
                  </a:cubicBezTo>
                  <a:cubicBezTo>
                    <a:pt x="122" y="15"/>
                    <a:pt x="159" y="43"/>
                    <a:pt x="166" y="66"/>
                  </a:cubicBezTo>
                  <a:cubicBezTo>
                    <a:pt x="156" y="28"/>
                    <a:pt x="122" y="0"/>
                    <a:pt x="82" y="0"/>
                  </a:cubicBezTo>
                  <a:cubicBezTo>
                    <a:pt x="43" y="0"/>
                    <a:pt x="11" y="26"/>
                    <a:pt x="0" y="61"/>
                  </a:cubicBezTo>
                  <a:close/>
                </a:path>
              </a:pathLst>
            </a:custGeom>
            <a:gradFill rotWithShape="1">
              <a:gsLst>
                <a:gs pos="0">
                  <a:srgbClr val="FFFFFF">
                    <a:alpha val="33000"/>
                  </a:srgbClr>
                </a:gs>
                <a:gs pos="100000">
                  <a:srgbClr val="767676">
                    <a:alpha val="0"/>
                  </a:srgbClr>
                </a:gs>
              </a:gsLst>
              <a:lin ang="5400000" scaled="1"/>
            </a:gradFill>
            <a:ln w="38100">
              <a:noFill/>
              <a:round/>
              <a:headEnd/>
              <a:tailEnd/>
            </a:ln>
          </p:spPr>
          <p:txBody>
            <a:bodyPr wrap="none" lIns="82124" tIns="41061" rIns="82124" bIns="41061" anchor="ctr"/>
            <a:lstStyle/>
            <a:p>
              <a:pPr defTabSz="685617" eaLnBrk="0" hangingPunct="0">
                <a:lnSpc>
                  <a:spcPct val="90000"/>
                </a:lnSpc>
                <a:defRPr/>
              </a:pPr>
              <a:endParaRPr lang="en-US" sz="1200" kern="0" dirty="0">
                <a:solidFill>
                  <a:srgbClr val="FFFFFF"/>
                </a:solidFill>
              </a:endParaRPr>
            </a:p>
          </p:txBody>
        </p:sp>
        <p:sp>
          <p:nvSpPr>
            <p:cNvPr id="66" name="Freeform 157"/>
            <p:cNvSpPr>
              <a:spLocks/>
            </p:cNvSpPr>
            <p:nvPr/>
          </p:nvSpPr>
          <p:spPr bwMode="auto">
            <a:xfrm>
              <a:off x="1959389" y="4700553"/>
              <a:ext cx="421862" cy="162859"/>
            </a:xfrm>
            <a:custGeom>
              <a:avLst/>
              <a:gdLst>
                <a:gd name="T0" fmla="*/ 0 w 145"/>
                <a:gd name="T1" fmla="*/ 2147483647 h 58"/>
                <a:gd name="T2" fmla="*/ 2147483647 w 145"/>
                <a:gd name="T3" fmla="*/ 2147483647 h 58"/>
                <a:gd name="T4" fmla="*/ 2147483647 w 145"/>
                <a:gd name="T5" fmla="*/ 2147483647 h 58"/>
                <a:gd name="T6" fmla="*/ 2147483647 w 145"/>
                <a:gd name="T7" fmla="*/ 0 h 58"/>
                <a:gd name="T8" fmla="*/ 0 w 145"/>
                <a:gd name="T9" fmla="*/ 2147483647 h 58"/>
                <a:gd name="T10" fmla="*/ 0 60000 65536"/>
                <a:gd name="T11" fmla="*/ 0 60000 65536"/>
                <a:gd name="T12" fmla="*/ 0 60000 65536"/>
                <a:gd name="T13" fmla="*/ 0 60000 65536"/>
                <a:gd name="T14" fmla="*/ 0 60000 65536"/>
                <a:gd name="T15" fmla="*/ 0 w 145"/>
                <a:gd name="T16" fmla="*/ 0 h 58"/>
                <a:gd name="T17" fmla="*/ 145 w 145"/>
                <a:gd name="T18" fmla="*/ 58 h 58"/>
              </a:gdLst>
              <a:ahLst/>
              <a:cxnLst>
                <a:cxn ang="T10">
                  <a:pos x="T0" y="T1"/>
                </a:cxn>
                <a:cxn ang="T11">
                  <a:pos x="T2" y="T3"/>
                </a:cxn>
                <a:cxn ang="T12">
                  <a:pos x="T4" y="T5"/>
                </a:cxn>
                <a:cxn ang="T13">
                  <a:pos x="T6" y="T7"/>
                </a:cxn>
                <a:cxn ang="T14">
                  <a:pos x="T8" y="T9"/>
                </a:cxn>
              </a:cxnLst>
              <a:rect l="T15" t="T16" r="T17" b="T18"/>
              <a:pathLst>
                <a:path w="145" h="58">
                  <a:moveTo>
                    <a:pt x="0" y="53"/>
                  </a:moveTo>
                  <a:cubicBezTo>
                    <a:pt x="6" y="38"/>
                    <a:pt x="38" y="14"/>
                    <a:pt x="72" y="14"/>
                  </a:cubicBezTo>
                  <a:cubicBezTo>
                    <a:pt x="107" y="14"/>
                    <a:pt x="139" y="38"/>
                    <a:pt x="145" y="58"/>
                  </a:cubicBezTo>
                  <a:cubicBezTo>
                    <a:pt x="137" y="25"/>
                    <a:pt x="107" y="0"/>
                    <a:pt x="72" y="0"/>
                  </a:cubicBezTo>
                  <a:cubicBezTo>
                    <a:pt x="38" y="0"/>
                    <a:pt x="10" y="23"/>
                    <a:pt x="0" y="53"/>
                  </a:cubicBezTo>
                  <a:close/>
                </a:path>
              </a:pathLst>
            </a:custGeom>
            <a:gradFill rotWithShape="1">
              <a:gsLst>
                <a:gs pos="0">
                  <a:srgbClr val="FFFFFF">
                    <a:alpha val="33000"/>
                  </a:srgbClr>
                </a:gs>
                <a:gs pos="100000">
                  <a:srgbClr val="767676">
                    <a:alpha val="0"/>
                  </a:srgbClr>
                </a:gs>
              </a:gsLst>
              <a:lin ang="5400000" scaled="1"/>
            </a:gradFill>
            <a:ln w="38100">
              <a:noFill/>
              <a:round/>
              <a:headEnd/>
              <a:tailEnd/>
            </a:ln>
          </p:spPr>
          <p:txBody>
            <a:bodyPr wrap="none" lIns="82124" tIns="41061" rIns="82124" bIns="41061" anchor="ctr"/>
            <a:lstStyle/>
            <a:p>
              <a:pPr defTabSz="685617" eaLnBrk="0" hangingPunct="0">
                <a:lnSpc>
                  <a:spcPct val="90000"/>
                </a:lnSpc>
                <a:defRPr/>
              </a:pPr>
              <a:endParaRPr lang="en-US" sz="1200" kern="0" dirty="0">
                <a:solidFill>
                  <a:srgbClr val="FFFFFF"/>
                </a:solidFill>
              </a:endParaRPr>
            </a:p>
          </p:txBody>
        </p:sp>
        <p:sp>
          <p:nvSpPr>
            <p:cNvPr id="67" name="Freeform 158"/>
            <p:cNvSpPr>
              <a:spLocks/>
            </p:cNvSpPr>
            <p:nvPr/>
          </p:nvSpPr>
          <p:spPr bwMode="auto">
            <a:xfrm>
              <a:off x="2978150" y="4694203"/>
              <a:ext cx="421083" cy="162559"/>
            </a:xfrm>
            <a:custGeom>
              <a:avLst/>
              <a:gdLst>
                <a:gd name="T0" fmla="*/ 0 w 145"/>
                <a:gd name="T1" fmla="*/ 2147483647 h 58"/>
                <a:gd name="T2" fmla="*/ 2147483647 w 145"/>
                <a:gd name="T3" fmla="*/ 2147483647 h 58"/>
                <a:gd name="T4" fmla="*/ 2147483647 w 145"/>
                <a:gd name="T5" fmla="*/ 2147483647 h 58"/>
                <a:gd name="T6" fmla="*/ 2147483647 w 145"/>
                <a:gd name="T7" fmla="*/ 0 h 58"/>
                <a:gd name="T8" fmla="*/ 0 w 145"/>
                <a:gd name="T9" fmla="*/ 2147483647 h 58"/>
                <a:gd name="T10" fmla="*/ 0 60000 65536"/>
                <a:gd name="T11" fmla="*/ 0 60000 65536"/>
                <a:gd name="T12" fmla="*/ 0 60000 65536"/>
                <a:gd name="T13" fmla="*/ 0 60000 65536"/>
                <a:gd name="T14" fmla="*/ 0 60000 65536"/>
                <a:gd name="T15" fmla="*/ 0 w 145"/>
                <a:gd name="T16" fmla="*/ 0 h 58"/>
                <a:gd name="T17" fmla="*/ 145 w 145"/>
                <a:gd name="T18" fmla="*/ 58 h 58"/>
              </a:gdLst>
              <a:ahLst/>
              <a:cxnLst>
                <a:cxn ang="T10">
                  <a:pos x="T0" y="T1"/>
                </a:cxn>
                <a:cxn ang="T11">
                  <a:pos x="T2" y="T3"/>
                </a:cxn>
                <a:cxn ang="T12">
                  <a:pos x="T4" y="T5"/>
                </a:cxn>
                <a:cxn ang="T13">
                  <a:pos x="T6" y="T7"/>
                </a:cxn>
                <a:cxn ang="T14">
                  <a:pos x="T8" y="T9"/>
                </a:cxn>
              </a:cxnLst>
              <a:rect l="T15" t="T16" r="T17" b="T18"/>
              <a:pathLst>
                <a:path w="145" h="58">
                  <a:moveTo>
                    <a:pt x="0" y="53"/>
                  </a:moveTo>
                  <a:cubicBezTo>
                    <a:pt x="6" y="38"/>
                    <a:pt x="38" y="14"/>
                    <a:pt x="72" y="14"/>
                  </a:cubicBezTo>
                  <a:cubicBezTo>
                    <a:pt x="107" y="14"/>
                    <a:pt x="139" y="38"/>
                    <a:pt x="145" y="58"/>
                  </a:cubicBezTo>
                  <a:cubicBezTo>
                    <a:pt x="137" y="25"/>
                    <a:pt x="107" y="0"/>
                    <a:pt x="72" y="0"/>
                  </a:cubicBezTo>
                  <a:cubicBezTo>
                    <a:pt x="38" y="0"/>
                    <a:pt x="10" y="23"/>
                    <a:pt x="0" y="53"/>
                  </a:cubicBezTo>
                  <a:close/>
                </a:path>
              </a:pathLst>
            </a:custGeom>
            <a:gradFill rotWithShape="1">
              <a:gsLst>
                <a:gs pos="0">
                  <a:srgbClr val="FFFFFF">
                    <a:alpha val="33000"/>
                  </a:srgbClr>
                </a:gs>
                <a:gs pos="100000">
                  <a:srgbClr val="767676">
                    <a:alpha val="0"/>
                  </a:srgbClr>
                </a:gs>
              </a:gsLst>
              <a:lin ang="5400000" scaled="1"/>
            </a:gradFill>
            <a:ln w="38100">
              <a:noFill/>
              <a:round/>
              <a:headEnd/>
              <a:tailEnd/>
            </a:ln>
          </p:spPr>
          <p:txBody>
            <a:bodyPr wrap="none" lIns="82124" tIns="41061" rIns="82124" bIns="41061" anchor="ctr"/>
            <a:lstStyle/>
            <a:p>
              <a:pPr defTabSz="685617" eaLnBrk="0" hangingPunct="0">
                <a:lnSpc>
                  <a:spcPct val="90000"/>
                </a:lnSpc>
                <a:defRPr/>
              </a:pPr>
              <a:endParaRPr lang="en-US" sz="1200" kern="0" dirty="0">
                <a:solidFill>
                  <a:srgbClr val="FFFFFF"/>
                </a:solidFill>
              </a:endParaRPr>
            </a:p>
          </p:txBody>
        </p:sp>
      </p:grpSp>
      <p:sp>
        <p:nvSpPr>
          <p:cNvPr id="43" name="TextBox 26"/>
          <p:cNvSpPr txBox="1">
            <a:spLocks noChangeArrowheads="1"/>
          </p:cNvSpPr>
          <p:nvPr/>
        </p:nvSpPr>
        <p:spPr bwMode="auto">
          <a:xfrm>
            <a:off x="5198535" y="5464755"/>
            <a:ext cx="2024523" cy="590931"/>
          </a:xfrm>
          <a:prstGeom prst="rect">
            <a:avLst/>
          </a:prstGeom>
          <a:noFill/>
          <a:ln w="9525">
            <a:noFill/>
            <a:miter lim="800000"/>
            <a:headEnd/>
            <a:tailEnd/>
          </a:ln>
        </p:spPr>
        <p:txBody>
          <a:bodyPr>
            <a:spAutoFit/>
          </a:bodyPr>
          <a:lstStyle/>
          <a:p>
            <a:pPr algn="ctr" fontAlgn="base">
              <a:lnSpc>
                <a:spcPct val="90000"/>
              </a:lnSpc>
              <a:spcBef>
                <a:spcPct val="0"/>
              </a:spcBef>
              <a:spcAft>
                <a:spcPct val="0"/>
              </a:spcAft>
            </a:pPr>
            <a:r>
              <a:rPr lang="en-US" b="1" dirty="0">
                <a:solidFill>
                  <a:schemeClr val="bg1">
                    <a:lumMod val="50000"/>
                  </a:schemeClr>
                </a:solidFill>
                <a:ea typeface="ＭＳ Ｐゴシック" charset="-128"/>
              </a:rPr>
              <a:t>INTELLIGENT NETWORK</a:t>
            </a:r>
          </a:p>
        </p:txBody>
      </p:sp>
      <p:grpSp>
        <p:nvGrpSpPr>
          <p:cNvPr id="10" name="Group 11"/>
          <p:cNvGrpSpPr/>
          <p:nvPr/>
        </p:nvGrpSpPr>
        <p:grpSpPr>
          <a:xfrm>
            <a:off x="2437579" y="4885566"/>
            <a:ext cx="1741058" cy="1592579"/>
            <a:chOff x="1665135" y="3745337"/>
            <a:chExt cx="1848670" cy="1641678"/>
          </a:xfrm>
        </p:grpSpPr>
        <p:grpSp>
          <p:nvGrpSpPr>
            <p:cNvPr id="12" name="Group 8"/>
            <p:cNvGrpSpPr/>
            <p:nvPr/>
          </p:nvGrpSpPr>
          <p:grpSpPr>
            <a:xfrm>
              <a:off x="1818863" y="3745337"/>
              <a:ext cx="1619249" cy="1641678"/>
              <a:chOff x="9806562" y="6294862"/>
              <a:chExt cx="1619249" cy="1641678"/>
            </a:xfrm>
            <a:effectLst>
              <a:outerShdw blurRad="254000" sx="102000" sy="102000" algn="ctr" rotWithShape="0">
                <a:schemeClr val="bg1">
                  <a:alpha val="40000"/>
                </a:schemeClr>
              </a:outerShdw>
            </a:effectLst>
          </p:grpSpPr>
          <p:sp>
            <p:nvSpPr>
              <p:cNvPr id="60" name="Oval 4"/>
              <p:cNvSpPr/>
              <p:nvPr/>
            </p:nvSpPr>
            <p:spPr>
              <a:xfrm>
                <a:off x="9806562" y="6420726"/>
                <a:ext cx="1515814" cy="1515814"/>
              </a:xfrm>
              <a:prstGeom prst="ellipse">
                <a:avLst/>
              </a:prstGeom>
              <a:gradFill flip="none" rotWithShape="1">
                <a:gsLst>
                  <a:gs pos="0">
                    <a:schemeClr val="tx1">
                      <a:lumMod val="60000"/>
                      <a:lumOff val="40000"/>
                    </a:schemeClr>
                  </a:gs>
                  <a:gs pos="100000">
                    <a:schemeClr val="accent3">
                      <a:lumMod val="2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1" name="Oval 5"/>
              <p:cNvSpPr/>
              <p:nvPr/>
            </p:nvSpPr>
            <p:spPr>
              <a:xfrm>
                <a:off x="10125563" y="6294862"/>
                <a:ext cx="1300248" cy="1300248"/>
              </a:xfrm>
              <a:prstGeom prst="ellipse">
                <a:avLst/>
              </a:prstGeom>
              <a:gradFill flip="none" rotWithShape="1">
                <a:gsLst>
                  <a:gs pos="0">
                    <a:schemeClr val="bg1">
                      <a:alpha val="55000"/>
                    </a:schemeClr>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2" name="Oval 61"/>
              <p:cNvSpPr/>
              <p:nvPr/>
            </p:nvSpPr>
            <p:spPr>
              <a:xfrm>
                <a:off x="9806562" y="6420726"/>
                <a:ext cx="1553468" cy="1508145"/>
              </a:xfrm>
              <a:prstGeom prst="ellipse">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200" dirty="0"/>
              </a:p>
            </p:txBody>
          </p:sp>
          <p:sp>
            <p:nvSpPr>
              <p:cNvPr id="63" name="Oval 62"/>
              <p:cNvSpPr/>
              <p:nvPr/>
            </p:nvSpPr>
            <p:spPr>
              <a:xfrm>
                <a:off x="9806562" y="6420726"/>
                <a:ext cx="1553468" cy="1508145"/>
              </a:xfrm>
              <a:prstGeom prst="ellipse">
                <a:avLst/>
              </a:prstGeom>
              <a:noFill/>
              <a:ln w="44450">
                <a:solidFill>
                  <a:schemeClr val="bg1"/>
                </a:solidFill>
              </a:ln>
              <a:effectLst>
                <a:outerShdw blurRad="63500" sx="97000" sy="9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pic>
          <p:nvPicPr>
            <p:cNvPr id="56" name="Picture 143" descr="datacenter"/>
            <p:cNvPicPr>
              <a:picLocks noChangeAspect="1" noChangeArrowheads="1"/>
            </p:cNvPicPr>
            <p:nvPr/>
          </p:nvPicPr>
          <p:blipFill>
            <a:blip r:embed="rId3" cstate="print"/>
            <a:srcRect/>
            <a:stretch>
              <a:fillRect/>
            </a:stretch>
          </p:blipFill>
          <p:spPr bwMode="auto">
            <a:xfrm>
              <a:off x="1665135" y="4203184"/>
              <a:ext cx="1848670" cy="867454"/>
            </a:xfrm>
            <a:prstGeom prst="rect">
              <a:avLst/>
            </a:prstGeom>
            <a:noFill/>
            <a:ln w="9525">
              <a:noFill/>
              <a:miter lim="800000"/>
              <a:headEnd/>
              <a:tailEnd/>
            </a:ln>
          </p:spPr>
        </p:pic>
      </p:grpSp>
      <p:grpSp>
        <p:nvGrpSpPr>
          <p:cNvPr id="13" name="Group 10"/>
          <p:cNvGrpSpPr/>
          <p:nvPr/>
        </p:nvGrpSpPr>
        <p:grpSpPr>
          <a:xfrm>
            <a:off x="8329474" y="4885567"/>
            <a:ext cx="1524992" cy="1592579"/>
            <a:chOff x="9214054" y="3745338"/>
            <a:chExt cx="1619249" cy="1641678"/>
          </a:xfrm>
        </p:grpSpPr>
        <p:grpSp>
          <p:nvGrpSpPr>
            <p:cNvPr id="15" name="Group 74"/>
            <p:cNvGrpSpPr/>
            <p:nvPr/>
          </p:nvGrpSpPr>
          <p:grpSpPr>
            <a:xfrm>
              <a:off x="9214054" y="3745338"/>
              <a:ext cx="1619249" cy="1641678"/>
              <a:chOff x="9806562" y="6294862"/>
              <a:chExt cx="1619249" cy="1641678"/>
            </a:xfrm>
            <a:effectLst>
              <a:outerShdw blurRad="254000" sx="102000" sy="102000" algn="ctr" rotWithShape="0">
                <a:schemeClr val="bg1">
                  <a:alpha val="40000"/>
                </a:schemeClr>
              </a:outerShdw>
            </a:effectLst>
          </p:grpSpPr>
          <p:sp>
            <p:nvSpPr>
              <p:cNvPr id="51" name="Oval 50"/>
              <p:cNvSpPr/>
              <p:nvPr/>
            </p:nvSpPr>
            <p:spPr>
              <a:xfrm>
                <a:off x="9806562" y="6420726"/>
                <a:ext cx="1515814" cy="1515814"/>
              </a:xfrm>
              <a:prstGeom prst="ellipse">
                <a:avLst/>
              </a:prstGeom>
              <a:gradFill flip="none" rotWithShape="1">
                <a:gsLst>
                  <a:gs pos="0">
                    <a:schemeClr val="tx1">
                      <a:lumMod val="60000"/>
                      <a:lumOff val="40000"/>
                    </a:schemeClr>
                  </a:gs>
                  <a:gs pos="100000">
                    <a:schemeClr val="accent3">
                      <a:lumMod val="2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2" name="Oval 51"/>
              <p:cNvSpPr/>
              <p:nvPr/>
            </p:nvSpPr>
            <p:spPr>
              <a:xfrm>
                <a:off x="10125563" y="6294862"/>
                <a:ext cx="1300248" cy="1300248"/>
              </a:xfrm>
              <a:prstGeom prst="ellipse">
                <a:avLst/>
              </a:prstGeom>
              <a:gradFill flip="none" rotWithShape="1">
                <a:gsLst>
                  <a:gs pos="0">
                    <a:schemeClr val="bg1">
                      <a:alpha val="55000"/>
                    </a:schemeClr>
                  </a:gs>
                  <a:gs pos="100000">
                    <a:srgbClr val="000000">
                      <a:alpha val="0"/>
                    </a:srgb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3" name="Oval 52"/>
              <p:cNvSpPr/>
              <p:nvPr/>
            </p:nvSpPr>
            <p:spPr>
              <a:xfrm>
                <a:off x="9806562" y="6420726"/>
                <a:ext cx="1553468" cy="1508145"/>
              </a:xfrm>
              <a:prstGeom prst="ellipse">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200" dirty="0"/>
              </a:p>
            </p:txBody>
          </p:sp>
          <p:sp>
            <p:nvSpPr>
              <p:cNvPr id="54" name="Oval 53"/>
              <p:cNvSpPr/>
              <p:nvPr/>
            </p:nvSpPr>
            <p:spPr>
              <a:xfrm>
                <a:off x="9806562" y="6420726"/>
                <a:ext cx="1553468" cy="1508145"/>
              </a:xfrm>
              <a:prstGeom prst="ellipse">
                <a:avLst/>
              </a:prstGeom>
              <a:noFill/>
              <a:ln w="44450">
                <a:solidFill>
                  <a:schemeClr val="bg1"/>
                </a:solidFill>
              </a:ln>
              <a:effectLst>
                <a:outerShdw blurRad="63500" sx="97000" sy="9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pic>
          <p:nvPicPr>
            <p:cNvPr id="47" name="Picture 419"/>
            <p:cNvPicPr>
              <a:picLocks noChangeAspect="1" noChangeArrowheads="1"/>
            </p:cNvPicPr>
            <p:nvPr/>
          </p:nvPicPr>
          <p:blipFill>
            <a:blip r:embed="rId4" cstate="print"/>
            <a:srcRect/>
            <a:stretch>
              <a:fillRect/>
            </a:stretch>
          </p:blipFill>
          <p:spPr bwMode="auto">
            <a:xfrm>
              <a:off x="9461031" y="4326862"/>
              <a:ext cx="1041992" cy="520996"/>
            </a:xfrm>
            <a:prstGeom prst="rect">
              <a:avLst/>
            </a:prstGeom>
            <a:noFill/>
            <a:ln w="9525">
              <a:noFill/>
              <a:miter lim="800000"/>
              <a:headEnd/>
              <a:tailEnd/>
            </a:ln>
            <a:effectLst>
              <a:outerShdw blurRad="63500" sx="102000" sy="102000" algn="ctr" rotWithShape="0">
                <a:prstClr val="black">
                  <a:alpha val="40000"/>
                </a:prstClr>
              </a:outerShdw>
            </a:effectLst>
          </p:spPr>
        </p:pic>
      </p:grpSp>
      <p:grpSp>
        <p:nvGrpSpPr>
          <p:cNvPr id="14" name="Group 13"/>
          <p:cNvGrpSpPr/>
          <p:nvPr/>
        </p:nvGrpSpPr>
        <p:grpSpPr>
          <a:xfrm>
            <a:off x="8585680" y="1708566"/>
            <a:ext cx="3882998" cy="2858262"/>
            <a:chOff x="8922635" y="1997693"/>
            <a:chExt cx="3209089" cy="2362200"/>
          </a:xfrm>
        </p:grpSpPr>
        <p:sp>
          <p:nvSpPr>
            <p:cNvPr id="98" name="Oval 97"/>
            <p:cNvSpPr>
              <a:spLocks/>
            </p:cNvSpPr>
            <p:nvPr/>
          </p:nvSpPr>
          <p:spPr bwMode="auto">
            <a:xfrm>
              <a:off x="8922635" y="1997693"/>
              <a:ext cx="3209089" cy="236220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pic>
          <p:nvPicPr>
            <p:cNvPr id="4101" name="Picture 5"/>
            <p:cNvPicPr>
              <a:picLocks noChangeArrowheads="1"/>
            </p:cNvPicPr>
            <p:nvPr/>
          </p:nvPicPr>
          <p:blipFill>
            <a:blip r:embed="rId5" cstate="print"/>
            <a:srcRect/>
            <a:stretch>
              <a:fillRect/>
            </a:stretch>
          </p:blipFill>
          <p:spPr bwMode="auto">
            <a:xfrm>
              <a:off x="10415520" y="2613025"/>
              <a:ext cx="990342" cy="990600"/>
            </a:xfrm>
            <a:prstGeom prst="rect">
              <a:avLst/>
            </a:prstGeom>
            <a:noFill/>
            <a:ln w="9525">
              <a:noFill/>
              <a:miter lim="800000"/>
              <a:headEnd/>
              <a:tailEnd/>
            </a:ln>
            <a:effectLst/>
          </p:spPr>
        </p:pic>
        <p:pic>
          <p:nvPicPr>
            <p:cNvPr id="4103" name="Picture 7"/>
            <p:cNvPicPr>
              <a:picLocks noChangeArrowheads="1"/>
            </p:cNvPicPr>
            <p:nvPr/>
          </p:nvPicPr>
          <p:blipFill>
            <a:blip r:embed="rId6" cstate="print"/>
            <a:srcRect/>
            <a:stretch>
              <a:fillRect/>
            </a:stretch>
          </p:blipFill>
          <p:spPr bwMode="auto">
            <a:xfrm>
              <a:off x="9598173" y="2565402"/>
              <a:ext cx="657054" cy="1028700"/>
            </a:xfrm>
            <a:prstGeom prst="rect">
              <a:avLst/>
            </a:prstGeom>
            <a:noFill/>
            <a:ln w="9525">
              <a:noFill/>
              <a:miter lim="800000"/>
              <a:headEnd/>
              <a:tailEnd/>
            </a:ln>
            <a:effectLst/>
          </p:spPr>
        </p:pic>
        <p:pic>
          <p:nvPicPr>
            <p:cNvPr id="4099" name="Picture 3"/>
            <p:cNvPicPr>
              <a:picLocks noChangeArrowheads="1"/>
            </p:cNvPicPr>
            <p:nvPr/>
          </p:nvPicPr>
          <p:blipFill>
            <a:blip r:embed="rId7" cstate="print"/>
            <a:srcRect/>
            <a:stretch>
              <a:fillRect/>
            </a:stretch>
          </p:blipFill>
          <p:spPr bwMode="auto">
            <a:xfrm>
              <a:off x="9189764" y="3230563"/>
              <a:ext cx="580874" cy="581025"/>
            </a:xfrm>
            <a:prstGeom prst="rect">
              <a:avLst/>
            </a:prstGeom>
            <a:noFill/>
            <a:ln w="9525">
              <a:noFill/>
              <a:miter lim="800000"/>
              <a:headEnd/>
              <a:tailEnd/>
            </a:ln>
            <a:effectLst/>
          </p:spPr>
        </p:pic>
        <p:pic>
          <p:nvPicPr>
            <p:cNvPr id="4100" name="Picture 4"/>
            <p:cNvPicPr>
              <a:picLocks noChangeArrowheads="1"/>
            </p:cNvPicPr>
            <p:nvPr/>
          </p:nvPicPr>
          <p:blipFill>
            <a:blip r:embed="rId8" cstate="print"/>
            <a:srcRect/>
            <a:stretch>
              <a:fillRect/>
            </a:stretch>
          </p:blipFill>
          <p:spPr bwMode="auto">
            <a:xfrm>
              <a:off x="11198485" y="3114676"/>
              <a:ext cx="609441" cy="609600"/>
            </a:xfrm>
            <a:prstGeom prst="rect">
              <a:avLst/>
            </a:prstGeom>
            <a:noFill/>
            <a:ln w="9525">
              <a:noFill/>
              <a:miter lim="800000"/>
              <a:headEnd/>
              <a:tailEnd/>
            </a:ln>
            <a:effectLst/>
          </p:spPr>
        </p:pic>
        <p:pic>
          <p:nvPicPr>
            <p:cNvPr id="4102" name="Picture 6"/>
            <p:cNvPicPr>
              <a:picLocks noChangeArrowheads="1"/>
            </p:cNvPicPr>
            <p:nvPr/>
          </p:nvPicPr>
          <p:blipFill>
            <a:blip r:embed="rId9" cstate="print"/>
            <a:srcRect/>
            <a:stretch>
              <a:fillRect/>
            </a:stretch>
          </p:blipFill>
          <p:spPr bwMode="auto">
            <a:xfrm>
              <a:off x="10198091" y="3051176"/>
              <a:ext cx="333288" cy="647700"/>
            </a:xfrm>
            <a:prstGeom prst="rect">
              <a:avLst/>
            </a:prstGeom>
            <a:noFill/>
            <a:ln w="9525">
              <a:noFill/>
              <a:miter lim="800000"/>
              <a:headEnd/>
              <a:tailEnd/>
            </a:ln>
            <a:effectLst/>
          </p:spPr>
        </p:pic>
        <p:pic>
          <p:nvPicPr>
            <p:cNvPr id="4098" name="Picture 2"/>
            <p:cNvPicPr>
              <a:picLocks noChangeArrowheads="1"/>
            </p:cNvPicPr>
            <p:nvPr/>
          </p:nvPicPr>
          <p:blipFill>
            <a:blip r:embed="rId10" cstate="print"/>
            <a:srcRect/>
            <a:stretch>
              <a:fillRect/>
            </a:stretch>
          </p:blipFill>
          <p:spPr bwMode="auto">
            <a:xfrm>
              <a:off x="10477417" y="3276602"/>
              <a:ext cx="333288" cy="647700"/>
            </a:xfrm>
            <a:prstGeom prst="rect">
              <a:avLst/>
            </a:prstGeom>
            <a:noFill/>
            <a:ln w="9525">
              <a:noFill/>
              <a:miter lim="800000"/>
              <a:headEnd/>
              <a:tailEnd/>
            </a:ln>
            <a:effectLst/>
          </p:spPr>
        </p:pic>
      </p:grpSp>
      <p:sp>
        <p:nvSpPr>
          <p:cNvPr id="84" name="Round Same Side Corner Rectangle 83"/>
          <p:cNvSpPr>
            <a:spLocks/>
          </p:cNvSpPr>
          <p:nvPr/>
        </p:nvSpPr>
        <p:spPr>
          <a:xfrm>
            <a:off x="438692" y="1319213"/>
            <a:ext cx="2889614" cy="2543175"/>
          </a:xfrm>
          <a:prstGeom prst="round2SameRect">
            <a:avLst>
              <a:gd name="adj1" fmla="val 6638"/>
              <a:gd name="adj2" fmla="val 0"/>
            </a:avLst>
          </a:prstGeom>
          <a:gradFill flip="none" rotWithShape="1">
            <a:gsLst>
              <a:gs pos="0">
                <a:srgbClr val="7B55D9">
                  <a:alpha val="0"/>
                </a:srgbClr>
              </a:gs>
              <a:gs pos="100000">
                <a:schemeClr val="accent1">
                  <a:alpha val="69000"/>
                </a:schemeClr>
              </a:gs>
            </a:gsLst>
            <a:lin ang="16200000" scaled="1"/>
            <a:tileRect/>
          </a:gradFill>
          <a:ln w="19050" cap="flat" cmpd="sng" algn="ctr">
            <a:gradFill>
              <a:gsLst>
                <a:gs pos="0">
                  <a:schemeClr val="bg1">
                    <a:lumMod val="20000"/>
                    <a:lumOff val="80000"/>
                    <a:alpha val="66000"/>
                  </a:schemeClr>
                </a:gs>
                <a:gs pos="100000">
                  <a:schemeClr val="accent1">
                    <a:tint val="23500"/>
                    <a:satMod val="160000"/>
                    <a:alpha val="0"/>
                  </a:schemeClr>
                </a:gs>
              </a:gsLst>
              <a:lin ang="5400000" scaled="0"/>
            </a:grad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0" name="Rectangle 19"/>
          <p:cNvSpPr>
            <a:spLocks/>
          </p:cNvSpPr>
          <p:nvPr/>
        </p:nvSpPr>
        <p:spPr bwMode="auto">
          <a:xfrm>
            <a:off x="578620" y="1384988"/>
            <a:ext cx="265678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nchor="ctr"/>
          <a:lstStyle/>
          <a:p>
            <a:pPr algn="ctr">
              <a:lnSpc>
                <a:spcPct val="80000"/>
              </a:lnSpc>
              <a:defRPr/>
            </a:pPr>
            <a:r>
              <a:rPr lang="en-US" sz="1600" dirty="0">
                <a:ea typeface="Geneva" pitchFamily="123" charset="-128"/>
                <a:sym typeface="CiscoSansTT" pitchFamily="123" charset="0"/>
              </a:rPr>
              <a:t>Virtual Desktop +</a:t>
            </a:r>
          </a:p>
          <a:p>
            <a:pPr algn="ctr">
              <a:lnSpc>
                <a:spcPct val="80000"/>
              </a:lnSpc>
              <a:defRPr/>
            </a:pPr>
            <a:r>
              <a:rPr lang="en-US" sz="1600" dirty="0">
                <a:ea typeface="Geneva" pitchFamily="123" charset="-128"/>
                <a:sym typeface="CiscoSansTT" pitchFamily="123" charset="0"/>
              </a:rPr>
              <a:t>Enterprise Collaborative</a:t>
            </a:r>
          </a:p>
          <a:p>
            <a:pPr algn="ctr">
              <a:lnSpc>
                <a:spcPct val="80000"/>
              </a:lnSpc>
              <a:defRPr/>
            </a:pPr>
            <a:r>
              <a:rPr lang="en-US" sz="1600" dirty="0">
                <a:ea typeface="Geneva" pitchFamily="123" charset="-128"/>
                <a:sym typeface="CiscoSansTT" pitchFamily="123" charset="0"/>
              </a:rPr>
              <a:t>Applications</a:t>
            </a:r>
          </a:p>
          <a:p>
            <a:pPr algn="ctr">
              <a:lnSpc>
                <a:spcPct val="80000"/>
              </a:lnSpc>
              <a:defRPr/>
            </a:pPr>
            <a:r>
              <a:rPr lang="en-US" sz="1600" dirty="0">
                <a:solidFill>
                  <a:srgbClr val="FFE14F"/>
                </a:solidFill>
                <a:ea typeface="Geneva" pitchFamily="123" charset="-128"/>
                <a:sym typeface="CiscoSansTT" pitchFamily="123" charset="0"/>
              </a:rPr>
              <a:t>VXI Smart Solution</a:t>
            </a:r>
          </a:p>
        </p:txBody>
      </p:sp>
      <p:sp>
        <p:nvSpPr>
          <p:cNvPr id="79" name="Right Arrow 78"/>
          <p:cNvSpPr>
            <a:spLocks/>
          </p:cNvSpPr>
          <p:nvPr/>
        </p:nvSpPr>
        <p:spPr>
          <a:xfrm rot="10800000">
            <a:off x="3039197" y="2501890"/>
            <a:ext cx="1828324" cy="1000125"/>
          </a:xfrm>
          <a:prstGeom prst="rightArrow">
            <a:avLst/>
          </a:prstGeom>
          <a:gradFill>
            <a:gsLst>
              <a:gs pos="0">
                <a:schemeClr val="accent1"/>
              </a:gs>
              <a:gs pos="100000">
                <a:srgbClr val="277EFD">
                  <a:shade val="67500"/>
                  <a:satMod val="115000"/>
                  <a:alpha val="0"/>
                </a:srgbClr>
              </a:gs>
            </a:gsLst>
            <a:lin ang="108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sz="1200" dirty="0">
              <a:solidFill>
                <a:schemeClr val="bg2">
                  <a:lumMod val="65000"/>
                </a:schemeClr>
              </a:solidFill>
            </a:endParaRPr>
          </a:p>
        </p:txBody>
      </p:sp>
      <p:pic>
        <p:nvPicPr>
          <p:cNvPr id="57" name="Picture 56"/>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86051" y="2606980"/>
            <a:ext cx="518500" cy="783717"/>
          </a:xfrm>
          <a:prstGeom prst="rect">
            <a:avLst/>
          </a:prstGeom>
        </p:spPr>
      </p:pic>
      <p:grpSp>
        <p:nvGrpSpPr>
          <p:cNvPr id="11" name="Group 10"/>
          <p:cNvGrpSpPr/>
          <p:nvPr/>
        </p:nvGrpSpPr>
        <p:grpSpPr>
          <a:xfrm>
            <a:off x="1302508" y="2356517"/>
            <a:ext cx="1503420" cy="1100138"/>
            <a:chOff x="1370846" y="2406524"/>
            <a:chExt cx="1366745" cy="1000125"/>
          </a:xfrm>
        </p:grpSpPr>
        <p:grpSp>
          <p:nvGrpSpPr>
            <p:cNvPr id="58" name="Group 57"/>
            <p:cNvGrpSpPr>
              <a:grpSpLocks/>
            </p:cNvGrpSpPr>
            <p:nvPr/>
          </p:nvGrpSpPr>
          <p:grpSpPr>
            <a:xfrm>
              <a:off x="1370846" y="2406524"/>
              <a:ext cx="1228405" cy="1000125"/>
              <a:chOff x="4808345" y="2195915"/>
              <a:chExt cx="1227597" cy="1006475"/>
            </a:xfrm>
          </p:grpSpPr>
          <p:grpSp>
            <p:nvGrpSpPr>
              <p:cNvPr id="59" name="Group 26"/>
              <p:cNvGrpSpPr/>
              <p:nvPr/>
            </p:nvGrpSpPr>
            <p:grpSpPr>
              <a:xfrm>
                <a:off x="4808345" y="2195915"/>
                <a:ext cx="1227597" cy="1006475"/>
                <a:chOff x="6073584" y="2864791"/>
                <a:chExt cx="3796189" cy="3098640"/>
              </a:xfrm>
            </p:grpSpPr>
            <p:pic>
              <p:nvPicPr>
                <p:cNvPr id="72" name="Picture 71" descr="flatpanelcomputer-copy.png"/>
                <p:cNvPicPr>
                  <a:picLocks noChangeAspect="1"/>
                </p:cNvPicPr>
                <p:nvPr/>
              </p:nvPicPr>
              <p:blipFill>
                <a:blip r:embed="rId12" cstate="screen"/>
                <a:stretch>
                  <a:fillRect/>
                </a:stretch>
              </p:blipFill>
              <p:spPr>
                <a:xfrm>
                  <a:off x="6073584" y="2864791"/>
                  <a:ext cx="3796189" cy="3098640"/>
                </a:xfrm>
                <a:prstGeom prst="rect">
                  <a:avLst/>
                </a:prstGeom>
              </p:spPr>
            </p:pic>
            <p:pic>
              <p:nvPicPr>
                <p:cNvPr id="77" name="Picture 76" descr="photo.jpg"/>
                <p:cNvPicPr>
                  <a:picLocks noChangeAspect="1"/>
                </p:cNvPicPr>
                <p:nvPr/>
              </p:nvPicPr>
              <p:blipFill>
                <a:blip r:embed="rId13" cstate="screen"/>
                <a:srcRect/>
                <a:stretch>
                  <a:fillRect/>
                </a:stretch>
              </p:blipFill>
              <p:spPr>
                <a:xfrm rot="5400000">
                  <a:off x="6866244" y="2286207"/>
                  <a:ext cx="2197540" cy="3556744"/>
                </a:xfrm>
                <a:prstGeom prst="rect">
                  <a:avLst/>
                </a:prstGeom>
              </p:spPr>
            </p:pic>
          </p:grpSp>
          <p:pic>
            <p:nvPicPr>
              <p:cNvPr id="71" name="Picture 70"/>
              <p:cNvPicPr>
                <a:picLocks noChangeAspect="1"/>
              </p:cNvPicPr>
              <p:nvPr/>
            </p:nvPicPr>
            <p:blipFill>
              <a:blip r:embed="rId14"/>
              <a:stretch>
                <a:fillRect/>
              </a:stretch>
            </p:blipFill>
            <p:spPr>
              <a:xfrm>
                <a:off x="4867545" y="2235399"/>
                <a:ext cx="1141096" cy="711176"/>
              </a:xfrm>
              <a:prstGeom prst="rect">
                <a:avLst/>
              </a:prstGeom>
            </p:spPr>
          </p:pic>
        </p:grpSp>
        <p:pic>
          <p:nvPicPr>
            <p:cNvPr id="78" name="Picture 77" descr="Ontario Portfolio with backgroudn non high res.png"/>
            <p:cNvPicPr>
              <a:picLocks/>
            </p:cNvPicPr>
            <p:nvPr/>
          </p:nvPicPr>
          <p:blipFill rotWithShape="1">
            <a:blip r:embed="rId15">
              <a:extLst>
                <a:ext uri="{28A0092B-C50C-407E-A947-70E740481C1C}">
                  <a14:useLocalDpi xmlns:a14="http://schemas.microsoft.com/office/drawing/2010/main" val="0"/>
                </a:ext>
              </a:extLst>
            </a:blip>
            <a:srcRect l="43581" t="28783" r="37924" b="54269"/>
            <a:stretch/>
          </p:blipFill>
          <p:spPr>
            <a:xfrm>
              <a:off x="1605090" y="2601424"/>
              <a:ext cx="771324" cy="419100"/>
            </a:xfrm>
            <a:prstGeom prst="rect">
              <a:avLst/>
            </a:prstGeom>
            <a:effectLst/>
          </p:spPr>
        </p:pic>
        <p:pic>
          <p:nvPicPr>
            <p:cNvPr id="81" name="Picture 80" descr="\\psf\Host\Volumes\Data\Graphics\Cisco Stock\Cisco Logo  Jabber.png"/>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56690" y="2823687"/>
              <a:ext cx="380901" cy="428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111033" y="1573028"/>
            <a:ext cx="4286277" cy="2858262"/>
            <a:chOff x="4482983" y="1779963"/>
            <a:chExt cx="3542377" cy="2362200"/>
          </a:xfrm>
        </p:grpSpPr>
        <p:sp>
          <p:nvSpPr>
            <p:cNvPr id="96" name="Oval 95"/>
            <p:cNvSpPr>
              <a:spLocks/>
            </p:cNvSpPr>
            <p:nvPr/>
          </p:nvSpPr>
          <p:spPr bwMode="auto">
            <a:xfrm>
              <a:off x="4482983" y="1779963"/>
              <a:ext cx="3542377" cy="236220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pic>
          <p:nvPicPr>
            <p:cNvPr id="74" name="Picture 52" descr="\\psf\Home\Documents\Dropbox\Active Projects\deviceLibraryPNGs\cisco\8945Phone\8945Phone_Default\8945Phone_Default_400Px\Cisco_8945Phone_DefaultScreen_400px.png"/>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46231" y="2875399"/>
              <a:ext cx="647531" cy="4953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5" name="Group 84"/>
            <p:cNvGrpSpPr>
              <a:grpSpLocks/>
            </p:cNvGrpSpPr>
            <p:nvPr/>
          </p:nvGrpSpPr>
          <p:grpSpPr>
            <a:xfrm>
              <a:off x="5781512" y="2360731"/>
              <a:ext cx="761802" cy="619125"/>
              <a:chOff x="4808345" y="2195915"/>
              <a:chExt cx="1227597" cy="1006475"/>
            </a:xfrm>
          </p:grpSpPr>
          <p:grpSp>
            <p:nvGrpSpPr>
              <p:cNvPr id="86" name="Group 26"/>
              <p:cNvGrpSpPr/>
              <p:nvPr/>
            </p:nvGrpSpPr>
            <p:grpSpPr>
              <a:xfrm>
                <a:off x="4808345" y="2195915"/>
                <a:ext cx="1227597" cy="1006475"/>
                <a:chOff x="6073584" y="2864791"/>
                <a:chExt cx="3796189" cy="3098640"/>
              </a:xfrm>
            </p:grpSpPr>
            <p:pic>
              <p:nvPicPr>
                <p:cNvPr id="88" name="Picture 87" descr="flatpanelcomputer-copy.png"/>
                <p:cNvPicPr>
                  <a:picLocks noChangeAspect="1"/>
                </p:cNvPicPr>
                <p:nvPr/>
              </p:nvPicPr>
              <p:blipFill>
                <a:blip r:embed="rId12" cstate="screen"/>
                <a:stretch>
                  <a:fillRect/>
                </a:stretch>
              </p:blipFill>
              <p:spPr>
                <a:xfrm>
                  <a:off x="6073584" y="2864791"/>
                  <a:ext cx="3796189" cy="3098640"/>
                </a:xfrm>
                <a:prstGeom prst="rect">
                  <a:avLst/>
                </a:prstGeom>
              </p:spPr>
            </p:pic>
            <p:pic>
              <p:nvPicPr>
                <p:cNvPr id="89" name="Picture 88" descr="photo.jpg"/>
                <p:cNvPicPr>
                  <a:picLocks noChangeAspect="1"/>
                </p:cNvPicPr>
                <p:nvPr/>
              </p:nvPicPr>
              <p:blipFill>
                <a:blip r:embed="rId13" cstate="screen"/>
                <a:srcRect/>
                <a:stretch>
                  <a:fillRect/>
                </a:stretch>
              </p:blipFill>
              <p:spPr>
                <a:xfrm rot="5400000">
                  <a:off x="6866244" y="2286207"/>
                  <a:ext cx="2197540" cy="3556744"/>
                </a:xfrm>
                <a:prstGeom prst="rect">
                  <a:avLst/>
                </a:prstGeom>
              </p:spPr>
            </p:pic>
          </p:grpSp>
          <p:pic>
            <p:nvPicPr>
              <p:cNvPr id="87" name="Picture 86"/>
              <p:cNvPicPr>
                <a:picLocks noChangeAspect="1"/>
              </p:cNvPicPr>
              <p:nvPr/>
            </p:nvPicPr>
            <p:blipFill>
              <a:blip r:embed="rId14"/>
              <a:stretch>
                <a:fillRect/>
              </a:stretch>
            </p:blipFill>
            <p:spPr>
              <a:xfrm>
                <a:off x="4867545" y="2235399"/>
                <a:ext cx="1141096" cy="711176"/>
              </a:xfrm>
              <a:prstGeom prst="rect">
                <a:avLst/>
              </a:prstGeom>
            </p:spPr>
          </p:pic>
        </p:grpSp>
        <p:pic>
          <p:nvPicPr>
            <p:cNvPr id="90" name="Picture 89"/>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5867290" y="2830791"/>
              <a:ext cx="428513" cy="647700"/>
            </a:xfrm>
            <a:prstGeom prst="rect">
              <a:avLst/>
            </a:prstGeom>
          </p:spPr>
        </p:pic>
        <p:pic>
          <p:nvPicPr>
            <p:cNvPr id="92" name="Picture 5"/>
            <p:cNvPicPr>
              <a:picLocks noChangeArrowheads="1"/>
            </p:cNvPicPr>
            <p:nvPr/>
          </p:nvPicPr>
          <p:blipFill>
            <a:blip r:embed="rId5" cstate="print"/>
            <a:srcRect/>
            <a:stretch>
              <a:fillRect/>
            </a:stretch>
          </p:blipFill>
          <p:spPr bwMode="auto">
            <a:xfrm>
              <a:off x="6436065" y="2809902"/>
              <a:ext cx="685621" cy="685800"/>
            </a:xfrm>
            <a:prstGeom prst="rect">
              <a:avLst/>
            </a:prstGeom>
            <a:noFill/>
            <a:ln w="9525">
              <a:noFill/>
              <a:miter lim="800000"/>
              <a:headEnd/>
              <a:tailEnd/>
            </a:ln>
            <a:effectLst/>
          </p:spPr>
        </p:pic>
        <p:pic>
          <p:nvPicPr>
            <p:cNvPr id="93" name="Picture 2"/>
            <p:cNvPicPr>
              <a:picLocks noChangeArrowheads="1"/>
            </p:cNvPicPr>
            <p:nvPr/>
          </p:nvPicPr>
          <p:blipFill>
            <a:blip r:embed="rId10" cstate="print"/>
            <a:srcRect/>
            <a:stretch>
              <a:fillRect/>
            </a:stretch>
          </p:blipFill>
          <p:spPr bwMode="auto">
            <a:xfrm>
              <a:off x="5310556" y="2421500"/>
              <a:ext cx="199973" cy="390525"/>
            </a:xfrm>
            <a:prstGeom prst="rect">
              <a:avLst/>
            </a:prstGeom>
            <a:noFill/>
            <a:ln w="9525">
              <a:noFill/>
              <a:miter lim="800000"/>
              <a:headEnd/>
              <a:tailEnd/>
            </a:ln>
            <a:effectLst/>
          </p:spPr>
        </p:pic>
      </p:grpSp>
      <p:sp>
        <p:nvSpPr>
          <p:cNvPr id="73" name="Rectangle 19"/>
          <p:cNvSpPr>
            <a:spLocks/>
          </p:cNvSpPr>
          <p:nvPr/>
        </p:nvSpPr>
        <p:spPr bwMode="auto">
          <a:xfrm>
            <a:off x="5019066" y="1384988"/>
            <a:ext cx="236158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nchor="ctr"/>
          <a:lstStyle/>
          <a:p>
            <a:pPr algn="ctr" defTabSz="514281">
              <a:lnSpc>
                <a:spcPct val="80000"/>
              </a:lnSpc>
            </a:pPr>
            <a:r>
              <a:rPr lang="en-US" sz="1600" dirty="0">
                <a:ea typeface="Geneva"/>
                <a:cs typeface="Geneva"/>
                <a:sym typeface="CiscoSansTT" charset="0"/>
              </a:rPr>
              <a:t>Unified Approach</a:t>
            </a:r>
          </a:p>
          <a:p>
            <a:pPr algn="ctr" defTabSz="514281">
              <a:lnSpc>
                <a:spcPct val="80000"/>
              </a:lnSpc>
            </a:pPr>
            <a:r>
              <a:rPr lang="en-US" sz="1600" dirty="0">
                <a:solidFill>
                  <a:srgbClr val="FFE14F"/>
                </a:solidFill>
                <a:ea typeface="Geneva"/>
                <a:cs typeface="Geneva"/>
                <a:sym typeface="CiscoSansTT" charset="0"/>
              </a:rPr>
              <a:t>VXI and BYOD Smart Solution</a:t>
            </a:r>
          </a:p>
        </p:txBody>
      </p:sp>
      <p:sp>
        <p:nvSpPr>
          <p:cNvPr id="34" name="Rectangle 19"/>
          <p:cNvSpPr>
            <a:spLocks/>
          </p:cNvSpPr>
          <p:nvPr/>
        </p:nvSpPr>
        <p:spPr bwMode="auto">
          <a:xfrm>
            <a:off x="8751591" y="1384988"/>
            <a:ext cx="314588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nchor="ctr"/>
          <a:lstStyle/>
          <a:p>
            <a:pPr algn="ctr">
              <a:lnSpc>
                <a:spcPct val="80000"/>
              </a:lnSpc>
              <a:defRPr/>
            </a:pPr>
            <a:r>
              <a:rPr lang="en-US" sz="1600" dirty="0">
                <a:ea typeface="Geneva" pitchFamily="123" charset="-128"/>
                <a:sym typeface="CiscoSansTT" pitchFamily="123" charset="0"/>
              </a:rPr>
              <a:t>Native or Web-Based </a:t>
            </a:r>
            <a:r>
              <a:rPr lang="en-US" sz="1600" dirty="0" smtClean="0">
                <a:ea typeface="Geneva" pitchFamily="123" charset="-128"/>
                <a:sym typeface="CiscoSansTT" pitchFamily="123" charset="0"/>
              </a:rPr>
              <a:t/>
            </a:r>
            <a:br>
              <a:rPr lang="en-US" sz="1600" dirty="0" smtClean="0">
                <a:ea typeface="Geneva" pitchFamily="123" charset="-128"/>
                <a:sym typeface="CiscoSansTT" pitchFamily="123" charset="0"/>
              </a:rPr>
            </a:br>
            <a:r>
              <a:rPr lang="en-US" sz="1600" dirty="0" smtClean="0">
                <a:ea typeface="Geneva" pitchFamily="123" charset="-128"/>
                <a:sym typeface="CiscoSansTT" pitchFamily="123" charset="0"/>
              </a:rPr>
              <a:t>Applications</a:t>
            </a:r>
            <a:r>
              <a:rPr lang="en-US" sz="1600" dirty="0">
                <a:ea typeface="Geneva" pitchFamily="123" charset="-128"/>
                <a:sym typeface="CiscoSansTT" pitchFamily="123" charset="0"/>
              </a:rPr>
              <a:t>, Securely</a:t>
            </a:r>
          </a:p>
          <a:p>
            <a:pPr algn="ctr">
              <a:lnSpc>
                <a:spcPct val="80000"/>
              </a:lnSpc>
              <a:defRPr/>
            </a:pPr>
            <a:r>
              <a:rPr lang="en-US" sz="1600" dirty="0">
                <a:solidFill>
                  <a:srgbClr val="FFE14F"/>
                </a:solidFill>
                <a:ea typeface="Geneva" pitchFamily="123" charset="-128"/>
                <a:sym typeface="CiscoSansTT" pitchFamily="123" charset="0"/>
              </a:rPr>
              <a:t>BYOD Smart Solution</a:t>
            </a:r>
          </a:p>
        </p:txBody>
      </p:sp>
    </p:spTree>
    <p:extLst>
      <p:ext uri="{BB962C8B-B14F-4D97-AF65-F5344CB8AC3E}">
        <p14:creationId xmlns:p14="http://schemas.microsoft.com/office/powerpoint/2010/main" val="155875788"/>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Cisco VXI Smart Solution </a:t>
            </a:r>
            <a:endParaRPr lang="en-US" dirty="0"/>
          </a:p>
        </p:txBody>
      </p:sp>
    </p:spTree>
    <p:extLst>
      <p:ext uri="{BB962C8B-B14F-4D97-AF65-F5344CB8AC3E}">
        <p14:creationId xmlns:p14="http://schemas.microsoft.com/office/powerpoint/2010/main" val="7651163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Cisco </a:t>
            </a:r>
            <a:r>
              <a:rPr lang="en-US" sz="3600" dirty="0" err="1"/>
              <a:t>VXI</a:t>
            </a:r>
            <a:r>
              <a:rPr lang="en-US" sz="3600" dirty="0"/>
              <a:t> Smart Solution</a:t>
            </a:r>
          </a:p>
        </p:txBody>
      </p:sp>
      <p:sp>
        <p:nvSpPr>
          <p:cNvPr id="67" name="Text Placeholder 4"/>
          <p:cNvSpPr>
            <a:spLocks noGrp="1"/>
          </p:cNvSpPr>
          <p:nvPr>
            <p:ph type="body" sz="quarter" idx="11"/>
          </p:nvPr>
        </p:nvSpPr>
        <p:spPr/>
        <p:txBody>
          <a:bodyPr/>
          <a:lstStyle/>
          <a:p>
            <a:r>
              <a:rPr lang="en-US" sz="2600"/>
              <a:t>A Key Component of the Cisco Unified Workspace Strategy</a:t>
            </a:r>
            <a:endParaRPr lang="en-US" sz="2600" dirty="0"/>
          </a:p>
        </p:txBody>
      </p:sp>
      <p:sp>
        <p:nvSpPr>
          <p:cNvPr id="94" name="Rectangle 93"/>
          <p:cNvSpPr/>
          <p:nvPr/>
        </p:nvSpPr>
        <p:spPr>
          <a:xfrm>
            <a:off x="8125886" y="1676400"/>
            <a:ext cx="5793994" cy="4176050"/>
          </a:xfrm>
          <a:prstGeom prst="rect">
            <a:avLst/>
          </a:prstGeom>
          <a:gradFill flip="none" rotWithShape="1">
            <a:gsLst>
              <a:gs pos="0">
                <a:srgbClr val="7322C4">
                  <a:alpha val="0"/>
                </a:srgbClr>
              </a:gs>
              <a:gs pos="100000">
                <a:schemeClr val="tx2">
                  <a:alpha val="48000"/>
                </a:schemeClr>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99" name="Oval 98"/>
          <p:cNvSpPr/>
          <p:nvPr/>
        </p:nvSpPr>
        <p:spPr>
          <a:xfrm rot="5400000">
            <a:off x="6035521" y="1680131"/>
            <a:ext cx="4172634" cy="4172634"/>
          </a:xfrm>
          <a:prstGeom prst="ellipse">
            <a:avLst/>
          </a:prstGeom>
          <a:solidFill>
            <a:srgbClr val="0B0B0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sp>
        <p:nvSpPr>
          <p:cNvPr id="100" name="Donut 99"/>
          <p:cNvSpPr/>
          <p:nvPr/>
        </p:nvSpPr>
        <p:spPr>
          <a:xfrm rot="5400000">
            <a:off x="6031791" y="1676400"/>
            <a:ext cx="4180094" cy="4180094"/>
          </a:xfrm>
          <a:prstGeom prst="donut">
            <a:avLst>
              <a:gd name="adj" fmla="val 4654"/>
            </a:avLst>
          </a:prstGeom>
          <a:gradFill>
            <a:gsLst>
              <a:gs pos="0">
                <a:srgbClr val="FFFFFF">
                  <a:lumMod val="50000"/>
                  <a:lumOff val="50000"/>
                  <a:alpha val="36000"/>
                </a:srgbClr>
              </a:gs>
              <a:gs pos="83000">
                <a:srgbClr val="FFFFFF">
                  <a:lumMod val="20000"/>
                  <a:lumOff val="80000"/>
                  <a:alpha val="0"/>
                </a:srgbClr>
              </a:gs>
            </a:gsLst>
            <a:lin ang="5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96D6"/>
              </a:solidFill>
              <a:effectLst/>
              <a:uLnTx/>
              <a:uFillTx/>
              <a:latin typeface="Arial"/>
              <a:ea typeface="+mn-ea"/>
              <a:cs typeface="+mn-cs"/>
            </a:endParaRPr>
          </a:p>
        </p:txBody>
      </p:sp>
      <p:grpSp>
        <p:nvGrpSpPr>
          <p:cNvPr id="101" name="Group 172"/>
          <p:cNvGrpSpPr>
            <a:grpSpLocks/>
          </p:cNvGrpSpPr>
          <p:nvPr/>
        </p:nvGrpSpPr>
        <p:grpSpPr bwMode="auto">
          <a:xfrm>
            <a:off x="8756088" y="1633324"/>
            <a:ext cx="917139" cy="895975"/>
            <a:chOff x="5368167" y="4040509"/>
            <a:chExt cx="402904" cy="402904"/>
          </a:xfrm>
        </p:grpSpPr>
        <p:sp>
          <p:nvSpPr>
            <p:cNvPr id="110" name="Oval 109"/>
            <p:cNvSpPr/>
            <p:nvPr/>
          </p:nvSpPr>
          <p:spPr>
            <a:xfrm>
              <a:off x="5368167" y="4040509"/>
              <a:ext cx="402904" cy="402904"/>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11" name="Donut 110"/>
            <p:cNvSpPr/>
            <p:nvPr/>
          </p:nvSpPr>
          <p:spPr>
            <a:xfrm>
              <a:off x="5468099" y="4140441"/>
              <a:ext cx="206211" cy="206211"/>
            </a:xfrm>
            <a:prstGeom prst="donut">
              <a:avLst>
                <a:gd name="adj" fmla="val 9842"/>
              </a:avLst>
            </a:prstGeom>
            <a:solidFill>
              <a:srgbClr val="FFFFFF">
                <a:alpha val="35000"/>
              </a:srgbClr>
            </a:solidFill>
            <a:ln w="6350"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28" name="Chevron 127"/>
            <p:cNvSpPr/>
            <p:nvPr/>
          </p:nvSpPr>
          <p:spPr>
            <a:xfrm>
              <a:off x="5545107" y="4199133"/>
              <a:ext cx="64214" cy="88829"/>
            </a:xfrm>
            <a:prstGeom prst="chevron">
              <a:avLst>
                <a:gd name="adj" fmla="val 58010"/>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nvGrpSpPr>
          <p:cNvPr id="129" name="Group 172"/>
          <p:cNvGrpSpPr>
            <a:grpSpLocks/>
          </p:cNvGrpSpPr>
          <p:nvPr/>
        </p:nvGrpSpPr>
        <p:grpSpPr bwMode="auto">
          <a:xfrm>
            <a:off x="9441357" y="2385297"/>
            <a:ext cx="917139" cy="895975"/>
            <a:chOff x="5368167" y="4040509"/>
            <a:chExt cx="402904" cy="402904"/>
          </a:xfrm>
        </p:grpSpPr>
        <p:sp>
          <p:nvSpPr>
            <p:cNvPr id="130" name="Oval 129"/>
            <p:cNvSpPr/>
            <p:nvPr/>
          </p:nvSpPr>
          <p:spPr>
            <a:xfrm>
              <a:off x="5368167" y="4040509"/>
              <a:ext cx="402904" cy="402904"/>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1" name="Donut 130"/>
            <p:cNvSpPr/>
            <p:nvPr/>
          </p:nvSpPr>
          <p:spPr>
            <a:xfrm>
              <a:off x="5468099" y="4140441"/>
              <a:ext cx="206211" cy="206211"/>
            </a:xfrm>
            <a:prstGeom prst="donut">
              <a:avLst>
                <a:gd name="adj" fmla="val 9842"/>
              </a:avLst>
            </a:prstGeom>
            <a:solidFill>
              <a:srgbClr val="FFFFFF">
                <a:alpha val="35000"/>
              </a:srgbClr>
            </a:solidFill>
            <a:ln w="6350"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32" name="Chevron 131"/>
            <p:cNvSpPr/>
            <p:nvPr/>
          </p:nvSpPr>
          <p:spPr>
            <a:xfrm>
              <a:off x="5545107" y="4199133"/>
              <a:ext cx="64214" cy="88829"/>
            </a:xfrm>
            <a:prstGeom prst="chevron">
              <a:avLst>
                <a:gd name="adj" fmla="val 58010"/>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nvGrpSpPr>
          <p:cNvPr id="133" name="Group 172"/>
          <p:cNvGrpSpPr>
            <a:grpSpLocks/>
          </p:cNvGrpSpPr>
          <p:nvPr/>
        </p:nvGrpSpPr>
        <p:grpSpPr bwMode="auto">
          <a:xfrm>
            <a:off x="9635036" y="3322256"/>
            <a:ext cx="917139" cy="895975"/>
            <a:chOff x="5368167" y="4040509"/>
            <a:chExt cx="402904" cy="402904"/>
          </a:xfrm>
        </p:grpSpPr>
        <p:sp>
          <p:nvSpPr>
            <p:cNvPr id="134" name="Oval 133"/>
            <p:cNvSpPr/>
            <p:nvPr/>
          </p:nvSpPr>
          <p:spPr>
            <a:xfrm>
              <a:off x="5368167" y="4040509"/>
              <a:ext cx="402904" cy="402904"/>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5" name="Donut 134"/>
            <p:cNvSpPr/>
            <p:nvPr/>
          </p:nvSpPr>
          <p:spPr>
            <a:xfrm>
              <a:off x="5468099" y="4140441"/>
              <a:ext cx="206211" cy="206211"/>
            </a:xfrm>
            <a:prstGeom prst="donut">
              <a:avLst>
                <a:gd name="adj" fmla="val 9842"/>
              </a:avLst>
            </a:prstGeom>
            <a:solidFill>
              <a:srgbClr val="FFFFFF">
                <a:alpha val="35000"/>
              </a:srgbClr>
            </a:solidFill>
            <a:ln w="6350"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36" name="Chevron 135"/>
            <p:cNvSpPr/>
            <p:nvPr/>
          </p:nvSpPr>
          <p:spPr>
            <a:xfrm>
              <a:off x="5545107" y="4199133"/>
              <a:ext cx="64214" cy="88829"/>
            </a:xfrm>
            <a:prstGeom prst="chevron">
              <a:avLst>
                <a:gd name="adj" fmla="val 58010"/>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grpSp>
        <p:nvGrpSpPr>
          <p:cNvPr id="137" name="Group 172"/>
          <p:cNvGrpSpPr>
            <a:grpSpLocks/>
          </p:cNvGrpSpPr>
          <p:nvPr/>
        </p:nvGrpSpPr>
        <p:grpSpPr bwMode="auto">
          <a:xfrm>
            <a:off x="9441357" y="4259214"/>
            <a:ext cx="917139" cy="895975"/>
            <a:chOff x="5368167" y="4040509"/>
            <a:chExt cx="402904" cy="402904"/>
          </a:xfrm>
        </p:grpSpPr>
        <p:sp>
          <p:nvSpPr>
            <p:cNvPr id="138" name="Oval 137"/>
            <p:cNvSpPr/>
            <p:nvPr/>
          </p:nvSpPr>
          <p:spPr>
            <a:xfrm>
              <a:off x="5368167" y="4040509"/>
              <a:ext cx="402904" cy="402904"/>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9" name="Donut 138"/>
            <p:cNvSpPr/>
            <p:nvPr/>
          </p:nvSpPr>
          <p:spPr>
            <a:xfrm>
              <a:off x="5468099" y="4140441"/>
              <a:ext cx="206211" cy="206211"/>
            </a:xfrm>
            <a:prstGeom prst="donut">
              <a:avLst>
                <a:gd name="adj" fmla="val 9842"/>
              </a:avLst>
            </a:prstGeom>
            <a:solidFill>
              <a:srgbClr val="FFFFFF">
                <a:alpha val="35000"/>
              </a:srgbClr>
            </a:solidFill>
            <a:ln w="6350"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40" name="Chevron 139"/>
            <p:cNvSpPr/>
            <p:nvPr/>
          </p:nvSpPr>
          <p:spPr>
            <a:xfrm>
              <a:off x="5545107" y="4199133"/>
              <a:ext cx="64214" cy="88829"/>
            </a:xfrm>
            <a:prstGeom prst="chevron">
              <a:avLst>
                <a:gd name="adj" fmla="val 58010"/>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pic>
        <p:nvPicPr>
          <p:cNvPr id="145" name="Picture 2" descr="http://www.dawn.com/wps/wcm/connect/d9475b00441dc420b2f2bed826f7fd80/608x325.jpg?MOD=AJPER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91291" y="4491741"/>
            <a:ext cx="642255" cy="494895"/>
          </a:xfrm>
          <a:prstGeom prst="rect">
            <a:avLst/>
          </a:prstGeom>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6" name="Oval 372"/>
          <p:cNvSpPr>
            <a:spLocks noChangeArrowheads="1"/>
          </p:cNvSpPr>
          <p:nvPr/>
        </p:nvSpPr>
        <p:spPr bwMode="auto">
          <a:xfrm>
            <a:off x="6633539" y="2064959"/>
            <a:ext cx="2984694" cy="3430712"/>
          </a:xfrm>
          <a:prstGeom prst="ellipse">
            <a:avLst/>
          </a:prstGeom>
          <a:gradFill flip="none" rotWithShape="1">
            <a:gsLst>
              <a:gs pos="0">
                <a:srgbClr val="08ACF6">
                  <a:lumMod val="75000"/>
                  <a:alpha val="71000"/>
                </a:srgbClr>
              </a:gs>
              <a:gs pos="100000">
                <a:srgbClr val="FFFFFF">
                  <a:lumMod val="60000"/>
                  <a:lumOff val="40000"/>
                  <a:alpha val="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47" name="Picture 1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6690" y="4370898"/>
            <a:ext cx="525823" cy="671345"/>
          </a:xfrm>
          <a:prstGeom prst="rect">
            <a:avLst/>
          </a:prstGeom>
          <a:effectLst/>
        </p:spPr>
      </p:pic>
      <p:sp>
        <p:nvSpPr>
          <p:cNvPr id="148" name="Pentagon 147"/>
          <p:cNvSpPr/>
          <p:nvPr/>
        </p:nvSpPr>
        <p:spPr>
          <a:xfrm>
            <a:off x="-694228" y="1950825"/>
            <a:ext cx="8190996" cy="3651504"/>
          </a:xfrm>
          <a:prstGeom prst="homePlate">
            <a:avLst>
              <a:gd name="adj" fmla="val 24827"/>
            </a:avLst>
          </a:prstGeom>
          <a:gradFill flip="none" rotWithShape="1">
            <a:gsLst>
              <a:gs pos="0">
                <a:srgbClr val="7B55D9">
                  <a:alpha val="0"/>
                </a:srgbClr>
              </a:gs>
              <a:gs pos="100000">
                <a:srgbClr val="212227">
                  <a:lumMod val="91000"/>
                  <a:lumOff val="9000"/>
                </a:srgbClr>
              </a:gs>
            </a:gsLst>
            <a:lin ang="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159" name="Picture 2" descr="C:\Users\Brent.DUARTE\Desktop\Checklist, Templates, Guides, etc\Images\AM561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0923" y="2413001"/>
            <a:ext cx="1839438" cy="2771774"/>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0" y="6302041"/>
            <a:ext cx="12188824" cy="512890"/>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162" name="Rectangle 161"/>
          <p:cNvSpPr/>
          <p:nvPr/>
        </p:nvSpPr>
        <p:spPr>
          <a:xfrm>
            <a:off x="1074985" y="6360171"/>
            <a:ext cx="10038854" cy="369332"/>
          </a:xfrm>
          <a:prstGeom prst="rect">
            <a:avLst/>
          </a:prstGeom>
        </p:spPr>
        <p:txBody>
          <a:bodyPr wrap="square">
            <a:spAutoFit/>
          </a:bodyPr>
          <a:lstStyle/>
          <a:p>
            <a:pPr lvl="0" algn="ctr"/>
            <a:r>
              <a:rPr lang="en-US" dirty="0" smtClean="0"/>
              <a:t>Any App, Any Data, Any Device, Any Media…Securely, Anywhere!</a:t>
            </a:r>
            <a:endParaRPr lang="en-US" dirty="0"/>
          </a:p>
        </p:txBody>
      </p:sp>
      <p:grpSp>
        <p:nvGrpSpPr>
          <p:cNvPr id="10" name="Group 9"/>
          <p:cNvGrpSpPr/>
          <p:nvPr/>
        </p:nvGrpSpPr>
        <p:grpSpPr>
          <a:xfrm>
            <a:off x="4022218" y="2219097"/>
            <a:ext cx="2489572" cy="3289777"/>
            <a:chOff x="2212845" y="2219097"/>
            <a:chExt cx="2489572" cy="3289777"/>
          </a:xfrm>
        </p:grpSpPr>
        <p:sp>
          <p:nvSpPr>
            <p:cNvPr id="164" name="Oval 2"/>
            <p:cNvSpPr>
              <a:spLocks noChangeArrowheads="1"/>
            </p:cNvSpPr>
            <p:nvPr/>
          </p:nvSpPr>
          <p:spPr bwMode="auto">
            <a:xfrm>
              <a:off x="2212845" y="5288826"/>
              <a:ext cx="2489572" cy="220048"/>
            </a:xfrm>
            <a:prstGeom prst="ellipse">
              <a:avLst/>
            </a:prstGeom>
            <a:gradFill rotWithShape="1">
              <a:gsLst>
                <a:gs pos="0">
                  <a:srgbClr val="111111"/>
                </a:gs>
                <a:gs pos="100000">
                  <a:srgbClr val="B5B5B8">
                    <a:alpha val="0"/>
                  </a:srgbClr>
                </a:gs>
              </a:gsLst>
              <a:path path="shape">
                <a:fillToRect l="50000" t="50000" r="50000" b="50000"/>
              </a:path>
            </a:gradFill>
            <a:ln w="9525">
              <a:noFill/>
              <a:round/>
              <a:headEnd/>
              <a:tailEnd/>
            </a:ln>
          </p:spPr>
          <p:txBody>
            <a:bodyPr lIns="82124" tIns="41061" rIns="82124" bIns="41061" anchor="ctr"/>
            <a:lstStyle/>
            <a:p>
              <a:pPr marL="0" marR="0" lvl="0" indent="0" algn="ctr" defTabSz="914400" eaLnBrk="0" fontAlgn="auto" latinLnBrk="0" hangingPunct="0">
                <a:lnSpc>
                  <a:spcPct val="9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65" name="Rounded Rectangle 1"/>
            <p:cNvSpPr/>
            <p:nvPr/>
          </p:nvSpPr>
          <p:spPr>
            <a:xfrm>
              <a:off x="2212845" y="2230145"/>
              <a:ext cx="2489572" cy="3186425"/>
            </a:xfrm>
            <a:custGeom>
              <a:avLst/>
              <a:gdLst/>
              <a:ahLst/>
              <a:cxnLst/>
              <a:rect l="l" t="t" r="r" b="b"/>
              <a:pathLst>
                <a:path w="2489572" h="3084438">
                  <a:moveTo>
                    <a:pt x="167197" y="0"/>
                  </a:moveTo>
                  <a:lnTo>
                    <a:pt x="2322375" y="0"/>
                  </a:lnTo>
                  <a:cubicBezTo>
                    <a:pt x="2414715" y="0"/>
                    <a:pt x="2489572" y="74857"/>
                    <a:pt x="2489572" y="167197"/>
                  </a:cubicBezTo>
                  <a:lnTo>
                    <a:pt x="2489572" y="835963"/>
                  </a:lnTo>
                  <a:lnTo>
                    <a:pt x="2489571" y="835968"/>
                  </a:lnTo>
                  <a:lnTo>
                    <a:pt x="2489571" y="2462045"/>
                  </a:lnTo>
                  <a:lnTo>
                    <a:pt x="1244786" y="3084438"/>
                  </a:lnTo>
                  <a:lnTo>
                    <a:pt x="1" y="2462045"/>
                  </a:lnTo>
                  <a:lnTo>
                    <a:pt x="1" y="835968"/>
                  </a:lnTo>
                  <a:cubicBezTo>
                    <a:pt x="0" y="835966"/>
                    <a:pt x="0" y="835965"/>
                    <a:pt x="0" y="835963"/>
                  </a:cubicBezTo>
                  <a:lnTo>
                    <a:pt x="0" y="167197"/>
                  </a:lnTo>
                  <a:cubicBezTo>
                    <a:pt x="0" y="74857"/>
                    <a:pt x="74857" y="0"/>
                    <a:pt x="167197" y="0"/>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cmpd="sng" algn="ctr">
              <a:no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solidFill>
                  <a:schemeClr val="tx1"/>
                </a:solidFill>
              </a:endParaRPr>
            </a:p>
          </p:txBody>
        </p:sp>
        <p:sp>
          <p:nvSpPr>
            <p:cNvPr id="166" name="TextBox 165"/>
            <p:cNvSpPr txBox="1"/>
            <p:nvPr/>
          </p:nvSpPr>
          <p:spPr>
            <a:xfrm>
              <a:off x="2233970" y="2219097"/>
              <a:ext cx="2468447" cy="600164"/>
            </a:xfrm>
            <a:prstGeom prst="rect">
              <a:avLst/>
            </a:prstGeom>
            <a:noFill/>
          </p:spPr>
          <p:txBody>
            <a:bodyPr wrap="square" rtlCol="0">
              <a:spAutoFit/>
            </a:bodyPr>
            <a:lstStyle/>
            <a:p>
              <a:pPr lvl="0" algn="ctr"/>
              <a:r>
                <a:rPr lang="en-US" sz="1100" b="1" kern="0" dirty="0" smtClean="0">
                  <a:solidFill>
                    <a:srgbClr val="FFFFFF"/>
                  </a:solidFill>
                  <a:effectLst>
                    <a:outerShdw blurRad="50800" dist="12700" dir="5400000" algn="ctr" rotWithShape="0">
                      <a:srgbClr val="000000">
                        <a:alpha val="30000"/>
                      </a:srgbClr>
                    </a:outerShdw>
                  </a:effectLst>
                  <a:ea typeface="ＭＳ Ｐゴシック" pitchFamily="34" charset="-128"/>
                  <a:cs typeface="Arial" charset="0"/>
                </a:rPr>
                <a:t>VIRTUALIZED DESKTOP, APPLICATIONS, COMMUNICATIONS, CONTENT</a:t>
              </a:r>
              <a:endParaRPr lang="en-US" sz="1100" b="1" kern="0" dirty="0">
                <a:solidFill>
                  <a:srgbClr val="FFFFFF"/>
                </a:solidFill>
                <a:effectLst>
                  <a:outerShdw blurRad="50800" dist="12700" dir="5400000" algn="ctr" rotWithShape="0">
                    <a:srgbClr val="000000">
                      <a:alpha val="30000"/>
                    </a:srgbClr>
                  </a:outerShdw>
                </a:effectLst>
                <a:ea typeface="ＭＳ Ｐゴシック" pitchFamily="34" charset="-128"/>
                <a:cs typeface="Arial" charset="0"/>
              </a:endParaRPr>
            </a:p>
          </p:txBody>
        </p:sp>
        <p:grpSp>
          <p:nvGrpSpPr>
            <p:cNvPr id="167" name="Group 166"/>
            <p:cNvGrpSpPr/>
            <p:nvPr/>
          </p:nvGrpSpPr>
          <p:grpSpPr>
            <a:xfrm>
              <a:off x="2441840" y="2769109"/>
              <a:ext cx="2031584" cy="2370836"/>
              <a:chOff x="-1243013" y="5025764"/>
              <a:chExt cx="914400" cy="1067095"/>
            </a:xfrm>
            <a:gradFill>
              <a:gsLst>
                <a:gs pos="0">
                  <a:schemeClr val="bg2"/>
                </a:gs>
                <a:gs pos="100000">
                  <a:srgbClr val="025CE0"/>
                </a:gs>
                <a:gs pos="65000">
                  <a:srgbClr val="277EFD"/>
                </a:gs>
              </a:gsLst>
              <a:lin ang="13500000" scaled="1"/>
            </a:gradFill>
          </p:grpSpPr>
          <p:sp>
            <p:nvSpPr>
              <p:cNvPr id="168" name="Diamond 167"/>
              <p:cNvSpPr/>
              <p:nvPr/>
            </p:nvSpPr>
            <p:spPr>
              <a:xfrm>
                <a:off x="-1243013" y="5025764"/>
                <a:ext cx="914400" cy="479290"/>
              </a:xfrm>
              <a:prstGeom prst="diamond">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9" name="Parallelogram 168"/>
              <p:cNvSpPr/>
              <p:nvPr/>
            </p:nvSpPr>
            <p:spPr>
              <a:xfrm rot="5400000">
                <a:off x="-1424024" y="5461792"/>
                <a:ext cx="813163" cy="448971"/>
              </a:xfrm>
              <a:prstGeom prst="parallelogram">
                <a:avLst>
                  <a:gd name="adj" fmla="val 52261"/>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0" name="Parallelogram 169"/>
              <p:cNvSpPr/>
              <p:nvPr/>
            </p:nvSpPr>
            <p:spPr>
              <a:xfrm rot="16200000" flipH="1">
                <a:off x="-960765" y="5461792"/>
                <a:ext cx="813163" cy="448971"/>
              </a:xfrm>
              <a:prstGeom prst="parallelogram">
                <a:avLst>
                  <a:gd name="adj" fmla="val 52261"/>
                </a:avLst>
              </a:prstGeom>
              <a:grp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71" name="Text Box 4"/>
            <p:cNvSpPr txBox="1">
              <a:spLocks noChangeArrowheads="1"/>
            </p:cNvSpPr>
            <p:nvPr/>
          </p:nvSpPr>
          <p:spPr bwMode="auto">
            <a:xfrm>
              <a:off x="2447182" y="4485060"/>
              <a:ext cx="994574" cy="308251"/>
            </a:xfrm>
            <a:prstGeom prst="rect">
              <a:avLst/>
            </a:prstGeom>
            <a:noFill/>
            <a:ln w="38100">
              <a:noFill/>
              <a:miter lim="800000"/>
              <a:headEnd/>
              <a:tailEnd type="none" w="lg" len="lg"/>
            </a:ln>
            <a:scene3d>
              <a:camera prst="isometricLeftDown">
                <a:rot lat="1800000" lon="2700000" rev="0"/>
              </a:camera>
              <a:lightRig rig="threePt" dir="t"/>
            </a:scene3d>
          </p:spPr>
          <p:txBody>
            <a:bodyPr lIns="0" tIns="0" rIns="0" bIns="0" anchor="ctr"/>
            <a:lstStyle/>
            <a:p>
              <a:pPr marL="0" marR="0" lvl="0" indent="0" algn="ctr" defTabSz="814388" eaLnBrk="1" fontAlgn="base" latinLnBrk="0" hangingPunct="1">
                <a:lnSpc>
                  <a:spcPct val="100000"/>
                </a:lnSpc>
                <a:spcBef>
                  <a:spcPct val="30000"/>
                </a:spcBef>
                <a:spcAft>
                  <a:spcPct val="0"/>
                </a:spcAft>
                <a:buClrTx/>
                <a:buSzTx/>
                <a:buFontTx/>
                <a:buNone/>
                <a:tabLst/>
                <a:defRPr/>
              </a:pPr>
              <a:r>
                <a:rPr kumimoji="0" lang="en-US" sz="1200" b="1" i="0" u="none" strike="noStrike" kern="0" cap="none" spc="0" normalizeH="0" baseline="0" noProof="0" dirty="0" smtClean="0">
                  <a:ln>
                    <a:noFill/>
                  </a:ln>
                  <a:effectLst/>
                  <a:uLnTx/>
                  <a:uFillTx/>
                  <a:ea typeface="ＭＳ Ｐゴシック" pitchFamily="34" charset="-128"/>
                  <a:cs typeface="Arial" charset="0"/>
                </a:rPr>
                <a:t>User-centric</a:t>
              </a:r>
              <a:endParaRPr kumimoji="0" lang="en-US" sz="1200" b="1" i="0" u="none" strike="noStrike" kern="0" cap="none" spc="0" normalizeH="0" baseline="0" noProof="0" dirty="0">
                <a:ln>
                  <a:noFill/>
                </a:ln>
                <a:effectLst/>
                <a:uLnTx/>
                <a:uFillTx/>
                <a:ea typeface="ＭＳ Ｐゴシック" pitchFamily="34" charset="-128"/>
                <a:cs typeface="Arial" charset="0"/>
              </a:endParaRPr>
            </a:p>
          </p:txBody>
        </p:sp>
        <p:sp>
          <p:nvSpPr>
            <p:cNvPr id="172" name="Text Box 4"/>
            <p:cNvSpPr txBox="1">
              <a:spLocks noChangeArrowheads="1"/>
            </p:cNvSpPr>
            <p:nvPr/>
          </p:nvSpPr>
          <p:spPr bwMode="auto">
            <a:xfrm>
              <a:off x="3476436" y="4480532"/>
              <a:ext cx="997510" cy="308251"/>
            </a:xfrm>
            <a:prstGeom prst="rect">
              <a:avLst/>
            </a:prstGeom>
            <a:noFill/>
            <a:ln w="38100">
              <a:noFill/>
              <a:miter lim="800000"/>
              <a:headEnd/>
              <a:tailEnd type="none" w="lg" len="lg"/>
            </a:ln>
            <a:scene3d>
              <a:camera prst="isometricRightUp">
                <a:rot lat="1800000" lon="18899998" rev="0"/>
              </a:camera>
              <a:lightRig rig="threePt" dir="t"/>
            </a:scene3d>
          </p:spPr>
          <p:txBody>
            <a:bodyPr lIns="0" tIns="0" rIns="0" bIns="0" anchor="ctr"/>
            <a:lstStyle/>
            <a:p>
              <a:pPr marL="0" marR="0" lvl="0" indent="0" algn="ctr" defTabSz="814388" eaLnBrk="1" fontAlgn="base" latinLnBrk="0" hangingPunct="1">
                <a:lnSpc>
                  <a:spcPct val="100000"/>
                </a:lnSpc>
                <a:spcBef>
                  <a:spcPct val="30000"/>
                </a:spcBef>
                <a:spcAft>
                  <a:spcPct val="0"/>
                </a:spcAft>
                <a:buClrTx/>
                <a:buSzTx/>
                <a:buFontTx/>
                <a:buNone/>
                <a:tabLst/>
                <a:defRPr/>
              </a:pPr>
              <a:r>
                <a:rPr kumimoji="0" lang="en-US" sz="1200" b="1" i="0" u="none" strike="noStrike" kern="0" cap="none" spc="0" normalizeH="0" baseline="0" noProof="0" dirty="0" smtClean="0">
                  <a:ln>
                    <a:noFill/>
                  </a:ln>
                  <a:effectLst/>
                  <a:uLnTx/>
                  <a:uFillTx/>
                  <a:ea typeface="ＭＳ Ｐゴシック" pitchFamily="34" charset="-128"/>
                  <a:cs typeface="Arial" charset="0"/>
                </a:rPr>
                <a:t>Device agnostic</a:t>
              </a:r>
              <a:endParaRPr kumimoji="0" lang="en-US" sz="1200" b="1" i="0" u="none" strike="noStrike" kern="0" cap="none" spc="0" normalizeH="0" baseline="0" noProof="0" dirty="0">
                <a:ln>
                  <a:noFill/>
                </a:ln>
                <a:effectLst/>
                <a:uLnTx/>
                <a:uFillTx/>
                <a:ea typeface="ＭＳ Ｐゴシック" pitchFamily="34" charset="-128"/>
                <a:cs typeface="Arial" charset="0"/>
              </a:endParaRPr>
            </a:p>
          </p:txBody>
        </p:sp>
        <p:sp>
          <p:nvSpPr>
            <p:cNvPr id="173" name="Text Box 4"/>
            <p:cNvSpPr txBox="1">
              <a:spLocks noChangeArrowheads="1"/>
            </p:cNvSpPr>
            <p:nvPr/>
          </p:nvSpPr>
          <p:spPr bwMode="auto">
            <a:xfrm>
              <a:off x="3018000" y="2961922"/>
              <a:ext cx="871642" cy="308250"/>
            </a:xfrm>
            <a:prstGeom prst="rect">
              <a:avLst/>
            </a:prstGeom>
            <a:noFill/>
            <a:ln w="38100">
              <a:noFill/>
              <a:miter lim="800000"/>
              <a:headEnd/>
              <a:tailEnd type="none" w="lg" len="lg"/>
            </a:ln>
            <a:scene3d>
              <a:camera prst="perspectiveRelaxedModerately"/>
              <a:lightRig rig="threePt" dir="t"/>
            </a:scene3d>
          </p:spPr>
          <p:txBody>
            <a:bodyPr lIns="0" tIns="0" rIns="0" bIns="0" anchor="ctr"/>
            <a:lstStyle/>
            <a:p>
              <a:pPr marL="0" marR="0" lvl="0" indent="0" algn="ctr" defTabSz="814388" eaLnBrk="1" fontAlgn="base" latinLnBrk="0" hangingPunct="1">
                <a:lnSpc>
                  <a:spcPct val="100000"/>
                </a:lnSpc>
                <a:spcBef>
                  <a:spcPct val="30000"/>
                </a:spcBef>
                <a:spcAft>
                  <a:spcPct val="0"/>
                </a:spcAft>
                <a:buClrTx/>
                <a:buSzTx/>
                <a:buFontTx/>
                <a:buNone/>
                <a:tabLst/>
                <a:defRPr/>
              </a:pPr>
              <a:r>
                <a:rPr kumimoji="0" lang="en-US" sz="1000" b="1" i="0" u="none" strike="noStrike" kern="0" cap="none" spc="0" normalizeH="0" baseline="0" noProof="0" dirty="0" smtClean="0">
                  <a:ln>
                    <a:noFill/>
                  </a:ln>
                  <a:effectLst/>
                  <a:uLnTx/>
                  <a:uFillTx/>
                  <a:ea typeface="ＭＳ Ｐゴシック" pitchFamily="34" charset="-128"/>
                  <a:cs typeface="Arial" charset="0"/>
                </a:rPr>
                <a:t>Private or Public Cloud</a:t>
              </a:r>
              <a:endParaRPr kumimoji="0" lang="en-US" sz="1000" b="1" i="0" u="none" strike="noStrike" kern="0" cap="none" spc="0" normalizeH="0" baseline="0" noProof="0" dirty="0">
                <a:ln>
                  <a:noFill/>
                </a:ln>
                <a:effectLst/>
                <a:uLnTx/>
                <a:uFillTx/>
                <a:ea typeface="ＭＳ Ｐゴシック" pitchFamily="34" charset="-128"/>
                <a:cs typeface="Arial" charset="0"/>
              </a:endParaRPr>
            </a:p>
          </p:txBody>
        </p:sp>
        <p:pic>
          <p:nvPicPr>
            <p:cNvPr id="174" name="Picture 173"/>
            <p:cNvPicPr>
              <a:picLocks noChangeAspect="1"/>
            </p:cNvPicPr>
            <p:nvPr/>
          </p:nvPicPr>
          <p:blipFill rotWithShape="1">
            <a:blip r:embed="rId6" cstate="print">
              <a:extLst>
                <a:ext uri="{28A0092B-C50C-407E-A947-70E740481C1C}">
                  <a14:useLocalDpi xmlns:a14="http://schemas.microsoft.com/office/drawing/2010/main" val="0"/>
                </a:ext>
              </a:extLst>
            </a:blip>
            <a:srcRect l="12310" t="13882" r="43194" b="19746"/>
            <a:stretch/>
          </p:blipFill>
          <p:spPr>
            <a:xfrm>
              <a:off x="3661484" y="3803677"/>
              <a:ext cx="627414" cy="623904"/>
            </a:xfrm>
            <a:prstGeom prst="ellipse">
              <a:avLst/>
            </a:prstGeom>
            <a:gradFill>
              <a:gsLst>
                <a:gs pos="0">
                  <a:schemeClr val="tx1"/>
                </a:gs>
                <a:gs pos="100000">
                  <a:schemeClr val="tx2">
                    <a:lumMod val="60000"/>
                    <a:lumOff val="40000"/>
                  </a:schemeClr>
                </a:gs>
              </a:gsLst>
              <a:lin ang="5400000" scaled="0"/>
            </a:gradFill>
            <a:ln w="12700">
              <a:solidFill>
                <a:schemeClr val="tx1"/>
              </a:solidFill>
            </a:ln>
            <a:effectLst/>
            <a:scene3d>
              <a:camera prst="isometricRightUp"/>
              <a:lightRig rig="threePt" dir="t"/>
            </a:scene3d>
          </p:spPr>
        </p:pic>
        <p:pic>
          <p:nvPicPr>
            <p:cNvPr id="175" name="Picture 174"/>
            <p:cNvPicPr>
              <a:picLocks noChangeAspect="1"/>
            </p:cNvPicPr>
            <p:nvPr/>
          </p:nvPicPr>
          <p:blipFill rotWithShape="1">
            <a:blip r:embed="rId7" cstate="print">
              <a:extLst>
                <a:ext uri="{28A0092B-C50C-407E-A947-70E740481C1C}">
                  <a14:useLocalDpi xmlns:a14="http://schemas.microsoft.com/office/drawing/2010/main" val="0"/>
                </a:ext>
              </a:extLst>
            </a:blip>
            <a:srcRect l="32611" t="29766" r="23488" b="4651"/>
            <a:stretch/>
          </p:blipFill>
          <p:spPr>
            <a:xfrm>
              <a:off x="2632704" y="3803677"/>
              <a:ext cx="626466" cy="623904"/>
            </a:xfrm>
            <a:prstGeom prst="ellipse">
              <a:avLst/>
            </a:prstGeom>
            <a:gradFill>
              <a:gsLst>
                <a:gs pos="0">
                  <a:schemeClr val="tx1"/>
                </a:gs>
                <a:gs pos="100000">
                  <a:schemeClr val="tx2">
                    <a:lumMod val="60000"/>
                    <a:lumOff val="40000"/>
                  </a:schemeClr>
                </a:gs>
              </a:gsLst>
              <a:lin ang="5400000" scaled="0"/>
            </a:gradFill>
            <a:ln w="12700">
              <a:solidFill>
                <a:schemeClr val="tx1"/>
              </a:solidFill>
            </a:ln>
            <a:effectLst/>
            <a:scene3d>
              <a:camera prst="isometricLeftDown"/>
              <a:lightRig rig="threePt" dir="t"/>
            </a:scene3d>
          </p:spPr>
        </p:pic>
        <p:pic>
          <p:nvPicPr>
            <p:cNvPr id="176" name="Picture 175"/>
            <p:cNvPicPr>
              <a:picLocks noChangeAspect="1"/>
            </p:cNvPicPr>
            <p:nvPr/>
          </p:nvPicPr>
          <p:blipFill rotWithShape="1">
            <a:blip r:embed="rId8" cstate="print">
              <a:extLst>
                <a:ext uri="{28A0092B-C50C-407E-A947-70E740481C1C}">
                  <a14:useLocalDpi xmlns:a14="http://schemas.microsoft.com/office/drawing/2010/main" val="0"/>
                </a:ext>
              </a:extLst>
            </a:blip>
            <a:srcRect l="61276" t="34648" r="11627" b="29016"/>
            <a:stretch/>
          </p:blipFill>
          <p:spPr>
            <a:xfrm>
              <a:off x="3190689" y="3214327"/>
              <a:ext cx="560875" cy="564065"/>
            </a:xfrm>
            <a:prstGeom prst="ellipse">
              <a:avLst/>
            </a:prstGeom>
            <a:gradFill>
              <a:gsLst>
                <a:gs pos="0">
                  <a:schemeClr val="tx1"/>
                </a:gs>
                <a:gs pos="100000">
                  <a:schemeClr val="tx2">
                    <a:lumMod val="60000"/>
                    <a:lumOff val="40000"/>
                  </a:schemeClr>
                </a:gs>
              </a:gsLst>
              <a:lin ang="5400000" scaled="0"/>
            </a:gradFill>
            <a:ln w="12700">
              <a:solidFill>
                <a:schemeClr val="tx1"/>
              </a:solidFill>
            </a:ln>
            <a:effectLst/>
            <a:scene3d>
              <a:camera prst="orthographicFront">
                <a:rot lat="3000000" lon="0" rev="0"/>
              </a:camera>
              <a:lightRig rig="threePt" dir="t"/>
            </a:scene3d>
          </p:spPr>
        </p:pic>
      </p:grpSp>
      <p:grpSp>
        <p:nvGrpSpPr>
          <p:cNvPr id="15" name="Group 14"/>
          <p:cNvGrpSpPr/>
          <p:nvPr/>
        </p:nvGrpSpPr>
        <p:grpSpPr>
          <a:xfrm>
            <a:off x="175449" y="2142954"/>
            <a:ext cx="3725019" cy="3267246"/>
            <a:chOff x="80615" y="2411239"/>
            <a:chExt cx="3481548" cy="3053696"/>
          </a:xfrm>
        </p:grpSpPr>
        <p:sp>
          <p:nvSpPr>
            <p:cNvPr id="150" name="Rounded Rectangle 149"/>
            <p:cNvSpPr/>
            <p:nvPr/>
          </p:nvSpPr>
          <p:spPr>
            <a:xfrm rot="16200000">
              <a:off x="976584" y="1535503"/>
              <a:ext cx="908750" cy="2700686"/>
            </a:xfrm>
            <a:prstGeom prst="roundRect">
              <a:avLst>
                <a:gd name="adj" fmla="val 6605"/>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51" name="Rounded Rectangle 150"/>
            <p:cNvSpPr/>
            <p:nvPr/>
          </p:nvSpPr>
          <p:spPr>
            <a:xfrm rot="16200000">
              <a:off x="970631" y="2571567"/>
              <a:ext cx="920654" cy="2700686"/>
            </a:xfrm>
            <a:prstGeom prst="roundRect">
              <a:avLst>
                <a:gd name="adj" fmla="val 6605"/>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52" name="Rounded Rectangle 151"/>
            <p:cNvSpPr/>
            <p:nvPr/>
          </p:nvSpPr>
          <p:spPr>
            <a:xfrm rot="16200000">
              <a:off x="970632" y="3613583"/>
              <a:ext cx="920653" cy="2700687"/>
            </a:xfrm>
            <a:prstGeom prst="roundRect">
              <a:avLst>
                <a:gd name="adj" fmla="val 6605"/>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53" name="Text Box 19"/>
            <p:cNvSpPr txBox="1">
              <a:spLocks noChangeArrowheads="1"/>
            </p:cNvSpPr>
            <p:nvPr/>
          </p:nvSpPr>
          <p:spPr bwMode="auto">
            <a:xfrm>
              <a:off x="181892" y="2741191"/>
              <a:ext cx="1856724"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296" tIns="36576" rIns="82296" bIns="36576">
              <a:spAutoFit/>
            </a:bodyPr>
            <a:lstStyle>
              <a:lvl1pPr defTabSz="814388" eaLnBrk="0" hangingPunct="0">
                <a:defRPr>
                  <a:solidFill>
                    <a:schemeClr val="tx1"/>
                  </a:solidFill>
                  <a:latin typeface="Arial" charset="0"/>
                  <a:cs typeface="Arial" charset="0"/>
                </a:defRPr>
              </a:lvl1pPr>
              <a:lvl2pPr marL="742950" indent="-285750" defTabSz="814388" eaLnBrk="0" hangingPunct="0">
                <a:defRPr>
                  <a:solidFill>
                    <a:schemeClr val="tx1"/>
                  </a:solidFill>
                  <a:latin typeface="Arial" charset="0"/>
                  <a:cs typeface="Arial" charset="0"/>
                </a:defRPr>
              </a:lvl2pPr>
              <a:lvl3pPr marL="1143000" indent="-228600" defTabSz="814388" eaLnBrk="0" hangingPunct="0">
                <a:defRPr>
                  <a:solidFill>
                    <a:schemeClr val="tx1"/>
                  </a:solidFill>
                  <a:latin typeface="Arial" charset="0"/>
                  <a:cs typeface="Arial" charset="0"/>
                </a:defRPr>
              </a:lvl3pPr>
              <a:lvl4pPr marL="1600200" indent="-228600" defTabSz="814388" eaLnBrk="0" hangingPunct="0">
                <a:defRPr>
                  <a:solidFill>
                    <a:schemeClr val="tx1"/>
                  </a:solidFill>
                  <a:latin typeface="Arial" charset="0"/>
                  <a:cs typeface="Arial" charset="0"/>
                </a:defRPr>
              </a:lvl4pPr>
              <a:lvl5pPr marL="2057400" indent="-228600" defTabSz="814388" eaLnBrk="0" hangingPunct="0">
                <a:defRPr>
                  <a:solidFill>
                    <a:schemeClr val="tx1"/>
                  </a:solidFill>
                  <a:latin typeface="Arial" charset="0"/>
                  <a:cs typeface="Arial" charset="0"/>
                </a:defRPr>
              </a:lvl5pPr>
              <a:lvl6pPr marL="2514600" indent="-228600" defTabSz="814388" eaLnBrk="0" fontAlgn="base" hangingPunct="0">
                <a:spcBef>
                  <a:spcPct val="0"/>
                </a:spcBef>
                <a:spcAft>
                  <a:spcPct val="0"/>
                </a:spcAft>
                <a:defRPr>
                  <a:solidFill>
                    <a:schemeClr val="tx1"/>
                  </a:solidFill>
                  <a:latin typeface="Arial" charset="0"/>
                  <a:cs typeface="Arial" charset="0"/>
                </a:defRPr>
              </a:lvl6pPr>
              <a:lvl7pPr marL="2971800" indent="-228600" defTabSz="814388" eaLnBrk="0" fontAlgn="base" hangingPunct="0">
                <a:spcBef>
                  <a:spcPct val="0"/>
                </a:spcBef>
                <a:spcAft>
                  <a:spcPct val="0"/>
                </a:spcAft>
                <a:defRPr>
                  <a:solidFill>
                    <a:schemeClr val="tx1"/>
                  </a:solidFill>
                  <a:latin typeface="Arial" charset="0"/>
                  <a:cs typeface="Arial" charset="0"/>
                </a:defRPr>
              </a:lvl7pPr>
              <a:lvl8pPr marL="3429000" indent="-228600" defTabSz="814388" eaLnBrk="0" fontAlgn="base" hangingPunct="0">
                <a:spcBef>
                  <a:spcPct val="0"/>
                </a:spcBef>
                <a:spcAft>
                  <a:spcPct val="0"/>
                </a:spcAft>
                <a:defRPr>
                  <a:solidFill>
                    <a:schemeClr val="tx1"/>
                  </a:solidFill>
                  <a:latin typeface="Arial" charset="0"/>
                  <a:cs typeface="Arial" charset="0"/>
                </a:defRPr>
              </a:lvl8pPr>
              <a:lvl9pPr marL="3886200" indent="-228600" defTabSz="814388"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dirty="0" smtClean="0">
                  <a:latin typeface="Arial"/>
                </a:rPr>
                <a:t>Device-Centric </a:t>
              </a:r>
              <a:endParaRPr lang="en-US" sz="1400" dirty="0">
                <a:latin typeface="Arial"/>
              </a:endParaRPr>
            </a:p>
          </p:txBody>
        </p:sp>
        <p:sp>
          <p:nvSpPr>
            <p:cNvPr id="154" name="Text Box 19"/>
            <p:cNvSpPr txBox="1">
              <a:spLocks noChangeArrowheads="1"/>
            </p:cNvSpPr>
            <p:nvPr/>
          </p:nvSpPr>
          <p:spPr bwMode="auto">
            <a:xfrm>
              <a:off x="184314" y="3777255"/>
              <a:ext cx="1847158"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296" tIns="36576" rIns="82296" bIns="36576">
              <a:spAutoFit/>
            </a:bodyPr>
            <a:lstStyle>
              <a:defPPr>
                <a:defRPr lang="en-US"/>
              </a:defPPr>
              <a:lvl1pPr algn="ctr" defTabSz="814388">
                <a:spcBef>
                  <a:spcPct val="50000"/>
                </a:spcBef>
                <a:defRPr sz="1600">
                  <a:solidFill>
                    <a:srgbClr val="FFFFFF"/>
                  </a:solidFill>
                  <a:latin typeface="Arial" charset="0"/>
                  <a:cs typeface="Arial" charset="0"/>
                </a:defRPr>
              </a:lvl1pPr>
              <a:lvl2pPr marL="742950" indent="-285750" defTabSz="814388" eaLnBrk="0" hangingPunct="0">
                <a:defRPr>
                  <a:latin typeface="Arial" charset="0"/>
                  <a:cs typeface="Arial" charset="0"/>
                </a:defRPr>
              </a:lvl2pPr>
              <a:lvl3pPr marL="1143000" indent="-228600" defTabSz="814388" eaLnBrk="0" hangingPunct="0">
                <a:defRPr>
                  <a:latin typeface="Arial" charset="0"/>
                  <a:cs typeface="Arial" charset="0"/>
                </a:defRPr>
              </a:lvl3pPr>
              <a:lvl4pPr marL="1600200" indent="-228600" defTabSz="814388" eaLnBrk="0" hangingPunct="0">
                <a:defRPr>
                  <a:latin typeface="Arial" charset="0"/>
                  <a:cs typeface="Arial" charset="0"/>
                </a:defRPr>
              </a:lvl4pPr>
              <a:lvl5pPr marL="2057400" indent="-228600" defTabSz="814388" eaLnBrk="0" hangingPunct="0">
                <a:defRPr>
                  <a:latin typeface="Arial" charset="0"/>
                  <a:cs typeface="Arial" charset="0"/>
                </a:defRPr>
              </a:lvl5pPr>
              <a:lvl6pPr marL="2514600" indent="-228600" defTabSz="814388" eaLnBrk="0" fontAlgn="base" hangingPunct="0">
                <a:spcBef>
                  <a:spcPct val="0"/>
                </a:spcBef>
                <a:spcAft>
                  <a:spcPct val="0"/>
                </a:spcAft>
                <a:defRPr>
                  <a:latin typeface="Arial" charset="0"/>
                  <a:cs typeface="Arial" charset="0"/>
                </a:defRPr>
              </a:lvl6pPr>
              <a:lvl7pPr marL="2971800" indent="-228600" defTabSz="814388" eaLnBrk="0" fontAlgn="base" hangingPunct="0">
                <a:spcBef>
                  <a:spcPct val="0"/>
                </a:spcBef>
                <a:spcAft>
                  <a:spcPct val="0"/>
                </a:spcAft>
                <a:defRPr>
                  <a:latin typeface="Arial" charset="0"/>
                  <a:cs typeface="Arial" charset="0"/>
                </a:defRPr>
              </a:lvl7pPr>
              <a:lvl8pPr marL="3429000" indent="-228600" defTabSz="814388" eaLnBrk="0" fontAlgn="base" hangingPunct="0">
                <a:spcBef>
                  <a:spcPct val="0"/>
                </a:spcBef>
                <a:spcAft>
                  <a:spcPct val="0"/>
                </a:spcAft>
                <a:defRPr>
                  <a:latin typeface="Arial" charset="0"/>
                  <a:cs typeface="Arial" charset="0"/>
                </a:defRPr>
              </a:lvl8pPr>
              <a:lvl9pPr marL="3886200" indent="-228600" defTabSz="814388" eaLnBrk="0" fontAlgn="base" hangingPunct="0">
                <a:spcBef>
                  <a:spcPct val="0"/>
                </a:spcBef>
                <a:spcAft>
                  <a:spcPct val="0"/>
                </a:spcAft>
                <a:defRPr>
                  <a:latin typeface="Arial" charset="0"/>
                  <a:cs typeface="Arial" charset="0"/>
                </a:defRPr>
              </a:lvl9pPr>
            </a:lstStyle>
            <a:p>
              <a:pPr algn="l"/>
              <a:r>
                <a:rPr lang="en-US" sz="1400" dirty="0" smtClean="0">
                  <a:solidFill>
                    <a:schemeClr val="tx1"/>
                  </a:solidFill>
                  <a:latin typeface="Arial"/>
                </a:rPr>
                <a:t>Media-Specific </a:t>
              </a:r>
              <a:endParaRPr lang="en-US" sz="1400" dirty="0">
                <a:solidFill>
                  <a:schemeClr val="tx1"/>
                </a:solidFill>
                <a:latin typeface="Arial"/>
              </a:endParaRPr>
            </a:p>
          </p:txBody>
        </p:sp>
        <p:sp>
          <p:nvSpPr>
            <p:cNvPr id="155" name="Text Box 19"/>
            <p:cNvSpPr txBox="1">
              <a:spLocks noChangeArrowheads="1"/>
            </p:cNvSpPr>
            <p:nvPr/>
          </p:nvSpPr>
          <p:spPr bwMode="auto">
            <a:xfrm>
              <a:off x="159037" y="4819272"/>
              <a:ext cx="1856724"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82296" tIns="36576" rIns="82296" bIns="36576">
              <a:spAutoFit/>
            </a:bodyPr>
            <a:lstStyle>
              <a:defPPr>
                <a:defRPr lang="en-US"/>
              </a:defPPr>
              <a:lvl1pPr algn="ctr" defTabSz="814388">
                <a:spcBef>
                  <a:spcPct val="50000"/>
                </a:spcBef>
                <a:defRPr sz="1600">
                  <a:solidFill>
                    <a:srgbClr val="FFFFFF"/>
                  </a:solidFill>
                  <a:latin typeface="Arial" charset="0"/>
                  <a:cs typeface="Arial" charset="0"/>
                </a:defRPr>
              </a:lvl1pPr>
              <a:lvl2pPr marL="742950" indent="-285750" defTabSz="814388" eaLnBrk="0" hangingPunct="0">
                <a:defRPr>
                  <a:latin typeface="Arial" charset="0"/>
                  <a:cs typeface="Arial" charset="0"/>
                </a:defRPr>
              </a:lvl2pPr>
              <a:lvl3pPr marL="1143000" indent="-228600" defTabSz="814388" eaLnBrk="0" hangingPunct="0">
                <a:defRPr>
                  <a:latin typeface="Arial" charset="0"/>
                  <a:cs typeface="Arial" charset="0"/>
                </a:defRPr>
              </a:lvl3pPr>
              <a:lvl4pPr marL="1600200" indent="-228600" defTabSz="814388" eaLnBrk="0" hangingPunct="0">
                <a:defRPr>
                  <a:latin typeface="Arial" charset="0"/>
                  <a:cs typeface="Arial" charset="0"/>
                </a:defRPr>
              </a:lvl4pPr>
              <a:lvl5pPr marL="2057400" indent="-228600" defTabSz="814388" eaLnBrk="0" hangingPunct="0">
                <a:defRPr>
                  <a:latin typeface="Arial" charset="0"/>
                  <a:cs typeface="Arial" charset="0"/>
                </a:defRPr>
              </a:lvl5pPr>
              <a:lvl6pPr marL="2514600" indent="-228600" defTabSz="814388" eaLnBrk="0" fontAlgn="base" hangingPunct="0">
                <a:spcBef>
                  <a:spcPct val="0"/>
                </a:spcBef>
                <a:spcAft>
                  <a:spcPct val="0"/>
                </a:spcAft>
                <a:defRPr>
                  <a:latin typeface="Arial" charset="0"/>
                  <a:cs typeface="Arial" charset="0"/>
                </a:defRPr>
              </a:lvl6pPr>
              <a:lvl7pPr marL="2971800" indent="-228600" defTabSz="814388" eaLnBrk="0" fontAlgn="base" hangingPunct="0">
                <a:spcBef>
                  <a:spcPct val="0"/>
                </a:spcBef>
                <a:spcAft>
                  <a:spcPct val="0"/>
                </a:spcAft>
                <a:defRPr>
                  <a:latin typeface="Arial" charset="0"/>
                  <a:cs typeface="Arial" charset="0"/>
                </a:defRPr>
              </a:lvl7pPr>
              <a:lvl8pPr marL="3429000" indent="-228600" defTabSz="814388" eaLnBrk="0" fontAlgn="base" hangingPunct="0">
                <a:spcBef>
                  <a:spcPct val="0"/>
                </a:spcBef>
                <a:spcAft>
                  <a:spcPct val="0"/>
                </a:spcAft>
                <a:defRPr>
                  <a:latin typeface="Arial" charset="0"/>
                  <a:cs typeface="Arial" charset="0"/>
                </a:defRPr>
              </a:lvl8pPr>
              <a:lvl9pPr marL="3886200" indent="-228600" defTabSz="814388" eaLnBrk="0" fontAlgn="base" hangingPunct="0">
                <a:spcBef>
                  <a:spcPct val="0"/>
                </a:spcBef>
                <a:spcAft>
                  <a:spcPct val="0"/>
                </a:spcAft>
                <a:defRPr>
                  <a:latin typeface="Arial" charset="0"/>
                  <a:cs typeface="Arial" charset="0"/>
                </a:defRPr>
              </a:lvl9pPr>
            </a:lstStyle>
            <a:p>
              <a:pPr algn="l"/>
              <a:r>
                <a:rPr lang="en-US" sz="1400" dirty="0" smtClean="0">
                  <a:solidFill>
                    <a:schemeClr val="tx1"/>
                  </a:solidFill>
                  <a:latin typeface="Arial"/>
                </a:rPr>
                <a:t>Location-Bound</a:t>
              </a:r>
              <a:endParaRPr lang="en-US" sz="1400" dirty="0">
                <a:solidFill>
                  <a:schemeClr val="tx1"/>
                </a:solidFill>
                <a:latin typeface="Arial"/>
              </a:endParaRPr>
            </a:p>
          </p:txBody>
        </p:sp>
        <p:sp>
          <p:nvSpPr>
            <p:cNvPr id="156" name="Oval 155"/>
            <p:cNvSpPr/>
            <p:nvPr/>
          </p:nvSpPr>
          <p:spPr bwMode="auto">
            <a:xfrm>
              <a:off x="1653768" y="2411239"/>
              <a:ext cx="1025696" cy="100202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57" name="Pentagon 156"/>
            <p:cNvSpPr/>
            <p:nvPr/>
          </p:nvSpPr>
          <p:spPr>
            <a:xfrm>
              <a:off x="2310976" y="2650903"/>
              <a:ext cx="1221311" cy="522704"/>
            </a:xfrm>
            <a:prstGeom prst="homePlate">
              <a:avLst>
                <a:gd name="adj" fmla="val 32583"/>
              </a:avLst>
            </a:prstGeom>
            <a:gradFill flip="none" rotWithShape="1">
              <a:gsLst>
                <a:gs pos="0">
                  <a:srgbClr val="FFFFFF">
                    <a:alpha val="0"/>
                  </a:srgbClr>
                </a:gs>
                <a:gs pos="100000">
                  <a:srgbClr val="FFFFFF">
                    <a:alpha val="19000"/>
                  </a:srgbClr>
                </a:gs>
              </a:gsLst>
              <a:lin ang="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58" name="Pentagon 157"/>
            <p:cNvSpPr/>
            <p:nvPr/>
          </p:nvSpPr>
          <p:spPr>
            <a:xfrm>
              <a:off x="2310974" y="3655664"/>
              <a:ext cx="1251189" cy="522704"/>
            </a:xfrm>
            <a:prstGeom prst="homePlate">
              <a:avLst>
                <a:gd name="adj" fmla="val 32583"/>
              </a:avLst>
            </a:prstGeom>
            <a:gradFill flip="none" rotWithShape="1">
              <a:gsLst>
                <a:gs pos="0">
                  <a:srgbClr val="FFFFFF">
                    <a:alpha val="0"/>
                  </a:srgbClr>
                </a:gs>
                <a:gs pos="100000">
                  <a:srgbClr val="FFFFFF">
                    <a:alpha val="19000"/>
                  </a:srgbClr>
                </a:gs>
              </a:gsLst>
              <a:lin ang="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60" name="Pentagon 159"/>
            <p:cNvSpPr/>
            <p:nvPr/>
          </p:nvSpPr>
          <p:spPr>
            <a:xfrm>
              <a:off x="2310977" y="4709700"/>
              <a:ext cx="1221310" cy="508454"/>
            </a:xfrm>
            <a:prstGeom prst="homePlate">
              <a:avLst>
                <a:gd name="adj" fmla="val 32583"/>
              </a:avLst>
            </a:prstGeom>
            <a:gradFill flip="none" rotWithShape="1">
              <a:gsLst>
                <a:gs pos="0">
                  <a:srgbClr val="FFFFFF">
                    <a:alpha val="0"/>
                  </a:srgbClr>
                </a:gs>
                <a:gs pos="100000">
                  <a:srgbClr val="FFFFFF">
                    <a:alpha val="19000"/>
                  </a:srgbClr>
                </a:gs>
              </a:gsLst>
              <a:lin ang="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163" name="Picture 79" descr="PC"/>
            <p:cNvPicPr preferRelativeResize="0">
              <a:picLocks noChangeAspect="1" noChangeArrowheads="1"/>
            </p:cNvPicPr>
            <p:nvPr/>
          </p:nvPicPr>
          <p:blipFill>
            <a:blip r:embed="rId9" cstate="print"/>
            <a:srcRect/>
            <a:stretch>
              <a:fillRect/>
            </a:stretch>
          </p:blipFill>
          <p:spPr bwMode="auto">
            <a:xfrm>
              <a:off x="1767837" y="2650902"/>
              <a:ext cx="797561" cy="522705"/>
            </a:xfrm>
            <a:prstGeom prst="rect">
              <a:avLst/>
            </a:prstGeom>
            <a:effectLst>
              <a:outerShdw blurRad="50800" dist="38100" dir="5400000" algn="t" rotWithShape="0">
                <a:prstClr val="black">
                  <a:alpha val="40000"/>
                </a:prstClr>
              </a:outerShdw>
            </a:effectLst>
          </p:spPr>
        </p:pic>
        <p:sp>
          <p:nvSpPr>
            <p:cNvPr id="177" name="Oval 176"/>
            <p:cNvSpPr/>
            <p:nvPr/>
          </p:nvSpPr>
          <p:spPr bwMode="auto">
            <a:xfrm>
              <a:off x="1653768" y="3401839"/>
              <a:ext cx="1025696" cy="100202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78" name="Picture 1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6855" y="3632201"/>
              <a:ext cx="759524" cy="547636"/>
            </a:xfrm>
            <a:prstGeom prst="rect">
              <a:avLst/>
            </a:prstGeom>
            <a:noFill/>
            <a:ln>
              <a:noFill/>
            </a:ln>
            <a:effectLst>
              <a:outerShdw blurRad="63500" sx="102000" sy="102000" algn="ctr" rotWithShape="0">
                <a:prstClr val="black">
                  <a:alpha val="40000"/>
                </a:prstClr>
              </a:outerShdw>
            </a:effectLst>
          </p:spPr>
        </p:pic>
        <p:sp>
          <p:nvSpPr>
            <p:cNvPr id="179" name="Oval 178"/>
            <p:cNvSpPr/>
            <p:nvPr/>
          </p:nvSpPr>
          <p:spPr bwMode="auto">
            <a:xfrm>
              <a:off x="1653768" y="4462911"/>
              <a:ext cx="1025696" cy="100202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80" name="Picture 1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8864" y="4533654"/>
              <a:ext cx="955506" cy="890596"/>
            </a:xfrm>
            <a:prstGeom prst="rect">
              <a:avLst/>
            </a:prstGeom>
          </p:spPr>
        </p:pic>
      </p:grpSp>
      <p:pic>
        <p:nvPicPr>
          <p:cNvPr id="181" name="Picture 18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51854" y="3429000"/>
            <a:ext cx="1009264" cy="682480"/>
          </a:xfrm>
          <a:prstGeom prst="rect">
            <a:avLst/>
          </a:prstGeom>
        </p:spPr>
      </p:pic>
      <p:pic>
        <p:nvPicPr>
          <p:cNvPr id="182" name="Picture 18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5169" y="5089255"/>
            <a:ext cx="492756" cy="732094"/>
          </a:xfrm>
          <a:prstGeom prst="rect">
            <a:avLst/>
          </a:prstGeom>
        </p:spPr>
      </p:pic>
      <p:sp>
        <p:nvSpPr>
          <p:cNvPr id="183" name="Rectangle 182"/>
          <p:cNvSpPr/>
          <p:nvPr/>
        </p:nvSpPr>
        <p:spPr>
          <a:xfrm rot="16200000">
            <a:off x="8150201" y="4171143"/>
            <a:ext cx="558514" cy="1518281"/>
          </a:xfrm>
          <a:prstGeom prst="rect">
            <a:avLst/>
          </a:prstGeom>
          <a:gradFill flip="none" rotWithShape="1">
            <a:gsLst>
              <a:gs pos="0">
                <a:srgbClr val="7322C4">
                  <a:alpha val="0"/>
                </a:srgbClr>
              </a:gs>
              <a:gs pos="100000">
                <a:srgbClr val="0B0B0D"/>
              </a:gs>
            </a:gsLst>
            <a:lin ang="10800000" scaled="0"/>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marL="0" marR="0" lvl="0" indent="0" algn="ctr" defTabSz="814388" eaLnBrk="0" fontAlgn="base" latinLnBrk="0" hangingPunct="0">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184" name="Picture 18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11559" y="1855552"/>
            <a:ext cx="293874" cy="564803"/>
          </a:xfrm>
          <a:prstGeom prst="rect">
            <a:avLst/>
          </a:prstGeom>
        </p:spPr>
      </p:pic>
      <p:pic>
        <p:nvPicPr>
          <p:cNvPr id="185" name="Picture 18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3281" y="1816150"/>
            <a:ext cx="308909" cy="604205"/>
          </a:xfrm>
          <a:prstGeom prst="rect">
            <a:avLst/>
          </a:prstGeom>
        </p:spPr>
      </p:pic>
      <p:pic>
        <p:nvPicPr>
          <p:cNvPr id="186" name="Picture 3" descr="C:\Users\Brent.DUARTE\Desktop\Checklist, Templates, Guides, etc\Images\IP-Phone_0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45393" y="2499502"/>
            <a:ext cx="827315" cy="727112"/>
          </a:xfrm>
          <a:prstGeom prst="rect">
            <a:avLst/>
          </a:prstGeom>
          <a:noFill/>
          <a:extLst>
            <a:ext uri="{909E8E84-426E-40DD-AFC4-6F175D3DCCD1}">
              <a14:hiddenFill xmlns:a14="http://schemas.microsoft.com/office/drawing/2010/main">
                <a:solidFill>
                  <a:srgbClr val="FFFFFF"/>
                </a:solidFill>
              </a14:hiddenFill>
            </a:ext>
          </a:extLst>
        </p:spPr>
      </p:pic>
      <p:sp>
        <p:nvSpPr>
          <p:cNvPr id="187" name="Rectangle 186"/>
          <p:cNvSpPr/>
          <p:nvPr/>
        </p:nvSpPr>
        <p:spPr>
          <a:xfrm>
            <a:off x="1" y="5991225"/>
            <a:ext cx="12188824" cy="823706"/>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188" name="Rectangle 187"/>
          <p:cNvSpPr/>
          <p:nvPr/>
        </p:nvSpPr>
        <p:spPr>
          <a:xfrm>
            <a:off x="629118" y="6079917"/>
            <a:ext cx="2804708" cy="646331"/>
          </a:xfrm>
          <a:prstGeom prst="rect">
            <a:avLst/>
          </a:prstGeom>
        </p:spPr>
        <p:txBody>
          <a:bodyPr wrap="square" anchor="ctr">
            <a:spAutoFit/>
          </a:bodyPr>
          <a:lstStyle/>
          <a:p>
            <a:pPr algn="ctr">
              <a:lnSpc>
                <a:spcPct val="90000"/>
              </a:lnSpc>
            </a:pPr>
            <a:r>
              <a:rPr lang="en-US" sz="2000" dirty="0" smtClean="0"/>
              <a:t>FREEDOM </a:t>
            </a:r>
            <a:br>
              <a:rPr lang="en-US" sz="2000" dirty="0" smtClean="0"/>
            </a:br>
            <a:r>
              <a:rPr lang="en-US" sz="2000" dirty="0" smtClean="0"/>
              <a:t>OF DEVICE</a:t>
            </a:r>
            <a:endParaRPr lang="en-US" sz="2000" dirty="0"/>
          </a:p>
        </p:txBody>
      </p:sp>
      <p:sp>
        <p:nvSpPr>
          <p:cNvPr id="189" name="Rectangle 188"/>
          <p:cNvSpPr/>
          <p:nvPr/>
        </p:nvSpPr>
        <p:spPr>
          <a:xfrm>
            <a:off x="4692062" y="6079917"/>
            <a:ext cx="2804706" cy="646331"/>
          </a:xfrm>
          <a:prstGeom prst="rect">
            <a:avLst/>
          </a:prstGeom>
        </p:spPr>
        <p:txBody>
          <a:bodyPr wrap="square" anchor="ctr">
            <a:spAutoFit/>
          </a:bodyPr>
          <a:lstStyle/>
          <a:p>
            <a:pPr algn="ctr">
              <a:lnSpc>
                <a:spcPct val="90000"/>
              </a:lnSpc>
            </a:pPr>
            <a:r>
              <a:rPr lang="en-US" sz="2000" dirty="0" smtClean="0"/>
              <a:t>FREEDOM </a:t>
            </a:r>
            <a:br>
              <a:rPr lang="en-US" sz="2000" dirty="0" smtClean="0"/>
            </a:br>
            <a:r>
              <a:rPr lang="en-US" sz="2000" dirty="0" smtClean="0"/>
              <a:t>OF MEDIA</a:t>
            </a:r>
            <a:endParaRPr lang="en-US" sz="2000" dirty="0"/>
          </a:p>
        </p:txBody>
      </p:sp>
      <p:sp>
        <p:nvSpPr>
          <p:cNvPr id="190" name="Rectangle 189"/>
          <p:cNvSpPr/>
          <p:nvPr/>
        </p:nvSpPr>
        <p:spPr>
          <a:xfrm>
            <a:off x="8755004" y="6079917"/>
            <a:ext cx="2804706" cy="646331"/>
          </a:xfrm>
          <a:prstGeom prst="rect">
            <a:avLst/>
          </a:prstGeom>
        </p:spPr>
        <p:txBody>
          <a:bodyPr wrap="square" anchor="ctr">
            <a:spAutoFit/>
          </a:bodyPr>
          <a:lstStyle/>
          <a:p>
            <a:pPr algn="ctr">
              <a:lnSpc>
                <a:spcPct val="90000"/>
              </a:lnSpc>
            </a:pPr>
            <a:r>
              <a:rPr lang="en-US" sz="2000" dirty="0" smtClean="0"/>
              <a:t>FREEDOM </a:t>
            </a:r>
            <a:br>
              <a:rPr lang="en-US" sz="2000" dirty="0" smtClean="0"/>
            </a:br>
            <a:r>
              <a:rPr lang="en-US" sz="2000" dirty="0" smtClean="0"/>
              <a:t>OF LOCATION</a:t>
            </a:r>
            <a:endParaRPr lang="en-US" sz="2000" dirty="0"/>
          </a:p>
        </p:txBody>
      </p:sp>
      <p:cxnSp>
        <p:nvCxnSpPr>
          <p:cNvPr id="191" name="Straight Connector 190"/>
          <p:cNvCxnSpPr/>
          <p:nvPr/>
        </p:nvCxnSpPr>
        <p:spPr>
          <a:xfrm>
            <a:off x="4062944" y="6044267"/>
            <a:ext cx="0" cy="71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8125886" y="6044267"/>
            <a:ext cx="0" cy="71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1" name="Group 172"/>
          <p:cNvGrpSpPr>
            <a:grpSpLocks/>
          </p:cNvGrpSpPr>
          <p:nvPr/>
        </p:nvGrpSpPr>
        <p:grpSpPr bwMode="auto">
          <a:xfrm>
            <a:off x="8756088" y="5007315"/>
            <a:ext cx="917139" cy="895975"/>
            <a:chOff x="5368167" y="4040509"/>
            <a:chExt cx="402904" cy="402904"/>
          </a:xfrm>
        </p:grpSpPr>
        <p:sp>
          <p:nvSpPr>
            <p:cNvPr id="142" name="Oval 141"/>
            <p:cNvSpPr/>
            <p:nvPr/>
          </p:nvSpPr>
          <p:spPr>
            <a:xfrm>
              <a:off x="5368167" y="4040509"/>
              <a:ext cx="402904" cy="402904"/>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3" name="Donut 142"/>
            <p:cNvSpPr/>
            <p:nvPr/>
          </p:nvSpPr>
          <p:spPr>
            <a:xfrm>
              <a:off x="5468099" y="4140441"/>
              <a:ext cx="206211" cy="206211"/>
            </a:xfrm>
            <a:prstGeom prst="donut">
              <a:avLst>
                <a:gd name="adj" fmla="val 9842"/>
              </a:avLst>
            </a:prstGeom>
            <a:solidFill>
              <a:srgbClr val="FFFFFF">
                <a:alpha val="35000"/>
              </a:srgbClr>
            </a:solidFill>
            <a:ln w="6350"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144" name="Chevron 143"/>
            <p:cNvSpPr/>
            <p:nvPr/>
          </p:nvSpPr>
          <p:spPr>
            <a:xfrm>
              <a:off x="5545107" y="4199133"/>
              <a:ext cx="64214" cy="88829"/>
            </a:xfrm>
            <a:prstGeom prst="chevron">
              <a:avLst>
                <a:gd name="adj" fmla="val 58010"/>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grpSp>
    </p:spTree>
    <p:extLst>
      <p:ext uri="{BB962C8B-B14F-4D97-AF65-F5344CB8AC3E}">
        <p14:creationId xmlns:p14="http://schemas.microsoft.com/office/powerpoint/2010/main" val="24435297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down)">
                                      <p:cBhvr>
                                        <p:cTn id="7" dur="500"/>
                                        <p:tgtEl>
                                          <p:spTgt spid="18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500"/>
                                        <p:tgtEl>
                                          <p:spTgt spid="188"/>
                                        </p:tgtEl>
                                      </p:cBhvr>
                                    </p:animEffect>
                                  </p:childTnLst>
                                </p:cTn>
                              </p:par>
                              <p:par>
                                <p:cTn id="11" presetID="10" presetClass="entr" presetSubtype="0" fill="hold" nodeType="withEffect">
                                  <p:stCondLst>
                                    <p:cond delay="600"/>
                                  </p:stCondLst>
                                  <p:childTnLst>
                                    <p:set>
                                      <p:cBhvr>
                                        <p:cTn id="12" dur="1" fill="hold">
                                          <p:stCondLst>
                                            <p:cond delay="0"/>
                                          </p:stCondLst>
                                        </p:cTn>
                                        <p:tgtEl>
                                          <p:spTgt spid="191"/>
                                        </p:tgtEl>
                                        <p:attrNameLst>
                                          <p:attrName>style.visibility</p:attrName>
                                        </p:attrNameLst>
                                      </p:cBhvr>
                                      <p:to>
                                        <p:strVal val="visible"/>
                                      </p:to>
                                    </p:set>
                                    <p:animEffect transition="in" filter="fade">
                                      <p:cBhvr>
                                        <p:cTn id="13" dur="500"/>
                                        <p:tgtEl>
                                          <p:spTgt spid="191"/>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89"/>
                                        </p:tgtEl>
                                        <p:attrNameLst>
                                          <p:attrName>style.visibility</p:attrName>
                                        </p:attrNameLst>
                                      </p:cBhvr>
                                      <p:to>
                                        <p:strVal val="visible"/>
                                      </p:to>
                                    </p:set>
                                    <p:animEffect transition="in" filter="fade">
                                      <p:cBhvr>
                                        <p:cTn id="16" dur="500"/>
                                        <p:tgtEl>
                                          <p:spTgt spid="189"/>
                                        </p:tgtEl>
                                      </p:cBhvr>
                                    </p:animEffect>
                                  </p:childTnLst>
                                </p:cTn>
                              </p:par>
                              <p:par>
                                <p:cTn id="17" presetID="10" presetClass="entr" presetSubtype="0" fill="hold" nodeType="withEffect">
                                  <p:stCondLst>
                                    <p:cond delay="1200"/>
                                  </p:stCondLst>
                                  <p:childTnLst>
                                    <p:set>
                                      <p:cBhvr>
                                        <p:cTn id="18" dur="1" fill="hold">
                                          <p:stCondLst>
                                            <p:cond delay="0"/>
                                          </p:stCondLst>
                                        </p:cTn>
                                        <p:tgtEl>
                                          <p:spTgt spid="192"/>
                                        </p:tgtEl>
                                        <p:attrNameLst>
                                          <p:attrName>style.visibility</p:attrName>
                                        </p:attrNameLst>
                                      </p:cBhvr>
                                      <p:to>
                                        <p:strVal val="visible"/>
                                      </p:to>
                                    </p:set>
                                    <p:animEffect transition="in" filter="fade">
                                      <p:cBhvr>
                                        <p:cTn id="19" dur="500"/>
                                        <p:tgtEl>
                                          <p:spTgt spid="192"/>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90"/>
                                        </p:tgtEl>
                                        <p:attrNameLst>
                                          <p:attrName>style.visibility</p:attrName>
                                        </p:attrNameLst>
                                      </p:cBhvr>
                                      <p:to>
                                        <p:strVal val="visible"/>
                                      </p:to>
                                    </p:set>
                                    <p:animEffect transition="in" filter="fade">
                                      <p:cBhvr>
                                        <p:cTn id="22"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p:bldP spid="189" grpId="0"/>
      <p:bldP spid="1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78"/>
          <p:cNvSpPr>
            <a:spLocks noGrp="1"/>
          </p:cNvSpPr>
          <p:nvPr>
            <p:ph type="title"/>
          </p:nvPr>
        </p:nvSpPr>
        <p:spPr/>
        <p:txBody>
          <a:bodyPr/>
          <a:lstStyle/>
          <a:p>
            <a:pPr lvl="0"/>
            <a:r>
              <a:rPr lang="en-US" sz="3600" dirty="0" smtClean="0"/>
              <a:t>VXI Evolution</a:t>
            </a:r>
            <a:endParaRPr lang="en-US" sz="3600" dirty="0"/>
          </a:p>
        </p:txBody>
      </p:sp>
      <p:sp>
        <p:nvSpPr>
          <p:cNvPr id="87" name="Rectangle 86"/>
          <p:cNvSpPr/>
          <p:nvPr/>
        </p:nvSpPr>
        <p:spPr>
          <a:xfrm>
            <a:off x="716148" y="1607786"/>
            <a:ext cx="10750813" cy="4259615"/>
          </a:xfrm>
          <a:prstGeom prst="rect">
            <a:avLst/>
          </a:prstGeom>
          <a:gradFill>
            <a:gsLst>
              <a:gs pos="10000">
                <a:srgbClr val="8F0ED7">
                  <a:alpha val="5000"/>
                </a:srgbClr>
              </a:gs>
              <a:gs pos="0">
                <a:srgbClr val="930BDF"/>
              </a:gs>
              <a:gs pos="100000">
                <a:schemeClr val="accent6"/>
              </a:gs>
            </a:gsLst>
            <a:lin ang="5400000" scaled="0"/>
          </a:gradFill>
          <a:ln w="12700" cap="flat" cmpd="sng" algn="ctr">
            <a:noFill/>
            <a:prstDash val="solid"/>
            <a:round/>
            <a:headEnd type="none" w="med" len="med"/>
            <a:tailEnd type="none" w="med" len="med"/>
          </a:ln>
          <a:effectLst>
            <a:outerShdw blurRad="76200" algn="ctr" rotWithShape="0">
              <a:prstClr val="black">
                <a:alpha val="60000"/>
              </a:prstClr>
            </a:outerShdw>
          </a:effectLst>
        </p:spPr>
        <p:txBody>
          <a:bodyPr wrap="none" lIns="109480" tIns="54738" rIns="109480" bIns="54738" anchor="ctr"/>
          <a:lstStyle/>
          <a:p>
            <a:pPr algn="ctr" defTabSz="1085661" eaLnBrk="0" hangingPunct="0">
              <a:lnSpc>
                <a:spcPct val="90000"/>
              </a:lnSpc>
            </a:pPr>
            <a:endParaRPr lang="en-US" sz="2100" dirty="0">
              <a:solidFill>
                <a:srgbClr val="0096D6"/>
              </a:solidFill>
              <a:cs typeface="Arial" pitchFamily="34" charset="0"/>
            </a:endParaRPr>
          </a:p>
        </p:txBody>
      </p:sp>
      <p:sp>
        <p:nvSpPr>
          <p:cNvPr id="88" name="Rectangle 105"/>
          <p:cNvSpPr/>
          <p:nvPr/>
        </p:nvSpPr>
        <p:spPr>
          <a:xfrm>
            <a:off x="716151" y="2327504"/>
            <a:ext cx="7771612" cy="2713696"/>
          </a:xfrm>
          <a:custGeom>
            <a:avLst/>
            <a:gdLst/>
            <a:ahLst/>
            <a:cxnLst/>
            <a:rect l="l" t="t" r="r" b="b"/>
            <a:pathLst>
              <a:path w="6435136" h="2823883">
                <a:moveTo>
                  <a:pt x="0" y="0"/>
                </a:moveTo>
                <a:cubicBezTo>
                  <a:pt x="2467995" y="218504"/>
                  <a:pt x="4702348" y="1249987"/>
                  <a:pt x="6435136" y="2823883"/>
                </a:cubicBezTo>
                <a:lnTo>
                  <a:pt x="0" y="2823883"/>
                </a:lnTo>
                <a:close/>
              </a:path>
            </a:pathLst>
          </a:custGeom>
          <a:gradFill>
            <a:gsLst>
              <a:gs pos="0">
                <a:schemeClr val="bg1">
                  <a:alpha val="33000"/>
                </a:schemeClr>
              </a:gs>
              <a:gs pos="100000">
                <a:schemeClr val="accent6">
                  <a:lumMod val="5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2100" dirty="0">
              <a:solidFill>
                <a:srgbClr val="FFFFFF"/>
              </a:solidFill>
            </a:endParaRPr>
          </a:p>
        </p:txBody>
      </p:sp>
      <p:grpSp>
        <p:nvGrpSpPr>
          <p:cNvPr id="89" name="Group 7"/>
          <p:cNvGrpSpPr/>
          <p:nvPr/>
        </p:nvGrpSpPr>
        <p:grpSpPr>
          <a:xfrm>
            <a:off x="4190828" y="1177606"/>
            <a:ext cx="7302283" cy="4689796"/>
            <a:chOff x="2510885" y="2031914"/>
            <a:chExt cx="8633968" cy="3828451"/>
          </a:xfrm>
        </p:grpSpPr>
        <p:sp>
          <p:nvSpPr>
            <p:cNvPr id="90" name="Rectangle 89"/>
            <p:cNvSpPr/>
            <p:nvPr/>
          </p:nvSpPr>
          <p:spPr>
            <a:xfrm>
              <a:off x="2510885" y="2031914"/>
              <a:ext cx="8633968" cy="3828451"/>
            </a:xfrm>
            <a:prstGeom prst="rect">
              <a:avLst/>
            </a:prstGeom>
            <a:gradFill>
              <a:gsLst>
                <a:gs pos="0">
                  <a:srgbClr val="3F7FFF"/>
                </a:gs>
                <a:gs pos="100000">
                  <a:srgbClr val="004EEA"/>
                </a:gs>
                <a:gs pos="10000">
                  <a:srgbClr val="004EEA">
                    <a:alpha val="5000"/>
                  </a:srgbClr>
                </a:gs>
              </a:gsLst>
              <a:lin ang="5400000" scaled="0"/>
            </a:gradFill>
            <a:ln>
              <a:noFill/>
            </a:ln>
            <a:effectLst>
              <a:outerShdw blurRad="762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sz="2100" dirty="0">
                <a:solidFill>
                  <a:srgbClr val="0096D6"/>
                </a:solidFill>
              </a:endParaRPr>
            </a:p>
          </p:txBody>
        </p:sp>
        <p:sp>
          <p:nvSpPr>
            <p:cNvPr id="91" name="Rectangle 123"/>
            <p:cNvSpPr/>
            <p:nvPr/>
          </p:nvSpPr>
          <p:spPr>
            <a:xfrm>
              <a:off x="2510885" y="2364052"/>
              <a:ext cx="6742244" cy="3259003"/>
            </a:xfrm>
            <a:custGeom>
              <a:avLst/>
              <a:gdLst/>
              <a:ahLst/>
              <a:cxnLst/>
              <a:rect l="l" t="t" r="r" b="b"/>
              <a:pathLst>
                <a:path w="6742244" h="3259003">
                  <a:moveTo>
                    <a:pt x="0" y="0"/>
                  </a:moveTo>
                  <a:cubicBezTo>
                    <a:pt x="2631711" y="272506"/>
                    <a:pt x="4989295" y="1468247"/>
                    <a:pt x="6742244" y="3259003"/>
                  </a:cubicBezTo>
                  <a:lnTo>
                    <a:pt x="0" y="3259003"/>
                  </a:lnTo>
                  <a:close/>
                </a:path>
              </a:pathLst>
            </a:custGeom>
            <a:gradFill>
              <a:gsLst>
                <a:gs pos="0">
                  <a:schemeClr val="bg1">
                    <a:alpha val="33000"/>
                  </a:schemeClr>
                </a:gs>
                <a:gs pos="100000">
                  <a:schemeClr val="accent6">
                    <a:lumMod val="5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FFFF"/>
                </a:solidFill>
              </a:endParaRPr>
            </a:p>
          </p:txBody>
        </p:sp>
      </p:grpSp>
      <p:grpSp>
        <p:nvGrpSpPr>
          <p:cNvPr id="92" name="Group 11"/>
          <p:cNvGrpSpPr/>
          <p:nvPr/>
        </p:nvGrpSpPr>
        <p:grpSpPr>
          <a:xfrm>
            <a:off x="7665501" y="797859"/>
            <a:ext cx="3827608" cy="5069543"/>
            <a:chOff x="6150614" y="1611092"/>
            <a:chExt cx="5756829" cy="4249271"/>
          </a:xfrm>
        </p:grpSpPr>
        <p:sp>
          <p:nvSpPr>
            <p:cNvPr id="93" name="Rectangle 92"/>
            <p:cNvSpPr/>
            <p:nvPr/>
          </p:nvSpPr>
          <p:spPr>
            <a:xfrm>
              <a:off x="6150615" y="1611092"/>
              <a:ext cx="5756828" cy="4249271"/>
            </a:xfrm>
            <a:prstGeom prst="rect">
              <a:avLst/>
            </a:prstGeom>
            <a:gradFill>
              <a:gsLst>
                <a:gs pos="10000">
                  <a:srgbClr val="B98EFA">
                    <a:alpha val="5000"/>
                  </a:srgbClr>
                </a:gs>
                <a:gs pos="0">
                  <a:srgbClr val="BF97FB"/>
                </a:gs>
                <a:gs pos="100000">
                  <a:srgbClr val="6709F1"/>
                </a:gs>
              </a:gsLst>
              <a:lin ang="5400000" scaled="0"/>
            </a:gradFill>
            <a:ln w="12700" cap="flat" cmpd="sng" algn="ctr">
              <a:noFill/>
              <a:prstDash val="solid"/>
              <a:round/>
              <a:headEnd type="none" w="med" len="med"/>
              <a:tailEnd type="none" w="med" len="med"/>
            </a:ln>
            <a:effectLst>
              <a:outerShdw blurRad="76200" algn="ctr" rotWithShape="0">
                <a:prstClr val="black">
                  <a:alpha val="60000"/>
                </a:prstClr>
              </a:outerShdw>
            </a:effectLst>
          </p:spPr>
          <p:txBody>
            <a:bodyPr wrap="none" lIns="82124" tIns="41061" rIns="82124" bIns="41061" anchor="ctr"/>
            <a:lstStyle/>
            <a:p>
              <a:pPr algn="ctr" defTabSz="1085661" eaLnBrk="0" hangingPunct="0">
                <a:lnSpc>
                  <a:spcPct val="90000"/>
                </a:lnSpc>
              </a:pPr>
              <a:endParaRPr lang="en-US" sz="2100" dirty="0">
                <a:solidFill>
                  <a:srgbClr val="0096D6"/>
                </a:solidFill>
                <a:cs typeface="Arial" pitchFamily="34" charset="0"/>
              </a:endParaRPr>
            </a:p>
          </p:txBody>
        </p:sp>
        <p:sp>
          <p:nvSpPr>
            <p:cNvPr id="95" name="Oval 152"/>
            <p:cNvSpPr/>
            <p:nvPr/>
          </p:nvSpPr>
          <p:spPr>
            <a:xfrm>
              <a:off x="6150614" y="1971973"/>
              <a:ext cx="5756829" cy="3651080"/>
            </a:xfrm>
            <a:custGeom>
              <a:avLst/>
              <a:gdLst/>
              <a:ahLst/>
              <a:cxnLst/>
              <a:rect l="l" t="t" r="r" b="b"/>
              <a:pathLst>
                <a:path w="5756829" h="3651080">
                  <a:moveTo>
                    <a:pt x="0" y="0"/>
                  </a:moveTo>
                  <a:cubicBezTo>
                    <a:pt x="2170367" y="237424"/>
                    <a:pt x="4151398" y="1104617"/>
                    <a:pt x="5756829" y="2415078"/>
                  </a:cubicBezTo>
                  <a:lnTo>
                    <a:pt x="5756829" y="3651080"/>
                  </a:lnTo>
                  <a:lnTo>
                    <a:pt x="0" y="3651080"/>
                  </a:lnTo>
                  <a:close/>
                </a:path>
              </a:pathLst>
            </a:custGeom>
            <a:gradFill>
              <a:gsLst>
                <a:gs pos="0">
                  <a:schemeClr val="bg1">
                    <a:alpha val="33000"/>
                  </a:schemeClr>
                </a:gs>
                <a:gs pos="100000">
                  <a:schemeClr val="accent6">
                    <a:lumMod val="5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FFFF"/>
                </a:solidFill>
              </a:endParaRPr>
            </a:p>
          </p:txBody>
        </p:sp>
      </p:grpSp>
      <p:sp>
        <p:nvSpPr>
          <p:cNvPr id="96" name="Rectangle 100"/>
          <p:cNvSpPr/>
          <p:nvPr/>
        </p:nvSpPr>
        <p:spPr>
          <a:xfrm>
            <a:off x="716150" y="1909354"/>
            <a:ext cx="3474678" cy="3958047"/>
          </a:xfrm>
          <a:prstGeom prst="rect">
            <a:avLst/>
          </a:pr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2100" dirty="0">
              <a:solidFill>
                <a:srgbClr val="FFFFFF"/>
              </a:solidFill>
            </a:endParaRPr>
          </a:p>
        </p:txBody>
      </p:sp>
      <p:sp>
        <p:nvSpPr>
          <p:cNvPr id="98" name="Rectangle 100"/>
          <p:cNvSpPr/>
          <p:nvPr/>
        </p:nvSpPr>
        <p:spPr>
          <a:xfrm>
            <a:off x="4311049" y="1548421"/>
            <a:ext cx="3354452" cy="4318979"/>
          </a:xfrm>
          <a:prstGeom prst="rect">
            <a:avLst/>
          </a:pr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2100" dirty="0">
              <a:solidFill>
                <a:srgbClr val="FFFFFF"/>
              </a:solidFill>
            </a:endParaRPr>
          </a:p>
        </p:txBody>
      </p:sp>
      <p:sp>
        <p:nvSpPr>
          <p:cNvPr id="99" name="Rectangle 100"/>
          <p:cNvSpPr/>
          <p:nvPr/>
        </p:nvSpPr>
        <p:spPr>
          <a:xfrm>
            <a:off x="7837704" y="797858"/>
            <a:ext cx="3655405" cy="5069543"/>
          </a:xfrm>
          <a:prstGeom prst="rect">
            <a:avLst/>
          </a:pr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2100" dirty="0">
              <a:solidFill>
                <a:srgbClr val="FFFFFF"/>
              </a:solidFill>
            </a:endParaRPr>
          </a:p>
        </p:txBody>
      </p:sp>
      <p:sp>
        <p:nvSpPr>
          <p:cNvPr id="103" name="Rectangle 102"/>
          <p:cNvSpPr/>
          <p:nvPr/>
        </p:nvSpPr>
        <p:spPr>
          <a:xfrm>
            <a:off x="772512" y="5398806"/>
            <a:ext cx="3441465" cy="400087"/>
          </a:xfrm>
          <a:prstGeom prst="rect">
            <a:avLst/>
          </a:prstGeom>
        </p:spPr>
        <p:txBody>
          <a:bodyPr wrap="square" lIns="121899" tIns="60949" rIns="121899" bIns="60949" anchor="ctr">
            <a:spAutoFit/>
          </a:bodyPr>
          <a:lstStyle/>
          <a:p>
            <a:pPr algn="ctr">
              <a:lnSpc>
                <a:spcPct val="90000"/>
              </a:lnSpc>
              <a:defRPr/>
            </a:pPr>
            <a:r>
              <a:rPr lang="en-US" sz="2000" b="1" dirty="0">
                <a:solidFill>
                  <a:srgbClr val="FFE14F"/>
                </a:solidFill>
                <a:effectLst>
                  <a:outerShdw blurRad="50800" dist="12700" dir="5400000" algn="ctr" rotWithShape="0">
                    <a:srgbClr val="000000">
                      <a:alpha val="30000"/>
                    </a:srgbClr>
                  </a:outerShdw>
                </a:effectLst>
                <a:cs typeface="Arial" pitchFamily="34" charset="0"/>
              </a:rPr>
              <a:t>Desktop Virtualization</a:t>
            </a:r>
          </a:p>
        </p:txBody>
      </p:sp>
      <p:sp>
        <p:nvSpPr>
          <p:cNvPr id="106" name="Rectangle 105"/>
          <p:cNvSpPr/>
          <p:nvPr/>
        </p:nvSpPr>
        <p:spPr>
          <a:xfrm>
            <a:off x="7983949" y="5354937"/>
            <a:ext cx="3379149" cy="487825"/>
          </a:xfrm>
          <a:prstGeom prst="rect">
            <a:avLst/>
          </a:prstGeom>
        </p:spPr>
        <p:txBody>
          <a:bodyPr wrap="square" lIns="121899" tIns="60949" rIns="121899" bIns="60949" anchor="ctr">
            <a:noAutofit/>
          </a:bodyPr>
          <a:lstStyle/>
          <a:p>
            <a:pPr algn="ctr">
              <a:lnSpc>
                <a:spcPct val="90000"/>
              </a:lnSpc>
              <a:defRPr/>
            </a:pPr>
            <a:r>
              <a:rPr lang="en-US" sz="2000" b="1" dirty="0">
                <a:solidFill>
                  <a:srgbClr val="FFE14F"/>
                </a:solidFill>
                <a:effectLst>
                  <a:outerShdw blurRad="50800" dist="12700" dir="5400000" algn="ctr" rotWithShape="0">
                    <a:srgbClr val="000000">
                      <a:alpha val="30000"/>
                    </a:srgbClr>
                  </a:outerShdw>
                </a:effectLst>
                <a:cs typeface="Arial" pitchFamily="34" charset="0"/>
              </a:rPr>
              <a:t>Workspace as a Service</a:t>
            </a:r>
          </a:p>
        </p:txBody>
      </p:sp>
      <p:sp>
        <p:nvSpPr>
          <p:cNvPr id="108" name="Text Box 44"/>
          <p:cNvSpPr txBox="1">
            <a:spLocks noChangeArrowheads="1"/>
          </p:cNvSpPr>
          <p:nvPr/>
        </p:nvSpPr>
        <p:spPr bwMode="auto">
          <a:xfrm>
            <a:off x="961365" y="2890921"/>
            <a:ext cx="3000003" cy="1710983"/>
          </a:xfrm>
          <a:prstGeom prst="rect">
            <a:avLst/>
          </a:prstGeom>
          <a:noFill/>
          <a:ln w="9525">
            <a:noFill/>
            <a:miter lim="800000"/>
            <a:headEnd/>
            <a:tailEnd/>
          </a:ln>
          <a:effectLst/>
        </p:spPr>
        <p:txBody>
          <a:bodyPr wrap="square" lIns="109480" tIns="54738" rIns="109480" bIns="54738">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marL="225425" indent="-225425" algn="l">
              <a:lnSpc>
                <a:spcPct val="90000"/>
              </a:lnSpc>
              <a:buClr>
                <a:srgbClr val="E2AFEB"/>
              </a:buClr>
              <a:buFont typeface="Arial" pitchFamily="34" charset="0"/>
              <a:buChar char="•"/>
            </a:pPr>
            <a:r>
              <a:rPr lang="en-US" sz="1600" b="0" dirty="0">
                <a:solidFill>
                  <a:srgbClr val="FFFFFF"/>
                </a:solidFill>
              </a:rPr>
              <a:t>Enhanced performance</a:t>
            </a:r>
          </a:p>
          <a:p>
            <a:pPr marL="225425" indent="-225425" algn="l">
              <a:lnSpc>
                <a:spcPct val="90000"/>
              </a:lnSpc>
              <a:buClr>
                <a:srgbClr val="E2AFEB"/>
              </a:buClr>
              <a:buFont typeface="Arial" pitchFamily="34" charset="0"/>
              <a:buChar char="•"/>
            </a:pPr>
            <a:r>
              <a:rPr lang="en-US" sz="1600" b="0" dirty="0">
                <a:solidFill>
                  <a:srgbClr val="FFFFFF"/>
                </a:solidFill>
              </a:rPr>
              <a:t>Simplified deployment</a:t>
            </a:r>
          </a:p>
          <a:p>
            <a:pPr marL="225425" indent="-225425" algn="l">
              <a:lnSpc>
                <a:spcPct val="90000"/>
              </a:lnSpc>
              <a:buClr>
                <a:srgbClr val="E2AFEB"/>
              </a:buClr>
              <a:buFont typeface="Arial" pitchFamily="34" charset="0"/>
              <a:buChar char="•"/>
            </a:pPr>
            <a:r>
              <a:rPr lang="en-US" sz="1600" b="0" dirty="0">
                <a:solidFill>
                  <a:srgbClr val="FFFFFF"/>
                </a:solidFill>
              </a:rPr>
              <a:t>End to End security</a:t>
            </a:r>
          </a:p>
          <a:p>
            <a:pPr marL="225425" indent="-225425" algn="l">
              <a:lnSpc>
                <a:spcPct val="90000"/>
              </a:lnSpc>
              <a:buClr>
                <a:srgbClr val="E2AFEB"/>
              </a:buClr>
              <a:buFont typeface="Arial" pitchFamily="34" charset="0"/>
              <a:buChar char="•"/>
            </a:pPr>
            <a:r>
              <a:rPr lang="en-US" sz="1600" b="0" dirty="0">
                <a:solidFill>
                  <a:srgbClr val="FFFFFF"/>
                </a:solidFill>
              </a:rPr>
              <a:t>Network optimization</a:t>
            </a:r>
          </a:p>
          <a:p>
            <a:pPr marL="225425" indent="-225425" algn="l">
              <a:lnSpc>
                <a:spcPct val="90000"/>
              </a:lnSpc>
              <a:buClr>
                <a:srgbClr val="E2AFEB"/>
              </a:buClr>
              <a:buFont typeface="Arial" pitchFamily="34" charset="0"/>
              <a:buChar char="•"/>
            </a:pPr>
            <a:r>
              <a:rPr lang="en-US" sz="1600" b="0" dirty="0">
                <a:solidFill>
                  <a:srgbClr val="FFFFFF"/>
                </a:solidFill>
              </a:rPr>
              <a:t>Lower TCO</a:t>
            </a:r>
          </a:p>
        </p:txBody>
      </p:sp>
      <p:sp>
        <p:nvSpPr>
          <p:cNvPr id="118" name="Rectangle 117"/>
          <p:cNvSpPr/>
          <p:nvPr/>
        </p:nvSpPr>
        <p:spPr>
          <a:xfrm>
            <a:off x="4199761" y="5391881"/>
            <a:ext cx="3704676" cy="413937"/>
          </a:xfrm>
          <a:prstGeom prst="rect">
            <a:avLst/>
          </a:prstGeom>
        </p:spPr>
        <p:txBody>
          <a:bodyPr wrap="square" lIns="121899" tIns="60949" rIns="121899" bIns="60949" anchor="ctr">
            <a:spAutoFit/>
          </a:bodyPr>
          <a:lstStyle/>
          <a:p>
            <a:pPr algn="ctr">
              <a:lnSpc>
                <a:spcPct val="90000"/>
              </a:lnSpc>
              <a:defRPr/>
            </a:pPr>
            <a:r>
              <a:rPr lang="en-US" sz="2000" b="1" dirty="0">
                <a:solidFill>
                  <a:srgbClr val="FFE14F"/>
                </a:solidFill>
                <a:effectLst>
                  <a:outerShdw blurRad="50800" dist="12700" dir="5400000" algn="ctr" rotWithShape="0">
                    <a:srgbClr val="000000">
                      <a:alpha val="30000"/>
                    </a:srgbClr>
                  </a:outerShdw>
                </a:effectLst>
                <a:cs typeface="Arial" pitchFamily="34" charset="0"/>
              </a:rPr>
              <a:t>Workspace Virtualization</a:t>
            </a:r>
          </a:p>
        </p:txBody>
      </p:sp>
      <p:grpSp>
        <p:nvGrpSpPr>
          <p:cNvPr id="6" name="Group 5"/>
          <p:cNvGrpSpPr/>
          <p:nvPr/>
        </p:nvGrpSpPr>
        <p:grpSpPr>
          <a:xfrm>
            <a:off x="58447" y="5766764"/>
            <a:ext cx="12179797" cy="933921"/>
            <a:chOff x="-5732" y="5664194"/>
            <a:chExt cx="9137227" cy="661489"/>
          </a:xfrm>
        </p:grpSpPr>
        <p:sp>
          <p:nvSpPr>
            <p:cNvPr id="100" name="Left-Right Arrow 99"/>
            <p:cNvSpPr/>
            <p:nvPr/>
          </p:nvSpPr>
          <p:spPr bwMode="auto">
            <a:xfrm rot="10800000">
              <a:off x="27682" y="5664194"/>
              <a:ext cx="9084762" cy="661489"/>
            </a:xfrm>
            <a:prstGeom prst="leftRightArrow">
              <a:avLst>
                <a:gd name="adj1" fmla="val 81564"/>
                <a:gd name="adj2" fmla="val 39201"/>
              </a:avLst>
            </a:prstGeom>
            <a:gradFill flip="none" rotWithShape="1">
              <a:gsLst>
                <a:gs pos="0">
                  <a:schemeClr val="bg1">
                    <a:lumMod val="50000"/>
                  </a:schemeClr>
                </a:gs>
                <a:gs pos="48000">
                  <a:srgbClr val="9395A3"/>
                </a:gs>
                <a:gs pos="100000">
                  <a:schemeClr val="bg1">
                    <a:lumMod val="50000"/>
                  </a:schemeClr>
                </a:gs>
              </a:gsLst>
              <a:lin ang="0" scaled="1"/>
              <a:tileRect/>
            </a:gradFill>
            <a:ln w="12700" cap="flat" cmpd="sng" algn="ctr">
              <a:noFill/>
              <a:prstDash val="solid"/>
            </a:ln>
            <a:effectLst>
              <a:outerShdw blurRad="76200" dist="50800" dir="5400000" algn="ctr" rotWithShape="0">
                <a:srgbClr val="000000">
                  <a:alpha val="27000"/>
                </a:srgbClr>
              </a:outerShdw>
            </a:effectLst>
          </p:spPr>
          <p:txBody>
            <a:bodyPr rot="0" spcFirstLastPara="0" vertOverflow="overflow" horzOverflow="overflow" vert="horz" wrap="square" lIns="91440" tIns="73152" rIns="274320" bIns="45720" numCol="1" spcCol="0" rtlCol="0" fromWordArt="0" anchor="t" anchorCtr="0" forceAA="0" compatLnSpc="1">
              <a:prstTxWarp prst="textNoShape">
                <a:avLst/>
              </a:prstTxWarp>
              <a:noAutofit/>
            </a:bodyPr>
            <a:lstStyle/>
            <a:p>
              <a:pPr algn="r"/>
              <a:endParaRPr lang="en-US" sz="2700" kern="0" dirty="0">
                <a:solidFill>
                  <a:srgbClr val="FFFFFF"/>
                </a:solidFill>
              </a:endParaRPr>
            </a:p>
          </p:txBody>
        </p:sp>
        <p:sp>
          <p:nvSpPr>
            <p:cNvPr id="85" name="AutoShape 12"/>
            <p:cNvSpPr>
              <a:spLocks noChangeArrowheads="1"/>
            </p:cNvSpPr>
            <p:nvPr/>
          </p:nvSpPr>
          <p:spPr bwMode="auto">
            <a:xfrm>
              <a:off x="-5732" y="5750239"/>
              <a:ext cx="9137227" cy="489088"/>
            </a:xfrm>
            <a:prstGeom prst="homePlate">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3152" rIns="274320" bIns="45720" numCol="1" spcCol="0" rtlCol="0" fromWordArt="0" anchor="ctr" anchorCtr="0" forceAA="0" compatLnSpc="1">
              <a:prstTxWarp prst="textNoShape">
                <a:avLst/>
              </a:prstTxWarp>
              <a:noAutofit/>
            </a:bodyPr>
            <a:lstStyle/>
            <a:p>
              <a:pPr algn="ctr">
                <a:spcAft>
                  <a:spcPts val="800"/>
                </a:spcAft>
              </a:pPr>
              <a:r>
                <a:rPr lang="en-US" sz="1900" dirty="0">
                  <a:solidFill>
                    <a:srgbClr val="FFFFFF"/>
                  </a:solidFill>
                </a:rPr>
                <a:t>Increased  Security, Flexibility, and Uncompromised User Experience</a:t>
              </a:r>
            </a:p>
            <a:p>
              <a:pPr algn="ctr">
                <a:spcAft>
                  <a:spcPts val="800"/>
                </a:spcAft>
              </a:pPr>
              <a:r>
                <a:rPr lang="en-US" sz="1900" dirty="0">
                  <a:solidFill>
                    <a:srgbClr val="FFFFFF"/>
                  </a:solidFill>
                </a:rPr>
                <a:t>Increased User Freedom and IT Control</a:t>
              </a:r>
            </a:p>
          </p:txBody>
        </p:sp>
        <p:cxnSp>
          <p:nvCxnSpPr>
            <p:cNvPr id="101" name="Straight Connector 100"/>
            <p:cNvCxnSpPr/>
            <p:nvPr/>
          </p:nvCxnSpPr>
          <p:spPr>
            <a:xfrm>
              <a:off x="349705" y="6006214"/>
              <a:ext cx="8222795" cy="0"/>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grpSp>
      <p:sp>
        <p:nvSpPr>
          <p:cNvPr id="27" name="Text Box 44"/>
          <p:cNvSpPr txBox="1">
            <a:spLocks noChangeArrowheads="1"/>
          </p:cNvSpPr>
          <p:nvPr/>
        </p:nvSpPr>
        <p:spPr bwMode="auto">
          <a:xfrm>
            <a:off x="4392075" y="2500676"/>
            <a:ext cx="3273426" cy="1366273"/>
          </a:xfrm>
          <a:prstGeom prst="rect">
            <a:avLst/>
          </a:prstGeom>
          <a:noFill/>
          <a:ln w="9525">
            <a:noFill/>
            <a:miter lim="800000"/>
            <a:headEnd/>
            <a:tailEnd/>
          </a:ln>
          <a:effectLst/>
        </p:spPr>
        <p:txBody>
          <a:bodyPr wrap="square" lIns="109480" tIns="54738" rIns="109480" bIns="54738">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marL="225425" indent="-225425" algn="l">
              <a:lnSpc>
                <a:spcPct val="90000"/>
              </a:lnSpc>
              <a:buClr>
                <a:srgbClr val="E2AFEB"/>
              </a:buClr>
              <a:buFont typeface="Arial" pitchFamily="34" charset="0"/>
              <a:buChar char="•"/>
            </a:pPr>
            <a:r>
              <a:rPr lang="en-US" sz="1600" b="0">
                <a:solidFill>
                  <a:srgbClr val="FFFFFF"/>
                </a:solidFill>
              </a:rPr>
              <a:t>Collaboration</a:t>
            </a:r>
            <a:endParaRPr lang="en-US" sz="1600" b="0" dirty="0">
              <a:solidFill>
                <a:srgbClr val="FFFFFF"/>
              </a:solidFill>
            </a:endParaRPr>
          </a:p>
          <a:p>
            <a:pPr marL="225425" indent="-225425" algn="l">
              <a:lnSpc>
                <a:spcPct val="90000"/>
              </a:lnSpc>
              <a:buClr>
                <a:srgbClr val="E2AFEB"/>
              </a:buClr>
              <a:buFont typeface="Arial" pitchFamily="34" charset="0"/>
              <a:buChar char="•"/>
            </a:pPr>
            <a:r>
              <a:rPr lang="en-US" sz="1600" b="0" dirty="0">
                <a:solidFill>
                  <a:srgbClr val="FFFFFF"/>
                </a:solidFill>
              </a:rPr>
              <a:t>Voice, video optimization</a:t>
            </a:r>
          </a:p>
          <a:p>
            <a:pPr marL="225425" indent="-225425" algn="l">
              <a:lnSpc>
                <a:spcPct val="90000"/>
              </a:lnSpc>
              <a:buClr>
                <a:srgbClr val="E2AFEB"/>
              </a:buClr>
              <a:buFont typeface="Arial" pitchFamily="34" charset="0"/>
              <a:buChar char="•"/>
            </a:pPr>
            <a:r>
              <a:rPr lang="en-US" sz="1600" b="0" dirty="0">
                <a:solidFill>
                  <a:srgbClr val="FFFFFF"/>
                </a:solidFill>
              </a:rPr>
              <a:t>BYOD</a:t>
            </a:r>
          </a:p>
          <a:p>
            <a:pPr marL="225425" indent="-225425" algn="l">
              <a:lnSpc>
                <a:spcPct val="90000"/>
              </a:lnSpc>
              <a:buClr>
                <a:srgbClr val="E2AFEB"/>
              </a:buClr>
              <a:buFont typeface="Arial" pitchFamily="34" charset="0"/>
              <a:buChar char="•"/>
            </a:pPr>
            <a:r>
              <a:rPr lang="en-US" sz="1600" b="0" dirty="0">
                <a:solidFill>
                  <a:srgbClr val="FFFFFF"/>
                </a:solidFill>
              </a:rPr>
              <a:t>Workspace mobility</a:t>
            </a:r>
          </a:p>
        </p:txBody>
      </p:sp>
      <p:sp>
        <p:nvSpPr>
          <p:cNvPr id="28" name="Text Box 44"/>
          <p:cNvSpPr txBox="1">
            <a:spLocks noChangeArrowheads="1"/>
          </p:cNvSpPr>
          <p:nvPr/>
        </p:nvSpPr>
        <p:spPr bwMode="auto">
          <a:xfrm>
            <a:off x="7983948" y="2110410"/>
            <a:ext cx="3509161" cy="1366273"/>
          </a:xfrm>
          <a:prstGeom prst="rect">
            <a:avLst/>
          </a:prstGeom>
          <a:noFill/>
          <a:ln w="9525">
            <a:noFill/>
            <a:miter lim="800000"/>
            <a:headEnd/>
            <a:tailEnd/>
          </a:ln>
          <a:effectLst/>
        </p:spPr>
        <p:txBody>
          <a:bodyPr wrap="square" lIns="109480" tIns="54738" rIns="109480" bIns="54738">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marL="225425" indent="-225425" algn="l">
              <a:lnSpc>
                <a:spcPct val="90000"/>
              </a:lnSpc>
              <a:buClr>
                <a:srgbClr val="E2AFEB"/>
              </a:buClr>
              <a:buFont typeface="Arial" pitchFamily="34" charset="0"/>
              <a:buChar char="•"/>
            </a:pPr>
            <a:r>
              <a:rPr lang="en-US" sz="1600" b="0" dirty="0">
                <a:solidFill>
                  <a:srgbClr val="FFFFFF"/>
                </a:solidFill>
              </a:rPr>
              <a:t>Automated provisioning</a:t>
            </a:r>
          </a:p>
          <a:p>
            <a:pPr marL="225425" indent="-225425" algn="l">
              <a:lnSpc>
                <a:spcPct val="90000"/>
              </a:lnSpc>
              <a:buClr>
                <a:srgbClr val="E2AFEB"/>
              </a:buClr>
              <a:buFont typeface="Arial" pitchFamily="34" charset="0"/>
              <a:buChar char="•"/>
            </a:pPr>
            <a:r>
              <a:rPr lang="en-US" sz="1600" b="0" dirty="0">
                <a:solidFill>
                  <a:srgbClr val="FFFFFF"/>
                </a:solidFill>
              </a:rPr>
              <a:t>Virtual/Native apps and content</a:t>
            </a:r>
          </a:p>
          <a:p>
            <a:pPr marL="225425" indent="-225425" algn="l">
              <a:lnSpc>
                <a:spcPct val="90000"/>
              </a:lnSpc>
              <a:buClr>
                <a:srgbClr val="E2AFEB"/>
              </a:buClr>
              <a:buFont typeface="Arial" pitchFamily="34" charset="0"/>
              <a:buChar char="•"/>
            </a:pPr>
            <a:r>
              <a:rPr lang="en-US" sz="1600" b="0" dirty="0">
                <a:solidFill>
                  <a:srgbClr val="FFFFFF"/>
                </a:solidFill>
              </a:rPr>
              <a:t>On premise, cloud or hybrid</a:t>
            </a:r>
          </a:p>
          <a:p>
            <a:pPr marL="225425" indent="-225425" algn="l">
              <a:lnSpc>
                <a:spcPct val="90000"/>
              </a:lnSpc>
              <a:buClr>
                <a:srgbClr val="E2AFEB"/>
              </a:buClr>
              <a:buFont typeface="Arial" pitchFamily="34" charset="0"/>
              <a:buChar char="•"/>
            </a:pPr>
            <a:r>
              <a:rPr lang="en-US" sz="1600" b="0" dirty="0">
                <a:solidFill>
                  <a:srgbClr val="FFFFFF"/>
                </a:solidFill>
              </a:rPr>
              <a:t>Multi-tenant</a:t>
            </a:r>
          </a:p>
        </p:txBody>
      </p:sp>
      <p:sp>
        <p:nvSpPr>
          <p:cNvPr id="2" name="TextBox 1"/>
          <p:cNvSpPr txBox="1"/>
          <p:nvPr/>
        </p:nvSpPr>
        <p:spPr>
          <a:xfrm>
            <a:off x="896988" y="1633110"/>
            <a:ext cx="10245788" cy="415476"/>
          </a:xfrm>
          <a:prstGeom prst="rect">
            <a:avLst/>
          </a:prstGeom>
          <a:noFill/>
        </p:spPr>
        <p:txBody>
          <a:bodyPr wrap="square" lIns="121899" tIns="60949" rIns="121899" bIns="60949" rtlCol="0">
            <a:spAutoFit/>
          </a:bodyPr>
          <a:lstStyle/>
          <a:p>
            <a:r>
              <a:rPr lang="en-US" sz="1900">
                <a:effectLst>
                  <a:outerShdw blurRad="50800" dist="12700" dir="5400000" algn="ctr" rotWithShape="0">
                    <a:srgbClr val="000000">
                      <a:alpha val="30000"/>
                    </a:srgbClr>
                  </a:outerShdw>
                </a:effectLst>
              </a:rPr>
              <a:t>OPTIMIZED DESKTOP AND APPLICATION VIRTUALIZATION</a:t>
            </a:r>
            <a:endParaRPr lang="en-US" sz="1900" dirty="0">
              <a:effectLst>
                <a:outerShdw blurRad="50800" dist="12700" dir="5400000" algn="ctr" rotWithShape="0">
                  <a:srgbClr val="000000">
                    <a:alpha val="30000"/>
                  </a:srgbClr>
                </a:outerShdw>
              </a:effectLst>
            </a:endParaRPr>
          </a:p>
        </p:txBody>
      </p:sp>
      <p:sp>
        <p:nvSpPr>
          <p:cNvPr id="41" name="TextBox 40"/>
          <p:cNvSpPr txBox="1"/>
          <p:nvPr/>
        </p:nvSpPr>
        <p:spPr>
          <a:xfrm>
            <a:off x="4386854" y="1160036"/>
            <a:ext cx="7213837" cy="415476"/>
          </a:xfrm>
          <a:prstGeom prst="rect">
            <a:avLst/>
          </a:prstGeom>
          <a:noFill/>
        </p:spPr>
        <p:txBody>
          <a:bodyPr wrap="square" lIns="121899" tIns="60949" rIns="121899" bIns="60949" rtlCol="0">
            <a:spAutoFit/>
          </a:bodyPr>
          <a:lstStyle/>
          <a:p>
            <a:r>
              <a:rPr lang="en-US" sz="1900" dirty="0" smtClean="0">
                <a:effectLst>
                  <a:outerShdw blurRad="50800" dist="12700" dir="5400000" algn="ctr" rotWithShape="0">
                    <a:srgbClr val="000000">
                      <a:alpha val="30000"/>
                    </a:srgbClr>
                  </a:outerShdw>
                </a:effectLst>
              </a:rPr>
              <a:t>IMPROVED WORKSPACE SUPPORT</a:t>
            </a:r>
            <a:endParaRPr lang="en-US" sz="1900" dirty="0">
              <a:effectLst>
                <a:outerShdw blurRad="50800" dist="12700" dir="5400000" algn="ctr" rotWithShape="0">
                  <a:srgbClr val="000000">
                    <a:alpha val="30000"/>
                  </a:srgbClr>
                </a:outerShdw>
              </a:effectLst>
            </a:endParaRPr>
          </a:p>
        </p:txBody>
      </p:sp>
      <p:sp>
        <p:nvSpPr>
          <p:cNvPr id="42" name="TextBox 41"/>
          <p:cNvSpPr txBox="1"/>
          <p:nvPr/>
        </p:nvSpPr>
        <p:spPr>
          <a:xfrm>
            <a:off x="7665502" y="797393"/>
            <a:ext cx="4015457" cy="386237"/>
          </a:xfrm>
          <a:prstGeom prst="rect">
            <a:avLst/>
          </a:prstGeom>
          <a:noFill/>
        </p:spPr>
        <p:txBody>
          <a:bodyPr wrap="square" lIns="121899" tIns="60949" rIns="121899" bIns="60949" rtlCol="0">
            <a:spAutoFit/>
          </a:bodyPr>
          <a:lstStyle/>
          <a:p>
            <a:pPr>
              <a:lnSpc>
                <a:spcPct val="90000"/>
              </a:lnSpc>
            </a:pPr>
            <a:r>
              <a:rPr lang="en-US" sz="1900" dirty="0">
                <a:effectLst>
                  <a:outerShdw blurRad="50800" dist="12700" dir="5400000" algn="ctr" rotWithShape="0">
                    <a:srgbClr val="000000">
                      <a:alpha val="30000"/>
                    </a:srgbClr>
                  </a:outerShdw>
                </a:effectLst>
              </a:rPr>
              <a:t>EXPANDED DELIVERY MODELS</a:t>
            </a:r>
          </a:p>
        </p:txBody>
      </p:sp>
      <p:sp>
        <p:nvSpPr>
          <p:cNvPr id="30" name="Rectangle 29"/>
          <p:cNvSpPr/>
          <p:nvPr/>
        </p:nvSpPr>
        <p:spPr>
          <a:xfrm>
            <a:off x="716151" y="5054092"/>
            <a:ext cx="10776958" cy="279909"/>
          </a:xfrm>
          <a:prstGeom prst="rect">
            <a:avLst/>
          </a:prstGeom>
          <a:gradFill>
            <a:gsLst>
              <a:gs pos="45000">
                <a:schemeClr val="accent1">
                  <a:alpha val="73000"/>
                </a:schemeClr>
              </a:gs>
              <a:gs pos="16000">
                <a:schemeClr val="accent1">
                  <a:alpha val="72000"/>
                </a:schemeClr>
              </a:gs>
              <a:gs pos="0">
                <a:schemeClr val="tx1">
                  <a:alpha val="0"/>
                </a:schemeClr>
              </a:gs>
              <a:gs pos="100000">
                <a:schemeClr val="tx1">
                  <a:alpha val="0"/>
                </a:schemeClr>
              </a:gs>
            </a:gsLst>
            <a:lin ang="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60949" rIns="121899" bIns="60949" rtlCol="0" anchor="ctr"/>
          <a:lstStyle/>
          <a:p>
            <a:r>
              <a:rPr lang="en-US">
                <a:solidFill>
                  <a:schemeClr val="tx1"/>
                </a:solidFill>
                <a:effectLst>
                  <a:outerShdw blurRad="50800" dist="12700" dir="5400000" algn="ctr" rotWithShape="0">
                    <a:srgbClr val="000000">
                      <a:alpha val="30000"/>
                    </a:srgbClr>
                  </a:outerShdw>
                </a:effectLst>
              </a:rPr>
              <a:t>Data Center</a:t>
            </a:r>
            <a:endParaRPr lang="en-US" dirty="0">
              <a:solidFill>
                <a:schemeClr val="tx1"/>
              </a:solidFill>
              <a:effectLst>
                <a:outerShdw blurRad="50800" dist="12700" dir="5400000" algn="ctr" rotWithShape="0">
                  <a:srgbClr val="000000">
                    <a:alpha val="30000"/>
                  </a:srgbClr>
                </a:outerShdw>
              </a:effectLst>
            </a:endParaRPr>
          </a:p>
        </p:txBody>
      </p:sp>
      <p:sp>
        <p:nvSpPr>
          <p:cNvPr id="31" name="Rectangle 30"/>
          <p:cNvSpPr/>
          <p:nvPr/>
        </p:nvSpPr>
        <p:spPr>
          <a:xfrm>
            <a:off x="4279274" y="4406237"/>
            <a:ext cx="7187687" cy="276476"/>
          </a:xfrm>
          <a:prstGeom prst="rect">
            <a:avLst/>
          </a:prstGeom>
          <a:gradFill>
            <a:gsLst>
              <a:gs pos="45000">
                <a:schemeClr val="accent1">
                  <a:alpha val="73000"/>
                </a:schemeClr>
              </a:gs>
              <a:gs pos="16000">
                <a:schemeClr val="accent1">
                  <a:alpha val="72000"/>
                </a:schemeClr>
              </a:gs>
              <a:gs pos="0">
                <a:schemeClr val="tx1">
                  <a:alpha val="0"/>
                </a:schemeClr>
              </a:gs>
              <a:gs pos="100000">
                <a:schemeClr val="tx1">
                  <a:alpha val="0"/>
                </a:schemeClr>
              </a:gs>
            </a:gsLst>
            <a:lin ang="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97280" tIns="60949" rIns="121899" bIns="60949" rtlCol="0" anchor="ctr"/>
          <a:lstStyle/>
          <a:p>
            <a:r>
              <a:rPr lang="en-US">
                <a:solidFill>
                  <a:schemeClr val="tx1"/>
                </a:solidFill>
                <a:effectLst>
                  <a:outerShdw blurRad="50800" dist="12700" dir="5400000" algn="ctr" rotWithShape="0">
                    <a:srgbClr val="000000">
                      <a:alpha val="30000"/>
                    </a:srgbClr>
                  </a:outerShdw>
                </a:effectLst>
              </a:rPr>
              <a:t>Collaboration</a:t>
            </a:r>
            <a:endParaRPr lang="en-US" dirty="0">
              <a:solidFill>
                <a:schemeClr val="tx1"/>
              </a:solidFill>
              <a:effectLst>
                <a:outerShdw blurRad="50800" dist="12700" dir="5400000" algn="ctr" rotWithShape="0">
                  <a:srgbClr val="000000">
                    <a:alpha val="30000"/>
                  </a:srgbClr>
                </a:outerShdw>
              </a:effectLst>
            </a:endParaRPr>
          </a:p>
        </p:txBody>
      </p:sp>
      <p:sp>
        <p:nvSpPr>
          <p:cNvPr id="36" name="Rectangle 35"/>
          <p:cNvSpPr/>
          <p:nvPr/>
        </p:nvSpPr>
        <p:spPr>
          <a:xfrm>
            <a:off x="716151" y="4733314"/>
            <a:ext cx="10776958" cy="279909"/>
          </a:xfrm>
          <a:prstGeom prst="rect">
            <a:avLst/>
          </a:prstGeom>
          <a:gradFill>
            <a:gsLst>
              <a:gs pos="45000">
                <a:schemeClr val="accent1">
                  <a:alpha val="73000"/>
                </a:schemeClr>
              </a:gs>
              <a:gs pos="16000">
                <a:schemeClr val="accent1">
                  <a:alpha val="72000"/>
                </a:schemeClr>
              </a:gs>
              <a:gs pos="0">
                <a:schemeClr val="tx1">
                  <a:alpha val="0"/>
                </a:schemeClr>
              </a:gs>
              <a:gs pos="100000">
                <a:schemeClr val="tx1">
                  <a:alpha val="0"/>
                </a:schemeClr>
              </a:gs>
            </a:gsLst>
            <a:lin ang="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31520" tIns="60949" rIns="121899" bIns="60949" rtlCol="0" anchor="ctr"/>
          <a:lstStyle/>
          <a:p>
            <a:r>
              <a:rPr lang="en-US" dirty="0">
                <a:solidFill>
                  <a:schemeClr val="tx1"/>
                </a:solidFill>
                <a:effectLst>
                  <a:outerShdw blurRad="50800" dist="12700" dir="5400000" algn="ctr" rotWithShape="0">
                    <a:srgbClr val="000000">
                      <a:alpha val="30000"/>
                    </a:srgbClr>
                  </a:outerShdw>
                </a:effectLst>
              </a:rPr>
              <a:t>Borderless Network</a:t>
            </a:r>
          </a:p>
        </p:txBody>
      </p:sp>
      <p:sp>
        <p:nvSpPr>
          <p:cNvPr id="43" name="Rectangle 42"/>
          <p:cNvSpPr/>
          <p:nvPr/>
        </p:nvSpPr>
        <p:spPr>
          <a:xfrm>
            <a:off x="7837704" y="4077149"/>
            <a:ext cx="3655408" cy="276476"/>
          </a:xfrm>
          <a:prstGeom prst="rect">
            <a:avLst/>
          </a:prstGeom>
          <a:gradFill>
            <a:gsLst>
              <a:gs pos="45000">
                <a:schemeClr val="accent1">
                  <a:alpha val="64000"/>
                </a:schemeClr>
              </a:gs>
              <a:gs pos="16000">
                <a:schemeClr val="accent1">
                  <a:alpha val="49000"/>
                </a:schemeClr>
              </a:gs>
              <a:gs pos="0">
                <a:schemeClr val="tx1">
                  <a:alpha val="0"/>
                </a:schemeClr>
              </a:gs>
              <a:gs pos="100000">
                <a:schemeClr val="tx1">
                  <a:alpha val="0"/>
                </a:schemeClr>
              </a:gs>
            </a:gsLst>
            <a:lin ang="0" scaled="1"/>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a:solidFill>
                  <a:schemeClr val="tx1"/>
                </a:solidFill>
                <a:effectLst>
                  <a:outerShdw blurRad="50800" dist="12700" dir="5400000" algn="ctr" rotWithShape="0">
                    <a:srgbClr val="000000">
                      <a:alpha val="30000"/>
                    </a:srgbClr>
                  </a:outerShdw>
                </a:effectLst>
              </a:rPr>
              <a:t>Cloud</a:t>
            </a:r>
            <a:endParaRPr lang="en-US" dirty="0">
              <a:solidFill>
                <a:schemeClr val="tx1"/>
              </a:solidFill>
              <a:effectLst>
                <a:outerShdw blurRad="50800" dist="12700" dir="5400000" algn="ctr" rotWithShape="0">
                  <a:srgbClr val="000000">
                    <a:alpha val="30000"/>
                  </a:srgbClr>
                </a:outerShdw>
              </a:effectLst>
            </a:endParaRPr>
          </a:p>
        </p:txBody>
      </p:sp>
    </p:spTree>
    <p:extLst>
      <p:ext uri="{BB962C8B-B14F-4D97-AF65-F5344CB8AC3E}">
        <p14:creationId xmlns:p14="http://schemas.microsoft.com/office/powerpoint/2010/main" val="8223038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6"/>
                                        </p:tgtEl>
                                        <p:attrNameLst>
                                          <p:attrName>style.visibility</p:attrName>
                                        </p:attrNameLst>
                                      </p:cBhvr>
                                      <p:to>
                                        <p:strVal val="visible"/>
                                      </p:to>
                                    </p:set>
                                    <p:animEffect transition="in" filter="fade">
                                      <p:cBhvr>
                                        <p:cTn id="9" dur="500"/>
                                        <p:tgtEl>
                                          <p:spTgt spid="96"/>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6"/>
                                        </p:tgtEl>
                                        <p:attrNameLst>
                                          <p:attrName>style.visibility</p:attrName>
                                        </p:attrNameLst>
                                      </p:cBhvr>
                                      <p:to>
                                        <p:strVal val="visible"/>
                                      </p:to>
                                    </p:set>
                                  </p:childTnLst>
                                </p:cTn>
                              </p:par>
                              <p:par>
                                <p:cTn id="44" presetID="2" presetClass="entr" presetSubtype="4"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99" grpId="0" animBg="1"/>
      <p:bldP spid="103" grpId="0"/>
      <p:bldP spid="106" grpId="0"/>
      <p:bldP spid="108" grpId="0"/>
      <p:bldP spid="118" grpId="0"/>
      <p:bldP spid="27" grpId="0"/>
      <p:bldP spid="28" grpId="0"/>
      <p:bldP spid="2" grpId="0"/>
      <p:bldP spid="41" grpId="0"/>
      <p:bldP spid="42" grpId="0"/>
      <p:bldP spid="30" grpId="0" animBg="1"/>
      <p:bldP spid="31" grpId="0" animBg="1"/>
      <p:bldP spid="36"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 Same Side Corner Rectangle 41"/>
          <p:cNvSpPr/>
          <p:nvPr/>
        </p:nvSpPr>
        <p:spPr>
          <a:xfrm>
            <a:off x="811782" y="3387412"/>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3" name="Round Same Side Corner Rectangle 42"/>
          <p:cNvSpPr/>
          <p:nvPr/>
        </p:nvSpPr>
        <p:spPr>
          <a:xfrm>
            <a:off x="6781177" y="3387412"/>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8" name="Round Same Side Corner Rectangle 47"/>
          <p:cNvSpPr/>
          <p:nvPr/>
        </p:nvSpPr>
        <p:spPr>
          <a:xfrm>
            <a:off x="6781177" y="4973607"/>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9" name="Round Same Side Corner Rectangle 48"/>
          <p:cNvSpPr/>
          <p:nvPr/>
        </p:nvSpPr>
        <p:spPr>
          <a:xfrm>
            <a:off x="811782" y="4973607"/>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1" name="Round Same Side Corner Rectangle 50"/>
          <p:cNvSpPr/>
          <p:nvPr/>
        </p:nvSpPr>
        <p:spPr>
          <a:xfrm>
            <a:off x="811782" y="1798180"/>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2" name="Round Same Side Corner Rectangle 51"/>
          <p:cNvSpPr/>
          <p:nvPr/>
        </p:nvSpPr>
        <p:spPr>
          <a:xfrm>
            <a:off x="6781177" y="1798180"/>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pic>
        <p:nvPicPr>
          <p:cNvPr id="53" name="Picture 52"/>
          <p:cNvPicPr>
            <a:picLocks/>
          </p:cNvPicPr>
          <p:nvPr/>
        </p:nvPicPr>
        <p:blipFill rotWithShape="1">
          <a:blip r:embed="rId3" cstate="print"/>
          <a:srcRect l="17330" r="17330"/>
          <a:stretch/>
        </p:blipFill>
        <p:spPr>
          <a:xfrm>
            <a:off x="314389" y="3596962"/>
            <a:ext cx="1066522" cy="106680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pic>
        <p:nvPicPr>
          <p:cNvPr id="54" name="Picture 16" descr="C:\Users\jonawil\AppData\Local\Microsoft\Windows\Temporary Internet Files\Content.IE5\RAKEFZO4\MP900182465[1].jpg"/>
          <p:cNvPicPr>
            <a:picLocks noChangeArrowheads="1"/>
          </p:cNvPicPr>
          <p:nvPr/>
        </p:nvPicPr>
        <p:blipFill rotWithShape="1">
          <a:blip r:embed="rId4" cstate="print"/>
          <a:srcRect l="17583" r="17583"/>
          <a:stretch/>
        </p:blipFill>
        <p:spPr bwMode="auto">
          <a:xfrm>
            <a:off x="6246353" y="3596962"/>
            <a:ext cx="1067259" cy="106680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pic>
        <p:nvPicPr>
          <p:cNvPr id="55" name="Picture 19" descr="C:\Users\jonawil\AppData\Local\Microsoft\Windows\Temporary Internet Files\Content.IE5\6SQZGJVM\MP900409096[1].jpg"/>
          <p:cNvPicPr>
            <a:picLocks noChangeArrowheads="1"/>
          </p:cNvPicPr>
          <p:nvPr/>
        </p:nvPicPr>
        <p:blipFill rotWithShape="1">
          <a:blip r:embed="rId5" cstate="print"/>
          <a:srcRect l="28982" t="1231" r="5374" b="-1231"/>
          <a:stretch/>
        </p:blipFill>
        <p:spPr bwMode="auto">
          <a:xfrm>
            <a:off x="6246353" y="5183157"/>
            <a:ext cx="1067259" cy="1066801"/>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pic>
        <p:nvPicPr>
          <p:cNvPr id="56" name="Picture 55"/>
          <p:cNvPicPr>
            <a:picLocks/>
          </p:cNvPicPr>
          <p:nvPr/>
        </p:nvPicPr>
        <p:blipFill rotWithShape="1">
          <a:blip r:embed="rId6" cstate="print"/>
          <a:srcRect l="973" t="5379" r="36617" b="5379"/>
          <a:stretch/>
        </p:blipFill>
        <p:spPr>
          <a:xfrm>
            <a:off x="314389" y="5183157"/>
            <a:ext cx="1067259" cy="1066801"/>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pic>
        <p:nvPicPr>
          <p:cNvPr id="57" name="Picture 56" descr="C:\Users\jonawil\AppData\Local\Microsoft\Windows\Temporary Internet Files\Content.IE5\6SQZGJVM\MP900182802[1].jpg"/>
          <p:cNvPicPr>
            <a:picLocks noChangeArrowheads="1"/>
          </p:cNvPicPr>
          <p:nvPr/>
        </p:nvPicPr>
        <p:blipFill rotWithShape="1">
          <a:blip r:embed="rId7" cstate="print"/>
          <a:srcRect l="22968" t="1540" r="14413" b="-1540"/>
          <a:stretch/>
        </p:blipFill>
        <p:spPr bwMode="auto">
          <a:xfrm>
            <a:off x="314389" y="2007730"/>
            <a:ext cx="1065975" cy="1066801"/>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pic>
        <p:nvPicPr>
          <p:cNvPr id="58" name="Picture 13" descr="C:\Users\jonawil\AppData\Local\Microsoft\Windows\Temporary Internet Files\Content.IE5\6SQZGJVM\MP900423653[1].jpg"/>
          <p:cNvPicPr>
            <a:picLocks noChangeArrowheads="1"/>
          </p:cNvPicPr>
          <p:nvPr/>
        </p:nvPicPr>
        <p:blipFill rotWithShape="1">
          <a:blip r:embed="rId8" cstate="print"/>
          <a:srcRect l="8499" r="26162"/>
          <a:stretch/>
        </p:blipFill>
        <p:spPr bwMode="auto">
          <a:xfrm>
            <a:off x="6246353" y="2007730"/>
            <a:ext cx="1067259" cy="106680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10" name="Title 1"/>
          <p:cNvSpPr>
            <a:spLocks noGrp="1"/>
          </p:cNvSpPr>
          <p:nvPr>
            <p:ph type="title"/>
          </p:nvPr>
        </p:nvSpPr>
        <p:spPr/>
        <p:txBody>
          <a:bodyPr/>
          <a:lstStyle/>
          <a:p>
            <a:r>
              <a:rPr lang="en-US" dirty="0" smtClean="0"/>
              <a:t>Cisco </a:t>
            </a:r>
            <a:r>
              <a:rPr lang="en-US" dirty="0" err="1" smtClean="0"/>
              <a:t>VXI</a:t>
            </a:r>
            <a:r>
              <a:rPr lang="en-US" dirty="0" smtClean="0"/>
              <a:t> Smart Solution in Action</a:t>
            </a:r>
            <a:endParaRPr lang="en-US" dirty="0"/>
          </a:p>
        </p:txBody>
      </p:sp>
      <p:sp>
        <p:nvSpPr>
          <p:cNvPr id="81" name="Text Placeholder 80"/>
          <p:cNvSpPr>
            <a:spLocks noGrp="1"/>
          </p:cNvSpPr>
          <p:nvPr>
            <p:ph type="body" sz="quarter" idx="11"/>
          </p:nvPr>
        </p:nvSpPr>
        <p:spPr/>
        <p:txBody>
          <a:bodyPr/>
          <a:lstStyle/>
          <a:p>
            <a:r>
              <a:rPr lang="en-US" smtClean="0"/>
              <a:t>What Some of Our Customers Have Achieved</a:t>
            </a:r>
            <a:endParaRPr lang="en-US" dirty="0"/>
          </a:p>
        </p:txBody>
      </p:sp>
      <p:sp>
        <p:nvSpPr>
          <p:cNvPr id="35" name="Rectangle 34"/>
          <p:cNvSpPr>
            <a:spLocks/>
          </p:cNvSpPr>
          <p:nvPr/>
        </p:nvSpPr>
        <p:spPr>
          <a:xfrm>
            <a:off x="1469205" y="3443260"/>
            <a:ext cx="4523212" cy="1374204"/>
          </a:xfrm>
          <a:prstGeom prst="rect">
            <a:avLst/>
          </a:prstGeom>
        </p:spPr>
        <p:txBody>
          <a:bodyPr wrap="square" lIns="68562" tIns="34281" rIns="68562" bIns="34281" anchor="ctr">
            <a:spAutoFit/>
          </a:bodyPr>
          <a:lstStyle/>
          <a:p>
            <a:pPr>
              <a:lnSpc>
                <a:spcPct val="90000"/>
              </a:lnSpc>
              <a:spcAft>
                <a:spcPts val="150"/>
              </a:spcAft>
              <a:buClr>
                <a:srgbClr val="FFFFFF"/>
              </a:buClr>
              <a:buSzPct val="90000"/>
            </a:pPr>
            <a:r>
              <a:rPr lang="en-US" sz="1600" b="1" dirty="0">
                <a:solidFill>
                  <a:srgbClr val="FFFFFF"/>
                </a:solidFill>
                <a:effectLst>
                  <a:outerShdw blurRad="38100" dist="38100" dir="2700000" algn="tl">
                    <a:srgbClr val="000000">
                      <a:alpha val="43137"/>
                    </a:srgbClr>
                  </a:outerShdw>
                </a:effectLst>
                <a:sym typeface="Arial" pitchFamily="-109" charset="0"/>
              </a:rPr>
              <a:t>Education</a:t>
            </a:r>
            <a:endParaRPr lang="en-US" sz="1600" b="1" dirty="0">
              <a:solidFill>
                <a:srgbClr val="FFFFFF"/>
              </a:solidFill>
              <a:effectLst>
                <a:outerShdw blurRad="38100" dist="38100" dir="2700000" algn="tl">
                  <a:srgbClr val="000000">
                    <a:alpha val="43137"/>
                  </a:srgbClr>
                </a:outerShdw>
              </a:effectLst>
            </a:endParaRP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Saved </a:t>
            </a:r>
            <a:r>
              <a:rPr lang="en-US" sz="1400" b="1" dirty="0">
                <a:solidFill>
                  <a:srgbClr val="FFE14F"/>
                </a:solidFill>
                <a:effectLst>
                  <a:outerShdw blurRad="38100" dist="38100" dir="2700000" algn="tl">
                    <a:srgbClr val="000000">
                      <a:alpha val="43137"/>
                    </a:srgbClr>
                  </a:outerShdw>
                </a:effectLst>
                <a:ea typeface="MS PGothic" charset="0"/>
                <a:cs typeface="Arial" charset="0"/>
              </a:rPr>
              <a:t>2M USD </a:t>
            </a:r>
            <a:r>
              <a:rPr lang="en-US" sz="1400" dirty="0">
                <a:solidFill>
                  <a:srgbClr val="FFFFFF"/>
                </a:solidFill>
                <a:effectLst>
                  <a:outerShdw blurRad="38100" dist="38100" dir="2700000" algn="tl">
                    <a:srgbClr val="000000">
                      <a:alpha val="43137"/>
                    </a:srgbClr>
                  </a:outerShdw>
                </a:effectLst>
                <a:ea typeface="MS PGothic" charset="0"/>
                <a:cs typeface="Arial" charset="0"/>
              </a:rPr>
              <a:t>in licensing fees</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App deployment reduced to </a:t>
            </a:r>
            <a:r>
              <a:rPr lang="en-US" sz="1400" b="1" dirty="0">
                <a:solidFill>
                  <a:srgbClr val="FFE14F"/>
                </a:solidFill>
                <a:effectLst>
                  <a:outerShdw blurRad="38100" dist="38100" dir="2700000" algn="tl">
                    <a:srgbClr val="000000">
                      <a:alpha val="43137"/>
                    </a:srgbClr>
                  </a:outerShdw>
                </a:effectLst>
                <a:ea typeface="MS PGothic" charset="0"/>
                <a:cs typeface="Arial" charset="0"/>
              </a:rPr>
              <a:t>MINUTES</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Desktop deployment costs reduced by </a:t>
            </a:r>
            <a:br>
              <a:rPr lang="en-US" sz="1400" dirty="0">
                <a:solidFill>
                  <a:srgbClr val="FFFFFF"/>
                </a:solidFill>
                <a:effectLst>
                  <a:outerShdw blurRad="38100" dist="38100" dir="2700000" algn="tl">
                    <a:srgbClr val="000000">
                      <a:alpha val="43137"/>
                    </a:srgbClr>
                  </a:outerShdw>
                </a:effectLst>
                <a:ea typeface="MS PGothic" charset="0"/>
                <a:cs typeface="Arial" charset="0"/>
              </a:rPr>
            </a:br>
            <a:r>
              <a:rPr lang="en-US" sz="1400" b="1" dirty="0">
                <a:solidFill>
                  <a:srgbClr val="FFE14F"/>
                </a:solidFill>
                <a:effectLst>
                  <a:outerShdw blurRad="38100" dist="38100" dir="2700000" algn="tl">
                    <a:srgbClr val="000000">
                      <a:alpha val="43137"/>
                    </a:srgbClr>
                  </a:outerShdw>
                </a:effectLst>
                <a:ea typeface="MS PGothic" charset="0"/>
                <a:cs typeface="Arial" charset="0"/>
              </a:rPr>
              <a:t>300 USD </a:t>
            </a:r>
            <a:r>
              <a:rPr lang="en-US" sz="1400" dirty="0">
                <a:solidFill>
                  <a:srgbClr val="FFFFFF"/>
                </a:solidFill>
                <a:effectLst>
                  <a:outerShdw blurRad="38100" dist="38100" dir="2700000" algn="tl">
                    <a:srgbClr val="000000">
                      <a:alpha val="43137"/>
                    </a:srgbClr>
                  </a:outerShdw>
                </a:effectLst>
                <a:ea typeface="MS PGothic" charset="0"/>
                <a:cs typeface="Arial" charset="0"/>
              </a:rPr>
              <a:t>per end-user </a:t>
            </a:r>
          </a:p>
        </p:txBody>
      </p:sp>
      <p:sp>
        <p:nvSpPr>
          <p:cNvPr id="36" name="Rectangle 35"/>
          <p:cNvSpPr>
            <a:spLocks/>
          </p:cNvSpPr>
          <p:nvPr/>
        </p:nvSpPr>
        <p:spPr>
          <a:xfrm>
            <a:off x="7338590" y="3540208"/>
            <a:ext cx="4692221" cy="1180305"/>
          </a:xfrm>
          <a:prstGeom prst="rect">
            <a:avLst/>
          </a:prstGeom>
        </p:spPr>
        <p:txBody>
          <a:bodyPr wrap="square" lIns="68562" tIns="34281" rIns="68562" bIns="34281" anchor="ctr">
            <a:spAutoFit/>
          </a:bodyPr>
          <a:lstStyle/>
          <a:p>
            <a:pPr>
              <a:lnSpc>
                <a:spcPct val="90000"/>
              </a:lnSpc>
              <a:spcAft>
                <a:spcPts val="150"/>
              </a:spcAft>
              <a:buClr>
                <a:srgbClr val="FFFFFF"/>
              </a:buClr>
              <a:buSzPct val="90000"/>
            </a:pPr>
            <a:r>
              <a:rPr lang="en-US" sz="1600" b="1" dirty="0">
                <a:solidFill>
                  <a:srgbClr val="FFFFFF"/>
                </a:solidFill>
                <a:effectLst>
                  <a:outerShdw blurRad="38100" dist="38100" dir="2700000" algn="tl">
                    <a:srgbClr val="000000">
                      <a:alpha val="43137"/>
                    </a:srgbClr>
                  </a:outerShdw>
                </a:effectLst>
                <a:sym typeface="Arial" pitchFamily="-109" charset="0"/>
              </a:rPr>
              <a:t>Government</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b="1" dirty="0" err="1">
                <a:solidFill>
                  <a:srgbClr val="FFE14F"/>
                </a:solidFill>
                <a:effectLst>
                  <a:outerShdw blurRad="38100" dist="38100" dir="2700000" algn="tl">
                    <a:srgbClr val="000000">
                      <a:alpha val="43137"/>
                    </a:srgbClr>
                  </a:outerShdw>
                </a:effectLst>
                <a:ea typeface="MS PGothic" charset="0"/>
                <a:cs typeface="Arial" charset="0"/>
              </a:rPr>
              <a:t>11M</a:t>
            </a:r>
            <a:r>
              <a:rPr lang="en-US" sz="1400" b="1" dirty="0">
                <a:solidFill>
                  <a:srgbClr val="FFE14F"/>
                </a:solidFill>
                <a:effectLst>
                  <a:outerShdw blurRad="38100" dist="38100" dir="2700000" algn="tl">
                    <a:srgbClr val="000000">
                      <a:alpha val="43137"/>
                    </a:srgbClr>
                  </a:outerShdw>
                </a:effectLst>
                <a:ea typeface="MS PGothic" charset="0"/>
                <a:cs typeface="Arial" charset="0"/>
              </a:rPr>
              <a:t> USD </a:t>
            </a:r>
            <a:r>
              <a:rPr lang="en-US" sz="1400" dirty="0">
                <a:effectLst>
                  <a:outerShdw blurRad="38100" dist="38100" dir="2700000" algn="tl">
                    <a:srgbClr val="000000">
                      <a:alpha val="43137"/>
                    </a:srgbClr>
                  </a:outerShdw>
                </a:effectLst>
                <a:ea typeface="MS PGothic" charset="0"/>
                <a:cs typeface="Arial" charset="0"/>
              </a:rPr>
              <a:t>in real estate savings</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b="1" dirty="0">
                <a:solidFill>
                  <a:srgbClr val="FFE14F"/>
                </a:solidFill>
                <a:effectLst>
                  <a:outerShdw blurRad="38100" dist="38100" dir="2700000" algn="tl">
                    <a:srgbClr val="000000">
                      <a:alpha val="43137"/>
                    </a:srgbClr>
                  </a:outerShdw>
                </a:effectLst>
                <a:ea typeface="MS PGothic" charset="0"/>
                <a:cs typeface="Arial" charset="0"/>
              </a:rPr>
              <a:t>100% </a:t>
            </a:r>
            <a:r>
              <a:rPr lang="en-US" sz="1400" dirty="0">
                <a:effectLst>
                  <a:outerShdw blurRad="38100" dist="38100" dir="2700000" algn="tl">
                    <a:srgbClr val="000000">
                      <a:alpha val="43137"/>
                    </a:srgbClr>
                  </a:outerShdw>
                </a:effectLst>
                <a:ea typeface="MS PGothic" charset="0"/>
                <a:cs typeface="Arial" charset="0"/>
              </a:rPr>
              <a:t>improvement in flexible working capability</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b="1" dirty="0" smtClean="0">
                <a:solidFill>
                  <a:srgbClr val="FFE14F"/>
                </a:solidFill>
                <a:effectLst>
                  <a:outerShdw blurRad="38100" dist="38100" dir="2700000" algn="tl">
                    <a:srgbClr val="000000">
                      <a:alpha val="43137"/>
                    </a:srgbClr>
                  </a:outerShdw>
                </a:effectLst>
                <a:ea typeface="MS PGothic" charset="0"/>
                <a:cs typeface="Arial" charset="0"/>
              </a:rPr>
              <a:t>SUPPORTED</a:t>
            </a:r>
            <a:r>
              <a:rPr lang="en-US" sz="1400" dirty="0" smtClean="0">
                <a:solidFill>
                  <a:srgbClr val="FFFFFF"/>
                </a:solidFill>
                <a:effectLst>
                  <a:outerShdw blurRad="38100" dist="38100" dir="2700000" algn="tl">
                    <a:srgbClr val="000000">
                      <a:alpha val="43137"/>
                    </a:srgbClr>
                  </a:outerShdw>
                </a:effectLst>
                <a:ea typeface="MS PGothic" charset="0"/>
                <a:cs typeface="Arial" charset="0"/>
              </a:rPr>
              <a:t> </a:t>
            </a:r>
            <a:r>
              <a:rPr lang="en-US" sz="1400" dirty="0">
                <a:solidFill>
                  <a:srgbClr val="FFFFFF"/>
                </a:solidFill>
                <a:ea typeface="MS PGothic" charset="0"/>
                <a:cs typeface="Arial" charset="0"/>
              </a:rPr>
              <a:t>cross-municipality </a:t>
            </a:r>
            <a:r>
              <a:rPr lang="en-US" sz="1400" dirty="0" smtClean="0">
                <a:solidFill>
                  <a:srgbClr val="FFFFFF"/>
                </a:solidFill>
                <a:ea typeface="MS PGothic" charset="0"/>
                <a:cs typeface="Arial" charset="0"/>
              </a:rPr>
              <a:t>collaboration/sharing</a:t>
            </a:r>
            <a:endParaRPr lang="en-US" sz="1400" dirty="0">
              <a:solidFill>
                <a:srgbClr val="FFFFFF"/>
              </a:solidFill>
              <a:ea typeface="MS PGothic" charset="0"/>
              <a:cs typeface="Arial" charset="0"/>
            </a:endParaRPr>
          </a:p>
        </p:txBody>
      </p:sp>
      <p:sp>
        <p:nvSpPr>
          <p:cNvPr id="37" name="Rectangle 36"/>
          <p:cNvSpPr>
            <a:spLocks/>
          </p:cNvSpPr>
          <p:nvPr/>
        </p:nvSpPr>
        <p:spPr>
          <a:xfrm>
            <a:off x="7328394" y="5029455"/>
            <a:ext cx="4692221" cy="1374204"/>
          </a:xfrm>
          <a:prstGeom prst="rect">
            <a:avLst/>
          </a:prstGeom>
        </p:spPr>
        <p:txBody>
          <a:bodyPr wrap="square" lIns="68562" tIns="34281" rIns="68562" bIns="34281" anchor="ctr">
            <a:spAutoFit/>
          </a:bodyPr>
          <a:lstStyle/>
          <a:p>
            <a:pPr>
              <a:lnSpc>
                <a:spcPct val="90000"/>
              </a:lnSpc>
              <a:spcAft>
                <a:spcPts val="150"/>
              </a:spcAft>
              <a:buClr>
                <a:srgbClr val="FFFFFF"/>
              </a:buClr>
              <a:buSzPct val="90000"/>
            </a:pPr>
            <a:r>
              <a:rPr lang="en-US" sz="1600" b="1" dirty="0">
                <a:solidFill>
                  <a:srgbClr val="FFFFFF"/>
                </a:solidFill>
                <a:effectLst>
                  <a:outerShdw blurRad="38100" dist="38100" dir="2700000" algn="tl">
                    <a:srgbClr val="000000">
                      <a:alpha val="43137"/>
                    </a:srgbClr>
                  </a:outerShdw>
                </a:effectLst>
                <a:sym typeface="Arial" pitchFamily="-109" charset="0"/>
              </a:rPr>
              <a:t>Technology Solution Providers</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Desktop deployment in </a:t>
            </a:r>
            <a:r>
              <a:rPr lang="en-US" sz="1400" b="1" dirty="0">
                <a:solidFill>
                  <a:srgbClr val="FFE14F"/>
                </a:solidFill>
                <a:effectLst>
                  <a:outerShdw blurRad="38100" dist="38100" dir="2700000" algn="tl">
                    <a:srgbClr val="000000">
                      <a:alpha val="43137"/>
                    </a:srgbClr>
                  </a:outerShdw>
                </a:effectLst>
                <a:ea typeface="MS PGothic" charset="0"/>
                <a:cs typeface="Arial" charset="0"/>
              </a:rPr>
              <a:t>15 MINUTES </a:t>
            </a:r>
            <a:r>
              <a:rPr lang="en-US" sz="1400" dirty="0">
                <a:solidFill>
                  <a:srgbClr val="FFFFFF"/>
                </a:solidFill>
                <a:effectLst>
                  <a:outerShdw blurRad="38100" dist="38100" dir="2700000" algn="tl">
                    <a:srgbClr val="000000">
                      <a:alpha val="43137"/>
                    </a:srgbClr>
                  </a:outerShdw>
                </a:effectLst>
                <a:ea typeface="MS PGothic" charset="0"/>
                <a:cs typeface="Arial" charset="0"/>
              </a:rPr>
              <a:t>from 1 </a:t>
            </a:r>
            <a:r>
              <a:rPr lang="en-US" sz="1400" dirty="0" err="1">
                <a:solidFill>
                  <a:srgbClr val="FFFFFF"/>
                </a:solidFill>
                <a:effectLst>
                  <a:outerShdw blurRad="38100" dist="38100" dir="2700000" algn="tl">
                    <a:srgbClr val="000000">
                      <a:alpha val="43137"/>
                    </a:srgbClr>
                  </a:outerShdw>
                </a:effectLst>
                <a:ea typeface="MS PGothic" charset="0"/>
                <a:cs typeface="Arial" charset="0"/>
              </a:rPr>
              <a:t>hr</a:t>
            </a:r>
            <a:endParaRPr lang="en-US" sz="1400" dirty="0">
              <a:solidFill>
                <a:srgbClr val="FFFFFF"/>
              </a:solidFill>
              <a:effectLst>
                <a:outerShdw blurRad="38100" dist="38100" dir="2700000" algn="tl">
                  <a:srgbClr val="000000">
                    <a:alpha val="43137"/>
                  </a:srgbClr>
                </a:outerShdw>
              </a:effectLst>
              <a:ea typeface="MS PGothic" charset="0"/>
              <a:cs typeface="Arial" charset="0"/>
            </a:endParaRP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Desktop management costs </a:t>
            </a:r>
            <a:r>
              <a:rPr lang="en-US" sz="1400" b="1" dirty="0">
                <a:solidFill>
                  <a:srgbClr val="FFE14F"/>
                </a:solidFill>
                <a:effectLst>
                  <a:outerShdw blurRad="38100" dist="38100" dir="2700000" algn="tl">
                    <a:srgbClr val="000000">
                      <a:alpha val="43137"/>
                    </a:srgbClr>
                  </a:outerShdw>
                </a:effectLst>
                <a:ea typeface="MS PGothic" charset="0"/>
                <a:cs typeface="Arial" charset="0"/>
              </a:rPr>
              <a:t>DOWN 75%</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Increased performance with </a:t>
            </a:r>
            <a:r>
              <a:rPr lang="en-US" sz="1400" dirty="0" smtClean="0">
                <a:solidFill>
                  <a:srgbClr val="FFFFFF"/>
                </a:solidFill>
                <a:effectLst>
                  <a:outerShdw blurRad="38100" dist="38100" dir="2700000" algn="tl">
                    <a:srgbClr val="000000">
                      <a:alpha val="43137"/>
                    </a:srgbClr>
                  </a:outerShdw>
                </a:effectLst>
                <a:ea typeface="MS PGothic" charset="0"/>
                <a:cs typeface="Arial" charset="0"/>
              </a:rPr>
              <a:t/>
            </a:r>
            <a:br>
              <a:rPr lang="en-US" sz="1400" dirty="0" smtClean="0">
                <a:solidFill>
                  <a:srgbClr val="FFFFFF"/>
                </a:solidFill>
                <a:effectLst>
                  <a:outerShdw blurRad="38100" dist="38100" dir="2700000" algn="tl">
                    <a:srgbClr val="000000">
                      <a:alpha val="43137"/>
                    </a:srgbClr>
                  </a:outerShdw>
                </a:effectLst>
                <a:ea typeface="MS PGothic" charset="0"/>
                <a:cs typeface="Arial" charset="0"/>
              </a:rPr>
            </a:br>
            <a:r>
              <a:rPr lang="en-US" sz="1400" b="1" dirty="0" smtClean="0">
                <a:solidFill>
                  <a:srgbClr val="FFE14F"/>
                </a:solidFill>
                <a:effectLst>
                  <a:outerShdw blurRad="38100" dist="38100" dir="2700000" algn="tl">
                    <a:srgbClr val="000000">
                      <a:alpha val="43137"/>
                    </a:srgbClr>
                  </a:outerShdw>
                </a:effectLst>
                <a:ea typeface="MS PGothic" charset="0"/>
                <a:cs typeface="Arial" charset="0"/>
              </a:rPr>
              <a:t>40</a:t>
            </a:r>
            <a:r>
              <a:rPr lang="en-US" sz="1400" b="1" dirty="0">
                <a:solidFill>
                  <a:srgbClr val="FFE14F"/>
                </a:solidFill>
                <a:effectLst>
                  <a:outerShdw blurRad="38100" dist="38100" dir="2700000" algn="tl">
                    <a:srgbClr val="000000">
                      <a:alpha val="43137"/>
                    </a:srgbClr>
                  </a:outerShdw>
                </a:effectLst>
                <a:ea typeface="MS PGothic" charset="0"/>
                <a:cs typeface="Arial" charset="0"/>
              </a:rPr>
              <a:t>% FEWER RESOURCES</a:t>
            </a:r>
          </a:p>
        </p:txBody>
      </p:sp>
      <p:sp>
        <p:nvSpPr>
          <p:cNvPr id="38" name="Rectangle 37"/>
          <p:cNvSpPr>
            <a:spLocks/>
          </p:cNvSpPr>
          <p:nvPr/>
        </p:nvSpPr>
        <p:spPr>
          <a:xfrm>
            <a:off x="1469205" y="5126404"/>
            <a:ext cx="4523212" cy="1180305"/>
          </a:xfrm>
          <a:prstGeom prst="rect">
            <a:avLst/>
          </a:prstGeom>
        </p:spPr>
        <p:txBody>
          <a:bodyPr wrap="square" lIns="68562" tIns="34281" rIns="68562" bIns="34281" anchor="ctr">
            <a:spAutoFit/>
          </a:bodyPr>
          <a:lstStyle/>
          <a:p>
            <a:pPr>
              <a:lnSpc>
                <a:spcPct val="90000"/>
              </a:lnSpc>
              <a:spcAft>
                <a:spcPts val="150"/>
              </a:spcAft>
              <a:buClr>
                <a:srgbClr val="FFFFFF"/>
              </a:buClr>
              <a:buSzPct val="90000"/>
            </a:pPr>
            <a:r>
              <a:rPr lang="en-US" sz="1600" b="1" dirty="0">
                <a:solidFill>
                  <a:srgbClr val="FFFFFF"/>
                </a:solidFill>
                <a:effectLst>
                  <a:outerShdw blurRad="38100" dist="38100" dir="2700000" algn="tl">
                    <a:srgbClr val="000000">
                      <a:alpha val="43137"/>
                    </a:srgbClr>
                  </a:outerShdw>
                </a:effectLst>
                <a:sym typeface="Arial" pitchFamily="-109" charset="0"/>
              </a:rPr>
              <a:t>Contact Center</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Reduced call-waiting time by </a:t>
            </a:r>
            <a:r>
              <a:rPr lang="en-US" sz="1400" b="1" dirty="0">
                <a:solidFill>
                  <a:srgbClr val="FFE14F"/>
                </a:solidFill>
                <a:effectLst>
                  <a:outerShdw blurRad="38100" dist="38100" dir="2700000" algn="tl">
                    <a:srgbClr val="000000">
                      <a:alpha val="43137"/>
                    </a:srgbClr>
                  </a:outerShdw>
                </a:effectLst>
                <a:ea typeface="MS PGothic" charset="0"/>
                <a:cs typeface="Arial" charset="0"/>
              </a:rPr>
              <a:t>40%</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Increased agent productivity by </a:t>
            </a:r>
            <a:r>
              <a:rPr lang="en-US" sz="1400" b="1" dirty="0">
                <a:solidFill>
                  <a:srgbClr val="FFE14F"/>
                </a:solidFill>
                <a:effectLst>
                  <a:outerShdw blurRad="38100" dist="38100" dir="2700000" algn="tl">
                    <a:srgbClr val="000000">
                      <a:alpha val="43137"/>
                    </a:srgbClr>
                  </a:outerShdw>
                </a:effectLst>
                <a:ea typeface="MS PGothic" charset="0"/>
                <a:cs typeface="Arial" charset="0"/>
              </a:rPr>
              <a:t>20%</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Cut CRM workflow by </a:t>
            </a:r>
            <a:r>
              <a:rPr lang="en-US" sz="1400" b="1" dirty="0">
                <a:solidFill>
                  <a:srgbClr val="FFE14F"/>
                </a:solidFill>
                <a:effectLst>
                  <a:outerShdw blurRad="38100" dist="38100" dir="2700000" algn="tl">
                    <a:srgbClr val="000000">
                      <a:alpha val="43137"/>
                    </a:srgbClr>
                  </a:outerShdw>
                </a:effectLst>
                <a:ea typeface="MS PGothic" charset="0"/>
                <a:cs typeface="Arial" charset="0"/>
              </a:rPr>
              <a:t>40%</a:t>
            </a:r>
          </a:p>
        </p:txBody>
      </p:sp>
      <p:sp>
        <p:nvSpPr>
          <p:cNvPr id="39" name="Rectangle 38"/>
          <p:cNvSpPr>
            <a:spLocks/>
          </p:cNvSpPr>
          <p:nvPr/>
        </p:nvSpPr>
        <p:spPr>
          <a:xfrm>
            <a:off x="1469205" y="1976625"/>
            <a:ext cx="4523212" cy="1129009"/>
          </a:xfrm>
          <a:prstGeom prst="rect">
            <a:avLst/>
          </a:prstGeom>
        </p:spPr>
        <p:txBody>
          <a:bodyPr wrap="square" lIns="68562" tIns="34281" rIns="68562" bIns="34281" anchor="ctr">
            <a:spAutoFit/>
          </a:bodyPr>
          <a:lstStyle/>
          <a:p>
            <a:pPr>
              <a:lnSpc>
                <a:spcPct val="90000"/>
              </a:lnSpc>
              <a:spcAft>
                <a:spcPts val="150"/>
              </a:spcAft>
              <a:buClr>
                <a:srgbClr val="FFFFFF"/>
              </a:buClr>
              <a:buSzPct val="90000"/>
            </a:pPr>
            <a:r>
              <a:rPr lang="en-US" sz="1600" b="1" dirty="0">
                <a:solidFill>
                  <a:srgbClr val="FFFFFF"/>
                </a:solidFill>
                <a:effectLst>
                  <a:outerShdw blurRad="38100" dist="38100" dir="2700000" algn="tl">
                    <a:srgbClr val="000000">
                      <a:alpha val="43137"/>
                    </a:srgbClr>
                  </a:outerShdw>
                </a:effectLst>
                <a:sym typeface="Arial" pitchFamily="-109" charset="0"/>
              </a:rPr>
              <a:t>Healthcare</a:t>
            </a:r>
          </a:p>
          <a:p>
            <a:pPr marL="171450" indent="-171450" defTabSz="814388">
              <a:lnSpc>
                <a:spcPct val="90000"/>
              </a:lnSpc>
              <a:spcBef>
                <a:spcPts val="600"/>
              </a:spcBef>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Saved clinician </a:t>
            </a:r>
            <a:r>
              <a:rPr lang="en-US" sz="1400" b="1" dirty="0">
                <a:solidFill>
                  <a:srgbClr val="FFE14F"/>
                </a:solidFill>
                <a:effectLst>
                  <a:outerShdw blurRad="38100" dist="38100" dir="2700000" algn="tl">
                    <a:srgbClr val="000000">
                      <a:alpha val="43137"/>
                    </a:srgbClr>
                  </a:outerShdw>
                </a:effectLst>
                <a:ea typeface="MS PGothic" charset="0"/>
                <a:cs typeface="Arial" charset="0"/>
              </a:rPr>
              <a:t>45+ MINUTES </a:t>
            </a:r>
            <a:r>
              <a:rPr lang="en-US" sz="1400" dirty="0">
                <a:solidFill>
                  <a:srgbClr val="FFFFFF"/>
                </a:solidFill>
                <a:effectLst>
                  <a:outerShdw blurRad="38100" dist="38100" dir="2700000" algn="tl">
                    <a:srgbClr val="000000">
                      <a:alpha val="43137"/>
                    </a:srgbClr>
                  </a:outerShdw>
                </a:effectLst>
                <a:ea typeface="MS PGothic" charset="0"/>
                <a:cs typeface="Arial" charset="0"/>
              </a:rPr>
              <a:t>per day</a:t>
            </a:r>
          </a:p>
          <a:p>
            <a:pPr marL="171450" indent="-171450" defTabSz="814388">
              <a:lnSpc>
                <a:spcPct val="90000"/>
              </a:lnSpc>
              <a:spcBef>
                <a:spcPts val="600"/>
              </a:spcBef>
              <a:buClr>
                <a:schemeClr val="tx1"/>
              </a:buClr>
              <a:buSzPct val="90000"/>
              <a:buFont typeface="Arial" pitchFamily="34" charset="0"/>
              <a:buChar char="•"/>
            </a:pPr>
            <a:r>
              <a:rPr lang="en-US" sz="1400" b="1" dirty="0">
                <a:solidFill>
                  <a:srgbClr val="FFE14F"/>
                </a:solidFill>
                <a:effectLst>
                  <a:outerShdw blurRad="38100" dist="38100" dir="2700000" algn="tl">
                    <a:srgbClr val="000000">
                      <a:alpha val="43137"/>
                    </a:srgbClr>
                  </a:outerShdw>
                </a:effectLst>
                <a:ea typeface="MS PGothic" charset="0"/>
                <a:cs typeface="Arial" charset="0"/>
              </a:rPr>
              <a:t>50% REDUCTION </a:t>
            </a:r>
            <a:r>
              <a:rPr lang="en-US" sz="1400" dirty="0">
                <a:solidFill>
                  <a:srgbClr val="FFFFFF"/>
                </a:solidFill>
                <a:effectLst>
                  <a:outerShdw blurRad="38100" dist="38100" dir="2700000" algn="tl">
                    <a:srgbClr val="000000">
                      <a:alpha val="43137"/>
                    </a:srgbClr>
                  </a:outerShdw>
                </a:effectLst>
                <a:ea typeface="MS PGothic" charset="0"/>
                <a:cs typeface="Arial" charset="0"/>
              </a:rPr>
              <a:t>in power consumption</a:t>
            </a:r>
          </a:p>
          <a:p>
            <a:pPr marL="171450" indent="-171450" defTabSz="814388">
              <a:lnSpc>
                <a:spcPct val="90000"/>
              </a:lnSpc>
              <a:spcBef>
                <a:spcPts val="600"/>
              </a:spcBef>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Decreased </a:t>
            </a:r>
            <a:r>
              <a:rPr lang="en-US" sz="1400" dirty="0" err="1">
                <a:solidFill>
                  <a:srgbClr val="FFFFFF"/>
                </a:solidFill>
                <a:effectLst>
                  <a:outerShdw blurRad="38100" dist="38100" dir="2700000" algn="tl">
                    <a:srgbClr val="000000">
                      <a:alpha val="43137"/>
                    </a:srgbClr>
                  </a:outerShdw>
                </a:effectLst>
                <a:ea typeface="MS PGothic" charset="0"/>
                <a:cs typeface="Arial" charset="0"/>
              </a:rPr>
              <a:t>OPEX</a:t>
            </a:r>
            <a:r>
              <a:rPr lang="en-US" sz="1400" dirty="0">
                <a:solidFill>
                  <a:srgbClr val="FFFFFF"/>
                </a:solidFill>
                <a:effectLst>
                  <a:outerShdw blurRad="38100" dist="38100" dir="2700000" algn="tl">
                    <a:srgbClr val="000000">
                      <a:alpha val="43137"/>
                    </a:srgbClr>
                  </a:outerShdw>
                </a:effectLst>
                <a:ea typeface="MS PGothic" charset="0"/>
                <a:cs typeface="Arial" charset="0"/>
              </a:rPr>
              <a:t> </a:t>
            </a:r>
            <a:r>
              <a:rPr lang="en-US" sz="1400" b="1" dirty="0">
                <a:solidFill>
                  <a:srgbClr val="FFE14F"/>
                </a:solidFill>
                <a:effectLst>
                  <a:outerShdw blurRad="38100" dist="38100" dir="2700000" algn="tl">
                    <a:srgbClr val="000000">
                      <a:alpha val="43137"/>
                    </a:srgbClr>
                  </a:outerShdw>
                </a:effectLst>
                <a:ea typeface="MS PGothic" charset="0"/>
                <a:cs typeface="Arial" charset="0"/>
              </a:rPr>
              <a:t>$80,000/MONTH</a:t>
            </a:r>
          </a:p>
        </p:txBody>
      </p:sp>
      <p:sp>
        <p:nvSpPr>
          <p:cNvPr id="40" name="Rectangle 39"/>
          <p:cNvSpPr>
            <a:spLocks/>
          </p:cNvSpPr>
          <p:nvPr/>
        </p:nvSpPr>
        <p:spPr>
          <a:xfrm>
            <a:off x="7338590" y="1866852"/>
            <a:ext cx="4692221" cy="1348556"/>
          </a:xfrm>
          <a:prstGeom prst="rect">
            <a:avLst/>
          </a:prstGeom>
        </p:spPr>
        <p:txBody>
          <a:bodyPr wrap="square" lIns="68562" tIns="34281" rIns="68562" bIns="34281" anchor="ctr">
            <a:spAutoFit/>
          </a:bodyPr>
          <a:lstStyle/>
          <a:p>
            <a:pPr>
              <a:lnSpc>
                <a:spcPct val="90000"/>
              </a:lnSpc>
              <a:buClr>
                <a:srgbClr val="FFFFFF"/>
              </a:buClr>
              <a:buSzPct val="90000"/>
            </a:pPr>
            <a:r>
              <a:rPr lang="en-US" sz="1600" b="1" dirty="0">
                <a:solidFill>
                  <a:srgbClr val="FFFFFF"/>
                </a:solidFill>
                <a:effectLst>
                  <a:outerShdw blurRad="38100" dist="38100" dir="2700000" algn="tl">
                    <a:srgbClr val="000000">
                      <a:alpha val="43137"/>
                    </a:srgbClr>
                  </a:outerShdw>
                </a:effectLst>
                <a:sym typeface="Arial" pitchFamily="-109" charset="0"/>
              </a:rPr>
              <a:t>Finance</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Logon in </a:t>
            </a:r>
            <a:r>
              <a:rPr lang="en-US" sz="1400" b="1" dirty="0">
                <a:solidFill>
                  <a:srgbClr val="FFE14F"/>
                </a:solidFill>
                <a:effectLst>
                  <a:outerShdw blurRad="38100" dist="38100" dir="2700000" algn="tl">
                    <a:srgbClr val="000000">
                      <a:alpha val="43137"/>
                    </a:srgbClr>
                  </a:outerShdw>
                </a:effectLst>
                <a:ea typeface="MS PGothic" charset="0"/>
                <a:cs typeface="Arial" charset="0"/>
              </a:rPr>
              <a:t>90 SECONDS </a:t>
            </a:r>
            <a:r>
              <a:rPr lang="en-US" sz="1400" dirty="0">
                <a:solidFill>
                  <a:srgbClr val="FFFFFF"/>
                </a:solidFill>
                <a:effectLst>
                  <a:outerShdw blurRad="38100" dist="38100" dir="2700000" algn="tl">
                    <a:srgbClr val="000000">
                      <a:alpha val="43137"/>
                    </a:srgbClr>
                  </a:outerShdw>
                </a:effectLst>
                <a:ea typeface="MS PGothic" charset="0"/>
                <a:cs typeface="Arial" charset="0"/>
              </a:rPr>
              <a:t>from 8 minutes</a:t>
            </a: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dirty="0">
                <a:solidFill>
                  <a:srgbClr val="FFFFFF"/>
                </a:solidFill>
                <a:effectLst>
                  <a:outerShdw blurRad="38100" dist="38100" dir="2700000" algn="tl">
                    <a:srgbClr val="000000">
                      <a:alpha val="43137"/>
                    </a:srgbClr>
                  </a:outerShdw>
                </a:effectLst>
                <a:ea typeface="MS PGothic" charset="0"/>
                <a:cs typeface="Arial" charset="0"/>
              </a:rPr>
              <a:t>Antivirus scans in </a:t>
            </a:r>
            <a:r>
              <a:rPr lang="en-US" sz="1400" b="1" dirty="0">
                <a:solidFill>
                  <a:srgbClr val="FFE14F"/>
                </a:solidFill>
                <a:effectLst>
                  <a:outerShdw blurRad="38100" dist="38100" dir="2700000" algn="tl">
                    <a:srgbClr val="000000">
                      <a:alpha val="43137"/>
                    </a:srgbClr>
                  </a:outerShdw>
                </a:effectLst>
                <a:ea typeface="MS PGothic" charset="0"/>
                <a:cs typeface="Arial" charset="0"/>
              </a:rPr>
              <a:t>10 </a:t>
            </a:r>
            <a:r>
              <a:rPr lang="en-US" sz="1400" b="1" dirty="0" smtClean="0">
                <a:solidFill>
                  <a:srgbClr val="FFE14F"/>
                </a:solidFill>
                <a:effectLst>
                  <a:outerShdw blurRad="38100" dist="38100" dir="2700000" algn="tl">
                    <a:srgbClr val="000000">
                      <a:alpha val="43137"/>
                    </a:srgbClr>
                  </a:outerShdw>
                </a:effectLst>
                <a:ea typeface="MS PGothic" charset="0"/>
                <a:cs typeface="Arial" charset="0"/>
              </a:rPr>
              <a:t>MINUTES</a:t>
            </a:r>
            <a:r>
              <a:rPr lang="en-US" sz="1400" dirty="0" smtClean="0">
                <a:solidFill>
                  <a:srgbClr val="FFFFFF"/>
                </a:solidFill>
                <a:effectLst>
                  <a:outerShdw blurRad="38100" dist="38100" dir="2700000" algn="tl">
                    <a:srgbClr val="000000">
                      <a:alpha val="43137"/>
                    </a:srgbClr>
                  </a:outerShdw>
                </a:effectLst>
                <a:ea typeface="MS PGothic" charset="0"/>
                <a:cs typeface="Arial" charset="0"/>
              </a:rPr>
              <a:t>—down </a:t>
            </a:r>
            <a:r>
              <a:rPr lang="en-US" sz="1400" dirty="0">
                <a:solidFill>
                  <a:srgbClr val="FFFFFF"/>
                </a:solidFill>
                <a:effectLst>
                  <a:outerShdw blurRad="38100" dist="38100" dir="2700000" algn="tl">
                    <a:srgbClr val="000000">
                      <a:alpha val="43137"/>
                    </a:srgbClr>
                  </a:outerShdw>
                </a:effectLst>
                <a:ea typeface="MS PGothic" charset="0"/>
                <a:cs typeface="Arial" charset="0"/>
              </a:rPr>
              <a:t>from 1 </a:t>
            </a:r>
            <a:r>
              <a:rPr lang="en-US" sz="1400" dirty="0" err="1">
                <a:solidFill>
                  <a:srgbClr val="FFFFFF"/>
                </a:solidFill>
                <a:effectLst>
                  <a:outerShdw blurRad="38100" dist="38100" dir="2700000" algn="tl">
                    <a:srgbClr val="000000">
                      <a:alpha val="43137"/>
                    </a:srgbClr>
                  </a:outerShdw>
                </a:effectLst>
                <a:ea typeface="MS PGothic" charset="0"/>
                <a:cs typeface="Arial" charset="0"/>
              </a:rPr>
              <a:t>hr</a:t>
            </a:r>
            <a:endParaRPr lang="en-US" sz="1400" dirty="0">
              <a:solidFill>
                <a:srgbClr val="FFFFFF"/>
              </a:solidFill>
              <a:effectLst>
                <a:outerShdw blurRad="38100" dist="38100" dir="2700000" algn="tl">
                  <a:srgbClr val="000000">
                    <a:alpha val="43137"/>
                  </a:srgbClr>
                </a:outerShdw>
              </a:effectLst>
              <a:ea typeface="MS PGothic" charset="0"/>
              <a:cs typeface="Arial" charset="0"/>
            </a:endParaRPr>
          </a:p>
          <a:p>
            <a:pPr marL="171450" indent="-171450" defTabSz="814388">
              <a:lnSpc>
                <a:spcPct val="90000"/>
              </a:lnSpc>
              <a:spcBef>
                <a:spcPts val="600"/>
              </a:spcBef>
              <a:spcAft>
                <a:spcPts val="150"/>
              </a:spcAft>
              <a:buClr>
                <a:schemeClr val="tx1"/>
              </a:buClr>
              <a:buSzPct val="90000"/>
              <a:buFont typeface="Arial" pitchFamily="34" charset="0"/>
              <a:buChar char="•"/>
            </a:pPr>
            <a:r>
              <a:rPr lang="en-US" sz="1400" b="1" dirty="0">
                <a:solidFill>
                  <a:srgbClr val="FFE14F"/>
                </a:solidFill>
                <a:effectLst>
                  <a:outerShdw blurRad="38100" dist="38100" dir="2700000" algn="tl">
                    <a:srgbClr val="000000">
                      <a:alpha val="43137"/>
                    </a:srgbClr>
                  </a:outerShdw>
                </a:effectLst>
                <a:ea typeface="MS PGothic" charset="0"/>
                <a:cs typeface="Arial" charset="0"/>
              </a:rPr>
              <a:t>REDUCED </a:t>
            </a:r>
            <a:r>
              <a:rPr lang="en-US" sz="1400" b="1" dirty="0" err="1">
                <a:solidFill>
                  <a:srgbClr val="FFE14F"/>
                </a:solidFill>
                <a:effectLst>
                  <a:outerShdw blurRad="38100" dist="38100" dir="2700000" algn="tl">
                    <a:srgbClr val="000000">
                      <a:alpha val="43137"/>
                    </a:srgbClr>
                  </a:outerShdw>
                </a:effectLst>
                <a:ea typeface="MS PGothic" charset="0"/>
                <a:cs typeface="Arial" charset="0"/>
              </a:rPr>
              <a:t>TCO</a:t>
            </a:r>
            <a:r>
              <a:rPr lang="en-US" sz="1400" b="1" dirty="0">
                <a:solidFill>
                  <a:srgbClr val="FFE14F"/>
                </a:solidFill>
                <a:effectLst>
                  <a:outerShdw blurRad="38100" dist="38100" dir="2700000" algn="tl">
                    <a:srgbClr val="000000">
                      <a:alpha val="43137"/>
                    </a:srgbClr>
                  </a:outerShdw>
                </a:effectLst>
                <a:ea typeface="MS PGothic" charset="0"/>
                <a:cs typeface="Arial" charset="0"/>
              </a:rPr>
              <a:t> </a:t>
            </a:r>
            <a:r>
              <a:rPr lang="en-US" sz="1400" dirty="0">
                <a:solidFill>
                  <a:srgbClr val="FFFFFF"/>
                </a:solidFill>
                <a:effectLst>
                  <a:outerShdw blurRad="38100" dist="38100" dir="2700000" algn="tl">
                    <a:srgbClr val="000000">
                      <a:alpha val="43137"/>
                    </a:srgbClr>
                  </a:outerShdw>
                </a:effectLst>
                <a:ea typeface="MS PGothic" charset="0"/>
                <a:cs typeface="Arial" charset="0"/>
              </a:rPr>
              <a:t>via Integrated desktop, </a:t>
            </a:r>
            <a:br>
              <a:rPr lang="en-US" sz="1400" dirty="0">
                <a:solidFill>
                  <a:srgbClr val="FFFFFF"/>
                </a:solidFill>
                <a:effectLst>
                  <a:outerShdw blurRad="38100" dist="38100" dir="2700000" algn="tl">
                    <a:srgbClr val="000000">
                      <a:alpha val="43137"/>
                    </a:srgbClr>
                  </a:outerShdw>
                </a:effectLst>
                <a:ea typeface="MS PGothic" charset="0"/>
                <a:cs typeface="Arial" charset="0"/>
              </a:rPr>
            </a:br>
            <a:r>
              <a:rPr lang="en-US" sz="1400" dirty="0">
                <a:solidFill>
                  <a:srgbClr val="FFFFFF"/>
                </a:solidFill>
                <a:effectLst>
                  <a:outerShdw blurRad="38100" dist="38100" dir="2700000" algn="tl">
                    <a:srgbClr val="000000">
                      <a:alpha val="43137"/>
                    </a:srgbClr>
                  </a:outerShdw>
                </a:effectLst>
                <a:ea typeface="MS PGothic" charset="0"/>
                <a:cs typeface="Arial" charset="0"/>
              </a:rPr>
              <a:t>voice phone, video phone</a:t>
            </a:r>
          </a:p>
        </p:txBody>
      </p:sp>
    </p:spTree>
    <p:extLst>
      <p:ext uri="{BB962C8B-B14F-4D97-AF65-F5344CB8AC3E}">
        <p14:creationId xmlns:p14="http://schemas.microsoft.com/office/powerpoint/2010/main" val="38223327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 Same Side Corner Rectangle 56"/>
          <p:cNvSpPr/>
          <p:nvPr/>
        </p:nvSpPr>
        <p:spPr>
          <a:xfrm>
            <a:off x="3495321" y="1331912"/>
            <a:ext cx="8341365" cy="5276782"/>
          </a:xfrm>
          <a:prstGeom prst="round2SameRect">
            <a:avLst>
              <a:gd name="adj1" fmla="val 4231"/>
              <a:gd name="adj2"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22" name="Round Same Side Corner Rectangle 121"/>
          <p:cNvSpPr>
            <a:spLocks/>
          </p:cNvSpPr>
          <p:nvPr/>
        </p:nvSpPr>
        <p:spPr>
          <a:xfrm>
            <a:off x="3690103" y="1887538"/>
            <a:ext cx="7951801" cy="4970462"/>
          </a:xfrm>
          <a:prstGeom prst="round2SameRect">
            <a:avLst>
              <a:gd name="adj1" fmla="val 2959"/>
              <a:gd name="adj2" fmla="val 0"/>
            </a:avLst>
          </a:prstGeom>
          <a:gradFill flip="none" rotWithShape="1">
            <a:gsLst>
              <a:gs pos="0">
                <a:srgbClr val="7B55D9">
                  <a:alpha val="0"/>
                </a:srgbClr>
              </a:gs>
              <a:gs pos="100000">
                <a:schemeClr val="accent4">
                  <a:lumMod val="90000"/>
                  <a:lumOff val="10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 name="Title 1"/>
          <p:cNvSpPr>
            <a:spLocks noGrp="1"/>
          </p:cNvSpPr>
          <p:nvPr>
            <p:ph type="title"/>
          </p:nvPr>
        </p:nvSpPr>
        <p:spPr/>
        <p:txBody>
          <a:bodyPr/>
          <a:lstStyle/>
          <a:p>
            <a:pPr lvl="0"/>
            <a:r>
              <a:rPr lang="en-US" dirty="0" smtClean="0"/>
              <a:t>What Is a Cisco Smart Solution?</a:t>
            </a:r>
            <a:endParaRPr lang="en-US" dirty="0"/>
          </a:p>
        </p:txBody>
      </p:sp>
      <p:sp>
        <p:nvSpPr>
          <p:cNvPr id="58" name="Round Same Side Corner Rectangle 57"/>
          <p:cNvSpPr/>
          <p:nvPr/>
        </p:nvSpPr>
        <p:spPr bwMode="auto">
          <a:xfrm>
            <a:off x="187325" y="1331912"/>
            <a:ext cx="2824163" cy="5054599"/>
          </a:xfrm>
          <a:prstGeom prst="round2SameRect">
            <a:avLst>
              <a:gd name="adj1" fmla="val 6001"/>
              <a:gd name="adj2"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9" name="Rectangle 222"/>
          <p:cNvSpPr>
            <a:spLocks noChangeArrowheads="1"/>
          </p:cNvSpPr>
          <p:nvPr/>
        </p:nvSpPr>
        <p:spPr bwMode="auto">
          <a:xfrm>
            <a:off x="470443" y="1414462"/>
            <a:ext cx="2257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smtClean="0"/>
              <a:t>WORK, YOUR WAY</a:t>
            </a:r>
            <a:endParaRPr lang="en-US" dirty="0"/>
          </a:p>
        </p:txBody>
      </p:sp>
      <p:pic>
        <p:nvPicPr>
          <p:cNvPr id="80" name="Picture 79"/>
          <p:cNvPicPr>
            <a:picLocks noChangeAspect="1"/>
          </p:cNvPicPr>
          <p:nvPr/>
        </p:nvPicPr>
        <p:blipFill>
          <a:blip r:embed="rId3">
            <a:extLst>
              <a:ext uri="{28A0092B-C50C-407E-A947-70E740481C1C}">
                <a14:useLocalDpi xmlns:a14="http://schemas.microsoft.com/office/drawing/2010/main" val="0"/>
              </a:ext>
            </a:extLst>
          </a:blip>
          <a:srcRect r="87"/>
          <a:stretch>
            <a:fillRect/>
          </a:stretch>
        </p:blipFill>
        <p:spPr bwMode="auto">
          <a:xfrm>
            <a:off x="276225" y="3271838"/>
            <a:ext cx="2646363" cy="1281112"/>
          </a:xfrm>
          <a:prstGeom prst="roundRect">
            <a:avLst>
              <a:gd name="adj" fmla="val 10483"/>
            </a:avLst>
          </a:prstGeom>
          <a:effectLst>
            <a:outerShdw blurRad="63500" sx="102000" sy="102000" algn="ctr" rotWithShape="0">
              <a:prstClr val="black">
                <a:alpha val="40000"/>
              </a:prstClr>
            </a:outerShdw>
          </a:effectLst>
          <a:extLst/>
        </p:spPr>
      </p:pic>
      <p:pic>
        <p:nvPicPr>
          <p:cNvPr id="81" name="Picture 8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1887538"/>
            <a:ext cx="2647950" cy="1279525"/>
          </a:xfrm>
          <a:prstGeom prst="roundRect">
            <a:avLst>
              <a:gd name="adj" fmla="val 10483"/>
            </a:avLst>
          </a:prstGeom>
          <a:effectLst>
            <a:outerShdw blurRad="63500" sx="102000" sy="102000" algn="ctr" rotWithShape="0">
              <a:prstClr val="black">
                <a:alpha val="40000"/>
              </a:prstClr>
            </a:outerShdw>
          </a:effectLst>
          <a:extLst/>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rcRect l="84"/>
          <a:stretch>
            <a:fillRect/>
          </a:stretch>
        </p:blipFill>
        <p:spPr bwMode="auto">
          <a:xfrm>
            <a:off x="276225" y="4657725"/>
            <a:ext cx="2646363" cy="1279525"/>
          </a:xfrm>
          <a:prstGeom prst="roundRect">
            <a:avLst>
              <a:gd name="adj" fmla="val 10483"/>
            </a:avLst>
          </a:prstGeom>
          <a:effectLst>
            <a:outerShdw blurRad="63500" sx="102000" sy="102000" algn="ctr" rotWithShape="0">
              <a:prstClr val="black">
                <a:alpha val="40000"/>
              </a:prstClr>
            </a:outerShdw>
          </a:effectLst>
          <a:extLst/>
        </p:spPr>
      </p:pic>
      <p:grpSp>
        <p:nvGrpSpPr>
          <p:cNvPr id="83" name="Group 13"/>
          <p:cNvGrpSpPr>
            <a:grpSpLocks/>
          </p:cNvGrpSpPr>
          <p:nvPr/>
        </p:nvGrpSpPr>
        <p:grpSpPr bwMode="auto">
          <a:xfrm>
            <a:off x="600075" y="3563938"/>
            <a:ext cx="695325" cy="696912"/>
            <a:chOff x="361796" y="3550381"/>
            <a:chExt cx="694943" cy="696912"/>
          </a:xfrm>
        </p:grpSpPr>
        <p:sp>
          <p:nvSpPr>
            <p:cNvPr id="84" name="Oval 83"/>
            <p:cNvSpPr>
              <a:spLocks noChangeArrowheads="1"/>
            </p:cNvSpPr>
            <p:nvPr/>
          </p:nvSpPr>
          <p:spPr bwMode="auto">
            <a:xfrm>
              <a:off x="361796" y="3550381"/>
              <a:ext cx="694943" cy="696912"/>
            </a:xfrm>
            <a:prstGeom prst="ellipse">
              <a:avLst/>
            </a:prstGeom>
            <a:gradFill flip="none" rotWithShape="1">
              <a:gsLst>
                <a:gs pos="24000">
                  <a:schemeClr val="accent3">
                    <a:lumMod val="20000"/>
                    <a:lumOff val="80000"/>
                  </a:schemeClr>
                </a:gs>
                <a:gs pos="77000">
                  <a:schemeClr val="tx1">
                    <a:alpha val="0"/>
                  </a:schemeClr>
                </a:gs>
              </a:gsLst>
              <a:path path="circle">
                <a:fillToRect l="50000" t="50000" r="50000" b="50000"/>
              </a:path>
              <a:tileRect/>
            </a:gradFill>
            <a:ln>
              <a:noFill/>
            </a:ln>
            <a:effectLst>
              <a:outerShdw sx="100999" sy="100999" algn="ctr"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lIns="73025" tIns="36511" rIns="73025" bIns="36511" anchor="ctr"/>
            <a:lstStyle/>
            <a:p>
              <a:endParaRPr lang="en-US" sz="1600" kern="0" dirty="0">
                <a:solidFill>
                  <a:srgbClr val="FFFFFF"/>
                </a:solidFill>
                <a:ea typeface="ＭＳ Ｐゴシック" charset="-128"/>
                <a:cs typeface="ＭＳ Ｐゴシック" charset="-128"/>
              </a:endParaRPr>
            </a:p>
          </p:txBody>
        </p:sp>
        <p:pic>
          <p:nvPicPr>
            <p:cNvPr id="85" name="Picture 84" descr="41WtY1XdqrL__SL500_AA300_.jpg"/>
            <p:cNvPicPr>
              <a:picLocks noChangeAspect="1"/>
            </p:cNvPicPr>
            <p:nvPr/>
          </p:nvPicPr>
          <p:blipFill rotWithShape="1">
            <a:blip r:embed="rId6" cstate="print"/>
            <a:srcRect b="75"/>
            <a:stretch/>
          </p:blipFill>
          <p:spPr>
            <a:xfrm>
              <a:off x="546537" y="3643427"/>
              <a:ext cx="325460" cy="510821"/>
            </a:xfrm>
            <a:prstGeom prst="roundRect">
              <a:avLst>
                <a:gd name="adj" fmla="val 7155"/>
              </a:avLst>
            </a:prstGeom>
            <a:effectLst>
              <a:outerShdw blurRad="38100" dist="12700" dir="5400000" algn="t" rotWithShape="0">
                <a:prstClr val="black">
                  <a:alpha val="40000"/>
                </a:prstClr>
              </a:outerShdw>
            </a:effectLst>
          </p:spPr>
        </p:pic>
      </p:grpSp>
      <p:grpSp>
        <p:nvGrpSpPr>
          <p:cNvPr id="86" name="Group 16"/>
          <p:cNvGrpSpPr>
            <a:grpSpLocks/>
          </p:cNvGrpSpPr>
          <p:nvPr/>
        </p:nvGrpSpPr>
        <p:grpSpPr bwMode="auto">
          <a:xfrm>
            <a:off x="600075" y="2178050"/>
            <a:ext cx="695325" cy="696913"/>
            <a:chOff x="234958" y="2151887"/>
            <a:chExt cx="694943" cy="696912"/>
          </a:xfrm>
        </p:grpSpPr>
        <p:sp>
          <p:nvSpPr>
            <p:cNvPr id="87" name="Oval 86"/>
            <p:cNvSpPr>
              <a:spLocks noChangeArrowheads="1"/>
            </p:cNvSpPr>
            <p:nvPr/>
          </p:nvSpPr>
          <p:spPr bwMode="auto">
            <a:xfrm>
              <a:off x="234958" y="2151887"/>
              <a:ext cx="694943" cy="696912"/>
            </a:xfrm>
            <a:prstGeom prst="ellipse">
              <a:avLst/>
            </a:prstGeom>
            <a:gradFill flip="none" rotWithShape="1">
              <a:gsLst>
                <a:gs pos="24000">
                  <a:schemeClr val="accent3">
                    <a:lumMod val="20000"/>
                    <a:lumOff val="80000"/>
                  </a:schemeClr>
                </a:gs>
                <a:gs pos="77000">
                  <a:schemeClr val="tx1">
                    <a:alpha val="0"/>
                  </a:schemeClr>
                </a:gs>
              </a:gsLst>
              <a:path path="circle">
                <a:fillToRect l="50000" t="50000" r="50000" b="50000"/>
              </a:path>
              <a:tileRect/>
            </a:gradFill>
            <a:ln>
              <a:noFill/>
            </a:ln>
            <a:effectLst>
              <a:outerShdw sx="100999" sy="100999" algn="ctr"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lIns="73025" tIns="36511" rIns="73025" bIns="36511" anchor="ctr"/>
            <a:lstStyle/>
            <a:p>
              <a:pPr fontAlgn="auto">
                <a:spcBef>
                  <a:spcPts val="0"/>
                </a:spcBef>
                <a:spcAft>
                  <a:spcPts val="0"/>
                </a:spcAft>
                <a:defRPr/>
              </a:pPr>
              <a:endParaRPr lang="en-US" sz="1600" kern="0" dirty="0">
                <a:solidFill>
                  <a:srgbClr val="FFFFFF"/>
                </a:solidFill>
                <a:latin typeface="+mn-lt"/>
                <a:ea typeface="ＭＳ Ｐゴシック" charset="-128"/>
                <a:cs typeface="ＭＳ Ｐゴシック" charset="-128"/>
              </a:endParaRPr>
            </a:p>
          </p:txBody>
        </p:sp>
        <p:pic>
          <p:nvPicPr>
            <p:cNvPr id="88" name="Picture 231" descr="iphoneApp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10446">
              <a:off x="455500" y="2258250"/>
              <a:ext cx="272900" cy="484186"/>
            </a:xfrm>
            <a:prstGeom prst="rect">
              <a:avLst/>
            </a:prstGeom>
            <a:noFill/>
            <a:ln>
              <a:noFill/>
            </a:ln>
            <a:effectLst>
              <a:outerShdw dist="127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19"/>
          <p:cNvGrpSpPr>
            <a:grpSpLocks/>
          </p:cNvGrpSpPr>
          <p:nvPr/>
        </p:nvGrpSpPr>
        <p:grpSpPr bwMode="auto">
          <a:xfrm>
            <a:off x="1465263" y="4975225"/>
            <a:ext cx="695325" cy="696913"/>
            <a:chOff x="1490426" y="4962323"/>
            <a:chExt cx="694943" cy="696912"/>
          </a:xfrm>
        </p:grpSpPr>
        <p:sp>
          <p:nvSpPr>
            <p:cNvPr id="90" name="Oval 89"/>
            <p:cNvSpPr>
              <a:spLocks noChangeArrowheads="1"/>
            </p:cNvSpPr>
            <p:nvPr/>
          </p:nvSpPr>
          <p:spPr bwMode="auto">
            <a:xfrm>
              <a:off x="1490426" y="4962323"/>
              <a:ext cx="694943" cy="696912"/>
            </a:xfrm>
            <a:prstGeom prst="ellipse">
              <a:avLst/>
            </a:prstGeom>
            <a:gradFill flip="none" rotWithShape="1">
              <a:gsLst>
                <a:gs pos="24000">
                  <a:schemeClr val="accent3">
                    <a:lumMod val="20000"/>
                    <a:lumOff val="80000"/>
                  </a:schemeClr>
                </a:gs>
                <a:gs pos="77000">
                  <a:schemeClr val="tx1">
                    <a:alpha val="0"/>
                  </a:schemeClr>
                </a:gs>
              </a:gsLst>
              <a:path path="circle">
                <a:fillToRect l="50000" t="50000" r="50000" b="50000"/>
              </a:path>
              <a:tileRect/>
            </a:gradFill>
            <a:ln>
              <a:noFill/>
            </a:ln>
            <a:effectLst>
              <a:outerShdw sx="100999" sy="100999" algn="ctr"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lIns="73025" tIns="36511" rIns="73025" bIns="36511" anchor="ctr"/>
            <a:lstStyle/>
            <a:p>
              <a:endParaRPr lang="en-US" sz="1600" kern="0" dirty="0">
                <a:solidFill>
                  <a:srgbClr val="FFFFFF"/>
                </a:solidFill>
                <a:ea typeface="ＭＳ Ｐゴシック" charset="-128"/>
                <a:cs typeface="ＭＳ Ｐゴシック" charset="-128"/>
              </a:endParaRPr>
            </a:p>
          </p:txBody>
        </p:sp>
        <p:pic>
          <p:nvPicPr>
            <p:cNvPr id="91" name="Picture 23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3848" y="5048048"/>
              <a:ext cx="382378" cy="519112"/>
            </a:xfrm>
            <a:prstGeom prst="rect">
              <a:avLst/>
            </a:prstGeom>
            <a:noFill/>
            <a:ln>
              <a:noFill/>
            </a:ln>
            <a:effectLst>
              <a:outerShdw dist="127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22"/>
          <p:cNvGrpSpPr>
            <a:grpSpLocks/>
          </p:cNvGrpSpPr>
          <p:nvPr/>
        </p:nvGrpSpPr>
        <p:grpSpPr bwMode="auto">
          <a:xfrm>
            <a:off x="600075" y="4975225"/>
            <a:ext cx="695325" cy="696913"/>
            <a:chOff x="426837" y="4962323"/>
            <a:chExt cx="694943" cy="696912"/>
          </a:xfrm>
        </p:grpSpPr>
        <p:sp>
          <p:nvSpPr>
            <p:cNvPr id="93" name="Oval 92"/>
            <p:cNvSpPr>
              <a:spLocks noChangeArrowheads="1"/>
            </p:cNvSpPr>
            <p:nvPr/>
          </p:nvSpPr>
          <p:spPr bwMode="auto">
            <a:xfrm>
              <a:off x="426837" y="4962323"/>
              <a:ext cx="694943" cy="696912"/>
            </a:xfrm>
            <a:prstGeom prst="ellipse">
              <a:avLst/>
            </a:prstGeom>
            <a:gradFill flip="none" rotWithShape="1">
              <a:gsLst>
                <a:gs pos="24000">
                  <a:schemeClr val="accent3">
                    <a:lumMod val="20000"/>
                    <a:lumOff val="80000"/>
                  </a:schemeClr>
                </a:gs>
                <a:gs pos="77000">
                  <a:schemeClr val="tx1">
                    <a:alpha val="0"/>
                  </a:schemeClr>
                </a:gs>
              </a:gsLst>
              <a:path path="circle">
                <a:fillToRect l="50000" t="50000" r="50000" b="50000"/>
              </a:path>
              <a:tileRect/>
            </a:gradFill>
            <a:ln>
              <a:noFill/>
            </a:ln>
            <a:effectLst>
              <a:outerShdw sx="100999" sy="100999" algn="ctr"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lIns="73025" tIns="36511" rIns="73025" bIns="36511" anchor="ctr"/>
            <a:lstStyle/>
            <a:p>
              <a:endParaRPr lang="en-US" sz="1600" kern="0" dirty="0">
                <a:solidFill>
                  <a:srgbClr val="FFFFFF"/>
                </a:solidFill>
                <a:ea typeface="ＭＳ Ｐゴシック" charset="-128"/>
                <a:cs typeface="ＭＳ Ｐゴシック" charset="-128"/>
              </a:endParaRPr>
            </a:p>
          </p:txBody>
        </p:sp>
        <p:pic>
          <p:nvPicPr>
            <p:cNvPr id="94" name="Picture 237" descr="BlackBerry-Torch-981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1993" y="5044873"/>
              <a:ext cx="304633" cy="531812"/>
            </a:xfrm>
            <a:prstGeom prst="rect">
              <a:avLst/>
            </a:prstGeom>
            <a:noFill/>
            <a:ln>
              <a:noFill/>
            </a:ln>
            <a:effectLst>
              <a:outerShdw dist="127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25"/>
          <p:cNvGrpSpPr>
            <a:grpSpLocks/>
          </p:cNvGrpSpPr>
          <p:nvPr/>
        </p:nvGrpSpPr>
        <p:grpSpPr bwMode="auto">
          <a:xfrm>
            <a:off x="1795462" y="2178050"/>
            <a:ext cx="822325" cy="696913"/>
            <a:chOff x="1540594" y="2151887"/>
            <a:chExt cx="822632" cy="696912"/>
          </a:xfrm>
        </p:grpSpPr>
        <p:sp>
          <p:nvSpPr>
            <p:cNvPr id="96" name="Oval 95"/>
            <p:cNvSpPr>
              <a:spLocks noChangeArrowheads="1"/>
            </p:cNvSpPr>
            <p:nvPr/>
          </p:nvSpPr>
          <p:spPr bwMode="auto">
            <a:xfrm>
              <a:off x="1540595" y="2151887"/>
              <a:ext cx="695585" cy="696912"/>
            </a:xfrm>
            <a:prstGeom prst="ellipse">
              <a:avLst/>
            </a:prstGeom>
            <a:gradFill flip="none" rotWithShape="1">
              <a:gsLst>
                <a:gs pos="24000">
                  <a:schemeClr val="accent3">
                    <a:lumMod val="20000"/>
                    <a:lumOff val="80000"/>
                  </a:schemeClr>
                </a:gs>
                <a:gs pos="77000">
                  <a:schemeClr val="tx1">
                    <a:alpha val="0"/>
                  </a:schemeClr>
                </a:gs>
              </a:gsLst>
              <a:path path="circle">
                <a:fillToRect l="50000" t="50000" r="50000" b="50000"/>
              </a:path>
              <a:tileRect/>
            </a:gradFill>
            <a:ln>
              <a:noFill/>
            </a:ln>
            <a:effectLst>
              <a:outerShdw sx="100999" sy="100999" algn="ctr"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lIns="73025" tIns="36511" rIns="73025" bIns="36511" anchor="ctr"/>
            <a:lstStyle/>
            <a:p>
              <a:endParaRPr lang="en-US" sz="1600" kern="0" dirty="0">
                <a:solidFill>
                  <a:srgbClr val="FFFFFF"/>
                </a:solidFill>
                <a:ea typeface="ＭＳ Ｐゴシック" charset="-128"/>
                <a:cs typeface="ＭＳ Ｐゴシック" charset="-128"/>
              </a:endParaRPr>
            </a:p>
          </p:txBody>
        </p:sp>
        <p:pic>
          <p:nvPicPr>
            <p:cNvPr id="97" name="Picture 240" descr="VPCZ21SHXX.png"/>
            <p:cNvPicPr>
              <a:picLocks noChangeAspect="1"/>
            </p:cNvPicPr>
            <p:nvPr/>
          </p:nvPicPr>
          <p:blipFill>
            <a:blip r:embed="rId10">
              <a:extLst>
                <a:ext uri="{28A0092B-C50C-407E-A947-70E740481C1C}">
                  <a14:useLocalDpi xmlns:a14="http://schemas.microsoft.com/office/drawing/2010/main" val="0"/>
                </a:ext>
              </a:extLst>
            </a:blip>
            <a:srcRect r="154" b="96"/>
            <a:stretch>
              <a:fillRect/>
            </a:stretch>
          </p:blipFill>
          <p:spPr bwMode="auto">
            <a:xfrm>
              <a:off x="1561240" y="2212212"/>
              <a:ext cx="801987" cy="544512"/>
            </a:xfrm>
            <a:prstGeom prst="rect">
              <a:avLst/>
            </a:prstGeom>
            <a:noFill/>
            <a:ln>
              <a:noFill/>
            </a:ln>
            <a:effectLst>
              <a:outerShdw dist="127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8" name="Group 28"/>
          <p:cNvGrpSpPr>
            <a:grpSpLocks/>
          </p:cNvGrpSpPr>
          <p:nvPr/>
        </p:nvGrpSpPr>
        <p:grpSpPr bwMode="auto">
          <a:xfrm>
            <a:off x="1792288" y="3563938"/>
            <a:ext cx="695325" cy="696912"/>
            <a:chOff x="1769224" y="3550381"/>
            <a:chExt cx="694943" cy="696912"/>
          </a:xfrm>
        </p:grpSpPr>
        <p:sp>
          <p:nvSpPr>
            <p:cNvPr id="99" name="Oval 98"/>
            <p:cNvSpPr>
              <a:spLocks noChangeArrowheads="1"/>
            </p:cNvSpPr>
            <p:nvPr/>
          </p:nvSpPr>
          <p:spPr bwMode="auto">
            <a:xfrm>
              <a:off x="1769224" y="3550381"/>
              <a:ext cx="694943" cy="696912"/>
            </a:xfrm>
            <a:prstGeom prst="ellipse">
              <a:avLst/>
            </a:prstGeom>
            <a:gradFill flip="none" rotWithShape="1">
              <a:gsLst>
                <a:gs pos="24000">
                  <a:schemeClr val="accent3">
                    <a:lumMod val="20000"/>
                    <a:lumOff val="80000"/>
                  </a:schemeClr>
                </a:gs>
                <a:gs pos="77000">
                  <a:schemeClr val="tx1">
                    <a:alpha val="0"/>
                  </a:schemeClr>
                </a:gs>
              </a:gsLst>
              <a:path path="circle">
                <a:fillToRect l="50000" t="50000" r="50000" b="50000"/>
              </a:path>
              <a:tileRect/>
            </a:gradFill>
            <a:ln>
              <a:noFill/>
            </a:ln>
            <a:effectLst>
              <a:outerShdw sx="100999" sy="100999" algn="ctr"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wrap="none" lIns="73025" tIns="36511" rIns="73025" bIns="36511" anchor="ctr"/>
            <a:lstStyle/>
            <a:p>
              <a:endParaRPr lang="en-US" sz="1600" kern="0" dirty="0">
                <a:solidFill>
                  <a:srgbClr val="FFFFFF"/>
                </a:solidFill>
                <a:ea typeface="ＭＳ Ｐゴシック" charset="-128"/>
                <a:cs typeface="ＭＳ Ｐゴシック" charset="-128"/>
              </a:endParaRPr>
            </a:p>
          </p:txBody>
        </p:sp>
        <p:pic>
          <p:nvPicPr>
            <p:cNvPr id="100" name="Picture 24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70308" y="3716012"/>
              <a:ext cx="524506" cy="413275"/>
            </a:xfrm>
            <a:prstGeom prst="rect">
              <a:avLst/>
            </a:prstGeom>
            <a:noFill/>
            <a:ln>
              <a:noFill/>
            </a:ln>
            <a:effectLst>
              <a:outerShdw dist="127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 name="Rectangle 100"/>
          <p:cNvSpPr/>
          <p:nvPr/>
        </p:nvSpPr>
        <p:spPr>
          <a:xfrm>
            <a:off x="5080705" y="2028479"/>
            <a:ext cx="5170597" cy="238615"/>
          </a:xfrm>
          <a:prstGeom prst="rect">
            <a:avLst/>
          </a:prstGeom>
        </p:spPr>
        <p:txBody>
          <a:bodyPr anchor="ctr">
            <a:spAutoFit/>
          </a:bodyPr>
          <a:lstStyle/>
          <a:p>
            <a:pPr algn="ctr">
              <a:defRPr/>
            </a:pPr>
            <a:r>
              <a:rPr lang="en-US" dirty="0" smtClean="0"/>
              <a:t>SMART SOLUTION COMPONENTS</a:t>
            </a:r>
            <a:endParaRPr lang="en-US" dirty="0"/>
          </a:p>
        </p:txBody>
      </p:sp>
      <p:grpSp>
        <p:nvGrpSpPr>
          <p:cNvPr id="102" name="Group 101"/>
          <p:cNvGrpSpPr/>
          <p:nvPr/>
        </p:nvGrpSpPr>
        <p:grpSpPr>
          <a:xfrm>
            <a:off x="3861452" y="2366682"/>
            <a:ext cx="7609102" cy="4180877"/>
            <a:chOff x="8202485" y="1636920"/>
            <a:chExt cx="3160139" cy="5709832"/>
          </a:xfrm>
        </p:grpSpPr>
        <p:grpSp>
          <p:nvGrpSpPr>
            <p:cNvPr id="103" name="Group 102"/>
            <p:cNvGrpSpPr/>
            <p:nvPr/>
          </p:nvGrpSpPr>
          <p:grpSpPr>
            <a:xfrm>
              <a:off x="8202485" y="2611695"/>
              <a:ext cx="3160139" cy="818547"/>
              <a:chOff x="1750558" y="1964317"/>
              <a:chExt cx="3572795" cy="925434"/>
            </a:xfrm>
          </p:grpSpPr>
          <p:sp>
            <p:nvSpPr>
              <p:cNvPr id="114" name="Rounded Rectangle 113"/>
              <p:cNvSpPr/>
              <p:nvPr/>
            </p:nvSpPr>
            <p:spPr>
              <a:xfrm>
                <a:off x="1750558" y="1964317"/>
                <a:ext cx="3572795" cy="925434"/>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15" name="TextBox 114"/>
              <p:cNvSpPr txBox="1"/>
              <p:nvPr/>
            </p:nvSpPr>
            <p:spPr>
              <a:xfrm>
                <a:off x="1750558" y="2201156"/>
                <a:ext cx="3572793" cy="451757"/>
              </a:xfrm>
              <a:prstGeom prst="rect">
                <a:avLst/>
              </a:prstGeom>
              <a:noFill/>
            </p:spPr>
            <p:txBody>
              <a:bodyPr wrap="square" rtlCol="0" anchor="ctr">
                <a:spAutoFit/>
              </a:bodyPr>
              <a:lstStyle/>
              <a:p>
                <a:pPr algn="ctr">
                  <a:defRPr/>
                </a:pPr>
                <a:r>
                  <a:rPr lang="en-US" kern="0" dirty="0">
                    <a:solidFill>
                      <a:srgbClr val="FFFFFF"/>
                    </a:solidFill>
                    <a:effectLst>
                      <a:outerShdw blurRad="38100" dist="12700" dir="5400000" algn="ctr" rotWithShape="0">
                        <a:srgbClr val="000000">
                          <a:alpha val="30000"/>
                        </a:srgbClr>
                      </a:outerShdw>
                    </a:effectLst>
                  </a:rPr>
                  <a:t>Integrated Cisco + 3rd Party Roadmaps</a:t>
                </a:r>
              </a:p>
            </p:txBody>
          </p:sp>
        </p:grpSp>
        <p:grpSp>
          <p:nvGrpSpPr>
            <p:cNvPr id="104" name="Group 103"/>
            <p:cNvGrpSpPr/>
            <p:nvPr/>
          </p:nvGrpSpPr>
          <p:grpSpPr>
            <a:xfrm>
              <a:off x="8202485" y="3586464"/>
              <a:ext cx="3160139" cy="818547"/>
              <a:chOff x="1750558" y="3010275"/>
              <a:chExt cx="3572795" cy="925434"/>
            </a:xfrm>
          </p:grpSpPr>
          <p:sp>
            <p:nvSpPr>
              <p:cNvPr id="112" name="Rounded Rectangle 111"/>
              <p:cNvSpPr/>
              <p:nvPr/>
            </p:nvSpPr>
            <p:spPr>
              <a:xfrm>
                <a:off x="1750558" y="3010275"/>
                <a:ext cx="3572795" cy="925434"/>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13" name="TextBox 112"/>
              <p:cNvSpPr txBox="1"/>
              <p:nvPr/>
            </p:nvSpPr>
            <p:spPr>
              <a:xfrm>
                <a:off x="1750558" y="3247114"/>
                <a:ext cx="3572793" cy="451757"/>
              </a:xfrm>
              <a:prstGeom prst="rect">
                <a:avLst/>
              </a:prstGeom>
              <a:noFill/>
            </p:spPr>
            <p:txBody>
              <a:bodyPr wrap="square" rtlCol="0" anchor="ctr">
                <a:spAutoFit/>
              </a:bodyPr>
              <a:lstStyle/>
              <a:p>
                <a:pPr algn="ctr">
                  <a:defRPr/>
                </a:pPr>
                <a:r>
                  <a:rPr lang="en-US" kern="0" smtClean="0">
                    <a:solidFill>
                      <a:srgbClr val="FFFFFF"/>
                    </a:solidFill>
                    <a:effectLst>
                      <a:outerShdw blurRad="38100" dist="12700" dir="5400000" algn="ctr" rotWithShape="0">
                        <a:srgbClr val="000000">
                          <a:alpha val="30000"/>
                        </a:srgbClr>
                      </a:outerShdw>
                    </a:effectLst>
                  </a:rPr>
                  <a:t>Solution Lifecycle Management</a:t>
                </a:r>
                <a:endParaRPr lang="en-US" kern="0" dirty="0">
                  <a:solidFill>
                    <a:srgbClr val="FFFFFF"/>
                  </a:solidFill>
                  <a:effectLst>
                    <a:outerShdw blurRad="38100" dist="12700" dir="5400000" algn="ctr" rotWithShape="0">
                      <a:srgbClr val="000000">
                        <a:alpha val="30000"/>
                      </a:srgbClr>
                    </a:outerShdw>
                  </a:effectLst>
                </a:endParaRPr>
              </a:p>
            </p:txBody>
          </p:sp>
        </p:grpSp>
        <p:sp>
          <p:nvSpPr>
            <p:cNvPr id="105" name="Rounded Rectangle 104"/>
            <p:cNvSpPr/>
            <p:nvPr/>
          </p:nvSpPr>
          <p:spPr>
            <a:xfrm>
              <a:off x="8202485" y="4561233"/>
              <a:ext cx="3160139" cy="818547"/>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6" name="TextBox 105"/>
            <p:cNvSpPr txBox="1"/>
            <p:nvPr/>
          </p:nvSpPr>
          <p:spPr>
            <a:xfrm>
              <a:off x="8463022" y="4770718"/>
              <a:ext cx="2639064" cy="399579"/>
            </a:xfrm>
            <a:prstGeom prst="rect">
              <a:avLst/>
            </a:prstGeom>
            <a:noFill/>
          </p:spPr>
          <p:txBody>
            <a:bodyPr wrap="square" rtlCol="0" anchor="ctr">
              <a:spAutoFit/>
            </a:bodyPr>
            <a:lstStyle/>
            <a:p>
              <a:pPr algn="ctr">
                <a:defRPr/>
              </a:pPr>
              <a:r>
                <a:rPr lang="en-US" kern="0" smtClean="0">
                  <a:solidFill>
                    <a:srgbClr val="FFFFFF"/>
                  </a:solidFill>
                  <a:effectLst>
                    <a:outerShdw blurRad="38100" dist="12700" dir="5400000" algn="ctr" rotWithShape="0">
                      <a:srgbClr val="000000">
                        <a:alpha val="30000"/>
                      </a:srgbClr>
                    </a:outerShdw>
                  </a:effectLst>
                </a:rPr>
                <a:t>Services Practices</a:t>
              </a:r>
              <a:endParaRPr lang="en-US" kern="0" dirty="0">
                <a:solidFill>
                  <a:srgbClr val="FFFFFF"/>
                </a:solidFill>
                <a:effectLst>
                  <a:outerShdw blurRad="38100" dist="12700" dir="5400000" algn="ctr" rotWithShape="0">
                    <a:srgbClr val="000000">
                      <a:alpha val="30000"/>
                    </a:srgbClr>
                  </a:outerShdw>
                </a:effectLst>
              </a:endParaRPr>
            </a:p>
          </p:txBody>
        </p:sp>
        <p:grpSp>
          <p:nvGrpSpPr>
            <p:cNvPr id="107" name="Group 106"/>
            <p:cNvGrpSpPr/>
            <p:nvPr/>
          </p:nvGrpSpPr>
          <p:grpSpPr>
            <a:xfrm>
              <a:off x="8202485" y="5536005"/>
              <a:ext cx="3160139" cy="1810747"/>
              <a:chOff x="1750558" y="5102193"/>
              <a:chExt cx="3572795" cy="2047199"/>
            </a:xfrm>
          </p:grpSpPr>
          <p:sp>
            <p:nvSpPr>
              <p:cNvPr id="110" name="Rounded Rectangle 109"/>
              <p:cNvSpPr/>
              <p:nvPr/>
            </p:nvSpPr>
            <p:spPr>
              <a:xfrm>
                <a:off x="1750558" y="5102193"/>
                <a:ext cx="3572795" cy="925432"/>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11" name="TextBox 110"/>
              <p:cNvSpPr txBox="1"/>
              <p:nvPr/>
            </p:nvSpPr>
            <p:spPr>
              <a:xfrm>
                <a:off x="1750558" y="5297359"/>
                <a:ext cx="3572793" cy="535100"/>
              </a:xfrm>
              <a:prstGeom prst="rect">
                <a:avLst/>
              </a:prstGeom>
              <a:noFill/>
            </p:spPr>
            <p:txBody>
              <a:bodyPr wrap="square" rtlCol="0" anchor="ctr">
                <a:spAutoFit/>
              </a:bodyPr>
              <a:lstStyle/>
              <a:p>
                <a:pPr algn="ctr">
                  <a:defRPr/>
                </a:pPr>
                <a:r>
                  <a:rPr lang="en-US" kern="0" smtClean="0">
                    <a:solidFill>
                      <a:srgbClr val="FFFFFF"/>
                    </a:solidFill>
                    <a:effectLst>
                      <a:outerShdw blurRad="38100" dist="12700" dir="5400000" algn="ctr" rotWithShape="0">
                        <a:srgbClr val="000000">
                          <a:alpha val="30000"/>
                        </a:srgbClr>
                      </a:outerShdw>
                    </a:effectLst>
                  </a:rPr>
                  <a:t>Technical Training and Support</a:t>
                </a:r>
                <a:endParaRPr lang="en-US" kern="0" dirty="0">
                  <a:solidFill>
                    <a:srgbClr val="FFFFFF"/>
                  </a:solidFill>
                  <a:effectLst>
                    <a:outerShdw blurRad="38100" dist="12700" dir="5400000" algn="ctr" rotWithShape="0">
                      <a:srgbClr val="000000">
                        <a:alpha val="30000"/>
                      </a:srgbClr>
                    </a:outerShdw>
                  </a:effectLst>
                </a:endParaRPr>
              </a:p>
            </p:txBody>
          </p:sp>
          <p:sp>
            <p:nvSpPr>
              <p:cNvPr id="117" name="Rounded Rectangle 116"/>
              <p:cNvSpPr/>
              <p:nvPr/>
            </p:nvSpPr>
            <p:spPr>
              <a:xfrm>
                <a:off x="1750558" y="6223961"/>
                <a:ext cx="3572795" cy="925431"/>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18" name="TextBox 117"/>
              <p:cNvSpPr txBox="1"/>
              <p:nvPr/>
            </p:nvSpPr>
            <p:spPr>
              <a:xfrm>
                <a:off x="1750558" y="6419125"/>
                <a:ext cx="3572793" cy="535099"/>
              </a:xfrm>
              <a:prstGeom prst="rect">
                <a:avLst/>
              </a:prstGeom>
              <a:noFill/>
            </p:spPr>
            <p:txBody>
              <a:bodyPr wrap="square" rtlCol="0" anchor="ctr">
                <a:spAutoFit/>
              </a:bodyPr>
              <a:lstStyle/>
              <a:p>
                <a:pPr algn="ctr">
                  <a:defRPr/>
                </a:pPr>
                <a:r>
                  <a:rPr lang="en-US" kern="0">
                    <a:solidFill>
                      <a:srgbClr val="FFFFFF"/>
                    </a:solidFill>
                    <a:effectLst>
                      <a:outerShdw blurRad="38100" dist="12700" dir="5400000" algn="ctr" rotWithShape="0">
                        <a:srgbClr val="000000">
                          <a:alpha val="30000"/>
                        </a:srgbClr>
                      </a:outerShdw>
                    </a:effectLst>
                  </a:rPr>
                  <a:t>Cisco and Partner </a:t>
                </a:r>
                <a:r>
                  <a:rPr lang="en-US" kern="0" smtClean="0">
                    <a:solidFill>
                      <a:srgbClr val="FFFFFF"/>
                    </a:solidFill>
                    <a:effectLst>
                      <a:outerShdw blurRad="38100" dist="12700" dir="5400000" algn="ctr" rotWithShape="0">
                        <a:srgbClr val="000000">
                          <a:alpha val="30000"/>
                        </a:srgbClr>
                      </a:outerShdw>
                    </a:effectLst>
                  </a:rPr>
                  <a:t>Enablement: Demos</a:t>
                </a:r>
                <a:r>
                  <a:rPr lang="en-US" kern="0">
                    <a:solidFill>
                      <a:srgbClr val="FFFFFF"/>
                    </a:solidFill>
                    <a:effectLst>
                      <a:outerShdw blurRad="38100" dist="12700" dir="5400000" algn="ctr" rotWithShape="0">
                        <a:srgbClr val="000000">
                          <a:alpha val="30000"/>
                        </a:srgbClr>
                      </a:outerShdw>
                    </a:effectLst>
                  </a:rPr>
                  <a:t>, ROI Assets, Tools, Financing</a:t>
                </a:r>
                <a:endParaRPr lang="en-US" kern="0" dirty="0">
                  <a:solidFill>
                    <a:srgbClr val="FFFFFF"/>
                  </a:solidFill>
                  <a:effectLst>
                    <a:outerShdw blurRad="38100" dist="12700" dir="5400000" algn="ctr" rotWithShape="0">
                      <a:srgbClr val="000000">
                        <a:alpha val="30000"/>
                      </a:srgbClr>
                    </a:outerShdw>
                  </a:effectLst>
                </a:endParaRPr>
              </a:p>
            </p:txBody>
          </p:sp>
        </p:grpSp>
        <p:sp>
          <p:nvSpPr>
            <p:cNvPr id="108" name="Rounded Rectangle 107"/>
            <p:cNvSpPr/>
            <p:nvPr/>
          </p:nvSpPr>
          <p:spPr>
            <a:xfrm>
              <a:off x="8202485" y="1636920"/>
              <a:ext cx="3160139" cy="818547"/>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9" name="TextBox 108"/>
            <p:cNvSpPr txBox="1"/>
            <p:nvPr/>
          </p:nvSpPr>
          <p:spPr>
            <a:xfrm>
              <a:off x="8202485" y="1846403"/>
              <a:ext cx="3160137" cy="399579"/>
            </a:xfrm>
            <a:prstGeom prst="rect">
              <a:avLst/>
            </a:prstGeom>
            <a:noFill/>
          </p:spPr>
          <p:txBody>
            <a:bodyPr wrap="square" rtlCol="0" anchor="ctr">
              <a:spAutoFit/>
            </a:bodyPr>
            <a:lstStyle/>
            <a:p>
              <a:pPr algn="ctr">
                <a:defRPr/>
              </a:pPr>
              <a:r>
                <a:rPr lang="en-US" kern="0" dirty="0">
                  <a:solidFill>
                    <a:srgbClr val="FFFFFF"/>
                  </a:solidFill>
                  <a:effectLst>
                    <a:outerShdw blurRad="38100" dist="12700" dir="5400000" algn="ctr" rotWithShape="0">
                      <a:srgbClr val="000000">
                        <a:alpha val="30000"/>
                      </a:srgbClr>
                    </a:outerShdw>
                  </a:effectLst>
                </a:rPr>
                <a:t>Tested, Validated, Documented </a:t>
              </a:r>
              <a:r>
                <a:rPr lang="en-US" kern="0" dirty="0" smtClean="0">
                  <a:solidFill>
                    <a:srgbClr val="FFFFFF"/>
                  </a:solidFill>
                  <a:effectLst>
                    <a:outerShdw blurRad="38100" dist="12700" dir="5400000" algn="ctr" rotWithShape="0">
                      <a:srgbClr val="000000">
                        <a:alpha val="30000"/>
                      </a:srgbClr>
                    </a:outerShdw>
                  </a:effectLst>
                </a:rPr>
                <a:t>Designs</a:t>
              </a:r>
              <a:endParaRPr lang="en-US" kern="0" dirty="0">
                <a:solidFill>
                  <a:srgbClr val="FFFFFF"/>
                </a:solidFill>
                <a:effectLst>
                  <a:outerShdw blurRad="38100" dist="12700" dir="5400000" algn="ctr" rotWithShape="0">
                    <a:srgbClr val="000000">
                      <a:alpha val="30000"/>
                    </a:srgbClr>
                  </a:outerShdw>
                </a:effectLst>
              </a:endParaRPr>
            </a:p>
          </p:txBody>
        </p:sp>
      </p:grpSp>
      <p:pic>
        <p:nvPicPr>
          <p:cNvPr id="116" name="Picture 3"/>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Lst>
          </a:blip>
          <a:srcRect/>
          <a:stretch>
            <a:fillRect/>
          </a:stretch>
        </p:blipFill>
        <p:spPr bwMode="auto">
          <a:xfrm>
            <a:off x="2286742" y="4279798"/>
            <a:ext cx="1282804" cy="2578202"/>
          </a:xfrm>
          <a:prstGeom prst="rect">
            <a:avLst/>
          </a:prstGeom>
          <a:noFill/>
          <a:ln w="9525">
            <a:noFill/>
            <a:miter lim="800000"/>
            <a:headEnd/>
            <a:tailEnd/>
          </a:ln>
          <a:effectLst>
            <a:outerShdw blurRad="63500" sx="102000" sy="102000" algn="ctr" rotWithShape="0">
              <a:srgbClr val="000000">
                <a:alpha val="39999"/>
              </a:srgbClr>
            </a:outerShdw>
          </a:effectLst>
        </p:spPr>
      </p:pic>
      <p:grpSp>
        <p:nvGrpSpPr>
          <p:cNvPr id="3" name="Group 2"/>
          <p:cNvGrpSpPr/>
          <p:nvPr/>
        </p:nvGrpSpPr>
        <p:grpSpPr>
          <a:xfrm>
            <a:off x="3834888" y="1352228"/>
            <a:ext cx="7705997" cy="539146"/>
            <a:chOff x="4960613" y="1244648"/>
            <a:chExt cx="4784818" cy="539146"/>
          </a:xfrm>
        </p:grpSpPr>
        <p:sp>
          <p:nvSpPr>
            <p:cNvPr id="119" name="Rectangle 118"/>
            <p:cNvSpPr/>
            <p:nvPr/>
          </p:nvSpPr>
          <p:spPr>
            <a:xfrm>
              <a:off x="6648525" y="1244648"/>
              <a:ext cx="1404126" cy="539146"/>
            </a:xfrm>
            <a:prstGeom prst="rect">
              <a:avLst/>
            </a:prstGeom>
          </p:spPr>
          <p:txBody>
            <a:bodyPr wrap="square" anchor="ctr">
              <a:spAutoFit/>
            </a:bodyPr>
            <a:lstStyle/>
            <a:p>
              <a:pPr marL="0" marR="0" lvl="0" indent="0" algn="ctr" defTabSz="89535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effectLst>
                    <a:outerShdw blurRad="50800" dist="12700" dir="5400000" algn="ctr" rotWithShape="0">
                      <a:srgbClr val="000000">
                        <a:alpha val="30000"/>
                      </a:srgbClr>
                    </a:outerShdw>
                  </a:effectLst>
                  <a:uLnTx/>
                  <a:uFillTx/>
                </a:rPr>
                <a:t>BYOD</a:t>
              </a:r>
            </a:p>
            <a:p>
              <a:pPr marL="0" marR="0" lvl="0" indent="0" algn="ctr" defTabSz="895350" eaLnBrk="1" fontAlgn="auto" latinLnBrk="0" hangingPunct="1">
                <a:lnSpc>
                  <a:spcPct val="100000"/>
                </a:lnSpc>
                <a:spcBef>
                  <a:spcPts val="0"/>
                </a:spcBef>
                <a:spcAft>
                  <a:spcPts val="0"/>
                </a:spcAft>
                <a:buClrTx/>
                <a:buSzTx/>
                <a:buFontTx/>
                <a:buNone/>
                <a:tabLst/>
                <a:defRPr/>
              </a:pPr>
              <a:r>
                <a:rPr lang="en-US" sz="1400" kern="0" dirty="0" smtClean="0">
                  <a:effectLst>
                    <a:outerShdw blurRad="50800" dist="12700" dir="5400000" algn="ctr" rotWithShape="0">
                      <a:srgbClr val="000000">
                        <a:alpha val="30000"/>
                      </a:srgbClr>
                    </a:outerShdw>
                  </a:effectLst>
                </a:rPr>
                <a:t>Smart Solution</a:t>
              </a:r>
              <a:endParaRPr kumimoji="0" lang="en-US" sz="1400" b="0" i="0" u="none" strike="noStrike" kern="0" cap="none" spc="0" normalizeH="0" baseline="0" noProof="0" dirty="0">
                <a:ln>
                  <a:noFill/>
                </a:ln>
                <a:effectLst>
                  <a:outerShdw blurRad="50800" dist="12700" dir="5400000" algn="ctr" rotWithShape="0">
                    <a:srgbClr val="000000">
                      <a:alpha val="30000"/>
                    </a:srgbClr>
                  </a:outerShdw>
                </a:effectLst>
                <a:uLnTx/>
                <a:uFillTx/>
              </a:endParaRPr>
            </a:p>
          </p:txBody>
        </p:sp>
        <p:sp>
          <p:nvSpPr>
            <p:cNvPr id="120" name="Rectangle 119"/>
            <p:cNvSpPr/>
            <p:nvPr/>
          </p:nvSpPr>
          <p:spPr>
            <a:xfrm>
              <a:off x="4960613" y="1244648"/>
              <a:ext cx="1380707" cy="539146"/>
            </a:xfrm>
            <a:prstGeom prst="rect">
              <a:avLst/>
            </a:prstGeom>
          </p:spPr>
          <p:txBody>
            <a:bodyPr wrap="square" anchor="ctr">
              <a:spAutoFit/>
            </a:bodyPr>
            <a:lstStyle/>
            <a:p>
              <a:pPr marL="0" marR="0" lvl="0" indent="0" algn="ctr" defTabSz="89535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effectLst>
                    <a:outerShdw blurRad="50800" dist="12700" dir="5400000" algn="ctr" rotWithShape="0">
                      <a:srgbClr val="000000">
                        <a:alpha val="30000"/>
                      </a:srgbClr>
                    </a:outerShdw>
                  </a:effectLst>
                  <a:uLnTx/>
                  <a:uFillTx/>
                </a:rPr>
                <a:t>VXI</a:t>
              </a:r>
            </a:p>
            <a:p>
              <a:pPr marL="0" marR="0" lvl="0" indent="0" algn="ctr" defTabSz="895350" eaLnBrk="1" fontAlgn="auto" latinLnBrk="0" hangingPunct="1">
                <a:lnSpc>
                  <a:spcPct val="100000"/>
                </a:lnSpc>
                <a:spcBef>
                  <a:spcPts val="0"/>
                </a:spcBef>
                <a:spcAft>
                  <a:spcPts val="0"/>
                </a:spcAft>
                <a:buClrTx/>
                <a:buSzTx/>
                <a:buFontTx/>
                <a:buNone/>
                <a:tabLst/>
                <a:defRPr/>
              </a:pPr>
              <a:r>
                <a:rPr lang="en-US" sz="1400" kern="0" dirty="0" smtClean="0">
                  <a:effectLst>
                    <a:outerShdw blurRad="50800" dist="12700" dir="5400000" algn="ctr" rotWithShape="0">
                      <a:srgbClr val="000000">
                        <a:alpha val="30000"/>
                      </a:srgbClr>
                    </a:outerShdw>
                  </a:effectLst>
                </a:rPr>
                <a:t>Smart Solution</a:t>
              </a:r>
              <a:endParaRPr kumimoji="0" lang="en-US" sz="1400" b="0" i="0" u="none" strike="noStrike" kern="0" cap="none" spc="0" normalizeH="0" baseline="0" noProof="0" dirty="0">
                <a:ln>
                  <a:noFill/>
                </a:ln>
                <a:effectLst>
                  <a:outerShdw blurRad="50800" dist="12700" dir="5400000" algn="ctr" rotWithShape="0">
                    <a:srgbClr val="000000">
                      <a:alpha val="30000"/>
                    </a:srgbClr>
                  </a:outerShdw>
                </a:effectLst>
                <a:uLnTx/>
                <a:uFillTx/>
              </a:endParaRPr>
            </a:p>
          </p:txBody>
        </p:sp>
        <p:sp>
          <p:nvSpPr>
            <p:cNvPr id="121" name="Rectangle 120"/>
            <p:cNvSpPr/>
            <p:nvPr/>
          </p:nvSpPr>
          <p:spPr>
            <a:xfrm>
              <a:off x="8445474" y="1244648"/>
              <a:ext cx="1299957" cy="539146"/>
            </a:xfrm>
            <a:prstGeom prst="rect">
              <a:avLst/>
            </a:prstGeom>
          </p:spPr>
          <p:txBody>
            <a:bodyPr wrap="square" anchor="ctr">
              <a:spAutoFit/>
            </a:bodyPr>
            <a:lstStyle/>
            <a:p>
              <a:pPr marL="0" marR="0" lvl="0" indent="0" algn="ctr" defTabSz="89535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effectLst>
                    <a:outerShdw blurRad="50800" dist="12700" dir="5400000" algn="ctr" rotWithShape="0">
                      <a:srgbClr val="000000">
                        <a:alpha val="30000"/>
                      </a:srgbClr>
                    </a:outerShdw>
                  </a:effectLst>
                  <a:uLnTx/>
                  <a:uFillTx/>
                </a:rPr>
                <a:t>Remote Expert</a:t>
              </a:r>
            </a:p>
            <a:p>
              <a:pPr marL="0" marR="0" lvl="0" indent="0" algn="ctr" defTabSz="895350" eaLnBrk="1" fontAlgn="auto" latinLnBrk="0" hangingPunct="1">
                <a:lnSpc>
                  <a:spcPct val="100000"/>
                </a:lnSpc>
                <a:spcBef>
                  <a:spcPts val="0"/>
                </a:spcBef>
                <a:spcAft>
                  <a:spcPts val="0"/>
                </a:spcAft>
                <a:buClrTx/>
                <a:buSzTx/>
                <a:buFontTx/>
                <a:buNone/>
                <a:tabLst/>
                <a:defRPr/>
              </a:pPr>
              <a:r>
                <a:rPr lang="en-US" sz="1400" kern="0" dirty="0" smtClean="0">
                  <a:effectLst>
                    <a:outerShdw blurRad="50800" dist="12700" dir="5400000" algn="ctr" rotWithShape="0">
                      <a:srgbClr val="000000">
                        <a:alpha val="30000"/>
                      </a:srgbClr>
                    </a:outerShdw>
                  </a:effectLst>
                </a:rPr>
                <a:t>Smart Solution</a:t>
              </a:r>
              <a:endParaRPr kumimoji="0" lang="en-US" sz="1400" b="0" i="0" u="none" strike="noStrike" kern="0" cap="none" spc="0" normalizeH="0" baseline="0" noProof="0" dirty="0">
                <a:ln>
                  <a:noFill/>
                </a:ln>
                <a:effectLst>
                  <a:outerShdw blurRad="50800" dist="12700" dir="5400000" algn="ctr" rotWithShape="0">
                    <a:srgbClr val="000000">
                      <a:alpha val="30000"/>
                    </a:srgbClr>
                  </a:outerShdw>
                </a:effectLst>
                <a:uLnTx/>
                <a:uFillTx/>
              </a:endParaRPr>
            </a:p>
          </p:txBody>
        </p:sp>
      </p:grpSp>
    </p:spTree>
    <p:extLst>
      <p:ext uri="{BB962C8B-B14F-4D97-AF65-F5344CB8AC3E}">
        <p14:creationId xmlns:p14="http://schemas.microsoft.com/office/powerpoint/2010/main" val="135974227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ound Same Side Corner Rectangle 178"/>
          <p:cNvSpPr/>
          <p:nvPr/>
        </p:nvSpPr>
        <p:spPr>
          <a:xfrm>
            <a:off x="696578" y="1570818"/>
            <a:ext cx="3210106" cy="4975350"/>
          </a:xfrm>
          <a:prstGeom prst="round2SameRect">
            <a:avLst>
              <a:gd name="adj1" fmla="val 3481"/>
              <a:gd name="adj2" fmla="val 0"/>
            </a:avLst>
          </a:prstGeom>
          <a:gradFill flip="none" rotWithShape="1">
            <a:gsLst>
              <a:gs pos="0">
                <a:srgbClr val="7B55D9">
                  <a:alpha val="0"/>
                </a:srgbClr>
              </a:gs>
              <a:gs pos="47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191" name="Rectangle 190"/>
          <p:cNvSpPr/>
          <p:nvPr/>
        </p:nvSpPr>
        <p:spPr>
          <a:xfrm>
            <a:off x="835138" y="5555927"/>
            <a:ext cx="2946516" cy="416619"/>
          </a:xfrm>
          <a:prstGeom prst="rect">
            <a:avLst/>
          </a:prstGeom>
          <a:solidFill>
            <a:srgbClr val="212227"/>
          </a:solidFill>
          <a:ln w="25400" cap="flat" cmpd="sng" algn="ctr">
            <a:noFill/>
            <a:prstDash val="solid"/>
          </a:ln>
          <a:effectLst>
            <a:outerShdw blurRad="76200" dist="50800" dir="5400000" algn="ctr" rotWithShape="0">
              <a:srgbClr val="000000">
                <a:alpha val="27000"/>
              </a:srgbClr>
            </a:outerShdw>
          </a:effectLst>
        </p:spPr>
        <p:txBody>
          <a:bodyPr lIns="91436" tIns="45719" rIns="91436" bIns="45719" rtlCol="0" anchor="ctr"/>
          <a:lstStyle/>
          <a:p>
            <a:pPr algn="ctr">
              <a:defRPr/>
            </a:pPr>
            <a:endParaRPr lang="en-US" kern="0" dirty="0">
              <a:solidFill>
                <a:srgbClr val="8E909E"/>
              </a:solidFill>
              <a:latin typeface="Arial"/>
            </a:endParaRPr>
          </a:p>
        </p:txBody>
      </p:sp>
      <p:sp>
        <p:nvSpPr>
          <p:cNvPr id="366" name="Round Same Side Corner Rectangle 365"/>
          <p:cNvSpPr/>
          <p:nvPr/>
        </p:nvSpPr>
        <p:spPr>
          <a:xfrm>
            <a:off x="4452616" y="1570525"/>
            <a:ext cx="3222799" cy="5005144"/>
          </a:xfrm>
          <a:prstGeom prst="round2SameRect">
            <a:avLst>
              <a:gd name="adj1" fmla="val 3533"/>
              <a:gd name="adj2" fmla="val 0"/>
            </a:avLst>
          </a:prstGeom>
          <a:gradFill flip="none" rotWithShape="1">
            <a:gsLst>
              <a:gs pos="0">
                <a:srgbClr val="7B55D9">
                  <a:alpha val="0"/>
                </a:srgbClr>
              </a:gs>
              <a:gs pos="47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183" name="Round Same Side Corner Rectangle 182"/>
          <p:cNvSpPr/>
          <p:nvPr/>
        </p:nvSpPr>
        <p:spPr>
          <a:xfrm>
            <a:off x="8126816" y="1571290"/>
            <a:ext cx="3222799" cy="4927506"/>
          </a:xfrm>
          <a:prstGeom prst="round2SameRect">
            <a:avLst>
              <a:gd name="adj1" fmla="val 3135"/>
              <a:gd name="adj2" fmla="val 0"/>
            </a:avLst>
          </a:prstGeom>
          <a:gradFill flip="none" rotWithShape="1">
            <a:gsLst>
              <a:gs pos="0">
                <a:srgbClr val="7B55D9">
                  <a:alpha val="0"/>
                </a:srgbClr>
              </a:gs>
              <a:gs pos="47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365" name="Rectangle 364"/>
          <p:cNvSpPr/>
          <p:nvPr/>
        </p:nvSpPr>
        <p:spPr>
          <a:xfrm>
            <a:off x="8255893" y="1707212"/>
            <a:ext cx="2987663" cy="422042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84" name="Right Arrow 51"/>
          <p:cNvSpPr/>
          <p:nvPr/>
        </p:nvSpPr>
        <p:spPr>
          <a:xfrm rot="10800000" flipH="1">
            <a:off x="504827" y="6177324"/>
            <a:ext cx="11020424" cy="394277"/>
          </a:xfrm>
          <a:prstGeom prst="leftRightArrow">
            <a:avLst>
              <a:gd name="adj1" fmla="val 71250"/>
              <a:gd name="adj2" fmla="val 50000"/>
            </a:avLst>
          </a:prstGeom>
          <a:solidFill>
            <a:schemeClr val="bg2"/>
          </a:solidFill>
          <a:ln w="12700" cap="flat" cmpd="sng" algn="ctr">
            <a:noFill/>
            <a:prstDash val="solid"/>
          </a:ln>
          <a:effectLst>
            <a:outerShdw blurRad="76200" dist="50800" dir="5400000" algn="ctr" rotWithShape="0">
              <a:srgbClr val="000000">
                <a:alpha val="27000"/>
              </a:srgbClr>
            </a:outerShdw>
          </a:effectLst>
        </p:spPr>
        <p:txBody>
          <a:bodyPr rot="0" spcFirstLastPara="0" vertOverflow="overflow" horzOverflow="overflow" vert="horz" wrap="square" lIns="91436" tIns="73149" rIns="274308" bIns="45719" numCol="1" spcCol="0" rtlCol="0" fromWordArt="0" anchor="t" anchorCtr="0" forceAA="0" compatLnSpc="1">
            <a:prstTxWarp prst="textNoShape">
              <a:avLst/>
            </a:prstTxWarp>
            <a:noAutofit/>
          </a:bodyPr>
          <a:lstStyle/>
          <a:p>
            <a:pPr algn="r">
              <a:defRPr/>
            </a:pPr>
            <a:endParaRPr lang="en-US" sz="2000" kern="0" dirty="0">
              <a:latin typeface="Arial"/>
            </a:endParaRPr>
          </a:p>
        </p:txBody>
      </p:sp>
      <p:sp>
        <p:nvSpPr>
          <p:cNvPr id="187" name="Rectangle 186"/>
          <p:cNvSpPr/>
          <p:nvPr/>
        </p:nvSpPr>
        <p:spPr>
          <a:xfrm>
            <a:off x="4584781" y="2195511"/>
            <a:ext cx="2958468" cy="590252"/>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88" name="Rectangle 187"/>
          <p:cNvSpPr/>
          <p:nvPr/>
        </p:nvSpPr>
        <p:spPr>
          <a:xfrm>
            <a:off x="4584781" y="1714966"/>
            <a:ext cx="2958468" cy="45339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89" name="Rectangle 188"/>
          <p:cNvSpPr/>
          <p:nvPr/>
        </p:nvSpPr>
        <p:spPr>
          <a:xfrm>
            <a:off x="4584781" y="3477898"/>
            <a:ext cx="2958468" cy="723412"/>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92" name="Rectangle 191"/>
          <p:cNvSpPr/>
          <p:nvPr/>
        </p:nvSpPr>
        <p:spPr>
          <a:xfrm>
            <a:off x="4584781" y="4228464"/>
            <a:ext cx="2958468" cy="63215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93" name="Rectangle 192"/>
          <p:cNvSpPr/>
          <p:nvPr/>
        </p:nvSpPr>
        <p:spPr>
          <a:xfrm>
            <a:off x="4584781" y="4887772"/>
            <a:ext cx="2958468" cy="1039869"/>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95" name="Rounded Rectangle 194"/>
          <p:cNvSpPr/>
          <p:nvPr/>
        </p:nvSpPr>
        <p:spPr>
          <a:xfrm>
            <a:off x="10021156" y="902502"/>
            <a:ext cx="1265710" cy="210252"/>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200" dirty="0"/>
              <a:t>Cisco Products</a:t>
            </a:r>
          </a:p>
        </p:txBody>
      </p:sp>
      <p:sp>
        <p:nvSpPr>
          <p:cNvPr id="196" name="TextBox 195"/>
          <p:cNvSpPr txBox="1"/>
          <p:nvPr/>
        </p:nvSpPr>
        <p:spPr>
          <a:xfrm>
            <a:off x="3045775" y="6221568"/>
            <a:ext cx="5550705" cy="313945"/>
          </a:xfrm>
          <a:prstGeom prst="rect">
            <a:avLst/>
          </a:prstGeom>
          <a:noFill/>
          <a:ln w="9525" cap="flat" cmpd="sng" algn="ctr">
            <a:noFill/>
            <a:prstDash val="solid"/>
            <a:round/>
            <a:headEnd type="none" w="med" len="med"/>
            <a:tailEnd type="none" w="med" len="med"/>
          </a:ln>
          <a:effectLst/>
        </p:spPr>
        <p:txBody>
          <a:bodyPr rot="0" spcFirstLastPara="0" vertOverflow="overflow" horzOverflow="overflow" vert="horz" wrap="square" lIns="82120" tIns="41059" rIns="82120" bIns="41059" numCol="1" spcCol="0" rtlCol="0" fromWordArt="0" anchor="ctr" anchorCtr="0" forceAA="0" compatLnSpc="1">
            <a:prstTxWarp prst="textNoShape">
              <a:avLst/>
            </a:prstTxWarp>
            <a:noAutofit/>
          </a:bodyPr>
          <a:lstStyle>
            <a:defPPr>
              <a:defRPr lang="en-US"/>
            </a:defPPr>
            <a:lvl1pPr algn="ctr" defTabSz="610872" eaLnBrk="0" fontAlgn="base" hangingPunct="0">
              <a:lnSpc>
                <a:spcPct val="90000"/>
              </a:lnSpc>
              <a:spcBef>
                <a:spcPct val="0"/>
              </a:spcBef>
              <a:spcAft>
                <a:spcPct val="0"/>
              </a:spcAft>
              <a:defRPr sz="1200" kern="0">
                <a:solidFill>
                  <a:sysClr val="windowText" lastClr="000000"/>
                </a:solidFill>
              </a:defRPr>
            </a:lvl1pPr>
          </a:lstStyle>
          <a:p>
            <a:r>
              <a:rPr lang="en-US" b="1" dirty="0">
                <a:solidFill>
                  <a:schemeClr val="tx1"/>
                </a:solidFill>
              </a:rPr>
              <a:t>Validated Designs, Services, Training and Support</a:t>
            </a:r>
          </a:p>
        </p:txBody>
      </p:sp>
      <p:sp>
        <p:nvSpPr>
          <p:cNvPr id="198" name="Rectangle 197"/>
          <p:cNvSpPr/>
          <p:nvPr/>
        </p:nvSpPr>
        <p:spPr>
          <a:xfrm>
            <a:off x="712470" y="1222365"/>
            <a:ext cx="3178323" cy="365241"/>
          </a:xfrm>
          <a:prstGeom prst="rect">
            <a:avLst/>
          </a:prstGeom>
        </p:spPr>
        <p:txBody>
          <a:bodyPr wrap="square" lIns="91436" tIns="45719" rIns="91436" bIns="45719" anchor="ctr">
            <a:spAutoFit/>
          </a:bodyPr>
          <a:lstStyle/>
          <a:p>
            <a:pPr algn="ctr" defTabSz="814353" eaLnBrk="0" hangingPunct="0">
              <a:lnSpc>
                <a:spcPct val="95000"/>
              </a:lnSpc>
              <a:spcBef>
                <a:spcPct val="50000"/>
              </a:spcBef>
              <a:buClr>
                <a:srgbClr val="FFFFFF"/>
              </a:buClr>
              <a:buSzPct val="100000"/>
              <a:defRPr/>
            </a:pPr>
            <a:r>
              <a:rPr lang="en-US" b="1" kern="0" dirty="0">
                <a:effectLst>
                  <a:outerShdw blurRad="38100" dist="12700" dir="5400000" algn="t" rotWithShape="0">
                    <a:prstClr val="black">
                      <a:alpha val="30000"/>
                    </a:prstClr>
                  </a:outerShdw>
                </a:effectLst>
              </a:rPr>
              <a:t>Virtualized Data Center</a:t>
            </a:r>
          </a:p>
        </p:txBody>
      </p:sp>
      <p:sp>
        <p:nvSpPr>
          <p:cNvPr id="200" name="Rectangle 199"/>
          <p:cNvSpPr/>
          <p:nvPr/>
        </p:nvSpPr>
        <p:spPr>
          <a:xfrm>
            <a:off x="4731911" y="1222365"/>
            <a:ext cx="2662921" cy="365241"/>
          </a:xfrm>
          <a:prstGeom prst="rect">
            <a:avLst/>
          </a:prstGeom>
        </p:spPr>
        <p:txBody>
          <a:bodyPr wrap="square" lIns="91436" tIns="45719" rIns="91436" bIns="45719" anchor="ctr">
            <a:spAutoFit/>
          </a:bodyPr>
          <a:lstStyle/>
          <a:p>
            <a:pPr algn="ctr" defTabSz="814353" eaLnBrk="0" hangingPunct="0">
              <a:lnSpc>
                <a:spcPct val="95000"/>
              </a:lnSpc>
              <a:spcBef>
                <a:spcPct val="50000"/>
              </a:spcBef>
              <a:buClr>
                <a:srgbClr val="FFFFFF"/>
              </a:buClr>
              <a:buSzPct val="100000"/>
              <a:defRPr/>
            </a:pPr>
            <a:r>
              <a:rPr lang="en-US" b="1" kern="0" dirty="0">
                <a:effectLst>
                  <a:outerShdw blurRad="38100" dist="12700" dir="5400000" algn="t" rotWithShape="0">
                    <a:prstClr val="black">
                      <a:alpha val="30000"/>
                    </a:prstClr>
                  </a:outerShdw>
                </a:effectLst>
              </a:rPr>
              <a:t>Borderless Network</a:t>
            </a:r>
          </a:p>
        </p:txBody>
      </p:sp>
      <p:sp>
        <p:nvSpPr>
          <p:cNvPr id="202" name="Rectangle 201"/>
          <p:cNvSpPr/>
          <p:nvPr/>
        </p:nvSpPr>
        <p:spPr>
          <a:xfrm>
            <a:off x="8173194" y="1222365"/>
            <a:ext cx="3136156" cy="365241"/>
          </a:xfrm>
          <a:prstGeom prst="rect">
            <a:avLst/>
          </a:prstGeom>
        </p:spPr>
        <p:txBody>
          <a:bodyPr wrap="square" lIns="91436" tIns="45719" rIns="91436" bIns="45719" anchor="ctr">
            <a:spAutoFit/>
          </a:bodyPr>
          <a:lstStyle/>
          <a:p>
            <a:pPr algn="ctr" defTabSz="814353" eaLnBrk="0" hangingPunct="0">
              <a:lnSpc>
                <a:spcPct val="95000"/>
              </a:lnSpc>
              <a:spcBef>
                <a:spcPct val="50000"/>
              </a:spcBef>
              <a:buClr>
                <a:srgbClr val="FFFFFF"/>
              </a:buClr>
              <a:buSzPct val="100000"/>
              <a:defRPr/>
            </a:pPr>
            <a:r>
              <a:rPr lang="en-US" b="1" kern="0" dirty="0">
                <a:effectLst>
                  <a:outerShdw blurRad="38100" dist="12700" dir="5400000" algn="t" rotWithShape="0">
                    <a:prstClr val="black">
                      <a:alpha val="30000"/>
                    </a:prstClr>
                  </a:outerShdw>
                </a:effectLst>
              </a:rPr>
              <a:t>Collaborative Workspace</a:t>
            </a:r>
          </a:p>
        </p:txBody>
      </p:sp>
      <p:sp>
        <p:nvSpPr>
          <p:cNvPr id="228" name="Rectangle 227"/>
          <p:cNvSpPr/>
          <p:nvPr/>
        </p:nvSpPr>
        <p:spPr>
          <a:xfrm>
            <a:off x="5031936" y="2084597"/>
            <a:ext cx="977691" cy="801885"/>
          </a:xfrm>
          <a:prstGeom prst="rect">
            <a:avLst/>
          </a:prstGeom>
          <a:noFill/>
          <a:ln w="25400" cap="flat" cmpd="sng" algn="ctr">
            <a:noFill/>
            <a:prstDash val="solid"/>
          </a:ln>
          <a:effectLst/>
        </p:spPr>
        <p:txBody>
          <a:bodyPr lIns="91436" tIns="45719" rIns="91436" bIns="45719" rtlCol="0" anchor="ctr"/>
          <a:lstStyle/>
          <a:p>
            <a:pPr>
              <a:lnSpc>
                <a:spcPct val="90000"/>
              </a:lnSpc>
              <a:defRPr/>
            </a:pPr>
            <a:r>
              <a:rPr lang="en-US" sz="1300" kern="0" dirty="0">
                <a:solidFill>
                  <a:srgbClr val="FFFFFF"/>
                </a:solidFill>
                <a:effectLst>
                  <a:outerShdw blurRad="38100" dist="38100" dir="2700000" algn="tl">
                    <a:srgbClr val="000000">
                      <a:alpha val="43137"/>
                    </a:srgbClr>
                  </a:outerShdw>
                </a:effectLst>
              </a:rPr>
              <a:t>Identity</a:t>
            </a:r>
          </a:p>
          <a:p>
            <a:pPr>
              <a:lnSpc>
                <a:spcPct val="90000"/>
              </a:lnSpc>
              <a:defRPr/>
            </a:pPr>
            <a:r>
              <a:rPr lang="en-US" sz="1300" kern="0" dirty="0">
                <a:solidFill>
                  <a:srgbClr val="FFFFFF"/>
                </a:solidFill>
                <a:effectLst>
                  <a:outerShdw blurRad="38100" dist="38100" dir="2700000" algn="tl">
                    <a:srgbClr val="000000">
                      <a:alpha val="43137"/>
                    </a:srgbClr>
                  </a:outerShdw>
                </a:effectLst>
              </a:rPr>
              <a:t>Services </a:t>
            </a:r>
          </a:p>
          <a:p>
            <a:pPr>
              <a:lnSpc>
                <a:spcPct val="90000"/>
              </a:lnSpc>
              <a:defRPr/>
            </a:pPr>
            <a:r>
              <a:rPr lang="en-US" sz="1300" kern="0" dirty="0">
                <a:solidFill>
                  <a:srgbClr val="FFFFFF"/>
                </a:solidFill>
                <a:effectLst>
                  <a:outerShdw blurRad="38100" dist="38100" dir="2700000" algn="tl">
                    <a:srgbClr val="000000">
                      <a:alpha val="43137"/>
                    </a:srgbClr>
                  </a:outerShdw>
                </a:effectLst>
              </a:rPr>
              <a:t>Engine</a:t>
            </a:r>
          </a:p>
        </p:txBody>
      </p:sp>
      <p:sp>
        <p:nvSpPr>
          <p:cNvPr id="229" name="TextBox 66"/>
          <p:cNvSpPr txBox="1"/>
          <p:nvPr/>
        </p:nvSpPr>
        <p:spPr bwMode="auto">
          <a:xfrm>
            <a:off x="6285427" y="2665314"/>
            <a:ext cx="247137" cy="127461"/>
          </a:xfrm>
          <a:prstGeom prst="rect">
            <a:avLst/>
          </a:prstGeom>
          <a:noFill/>
          <a:effectLst>
            <a:outerShdw blurRad="50800" dist="38100" dir="2700000" algn="tl" rotWithShape="0">
              <a:prstClr val="black">
                <a:alpha val="40000"/>
              </a:prstClr>
            </a:outerShdw>
          </a:effectLst>
        </p:spPr>
        <p:txBody>
          <a:bodyPr lIns="91436" tIns="45719" rIns="91436" bIns="45719">
            <a:normAutofit fontScale="2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61">
              <a:lnSpc>
                <a:spcPct val="90000"/>
              </a:lnSpc>
              <a:defRPr/>
            </a:pPr>
            <a:endParaRPr lang="en-US" sz="1100" b="1" dirty="0">
              <a:solidFill>
                <a:srgbClr val="0096D6"/>
              </a:solidFill>
              <a:latin typeface="Arial"/>
            </a:endParaRPr>
          </a:p>
        </p:txBody>
      </p:sp>
      <p:grpSp>
        <p:nvGrpSpPr>
          <p:cNvPr id="230" name="Group 229"/>
          <p:cNvGrpSpPr/>
          <p:nvPr/>
        </p:nvGrpSpPr>
        <p:grpSpPr>
          <a:xfrm>
            <a:off x="6462529" y="2219138"/>
            <a:ext cx="384360" cy="500055"/>
            <a:chOff x="836706" y="2848072"/>
            <a:chExt cx="382845" cy="547992"/>
          </a:xfrm>
          <a:solidFill>
            <a:srgbClr val="FFFFFF"/>
          </a:solidFill>
          <a:effectLst>
            <a:outerShdw blurRad="50800" dist="38100" dir="2700000" algn="tl" rotWithShape="0">
              <a:prstClr val="black">
                <a:alpha val="40000"/>
              </a:prstClr>
            </a:outerShdw>
          </a:effectLst>
        </p:grpSpPr>
        <p:sp>
          <p:nvSpPr>
            <p:cNvPr id="231" name="Freeform 230"/>
            <p:cNvSpPr>
              <a:spLocks/>
            </p:cNvSpPr>
            <p:nvPr/>
          </p:nvSpPr>
          <p:spPr bwMode="auto">
            <a:xfrm>
              <a:off x="1004357" y="2856412"/>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2" name="Freeform 231"/>
            <p:cNvSpPr>
              <a:spLocks/>
            </p:cNvSpPr>
            <p:nvPr/>
          </p:nvSpPr>
          <p:spPr bwMode="auto">
            <a:xfrm>
              <a:off x="945138" y="2848072"/>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3" name="Freeform 232"/>
            <p:cNvSpPr>
              <a:spLocks/>
            </p:cNvSpPr>
            <p:nvPr/>
          </p:nvSpPr>
          <p:spPr bwMode="auto">
            <a:xfrm>
              <a:off x="1087765" y="2865588"/>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4" name="Freeform 233"/>
            <p:cNvSpPr>
              <a:spLocks/>
            </p:cNvSpPr>
            <p:nvPr/>
          </p:nvSpPr>
          <p:spPr bwMode="auto">
            <a:xfrm>
              <a:off x="880079" y="2893112"/>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5" name="Freeform 234"/>
            <p:cNvSpPr>
              <a:spLocks/>
            </p:cNvSpPr>
            <p:nvPr/>
          </p:nvSpPr>
          <p:spPr bwMode="auto">
            <a:xfrm>
              <a:off x="905935" y="2901453"/>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6" name="Freeform 235"/>
            <p:cNvSpPr>
              <a:spLocks/>
            </p:cNvSpPr>
            <p:nvPr/>
          </p:nvSpPr>
          <p:spPr bwMode="auto">
            <a:xfrm>
              <a:off x="849217" y="2927310"/>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7" name="Freeform 236"/>
            <p:cNvSpPr>
              <a:spLocks/>
            </p:cNvSpPr>
            <p:nvPr/>
          </p:nvSpPr>
          <p:spPr bwMode="auto">
            <a:xfrm>
              <a:off x="931792" y="2938987"/>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8" name="Freeform 237"/>
            <p:cNvSpPr>
              <a:spLocks/>
            </p:cNvSpPr>
            <p:nvPr/>
          </p:nvSpPr>
          <p:spPr bwMode="auto">
            <a:xfrm>
              <a:off x="836706" y="2964009"/>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39" name="Freeform 238"/>
            <p:cNvSpPr>
              <a:spLocks/>
            </p:cNvSpPr>
            <p:nvPr/>
          </p:nvSpPr>
          <p:spPr bwMode="auto">
            <a:xfrm>
              <a:off x="868401" y="2972350"/>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0" name="Freeform 239"/>
            <p:cNvSpPr>
              <a:spLocks/>
            </p:cNvSpPr>
            <p:nvPr/>
          </p:nvSpPr>
          <p:spPr bwMode="auto">
            <a:xfrm>
              <a:off x="843379" y="2988198"/>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1" name="Freeform 240"/>
            <p:cNvSpPr>
              <a:spLocks/>
            </p:cNvSpPr>
            <p:nvPr/>
          </p:nvSpPr>
          <p:spPr bwMode="auto">
            <a:xfrm>
              <a:off x="1051900" y="2989866"/>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2" name="Freeform 241"/>
            <p:cNvSpPr>
              <a:spLocks/>
            </p:cNvSpPr>
            <p:nvPr/>
          </p:nvSpPr>
          <p:spPr bwMode="auto">
            <a:xfrm>
              <a:off x="843379" y="3027400"/>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3" name="Freeform 242"/>
            <p:cNvSpPr>
              <a:spLocks/>
            </p:cNvSpPr>
            <p:nvPr/>
          </p:nvSpPr>
          <p:spPr bwMode="auto">
            <a:xfrm>
              <a:off x="872571" y="3037409"/>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4" name="Freeform 243"/>
            <p:cNvSpPr>
              <a:spLocks/>
            </p:cNvSpPr>
            <p:nvPr/>
          </p:nvSpPr>
          <p:spPr bwMode="auto">
            <a:xfrm>
              <a:off x="1014366" y="3088287"/>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5" name="Freeform 244"/>
            <p:cNvSpPr>
              <a:spLocks/>
            </p:cNvSpPr>
            <p:nvPr/>
          </p:nvSpPr>
          <p:spPr bwMode="auto">
            <a:xfrm>
              <a:off x="937630" y="3090790"/>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6" name="Freeform 245"/>
            <p:cNvSpPr>
              <a:spLocks/>
            </p:cNvSpPr>
            <p:nvPr/>
          </p:nvSpPr>
          <p:spPr bwMode="auto">
            <a:xfrm>
              <a:off x="884249" y="3115812"/>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7" name="Freeform 246"/>
            <p:cNvSpPr>
              <a:spLocks noEditPoints="1"/>
            </p:cNvSpPr>
            <p:nvPr/>
          </p:nvSpPr>
          <p:spPr bwMode="auto">
            <a:xfrm>
              <a:off x="888419" y="3143337"/>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8" name="Freeform 247"/>
            <p:cNvSpPr>
              <a:spLocks/>
            </p:cNvSpPr>
            <p:nvPr/>
          </p:nvSpPr>
          <p:spPr bwMode="auto">
            <a:xfrm>
              <a:off x="1131138" y="3150009"/>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49" name="Freeform 248"/>
            <p:cNvSpPr>
              <a:spLocks/>
            </p:cNvSpPr>
            <p:nvPr/>
          </p:nvSpPr>
          <p:spPr bwMode="auto">
            <a:xfrm>
              <a:off x="855055" y="3155849"/>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50" name="Freeform 249"/>
            <p:cNvSpPr>
              <a:spLocks/>
            </p:cNvSpPr>
            <p:nvPr/>
          </p:nvSpPr>
          <p:spPr bwMode="auto">
            <a:xfrm>
              <a:off x="966824" y="3215068"/>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51" name="Freeform 250"/>
            <p:cNvSpPr>
              <a:spLocks/>
            </p:cNvSpPr>
            <p:nvPr/>
          </p:nvSpPr>
          <p:spPr bwMode="auto">
            <a:xfrm>
              <a:off x="1085263" y="3218405"/>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52" name="Freeform 251"/>
            <p:cNvSpPr>
              <a:spLocks/>
            </p:cNvSpPr>
            <p:nvPr/>
          </p:nvSpPr>
          <p:spPr bwMode="auto">
            <a:xfrm>
              <a:off x="1061909" y="3285965"/>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53" name="Freeform 252"/>
            <p:cNvSpPr>
              <a:spLocks/>
            </p:cNvSpPr>
            <p:nvPr/>
          </p:nvSpPr>
          <p:spPr bwMode="auto">
            <a:xfrm>
              <a:off x="937630" y="335436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54" name="Freeform 253"/>
            <p:cNvSpPr>
              <a:spLocks/>
            </p:cNvSpPr>
            <p:nvPr/>
          </p:nvSpPr>
          <p:spPr bwMode="auto">
            <a:xfrm>
              <a:off x="992679" y="3368540"/>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grpSp>
      <p:sp>
        <p:nvSpPr>
          <p:cNvPr id="255" name="TextBox 149"/>
          <p:cNvSpPr txBox="1">
            <a:spLocks noChangeArrowheads="1"/>
          </p:cNvSpPr>
          <p:nvPr/>
        </p:nvSpPr>
        <p:spPr bwMode="auto">
          <a:xfrm>
            <a:off x="6273015" y="4302322"/>
            <a:ext cx="1134811" cy="461679"/>
          </a:xfrm>
          <a:prstGeom prst="rect">
            <a:avLst/>
          </a:prstGeom>
          <a:noFill/>
          <a:ln w="9525">
            <a:noFill/>
            <a:miter lim="800000"/>
            <a:headEnd/>
            <a:tailEnd/>
          </a:ln>
          <a:effectLst/>
        </p:spPr>
        <p:txBody>
          <a:bodyPr wrap="square" lIns="91436" tIns="45719" rIns="91436" bIns="45719">
            <a:prstTxWarp prst="textNoShape">
              <a:avLst/>
            </a:prstTxWarp>
            <a:spAutoFit/>
          </a:bodyPr>
          <a:lstStyle/>
          <a:p>
            <a:pPr eaLnBrk="0" fontAlgn="base" hangingPunct="0">
              <a:lnSpc>
                <a:spcPct val="90000"/>
              </a:lnSpc>
              <a:spcBef>
                <a:spcPct val="0"/>
              </a:spcBef>
              <a:spcAft>
                <a:spcPct val="0"/>
              </a:spcAft>
              <a:defRPr/>
            </a:pPr>
            <a:r>
              <a:rPr lang="en-US" sz="1300" kern="0" dirty="0">
                <a:solidFill>
                  <a:srgbClr val="FFFFFF"/>
                </a:solidFill>
                <a:effectLst>
                  <a:outerShdw blurRad="38100" dist="38100" dir="2700000" algn="tl">
                    <a:srgbClr val="000000">
                      <a:alpha val="43137"/>
                    </a:srgbClr>
                  </a:outerShdw>
                </a:effectLst>
              </a:rPr>
              <a:t>Routing</a:t>
            </a:r>
          </a:p>
          <a:p>
            <a:pPr eaLnBrk="0" fontAlgn="base" hangingPunct="0">
              <a:lnSpc>
                <a:spcPct val="90000"/>
              </a:lnSpc>
              <a:spcBef>
                <a:spcPct val="0"/>
              </a:spcBef>
              <a:spcAft>
                <a:spcPct val="0"/>
              </a:spcAft>
              <a:defRPr/>
            </a:pPr>
            <a:r>
              <a:rPr lang="en-US" sz="1300" kern="0" dirty="0">
                <a:solidFill>
                  <a:srgbClr val="FFFFFF"/>
                </a:solidFill>
                <a:effectLst>
                  <a:outerShdw blurRad="38100" dist="38100" dir="2700000" algn="tl">
                    <a:srgbClr val="000000">
                      <a:alpha val="43137"/>
                    </a:srgbClr>
                  </a:outerShdw>
                </a:effectLst>
              </a:rPr>
              <a:t>(ISR</a:t>
            </a:r>
            <a:r>
              <a:rPr lang="en-US" sz="900" kern="0" dirty="0">
                <a:solidFill>
                  <a:srgbClr val="FFFFFF"/>
                </a:solidFill>
                <a:effectLst>
                  <a:outerShdw blurRad="38100" dist="38100" dir="2700000" algn="tl">
                    <a:srgbClr val="000000">
                      <a:alpha val="43137"/>
                    </a:srgbClr>
                  </a:outerShdw>
                </a:effectLst>
              </a:rPr>
              <a:t>) </a:t>
            </a:r>
          </a:p>
        </p:txBody>
      </p:sp>
      <p:grpSp>
        <p:nvGrpSpPr>
          <p:cNvPr id="256" name="Group 255"/>
          <p:cNvGrpSpPr/>
          <p:nvPr/>
        </p:nvGrpSpPr>
        <p:grpSpPr>
          <a:xfrm>
            <a:off x="5124390" y="4333450"/>
            <a:ext cx="654508" cy="394645"/>
            <a:chOff x="4269497" y="3393352"/>
            <a:chExt cx="556713" cy="362391"/>
          </a:xfrm>
          <a:effectLst>
            <a:outerShdw blurRad="50800" dist="38100" dir="2700000" algn="tl" rotWithShape="0">
              <a:prstClr val="black">
                <a:alpha val="40000"/>
              </a:prstClr>
            </a:outerShdw>
          </a:effectLst>
        </p:grpSpPr>
        <p:sp>
          <p:nvSpPr>
            <p:cNvPr id="257" name="Freeform 22"/>
            <p:cNvSpPr>
              <a:spLocks/>
            </p:cNvSpPr>
            <p:nvPr/>
          </p:nvSpPr>
          <p:spPr bwMode="auto">
            <a:xfrm>
              <a:off x="4269497" y="3531659"/>
              <a:ext cx="556533" cy="224084"/>
            </a:xfrm>
            <a:custGeom>
              <a:avLst/>
              <a:gdLst>
                <a:gd name="T0" fmla="*/ 680 w 792"/>
                <a:gd name="T1" fmla="*/ 56 h 297"/>
                <a:gd name="T2" fmla="*/ 396 w 792"/>
                <a:gd name="T3" fmla="*/ 89 h 297"/>
                <a:gd name="T4" fmla="*/ 112 w 792"/>
                <a:gd name="T5" fmla="*/ 56 h 297"/>
                <a:gd name="T6" fmla="*/ 0 w 792"/>
                <a:gd name="T7" fmla="*/ 0 h 297"/>
                <a:gd name="T8" fmla="*/ 0 w 792"/>
                <a:gd name="T9" fmla="*/ 176 h 297"/>
                <a:gd name="T10" fmla="*/ 0 w 792"/>
                <a:gd name="T11" fmla="*/ 178 h 297"/>
                <a:gd name="T12" fmla="*/ 116 w 792"/>
                <a:gd name="T13" fmla="*/ 262 h 297"/>
                <a:gd name="T14" fmla="*/ 116 w 792"/>
                <a:gd name="T15" fmla="*/ 262 h 297"/>
                <a:gd name="T16" fmla="*/ 327 w 792"/>
                <a:gd name="T17" fmla="*/ 295 h 297"/>
                <a:gd name="T18" fmla="*/ 329 w 792"/>
                <a:gd name="T19" fmla="*/ 295 h 297"/>
                <a:gd name="T20" fmla="*/ 395 w 792"/>
                <a:gd name="T21" fmla="*/ 297 h 297"/>
                <a:gd name="T22" fmla="*/ 640 w 792"/>
                <a:gd name="T23" fmla="*/ 271 h 297"/>
                <a:gd name="T24" fmla="*/ 644 w 792"/>
                <a:gd name="T25" fmla="*/ 270 h 297"/>
                <a:gd name="T26" fmla="*/ 792 w 792"/>
                <a:gd name="T27" fmla="*/ 178 h 297"/>
                <a:gd name="T28" fmla="*/ 792 w 792"/>
                <a:gd name="T29" fmla="*/ 178 h 297"/>
                <a:gd name="T30" fmla="*/ 792 w 792"/>
                <a:gd name="T31" fmla="*/ 0 h 297"/>
                <a:gd name="T32" fmla="*/ 680 w 792"/>
                <a:gd name="T33" fmla="*/ 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2" h="297">
                  <a:moveTo>
                    <a:pt x="680" y="56"/>
                  </a:moveTo>
                  <a:cubicBezTo>
                    <a:pt x="604" y="78"/>
                    <a:pt x="503" y="89"/>
                    <a:pt x="396" y="89"/>
                  </a:cubicBezTo>
                  <a:cubicBezTo>
                    <a:pt x="289" y="89"/>
                    <a:pt x="188" y="78"/>
                    <a:pt x="112" y="56"/>
                  </a:cubicBezTo>
                  <a:cubicBezTo>
                    <a:pt x="58" y="41"/>
                    <a:pt x="20" y="22"/>
                    <a:pt x="0" y="0"/>
                  </a:cubicBezTo>
                  <a:cubicBezTo>
                    <a:pt x="0" y="176"/>
                    <a:pt x="0" y="176"/>
                    <a:pt x="0" y="176"/>
                  </a:cubicBezTo>
                  <a:cubicBezTo>
                    <a:pt x="0" y="177"/>
                    <a:pt x="0" y="178"/>
                    <a:pt x="0" y="178"/>
                  </a:cubicBezTo>
                  <a:cubicBezTo>
                    <a:pt x="0" y="211"/>
                    <a:pt x="44" y="240"/>
                    <a:pt x="116" y="262"/>
                  </a:cubicBezTo>
                  <a:cubicBezTo>
                    <a:pt x="116" y="262"/>
                    <a:pt x="116" y="262"/>
                    <a:pt x="116" y="262"/>
                  </a:cubicBezTo>
                  <a:cubicBezTo>
                    <a:pt x="172" y="279"/>
                    <a:pt x="245" y="290"/>
                    <a:pt x="327" y="295"/>
                  </a:cubicBezTo>
                  <a:cubicBezTo>
                    <a:pt x="329" y="295"/>
                    <a:pt x="329" y="295"/>
                    <a:pt x="329" y="295"/>
                  </a:cubicBezTo>
                  <a:cubicBezTo>
                    <a:pt x="351" y="296"/>
                    <a:pt x="372" y="297"/>
                    <a:pt x="395" y="297"/>
                  </a:cubicBezTo>
                  <a:cubicBezTo>
                    <a:pt x="487" y="297"/>
                    <a:pt x="573" y="287"/>
                    <a:pt x="640" y="271"/>
                  </a:cubicBezTo>
                  <a:cubicBezTo>
                    <a:pt x="644" y="270"/>
                    <a:pt x="644" y="270"/>
                    <a:pt x="644" y="270"/>
                  </a:cubicBezTo>
                  <a:cubicBezTo>
                    <a:pt x="734" y="248"/>
                    <a:pt x="792" y="215"/>
                    <a:pt x="792" y="178"/>
                  </a:cubicBezTo>
                  <a:cubicBezTo>
                    <a:pt x="792" y="178"/>
                    <a:pt x="792" y="178"/>
                    <a:pt x="792" y="178"/>
                  </a:cubicBezTo>
                  <a:cubicBezTo>
                    <a:pt x="792" y="0"/>
                    <a:pt x="792" y="0"/>
                    <a:pt x="792" y="0"/>
                  </a:cubicBezTo>
                  <a:cubicBezTo>
                    <a:pt x="772" y="22"/>
                    <a:pt x="734" y="41"/>
                    <a:pt x="680" y="56"/>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258" name="Freeform 14"/>
            <p:cNvSpPr>
              <a:spLocks/>
            </p:cNvSpPr>
            <p:nvPr/>
          </p:nvSpPr>
          <p:spPr bwMode="auto">
            <a:xfrm>
              <a:off x="4274883" y="3393352"/>
              <a:ext cx="551327" cy="191862"/>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grpSp>
          <p:nvGrpSpPr>
            <p:cNvPr id="259" name="Group 258"/>
            <p:cNvGrpSpPr/>
            <p:nvPr/>
          </p:nvGrpSpPr>
          <p:grpSpPr>
            <a:xfrm>
              <a:off x="4358547" y="3410200"/>
              <a:ext cx="374412" cy="160236"/>
              <a:chOff x="3130056" y="3361513"/>
              <a:chExt cx="960537" cy="378097"/>
            </a:xfrm>
            <a:solidFill>
              <a:srgbClr val="0C3744"/>
            </a:solidFill>
          </p:grpSpPr>
          <p:sp>
            <p:nvSpPr>
              <p:cNvPr id="260" name="Freeform 20"/>
              <p:cNvSpPr>
                <a:spLocks/>
              </p:cNvSpPr>
              <p:nvPr/>
            </p:nvSpPr>
            <p:spPr bwMode="auto">
              <a:xfrm>
                <a:off x="3630618" y="3364285"/>
                <a:ext cx="459975" cy="166808"/>
              </a:xfrm>
              <a:custGeom>
                <a:avLst/>
                <a:gdLst/>
                <a:ahLst/>
                <a:cxnLst>
                  <a:cxn ang="0">
                    <a:pos x="0" y="47"/>
                  </a:cxn>
                  <a:cxn ang="0">
                    <a:pos x="30" y="60"/>
                  </a:cxn>
                  <a:cxn ang="0">
                    <a:pos x="102" y="23"/>
                  </a:cxn>
                  <a:cxn ang="0">
                    <a:pos x="136" y="34"/>
                  </a:cxn>
                  <a:cxn ang="0">
                    <a:pos x="118" y="0"/>
                  </a:cxn>
                  <a:cxn ang="0">
                    <a:pos x="31" y="0"/>
                  </a:cxn>
                  <a:cxn ang="0">
                    <a:pos x="68" y="12"/>
                  </a:cxn>
                  <a:cxn ang="0">
                    <a:pos x="0" y="47"/>
                  </a:cxn>
                  <a:cxn ang="0">
                    <a:pos x="0" y="47"/>
                  </a:cxn>
                </a:cxnLst>
                <a:rect l="0" t="0" r="r" b="b"/>
                <a:pathLst>
                  <a:path w="136" h="60">
                    <a:moveTo>
                      <a:pt x="0" y="47"/>
                    </a:moveTo>
                    <a:lnTo>
                      <a:pt x="30" y="60"/>
                    </a:lnTo>
                    <a:lnTo>
                      <a:pt x="102" y="23"/>
                    </a:lnTo>
                    <a:lnTo>
                      <a:pt x="136" y="34"/>
                    </a:lnTo>
                    <a:lnTo>
                      <a:pt x="118" y="0"/>
                    </a:lnTo>
                    <a:lnTo>
                      <a:pt x="31" y="0"/>
                    </a:lnTo>
                    <a:lnTo>
                      <a:pt x="68" y="12"/>
                    </a:lnTo>
                    <a:lnTo>
                      <a:pt x="0" y="47"/>
                    </a:lnTo>
                    <a:lnTo>
                      <a:pt x="0" y="47"/>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261" name="Freeform 21"/>
              <p:cNvSpPr>
                <a:spLocks/>
              </p:cNvSpPr>
              <p:nvPr/>
            </p:nvSpPr>
            <p:spPr bwMode="auto">
              <a:xfrm>
                <a:off x="3130056" y="3561675"/>
                <a:ext cx="456592" cy="164028"/>
              </a:xfrm>
              <a:custGeom>
                <a:avLst/>
                <a:gdLst/>
                <a:ahLst/>
                <a:cxnLst>
                  <a:cxn ang="0">
                    <a:pos x="135" y="13"/>
                  </a:cxn>
                  <a:cxn ang="0">
                    <a:pos x="105" y="0"/>
                  </a:cxn>
                  <a:cxn ang="0">
                    <a:pos x="33" y="38"/>
                  </a:cxn>
                  <a:cxn ang="0">
                    <a:pos x="0" y="27"/>
                  </a:cxn>
                  <a:cxn ang="0">
                    <a:pos x="18" y="59"/>
                  </a:cxn>
                  <a:cxn ang="0">
                    <a:pos x="104" y="59"/>
                  </a:cxn>
                  <a:cxn ang="0">
                    <a:pos x="68" y="48"/>
                  </a:cxn>
                  <a:cxn ang="0">
                    <a:pos x="135" y="13"/>
                  </a:cxn>
                  <a:cxn ang="0">
                    <a:pos x="135" y="13"/>
                  </a:cxn>
                </a:cxnLst>
                <a:rect l="0" t="0" r="r" b="b"/>
                <a:pathLst>
                  <a:path w="135" h="59">
                    <a:moveTo>
                      <a:pt x="135" y="13"/>
                    </a:moveTo>
                    <a:lnTo>
                      <a:pt x="105" y="0"/>
                    </a:lnTo>
                    <a:lnTo>
                      <a:pt x="33" y="38"/>
                    </a:lnTo>
                    <a:lnTo>
                      <a:pt x="0" y="27"/>
                    </a:lnTo>
                    <a:lnTo>
                      <a:pt x="18" y="59"/>
                    </a:lnTo>
                    <a:lnTo>
                      <a:pt x="104" y="59"/>
                    </a:lnTo>
                    <a:lnTo>
                      <a:pt x="68" y="48"/>
                    </a:lnTo>
                    <a:lnTo>
                      <a:pt x="135" y="13"/>
                    </a:lnTo>
                    <a:lnTo>
                      <a:pt x="135" y="13"/>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262" name="Freeform 22"/>
              <p:cNvSpPr>
                <a:spLocks/>
              </p:cNvSpPr>
              <p:nvPr/>
            </p:nvSpPr>
            <p:spPr bwMode="auto">
              <a:xfrm>
                <a:off x="3153733" y="3361513"/>
                <a:ext cx="459975" cy="164028"/>
              </a:xfrm>
              <a:custGeom>
                <a:avLst/>
                <a:gdLst/>
                <a:ahLst/>
                <a:cxnLst>
                  <a:cxn ang="0">
                    <a:pos x="0" y="13"/>
                  </a:cxn>
                  <a:cxn ang="0">
                    <a:pos x="31" y="0"/>
                  </a:cxn>
                  <a:cxn ang="0">
                    <a:pos x="103" y="37"/>
                  </a:cxn>
                  <a:cxn ang="0">
                    <a:pos x="136" y="27"/>
                  </a:cxn>
                  <a:cxn ang="0">
                    <a:pos x="118" y="59"/>
                  </a:cxn>
                  <a:cxn ang="0">
                    <a:pos x="32" y="59"/>
                  </a:cxn>
                  <a:cxn ang="0">
                    <a:pos x="68" y="48"/>
                  </a:cxn>
                  <a:cxn ang="0">
                    <a:pos x="0" y="13"/>
                  </a:cxn>
                  <a:cxn ang="0">
                    <a:pos x="0" y="13"/>
                  </a:cxn>
                </a:cxnLst>
                <a:rect l="0" t="0" r="r" b="b"/>
                <a:pathLst>
                  <a:path w="136" h="59">
                    <a:moveTo>
                      <a:pt x="0" y="13"/>
                    </a:moveTo>
                    <a:lnTo>
                      <a:pt x="31" y="0"/>
                    </a:lnTo>
                    <a:lnTo>
                      <a:pt x="103" y="37"/>
                    </a:lnTo>
                    <a:lnTo>
                      <a:pt x="136" y="27"/>
                    </a:lnTo>
                    <a:lnTo>
                      <a:pt x="118" y="59"/>
                    </a:lnTo>
                    <a:lnTo>
                      <a:pt x="32" y="59"/>
                    </a:lnTo>
                    <a:lnTo>
                      <a:pt x="68" y="48"/>
                    </a:lnTo>
                    <a:lnTo>
                      <a:pt x="0" y="13"/>
                    </a:lnTo>
                    <a:lnTo>
                      <a:pt x="0" y="13"/>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sp>
            <p:nvSpPr>
              <p:cNvPr id="263" name="Freeform 23"/>
              <p:cNvSpPr>
                <a:spLocks/>
              </p:cNvSpPr>
              <p:nvPr/>
            </p:nvSpPr>
            <p:spPr bwMode="auto">
              <a:xfrm>
                <a:off x="3617090" y="3572802"/>
                <a:ext cx="456592" cy="166808"/>
              </a:xfrm>
              <a:custGeom>
                <a:avLst/>
                <a:gdLst/>
                <a:ahLst/>
                <a:cxnLst>
                  <a:cxn ang="0">
                    <a:pos x="135" y="47"/>
                  </a:cxn>
                  <a:cxn ang="0">
                    <a:pos x="105" y="60"/>
                  </a:cxn>
                  <a:cxn ang="0">
                    <a:pos x="33" y="23"/>
                  </a:cxn>
                  <a:cxn ang="0">
                    <a:pos x="0" y="34"/>
                  </a:cxn>
                  <a:cxn ang="0">
                    <a:pos x="17" y="0"/>
                  </a:cxn>
                  <a:cxn ang="0">
                    <a:pos x="104" y="0"/>
                  </a:cxn>
                  <a:cxn ang="0">
                    <a:pos x="67" y="12"/>
                  </a:cxn>
                  <a:cxn ang="0">
                    <a:pos x="135" y="47"/>
                  </a:cxn>
                  <a:cxn ang="0">
                    <a:pos x="135" y="47"/>
                  </a:cxn>
                </a:cxnLst>
                <a:rect l="0" t="0" r="r" b="b"/>
                <a:pathLst>
                  <a:path w="135" h="60">
                    <a:moveTo>
                      <a:pt x="135" y="47"/>
                    </a:moveTo>
                    <a:lnTo>
                      <a:pt x="105" y="60"/>
                    </a:lnTo>
                    <a:lnTo>
                      <a:pt x="33" y="23"/>
                    </a:lnTo>
                    <a:lnTo>
                      <a:pt x="0" y="34"/>
                    </a:lnTo>
                    <a:lnTo>
                      <a:pt x="17" y="0"/>
                    </a:lnTo>
                    <a:lnTo>
                      <a:pt x="104" y="0"/>
                    </a:lnTo>
                    <a:lnTo>
                      <a:pt x="67" y="12"/>
                    </a:lnTo>
                    <a:lnTo>
                      <a:pt x="135" y="47"/>
                    </a:lnTo>
                    <a:lnTo>
                      <a:pt x="135" y="47"/>
                    </a:lnTo>
                    <a:close/>
                  </a:path>
                </a:pathLst>
              </a:custGeom>
              <a:solidFill>
                <a:srgbClr val="8E909E">
                  <a:lumMod val="50000"/>
                </a:srgbClr>
              </a:solid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srgbClr val="FFFFFF"/>
                  </a:solidFill>
                </a:endParaRPr>
              </a:p>
            </p:txBody>
          </p:sp>
        </p:grpSp>
      </p:grpSp>
      <p:sp>
        <p:nvSpPr>
          <p:cNvPr id="264" name="TextBox 149"/>
          <p:cNvSpPr txBox="1">
            <a:spLocks noChangeArrowheads="1"/>
          </p:cNvSpPr>
          <p:nvPr/>
        </p:nvSpPr>
        <p:spPr bwMode="auto">
          <a:xfrm>
            <a:off x="5048437" y="3686221"/>
            <a:ext cx="852489" cy="277012"/>
          </a:xfrm>
          <a:prstGeom prst="rect">
            <a:avLst/>
          </a:prstGeom>
          <a:noFill/>
          <a:ln w="9525">
            <a:noFill/>
            <a:miter lim="800000"/>
            <a:headEnd/>
            <a:tailEnd/>
          </a:ln>
          <a:effectLst/>
        </p:spPr>
        <p:txBody>
          <a:bodyPr wrap="square" lIns="91436" tIns="45719" rIns="91436" bIns="45719" anchor="ctr">
            <a:prstTxWarp prst="textNoShape">
              <a:avLst/>
            </a:prstTxWarp>
            <a:spAutoFit/>
          </a:bodyPr>
          <a:lstStyle/>
          <a:p>
            <a:pPr algn="ctr" eaLnBrk="0" fontAlgn="base" hangingPunct="0">
              <a:lnSpc>
                <a:spcPct val="90000"/>
              </a:lnSpc>
              <a:spcBef>
                <a:spcPct val="0"/>
              </a:spcBef>
              <a:spcAft>
                <a:spcPct val="0"/>
              </a:spcAft>
              <a:defRPr/>
            </a:pPr>
            <a:r>
              <a:rPr lang="en-US" sz="1300" kern="0" dirty="0">
                <a:solidFill>
                  <a:srgbClr val="FFFFFF"/>
                </a:solidFill>
                <a:effectLst>
                  <a:outerShdw blurRad="38100" dist="38100" dir="2700000" algn="tl">
                    <a:srgbClr val="000000">
                      <a:alpha val="43137"/>
                    </a:srgbClr>
                  </a:outerShdw>
                </a:effectLst>
              </a:rPr>
              <a:t>WAAS</a:t>
            </a:r>
            <a:r>
              <a:rPr lang="en-US" sz="1300" kern="0" dirty="0">
                <a:solidFill>
                  <a:srgbClr val="FFFFFF"/>
                </a:solidFill>
              </a:rPr>
              <a:t> </a:t>
            </a:r>
          </a:p>
        </p:txBody>
      </p:sp>
      <p:grpSp>
        <p:nvGrpSpPr>
          <p:cNvPr id="265" name="Group 264"/>
          <p:cNvGrpSpPr/>
          <p:nvPr/>
        </p:nvGrpSpPr>
        <p:grpSpPr>
          <a:xfrm>
            <a:off x="6417662" y="3605013"/>
            <a:ext cx="623144" cy="429795"/>
            <a:chOff x="4774701" y="3151021"/>
            <a:chExt cx="481436" cy="301730"/>
          </a:xfrm>
          <a:effectLst/>
        </p:grpSpPr>
        <p:sp>
          <p:nvSpPr>
            <p:cNvPr id="266" name="Freeform 207"/>
            <p:cNvSpPr>
              <a:spLocks/>
            </p:cNvSpPr>
            <p:nvPr/>
          </p:nvSpPr>
          <p:spPr bwMode="auto">
            <a:xfrm>
              <a:off x="4991832" y="3177544"/>
              <a:ext cx="119969" cy="249237"/>
            </a:xfrm>
            <a:custGeom>
              <a:avLst/>
              <a:gdLst>
                <a:gd name="T0" fmla="*/ 0 w 477"/>
                <a:gd name="T1" fmla="*/ 0 h 361"/>
                <a:gd name="T2" fmla="*/ 0 w 477"/>
                <a:gd name="T3" fmla="*/ 361 h 361"/>
                <a:gd name="T4" fmla="*/ 477 w 477"/>
                <a:gd name="T5" fmla="*/ 182 h 361"/>
                <a:gd name="T6" fmla="*/ 0 w 477"/>
                <a:gd name="T7" fmla="*/ 0 h 361"/>
                <a:gd name="T8" fmla="*/ 0 w 477"/>
                <a:gd name="T9" fmla="*/ 0 h 361"/>
              </a:gdLst>
              <a:ahLst/>
              <a:cxnLst>
                <a:cxn ang="0">
                  <a:pos x="T0" y="T1"/>
                </a:cxn>
                <a:cxn ang="0">
                  <a:pos x="T2" y="T3"/>
                </a:cxn>
                <a:cxn ang="0">
                  <a:pos x="T4" y="T5"/>
                </a:cxn>
                <a:cxn ang="0">
                  <a:pos x="T6" y="T7"/>
                </a:cxn>
                <a:cxn ang="0">
                  <a:pos x="T8" y="T9"/>
                </a:cxn>
              </a:cxnLst>
              <a:rect l="0" t="0" r="r" b="b"/>
              <a:pathLst>
                <a:path w="477" h="361">
                  <a:moveTo>
                    <a:pt x="0" y="0"/>
                  </a:moveTo>
                  <a:lnTo>
                    <a:pt x="0" y="361"/>
                  </a:lnTo>
                  <a:lnTo>
                    <a:pt x="477" y="182"/>
                  </a:lnTo>
                  <a:lnTo>
                    <a:pt x="0" y="0"/>
                  </a:lnTo>
                  <a:lnTo>
                    <a:pt x="0" y="0"/>
                  </a:lnTo>
                  <a:close/>
                </a:path>
              </a:pathLst>
            </a:custGeom>
            <a:solidFill>
              <a:srgbClr val="FFFFFF"/>
            </a:solidFill>
            <a:ln w="12" cap="flat">
              <a:noFill/>
              <a:prstDash val="solid"/>
              <a:miter lim="800000"/>
              <a:headEnd/>
              <a:tailEnd/>
            </a:ln>
            <a:effectLst>
              <a:outerShdw blurRad="63500" sx="102000" sy="102000" algn="ctr" rotWithShape="0">
                <a:prstClr val="black">
                  <a:alpha val="40000"/>
                </a:prstClr>
              </a:outerShdw>
            </a:effectLst>
          </p:spPr>
          <p:txBody>
            <a:bodyPr vert="horz" wrap="square" lIns="91440" tIns="45720" rIns="91440" bIns="45720" numCol="1" anchor="ctr" anchorCtr="0" compatLnSpc="1">
              <a:prstTxWarp prst="textNoShape">
                <a:avLst/>
              </a:prstTxWarp>
            </a:bodyPr>
            <a:lstStyle/>
            <a:p>
              <a:pPr>
                <a:defRPr/>
              </a:pPr>
              <a:endParaRPr lang="en-US" kern="0" dirty="0">
                <a:solidFill>
                  <a:srgbClr val="FFFFFF"/>
                </a:solidFill>
              </a:endParaRPr>
            </a:p>
          </p:txBody>
        </p:sp>
        <p:sp>
          <p:nvSpPr>
            <p:cNvPr id="267" name="Left-Right Arrow 266"/>
            <p:cNvSpPr/>
            <p:nvPr/>
          </p:nvSpPr>
          <p:spPr>
            <a:xfrm>
              <a:off x="5118068" y="3259293"/>
              <a:ext cx="138069" cy="90983"/>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a:defRPr/>
              </a:pPr>
              <a:endParaRPr lang="en-US" kern="0" dirty="0">
                <a:solidFill>
                  <a:srgbClr val="8E909E"/>
                </a:solidFill>
                <a:latin typeface="Arial"/>
              </a:endParaRPr>
            </a:p>
          </p:txBody>
        </p:sp>
        <p:sp>
          <p:nvSpPr>
            <p:cNvPr id="268" name="Left-Right Arrow 267"/>
            <p:cNvSpPr/>
            <p:nvPr/>
          </p:nvSpPr>
          <p:spPr>
            <a:xfrm rot="1031538">
              <a:off x="4774829" y="3151021"/>
              <a:ext cx="211116" cy="65850"/>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a:defRPr/>
              </a:pPr>
              <a:endParaRPr lang="en-US" kern="0" dirty="0">
                <a:solidFill>
                  <a:srgbClr val="8E909E"/>
                </a:solidFill>
                <a:latin typeface="Arial"/>
              </a:endParaRPr>
            </a:p>
          </p:txBody>
        </p:sp>
        <p:sp>
          <p:nvSpPr>
            <p:cNvPr id="269" name="Left-Right Arrow 268"/>
            <p:cNvSpPr/>
            <p:nvPr/>
          </p:nvSpPr>
          <p:spPr>
            <a:xfrm>
              <a:off x="4774701" y="3265054"/>
              <a:ext cx="211116" cy="65850"/>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a:defRPr/>
              </a:pPr>
              <a:endParaRPr lang="en-US" kern="0" dirty="0">
                <a:solidFill>
                  <a:srgbClr val="8E909E"/>
                </a:solidFill>
                <a:latin typeface="Arial"/>
              </a:endParaRPr>
            </a:p>
          </p:txBody>
        </p:sp>
        <p:sp>
          <p:nvSpPr>
            <p:cNvPr id="270" name="Left-Right Arrow 269"/>
            <p:cNvSpPr/>
            <p:nvPr/>
          </p:nvSpPr>
          <p:spPr>
            <a:xfrm rot="20568462" flipV="1">
              <a:off x="4776710" y="3386901"/>
              <a:ext cx="211116" cy="65850"/>
            </a:xfrm>
            <a:prstGeom prst="leftRightArrow">
              <a:avLst/>
            </a:prstGeom>
            <a:solidFill>
              <a:srgbClr val="FF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a:defRPr/>
              </a:pPr>
              <a:endParaRPr lang="en-US" kern="0" dirty="0">
                <a:solidFill>
                  <a:srgbClr val="8E909E"/>
                </a:solidFill>
                <a:latin typeface="Arial"/>
              </a:endParaRPr>
            </a:p>
          </p:txBody>
        </p:sp>
      </p:grpSp>
      <p:sp>
        <p:nvSpPr>
          <p:cNvPr id="271" name="TextBox 270"/>
          <p:cNvSpPr txBox="1"/>
          <p:nvPr/>
        </p:nvSpPr>
        <p:spPr>
          <a:xfrm>
            <a:off x="5989056" y="1757776"/>
            <a:ext cx="1109868" cy="297531"/>
          </a:xfrm>
          <a:prstGeom prst="rect">
            <a:avLst/>
          </a:prstGeom>
          <a:noFill/>
          <a:effectLst/>
        </p:spPr>
        <p:txBody>
          <a:bodyPr wrap="none" lIns="91436" tIns="45719" rIns="91436" bIns="45719" rtlCol="0">
            <a:spAutoFit/>
          </a:bodyPr>
          <a:lstStyle/>
          <a:p>
            <a:pPr>
              <a:defRPr/>
            </a:pPr>
            <a:r>
              <a:rPr lang="en-US" sz="1300" kern="0" dirty="0">
                <a:solidFill>
                  <a:srgbClr val="FFFFFF"/>
                </a:solidFill>
                <a:effectLst>
                  <a:outerShdw blurRad="38100" dist="38100" dir="2700000" algn="tl">
                    <a:srgbClr val="000000">
                      <a:alpha val="43137"/>
                    </a:srgbClr>
                  </a:outerShdw>
                </a:effectLst>
              </a:rPr>
              <a:t>AnyConnect</a:t>
            </a:r>
          </a:p>
        </p:txBody>
      </p:sp>
      <p:grpSp>
        <p:nvGrpSpPr>
          <p:cNvPr id="294" name="Group 262"/>
          <p:cNvGrpSpPr/>
          <p:nvPr/>
        </p:nvGrpSpPr>
        <p:grpSpPr>
          <a:xfrm>
            <a:off x="5202537" y="1752892"/>
            <a:ext cx="361333" cy="362915"/>
            <a:chOff x="2607293" y="4200834"/>
            <a:chExt cx="500887" cy="507201"/>
          </a:xfrm>
          <a:solidFill>
            <a:srgbClr val="FFFFFF"/>
          </a:solidFill>
          <a:effectLst>
            <a:outerShdw blurRad="50800" dist="38100" dir="5400000" algn="t" rotWithShape="0">
              <a:prstClr val="black">
                <a:alpha val="40000"/>
              </a:prstClr>
            </a:outerShdw>
          </a:effectLst>
        </p:grpSpPr>
        <p:sp>
          <p:nvSpPr>
            <p:cNvPr id="295" name="Freeform 294"/>
            <p:cNvSpPr>
              <a:spLocks/>
            </p:cNvSpPr>
            <p:nvPr/>
          </p:nvSpPr>
          <p:spPr bwMode="auto">
            <a:xfrm>
              <a:off x="2610801" y="4200834"/>
              <a:ext cx="288676" cy="184150"/>
            </a:xfrm>
            <a:custGeom>
              <a:avLst/>
              <a:gdLst>
                <a:gd name="T0" fmla="*/ 1300 w 1300"/>
                <a:gd name="T1" fmla="*/ 18 h 829"/>
                <a:gd name="T2" fmla="*/ 1098 w 1300"/>
                <a:gd name="T3" fmla="*/ 0 h 829"/>
                <a:gd name="T4" fmla="*/ 0 w 1300"/>
                <a:gd name="T5" fmla="*/ 829 h 829"/>
                <a:gd name="T6" fmla="*/ 918 w 1300"/>
                <a:gd name="T7" fmla="*/ 437 h 829"/>
                <a:gd name="T8" fmla="*/ 1300 w 1300"/>
                <a:gd name="T9" fmla="*/ 18 h 829"/>
              </a:gdLst>
              <a:ahLst/>
              <a:cxnLst>
                <a:cxn ang="0">
                  <a:pos x="T0" y="T1"/>
                </a:cxn>
                <a:cxn ang="0">
                  <a:pos x="T2" y="T3"/>
                </a:cxn>
                <a:cxn ang="0">
                  <a:pos x="T4" y="T5"/>
                </a:cxn>
                <a:cxn ang="0">
                  <a:pos x="T6" y="T7"/>
                </a:cxn>
                <a:cxn ang="0">
                  <a:pos x="T8" y="T9"/>
                </a:cxn>
              </a:cxnLst>
              <a:rect l="0" t="0" r="r" b="b"/>
              <a:pathLst>
                <a:path w="1300" h="829">
                  <a:moveTo>
                    <a:pt x="1300" y="18"/>
                  </a:moveTo>
                  <a:cubicBezTo>
                    <a:pt x="1234" y="6"/>
                    <a:pt x="1167" y="0"/>
                    <a:pt x="1098" y="0"/>
                  </a:cubicBezTo>
                  <a:cubicBezTo>
                    <a:pt x="576" y="0"/>
                    <a:pt x="136" y="350"/>
                    <a:pt x="0" y="829"/>
                  </a:cubicBezTo>
                  <a:cubicBezTo>
                    <a:pt x="286" y="609"/>
                    <a:pt x="600" y="445"/>
                    <a:pt x="918" y="437"/>
                  </a:cubicBezTo>
                  <a:cubicBezTo>
                    <a:pt x="989" y="284"/>
                    <a:pt x="1118" y="145"/>
                    <a:pt x="130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96" name="Freeform 295"/>
            <p:cNvSpPr>
              <a:spLocks/>
            </p:cNvSpPr>
            <p:nvPr/>
          </p:nvSpPr>
          <p:spPr bwMode="auto">
            <a:xfrm>
              <a:off x="3011721" y="4543879"/>
              <a:ext cx="79974" cy="109087"/>
            </a:xfrm>
            <a:custGeom>
              <a:avLst/>
              <a:gdLst>
                <a:gd name="T0" fmla="*/ 106 w 360"/>
                <a:gd name="T1" fmla="*/ 5 h 492"/>
                <a:gd name="T2" fmla="*/ 0 w 360"/>
                <a:gd name="T3" fmla="*/ 492 h 492"/>
                <a:gd name="T4" fmla="*/ 360 w 360"/>
                <a:gd name="T5" fmla="*/ 0 h 492"/>
                <a:gd name="T6" fmla="*/ 106 w 360"/>
                <a:gd name="T7" fmla="*/ 5 h 492"/>
              </a:gdLst>
              <a:ahLst/>
              <a:cxnLst>
                <a:cxn ang="0">
                  <a:pos x="T0" y="T1"/>
                </a:cxn>
                <a:cxn ang="0">
                  <a:pos x="T2" y="T3"/>
                </a:cxn>
                <a:cxn ang="0">
                  <a:pos x="T4" y="T5"/>
                </a:cxn>
                <a:cxn ang="0">
                  <a:pos x="T6" y="T7"/>
                </a:cxn>
              </a:cxnLst>
              <a:rect l="0" t="0" r="r" b="b"/>
              <a:pathLst>
                <a:path w="360" h="492">
                  <a:moveTo>
                    <a:pt x="106" y="5"/>
                  </a:moveTo>
                  <a:cubicBezTo>
                    <a:pt x="94" y="156"/>
                    <a:pt x="58" y="318"/>
                    <a:pt x="0" y="492"/>
                  </a:cubicBezTo>
                  <a:cubicBezTo>
                    <a:pt x="161" y="365"/>
                    <a:pt x="286" y="195"/>
                    <a:pt x="360" y="0"/>
                  </a:cubicBezTo>
                  <a:cubicBezTo>
                    <a:pt x="276" y="5"/>
                    <a:pt x="191" y="7"/>
                    <a:pt x="10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97" name="Freeform 296"/>
            <p:cNvSpPr>
              <a:spLocks/>
            </p:cNvSpPr>
            <p:nvPr/>
          </p:nvSpPr>
          <p:spPr bwMode="auto">
            <a:xfrm>
              <a:off x="2876327" y="4235559"/>
              <a:ext cx="231853" cy="256757"/>
            </a:xfrm>
            <a:custGeom>
              <a:avLst/>
              <a:gdLst>
                <a:gd name="T0" fmla="*/ 478 w 1043"/>
                <a:gd name="T1" fmla="*/ 0 h 1156"/>
                <a:gd name="T2" fmla="*/ 0 w 1043"/>
                <a:gd name="T3" fmla="*/ 317 h 1156"/>
                <a:gd name="T4" fmla="*/ 376 w 1043"/>
                <a:gd name="T5" fmla="*/ 519 h 1156"/>
                <a:gd name="T6" fmla="*/ 715 w 1043"/>
                <a:gd name="T7" fmla="*/ 1152 h 1156"/>
                <a:gd name="T8" fmla="*/ 1031 w 1043"/>
                <a:gd name="T9" fmla="*/ 1147 h 1156"/>
                <a:gd name="T10" fmla="*/ 1043 w 1043"/>
                <a:gd name="T11" fmla="*/ 985 h 1156"/>
                <a:gd name="T12" fmla="*/ 478 w 1043"/>
                <a:gd name="T13" fmla="*/ 0 h 1156"/>
              </a:gdLst>
              <a:ahLst/>
              <a:cxnLst>
                <a:cxn ang="0">
                  <a:pos x="T0" y="T1"/>
                </a:cxn>
                <a:cxn ang="0">
                  <a:pos x="T2" y="T3"/>
                </a:cxn>
                <a:cxn ang="0">
                  <a:pos x="T4" y="T5"/>
                </a:cxn>
                <a:cxn ang="0">
                  <a:pos x="T6" y="T7"/>
                </a:cxn>
                <a:cxn ang="0">
                  <a:pos x="T8" y="T9"/>
                </a:cxn>
                <a:cxn ang="0">
                  <a:pos x="T10" y="T11"/>
                </a:cxn>
                <a:cxn ang="0">
                  <a:pos x="T12" y="T13"/>
                </a:cxn>
              </a:cxnLst>
              <a:rect l="0" t="0" r="r" b="b"/>
              <a:pathLst>
                <a:path w="1043" h="1156">
                  <a:moveTo>
                    <a:pt x="478" y="0"/>
                  </a:moveTo>
                  <a:cubicBezTo>
                    <a:pt x="253" y="85"/>
                    <a:pt x="89" y="187"/>
                    <a:pt x="0" y="317"/>
                  </a:cubicBezTo>
                  <a:cubicBezTo>
                    <a:pt x="126" y="353"/>
                    <a:pt x="252" y="418"/>
                    <a:pt x="376" y="519"/>
                  </a:cubicBezTo>
                  <a:cubicBezTo>
                    <a:pt x="581" y="686"/>
                    <a:pt x="690" y="898"/>
                    <a:pt x="715" y="1152"/>
                  </a:cubicBezTo>
                  <a:cubicBezTo>
                    <a:pt x="825" y="1156"/>
                    <a:pt x="934" y="1152"/>
                    <a:pt x="1031" y="1147"/>
                  </a:cubicBezTo>
                  <a:cubicBezTo>
                    <a:pt x="1039" y="1094"/>
                    <a:pt x="1043" y="1040"/>
                    <a:pt x="1043" y="985"/>
                  </a:cubicBezTo>
                  <a:cubicBezTo>
                    <a:pt x="1043" y="565"/>
                    <a:pt x="816" y="198"/>
                    <a:pt x="4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98" name="Freeform 297"/>
            <p:cNvSpPr>
              <a:spLocks/>
            </p:cNvSpPr>
            <p:nvPr/>
          </p:nvSpPr>
          <p:spPr bwMode="auto">
            <a:xfrm>
              <a:off x="2607293" y="4369199"/>
              <a:ext cx="354620" cy="338836"/>
            </a:xfrm>
            <a:custGeom>
              <a:avLst/>
              <a:gdLst>
                <a:gd name="T0" fmla="*/ 884 w 1596"/>
                <a:gd name="T1" fmla="*/ 104 h 1524"/>
                <a:gd name="T2" fmla="*/ 871 w 1596"/>
                <a:gd name="T3" fmla="*/ 0 h 1524"/>
                <a:gd name="T4" fmla="*/ 0 w 1596"/>
                <a:gd name="T5" fmla="*/ 638 h 1524"/>
                <a:gd name="T6" fmla="*/ 1113 w 1596"/>
                <a:gd name="T7" fmla="*/ 1524 h 1524"/>
                <a:gd name="T8" fmla="*/ 1300 w 1596"/>
                <a:gd name="T9" fmla="*/ 1509 h 1524"/>
                <a:gd name="T10" fmla="*/ 1596 w 1596"/>
                <a:gd name="T11" fmla="*/ 756 h 1524"/>
                <a:gd name="T12" fmla="*/ 884 w 1596"/>
                <a:gd name="T13" fmla="*/ 104 h 1524"/>
              </a:gdLst>
              <a:ahLst/>
              <a:cxnLst>
                <a:cxn ang="0">
                  <a:pos x="T0" y="T1"/>
                </a:cxn>
                <a:cxn ang="0">
                  <a:pos x="T2" y="T3"/>
                </a:cxn>
                <a:cxn ang="0">
                  <a:pos x="T4" y="T5"/>
                </a:cxn>
                <a:cxn ang="0">
                  <a:pos x="T6" y="T7"/>
                </a:cxn>
                <a:cxn ang="0">
                  <a:pos x="T8" y="T9"/>
                </a:cxn>
                <a:cxn ang="0">
                  <a:pos x="T10" y="T11"/>
                </a:cxn>
                <a:cxn ang="0">
                  <a:pos x="T12" y="T13"/>
                </a:cxn>
              </a:cxnLst>
              <a:rect l="0" t="0" r="r" b="b"/>
              <a:pathLst>
                <a:path w="1596" h="1524">
                  <a:moveTo>
                    <a:pt x="884" y="104"/>
                  </a:moveTo>
                  <a:cubicBezTo>
                    <a:pt x="877" y="69"/>
                    <a:pt x="873" y="34"/>
                    <a:pt x="871" y="0"/>
                  </a:cubicBezTo>
                  <a:cubicBezTo>
                    <a:pt x="548" y="47"/>
                    <a:pt x="243" y="358"/>
                    <a:pt x="0" y="638"/>
                  </a:cubicBezTo>
                  <a:cubicBezTo>
                    <a:pt x="116" y="1145"/>
                    <a:pt x="570" y="1524"/>
                    <a:pt x="1113" y="1524"/>
                  </a:cubicBezTo>
                  <a:cubicBezTo>
                    <a:pt x="1176" y="1524"/>
                    <a:pt x="1239" y="1519"/>
                    <a:pt x="1300" y="1509"/>
                  </a:cubicBezTo>
                  <a:cubicBezTo>
                    <a:pt x="1461" y="1222"/>
                    <a:pt x="1571" y="974"/>
                    <a:pt x="1596" y="756"/>
                  </a:cubicBezTo>
                  <a:cubicBezTo>
                    <a:pt x="1249" y="689"/>
                    <a:pt x="961" y="509"/>
                    <a:pt x="884"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sp>
          <p:nvSpPr>
            <p:cNvPr id="299" name="Freeform 298"/>
            <p:cNvSpPr>
              <a:spLocks/>
            </p:cNvSpPr>
            <p:nvPr/>
          </p:nvSpPr>
          <p:spPr bwMode="auto">
            <a:xfrm>
              <a:off x="2859490" y="4375163"/>
              <a:ext cx="99265" cy="105930"/>
            </a:xfrm>
            <a:custGeom>
              <a:avLst/>
              <a:gdLst>
                <a:gd name="T0" fmla="*/ 222 w 447"/>
                <a:gd name="T1" fmla="*/ 134 h 477"/>
                <a:gd name="T2" fmla="*/ 0 w 447"/>
                <a:gd name="T3" fmla="*/ 0 h 477"/>
                <a:gd name="T4" fmla="*/ 8 w 447"/>
                <a:gd name="T5" fmla="*/ 48 h 477"/>
                <a:gd name="T6" fmla="*/ 447 w 447"/>
                <a:gd name="T7" fmla="*/ 477 h 477"/>
                <a:gd name="T8" fmla="*/ 222 w 447"/>
                <a:gd name="T9" fmla="*/ 134 h 477"/>
              </a:gdLst>
              <a:ahLst/>
              <a:cxnLst>
                <a:cxn ang="0">
                  <a:pos x="T0" y="T1"/>
                </a:cxn>
                <a:cxn ang="0">
                  <a:pos x="T2" y="T3"/>
                </a:cxn>
                <a:cxn ang="0">
                  <a:pos x="T4" y="T5"/>
                </a:cxn>
                <a:cxn ang="0">
                  <a:pos x="T6" y="T7"/>
                </a:cxn>
                <a:cxn ang="0">
                  <a:pos x="T8" y="T9"/>
                </a:cxn>
              </a:cxnLst>
              <a:rect l="0" t="0" r="r" b="b"/>
              <a:pathLst>
                <a:path w="447" h="477">
                  <a:moveTo>
                    <a:pt x="222" y="134"/>
                  </a:moveTo>
                  <a:cubicBezTo>
                    <a:pt x="148" y="70"/>
                    <a:pt x="74" y="26"/>
                    <a:pt x="0" y="0"/>
                  </a:cubicBezTo>
                  <a:cubicBezTo>
                    <a:pt x="2" y="16"/>
                    <a:pt x="4" y="31"/>
                    <a:pt x="8" y="48"/>
                  </a:cubicBezTo>
                  <a:cubicBezTo>
                    <a:pt x="55" y="295"/>
                    <a:pt x="232" y="419"/>
                    <a:pt x="447" y="477"/>
                  </a:cubicBezTo>
                  <a:cubicBezTo>
                    <a:pt x="415" y="354"/>
                    <a:pt x="343" y="240"/>
                    <a:pt x="222"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1900" dirty="0">
                <a:solidFill>
                  <a:srgbClr val="FFFFFF"/>
                </a:solidFill>
                <a:latin typeface="Arial"/>
              </a:endParaRPr>
            </a:p>
          </p:txBody>
        </p:sp>
      </p:grpSp>
      <p:sp>
        <p:nvSpPr>
          <p:cNvPr id="300" name="Rectangle 299"/>
          <p:cNvSpPr/>
          <p:nvPr/>
        </p:nvSpPr>
        <p:spPr>
          <a:xfrm>
            <a:off x="847837" y="3200888"/>
            <a:ext cx="2933816" cy="503961"/>
          </a:xfrm>
          <a:prstGeom prst="rect">
            <a:avLst/>
          </a:prstGeom>
          <a:solidFill>
            <a:srgbClr val="212227"/>
          </a:solidFill>
          <a:ln w="25400" cap="flat" cmpd="sng" algn="ctr">
            <a:noFill/>
            <a:prstDash val="solid"/>
          </a:ln>
          <a:effectLst>
            <a:outerShdw blurRad="76200" dist="50800" dir="5400000" algn="ctr" rotWithShape="0">
              <a:srgbClr val="000000">
                <a:alpha val="27000"/>
              </a:srgbClr>
            </a:outerShdw>
          </a:effectLst>
        </p:spPr>
        <p:txBody>
          <a:bodyPr lIns="91436" tIns="45719" rIns="91436" bIns="45719" rtlCol="0" anchor="ctr"/>
          <a:lstStyle/>
          <a:p>
            <a:pPr algn="ctr">
              <a:defRPr/>
            </a:pPr>
            <a:endParaRPr lang="en-US" kern="0" dirty="0">
              <a:solidFill>
                <a:srgbClr val="8E909E"/>
              </a:solidFill>
              <a:latin typeface="Arial"/>
            </a:endParaRPr>
          </a:p>
        </p:txBody>
      </p:sp>
      <p:sp>
        <p:nvSpPr>
          <p:cNvPr id="303" name="TextBox 302"/>
          <p:cNvSpPr txBox="1"/>
          <p:nvPr/>
        </p:nvSpPr>
        <p:spPr>
          <a:xfrm>
            <a:off x="1682622" y="3473698"/>
            <a:ext cx="1193204" cy="277012"/>
          </a:xfrm>
          <a:prstGeom prst="rect">
            <a:avLst/>
          </a:prstGeom>
          <a:noFill/>
          <a:effectLst/>
        </p:spPr>
        <p:txBody>
          <a:bodyPr wrap="none" lIns="91436" tIns="45719" rIns="91436" bIns="45719" rtlCol="0">
            <a:spAutoFit/>
          </a:bodyPr>
          <a:lstStyle/>
          <a:p>
            <a:pPr algn="ctr">
              <a:defRPr/>
            </a:pPr>
            <a:r>
              <a:rPr lang="en-US" sz="1200" b="1" kern="0" dirty="0">
                <a:solidFill>
                  <a:srgbClr val="FFFFFF"/>
                </a:solidFill>
                <a:effectLst>
                  <a:outerShdw blurRad="38100" dist="38100" dir="2700000" algn="tl">
                    <a:srgbClr val="000000">
                      <a:alpha val="43137"/>
                    </a:srgbClr>
                  </a:outerShdw>
                </a:effectLst>
              </a:rPr>
              <a:t>HYPERVISOR</a:t>
            </a:r>
          </a:p>
        </p:txBody>
      </p:sp>
      <p:pic>
        <p:nvPicPr>
          <p:cNvPr id="304" name="Picture 303" descr="microsoft-w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4242" y="3254013"/>
            <a:ext cx="653223" cy="129407"/>
          </a:xfrm>
          <a:prstGeom prst="rect">
            <a:avLst/>
          </a:prstGeom>
          <a:effectLst>
            <a:outerShdw blurRad="63500" sx="102000" sy="102000" algn="ctr" rotWithShape="0">
              <a:prstClr val="black">
                <a:alpha val="40000"/>
              </a:prstClr>
            </a:outerShdw>
          </a:effectLst>
        </p:spPr>
      </p:pic>
      <p:pic>
        <p:nvPicPr>
          <p:cNvPr id="305" name="Picture 304" descr="citrix-w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8523" y="3230947"/>
            <a:ext cx="479218" cy="192120"/>
          </a:xfrm>
          <a:prstGeom prst="rect">
            <a:avLst/>
          </a:prstGeom>
          <a:effectLst>
            <a:outerShdw blurRad="63500" sx="102000" sy="102000" algn="ctr" rotWithShape="0">
              <a:prstClr val="black">
                <a:alpha val="40000"/>
              </a:prstClr>
            </a:outerShdw>
          </a:effectLst>
        </p:spPr>
      </p:pic>
      <p:pic>
        <p:nvPicPr>
          <p:cNvPr id="306" name="Picture 305" descr="vmware-w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034" y="3264405"/>
            <a:ext cx="653229" cy="124571"/>
          </a:xfrm>
          <a:prstGeom prst="rect">
            <a:avLst/>
          </a:prstGeom>
          <a:effectLst>
            <a:outerShdw blurRad="63500" sx="102000" sy="102000" algn="ctr" rotWithShape="0">
              <a:prstClr val="black">
                <a:alpha val="40000"/>
              </a:prstClr>
            </a:outerShdw>
          </a:effectLst>
        </p:spPr>
      </p:pic>
      <p:sp>
        <p:nvSpPr>
          <p:cNvPr id="328" name="TextBox 327"/>
          <p:cNvSpPr txBox="1"/>
          <p:nvPr/>
        </p:nvSpPr>
        <p:spPr>
          <a:xfrm>
            <a:off x="1879162" y="5614799"/>
            <a:ext cx="945336" cy="277012"/>
          </a:xfrm>
          <a:prstGeom prst="rect">
            <a:avLst/>
          </a:prstGeom>
          <a:noFill/>
          <a:effectLst/>
        </p:spPr>
        <p:txBody>
          <a:bodyPr wrap="none" lIns="91436" tIns="45719" rIns="91436" bIns="45719" rtlCol="0">
            <a:spAutoFit/>
          </a:bodyPr>
          <a:lstStyle/>
          <a:p>
            <a:pPr algn="ctr">
              <a:defRPr/>
            </a:pPr>
            <a:r>
              <a:rPr lang="en-US" sz="1200" b="1" kern="0" dirty="0">
                <a:solidFill>
                  <a:srgbClr val="FFFFFF"/>
                </a:solidFill>
                <a:effectLst>
                  <a:outerShdw blurRad="38100" dist="38100" dir="2700000" algn="tl">
                    <a:srgbClr val="000000">
                      <a:alpha val="43137"/>
                    </a:srgbClr>
                  </a:outerShdw>
                </a:effectLst>
              </a:rPr>
              <a:t>STORAGE</a:t>
            </a:r>
          </a:p>
        </p:txBody>
      </p:sp>
      <p:pic>
        <p:nvPicPr>
          <p:cNvPr id="329" name="Picture 328" descr="EMC-wt.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7237" y="5649201"/>
            <a:ext cx="494123" cy="175488"/>
          </a:xfrm>
          <a:prstGeom prst="rect">
            <a:avLst/>
          </a:prstGeom>
          <a:effectLst>
            <a:outerShdw blurRad="63500" sx="102000" sy="102000" algn="ctr" rotWithShape="0">
              <a:prstClr val="black">
                <a:alpha val="40000"/>
              </a:prstClr>
            </a:outerShdw>
          </a:effectLst>
        </p:spPr>
      </p:pic>
      <p:pic>
        <p:nvPicPr>
          <p:cNvPr id="330" name="Picture 329" descr="NetApp-H.png"/>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2963196" y="5679545"/>
            <a:ext cx="638259" cy="162539"/>
          </a:xfrm>
          <a:prstGeom prst="rect">
            <a:avLst/>
          </a:prstGeom>
          <a:effectLst>
            <a:outerShdw blurRad="63500" sx="102000" sy="102000" algn="ctr" rotWithShape="0">
              <a:prstClr val="black">
                <a:alpha val="40000"/>
              </a:prstClr>
            </a:outerShdw>
          </a:effectLst>
        </p:spPr>
      </p:pic>
      <p:sp>
        <p:nvSpPr>
          <p:cNvPr id="345" name="Rectangle 344"/>
          <p:cNvSpPr/>
          <p:nvPr/>
        </p:nvSpPr>
        <p:spPr>
          <a:xfrm>
            <a:off x="4584781" y="2812917"/>
            <a:ext cx="2958468" cy="63782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346" name="Rectangle 345"/>
          <p:cNvSpPr/>
          <p:nvPr/>
        </p:nvSpPr>
        <p:spPr>
          <a:xfrm>
            <a:off x="6212732" y="2767074"/>
            <a:ext cx="1042694" cy="728404"/>
          </a:xfrm>
          <a:prstGeom prst="rect">
            <a:avLst/>
          </a:prstGeom>
          <a:noFill/>
          <a:ln w="25400" cap="flat" cmpd="sng" algn="ctr">
            <a:noFill/>
            <a:prstDash val="solid"/>
          </a:ln>
          <a:effectLst/>
        </p:spPr>
        <p:txBody>
          <a:bodyPr lIns="91436" tIns="45719" rIns="91436" bIns="45719" rtlCol="0" anchor="ctr"/>
          <a:lstStyle/>
          <a:p>
            <a:pPr>
              <a:lnSpc>
                <a:spcPct val="90000"/>
              </a:lnSpc>
              <a:defRPr/>
            </a:pPr>
            <a:r>
              <a:rPr lang="en-US" sz="1300" kern="0" dirty="0">
                <a:solidFill>
                  <a:srgbClr val="FFFFFF"/>
                </a:solidFill>
                <a:effectLst>
                  <a:outerShdw blurRad="38100" dist="38100" dir="2700000" algn="tl">
                    <a:srgbClr val="000000">
                      <a:alpha val="43137"/>
                    </a:srgbClr>
                  </a:outerShdw>
                </a:effectLst>
              </a:rPr>
              <a:t>Adaptive Security Appliance</a:t>
            </a:r>
          </a:p>
        </p:txBody>
      </p:sp>
      <p:sp>
        <p:nvSpPr>
          <p:cNvPr id="348" name="Rectangle 126"/>
          <p:cNvSpPr/>
          <p:nvPr/>
        </p:nvSpPr>
        <p:spPr>
          <a:xfrm>
            <a:off x="5145659" y="2943813"/>
            <a:ext cx="547085" cy="374923"/>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solidFill>
            <a:srgbClr val="FFFFFF"/>
          </a:solidFill>
          <a:ln>
            <a:noFill/>
          </a:ln>
          <a:effectLst>
            <a:outerShdw blurRad="50800" dist="38100" dir="8100000" algn="tr" rotWithShape="0">
              <a:prstClr val="black">
                <a:alpha val="40000"/>
              </a:prstClr>
            </a:outerShdw>
          </a:effectLst>
        </p:spPr>
        <p:txBody>
          <a:bodyPr vert="horz" wrap="square" lIns="91436" tIns="45719" rIns="91436" bIns="4571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700" dirty="0">
              <a:solidFill>
                <a:srgbClr val="FFFFFF"/>
              </a:solidFill>
              <a:latin typeface="Arial"/>
            </a:endParaRPr>
          </a:p>
        </p:txBody>
      </p:sp>
      <p:sp>
        <p:nvSpPr>
          <p:cNvPr id="355" name="Rounded Rectangle 354"/>
          <p:cNvSpPr/>
          <p:nvPr/>
        </p:nvSpPr>
        <p:spPr>
          <a:xfrm>
            <a:off x="8255893" y="4178191"/>
            <a:ext cx="2987662" cy="1505712"/>
          </a:xfrm>
          <a:prstGeom prst="roundRect">
            <a:avLst>
              <a:gd name="adj" fmla="val 0"/>
            </a:avLst>
          </a:prstGeom>
          <a:gradFill flip="none" rotWithShape="1">
            <a:gsLst>
              <a:gs pos="43000">
                <a:schemeClr val="tx1">
                  <a:lumMod val="75000"/>
                  <a:alpha val="59000"/>
                </a:schemeClr>
              </a:gs>
              <a:gs pos="100000">
                <a:srgbClr val="FFFFFF">
                  <a:alpha val="25000"/>
                </a:srgbClr>
              </a:gs>
              <a:gs pos="47000">
                <a:schemeClr val="bg1">
                  <a:lumMod val="65000"/>
                  <a:alpha val="50000"/>
                </a:schemeClr>
              </a:gs>
            </a:gsLst>
            <a:lin ang="0" scaled="1"/>
            <a:tileRect/>
          </a:gradFill>
          <a:ln w="12700" cap="flat" cmpd="sng" algn="ctr">
            <a:no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36" tIns="45719" rIns="91436" bIns="45719" numCol="1" spcCol="0" rtlCol="0" fromWordArt="0" anchor="ctr" anchorCtr="0" forceAA="0" compatLnSpc="1">
            <a:prstTxWarp prst="textNoShape">
              <a:avLst/>
            </a:prstTxWarp>
            <a:noAutofit/>
          </a:bodyPr>
          <a:lstStyle/>
          <a:p>
            <a:pPr algn="ctr">
              <a:defRPr/>
            </a:pPr>
            <a:endParaRPr lang="en-US" kern="0" dirty="0">
              <a:solidFill>
                <a:srgbClr val="8E909E"/>
              </a:solidFill>
              <a:latin typeface="Arial"/>
            </a:endParaRPr>
          </a:p>
        </p:txBody>
      </p:sp>
      <p:pic>
        <p:nvPicPr>
          <p:cNvPr id="356" name="Picture 35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15375" y="4353642"/>
            <a:ext cx="737235" cy="624919"/>
          </a:xfrm>
          <a:prstGeom prst="rect">
            <a:avLst/>
          </a:prstGeom>
          <a:effectLst>
            <a:outerShdw blurRad="63500" sx="102000" sy="102000" algn="ctr" rotWithShape="0">
              <a:prstClr val="black">
                <a:alpha val="40000"/>
              </a:prstClr>
            </a:outerShdw>
          </a:effectLst>
        </p:spPr>
      </p:pic>
      <p:pic>
        <p:nvPicPr>
          <p:cNvPr id="357" name="Picture 4" descr="http://images.apple.com/ipad/features/images/overview_homescreen_20100225.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106633" y="5027251"/>
            <a:ext cx="396859" cy="497351"/>
          </a:xfrm>
          <a:prstGeom prst="rect">
            <a:avLst/>
          </a:prstGeom>
          <a:noFill/>
          <a:effectLst>
            <a:outerShdw blurRad="63500" sx="102000" sy="102000" algn="ctr" rotWithShape="0">
              <a:prstClr val="black">
                <a:alpha val="40000"/>
              </a:prstClr>
            </a:outerShdw>
          </a:effectLst>
        </p:spPr>
      </p:pic>
      <p:pic>
        <p:nvPicPr>
          <p:cNvPr id="358" name="Picture 357" descr="HTC HD.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792542" y="4812638"/>
            <a:ext cx="246674" cy="366073"/>
          </a:xfrm>
          <a:prstGeom prst="rect">
            <a:avLst/>
          </a:prstGeom>
          <a:effectLst>
            <a:outerShdw blurRad="63500" sx="102000" sy="102000" algn="ctr" rotWithShape="0">
              <a:prstClr val="black">
                <a:alpha val="40000"/>
              </a:prstClr>
            </a:outerShdw>
          </a:effectLst>
        </p:spPr>
      </p:pic>
      <p:sp>
        <p:nvSpPr>
          <p:cNvPr id="359" name="Text Box 22"/>
          <p:cNvSpPr txBox="1">
            <a:spLocks noChangeArrowheads="1"/>
          </p:cNvSpPr>
          <p:nvPr/>
        </p:nvSpPr>
        <p:spPr bwMode="auto">
          <a:xfrm>
            <a:off x="8837135" y="1760181"/>
            <a:ext cx="1853451" cy="323163"/>
          </a:xfrm>
          <a:prstGeom prst="rect">
            <a:avLst/>
          </a:prstGeom>
          <a:noFill/>
          <a:ln w="9525">
            <a:noFill/>
            <a:miter lim="800000"/>
            <a:headEnd/>
            <a:tailEnd/>
          </a:ln>
        </p:spPr>
        <p:txBody>
          <a:bodyPr wrap="square" lIns="91436" tIns="45719" rIns="91436" bIns="45719">
            <a:spAutoFit/>
          </a:bodyPr>
          <a:lstStyle/>
          <a:p>
            <a:pPr lvl="0" algn="ctr">
              <a:spcBef>
                <a:spcPct val="50000"/>
              </a:spcBef>
              <a:defRPr/>
            </a:pPr>
            <a:r>
              <a:rPr lang="en-US" sz="1500" kern="0" dirty="0">
                <a:solidFill>
                  <a:srgbClr val="FFFFFF"/>
                </a:solidFill>
                <a:effectLst>
                  <a:outerShdw blurRad="38100" dist="38100" dir="2700000" algn="tl">
                    <a:srgbClr val="000000">
                      <a:alpha val="43137"/>
                    </a:srgbClr>
                  </a:outerShdw>
                </a:effectLst>
              </a:rPr>
              <a:t>Cisco Jabber</a:t>
            </a:r>
          </a:p>
        </p:txBody>
      </p:sp>
      <p:sp>
        <p:nvSpPr>
          <p:cNvPr id="360" name="Text Box 22"/>
          <p:cNvSpPr txBox="1">
            <a:spLocks noChangeArrowheads="1"/>
          </p:cNvSpPr>
          <p:nvPr/>
        </p:nvSpPr>
        <p:spPr bwMode="auto">
          <a:xfrm>
            <a:off x="8327396" y="3618481"/>
            <a:ext cx="2975959" cy="553996"/>
          </a:xfrm>
          <a:prstGeom prst="rect">
            <a:avLst/>
          </a:prstGeom>
          <a:noFill/>
          <a:ln w="9525">
            <a:noFill/>
            <a:miter lim="800000"/>
            <a:headEnd/>
            <a:tailEnd/>
          </a:ln>
        </p:spPr>
        <p:txBody>
          <a:bodyPr wrap="square" lIns="91436" tIns="45719" rIns="91436" bIns="45719">
            <a:spAutoFit/>
          </a:bodyPr>
          <a:lstStyle/>
          <a:p>
            <a:pPr algn="ctr">
              <a:spcBef>
                <a:spcPct val="50000"/>
              </a:spcBef>
              <a:defRPr/>
            </a:pPr>
            <a:r>
              <a:rPr lang="en-US" sz="1500" kern="0" dirty="0">
                <a:solidFill>
                  <a:srgbClr val="FFFFFF"/>
                </a:solidFill>
                <a:effectLst>
                  <a:outerShdw blurRad="38100" dist="38100" dir="2700000" algn="tl">
                    <a:srgbClr val="000000">
                      <a:alpha val="43137"/>
                    </a:srgbClr>
                  </a:outerShdw>
                </a:effectLst>
              </a:rPr>
              <a:t>Any Device</a:t>
            </a:r>
            <a:br>
              <a:rPr lang="en-US" sz="1500" kern="0" dirty="0">
                <a:solidFill>
                  <a:srgbClr val="FFFFFF"/>
                </a:solidFill>
                <a:effectLst>
                  <a:outerShdw blurRad="38100" dist="38100" dir="2700000" algn="tl">
                    <a:srgbClr val="000000">
                      <a:alpha val="43137"/>
                    </a:srgbClr>
                  </a:outerShdw>
                </a:effectLst>
              </a:rPr>
            </a:br>
            <a:r>
              <a:rPr lang="en-US" sz="1500" kern="0" dirty="0">
                <a:solidFill>
                  <a:srgbClr val="FFFFFF"/>
                </a:solidFill>
                <a:effectLst>
                  <a:outerShdw blurRad="38100" dist="38100" dir="2700000" algn="tl">
                    <a:srgbClr val="000000">
                      <a:alpha val="43137"/>
                    </a:srgbClr>
                  </a:outerShdw>
                </a:effectLst>
              </a:rPr>
              <a:t>Virtual Desktop End-points</a:t>
            </a:r>
          </a:p>
        </p:txBody>
      </p:sp>
      <p:pic>
        <p:nvPicPr>
          <p:cNvPr id="361" name="Picture 360" descr="BP_3q_back_01.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8208269" y="4198387"/>
            <a:ext cx="1033509" cy="797287"/>
          </a:xfrm>
          <a:prstGeom prst="rect">
            <a:avLst/>
          </a:prstGeom>
          <a:effectLst>
            <a:outerShdw blurRad="50800" dist="38100" dir="8100000" algn="tr" rotWithShape="0">
              <a:prstClr val="black">
                <a:alpha val="40000"/>
              </a:prstClr>
            </a:outerShdw>
          </a:effectLst>
        </p:spPr>
      </p:pic>
      <p:pic>
        <p:nvPicPr>
          <p:cNvPr id="362" name="Picture 361" descr="Ontario_Portfolio_white_non high res.jpe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019593" y="2143805"/>
            <a:ext cx="1591565" cy="1220451"/>
          </a:xfrm>
          <a:prstGeom prst="rect">
            <a:avLst/>
          </a:prstGeom>
          <a:effectLst>
            <a:outerShdw blurRad="50800" dist="38100" dir="5400000" algn="t" rotWithShape="0">
              <a:prstClr val="black">
                <a:alpha val="40000"/>
              </a:prstClr>
            </a:outerShdw>
          </a:effectLst>
        </p:spPr>
      </p:pic>
      <p:pic>
        <p:nvPicPr>
          <p:cNvPr id="364" name="Picture 36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80337" y="4857746"/>
            <a:ext cx="513372" cy="798884"/>
          </a:xfrm>
          <a:prstGeom prst="rect">
            <a:avLst/>
          </a:prstGeom>
          <a:effectLst>
            <a:outerShdw blurRad="50800" dist="38100" dir="5400000" algn="t" rotWithShape="0">
              <a:prstClr val="black">
                <a:alpha val="40000"/>
              </a:prstClr>
            </a:outerShdw>
          </a:effectLst>
        </p:spPr>
      </p:pic>
      <p:sp>
        <p:nvSpPr>
          <p:cNvPr id="367" name="Title 519"/>
          <p:cNvSpPr>
            <a:spLocks noGrp="1"/>
          </p:cNvSpPr>
          <p:nvPr>
            <p:ph type="title"/>
          </p:nvPr>
        </p:nvSpPr>
        <p:spPr/>
        <p:txBody>
          <a:bodyPr/>
          <a:lstStyle/>
          <a:p>
            <a:r>
              <a:rPr lang="en-US" dirty="0" smtClean="0"/>
              <a:t>Cisco </a:t>
            </a:r>
            <a:r>
              <a:rPr lang="en-US" dirty="0" err="1" smtClean="0"/>
              <a:t>VXI</a:t>
            </a:r>
            <a:r>
              <a:rPr lang="en-US" dirty="0" smtClean="0"/>
              <a:t> Smart Solution Design</a:t>
            </a:r>
            <a:endParaRPr lang="en-US" dirty="0"/>
          </a:p>
        </p:txBody>
      </p:sp>
      <p:pic>
        <p:nvPicPr>
          <p:cNvPr id="171" name="Picture 2" descr="\\psf\Host\Volumes\Data\Graphics\Cisco Stock\Cisco Logo  Jabber.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220567" y="3052978"/>
            <a:ext cx="470019" cy="508129"/>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3" name="Rectangle 212"/>
          <p:cNvSpPr/>
          <p:nvPr/>
        </p:nvSpPr>
        <p:spPr>
          <a:xfrm>
            <a:off x="850338" y="1706170"/>
            <a:ext cx="2933816" cy="1463707"/>
          </a:xfrm>
          <a:prstGeom prst="rect">
            <a:avLst/>
          </a:prstGeom>
          <a:solidFill>
            <a:srgbClr val="212227"/>
          </a:solidFill>
          <a:ln w="25400" cap="flat" cmpd="sng" algn="ctr">
            <a:noFill/>
            <a:prstDash val="solid"/>
          </a:ln>
          <a:effectLst>
            <a:outerShdw blurRad="76200" dist="50800" dir="5400000" algn="ctr" rotWithShape="0">
              <a:srgbClr val="000000">
                <a:alpha val="27000"/>
              </a:srgbClr>
            </a:outerShdw>
          </a:effectLst>
        </p:spPr>
        <p:txBody>
          <a:bodyPr lIns="91436" tIns="45719" rIns="91436" bIns="45719" rtlCol="0" anchor="ctr"/>
          <a:lstStyle/>
          <a:p>
            <a:pPr algn="ctr"/>
            <a:endParaRPr lang="en-US" kern="0" dirty="0">
              <a:solidFill>
                <a:srgbClr val="8E909E"/>
              </a:solidFill>
              <a:latin typeface="Arial"/>
            </a:endParaRPr>
          </a:p>
        </p:txBody>
      </p:sp>
      <p:sp>
        <p:nvSpPr>
          <p:cNvPr id="214" name="Rectangle 213"/>
          <p:cNvSpPr/>
          <p:nvPr/>
        </p:nvSpPr>
        <p:spPr>
          <a:xfrm>
            <a:off x="2300683" y="2967146"/>
            <a:ext cx="1477079" cy="21445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lIns="91436" tIns="45719" rIns="91436" bIns="45719" rtlCol="0" anchor="ctr"/>
          <a:lstStyle/>
          <a:p>
            <a:pPr algn="ctr"/>
            <a:endParaRPr lang="en-US" kern="0" dirty="0">
              <a:solidFill>
                <a:srgbClr val="8E909E"/>
              </a:solidFill>
              <a:latin typeface="Arial"/>
            </a:endParaRPr>
          </a:p>
        </p:txBody>
      </p:sp>
      <p:sp>
        <p:nvSpPr>
          <p:cNvPr id="215" name="Rounded Rectangle 33"/>
          <p:cNvSpPr>
            <a:spLocks noChangeArrowheads="1"/>
          </p:cNvSpPr>
          <p:nvPr/>
        </p:nvSpPr>
        <p:spPr bwMode="auto">
          <a:xfrm>
            <a:off x="2432978" y="1895683"/>
            <a:ext cx="1334671" cy="362009"/>
          </a:xfrm>
          <a:prstGeom prst="rect">
            <a:avLst/>
          </a:prstGeom>
          <a:noFill/>
          <a:ln w="12700" algn="ctr">
            <a:noFill/>
            <a:round/>
            <a:headEnd/>
            <a:tailEnd/>
          </a:ln>
          <a:effectLst>
            <a:outerShdw blurRad="63500" sx="102000" sy="102000" algn="ctr"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2" tIns="36510" rIns="73022" bIns="36510" anchor="ctr"/>
          <a:lstStyle/>
          <a:p>
            <a:pPr algn="ctr">
              <a:lnSpc>
                <a:spcPct val="95000"/>
              </a:lnSpc>
              <a:defRPr/>
            </a:pPr>
            <a:r>
              <a:rPr lang="en-US" sz="1100" kern="0" dirty="0" smtClean="0">
                <a:solidFill>
                  <a:srgbClr val="FFFFFF"/>
                </a:solidFill>
              </a:rPr>
              <a:t>Client Apps</a:t>
            </a:r>
            <a:br>
              <a:rPr lang="en-US" sz="1100" kern="0" dirty="0" smtClean="0">
                <a:solidFill>
                  <a:srgbClr val="FFFFFF"/>
                </a:solidFill>
              </a:rPr>
            </a:br>
            <a:r>
              <a:rPr lang="en-US" sz="1100" kern="0" dirty="0" smtClean="0">
                <a:solidFill>
                  <a:srgbClr val="FFFFFF"/>
                </a:solidFill>
              </a:rPr>
              <a:t>SaaS </a:t>
            </a:r>
            <a:r>
              <a:rPr lang="en-US" sz="1100" kern="0" dirty="0">
                <a:solidFill>
                  <a:srgbClr val="FFFFFF"/>
                </a:solidFill>
              </a:rPr>
              <a:t/>
            </a:r>
            <a:br>
              <a:rPr lang="en-US" sz="1100" kern="0" dirty="0">
                <a:solidFill>
                  <a:srgbClr val="FFFFFF"/>
                </a:solidFill>
              </a:rPr>
            </a:br>
            <a:r>
              <a:rPr lang="en-US" sz="1100" kern="0" dirty="0" smtClean="0">
                <a:solidFill>
                  <a:srgbClr val="FFFFFF"/>
                </a:solidFill>
              </a:rPr>
              <a:t> </a:t>
            </a:r>
            <a:r>
              <a:rPr lang="en-US" sz="1100" kern="0" dirty="0">
                <a:solidFill>
                  <a:srgbClr val="FFFFFF"/>
                </a:solidFill>
              </a:rPr>
              <a:t>Web</a:t>
            </a:r>
            <a:br>
              <a:rPr lang="en-US" sz="1100" kern="0" dirty="0">
                <a:solidFill>
                  <a:srgbClr val="FFFFFF"/>
                </a:solidFill>
              </a:rPr>
            </a:br>
            <a:endParaRPr lang="en-US" sz="1100" kern="0" dirty="0">
              <a:solidFill>
                <a:srgbClr val="FFFFFF"/>
              </a:solidFill>
            </a:endParaRPr>
          </a:p>
        </p:txBody>
      </p:sp>
      <p:sp>
        <p:nvSpPr>
          <p:cNvPr id="216" name="Rounded Rectangle 33"/>
          <p:cNvSpPr>
            <a:spLocks noChangeArrowheads="1"/>
          </p:cNvSpPr>
          <p:nvPr/>
        </p:nvSpPr>
        <p:spPr bwMode="auto">
          <a:xfrm>
            <a:off x="856688" y="1706171"/>
            <a:ext cx="1420757" cy="149471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a:p>
            <a:pPr algn="ctr"/>
            <a:endParaRPr lang="en-US" kern="0" dirty="0">
              <a:solidFill>
                <a:srgbClr val="8E909E"/>
              </a:solidFill>
              <a:latin typeface="Arial"/>
            </a:endParaRPr>
          </a:p>
        </p:txBody>
      </p:sp>
      <p:sp>
        <p:nvSpPr>
          <p:cNvPr id="217" name="TextBox 216"/>
          <p:cNvSpPr txBox="1"/>
          <p:nvPr/>
        </p:nvSpPr>
        <p:spPr>
          <a:xfrm>
            <a:off x="2320965" y="2505385"/>
            <a:ext cx="1466710" cy="461679"/>
          </a:xfrm>
          <a:prstGeom prst="rect">
            <a:avLst/>
          </a:prstGeom>
          <a:noFill/>
          <a:effectLst/>
        </p:spPr>
        <p:txBody>
          <a:bodyPr wrap="none" lIns="91436" tIns="45719" rIns="91436" bIns="45719" rtlCol="0">
            <a:spAutoFit/>
          </a:bodyPr>
          <a:lstStyle/>
          <a:p>
            <a:pPr algn="ctr">
              <a:defRPr/>
            </a:pPr>
            <a:r>
              <a:rPr lang="en-US" sz="1200" b="1" kern="0" dirty="0">
                <a:solidFill>
                  <a:srgbClr val="FFFFFF"/>
                </a:solidFill>
                <a:effectLst>
                  <a:outerShdw blurRad="38100" dist="38100" dir="2700000" algn="tl">
                    <a:srgbClr val="000000">
                      <a:alpha val="43137"/>
                    </a:srgbClr>
                  </a:outerShdw>
                </a:effectLst>
              </a:rPr>
              <a:t>DESKTOP </a:t>
            </a:r>
            <a:br>
              <a:rPr lang="en-US" sz="1200" b="1" kern="0" dirty="0">
                <a:solidFill>
                  <a:srgbClr val="FFFFFF"/>
                </a:solidFill>
                <a:effectLst>
                  <a:outerShdw blurRad="38100" dist="38100" dir="2700000" algn="tl">
                    <a:srgbClr val="000000">
                      <a:alpha val="43137"/>
                    </a:srgbClr>
                  </a:outerShdw>
                </a:effectLst>
              </a:rPr>
            </a:br>
            <a:r>
              <a:rPr lang="en-US" sz="1200" b="1" kern="0" dirty="0">
                <a:solidFill>
                  <a:srgbClr val="FFFFFF"/>
                </a:solidFill>
                <a:effectLst>
                  <a:outerShdw blurRad="38100" dist="38100" dir="2700000" algn="tl">
                    <a:srgbClr val="000000">
                      <a:alpha val="43137"/>
                    </a:srgbClr>
                  </a:outerShdw>
                </a:effectLst>
              </a:rPr>
              <a:t>VIRTUALIZATION</a:t>
            </a:r>
          </a:p>
        </p:txBody>
      </p:sp>
      <p:grpSp>
        <p:nvGrpSpPr>
          <p:cNvPr id="218" name="Group 217"/>
          <p:cNvGrpSpPr/>
          <p:nvPr/>
        </p:nvGrpSpPr>
        <p:grpSpPr>
          <a:xfrm>
            <a:off x="1698156" y="2426982"/>
            <a:ext cx="398769" cy="243276"/>
            <a:chOff x="4249415" y="4436254"/>
            <a:chExt cx="1514848" cy="568942"/>
          </a:xfrm>
          <a:solidFill>
            <a:srgbClr val="FFFFFF"/>
          </a:solidFill>
          <a:effectLst>
            <a:outerShdw blurRad="50800" dist="38100" dir="8100000" algn="tr" rotWithShape="0">
              <a:prstClr val="black">
                <a:alpha val="40000"/>
              </a:prstClr>
            </a:outerShdw>
          </a:effectLst>
        </p:grpSpPr>
        <p:sp>
          <p:nvSpPr>
            <p:cNvPr id="219" name="Rectangle 135"/>
            <p:cNvSpPr>
              <a:spLocks noChangeArrowheads="1"/>
            </p:cNvSpPr>
            <p:nvPr/>
          </p:nvSpPr>
          <p:spPr bwMode="auto">
            <a:xfrm>
              <a:off x="4583035" y="4752221"/>
              <a:ext cx="861445" cy="252975"/>
            </a:xfrm>
            <a:prstGeom prst="rect">
              <a:avLst/>
            </a:prstGeom>
            <a:grpFill/>
            <a:ln w="6">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grpSp>
          <p:nvGrpSpPr>
            <p:cNvPr id="220" name="Group 219"/>
            <p:cNvGrpSpPr/>
            <p:nvPr/>
          </p:nvGrpSpPr>
          <p:grpSpPr>
            <a:xfrm>
              <a:off x="4563553" y="4436254"/>
              <a:ext cx="883713" cy="290300"/>
              <a:chOff x="4591841" y="4866769"/>
              <a:chExt cx="883713" cy="290300"/>
            </a:xfrm>
            <a:grpFill/>
          </p:grpSpPr>
          <p:sp>
            <p:nvSpPr>
              <p:cNvPr id="225" name="Freeform 135"/>
              <p:cNvSpPr>
                <a:spLocks/>
              </p:cNvSpPr>
              <p:nvPr/>
            </p:nvSpPr>
            <p:spPr bwMode="auto">
              <a:xfrm>
                <a:off x="4591841" y="4866769"/>
                <a:ext cx="883713" cy="216871"/>
              </a:xfrm>
              <a:custGeom>
                <a:avLst/>
                <a:gdLst>
                  <a:gd name="T0" fmla="*/ 3420 w 3594"/>
                  <a:gd name="T1" fmla="*/ 322 h 882"/>
                  <a:gd name="T2" fmla="*/ 3512 w 3594"/>
                  <a:gd name="T3" fmla="*/ 524 h 882"/>
                  <a:gd name="T4" fmla="*/ 3578 w 3594"/>
                  <a:gd name="T5" fmla="*/ 746 h 882"/>
                  <a:gd name="T6" fmla="*/ 3508 w 3594"/>
                  <a:gd name="T7" fmla="*/ 840 h 882"/>
                  <a:gd name="T8" fmla="*/ 3260 w 3594"/>
                  <a:gd name="T9" fmla="*/ 858 h 882"/>
                  <a:gd name="T10" fmla="*/ 3118 w 3594"/>
                  <a:gd name="T11" fmla="*/ 850 h 882"/>
                  <a:gd name="T12" fmla="*/ 2900 w 3594"/>
                  <a:gd name="T13" fmla="*/ 804 h 882"/>
                  <a:gd name="T14" fmla="*/ 2674 w 3594"/>
                  <a:gd name="T15" fmla="*/ 718 h 882"/>
                  <a:gd name="T16" fmla="*/ 2672 w 3594"/>
                  <a:gd name="T17" fmla="*/ 662 h 882"/>
                  <a:gd name="T18" fmla="*/ 2660 w 3594"/>
                  <a:gd name="T19" fmla="*/ 616 h 882"/>
                  <a:gd name="T20" fmla="*/ 2632 w 3594"/>
                  <a:gd name="T21" fmla="*/ 574 h 882"/>
                  <a:gd name="T22" fmla="*/ 2590 w 3594"/>
                  <a:gd name="T23" fmla="*/ 536 h 882"/>
                  <a:gd name="T24" fmla="*/ 2508 w 3594"/>
                  <a:gd name="T25" fmla="*/ 494 h 882"/>
                  <a:gd name="T26" fmla="*/ 2336 w 3594"/>
                  <a:gd name="T27" fmla="*/ 446 h 882"/>
                  <a:gd name="T28" fmla="*/ 2104 w 3594"/>
                  <a:gd name="T29" fmla="*/ 416 h 882"/>
                  <a:gd name="T30" fmla="*/ 1812 w 3594"/>
                  <a:gd name="T31" fmla="*/ 408 h 882"/>
                  <a:gd name="T32" fmla="*/ 1602 w 3594"/>
                  <a:gd name="T33" fmla="*/ 412 h 882"/>
                  <a:gd name="T34" fmla="*/ 1342 w 3594"/>
                  <a:gd name="T35" fmla="*/ 434 h 882"/>
                  <a:gd name="T36" fmla="*/ 1144 w 3594"/>
                  <a:gd name="T37" fmla="*/ 476 h 882"/>
                  <a:gd name="T38" fmla="*/ 1026 w 3594"/>
                  <a:gd name="T39" fmla="*/ 524 h 882"/>
                  <a:gd name="T40" fmla="*/ 976 w 3594"/>
                  <a:gd name="T41" fmla="*/ 560 h 882"/>
                  <a:gd name="T42" fmla="*/ 942 w 3594"/>
                  <a:gd name="T43" fmla="*/ 600 h 882"/>
                  <a:gd name="T44" fmla="*/ 924 w 3594"/>
                  <a:gd name="T45" fmla="*/ 646 h 882"/>
                  <a:gd name="T46" fmla="*/ 922 w 3594"/>
                  <a:gd name="T47" fmla="*/ 718 h 882"/>
                  <a:gd name="T48" fmla="*/ 774 w 3594"/>
                  <a:gd name="T49" fmla="*/ 790 h 882"/>
                  <a:gd name="T50" fmla="*/ 626 w 3594"/>
                  <a:gd name="T51" fmla="*/ 842 h 882"/>
                  <a:gd name="T52" fmla="*/ 518 w 3594"/>
                  <a:gd name="T53" fmla="*/ 866 h 882"/>
                  <a:gd name="T54" fmla="*/ 408 w 3594"/>
                  <a:gd name="T55" fmla="*/ 880 h 882"/>
                  <a:gd name="T56" fmla="*/ 336 w 3594"/>
                  <a:gd name="T57" fmla="*/ 882 h 882"/>
                  <a:gd name="T58" fmla="*/ 210 w 3594"/>
                  <a:gd name="T59" fmla="*/ 874 h 882"/>
                  <a:gd name="T60" fmla="*/ 84 w 3594"/>
                  <a:gd name="T61" fmla="*/ 850 h 882"/>
                  <a:gd name="T62" fmla="*/ 0 w 3594"/>
                  <a:gd name="T63" fmla="*/ 826 h 882"/>
                  <a:gd name="T64" fmla="*/ 54 w 3594"/>
                  <a:gd name="T65" fmla="*/ 606 h 882"/>
                  <a:gd name="T66" fmla="*/ 138 w 3594"/>
                  <a:gd name="T67" fmla="*/ 396 h 882"/>
                  <a:gd name="T68" fmla="*/ 212 w 3594"/>
                  <a:gd name="T69" fmla="*/ 260 h 882"/>
                  <a:gd name="T70" fmla="*/ 488 w 3594"/>
                  <a:gd name="T71" fmla="*/ 170 h 882"/>
                  <a:gd name="T72" fmla="*/ 774 w 3594"/>
                  <a:gd name="T73" fmla="*/ 100 h 882"/>
                  <a:gd name="T74" fmla="*/ 968 w 3594"/>
                  <a:gd name="T75" fmla="*/ 64 h 882"/>
                  <a:gd name="T76" fmla="*/ 1268 w 3594"/>
                  <a:gd name="T77" fmla="*/ 26 h 882"/>
                  <a:gd name="T78" fmla="*/ 1578 w 3594"/>
                  <a:gd name="T79" fmla="*/ 4 h 882"/>
                  <a:gd name="T80" fmla="*/ 1790 w 3594"/>
                  <a:gd name="T81" fmla="*/ 0 h 882"/>
                  <a:gd name="T82" fmla="*/ 2114 w 3594"/>
                  <a:gd name="T83" fmla="*/ 10 h 882"/>
                  <a:gd name="T84" fmla="*/ 2426 w 3594"/>
                  <a:gd name="T85" fmla="*/ 36 h 882"/>
                  <a:gd name="T86" fmla="*/ 2628 w 3594"/>
                  <a:gd name="T87" fmla="*/ 64 h 882"/>
                  <a:gd name="T88" fmla="*/ 2920 w 3594"/>
                  <a:gd name="T89" fmla="*/ 122 h 882"/>
                  <a:gd name="T90" fmla="*/ 3202 w 3594"/>
                  <a:gd name="T91" fmla="*/ 198 h 882"/>
                  <a:gd name="T92" fmla="*/ 3384 w 3594"/>
                  <a:gd name="T93" fmla="*/ 26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94" h="882">
                    <a:moveTo>
                      <a:pt x="3384" y="260"/>
                    </a:moveTo>
                    <a:lnTo>
                      <a:pt x="3384" y="260"/>
                    </a:lnTo>
                    <a:lnTo>
                      <a:pt x="3420" y="322"/>
                    </a:lnTo>
                    <a:lnTo>
                      <a:pt x="3454" y="388"/>
                    </a:lnTo>
                    <a:lnTo>
                      <a:pt x="3484" y="454"/>
                    </a:lnTo>
                    <a:lnTo>
                      <a:pt x="3512" y="524"/>
                    </a:lnTo>
                    <a:lnTo>
                      <a:pt x="3536" y="596"/>
                    </a:lnTo>
                    <a:lnTo>
                      <a:pt x="3558" y="670"/>
                    </a:lnTo>
                    <a:lnTo>
                      <a:pt x="3578" y="746"/>
                    </a:lnTo>
                    <a:lnTo>
                      <a:pt x="3594" y="826"/>
                    </a:lnTo>
                    <a:lnTo>
                      <a:pt x="3594" y="826"/>
                    </a:lnTo>
                    <a:lnTo>
                      <a:pt x="3508" y="840"/>
                    </a:lnTo>
                    <a:lnTo>
                      <a:pt x="3424" y="850"/>
                    </a:lnTo>
                    <a:lnTo>
                      <a:pt x="3342" y="856"/>
                    </a:lnTo>
                    <a:lnTo>
                      <a:pt x="3260" y="858"/>
                    </a:lnTo>
                    <a:lnTo>
                      <a:pt x="3260" y="858"/>
                    </a:lnTo>
                    <a:lnTo>
                      <a:pt x="3190" y="856"/>
                    </a:lnTo>
                    <a:lnTo>
                      <a:pt x="3118" y="850"/>
                    </a:lnTo>
                    <a:lnTo>
                      <a:pt x="3046" y="838"/>
                    </a:lnTo>
                    <a:lnTo>
                      <a:pt x="2974" y="824"/>
                    </a:lnTo>
                    <a:lnTo>
                      <a:pt x="2900" y="804"/>
                    </a:lnTo>
                    <a:lnTo>
                      <a:pt x="2826" y="780"/>
                    </a:lnTo>
                    <a:lnTo>
                      <a:pt x="2750" y="752"/>
                    </a:lnTo>
                    <a:lnTo>
                      <a:pt x="2674" y="718"/>
                    </a:lnTo>
                    <a:lnTo>
                      <a:pt x="2674" y="680"/>
                    </a:lnTo>
                    <a:lnTo>
                      <a:pt x="2674" y="680"/>
                    </a:lnTo>
                    <a:lnTo>
                      <a:pt x="2672" y="662"/>
                    </a:lnTo>
                    <a:lnTo>
                      <a:pt x="2670" y="646"/>
                    </a:lnTo>
                    <a:lnTo>
                      <a:pt x="2666" y="630"/>
                    </a:lnTo>
                    <a:lnTo>
                      <a:pt x="2660" y="616"/>
                    </a:lnTo>
                    <a:lnTo>
                      <a:pt x="2652" y="600"/>
                    </a:lnTo>
                    <a:lnTo>
                      <a:pt x="2644" y="586"/>
                    </a:lnTo>
                    <a:lnTo>
                      <a:pt x="2632" y="574"/>
                    </a:lnTo>
                    <a:lnTo>
                      <a:pt x="2620" y="560"/>
                    </a:lnTo>
                    <a:lnTo>
                      <a:pt x="2606" y="548"/>
                    </a:lnTo>
                    <a:lnTo>
                      <a:pt x="2590" y="536"/>
                    </a:lnTo>
                    <a:lnTo>
                      <a:pt x="2572" y="524"/>
                    </a:lnTo>
                    <a:lnTo>
                      <a:pt x="2552" y="514"/>
                    </a:lnTo>
                    <a:lnTo>
                      <a:pt x="2508" y="494"/>
                    </a:lnTo>
                    <a:lnTo>
                      <a:pt x="2458" y="476"/>
                    </a:lnTo>
                    <a:lnTo>
                      <a:pt x="2400" y="460"/>
                    </a:lnTo>
                    <a:lnTo>
                      <a:pt x="2336" y="446"/>
                    </a:lnTo>
                    <a:lnTo>
                      <a:pt x="2266" y="434"/>
                    </a:lnTo>
                    <a:lnTo>
                      <a:pt x="2188" y="424"/>
                    </a:lnTo>
                    <a:lnTo>
                      <a:pt x="2104" y="416"/>
                    </a:lnTo>
                    <a:lnTo>
                      <a:pt x="2014" y="412"/>
                    </a:lnTo>
                    <a:lnTo>
                      <a:pt x="1916" y="408"/>
                    </a:lnTo>
                    <a:lnTo>
                      <a:pt x="1812" y="408"/>
                    </a:lnTo>
                    <a:lnTo>
                      <a:pt x="1812" y="408"/>
                    </a:lnTo>
                    <a:lnTo>
                      <a:pt x="1704" y="408"/>
                    </a:lnTo>
                    <a:lnTo>
                      <a:pt x="1602" y="412"/>
                    </a:lnTo>
                    <a:lnTo>
                      <a:pt x="1508" y="416"/>
                    </a:lnTo>
                    <a:lnTo>
                      <a:pt x="1422" y="424"/>
                    </a:lnTo>
                    <a:lnTo>
                      <a:pt x="1342" y="434"/>
                    </a:lnTo>
                    <a:lnTo>
                      <a:pt x="1268" y="446"/>
                    </a:lnTo>
                    <a:lnTo>
                      <a:pt x="1202" y="460"/>
                    </a:lnTo>
                    <a:lnTo>
                      <a:pt x="1144" y="476"/>
                    </a:lnTo>
                    <a:lnTo>
                      <a:pt x="1092" y="494"/>
                    </a:lnTo>
                    <a:lnTo>
                      <a:pt x="1046" y="514"/>
                    </a:lnTo>
                    <a:lnTo>
                      <a:pt x="1026" y="524"/>
                    </a:lnTo>
                    <a:lnTo>
                      <a:pt x="1008" y="536"/>
                    </a:lnTo>
                    <a:lnTo>
                      <a:pt x="992" y="548"/>
                    </a:lnTo>
                    <a:lnTo>
                      <a:pt x="976" y="560"/>
                    </a:lnTo>
                    <a:lnTo>
                      <a:pt x="964" y="574"/>
                    </a:lnTo>
                    <a:lnTo>
                      <a:pt x="952" y="586"/>
                    </a:lnTo>
                    <a:lnTo>
                      <a:pt x="942" y="600"/>
                    </a:lnTo>
                    <a:lnTo>
                      <a:pt x="934" y="616"/>
                    </a:lnTo>
                    <a:lnTo>
                      <a:pt x="928" y="630"/>
                    </a:lnTo>
                    <a:lnTo>
                      <a:pt x="924" y="646"/>
                    </a:lnTo>
                    <a:lnTo>
                      <a:pt x="922" y="662"/>
                    </a:lnTo>
                    <a:lnTo>
                      <a:pt x="922" y="680"/>
                    </a:lnTo>
                    <a:lnTo>
                      <a:pt x="922" y="718"/>
                    </a:lnTo>
                    <a:lnTo>
                      <a:pt x="922" y="718"/>
                    </a:lnTo>
                    <a:lnTo>
                      <a:pt x="848" y="758"/>
                    </a:lnTo>
                    <a:lnTo>
                      <a:pt x="774" y="790"/>
                    </a:lnTo>
                    <a:lnTo>
                      <a:pt x="700" y="818"/>
                    </a:lnTo>
                    <a:lnTo>
                      <a:pt x="664" y="830"/>
                    </a:lnTo>
                    <a:lnTo>
                      <a:pt x="626" y="842"/>
                    </a:lnTo>
                    <a:lnTo>
                      <a:pt x="590" y="852"/>
                    </a:lnTo>
                    <a:lnTo>
                      <a:pt x="554" y="860"/>
                    </a:lnTo>
                    <a:lnTo>
                      <a:pt x="518" y="866"/>
                    </a:lnTo>
                    <a:lnTo>
                      <a:pt x="482" y="872"/>
                    </a:lnTo>
                    <a:lnTo>
                      <a:pt x="444" y="876"/>
                    </a:lnTo>
                    <a:lnTo>
                      <a:pt x="408" y="880"/>
                    </a:lnTo>
                    <a:lnTo>
                      <a:pt x="372" y="882"/>
                    </a:lnTo>
                    <a:lnTo>
                      <a:pt x="336" y="882"/>
                    </a:lnTo>
                    <a:lnTo>
                      <a:pt x="336" y="882"/>
                    </a:lnTo>
                    <a:lnTo>
                      <a:pt x="294" y="882"/>
                    </a:lnTo>
                    <a:lnTo>
                      <a:pt x="252" y="878"/>
                    </a:lnTo>
                    <a:lnTo>
                      <a:pt x="210" y="874"/>
                    </a:lnTo>
                    <a:lnTo>
                      <a:pt x="168" y="868"/>
                    </a:lnTo>
                    <a:lnTo>
                      <a:pt x="126" y="860"/>
                    </a:lnTo>
                    <a:lnTo>
                      <a:pt x="84" y="850"/>
                    </a:lnTo>
                    <a:lnTo>
                      <a:pt x="42" y="838"/>
                    </a:lnTo>
                    <a:lnTo>
                      <a:pt x="0" y="826"/>
                    </a:lnTo>
                    <a:lnTo>
                      <a:pt x="0" y="826"/>
                    </a:lnTo>
                    <a:lnTo>
                      <a:pt x="16" y="752"/>
                    </a:lnTo>
                    <a:lnTo>
                      <a:pt x="34" y="678"/>
                    </a:lnTo>
                    <a:lnTo>
                      <a:pt x="54" y="606"/>
                    </a:lnTo>
                    <a:lnTo>
                      <a:pt x="78" y="536"/>
                    </a:lnTo>
                    <a:lnTo>
                      <a:pt x="106" y="466"/>
                    </a:lnTo>
                    <a:lnTo>
                      <a:pt x="138" y="396"/>
                    </a:lnTo>
                    <a:lnTo>
                      <a:pt x="174" y="326"/>
                    </a:lnTo>
                    <a:lnTo>
                      <a:pt x="212" y="260"/>
                    </a:lnTo>
                    <a:lnTo>
                      <a:pt x="212" y="260"/>
                    </a:lnTo>
                    <a:lnTo>
                      <a:pt x="302" y="228"/>
                    </a:lnTo>
                    <a:lnTo>
                      <a:pt x="394" y="198"/>
                    </a:lnTo>
                    <a:lnTo>
                      <a:pt x="488" y="170"/>
                    </a:lnTo>
                    <a:lnTo>
                      <a:pt x="582" y="146"/>
                    </a:lnTo>
                    <a:lnTo>
                      <a:pt x="678" y="122"/>
                    </a:lnTo>
                    <a:lnTo>
                      <a:pt x="774" y="100"/>
                    </a:lnTo>
                    <a:lnTo>
                      <a:pt x="870" y="82"/>
                    </a:lnTo>
                    <a:lnTo>
                      <a:pt x="968" y="64"/>
                    </a:lnTo>
                    <a:lnTo>
                      <a:pt x="968" y="64"/>
                    </a:lnTo>
                    <a:lnTo>
                      <a:pt x="1068" y="50"/>
                    </a:lnTo>
                    <a:lnTo>
                      <a:pt x="1168" y="36"/>
                    </a:lnTo>
                    <a:lnTo>
                      <a:pt x="1268" y="26"/>
                    </a:lnTo>
                    <a:lnTo>
                      <a:pt x="1370" y="16"/>
                    </a:lnTo>
                    <a:lnTo>
                      <a:pt x="1474" y="10"/>
                    </a:lnTo>
                    <a:lnTo>
                      <a:pt x="1578" y="4"/>
                    </a:lnTo>
                    <a:lnTo>
                      <a:pt x="1684" y="2"/>
                    </a:lnTo>
                    <a:lnTo>
                      <a:pt x="1790" y="0"/>
                    </a:lnTo>
                    <a:lnTo>
                      <a:pt x="1790" y="0"/>
                    </a:lnTo>
                    <a:lnTo>
                      <a:pt x="1900" y="2"/>
                    </a:lnTo>
                    <a:lnTo>
                      <a:pt x="2008" y="4"/>
                    </a:lnTo>
                    <a:lnTo>
                      <a:pt x="2114" y="10"/>
                    </a:lnTo>
                    <a:lnTo>
                      <a:pt x="2220" y="16"/>
                    </a:lnTo>
                    <a:lnTo>
                      <a:pt x="2324" y="26"/>
                    </a:lnTo>
                    <a:lnTo>
                      <a:pt x="2426" y="36"/>
                    </a:lnTo>
                    <a:lnTo>
                      <a:pt x="2528" y="50"/>
                    </a:lnTo>
                    <a:lnTo>
                      <a:pt x="2628" y="64"/>
                    </a:lnTo>
                    <a:lnTo>
                      <a:pt x="2628" y="64"/>
                    </a:lnTo>
                    <a:lnTo>
                      <a:pt x="2726" y="82"/>
                    </a:lnTo>
                    <a:lnTo>
                      <a:pt x="2824" y="100"/>
                    </a:lnTo>
                    <a:lnTo>
                      <a:pt x="2920" y="122"/>
                    </a:lnTo>
                    <a:lnTo>
                      <a:pt x="3014" y="146"/>
                    </a:lnTo>
                    <a:lnTo>
                      <a:pt x="3108" y="170"/>
                    </a:lnTo>
                    <a:lnTo>
                      <a:pt x="3202" y="198"/>
                    </a:lnTo>
                    <a:lnTo>
                      <a:pt x="3292" y="228"/>
                    </a:lnTo>
                    <a:lnTo>
                      <a:pt x="3384" y="260"/>
                    </a:lnTo>
                    <a:lnTo>
                      <a:pt x="3384"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sp>
            <p:nvSpPr>
              <p:cNvPr id="226" name="Freeform 136"/>
              <p:cNvSpPr>
                <a:spLocks/>
              </p:cNvSpPr>
              <p:nvPr/>
            </p:nvSpPr>
            <p:spPr bwMode="auto">
              <a:xfrm>
                <a:off x="4592333" y="5037077"/>
                <a:ext cx="226215" cy="119992"/>
              </a:xfrm>
              <a:custGeom>
                <a:avLst/>
                <a:gdLst>
                  <a:gd name="T0" fmla="*/ 920 w 920"/>
                  <a:gd name="T1" fmla="*/ 68 h 488"/>
                  <a:gd name="T2" fmla="*/ 918 w 920"/>
                  <a:gd name="T3" fmla="*/ 122 h 488"/>
                  <a:gd name="T4" fmla="*/ 908 w 920"/>
                  <a:gd name="T5" fmla="*/ 194 h 488"/>
                  <a:gd name="T6" fmla="*/ 896 w 920"/>
                  <a:gd name="T7" fmla="*/ 238 h 488"/>
                  <a:gd name="T8" fmla="*/ 878 w 920"/>
                  <a:gd name="T9" fmla="*/ 278 h 488"/>
                  <a:gd name="T10" fmla="*/ 858 w 920"/>
                  <a:gd name="T11" fmla="*/ 314 h 488"/>
                  <a:gd name="T12" fmla="*/ 832 w 920"/>
                  <a:gd name="T13" fmla="*/ 346 h 488"/>
                  <a:gd name="T14" fmla="*/ 804 w 920"/>
                  <a:gd name="T15" fmla="*/ 376 h 488"/>
                  <a:gd name="T16" fmla="*/ 788 w 920"/>
                  <a:gd name="T17" fmla="*/ 388 h 488"/>
                  <a:gd name="T18" fmla="*/ 752 w 920"/>
                  <a:gd name="T19" fmla="*/ 412 h 488"/>
                  <a:gd name="T20" fmla="*/ 712 w 920"/>
                  <a:gd name="T21" fmla="*/ 432 h 488"/>
                  <a:gd name="T22" fmla="*/ 614 w 920"/>
                  <a:gd name="T23" fmla="*/ 464 h 488"/>
                  <a:gd name="T24" fmla="*/ 496 w 920"/>
                  <a:gd name="T25" fmla="*/ 482 h 488"/>
                  <a:gd name="T26" fmla="*/ 358 w 920"/>
                  <a:gd name="T27" fmla="*/ 488 h 488"/>
                  <a:gd name="T28" fmla="*/ 308 w 920"/>
                  <a:gd name="T29" fmla="*/ 486 h 488"/>
                  <a:gd name="T30" fmla="*/ 220 w 920"/>
                  <a:gd name="T31" fmla="*/ 478 h 488"/>
                  <a:gd name="T32" fmla="*/ 150 w 920"/>
                  <a:gd name="T33" fmla="*/ 462 h 488"/>
                  <a:gd name="T34" fmla="*/ 96 w 920"/>
                  <a:gd name="T35" fmla="*/ 438 h 488"/>
                  <a:gd name="T36" fmla="*/ 74 w 920"/>
                  <a:gd name="T37" fmla="*/ 422 h 488"/>
                  <a:gd name="T38" fmla="*/ 42 w 920"/>
                  <a:gd name="T39" fmla="*/ 380 h 488"/>
                  <a:gd name="T40" fmla="*/ 20 w 920"/>
                  <a:gd name="T41" fmla="*/ 324 h 488"/>
                  <a:gd name="T42" fmla="*/ 6 w 920"/>
                  <a:gd name="T43" fmla="*/ 254 h 488"/>
                  <a:gd name="T44" fmla="*/ 0 w 920"/>
                  <a:gd name="T45" fmla="*/ 168 h 488"/>
                  <a:gd name="T46" fmla="*/ 0 w 920"/>
                  <a:gd name="T47" fmla="*/ 88 h 488"/>
                  <a:gd name="T48" fmla="*/ 96 w 920"/>
                  <a:gd name="T49" fmla="*/ 114 h 488"/>
                  <a:gd name="T50" fmla="*/ 184 w 920"/>
                  <a:gd name="T51" fmla="*/ 134 h 488"/>
                  <a:gd name="T52" fmla="*/ 268 w 920"/>
                  <a:gd name="T53" fmla="*/ 146 h 488"/>
                  <a:gd name="T54" fmla="*/ 348 w 920"/>
                  <a:gd name="T55" fmla="*/ 150 h 488"/>
                  <a:gd name="T56" fmla="*/ 422 w 920"/>
                  <a:gd name="T57" fmla="*/ 148 h 488"/>
                  <a:gd name="T58" fmla="*/ 568 w 920"/>
                  <a:gd name="T59" fmla="*/ 128 h 488"/>
                  <a:gd name="T60" fmla="*/ 712 w 920"/>
                  <a:gd name="T61" fmla="*/ 90 h 488"/>
                  <a:gd name="T62" fmla="*/ 852 w 920"/>
                  <a:gd name="T63" fmla="*/ 34 h 488"/>
                  <a:gd name="T64" fmla="*/ 920 w 920"/>
                  <a:gd name="T65" fmla="*/ 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0" h="488">
                    <a:moveTo>
                      <a:pt x="920" y="0"/>
                    </a:moveTo>
                    <a:lnTo>
                      <a:pt x="920" y="68"/>
                    </a:lnTo>
                    <a:lnTo>
                      <a:pt x="920" y="68"/>
                    </a:lnTo>
                    <a:lnTo>
                      <a:pt x="918" y="122"/>
                    </a:lnTo>
                    <a:lnTo>
                      <a:pt x="912" y="170"/>
                    </a:lnTo>
                    <a:lnTo>
                      <a:pt x="908" y="194"/>
                    </a:lnTo>
                    <a:lnTo>
                      <a:pt x="902" y="216"/>
                    </a:lnTo>
                    <a:lnTo>
                      <a:pt x="896" y="238"/>
                    </a:lnTo>
                    <a:lnTo>
                      <a:pt x="888" y="258"/>
                    </a:lnTo>
                    <a:lnTo>
                      <a:pt x="878" y="278"/>
                    </a:lnTo>
                    <a:lnTo>
                      <a:pt x="868" y="296"/>
                    </a:lnTo>
                    <a:lnTo>
                      <a:pt x="858" y="314"/>
                    </a:lnTo>
                    <a:lnTo>
                      <a:pt x="846" y="332"/>
                    </a:lnTo>
                    <a:lnTo>
                      <a:pt x="832" y="346"/>
                    </a:lnTo>
                    <a:lnTo>
                      <a:pt x="818" y="362"/>
                    </a:lnTo>
                    <a:lnTo>
                      <a:pt x="804" y="376"/>
                    </a:lnTo>
                    <a:lnTo>
                      <a:pt x="788" y="388"/>
                    </a:lnTo>
                    <a:lnTo>
                      <a:pt x="788" y="388"/>
                    </a:lnTo>
                    <a:lnTo>
                      <a:pt x="770" y="400"/>
                    </a:lnTo>
                    <a:lnTo>
                      <a:pt x="752" y="412"/>
                    </a:lnTo>
                    <a:lnTo>
                      <a:pt x="732" y="422"/>
                    </a:lnTo>
                    <a:lnTo>
                      <a:pt x="712" y="432"/>
                    </a:lnTo>
                    <a:lnTo>
                      <a:pt x="666" y="450"/>
                    </a:lnTo>
                    <a:lnTo>
                      <a:pt x="614" y="464"/>
                    </a:lnTo>
                    <a:lnTo>
                      <a:pt x="558" y="474"/>
                    </a:lnTo>
                    <a:lnTo>
                      <a:pt x="496" y="482"/>
                    </a:lnTo>
                    <a:lnTo>
                      <a:pt x="430" y="486"/>
                    </a:lnTo>
                    <a:lnTo>
                      <a:pt x="358" y="488"/>
                    </a:lnTo>
                    <a:lnTo>
                      <a:pt x="358" y="488"/>
                    </a:lnTo>
                    <a:lnTo>
                      <a:pt x="308" y="486"/>
                    </a:lnTo>
                    <a:lnTo>
                      <a:pt x="262" y="484"/>
                    </a:lnTo>
                    <a:lnTo>
                      <a:pt x="220" y="478"/>
                    </a:lnTo>
                    <a:lnTo>
                      <a:pt x="182" y="472"/>
                    </a:lnTo>
                    <a:lnTo>
                      <a:pt x="150" y="462"/>
                    </a:lnTo>
                    <a:lnTo>
                      <a:pt x="120" y="450"/>
                    </a:lnTo>
                    <a:lnTo>
                      <a:pt x="96" y="438"/>
                    </a:lnTo>
                    <a:lnTo>
                      <a:pt x="74" y="422"/>
                    </a:lnTo>
                    <a:lnTo>
                      <a:pt x="74" y="422"/>
                    </a:lnTo>
                    <a:lnTo>
                      <a:pt x="58" y="404"/>
                    </a:lnTo>
                    <a:lnTo>
                      <a:pt x="42" y="380"/>
                    </a:lnTo>
                    <a:lnTo>
                      <a:pt x="30" y="354"/>
                    </a:lnTo>
                    <a:lnTo>
                      <a:pt x="20" y="324"/>
                    </a:lnTo>
                    <a:lnTo>
                      <a:pt x="12" y="292"/>
                    </a:lnTo>
                    <a:lnTo>
                      <a:pt x="6" y="254"/>
                    </a:lnTo>
                    <a:lnTo>
                      <a:pt x="2" y="212"/>
                    </a:lnTo>
                    <a:lnTo>
                      <a:pt x="0" y="168"/>
                    </a:lnTo>
                    <a:lnTo>
                      <a:pt x="0" y="88"/>
                    </a:lnTo>
                    <a:lnTo>
                      <a:pt x="0" y="88"/>
                    </a:lnTo>
                    <a:lnTo>
                      <a:pt x="48" y="102"/>
                    </a:lnTo>
                    <a:lnTo>
                      <a:pt x="96" y="114"/>
                    </a:lnTo>
                    <a:lnTo>
                      <a:pt x="140" y="126"/>
                    </a:lnTo>
                    <a:lnTo>
                      <a:pt x="184" y="134"/>
                    </a:lnTo>
                    <a:lnTo>
                      <a:pt x="228" y="140"/>
                    </a:lnTo>
                    <a:lnTo>
                      <a:pt x="268" y="146"/>
                    </a:lnTo>
                    <a:lnTo>
                      <a:pt x="308" y="148"/>
                    </a:lnTo>
                    <a:lnTo>
                      <a:pt x="348" y="150"/>
                    </a:lnTo>
                    <a:lnTo>
                      <a:pt x="348" y="150"/>
                    </a:lnTo>
                    <a:lnTo>
                      <a:pt x="422" y="148"/>
                    </a:lnTo>
                    <a:lnTo>
                      <a:pt x="496" y="140"/>
                    </a:lnTo>
                    <a:lnTo>
                      <a:pt x="568" y="128"/>
                    </a:lnTo>
                    <a:lnTo>
                      <a:pt x="640" y="112"/>
                    </a:lnTo>
                    <a:lnTo>
                      <a:pt x="712" y="90"/>
                    </a:lnTo>
                    <a:lnTo>
                      <a:pt x="782" y="66"/>
                    </a:lnTo>
                    <a:lnTo>
                      <a:pt x="852" y="34"/>
                    </a:lnTo>
                    <a:lnTo>
                      <a:pt x="920" y="0"/>
                    </a:lnTo>
                    <a:lnTo>
                      <a:pt x="9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sp>
            <p:nvSpPr>
              <p:cNvPr id="227" name="Freeform 137"/>
              <p:cNvSpPr>
                <a:spLocks/>
              </p:cNvSpPr>
              <p:nvPr/>
            </p:nvSpPr>
            <p:spPr bwMode="auto">
              <a:xfrm>
                <a:off x="5249339" y="5036093"/>
                <a:ext cx="226215" cy="118025"/>
              </a:xfrm>
              <a:custGeom>
                <a:avLst/>
                <a:gdLst>
                  <a:gd name="T0" fmla="*/ 920 w 920"/>
                  <a:gd name="T1" fmla="*/ 184 h 480"/>
                  <a:gd name="T2" fmla="*/ 918 w 920"/>
                  <a:gd name="T3" fmla="*/ 224 h 480"/>
                  <a:gd name="T4" fmla="*/ 908 w 920"/>
                  <a:gd name="T5" fmla="*/ 294 h 480"/>
                  <a:gd name="T6" fmla="*/ 890 w 920"/>
                  <a:gd name="T7" fmla="*/ 352 h 480"/>
                  <a:gd name="T8" fmla="*/ 862 w 920"/>
                  <a:gd name="T9" fmla="*/ 398 h 480"/>
                  <a:gd name="T10" fmla="*/ 844 w 920"/>
                  <a:gd name="T11" fmla="*/ 416 h 480"/>
                  <a:gd name="T12" fmla="*/ 798 w 920"/>
                  <a:gd name="T13" fmla="*/ 444 h 480"/>
                  <a:gd name="T14" fmla="*/ 738 w 920"/>
                  <a:gd name="T15" fmla="*/ 464 h 480"/>
                  <a:gd name="T16" fmla="*/ 660 w 920"/>
                  <a:gd name="T17" fmla="*/ 476 h 480"/>
                  <a:gd name="T18" fmla="*/ 566 w 920"/>
                  <a:gd name="T19" fmla="*/ 480 h 480"/>
                  <a:gd name="T20" fmla="*/ 498 w 920"/>
                  <a:gd name="T21" fmla="*/ 478 h 480"/>
                  <a:gd name="T22" fmla="*/ 374 w 920"/>
                  <a:gd name="T23" fmla="*/ 466 h 480"/>
                  <a:gd name="T24" fmla="*/ 268 w 920"/>
                  <a:gd name="T25" fmla="*/ 440 h 480"/>
                  <a:gd name="T26" fmla="*/ 178 w 920"/>
                  <a:gd name="T27" fmla="*/ 404 h 480"/>
                  <a:gd name="T28" fmla="*/ 140 w 920"/>
                  <a:gd name="T29" fmla="*/ 380 h 480"/>
                  <a:gd name="T30" fmla="*/ 108 w 920"/>
                  <a:gd name="T31" fmla="*/ 354 h 480"/>
                  <a:gd name="T32" fmla="*/ 80 w 920"/>
                  <a:gd name="T33" fmla="*/ 324 h 480"/>
                  <a:gd name="T34" fmla="*/ 54 w 920"/>
                  <a:gd name="T35" fmla="*/ 292 h 480"/>
                  <a:gd name="T36" fmla="*/ 34 w 920"/>
                  <a:gd name="T37" fmla="*/ 256 h 480"/>
                  <a:gd name="T38" fmla="*/ 20 w 920"/>
                  <a:gd name="T39" fmla="*/ 218 h 480"/>
                  <a:gd name="T40" fmla="*/ 8 w 920"/>
                  <a:gd name="T41" fmla="*/ 176 h 480"/>
                  <a:gd name="T42" fmla="*/ 2 w 920"/>
                  <a:gd name="T43" fmla="*/ 132 h 480"/>
                  <a:gd name="T44" fmla="*/ 0 w 920"/>
                  <a:gd name="T45" fmla="*/ 0 h 480"/>
                  <a:gd name="T46" fmla="*/ 68 w 920"/>
                  <a:gd name="T47" fmla="*/ 32 h 480"/>
                  <a:gd name="T48" fmla="*/ 210 w 920"/>
                  <a:gd name="T49" fmla="*/ 84 h 480"/>
                  <a:gd name="T50" fmla="*/ 358 w 920"/>
                  <a:gd name="T51" fmla="*/ 120 h 480"/>
                  <a:gd name="T52" fmla="*/ 510 w 920"/>
                  <a:gd name="T53" fmla="*/ 136 h 480"/>
                  <a:gd name="T54" fmla="*/ 586 w 920"/>
                  <a:gd name="T55" fmla="*/ 140 h 480"/>
                  <a:gd name="T56" fmla="*/ 674 w 920"/>
                  <a:gd name="T57" fmla="*/ 136 h 480"/>
                  <a:gd name="T58" fmla="*/ 758 w 920"/>
                  <a:gd name="T59" fmla="*/ 128 h 480"/>
                  <a:gd name="T60" fmla="*/ 840 w 920"/>
                  <a:gd name="T61" fmla="*/ 114 h 480"/>
                  <a:gd name="T62" fmla="*/ 920 w 920"/>
                  <a:gd name="T63" fmla="*/ 9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0" h="480">
                    <a:moveTo>
                      <a:pt x="920" y="94"/>
                    </a:moveTo>
                    <a:lnTo>
                      <a:pt x="920" y="184"/>
                    </a:lnTo>
                    <a:lnTo>
                      <a:pt x="920" y="184"/>
                    </a:lnTo>
                    <a:lnTo>
                      <a:pt x="918" y="224"/>
                    </a:lnTo>
                    <a:lnTo>
                      <a:pt x="914" y="260"/>
                    </a:lnTo>
                    <a:lnTo>
                      <a:pt x="908" y="294"/>
                    </a:lnTo>
                    <a:lnTo>
                      <a:pt x="900" y="326"/>
                    </a:lnTo>
                    <a:lnTo>
                      <a:pt x="890" y="352"/>
                    </a:lnTo>
                    <a:lnTo>
                      <a:pt x="878" y="376"/>
                    </a:lnTo>
                    <a:lnTo>
                      <a:pt x="862" y="398"/>
                    </a:lnTo>
                    <a:lnTo>
                      <a:pt x="844" y="416"/>
                    </a:lnTo>
                    <a:lnTo>
                      <a:pt x="844" y="416"/>
                    </a:lnTo>
                    <a:lnTo>
                      <a:pt x="824" y="430"/>
                    </a:lnTo>
                    <a:lnTo>
                      <a:pt x="798" y="444"/>
                    </a:lnTo>
                    <a:lnTo>
                      <a:pt x="770" y="454"/>
                    </a:lnTo>
                    <a:lnTo>
                      <a:pt x="738" y="464"/>
                    </a:lnTo>
                    <a:lnTo>
                      <a:pt x="700" y="470"/>
                    </a:lnTo>
                    <a:lnTo>
                      <a:pt x="660" y="476"/>
                    </a:lnTo>
                    <a:lnTo>
                      <a:pt x="614" y="478"/>
                    </a:lnTo>
                    <a:lnTo>
                      <a:pt x="566" y="480"/>
                    </a:lnTo>
                    <a:lnTo>
                      <a:pt x="566" y="480"/>
                    </a:lnTo>
                    <a:lnTo>
                      <a:pt x="498" y="478"/>
                    </a:lnTo>
                    <a:lnTo>
                      <a:pt x="434" y="474"/>
                    </a:lnTo>
                    <a:lnTo>
                      <a:pt x="374" y="466"/>
                    </a:lnTo>
                    <a:lnTo>
                      <a:pt x="318" y="454"/>
                    </a:lnTo>
                    <a:lnTo>
                      <a:pt x="268" y="440"/>
                    </a:lnTo>
                    <a:lnTo>
                      <a:pt x="220" y="424"/>
                    </a:lnTo>
                    <a:lnTo>
                      <a:pt x="178" y="404"/>
                    </a:lnTo>
                    <a:lnTo>
                      <a:pt x="160" y="392"/>
                    </a:lnTo>
                    <a:lnTo>
                      <a:pt x="140" y="380"/>
                    </a:lnTo>
                    <a:lnTo>
                      <a:pt x="124" y="368"/>
                    </a:lnTo>
                    <a:lnTo>
                      <a:pt x="108" y="354"/>
                    </a:lnTo>
                    <a:lnTo>
                      <a:pt x="92" y="340"/>
                    </a:lnTo>
                    <a:lnTo>
                      <a:pt x="80" y="324"/>
                    </a:lnTo>
                    <a:lnTo>
                      <a:pt x="66" y="310"/>
                    </a:lnTo>
                    <a:lnTo>
                      <a:pt x="54" y="292"/>
                    </a:lnTo>
                    <a:lnTo>
                      <a:pt x="44" y="276"/>
                    </a:lnTo>
                    <a:lnTo>
                      <a:pt x="34" y="256"/>
                    </a:lnTo>
                    <a:lnTo>
                      <a:pt x="26" y="238"/>
                    </a:lnTo>
                    <a:lnTo>
                      <a:pt x="20" y="218"/>
                    </a:lnTo>
                    <a:lnTo>
                      <a:pt x="14" y="198"/>
                    </a:lnTo>
                    <a:lnTo>
                      <a:pt x="8" y="176"/>
                    </a:lnTo>
                    <a:lnTo>
                      <a:pt x="4" y="154"/>
                    </a:lnTo>
                    <a:lnTo>
                      <a:pt x="2" y="132"/>
                    </a:lnTo>
                    <a:lnTo>
                      <a:pt x="0" y="84"/>
                    </a:lnTo>
                    <a:lnTo>
                      <a:pt x="0" y="0"/>
                    </a:lnTo>
                    <a:lnTo>
                      <a:pt x="0" y="0"/>
                    </a:lnTo>
                    <a:lnTo>
                      <a:pt x="68" y="32"/>
                    </a:lnTo>
                    <a:lnTo>
                      <a:pt x="140" y="60"/>
                    </a:lnTo>
                    <a:lnTo>
                      <a:pt x="210" y="84"/>
                    </a:lnTo>
                    <a:lnTo>
                      <a:pt x="284" y="104"/>
                    </a:lnTo>
                    <a:lnTo>
                      <a:pt x="358" y="120"/>
                    </a:lnTo>
                    <a:lnTo>
                      <a:pt x="432" y="130"/>
                    </a:lnTo>
                    <a:lnTo>
                      <a:pt x="510" y="136"/>
                    </a:lnTo>
                    <a:lnTo>
                      <a:pt x="586" y="140"/>
                    </a:lnTo>
                    <a:lnTo>
                      <a:pt x="586" y="140"/>
                    </a:lnTo>
                    <a:lnTo>
                      <a:pt x="630" y="138"/>
                    </a:lnTo>
                    <a:lnTo>
                      <a:pt x="674" y="136"/>
                    </a:lnTo>
                    <a:lnTo>
                      <a:pt x="716" y="132"/>
                    </a:lnTo>
                    <a:lnTo>
                      <a:pt x="758" y="128"/>
                    </a:lnTo>
                    <a:lnTo>
                      <a:pt x="800" y="122"/>
                    </a:lnTo>
                    <a:lnTo>
                      <a:pt x="840" y="114"/>
                    </a:lnTo>
                    <a:lnTo>
                      <a:pt x="880" y="106"/>
                    </a:lnTo>
                    <a:lnTo>
                      <a:pt x="920" y="94"/>
                    </a:lnTo>
                    <a:lnTo>
                      <a:pt x="920"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grpSp>
        <p:sp>
          <p:nvSpPr>
            <p:cNvPr id="221" name="Freeform 52"/>
            <p:cNvSpPr>
              <a:spLocks/>
            </p:cNvSpPr>
            <p:nvPr/>
          </p:nvSpPr>
          <p:spPr bwMode="auto">
            <a:xfrm flipH="1">
              <a:off x="4249415" y="4520855"/>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sp>
          <p:nvSpPr>
            <p:cNvPr id="222" name="Freeform 52"/>
            <p:cNvSpPr>
              <a:spLocks/>
            </p:cNvSpPr>
            <p:nvPr/>
          </p:nvSpPr>
          <p:spPr bwMode="auto">
            <a:xfrm flipH="1">
              <a:off x="5464731" y="4775345"/>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sp>
          <p:nvSpPr>
            <p:cNvPr id="223" name="Freeform 52"/>
            <p:cNvSpPr>
              <a:spLocks/>
            </p:cNvSpPr>
            <p:nvPr/>
          </p:nvSpPr>
          <p:spPr bwMode="auto">
            <a:xfrm>
              <a:off x="5468295" y="4527609"/>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sp>
          <p:nvSpPr>
            <p:cNvPr id="224" name="Freeform 52"/>
            <p:cNvSpPr>
              <a:spLocks/>
            </p:cNvSpPr>
            <p:nvPr/>
          </p:nvSpPr>
          <p:spPr bwMode="auto">
            <a:xfrm>
              <a:off x="4268077" y="4787813"/>
              <a:ext cx="295968" cy="206726"/>
            </a:xfrm>
            <a:custGeom>
              <a:avLst/>
              <a:gdLst>
                <a:gd name="T0" fmla="*/ 0 w 269"/>
                <a:gd name="T1" fmla="*/ 37 h 135"/>
                <a:gd name="T2" fmla="*/ 0 w 269"/>
                <a:gd name="T3" fmla="*/ 97 h 135"/>
                <a:gd name="T4" fmla="*/ 202 w 269"/>
                <a:gd name="T5" fmla="*/ 97 h 135"/>
                <a:gd name="T6" fmla="*/ 202 w 269"/>
                <a:gd name="T7" fmla="*/ 135 h 135"/>
                <a:gd name="T8" fmla="*/ 269 w 269"/>
                <a:gd name="T9" fmla="*/ 67 h 135"/>
                <a:gd name="T10" fmla="*/ 202 w 269"/>
                <a:gd name="T11" fmla="*/ 0 h 135"/>
                <a:gd name="T12" fmla="*/ 202 w 269"/>
                <a:gd name="T13" fmla="*/ 37 h 135"/>
                <a:gd name="T14" fmla="*/ 0 w 269"/>
                <a:gd name="T15" fmla="*/ 37 h 135"/>
                <a:gd name="T16" fmla="*/ 0 w 269"/>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135">
                  <a:moveTo>
                    <a:pt x="0" y="37"/>
                  </a:moveTo>
                  <a:lnTo>
                    <a:pt x="0" y="97"/>
                  </a:lnTo>
                  <a:lnTo>
                    <a:pt x="202" y="97"/>
                  </a:lnTo>
                  <a:lnTo>
                    <a:pt x="202" y="135"/>
                  </a:lnTo>
                  <a:lnTo>
                    <a:pt x="269" y="67"/>
                  </a:lnTo>
                  <a:lnTo>
                    <a:pt x="202" y="0"/>
                  </a:lnTo>
                  <a:lnTo>
                    <a:pt x="202" y="37"/>
                  </a:lnTo>
                  <a:lnTo>
                    <a:pt x="0" y="37"/>
                  </a:lnTo>
                  <a:lnTo>
                    <a:pt x="0" y="37"/>
                  </a:ln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sz="700" kern="0" dirty="0">
                <a:solidFill>
                  <a:srgbClr val="FFFFFF"/>
                </a:solidFill>
              </a:endParaRPr>
            </a:p>
          </p:txBody>
        </p:sp>
      </p:grpSp>
      <p:sp>
        <p:nvSpPr>
          <p:cNvPr id="317" name="Text Box 46"/>
          <p:cNvSpPr txBox="1">
            <a:spLocks noChangeArrowheads="1"/>
          </p:cNvSpPr>
          <p:nvPr/>
        </p:nvSpPr>
        <p:spPr bwMode="auto">
          <a:xfrm>
            <a:off x="1503184" y="2789669"/>
            <a:ext cx="798399" cy="235273"/>
          </a:xfrm>
          <a:prstGeom prst="rect">
            <a:avLst/>
          </a:prstGeom>
          <a:noFill/>
          <a:ln w="9525">
            <a:noFill/>
            <a:miter lim="800000"/>
            <a:headEnd/>
            <a:tailEnd/>
          </a:ln>
        </p:spPr>
        <p:txBody>
          <a:bodyPr wrap="square" lIns="82120" tIns="41059" rIns="82120" bIns="41059">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defRPr/>
            </a:pPr>
            <a:r>
              <a:rPr lang="en-US" kern="0" dirty="0"/>
              <a:t> UC Mgr</a:t>
            </a:r>
          </a:p>
        </p:txBody>
      </p:sp>
      <p:pic>
        <p:nvPicPr>
          <p:cNvPr id="320" name="Picture 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flipH="1">
            <a:off x="1046053" y="2408173"/>
            <a:ext cx="349098" cy="37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1" name="TextBox 149"/>
          <p:cNvSpPr txBox="1">
            <a:spLocks noChangeArrowheads="1"/>
          </p:cNvSpPr>
          <p:nvPr/>
        </p:nvSpPr>
        <p:spPr bwMode="auto">
          <a:xfrm>
            <a:off x="687698" y="2748067"/>
            <a:ext cx="1095555" cy="421474"/>
          </a:xfrm>
          <a:prstGeom prst="rect">
            <a:avLst/>
          </a:prstGeom>
          <a:noFill/>
          <a:ln w="9525">
            <a:noFill/>
            <a:miter lim="800000"/>
            <a:headEnd/>
            <a:tailEnd/>
          </a:ln>
        </p:spPr>
        <p:txBody>
          <a:bodyPr wrap="square" lIns="82120" tIns="41059" rIns="82120" bIns="41059">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lnSpc>
                <a:spcPct val="100000"/>
              </a:lnSpc>
              <a:spcBef>
                <a:spcPts val="0"/>
              </a:spcBef>
              <a:defRPr/>
            </a:pPr>
            <a:r>
              <a:rPr lang="en-US" kern="0" dirty="0"/>
              <a:t>Contact</a:t>
            </a:r>
          </a:p>
          <a:p>
            <a:pPr defTabSz="1028657">
              <a:lnSpc>
                <a:spcPct val="100000"/>
              </a:lnSpc>
              <a:spcBef>
                <a:spcPts val="0"/>
              </a:spcBef>
              <a:defRPr/>
            </a:pPr>
            <a:r>
              <a:rPr lang="en-US" kern="0" dirty="0"/>
              <a:t>Center</a:t>
            </a:r>
          </a:p>
        </p:txBody>
      </p:sp>
      <p:sp>
        <p:nvSpPr>
          <p:cNvPr id="322" name="TextBox 321"/>
          <p:cNvSpPr txBox="1"/>
          <p:nvPr/>
        </p:nvSpPr>
        <p:spPr>
          <a:xfrm>
            <a:off x="2608036" y="2226378"/>
            <a:ext cx="984557" cy="430885"/>
          </a:xfrm>
          <a:prstGeom prst="rect">
            <a:avLst/>
          </a:prstGeom>
          <a:noFill/>
          <a:effectLst/>
        </p:spPr>
        <p:txBody>
          <a:bodyPr wrap="none" lIns="91436" tIns="45719" rIns="91436" bIns="45719" rtlCol="0">
            <a:spAutoFit/>
          </a:bodyPr>
          <a:lstStyle/>
          <a:p>
            <a:pPr algn="ctr">
              <a:defRPr/>
            </a:pPr>
            <a:r>
              <a:rPr lang="en-US" sz="1100" b="1" kern="0" dirty="0">
                <a:solidFill>
                  <a:srgbClr val="FFFFFF"/>
                </a:solidFill>
                <a:effectLst>
                  <a:outerShdw blurRad="38100" dist="38100" dir="2700000" algn="tl">
                    <a:srgbClr val="000000">
                      <a:alpha val="43137"/>
                    </a:srgbClr>
                  </a:outerShdw>
                </a:effectLst>
              </a:rPr>
              <a:t>Desktop OS</a:t>
            </a:r>
          </a:p>
          <a:p>
            <a:pPr algn="ctr">
              <a:defRPr/>
            </a:pPr>
            <a:endParaRPr lang="en-US" sz="1100" b="1" kern="0" dirty="0">
              <a:solidFill>
                <a:srgbClr val="FFFFFF"/>
              </a:solidFill>
              <a:effectLst>
                <a:outerShdw blurRad="38100" dist="38100" dir="2700000" algn="tl">
                  <a:srgbClr val="000000">
                    <a:alpha val="43137"/>
                  </a:srgbClr>
                </a:outerShdw>
              </a:effectLst>
            </a:endParaRPr>
          </a:p>
        </p:txBody>
      </p:sp>
      <p:sp>
        <p:nvSpPr>
          <p:cNvPr id="323" name="TextBox 322"/>
          <p:cNvSpPr txBox="1"/>
          <p:nvPr/>
        </p:nvSpPr>
        <p:spPr>
          <a:xfrm>
            <a:off x="865218" y="1728543"/>
            <a:ext cx="1482351" cy="461665"/>
          </a:xfrm>
          <a:prstGeom prst="rect">
            <a:avLst/>
          </a:prstGeom>
          <a:noFill/>
        </p:spPr>
        <p:txBody>
          <a:bodyPr wrap="square" lIns="91436" tIns="45719" rIns="91436" bIns="45719" rtlCol="0">
            <a:spAutoFit/>
          </a:bodyPr>
          <a:lstStyle/>
          <a:p>
            <a:pPr algn="ctr"/>
            <a:r>
              <a:rPr lang="en-US" sz="1200" kern="0" dirty="0"/>
              <a:t>Cisco Collaboration Apps</a:t>
            </a:r>
          </a:p>
        </p:txBody>
      </p:sp>
      <p:cxnSp>
        <p:nvCxnSpPr>
          <p:cNvPr id="324" name="Straight Connector 323"/>
          <p:cNvCxnSpPr/>
          <p:nvPr/>
        </p:nvCxnSpPr>
        <p:spPr>
          <a:xfrm>
            <a:off x="2332587" y="2502436"/>
            <a:ext cx="1417072" cy="560"/>
          </a:xfrm>
          <a:prstGeom prst="line">
            <a:avLst/>
          </a:prstGeom>
          <a:noFill/>
          <a:ln w="12700" cap="flat" cmpd="sng" algn="ctr">
            <a:solidFill>
              <a:srgbClr val="FFFFFF">
                <a:lumMod val="75000"/>
              </a:srgbClr>
            </a:solidFill>
            <a:prstDash val="solid"/>
          </a:ln>
          <a:effectLst/>
        </p:spPr>
      </p:cxnSp>
      <p:sp>
        <p:nvSpPr>
          <p:cNvPr id="180" name="Rounded Rectangle 179"/>
          <p:cNvSpPr/>
          <p:nvPr/>
        </p:nvSpPr>
        <p:spPr>
          <a:xfrm>
            <a:off x="851581" y="3724356"/>
            <a:ext cx="931672" cy="1800245"/>
          </a:xfrm>
          <a:prstGeom prst="roundRect">
            <a:avLst>
              <a:gd name="adj"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65" name="Rounded Rectangle 164"/>
          <p:cNvSpPr/>
          <p:nvPr/>
        </p:nvSpPr>
        <p:spPr>
          <a:xfrm>
            <a:off x="1834846" y="3732403"/>
            <a:ext cx="931672" cy="1800245"/>
          </a:xfrm>
          <a:prstGeom prst="roundRect">
            <a:avLst>
              <a:gd name="adj"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166" name="Rounded Rectangle 165"/>
          <p:cNvSpPr/>
          <p:nvPr/>
        </p:nvSpPr>
        <p:spPr>
          <a:xfrm>
            <a:off x="2818111" y="3740449"/>
            <a:ext cx="931672" cy="1800245"/>
          </a:xfrm>
          <a:prstGeom prst="roundRect">
            <a:avLst>
              <a:gd name="adj" fmla="val 0"/>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w="25400" cap="flat" cmpd="sng" algn="ctr">
            <a:noFill/>
            <a:prstDash val="solid"/>
          </a:ln>
          <a:effectLst>
            <a:outerShdw blurRad="76200" dist="50800" dir="5400000" algn="ctr" rotWithShape="0">
              <a:srgbClr val="000000">
                <a:alpha val="27000"/>
              </a:srgbClr>
            </a:outerShdw>
          </a:effectLst>
        </p:spPr>
        <p:txBody>
          <a:bodyPr rtlCol="0" anchor="ctr"/>
          <a:lstStyle/>
          <a:p>
            <a:pPr algn="ctr"/>
            <a:endParaRPr lang="en-US" kern="0" dirty="0">
              <a:solidFill>
                <a:srgbClr val="8E909E"/>
              </a:solidFill>
              <a:latin typeface="Arial"/>
            </a:endParaRPr>
          </a:p>
        </p:txBody>
      </p:sp>
      <p:sp>
        <p:nvSpPr>
          <p:cNvPr id="333" name="TextBox 149"/>
          <p:cNvSpPr txBox="1">
            <a:spLocks noChangeArrowheads="1"/>
          </p:cNvSpPr>
          <p:nvPr/>
        </p:nvSpPr>
        <p:spPr bwMode="auto">
          <a:xfrm>
            <a:off x="1498184" y="4998415"/>
            <a:ext cx="1569161" cy="581533"/>
          </a:xfrm>
          <a:prstGeom prst="rect">
            <a:avLst/>
          </a:prstGeom>
          <a:noFill/>
          <a:ln w="9525">
            <a:noFill/>
            <a:miter lim="800000"/>
            <a:headEnd/>
            <a:tailEnd/>
          </a:ln>
        </p:spPr>
        <p:txBody>
          <a:bodyPr wrap="square" lIns="82120" tIns="41059" rIns="82120" bIns="41059">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defRPr/>
            </a:pPr>
            <a:r>
              <a:rPr lang="en-US" sz="1200" kern="0" dirty="0"/>
              <a:t>Unified </a:t>
            </a:r>
            <a:br>
              <a:rPr lang="en-US" sz="1200" kern="0" dirty="0"/>
            </a:br>
            <a:r>
              <a:rPr lang="en-US" sz="1200" kern="0" dirty="0"/>
              <a:t>Computing </a:t>
            </a:r>
            <a:br>
              <a:rPr lang="en-US" sz="1200" kern="0" dirty="0"/>
            </a:br>
            <a:r>
              <a:rPr lang="en-US" sz="1200" kern="0" dirty="0"/>
              <a:t>System</a:t>
            </a:r>
          </a:p>
        </p:txBody>
      </p:sp>
      <p:grpSp>
        <p:nvGrpSpPr>
          <p:cNvPr id="339" name="Group 11"/>
          <p:cNvGrpSpPr>
            <a:grpSpLocks noChangeAspect="1"/>
          </p:cNvGrpSpPr>
          <p:nvPr/>
        </p:nvGrpSpPr>
        <p:grpSpPr bwMode="auto">
          <a:xfrm>
            <a:off x="1953910" y="3813135"/>
            <a:ext cx="648284" cy="1153355"/>
            <a:chOff x="369" y="1030"/>
            <a:chExt cx="1599" cy="2846"/>
          </a:xfrm>
        </p:grpSpPr>
        <p:pic>
          <p:nvPicPr>
            <p:cNvPr id="340" name="Picture 336" descr="D:\090308MyDocuments01\My Documents\Images\DataCenter\racks\rack-california expansion.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69" y="1032"/>
              <a:ext cx="800"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 name="Picture 337" descr="D:\090308MyDocuments01\My Documents\Images\DataCenter\racks\rack-california switch.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67" y="1030"/>
              <a:ext cx="801" cy="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2488573" y="3743617"/>
            <a:ext cx="1650685" cy="1770002"/>
            <a:chOff x="383201" y="2657426"/>
            <a:chExt cx="1238336" cy="1327502"/>
          </a:xfrm>
        </p:grpSpPr>
        <p:grpSp>
          <p:nvGrpSpPr>
            <p:cNvPr id="336" name="Group 335"/>
            <p:cNvGrpSpPr/>
            <p:nvPr/>
          </p:nvGrpSpPr>
          <p:grpSpPr>
            <a:xfrm>
              <a:off x="875150" y="3175247"/>
              <a:ext cx="536115" cy="517182"/>
              <a:chOff x="2419987" y="3698444"/>
              <a:chExt cx="714634" cy="689574"/>
            </a:xfrm>
          </p:grpSpPr>
          <p:sp>
            <p:nvSpPr>
              <p:cNvPr id="337" name="TextBox 149"/>
              <p:cNvSpPr txBox="1">
                <a:spLocks noChangeArrowheads="1"/>
              </p:cNvSpPr>
              <p:nvPr/>
            </p:nvSpPr>
            <p:spPr bwMode="auto">
              <a:xfrm>
                <a:off x="2419987" y="3698444"/>
                <a:ext cx="714634" cy="387622"/>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defRPr/>
                </a:pPr>
                <a:r>
                  <a:rPr lang="en-US" kern="0" dirty="0"/>
                  <a:t>Nexus </a:t>
                </a:r>
                <a:br>
                  <a:rPr lang="en-US" kern="0" dirty="0"/>
                </a:br>
                <a:r>
                  <a:rPr lang="en-US" kern="0" dirty="0"/>
                  <a:t>1000v </a:t>
                </a:r>
              </a:p>
            </p:txBody>
          </p:sp>
          <p:sp>
            <p:nvSpPr>
              <p:cNvPr id="338" name="Freeform 11"/>
              <p:cNvSpPr>
                <a:spLocks noEditPoints="1"/>
              </p:cNvSpPr>
              <p:nvPr/>
            </p:nvSpPr>
            <p:spPr bwMode="auto">
              <a:xfrm>
                <a:off x="2597818" y="4047426"/>
                <a:ext cx="360014" cy="340592"/>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a:outerShdw blurRad="63500" sx="102000" sy="102000" algn="ctr" rotWithShape="0">
                  <a:prstClr val="black">
                    <a:alpha val="40000"/>
                  </a:prstClr>
                </a:outerShdw>
              </a:effectLst>
            </p:spPr>
            <p:txBody>
              <a:bodyPr anchor="ctr"/>
              <a:lstStyle/>
              <a:p>
                <a:pPr algn="ctr">
                  <a:defRPr/>
                </a:pPr>
                <a:endParaRPr lang="en-US" kern="0" dirty="0">
                  <a:solidFill>
                    <a:srgbClr val="FFFFFF"/>
                  </a:solidFill>
                  <a:latin typeface="Arial"/>
                  <a:cs typeface="Arial"/>
                </a:endParaRPr>
              </a:p>
            </p:txBody>
          </p:sp>
        </p:grpSp>
        <p:grpSp>
          <p:nvGrpSpPr>
            <p:cNvPr id="349" name="Group 348"/>
            <p:cNvGrpSpPr/>
            <p:nvPr/>
          </p:nvGrpSpPr>
          <p:grpSpPr>
            <a:xfrm>
              <a:off x="546849" y="2896958"/>
              <a:ext cx="509721" cy="358578"/>
              <a:chOff x="2362553" y="3722529"/>
              <a:chExt cx="679451" cy="478105"/>
            </a:xfrm>
          </p:grpSpPr>
          <p:sp>
            <p:nvSpPr>
              <p:cNvPr id="350" name="Rectangle 126"/>
              <p:cNvSpPr/>
              <p:nvPr/>
            </p:nvSpPr>
            <p:spPr>
              <a:xfrm>
                <a:off x="2540196" y="3975419"/>
                <a:ext cx="324164" cy="225215"/>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solidFill>
                <a:srgbClr val="FFFFFF"/>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1">
                  <a:defRPr/>
                </a:pPr>
                <a:endParaRPr lang="en-US" sz="700" dirty="0">
                  <a:solidFill>
                    <a:srgbClr val="FFFFFF"/>
                  </a:solidFill>
                  <a:latin typeface="Arial"/>
                </a:endParaRPr>
              </a:p>
            </p:txBody>
          </p:sp>
          <p:sp>
            <p:nvSpPr>
              <p:cNvPr id="351" name="TextBox 149"/>
              <p:cNvSpPr txBox="1">
                <a:spLocks noChangeArrowheads="1"/>
              </p:cNvSpPr>
              <p:nvPr/>
            </p:nvSpPr>
            <p:spPr bwMode="auto">
              <a:xfrm>
                <a:off x="2362553" y="3722529"/>
                <a:ext cx="679451" cy="235273"/>
              </a:xfrm>
              <a:prstGeom prst="rect">
                <a:avLst/>
              </a:prstGeom>
              <a:noFill/>
              <a:ln w="9525">
                <a:noFill/>
                <a:miter lim="800000"/>
                <a:headEnd/>
                <a:tailEnd/>
              </a:ln>
            </p:spPr>
            <p:txBody>
              <a:bodyPr wrap="square" lIns="82124" tIns="41061" rIns="82124" bIns="41061">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defRPr/>
                </a:pPr>
                <a:r>
                  <a:rPr lang="en-US" kern="0" dirty="0" err="1"/>
                  <a:t>vASA</a:t>
                </a:r>
                <a:endParaRPr lang="en-US" kern="0" dirty="0"/>
              </a:p>
            </p:txBody>
          </p:sp>
        </p:grpSp>
        <p:sp>
          <p:nvSpPr>
            <p:cNvPr id="181" name="Text Box 46"/>
            <p:cNvSpPr txBox="1">
              <a:spLocks noChangeArrowheads="1"/>
            </p:cNvSpPr>
            <p:nvPr/>
          </p:nvSpPr>
          <p:spPr bwMode="auto">
            <a:xfrm>
              <a:off x="865925" y="2657426"/>
              <a:ext cx="547457" cy="160910"/>
            </a:xfrm>
            <a:prstGeom prst="rect">
              <a:avLst/>
            </a:prstGeom>
            <a:noFill/>
            <a:ln w="9525">
              <a:noFill/>
              <a:miter lim="800000"/>
              <a:headEnd/>
              <a:tailEnd/>
            </a:ln>
          </p:spPr>
          <p:txBody>
            <a:bodyPr wrap="square" lIns="61598" tIns="30798" rIns="61598" bIns="30798">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28615" eaLnBrk="0" fontAlgn="base" hangingPunct="0">
                <a:lnSpc>
                  <a:spcPct val="90000"/>
                </a:lnSpc>
                <a:spcBef>
                  <a:spcPct val="50000"/>
                </a:spcBef>
                <a:spcAft>
                  <a:spcPct val="0"/>
                </a:spcAft>
                <a:defRPr/>
              </a:pPr>
              <a:r>
                <a:rPr lang="en-US" sz="1100" kern="0" dirty="0">
                  <a:solidFill>
                    <a:srgbClr val="FFFFFF"/>
                  </a:solidFill>
                  <a:effectLst>
                    <a:outerShdw blurRad="38100" dist="38100" dir="2700000" algn="tl">
                      <a:srgbClr val="000000">
                        <a:alpha val="43137"/>
                      </a:srgbClr>
                    </a:outerShdw>
                  </a:effectLst>
                </a:rPr>
                <a:t>vWAAS</a:t>
              </a:r>
            </a:p>
          </p:txBody>
        </p:sp>
        <p:grpSp>
          <p:nvGrpSpPr>
            <p:cNvPr id="182" name="Group 181"/>
            <p:cNvGrpSpPr/>
            <p:nvPr/>
          </p:nvGrpSpPr>
          <p:grpSpPr>
            <a:xfrm>
              <a:off x="1017965" y="2826520"/>
              <a:ext cx="269482" cy="155951"/>
              <a:chOff x="829419" y="2682350"/>
              <a:chExt cx="702035" cy="360351"/>
            </a:xfrm>
            <a:solidFill>
              <a:srgbClr val="FFFFFF"/>
            </a:solidFill>
            <a:effectLst/>
          </p:grpSpPr>
          <p:sp>
            <p:nvSpPr>
              <p:cNvPr id="190" name="Freeform 189"/>
              <p:cNvSpPr>
                <a:spLocks/>
              </p:cNvSpPr>
              <p:nvPr/>
            </p:nvSpPr>
            <p:spPr bwMode="auto">
              <a:xfrm>
                <a:off x="1146042" y="2714026"/>
                <a:ext cx="174940" cy="297659"/>
              </a:xfrm>
              <a:custGeom>
                <a:avLst/>
                <a:gdLst>
                  <a:gd name="T0" fmla="*/ 0 w 477"/>
                  <a:gd name="T1" fmla="*/ 0 h 361"/>
                  <a:gd name="T2" fmla="*/ 0 w 477"/>
                  <a:gd name="T3" fmla="*/ 361 h 361"/>
                  <a:gd name="T4" fmla="*/ 477 w 477"/>
                  <a:gd name="T5" fmla="*/ 182 h 361"/>
                  <a:gd name="T6" fmla="*/ 0 w 477"/>
                  <a:gd name="T7" fmla="*/ 0 h 361"/>
                  <a:gd name="T8" fmla="*/ 0 w 477"/>
                  <a:gd name="T9" fmla="*/ 0 h 361"/>
                </a:gdLst>
                <a:ahLst/>
                <a:cxnLst>
                  <a:cxn ang="0">
                    <a:pos x="T0" y="T1"/>
                  </a:cxn>
                  <a:cxn ang="0">
                    <a:pos x="T2" y="T3"/>
                  </a:cxn>
                  <a:cxn ang="0">
                    <a:pos x="T4" y="T5"/>
                  </a:cxn>
                  <a:cxn ang="0">
                    <a:pos x="T6" y="T7"/>
                  </a:cxn>
                  <a:cxn ang="0">
                    <a:pos x="T8" y="T9"/>
                  </a:cxn>
                </a:cxnLst>
                <a:rect l="0" t="0" r="r" b="b"/>
                <a:pathLst>
                  <a:path w="477" h="361">
                    <a:moveTo>
                      <a:pt x="0" y="0"/>
                    </a:moveTo>
                    <a:lnTo>
                      <a:pt x="0" y="361"/>
                    </a:lnTo>
                    <a:lnTo>
                      <a:pt x="477" y="182"/>
                    </a:lnTo>
                    <a:lnTo>
                      <a:pt x="0" y="0"/>
                    </a:lnTo>
                    <a:lnTo>
                      <a:pt x="0" y="0"/>
                    </a:lnTo>
                    <a:close/>
                  </a:path>
                </a:pathLst>
              </a:custGeom>
              <a:grpFill/>
              <a:ln w="12"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0" kern="0" dirty="0">
                  <a:solidFill>
                    <a:srgbClr val="FFFFFF"/>
                  </a:solidFill>
                </a:endParaRPr>
              </a:p>
            </p:txBody>
          </p:sp>
          <p:sp>
            <p:nvSpPr>
              <p:cNvPr id="194" name="Left-Right Arrow 193"/>
              <p:cNvSpPr/>
              <p:nvPr/>
            </p:nvSpPr>
            <p:spPr>
              <a:xfrm>
                <a:off x="1330121" y="2811657"/>
                <a:ext cx="201333" cy="108659"/>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 kern="0" dirty="0">
                  <a:solidFill>
                    <a:srgbClr val="8E909E"/>
                  </a:solidFill>
                </a:endParaRPr>
              </a:p>
            </p:txBody>
          </p:sp>
          <p:sp>
            <p:nvSpPr>
              <p:cNvPr id="197" name="Left-Right Arrow 196"/>
              <p:cNvSpPr/>
              <p:nvPr/>
            </p:nvSpPr>
            <p:spPr>
              <a:xfrm rot="1031538">
                <a:off x="829606" y="2682350"/>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 kern="0" dirty="0">
                  <a:solidFill>
                    <a:srgbClr val="8E909E"/>
                  </a:solidFill>
                </a:endParaRPr>
              </a:p>
            </p:txBody>
          </p:sp>
          <p:sp>
            <p:nvSpPr>
              <p:cNvPr id="199" name="Left-Right Arrow 198"/>
              <p:cNvSpPr/>
              <p:nvPr/>
            </p:nvSpPr>
            <p:spPr>
              <a:xfrm>
                <a:off x="829419" y="2818538"/>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 kern="0" dirty="0">
                  <a:solidFill>
                    <a:srgbClr val="8E909E"/>
                  </a:solidFill>
                </a:endParaRPr>
              </a:p>
            </p:txBody>
          </p:sp>
          <p:sp>
            <p:nvSpPr>
              <p:cNvPr id="201" name="Left-Right Arrow 200"/>
              <p:cNvSpPr/>
              <p:nvPr/>
            </p:nvSpPr>
            <p:spPr>
              <a:xfrm rot="20568462" flipV="1">
                <a:off x="832348" y="2964057"/>
                <a:ext cx="307851" cy="78644"/>
              </a:xfrm>
              <a:prstGeom prst="leftRightArrow">
                <a:avLst/>
              </a:prstGeom>
              <a:grpFill/>
              <a:ln w="25400" cap="flat" cmpd="sng" algn="ctr">
                <a:noFill/>
                <a:prstDash val="solid"/>
              </a:ln>
              <a:effectLst>
                <a:outerShdw blurRad="76200" dist="50800" dir="5400000" algn="ctr" rotWithShape="0">
                  <a:srgbClr val="000000">
                    <a:alpha val="27000"/>
                  </a:srgbClr>
                </a:outerShdw>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00" kern="0" dirty="0">
                  <a:solidFill>
                    <a:srgbClr val="8E909E"/>
                  </a:solidFill>
                </a:endParaRPr>
              </a:p>
            </p:txBody>
          </p:sp>
        </p:grpSp>
        <p:sp>
          <p:nvSpPr>
            <p:cNvPr id="347" name="TextBox 149"/>
            <p:cNvSpPr txBox="1">
              <a:spLocks noChangeArrowheads="1"/>
            </p:cNvSpPr>
            <p:nvPr/>
          </p:nvSpPr>
          <p:spPr bwMode="auto">
            <a:xfrm>
              <a:off x="383201" y="3688978"/>
              <a:ext cx="1238336" cy="295950"/>
            </a:xfrm>
            <a:prstGeom prst="rect">
              <a:avLst/>
            </a:prstGeom>
            <a:noFill/>
            <a:ln w="9525">
              <a:noFill/>
              <a:miter lim="800000"/>
              <a:headEnd/>
              <a:tailEnd/>
            </a:ln>
          </p:spPr>
          <p:txBody>
            <a:bodyPr wrap="square" lIns="61601" tIns="30800" rIns="61601" bIns="30800">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defRPr/>
              </a:pPr>
              <a:r>
                <a:rPr lang="en-US" sz="1200" kern="0" dirty="0"/>
                <a:t>Network </a:t>
              </a:r>
              <a:br>
                <a:rPr lang="en-US" sz="1200" kern="0" dirty="0"/>
              </a:br>
              <a:r>
                <a:rPr lang="en-US" sz="1200" kern="0" dirty="0"/>
                <a:t>Services</a:t>
              </a:r>
            </a:p>
          </p:txBody>
        </p:sp>
      </p:grpSp>
      <p:sp>
        <p:nvSpPr>
          <p:cNvPr id="163" name="TextBox 149"/>
          <p:cNvSpPr txBox="1">
            <a:spLocks noChangeArrowheads="1"/>
          </p:cNvSpPr>
          <p:nvPr/>
        </p:nvSpPr>
        <p:spPr bwMode="auto">
          <a:xfrm>
            <a:off x="711489" y="5099989"/>
            <a:ext cx="1225105" cy="415335"/>
          </a:xfrm>
          <a:prstGeom prst="rect">
            <a:avLst/>
          </a:prstGeom>
          <a:noFill/>
          <a:ln w="9525">
            <a:noFill/>
            <a:miter lim="800000"/>
            <a:headEnd/>
            <a:tailEnd/>
          </a:ln>
        </p:spPr>
        <p:txBody>
          <a:bodyPr wrap="square" lIns="82120" tIns="41059" rIns="82120" bIns="41059">
            <a:prstTxWarp prst="textNoShape">
              <a:avLst/>
            </a:prstTxWarp>
            <a:spAutoFit/>
          </a:bodyPr>
          <a:lstStyle>
            <a:defPPr>
              <a:defRPr lang="en-US"/>
            </a:defPPr>
            <a:lvl1pPr algn="ctr" defTabSz="1028700" eaLnBrk="0" fontAlgn="base" hangingPunct="0">
              <a:lnSpc>
                <a:spcPct val="90000"/>
              </a:lnSpc>
              <a:spcBef>
                <a:spcPct val="50000"/>
              </a:spcBef>
              <a:spcAft>
                <a:spcPct val="0"/>
              </a:spcAft>
              <a:defRPr sz="1100">
                <a:solidFill>
                  <a:srgbClr val="FFFFFF"/>
                </a:solidFill>
                <a:effectLst>
                  <a:outerShdw blurRad="38100" dist="38100" dir="2700000" algn="tl">
                    <a:srgbClr val="000000">
                      <a:alpha val="43137"/>
                    </a:srgbClr>
                  </a:outerShdw>
                </a:effectLst>
              </a:defRPr>
            </a:lvl1pPr>
          </a:lstStyle>
          <a:p>
            <a:pPr defTabSz="1028657">
              <a:defRPr/>
            </a:pPr>
            <a:r>
              <a:rPr lang="en-US" sz="1200" kern="0" dirty="0"/>
              <a:t>Unified </a:t>
            </a:r>
            <a:br>
              <a:rPr lang="en-US" sz="1200" kern="0" dirty="0"/>
            </a:br>
            <a:r>
              <a:rPr lang="en-US" sz="1200" kern="0" dirty="0"/>
              <a:t>Fabric</a:t>
            </a:r>
          </a:p>
        </p:txBody>
      </p:sp>
      <p:sp>
        <p:nvSpPr>
          <p:cNvPr id="417" name="TextBox 149"/>
          <p:cNvSpPr txBox="1">
            <a:spLocks noChangeArrowheads="1"/>
          </p:cNvSpPr>
          <p:nvPr/>
        </p:nvSpPr>
        <p:spPr bwMode="auto">
          <a:xfrm>
            <a:off x="5274761" y="5643834"/>
            <a:ext cx="1652239" cy="277012"/>
          </a:xfrm>
          <a:prstGeom prst="rect">
            <a:avLst/>
          </a:prstGeom>
          <a:noFill/>
          <a:ln w="9525">
            <a:noFill/>
            <a:miter lim="800000"/>
            <a:headEnd/>
            <a:tailEnd/>
          </a:ln>
          <a:effectLst/>
        </p:spPr>
        <p:txBody>
          <a:bodyPr wrap="square" lIns="91436" tIns="45719" rIns="91436" bIns="45719">
            <a:prstTxWarp prst="textNoShape">
              <a:avLst/>
            </a:prstTxWarp>
            <a:spAutoFit/>
          </a:bodyPr>
          <a:lstStyle/>
          <a:p>
            <a:pPr algn="ctr" eaLnBrk="0" fontAlgn="base" hangingPunct="0">
              <a:lnSpc>
                <a:spcPct val="90000"/>
              </a:lnSpc>
              <a:spcBef>
                <a:spcPct val="0"/>
              </a:spcBef>
              <a:spcAft>
                <a:spcPct val="0"/>
              </a:spcAft>
              <a:defRPr/>
            </a:pPr>
            <a:r>
              <a:rPr lang="en-US" sz="1300" kern="0" dirty="0">
                <a:solidFill>
                  <a:srgbClr val="FFFFFF"/>
                </a:solidFill>
                <a:effectLst>
                  <a:outerShdw blurRad="38100" dist="38100" dir="2700000" algn="tl">
                    <a:srgbClr val="000000">
                      <a:alpha val="43137"/>
                    </a:srgbClr>
                  </a:outerShdw>
                </a:effectLst>
              </a:rPr>
              <a:t>Unified Access</a:t>
            </a:r>
          </a:p>
        </p:txBody>
      </p:sp>
      <p:grpSp>
        <p:nvGrpSpPr>
          <p:cNvPr id="418" name="Group 214"/>
          <p:cNvGrpSpPr/>
          <p:nvPr/>
        </p:nvGrpSpPr>
        <p:grpSpPr>
          <a:xfrm>
            <a:off x="4757320" y="5110106"/>
            <a:ext cx="1431848" cy="585215"/>
            <a:chOff x="3067169" y="3892978"/>
            <a:chExt cx="1074166" cy="438911"/>
          </a:xfrm>
        </p:grpSpPr>
        <p:sp>
          <p:nvSpPr>
            <p:cNvPr id="419" name="TextBox 162"/>
            <p:cNvSpPr txBox="1">
              <a:spLocks noChangeArrowheads="1"/>
            </p:cNvSpPr>
            <p:nvPr/>
          </p:nvSpPr>
          <p:spPr bwMode="auto">
            <a:xfrm>
              <a:off x="3386266" y="4005746"/>
              <a:ext cx="755069" cy="206825"/>
            </a:xfrm>
            <a:prstGeom prst="rect">
              <a:avLst/>
            </a:prstGeom>
            <a:noFill/>
            <a:ln w="9525">
              <a:noFill/>
              <a:miter lim="800000"/>
              <a:headEnd/>
              <a:tailEnd/>
            </a:ln>
            <a:effectLst/>
          </p:spPr>
          <p:txBody>
            <a:bodyPr wrap="square" tIns="72000" bIns="36000" anchor="ctr" anchorCtr="0">
              <a:spAutoFit/>
            </a:bodyPr>
            <a:lstStyle/>
            <a:p>
              <a:pPr algn="ctr">
                <a:lnSpc>
                  <a:spcPts val="1333"/>
                </a:lnSpc>
                <a:spcBef>
                  <a:spcPct val="40000"/>
                </a:spcBef>
                <a:buClr>
                  <a:srgbClr val="59B7D9"/>
                </a:buClr>
                <a:buSzPct val="100000"/>
                <a:defRPr/>
              </a:pPr>
              <a:r>
                <a:rPr lang="en-US" sz="1300" dirty="0">
                  <a:solidFill>
                    <a:srgbClr val="FFFFFF"/>
                  </a:solidFill>
                  <a:latin typeface="Arial" pitchFamily="34" charset="0"/>
                  <a:ea typeface="ＭＳ Ｐゴシック"/>
                  <a:cs typeface="ＭＳ Ｐゴシック"/>
                </a:rPr>
                <a:t>Wireless</a:t>
              </a:r>
            </a:p>
          </p:txBody>
        </p:sp>
        <p:grpSp>
          <p:nvGrpSpPr>
            <p:cNvPr id="420" name="Group 361"/>
            <p:cNvGrpSpPr>
              <a:grpSpLocks noChangeAspect="1"/>
            </p:cNvGrpSpPr>
            <p:nvPr/>
          </p:nvGrpSpPr>
          <p:grpSpPr>
            <a:xfrm>
              <a:off x="3067169" y="3892978"/>
              <a:ext cx="438911" cy="438911"/>
              <a:chOff x="7198907" y="3583910"/>
              <a:chExt cx="731520" cy="731520"/>
            </a:xfrm>
          </p:grpSpPr>
          <p:sp>
            <p:nvSpPr>
              <p:cNvPr id="421" name="Oval 263"/>
              <p:cNvSpPr>
                <a:spLocks/>
              </p:cNvSpPr>
              <p:nvPr/>
            </p:nvSpPr>
            <p:spPr bwMode="auto">
              <a:xfrm>
                <a:off x="7198907" y="3583910"/>
                <a:ext cx="731520" cy="731520"/>
              </a:xfrm>
              <a:prstGeom prst="ellipse">
                <a:avLst/>
              </a:prstGeom>
              <a:noFill/>
              <a:ln w="19050" cap="flat" cmpd="sng" algn="ctr">
                <a:noFill/>
                <a:prstDash val="solid"/>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1500" kern="0" dirty="0">
                  <a:solidFill>
                    <a:srgbClr val="00B0F0"/>
                  </a:solidFill>
                </a:endParaRPr>
              </a:p>
            </p:txBody>
          </p:sp>
          <p:pic>
            <p:nvPicPr>
              <p:cNvPr id="422" name="Picture 421" descr="whiteparts.ai"/>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a:xfrm>
                <a:off x="7257778" y="3751525"/>
                <a:ext cx="613778" cy="396290"/>
              </a:xfrm>
              <a:prstGeom prst="rect">
                <a:avLst/>
              </a:prstGeom>
              <a:effectLst/>
            </p:spPr>
          </p:pic>
        </p:grpSp>
      </p:grpSp>
      <p:grpSp>
        <p:nvGrpSpPr>
          <p:cNvPr id="423" name="Group 220"/>
          <p:cNvGrpSpPr/>
          <p:nvPr/>
        </p:nvGrpSpPr>
        <p:grpSpPr>
          <a:xfrm>
            <a:off x="6302044" y="5079061"/>
            <a:ext cx="1229317" cy="585215"/>
            <a:chOff x="4372058" y="3892978"/>
            <a:chExt cx="922228" cy="438911"/>
          </a:xfrm>
        </p:grpSpPr>
        <p:sp>
          <p:nvSpPr>
            <p:cNvPr id="424" name="TextBox 162"/>
            <p:cNvSpPr txBox="1">
              <a:spLocks noChangeArrowheads="1"/>
            </p:cNvSpPr>
            <p:nvPr/>
          </p:nvSpPr>
          <p:spPr bwMode="auto">
            <a:xfrm>
              <a:off x="4654716" y="4025272"/>
              <a:ext cx="639570" cy="206825"/>
            </a:xfrm>
            <a:prstGeom prst="rect">
              <a:avLst/>
            </a:prstGeom>
            <a:noFill/>
            <a:ln w="9525">
              <a:noFill/>
              <a:miter lim="800000"/>
              <a:headEnd/>
              <a:tailEnd/>
            </a:ln>
            <a:effectLst/>
          </p:spPr>
          <p:txBody>
            <a:bodyPr wrap="square" tIns="72000" bIns="36000" anchor="ctr" anchorCtr="0">
              <a:spAutoFit/>
            </a:bodyPr>
            <a:lstStyle/>
            <a:p>
              <a:pPr algn="ctr">
                <a:lnSpc>
                  <a:spcPts val="1333"/>
                </a:lnSpc>
                <a:spcBef>
                  <a:spcPct val="40000"/>
                </a:spcBef>
                <a:buClr>
                  <a:srgbClr val="59B7D9"/>
                </a:buClr>
                <a:buSzPct val="100000"/>
                <a:defRPr/>
              </a:pPr>
              <a:r>
                <a:rPr lang="en-US" sz="1300" dirty="0">
                  <a:solidFill>
                    <a:srgbClr val="FFFFFF"/>
                  </a:solidFill>
                  <a:latin typeface="Arial" pitchFamily="34" charset="0"/>
                  <a:ea typeface="ＭＳ Ｐゴシック"/>
                  <a:cs typeface="ＭＳ Ｐゴシック"/>
                </a:rPr>
                <a:t>Wired</a:t>
              </a:r>
            </a:p>
          </p:txBody>
        </p:sp>
        <p:grpSp>
          <p:nvGrpSpPr>
            <p:cNvPr id="425" name="Group 372"/>
            <p:cNvGrpSpPr>
              <a:grpSpLocks noChangeAspect="1"/>
            </p:cNvGrpSpPr>
            <p:nvPr/>
          </p:nvGrpSpPr>
          <p:grpSpPr>
            <a:xfrm>
              <a:off x="4372058" y="3892978"/>
              <a:ext cx="438911" cy="438911"/>
              <a:chOff x="2173635" y="1239530"/>
              <a:chExt cx="728663" cy="731520"/>
            </a:xfrm>
          </p:grpSpPr>
          <p:sp>
            <p:nvSpPr>
              <p:cNvPr id="426" name="Oval 263"/>
              <p:cNvSpPr>
                <a:spLocks/>
              </p:cNvSpPr>
              <p:nvPr/>
            </p:nvSpPr>
            <p:spPr bwMode="auto">
              <a:xfrm>
                <a:off x="2173635" y="1239530"/>
                <a:ext cx="728663" cy="731520"/>
              </a:xfrm>
              <a:prstGeom prst="ellipse">
                <a:avLst/>
              </a:prstGeom>
              <a:noFill/>
              <a:ln w="19050" cap="flat" cmpd="sng" algn="ctr">
                <a:noFill/>
                <a:prstDash val="solid"/>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1500" kern="0" dirty="0">
                  <a:solidFill>
                    <a:srgbClr val="00B0F0"/>
                  </a:solidFill>
                </a:endParaRPr>
              </a:p>
            </p:txBody>
          </p:sp>
          <p:sp>
            <p:nvSpPr>
              <p:cNvPr id="427" name="Freeform 37"/>
              <p:cNvSpPr>
                <a:spLocks noChangeAspect="1"/>
              </p:cNvSpPr>
              <p:nvPr/>
            </p:nvSpPr>
            <p:spPr bwMode="auto">
              <a:xfrm>
                <a:off x="2311392" y="1370301"/>
                <a:ext cx="444268" cy="401850"/>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rgbClr val="FFFFFF"/>
              </a:solidFill>
              <a:ln>
                <a:noFill/>
              </a:ln>
              <a:effectLst>
                <a:outerShdw blurRad="114300" sx="101000" sy="101000" algn="ctr" rotWithShape="0">
                  <a:prstClr val="black">
                    <a:alpha val="53000"/>
                  </a:prstClr>
                </a:outerShdw>
              </a:effectLst>
            </p:spPr>
            <p:txBody>
              <a:bodyPr vert="horz" wrap="square" lIns="91440" tIns="45720" rIns="91440" bIns="45720" numCol="1" anchor="t" anchorCtr="0" compatLnSpc="1">
                <a:prstTxWarp prst="textNoShape">
                  <a:avLst/>
                </a:prstTxWarp>
              </a:bodyPr>
              <a:lstStyle/>
              <a:p>
                <a:endParaRPr lang="en-US" sz="1500">
                  <a:solidFill>
                    <a:srgbClr val="404040"/>
                  </a:solidFill>
                </a:endParaRPr>
              </a:p>
            </p:txBody>
          </p:sp>
        </p:grpSp>
      </p:grpSp>
      <p:pic>
        <p:nvPicPr>
          <p:cNvPr id="428" name="Picture 427" descr="citrix-w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2345" y="2975335"/>
            <a:ext cx="479218" cy="192120"/>
          </a:xfrm>
          <a:prstGeom prst="rect">
            <a:avLst/>
          </a:prstGeom>
          <a:effectLst>
            <a:outerShdw blurRad="63500" sx="102000" sy="102000" algn="ctr" rotWithShape="0">
              <a:prstClr val="black">
                <a:alpha val="40000"/>
              </a:prstClr>
            </a:outerShdw>
          </a:effectLst>
        </p:spPr>
      </p:pic>
      <p:pic>
        <p:nvPicPr>
          <p:cNvPr id="429" name="Picture 428" descr="vmware-w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5617" y="3006704"/>
            <a:ext cx="653229" cy="124571"/>
          </a:xfrm>
          <a:prstGeom prst="rect">
            <a:avLst/>
          </a:prstGeom>
          <a:effectLst>
            <a:outerShdw blurRad="63500" sx="102000" sy="102000" algn="ctr" rotWithShape="0">
              <a:prstClr val="black">
                <a:alpha val="40000"/>
              </a:prstClr>
            </a:outerShdw>
          </a:effectLst>
        </p:spPr>
      </p:pic>
      <p:pic>
        <p:nvPicPr>
          <p:cNvPr id="1026" name="Picture 2"/>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91463" y="4159114"/>
            <a:ext cx="683768" cy="68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80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Desktop and Application Virtualization Top </a:t>
            </a:r>
            <a:br>
              <a:rPr lang="en-US" smtClean="0"/>
            </a:br>
            <a:r>
              <a:rPr lang="en-US" smtClean="0"/>
              <a:t>Technical Challenges</a:t>
            </a:r>
            <a:endParaRPr lang="en-US" dirty="0"/>
          </a:p>
        </p:txBody>
      </p:sp>
    </p:spTree>
    <p:extLst>
      <p:ext uri="{BB962C8B-B14F-4D97-AF65-F5344CB8AC3E}">
        <p14:creationId xmlns:p14="http://schemas.microsoft.com/office/powerpoint/2010/main" val="260494615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p:cNvSpPr>
          <p:nvPr/>
        </p:nvSpPr>
        <p:spPr>
          <a:xfrm>
            <a:off x="150813" y="2202062"/>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79" name="Rectangle 78"/>
          <p:cNvSpPr>
            <a:spLocks/>
          </p:cNvSpPr>
          <p:nvPr/>
        </p:nvSpPr>
        <p:spPr>
          <a:xfrm>
            <a:off x="4150575" y="2202062"/>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80" name="Rectangle 79"/>
          <p:cNvSpPr>
            <a:spLocks/>
          </p:cNvSpPr>
          <p:nvPr/>
        </p:nvSpPr>
        <p:spPr>
          <a:xfrm>
            <a:off x="8150337" y="2202062"/>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2" name="Title 1"/>
          <p:cNvSpPr>
            <a:spLocks noGrp="1"/>
          </p:cNvSpPr>
          <p:nvPr>
            <p:ph type="title"/>
          </p:nvPr>
        </p:nvSpPr>
        <p:spPr/>
        <p:txBody>
          <a:bodyPr/>
          <a:lstStyle/>
          <a:p>
            <a:r>
              <a:rPr lang="en-US" sz="3600" dirty="0"/>
              <a:t>Desktop Virtualization </a:t>
            </a:r>
            <a:r>
              <a:rPr lang="en-US" sz="3600" dirty="0" smtClean="0"/>
              <a:t>Technical Challenges </a:t>
            </a:r>
            <a:endParaRPr lang="en-US" sz="3600" dirty="0"/>
          </a:p>
        </p:txBody>
      </p:sp>
      <p:sp>
        <p:nvSpPr>
          <p:cNvPr id="5" name="Subtitle 4"/>
          <p:cNvSpPr>
            <a:spLocks noGrp="1"/>
          </p:cNvSpPr>
          <p:nvPr>
            <p:ph type="body" sz="quarter" idx="11"/>
          </p:nvPr>
        </p:nvSpPr>
        <p:spPr/>
        <p:txBody>
          <a:bodyPr/>
          <a:lstStyle/>
          <a:p>
            <a:r>
              <a:rPr lang="en-US" sz="2600" dirty="0"/>
              <a:t>Cisco </a:t>
            </a:r>
            <a:r>
              <a:rPr lang="en-US" sz="2600" dirty="0" err="1"/>
              <a:t>VXI</a:t>
            </a:r>
            <a:r>
              <a:rPr lang="en-US" sz="2600" dirty="0"/>
              <a:t> Advantage</a:t>
            </a:r>
          </a:p>
        </p:txBody>
      </p:sp>
      <p:grpSp>
        <p:nvGrpSpPr>
          <p:cNvPr id="23" name="Group 22"/>
          <p:cNvGrpSpPr/>
          <p:nvPr/>
        </p:nvGrpSpPr>
        <p:grpSpPr>
          <a:xfrm>
            <a:off x="8150336" y="1781128"/>
            <a:ext cx="3887677" cy="471863"/>
            <a:chOff x="8150336" y="1781128"/>
            <a:chExt cx="3887677" cy="471863"/>
          </a:xfrm>
        </p:grpSpPr>
        <p:grpSp>
          <p:nvGrpSpPr>
            <p:cNvPr id="4" name="Group 3"/>
            <p:cNvGrpSpPr/>
            <p:nvPr/>
          </p:nvGrpSpPr>
          <p:grpSpPr>
            <a:xfrm>
              <a:off x="8150337" y="1781128"/>
              <a:ext cx="3887676" cy="436799"/>
              <a:chOff x="6108591" y="1552528"/>
              <a:chExt cx="2875388" cy="440527"/>
            </a:xfrm>
          </p:grpSpPr>
          <p:sp>
            <p:nvSpPr>
              <p:cNvPr id="59" name="Round Same Side Corner Rectangle 58"/>
              <p:cNvSpPr/>
              <p:nvPr/>
            </p:nvSpPr>
            <p:spPr>
              <a:xfrm>
                <a:off x="6108591" y="1552528"/>
                <a:ext cx="2875388" cy="440527"/>
              </a:xfrm>
              <a:prstGeom prst="round2SameRect">
                <a:avLst>
                  <a:gd name="adj1" fmla="val 10754"/>
                  <a:gd name="adj2" fmla="val 0"/>
                </a:avLst>
              </a:prstGeom>
              <a:gradFill flip="none" rotWithShape="1">
                <a:gsLst>
                  <a:gs pos="0">
                    <a:schemeClr val="accent3">
                      <a:lumMod val="50000"/>
                    </a:schemeClr>
                  </a:gs>
                  <a:gs pos="100000">
                    <a:schemeClr val="accent3"/>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0" name="Rectangle 59"/>
              <p:cNvSpPr/>
              <p:nvPr/>
            </p:nvSpPr>
            <p:spPr>
              <a:xfrm>
                <a:off x="6108591" y="1591378"/>
                <a:ext cx="2875387"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b="1" dirty="0">
                    <a:effectLst>
                      <a:outerShdw blurRad="38100" dist="12700" dir="5400000" algn="t" rotWithShape="0">
                        <a:prstClr val="black">
                          <a:alpha val="30000"/>
                        </a:prstClr>
                      </a:outerShdw>
                    </a:effectLst>
                  </a:rPr>
                  <a:t>Collaborative Workspace</a:t>
                </a:r>
              </a:p>
            </p:txBody>
          </p:sp>
        </p:grpSp>
        <p:grpSp>
          <p:nvGrpSpPr>
            <p:cNvPr id="61" name="Group 64"/>
            <p:cNvGrpSpPr/>
            <p:nvPr/>
          </p:nvGrpSpPr>
          <p:grpSpPr>
            <a:xfrm>
              <a:off x="8150336" y="2216415"/>
              <a:ext cx="3887675" cy="36576"/>
              <a:chOff x="7087711" y="3203216"/>
              <a:chExt cx="505822" cy="500910"/>
            </a:xfrm>
            <a:effectLst>
              <a:outerShdw blurRad="25400" dist="12700" dir="5400000" algn="t" rotWithShape="0">
                <a:prstClr val="black">
                  <a:alpha val="20000"/>
                </a:prstClr>
              </a:outerShdw>
            </a:effectLst>
          </p:grpSpPr>
          <p:sp>
            <p:nvSpPr>
              <p:cNvPr id="62"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3"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sp>
        <p:nvSpPr>
          <p:cNvPr id="67" name="Rounded Rectangle 66"/>
          <p:cNvSpPr/>
          <p:nvPr/>
        </p:nvSpPr>
        <p:spPr>
          <a:xfrm>
            <a:off x="1974850" y="2661790"/>
            <a:ext cx="8235606" cy="3533775"/>
          </a:xfrm>
          <a:prstGeom prst="roundRect">
            <a:avLst>
              <a:gd name="adj" fmla="val 3807"/>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defRPr/>
            </a:pPr>
            <a:endParaRPr lang="en-US" sz="1600" dirty="0"/>
          </a:p>
        </p:txBody>
      </p:sp>
      <p:grpSp>
        <p:nvGrpSpPr>
          <p:cNvPr id="11" name="Group 10"/>
          <p:cNvGrpSpPr/>
          <p:nvPr/>
        </p:nvGrpSpPr>
        <p:grpSpPr>
          <a:xfrm>
            <a:off x="150813" y="1781341"/>
            <a:ext cx="3887676" cy="456987"/>
            <a:chOff x="227012" y="1781341"/>
            <a:chExt cx="3772516" cy="456987"/>
          </a:xfrm>
        </p:grpSpPr>
        <p:grpSp>
          <p:nvGrpSpPr>
            <p:cNvPr id="7" name="Group 6"/>
            <p:cNvGrpSpPr/>
            <p:nvPr/>
          </p:nvGrpSpPr>
          <p:grpSpPr>
            <a:xfrm>
              <a:off x="227014" y="1781341"/>
              <a:ext cx="3772514" cy="436791"/>
              <a:chOff x="169544" y="1552741"/>
              <a:chExt cx="3415714" cy="440315"/>
            </a:xfrm>
          </p:grpSpPr>
          <p:sp>
            <p:nvSpPr>
              <p:cNvPr id="48" name="Round Same Side Corner Rectangle 47"/>
              <p:cNvSpPr/>
              <p:nvPr/>
            </p:nvSpPr>
            <p:spPr>
              <a:xfrm>
                <a:off x="169544" y="1552741"/>
                <a:ext cx="3415704" cy="440315"/>
              </a:xfrm>
              <a:prstGeom prst="round2SameRect">
                <a:avLst>
                  <a:gd name="adj1" fmla="val 11495"/>
                  <a:gd name="adj2" fmla="val 0"/>
                </a:avLst>
              </a:prstGeom>
              <a:gradFill flip="none" rotWithShape="1">
                <a:gsLst>
                  <a:gs pos="0">
                    <a:schemeClr val="bg2">
                      <a:lumMod val="50000"/>
                    </a:schemeClr>
                  </a:gs>
                  <a:gs pos="100000">
                    <a:schemeClr val="bg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3" name="Rectangle 52"/>
              <p:cNvSpPr/>
              <p:nvPr/>
            </p:nvSpPr>
            <p:spPr>
              <a:xfrm>
                <a:off x="169544" y="1591459"/>
                <a:ext cx="3415714" cy="358350"/>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b="1" dirty="0">
                    <a:effectLst>
                      <a:outerShdw blurRad="38100" dist="12700" dir="5400000" algn="t" rotWithShape="0">
                        <a:prstClr val="black">
                          <a:alpha val="30000"/>
                        </a:prstClr>
                      </a:outerShdw>
                    </a:effectLst>
                  </a:rPr>
                  <a:t>Virtualized Data Center</a:t>
                </a:r>
              </a:p>
            </p:txBody>
          </p:sp>
        </p:grpSp>
        <p:grpSp>
          <p:nvGrpSpPr>
            <p:cNvPr id="51" name="Group 64"/>
            <p:cNvGrpSpPr/>
            <p:nvPr/>
          </p:nvGrpSpPr>
          <p:grpSpPr>
            <a:xfrm>
              <a:off x="227012" y="2202062"/>
              <a:ext cx="3756028" cy="36266"/>
              <a:chOff x="7087711" y="3203216"/>
              <a:chExt cx="505822" cy="500910"/>
            </a:xfrm>
            <a:effectLst>
              <a:outerShdw blurRad="25400" dist="12700" dir="5400000" algn="t" rotWithShape="0">
                <a:prstClr val="black">
                  <a:alpha val="20000"/>
                </a:prstClr>
              </a:outerShdw>
            </a:effectLst>
          </p:grpSpPr>
          <p:sp>
            <p:nvSpPr>
              <p:cNvPr id="6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3" name="Group 12"/>
          <p:cNvGrpSpPr/>
          <p:nvPr/>
        </p:nvGrpSpPr>
        <p:grpSpPr>
          <a:xfrm>
            <a:off x="4150574" y="1781128"/>
            <a:ext cx="3887677" cy="475642"/>
            <a:chOff x="4150574" y="1781128"/>
            <a:chExt cx="3887677" cy="475642"/>
          </a:xfrm>
        </p:grpSpPr>
        <p:grpSp>
          <p:nvGrpSpPr>
            <p:cNvPr id="6" name="Group 5"/>
            <p:cNvGrpSpPr/>
            <p:nvPr/>
          </p:nvGrpSpPr>
          <p:grpSpPr>
            <a:xfrm>
              <a:off x="4150574" y="1781128"/>
              <a:ext cx="3887677" cy="436799"/>
              <a:chOff x="3764166" y="1552528"/>
              <a:chExt cx="2216180" cy="440527"/>
            </a:xfrm>
          </p:grpSpPr>
          <p:sp>
            <p:nvSpPr>
              <p:cNvPr id="54" name="Round Same Side Corner Rectangle 53"/>
              <p:cNvSpPr/>
              <p:nvPr/>
            </p:nvSpPr>
            <p:spPr>
              <a:xfrm>
                <a:off x="3764166" y="1552528"/>
                <a:ext cx="2216180" cy="440527"/>
              </a:xfrm>
              <a:prstGeom prst="round2SameRect">
                <a:avLst>
                  <a:gd name="adj1" fmla="val 11496"/>
                  <a:gd name="adj2" fmla="val 0"/>
                </a:avLst>
              </a:prstGeom>
              <a:gradFill flip="none" rotWithShape="1">
                <a:gsLst>
                  <a:gs pos="0">
                    <a:schemeClr val="tx2">
                      <a:lumMod val="50000"/>
                    </a:schemeClr>
                  </a:gs>
                  <a:gs pos="100000">
                    <a:schemeClr val="tx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8" name="Rectangle 57"/>
              <p:cNvSpPr/>
              <p:nvPr/>
            </p:nvSpPr>
            <p:spPr>
              <a:xfrm>
                <a:off x="3779616" y="1591377"/>
                <a:ext cx="2185280"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b="1" dirty="0">
                    <a:effectLst>
                      <a:outerShdw blurRad="38100" dist="12700" dir="5400000" algn="t" rotWithShape="0">
                        <a:prstClr val="black">
                          <a:alpha val="30000"/>
                        </a:prstClr>
                      </a:outerShdw>
                    </a:effectLst>
                  </a:rPr>
                  <a:t>Borderless Network</a:t>
                </a:r>
              </a:p>
            </p:txBody>
          </p:sp>
        </p:grpSp>
        <p:grpSp>
          <p:nvGrpSpPr>
            <p:cNvPr id="83" name="Group 64"/>
            <p:cNvGrpSpPr/>
            <p:nvPr/>
          </p:nvGrpSpPr>
          <p:grpSpPr>
            <a:xfrm>
              <a:off x="4150575" y="2220194"/>
              <a:ext cx="3887676" cy="36576"/>
              <a:chOff x="7087711" y="3203216"/>
              <a:chExt cx="505822" cy="500910"/>
            </a:xfrm>
            <a:effectLst>
              <a:outerShdw blurRad="25400" dist="12700" dir="5400000" algn="t" rotWithShape="0">
                <a:prstClr val="black">
                  <a:alpha val="20000"/>
                </a:prstClr>
              </a:outerShdw>
            </a:effectLst>
          </p:grpSpPr>
          <p:sp>
            <p:nvSpPr>
              <p:cNvPr id="8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8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9" name="Group 18"/>
          <p:cNvGrpSpPr/>
          <p:nvPr/>
        </p:nvGrpSpPr>
        <p:grpSpPr>
          <a:xfrm>
            <a:off x="2115802" y="2802122"/>
            <a:ext cx="3939856" cy="1586859"/>
            <a:chOff x="2115802" y="2802122"/>
            <a:chExt cx="3939856" cy="1586859"/>
          </a:xfrm>
        </p:grpSpPr>
        <p:sp>
          <p:nvSpPr>
            <p:cNvPr id="73" name="Rounded Rectangle 72"/>
            <p:cNvSpPr/>
            <p:nvPr/>
          </p:nvSpPr>
          <p:spPr>
            <a:xfrm>
              <a:off x="2115802" y="2802122"/>
              <a:ext cx="3939856" cy="1586859"/>
            </a:xfrm>
            <a:prstGeom prst="roundRect">
              <a:avLst>
                <a:gd name="adj" fmla="val 9508"/>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70" name="Rectangle 69"/>
            <p:cNvSpPr/>
            <p:nvPr/>
          </p:nvSpPr>
          <p:spPr>
            <a:xfrm>
              <a:off x="2254685" y="3946842"/>
              <a:ext cx="3680006" cy="369332"/>
            </a:xfrm>
            <a:prstGeom prst="rect">
              <a:avLst/>
            </a:prstGeom>
          </p:spPr>
          <p:txBody>
            <a:bodyPr wrap="square" anchor="ctr">
              <a:spAutoFit/>
            </a:bodyPr>
            <a:lstStyle/>
            <a:p>
              <a:pPr lvl="0" algn="ctr">
                <a:defRPr/>
              </a:pPr>
              <a:r>
                <a:rPr lang="en-US" dirty="0"/>
                <a:t>Performance and Scalability</a:t>
              </a:r>
            </a:p>
          </p:txBody>
        </p:sp>
        <p:grpSp>
          <p:nvGrpSpPr>
            <p:cNvPr id="17" name="Group 16"/>
            <p:cNvGrpSpPr/>
            <p:nvPr/>
          </p:nvGrpSpPr>
          <p:grpSpPr>
            <a:xfrm>
              <a:off x="3637487" y="2979062"/>
              <a:ext cx="914400" cy="914400"/>
              <a:chOff x="3637487" y="2979062"/>
              <a:chExt cx="914400" cy="914400"/>
            </a:xfrm>
          </p:grpSpPr>
          <p:sp>
            <p:nvSpPr>
              <p:cNvPr id="14" name="Oval 13"/>
              <p:cNvSpPr/>
              <p:nvPr/>
            </p:nvSpPr>
            <p:spPr>
              <a:xfrm>
                <a:off x="3637487" y="2979062"/>
                <a:ext cx="914400" cy="91440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pPr>
                <a:endParaRPr lang="en-US" kern="0" dirty="0">
                  <a:solidFill>
                    <a:srgbClr val="00B0F0"/>
                  </a:solidFill>
                </a:endParaRPr>
              </a:p>
            </p:txBody>
          </p:sp>
          <p:grpSp>
            <p:nvGrpSpPr>
              <p:cNvPr id="88" name="Group 87"/>
              <p:cNvGrpSpPr/>
              <p:nvPr/>
            </p:nvGrpSpPr>
            <p:grpSpPr>
              <a:xfrm>
                <a:off x="3822368" y="3188528"/>
                <a:ext cx="544638" cy="419269"/>
                <a:chOff x="13260388" y="7042150"/>
                <a:chExt cx="8572500" cy="6599238"/>
              </a:xfrm>
            </p:grpSpPr>
            <p:sp>
              <p:nvSpPr>
                <p:cNvPr id="89" name="Freeform 7"/>
                <p:cNvSpPr>
                  <a:spLocks/>
                </p:cNvSpPr>
                <p:nvPr/>
              </p:nvSpPr>
              <p:spPr bwMode="auto">
                <a:xfrm>
                  <a:off x="16929100" y="9131300"/>
                  <a:ext cx="1371600" cy="3351213"/>
                </a:xfrm>
                <a:custGeom>
                  <a:avLst/>
                  <a:gdLst>
                    <a:gd name="T0" fmla="*/ 176 w 366"/>
                    <a:gd name="T1" fmla="*/ 420 h 894"/>
                    <a:gd name="T2" fmla="*/ 163 w 366"/>
                    <a:gd name="T3" fmla="*/ 420 h 894"/>
                    <a:gd name="T4" fmla="*/ 5 w 366"/>
                    <a:gd name="T5" fmla="*/ 596 h 894"/>
                    <a:gd name="T6" fmla="*/ 74 w 366"/>
                    <a:gd name="T7" fmla="*/ 723 h 894"/>
                    <a:gd name="T8" fmla="*/ 41 w 366"/>
                    <a:gd name="T9" fmla="*/ 830 h 894"/>
                    <a:gd name="T10" fmla="*/ 71 w 366"/>
                    <a:gd name="T11" fmla="*/ 886 h 894"/>
                    <a:gd name="T12" fmla="*/ 127 w 366"/>
                    <a:gd name="T13" fmla="*/ 856 h 894"/>
                    <a:gd name="T14" fmla="*/ 159 w 366"/>
                    <a:gd name="T15" fmla="*/ 754 h 894"/>
                    <a:gd name="T16" fmla="*/ 181 w 366"/>
                    <a:gd name="T17" fmla="*/ 755 h 894"/>
                    <a:gd name="T18" fmla="*/ 340 w 366"/>
                    <a:gd name="T19" fmla="*/ 579 h 894"/>
                    <a:gd name="T20" fmla="*/ 278 w 366"/>
                    <a:gd name="T21" fmla="*/ 458 h 894"/>
                    <a:gd name="T22" fmla="*/ 366 w 366"/>
                    <a:gd name="T23" fmla="*/ 0 h 894"/>
                    <a:gd name="T24" fmla="*/ 176 w 366"/>
                    <a:gd name="T25" fmla="*/ 42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894">
                      <a:moveTo>
                        <a:pt x="176" y="420"/>
                      </a:moveTo>
                      <a:cubicBezTo>
                        <a:pt x="172" y="420"/>
                        <a:pt x="168" y="420"/>
                        <a:pt x="163" y="420"/>
                      </a:cubicBezTo>
                      <a:cubicBezTo>
                        <a:pt x="71" y="425"/>
                        <a:pt x="0" y="504"/>
                        <a:pt x="5" y="596"/>
                      </a:cubicBezTo>
                      <a:cubicBezTo>
                        <a:pt x="8" y="649"/>
                        <a:pt x="34" y="694"/>
                        <a:pt x="74" y="723"/>
                      </a:cubicBezTo>
                      <a:cubicBezTo>
                        <a:pt x="41" y="830"/>
                        <a:pt x="41" y="830"/>
                        <a:pt x="41" y="830"/>
                      </a:cubicBezTo>
                      <a:cubicBezTo>
                        <a:pt x="33" y="854"/>
                        <a:pt x="47" y="879"/>
                        <a:pt x="71" y="886"/>
                      </a:cubicBezTo>
                      <a:cubicBezTo>
                        <a:pt x="95" y="894"/>
                        <a:pt x="120" y="880"/>
                        <a:pt x="127" y="856"/>
                      </a:cubicBezTo>
                      <a:cubicBezTo>
                        <a:pt x="159" y="754"/>
                        <a:pt x="159" y="754"/>
                        <a:pt x="159" y="754"/>
                      </a:cubicBezTo>
                      <a:cubicBezTo>
                        <a:pt x="166" y="755"/>
                        <a:pt x="174" y="755"/>
                        <a:pt x="181" y="755"/>
                      </a:cubicBezTo>
                      <a:cubicBezTo>
                        <a:pt x="274" y="750"/>
                        <a:pt x="344" y="671"/>
                        <a:pt x="340" y="579"/>
                      </a:cubicBezTo>
                      <a:cubicBezTo>
                        <a:pt x="337" y="530"/>
                        <a:pt x="313" y="487"/>
                        <a:pt x="278" y="458"/>
                      </a:cubicBezTo>
                      <a:cubicBezTo>
                        <a:pt x="366" y="0"/>
                        <a:pt x="366" y="0"/>
                        <a:pt x="366" y="0"/>
                      </a:cubicBezTo>
                      <a:lnTo>
                        <a:pt x="176" y="42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0" name="Freeform 8"/>
                <p:cNvSpPr>
                  <a:spLocks noEditPoints="1"/>
                </p:cNvSpPr>
                <p:nvPr/>
              </p:nvSpPr>
              <p:spPr bwMode="auto">
                <a:xfrm>
                  <a:off x="13260388" y="7042150"/>
                  <a:ext cx="8572500" cy="6599238"/>
                </a:xfrm>
                <a:custGeom>
                  <a:avLst/>
                  <a:gdLst>
                    <a:gd name="T0" fmla="*/ 1143 w 2286"/>
                    <a:gd name="T1" fmla="*/ 0 h 1760"/>
                    <a:gd name="T2" fmla="*/ 0 w 2286"/>
                    <a:gd name="T3" fmla="*/ 1143 h 1760"/>
                    <a:gd name="T4" fmla="*/ 182 w 2286"/>
                    <a:gd name="T5" fmla="*/ 1760 h 1760"/>
                    <a:gd name="T6" fmla="*/ 189 w 2286"/>
                    <a:gd name="T7" fmla="*/ 1760 h 1760"/>
                    <a:gd name="T8" fmla="*/ 459 w 2286"/>
                    <a:gd name="T9" fmla="*/ 1760 h 1760"/>
                    <a:gd name="T10" fmla="*/ 1829 w 2286"/>
                    <a:gd name="T11" fmla="*/ 1760 h 1760"/>
                    <a:gd name="T12" fmla="*/ 2048 w 2286"/>
                    <a:gd name="T13" fmla="*/ 1760 h 1760"/>
                    <a:gd name="T14" fmla="*/ 2104 w 2286"/>
                    <a:gd name="T15" fmla="*/ 1760 h 1760"/>
                    <a:gd name="T16" fmla="*/ 2286 w 2286"/>
                    <a:gd name="T17" fmla="*/ 1143 h 1760"/>
                    <a:gd name="T18" fmla="*/ 1143 w 2286"/>
                    <a:gd name="T19" fmla="*/ 0 h 1760"/>
                    <a:gd name="T20" fmla="*/ 2069 w 2286"/>
                    <a:gd name="T21" fmla="*/ 1177 h 1760"/>
                    <a:gd name="T22" fmla="*/ 1973 w 2286"/>
                    <a:gd name="T23" fmla="*/ 1555 h 1760"/>
                    <a:gd name="T24" fmla="*/ 317 w 2286"/>
                    <a:gd name="T25" fmla="*/ 1555 h 1760"/>
                    <a:gd name="T26" fmla="*/ 217 w 2286"/>
                    <a:gd name="T27" fmla="*/ 1177 h 1760"/>
                    <a:gd name="T28" fmla="*/ 423 w 2286"/>
                    <a:gd name="T29" fmla="*/ 1177 h 1760"/>
                    <a:gd name="T30" fmla="*/ 423 w 2286"/>
                    <a:gd name="T31" fmla="*/ 1097 h 1760"/>
                    <a:gd name="T32" fmla="*/ 217 w 2286"/>
                    <a:gd name="T33" fmla="*/ 1097 h 1760"/>
                    <a:gd name="T34" fmla="*/ 309 w 2286"/>
                    <a:gd name="T35" fmla="*/ 738 h 1760"/>
                    <a:gd name="T36" fmla="*/ 451 w 2286"/>
                    <a:gd name="T37" fmla="*/ 828 h 1760"/>
                    <a:gd name="T38" fmla="*/ 494 w 2286"/>
                    <a:gd name="T39" fmla="*/ 761 h 1760"/>
                    <a:gd name="T40" fmla="*/ 348 w 2286"/>
                    <a:gd name="T41" fmla="*/ 668 h 1760"/>
                    <a:gd name="T42" fmla="*/ 491 w 2286"/>
                    <a:gd name="T43" fmla="*/ 492 h 1760"/>
                    <a:gd name="T44" fmla="*/ 637 w 2286"/>
                    <a:gd name="T45" fmla="*/ 373 h 1760"/>
                    <a:gd name="T46" fmla="*/ 713 w 2286"/>
                    <a:gd name="T47" fmla="*/ 534 h 1760"/>
                    <a:gd name="T48" fmla="*/ 785 w 2286"/>
                    <a:gd name="T49" fmla="*/ 500 h 1760"/>
                    <a:gd name="T50" fmla="*/ 706 w 2286"/>
                    <a:gd name="T51" fmla="*/ 331 h 1760"/>
                    <a:gd name="T52" fmla="*/ 1109 w 2286"/>
                    <a:gd name="T53" fmla="*/ 217 h 1760"/>
                    <a:gd name="T54" fmla="*/ 1109 w 2286"/>
                    <a:gd name="T55" fmla="*/ 412 h 1760"/>
                    <a:gd name="T56" fmla="*/ 1189 w 2286"/>
                    <a:gd name="T57" fmla="*/ 412 h 1760"/>
                    <a:gd name="T58" fmla="*/ 1189 w 2286"/>
                    <a:gd name="T59" fmla="*/ 217 h 1760"/>
                    <a:gd name="T60" fmla="*/ 1563 w 2286"/>
                    <a:gd name="T61" fmla="*/ 317 h 1760"/>
                    <a:gd name="T62" fmla="*/ 1487 w 2286"/>
                    <a:gd name="T63" fmla="*/ 479 h 1760"/>
                    <a:gd name="T64" fmla="*/ 1559 w 2286"/>
                    <a:gd name="T65" fmla="*/ 513 h 1760"/>
                    <a:gd name="T66" fmla="*/ 1633 w 2286"/>
                    <a:gd name="T67" fmla="*/ 357 h 1760"/>
                    <a:gd name="T68" fmla="*/ 1794 w 2286"/>
                    <a:gd name="T69" fmla="*/ 492 h 1760"/>
                    <a:gd name="T70" fmla="*/ 1925 w 2286"/>
                    <a:gd name="T71" fmla="*/ 647 h 1760"/>
                    <a:gd name="T72" fmla="*/ 1779 w 2286"/>
                    <a:gd name="T73" fmla="*/ 740 h 1760"/>
                    <a:gd name="T74" fmla="*/ 1821 w 2286"/>
                    <a:gd name="T75" fmla="*/ 807 h 1760"/>
                    <a:gd name="T76" fmla="*/ 1965 w 2286"/>
                    <a:gd name="T77" fmla="*/ 716 h 1760"/>
                    <a:gd name="T78" fmla="*/ 2069 w 2286"/>
                    <a:gd name="T79" fmla="*/ 1097 h 1760"/>
                    <a:gd name="T80" fmla="*/ 1863 w 2286"/>
                    <a:gd name="T81" fmla="*/ 1097 h 1760"/>
                    <a:gd name="T82" fmla="*/ 1863 w 2286"/>
                    <a:gd name="T83" fmla="*/ 1177 h 1760"/>
                    <a:gd name="T84" fmla="*/ 2069 w 2286"/>
                    <a:gd name="T85" fmla="*/ 1177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86" h="1760">
                      <a:moveTo>
                        <a:pt x="1143" y="0"/>
                      </a:moveTo>
                      <a:cubicBezTo>
                        <a:pt x="514" y="0"/>
                        <a:pt x="0" y="515"/>
                        <a:pt x="0" y="1143"/>
                      </a:cubicBezTo>
                      <a:cubicBezTo>
                        <a:pt x="0" y="1370"/>
                        <a:pt x="67" y="1582"/>
                        <a:pt x="182" y="1760"/>
                      </a:cubicBezTo>
                      <a:cubicBezTo>
                        <a:pt x="189" y="1760"/>
                        <a:pt x="189" y="1760"/>
                        <a:pt x="189" y="1760"/>
                      </a:cubicBezTo>
                      <a:cubicBezTo>
                        <a:pt x="459" y="1760"/>
                        <a:pt x="459" y="1760"/>
                        <a:pt x="459" y="1760"/>
                      </a:cubicBezTo>
                      <a:cubicBezTo>
                        <a:pt x="1829" y="1760"/>
                        <a:pt x="1829" y="1760"/>
                        <a:pt x="1829" y="1760"/>
                      </a:cubicBezTo>
                      <a:cubicBezTo>
                        <a:pt x="2048" y="1760"/>
                        <a:pt x="2048" y="1760"/>
                        <a:pt x="2048" y="1760"/>
                      </a:cubicBezTo>
                      <a:cubicBezTo>
                        <a:pt x="2104" y="1760"/>
                        <a:pt x="2104" y="1760"/>
                        <a:pt x="2104" y="1760"/>
                      </a:cubicBezTo>
                      <a:cubicBezTo>
                        <a:pt x="2219" y="1582"/>
                        <a:pt x="2286" y="1370"/>
                        <a:pt x="2286" y="1143"/>
                      </a:cubicBezTo>
                      <a:cubicBezTo>
                        <a:pt x="2286" y="515"/>
                        <a:pt x="1772" y="0"/>
                        <a:pt x="1143" y="0"/>
                      </a:cubicBezTo>
                      <a:close/>
                      <a:moveTo>
                        <a:pt x="2069" y="1177"/>
                      </a:moveTo>
                      <a:cubicBezTo>
                        <a:pt x="2062" y="1313"/>
                        <a:pt x="2030" y="1440"/>
                        <a:pt x="1973" y="1555"/>
                      </a:cubicBezTo>
                      <a:cubicBezTo>
                        <a:pt x="317" y="1555"/>
                        <a:pt x="317" y="1555"/>
                        <a:pt x="317" y="1555"/>
                      </a:cubicBezTo>
                      <a:cubicBezTo>
                        <a:pt x="259" y="1440"/>
                        <a:pt x="224" y="1313"/>
                        <a:pt x="217" y="1177"/>
                      </a:cubicBezTo>
                      <a:cubicBezTo>
                        <a:pt x="423" y="1177"/>
                        <a:pt x="423" y="1177"/>
                        <a:pt x="423" y="1177"/>
                      </a:cubicBezTo>
                      <a:cubicBezTo>
                        <a:pt x="423" y="1097"/>
                        <a:pt x="423" y="1097"/>
                        <a:pt x="423" y="1097"/>
                      </a:cubicBezTo>
                      <a:cubicBezTo>
                        <a:pt x="217" y="1097"/>
                        <a:pt x="217" y="1097"/>
                        <a:pt x="217" y="1097"/>
                      </a:cubicBezTo>
                      <a:cubicBezTo>
                        <a:pt x="223" y="969"/>
                        <a:pt x="256" y="847"/>
                        <a:pt x="309" y="738"/>
                      </a:cubicBezTo>
                      <a:cubicBezTo>
                        <a:pt x="451" y="828"/>
                        <a:pt x="451" y="828"/>
                        <a:pt x="451" y="828"/>
                      </a:cubicBezTo>
                      <a:cubicBezTo>
                        <a:pt x="494" y="761"/>
                        <a:pt x="494" y="761"/>
                        <a:pt x="494" y="761"/>
                      </a:cubicBezTo>
                      <a:cubicBezTo>
                        <a:pt x="348" y="668"/>
                        <a:pt x="348" y="668"/>
                        <a:pt x="348" y="668"/>
                      </a:cubicBezTo>
                      <a:cubicBezTo>
                        <a:pt x="388" y="602"/>
                        <a:pt x="436" y="543"/>
                        <a:pt x="491" y="492"/>
                      </a:cubicBezTo>
                      <a:cubicBezTo>
                        <a:pt x="536" y="447"/>
                        <a:pt x="585" y="407"/>
                        <a:pt x="637" y="373"/>
                      </a:cubicBezTo>
                      <a:cubicBezTo>
                        <a:pt x="713" y="534"/>
                        <a:pt x="713" y="534"/>
                        <a:pt x="713" y="534"/>
                      </a:cubicBezTo>
                      <a:cubicBezTo>
                        <a:pt x="785" y="500"/>
                        <a:pt x="785" y="500"/>
                        <a:pt x="785" y="500"/>
                      </a:cubicBezTo>
                      <a:cubicBezTo>
                        <a:pt x="706" y="331"/>
                        <a:pt x="706" y="331"/>
                        <a:pt x="706" y="331"/>
                      </a:cubicBezTo>
                      <a:cubicBezTo>
                        <a:pt x="827" y="265"/>
                        <a:pt x="963" y="224"/>
                        <a:pt x="1109" y="217"/>
                      </a:cubicBezTo>
                      <a:cubicBezTo>
                        <a:pt x="1109" y="412"/>
                        <a:pt x="1109" y="412"/>
                        <a:pt x="1109" y="412"/>
                      </a:cubicBezTo>
                      <a:cubicBezTo>
                        <a:pt x="1189" y="412"/>
                        <a:pt x="1189" y="412"/>
                        <a:pt x="1189" y="412"/>
                      </a:cubicBezTo>
                      <a:cubicBezTo>
                        <a:pt x="1189" y="217"/>
                        <a:pt x="1189" y="217"/>
                        <a:pt x="1189" y="217"/>
                      </a:cubicBezTo>
                      <a:cubicBezTo>
                        <a:pt x="1323" y="224"/>
                        <a:pt x="1451" y="259"/>
                        <a:pt x="1563" y="317"/>
                      </a:cubicBezTo>
                      <a:cubicBezTo>
                        <a:pt x="1487" y="479"/>
                        <a:pt x="1487" y="479"/>
                        <a:pt x="1487" y="479"/>
                      </a:cubicBezTo>
                      <a:cubicBezTo>
                        <a:pt x="1559" y="513"/>
                        <a:pt x="1559" y="513"/>
                        <a:pt x="1559" y="513"/>
                      </a:cubicBezTo>
                      <a:cubicBezTo>
                        <a:pt x="1633" y="357"/>
                        <a:pt x="1633" y="357"/>
                        <a:pt x="1633" y="357"/>
                      </a:cubicBezTo>
                      <a:cubicBezTo>
                        <a:pt x="1693" y="395"/>
                        <a:pt x="1747" y="441"/>
                        <a:pt x="1794" y="492"/>
                      </a:cubicBezTo>
                      <a:cubicBezTo>
                        <a:pt x="1844" y="537"/>
                        <a:pt x="1887" y="589"/>
                        <a:pt x="1925" y="647"/>
                      </a:cubicBezTo>
                      <a:cubicBezTo>
                        <a:pt x="1779" y="740"/>
                        <a:pt x="1779" y="740"/>
                        <a:pt x="1779" y="740"/>
                      </a:cubicBezTo>
                      <a:cubicBezTo>
                        <a:pt x="1821" y="807"/>
                        <a:pt x="1821" y="807"/>
                        <a:pt x="1821" y="807"/>
                      </a:cubicBezTo>
                      <a:cubicBezTo>
                        <a:pt x="1965" y="716"/>
                        <a:pt x="1965" y="716"/>
                        <a:pt x="1965" y="716"/>
                      </a:cubicBezTo>
                      <a:cubicBezTo>
                        <a:pt x="2025" y="830"/>
                        <a:pt x="2062" y="960"/>
                        <a:pt x="2069" y="1097"/>
                      </a:cubicBezTo>
                      <a:cubicBezTo>
                        <a:pt x="1863" y="1097"/>
                        <a:pt x="1863" y="1097"/>
                        <a:pt x="1863" y="1097"/>
                      </a:cubicBezTo>
                      <a:cubicBezTo>
                        <a:pt x="1863" y="1177"/>
                        <a:pt x="1863" y="1177"/>
                        <a:pt x="1863" y="1177"/>
                      </a:cubicBezTo>
                      <a:cubicBezTo>
                        <a:pt x="2069" y="1177"/>
                        <a:pt x="2069" y="1177"/>
                        <a:pt x="2069" y="1177"/>
                      </a:cubicBez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grpSp>
      <p:grpSp>
        <p:nvGrpSpPr>
          <p:cNvPr id="20" name="Group 19"/>
          <p:cNvGrpSpPr/>
          <p:nvPr/>
        </p:nvGrpSpPr>
        <p:grpSpPr>
          <a:xfrm>
            <a:off x="6172200" y="2802122"/>
            <a:ext cx="3864138" cy="1586859"/>
            <a:chOff x="6172200" y="2802122"/>
            <a:chExt cx="3864138" cy="1586859"/>
          </a:xfrm>
        </p:grpSpPr>
        <p:sp>
          <p:nvSpPr>
            <p:cNvPr id="74" name="Rounded Rectangle 73"/>
            <p:cNvSpPr/>
            <p:nvPr/>
          </p:nvSpPr>
          <p:spPr>
            <a:xfrm>
              <a:off x="6172200" y="2802122"/>
              <a:ext cx="3864138" cy="1586859"/>
            </a:xfrm>
            <a:prstGeom prst="roundRect">
              <a:avLst>
                <a:gd name="adj" fmla="val 9508"/>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71" name="Rectangle 70"/>
            <p:cNvSpPr/>
            <p:nvPr/>
          </p:nvSpPr>
          <p:spPr>
            <a:xfrm>
              <a:off x="6431539" y="3946842"/>
              <a:ext cx="3345460" cy="369332"/>
            </a:xfrm>
            <a:prstGeom prst="rect">
              <a:avLst/>
            </a:prstGeom>
          </p:spPr>
          <p:txBody>
            <a:bodyPr wrap="square" anchor="ctr">
              <a:spAutoFit/>
            </a:bodyPr>
            <a:lstStyle/>
            <a:p>
              <a:pPr lvl="0" algn="ctr">
                <a:defRPr/>
              </a:pPr>
              <a:r>
                <a:rPr lang="en-US" dirty="0"/>
                <a:t>User Experience</a:t>
              </a:r>
            </a:p>
          </p:txBody>
        </p:sp>
        <p:grpSp>
          <p:nvGrpSpPr>
            <p:cNvPr id="18" name="Group 17"/>
            <p:cNvGrpSpPr/>
            <p:nvPr/>
          </p:nvGrpSpPr>
          <p:grpSpPr>
            <a:xfrm>
              <a:off x="7647069" y="2979062"/>
              <a:ext cx="914400" cy="914400"/>
              <a:chOff x="7647069" y="2979062"/>
              <a:chExt cx="914400" cy="914400"/>
            </a:xfrm>
          </p:grpSpPr>
          <p:sp>
            <p:nvSpPr>
              <p:cNvPr id="116" name="Oval 115"/>
              <p:cNvSpPr/>
              <p:nvPr/>
            </p:nvSpPr>
            <p:spPr>
              <a:xfrm>
                <a:off x="7647069" y="2979062"/>
                <a:ext cx="914400" cy="91440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pPr>
                <a:endParaRPr lang="en-US" kern="0" dirty="0">
                  <a:solidFill>
                    <a:srgbClr val="00B0F0"/>
                  </a:solidFill>
                </a:endParaRPr>
              </a:p>
            </p:txBody>
          </p:sp>
          <p:grpSp>
            <p:nvGrpSpPr>
              <p:cNvPr id="91" name="Group 90"/>
              <p:cNvGrpSpPr>
                <a:grpSpLocks noChangeAspect="1"/>
              </p:cNvGrpSpPr>
              <p:nvPr/>
            </p:nvGrpSpPr>
            <p:grpSpPr>
              <a:xfrm>
                <a:off x="7828126" y="3274648"/>
                <a:ext cx="552286" cy="365766"/>
                <a:chOff x="9740900" y="450850"/>
                <a:chExt cx="4216400" cy="2792413"/>
              </a:xfrm>
              <a:solidFill>
                <a:schemeClr val="bg1"/>
              </a:solidFill>
              <a:effectLst/>
            </p:grpSpPr>
            <p:sp>
              <p:nvSpPr>
                <p:cNvPr id="92" name="Freeform 76"/>
                <p:cNvSpPr>
                  <a:spLocks noEditPoints="1"/>
                </p:cNvSpPr>
                <p:nvPr/>
              </p:nvSpPr>
              <p:spPr bwMode="auto">
                <a:xfrm>
                  <a:off x="9740900" y="450850"/>
                  <a:ext cx="4216400" cy="2792413"/>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3" name="Freeform 77"/>
                <p:cNvSpPr>
                  <a:spLocks/>
                </p:cNvSpPr>
                <p:nvPr/>
              </p:nvSpPr>
              <p:spPr bwMode="auto">
                <a:xfrm>
                  <a:off x="10821988" y="2205038"/>
                  <a:ext cx="490538" cy="454025"/>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4" name="Freeform 78"/>
                <p:cNvSpPr>
                  <a:spLocks/>
                </p:cNvSpPr>
                <p:nvPr/>
              </p:nvSpPr>
              <p:spPr bwMode="auto">
                <a:xfrm>
                  <a:off x="10472738" y="1908175"/>
                  <a:ext cx="739775" cy="503238"/>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5" name="Freeform 79"/>
                <p:cNvSpPr>
                  <a:spLocks/>
                </p:cNvSpPr>
                <p:nvPr/>
              </p:nvSpPr>
              <p:spPr bwMode="auto">
                <a:xfrm>
                  <a:off x="10240963" y="2084388"/>
                  <a:ext cx="974725" cy="889000"/>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6" name="Rectangle 80"/>
                <p:cNvSpPr>
                  <a:spLocks noChangeArrowheads="1"/>
                </p:cNvSpPr>
                <p:nvPr/>
              </p:nvSpPr>
              <p:spPr bwMode="auto">
                <a:xfrm>
                  <a:off x="10161588" y="1009650"/>
                  <a:ext cx="179388" cy="733425"/>
                </a:xfrm>
                <a:prstGeom prst="rect">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7" name="Rectangle 81"/>
                <p:cNvSpPr>
                  <a:spLocks noChangeArrowheads="1"/>
                </p:cNvSpPr>
                <p:nvPr/>
              </p:nvSpPr>
              <p:spPr bwMode="auto">
                <a:xfrm>
                  <a:off x="10447338" y="709613"/>
                  <a:ext cx="176213" cy="1033463"/>
                </a:xfrm>
                <a:prstGeom prst="rect">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8" name="Rectangle 82"/>
                <p:cNvSpPr>
                  <a:spLocks noChangeArrowheads="1"/>
                </p:cNvSpPr>
                <p:nvPr/>
              </p:nvSpPr>
              <p:spPr bwMode="auto">
                <a:xfrm>
                  <a:off x="10728325" y="1398588"/>
                  <a:ext cx="179388" cy="344488"/>
                </a:xfrm>
                <a:prstGeom prst="rect">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99" name="Rectangle 83"/>
                <p:cNvSpPr>
                  <a:spLocks noChangeArrowheads="1"/>
                </p:cNvSpPr>
                <p:nvPr/>
              </p:nvSpPr>
              <p:spPr bwMode="auto">
                <a:xfrm>
                  <a:off x="11012488" y="1027113"/>
                  <a:ext cx="176213" cy="715963"/>
                </a:xfrm>
                <a:prstGeom prst="rect">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0" name="Rectangle 84"/>
                <p:cNvSpPr>
                  <a:spLocks noChangeArrowheads="1"/>
                </p:cNvSpPr>
                <p:nvPr/>
              </p:nvSpPr>
              <p:spPr bwMode="auto">
                <a:xfrm>
                  <a:off x="11295063" y="858838"/>
                  <a:ext cx="179388" cy="884238"/>
                </a:xfrm>
                <a:prstGeom prst="rect">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1" name="Freeform 85"/>
                <p:cNvSpPr>
                  <a:spLocks/>
                </p:cNvSpPr>
                <p:nvPr/>
              </p:nvSpPr>
              <p:spPr bwMode="auto">
                <a:xfrm>
                  <a:off x="11961813" y="858838"/>
                  <a:ext cx="1503363" cy="930275"/>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2" name="Freeform 86"/>
                <p:cNvSpPr>
                  <a:spLocks/>
                </p:cNvSpPr>
                <p:nvPr/>
              </p:nvSpPr>
              <p:spPr bwMode="auto">
                <a:xfrm>
                  <a:off x="11958638" y="927100"/>
                  <a:ext cx="1506538" cy="704850"/>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3" name="Freeform 87"/>
                <p:cNvSpPr>
                  <a:spLocks noEditPoints="1"/>
                </p:cNvSpPr>
                <p:nvPr/>
              </p:nvSpPr>
              <p:spPr bwMode="auto">
                <a:xfrm>
                  <a:off x="11961813" y="2006600"/>
                  <a:ext cx="1485900" cy="906463"/>
                </a:xfrm>
                <a:custGeom>
                  <a:avLst/>
                  <a:gdLst/>
                  <a:ahLst/>
                  <a:cxnLst>
                    <a:cxn ang="0">
                      <a:pos x="0" y="571"/>
                    </a:cxn>
                    <a:cxn ang="0">
                      <a:pos x="0" y="0"/>
                    </a:cxn>
                    <a:cxn ang="0">
                      <a:pos x="936" y="0"/>
                    </a:cxn>
                    <a:cxn ang="0">
                      <a:pos x="936" y="557"/>
                    </a:cxn>
                    <a:cxn ang="0">
                      <a:pos x="936" y="571"/>
                    </a:cxn>
                    <a:cxn ang="0">
                      <a:pos x="0" y="571"/>
                    </a:cxn>
                    <a:cxn ang="0">
                      <a:pos x="0" y="571"/>
                    </a:cxn>
                    <a:cxn ang="0">
                      <a:pos x="921" y="557"/>
                    </a:cxn>
                    <a:cxn ang="0">
                      <a:pos x="921" y="543"/>
                    </a:cxn>
                    <a:cxn ang="0">
                      <a:pos x="921" y="557"/>
                    </a:cxn>
                    <a:cxn ang="0">
                      <a:pos x="921" y="557"/>
                    </a:cxn>
                    <a:cxn ang="0">
                      <a:pos x="28" y="543"/>
                    </a:cxn>
                    <a:cxn ang="0">
                      <a:pos x="907" y="543"/>
                    </a:cxn>
                    <a:cxn ang="0">
                      <a:pos x="907" y="28"/>
                    </a:cxn>
                    <a:cxn ang="0">
                      <a:pos x="28" y="28"/>
                    </a:cxn>
                    <a:cxn ang="0">
                      <a:pos x="28" y="543"/>
                    </a:cxn>
                    <a:cxn ang="0">
                      <a:pos x="28" y="543"/>
                    </a:cxn>
                  </a:cxnLst>
                  <a:rect l="0" t="0" r="r" b="b"/>
                  <a:pathLst>
                    <a:path w="936" h="571">
                      <a:moveTo>
                        <a:pt x="0" y="571"/>
                      </a:moveTo>
                      <a:lnTo>
                        <a:pt x="0" y="0"/>
                      </a:lnTo>
                      <a:lnTo>
                        <a:pt x="936" y="0"/>
                      </a:lnTo>
                      <a:lnTo>
                        <a:pt x="936" y="557"/>
                      </a:lnTo>
                      <a:lnTo>
                        <a:pt x="936" y="571"/>
                      </a:lnTo>
                      <a:lnTo>
                        <a:pt x="0" y="571"/>
                      </a:lnTo>
                      <a:lnTo>
                        <a:pt x="0" y="571"/>
                      </a:lnTo>
                      <a:close/>
                      <a:moveTo>
                        <a:pt x="921" y="557"/>
                      </a:moveTo>
                      <a:lnTo>
                        <a:pt x="921" y="543"/>
                      </a:lnTo>
                      <a:lnTo>
                        <a:pt x="921" y="557"/>
                      </a:lnTo>
                      <a:lnTo>
                        <a:pt x="921" y="557"/>
                      </a:lnTo>
                      <a:close/>
                      <a:moveTo>
                        <a:pt x="28" y="543"/>
                      </a:moveTo>
                      <a:lnTo>
                        <a:pt x="907" y="543"/>
                      </a:lnTo>
                      <a:lnTo>
                        <a:pt x="907" y="28"/>
                      </a:lnTo>
                      <a:lnTo>
                        <a:pt x="28" y="28"/>
                      </a:lnTo>
                      <a:lnTo>
                        <a:pt x="28" y="543"/>
                      </a:lnTo>
                      <a:lnTo>
                        <a:pt x="28" y="543"/>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4" name="Rectangle 88"/>
                <p:cNvSpPr>
                  <a:spLocks noChangeArrowheads="1"/>
                </p:cNvSpPr>
                <p:nvPr/>
              </p:nvSpPr>
              <p:spPr bwMode="auto">
                <a:xfrm>
                  <a:off x="11984038" y="2028825"/>
                  <a:ext cx="1439863" cy="134938"/>
                </a:xfrm>
                <a:prstGeom prst="rect">
                  <a:avLst/>
                </a:pr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5" name="Freeform 89"/>
                <p:cNvSpPr>
                  <a:spLocks/>
                </p:cNvSpPr>
                <p:nvPr/>
              </p:nvSpPr>
              <p:spPr bwMode="auto">
                <a:xfrm>
                  <a:off x="11995150" y="2276475"/>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6" name="Freeform 90"/>
                <p:cNvSpPr>
                  <a:spLocks/>
                </p:cNvSpPr>
                <p:nvPr/>
              </p:nvSpPr>
              <p:spPr bwMode="auto">
                <a:xfrm>
                  <a:off x="11995150" y="2489200"/>
                  <a:ext cx="1406525" cy="46038"/>
                </a:xfrm>
                <a:custGeom>
                  <a:avLst/>
                  <a:gdLst/>
                  <a:ahLst/>
                  <a:cxnLst>
                    <a:cxn ang="0">
                      <a:pos x="0" y="29"/>
                    </a:cxn>
                    <a:cxn ang="0">
                      <a:pos x="0" y="0"/>
                    </a:cxn>
                    <a:cxn ang="0">
                      <a:pos x="886" y="0"/>
                    </a:cxn>
                    <a:cxn ang="0">
                      <a:pos x="886" y="29"/>
                    </a:cxn>
                    <a:cxn ang="0">
                      <a:pos x="0" y="29"/>
                    </a:cxn>
                    <a:cxn ang="0">
                      <a:pos x="0" y="29"/>
                    </a:cxn>
                  </a:cxnLst>
                  <a:rect l="0" t="0" r="r" b="b"/>
                  <a:pathLst>
                    <a:path w="886" h="29">
                      <a:moveTo>
                        <a:pt x="0" y="29"/>
                      </a:moveTo>
                      <a:lnTo>
                        <a:pt x="0" y="0"/>
                      </a:lnTo>
                      <a:lnTo>
                        <a:pt x="886" y="0"/>
                      </a:lnTo>
                      <a:lnTo>
                        <a:pt x="886" y="29"/>
                      </a:lnTo>
                      <a:lnTo>
                        <a:pt x="0" y="29"/>
                      </a:lnTo>
                      <a:lnTo>
                        <a:pt x="0" y="29"/>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7" name="Freeform 91"/>
                <p:cNvSpPr>
                  <a:spLocks/>
                </p:cNvSpPr>
                <p:nvPr/>
              </p:nvSpPr>
              <p:spPr bwMode="auto">
                <a:xfrm>
                  <a:off x="11995150" y="2703513"/>
                  <a:ext cx="1406525" cy="44450"/>
                </a:xfrm>
                <a:custGeom>
                  <a:avLst/>
                  <a:gdLst/>
                  <a:ahLst/>
                  <a:cxnLst>
                    <a:cxn ang="0">
                      <a:pos x="0" y="28"/>
                    </a:cxn>
                    <a:cxn ang="0">
                      <a:pos x="0" y="0"/>
                    </a:cxn>
                    <a:cxn ang="0">
                      <a:pos x="886" y="0"/>
                    </a:cxn>
                    <a:cxn ang="0">
                      <a:pos x="886" y="28"/>
                    </a:cxn>
                    <a:cxn ang="0">
                      <a:pos x="0" y="28"/>
                    </a:cxn>
                    <a:cxn ang="0">
                      <a:pos x="0" y="28"/>
                    </a:cxn>
                  </a:cxnLst>
                  <a:rect l="0" t="0" r="r" b="b"/>
                  <a:pathLst>
                    <a:path w="886" h="28">
                      <a:moveTo>
                        <a:pt x="0" y="28"/>
                      </a:moveTo>
                      <a:lnTo>
                        <a:pt x="0" y="0"/>
                      </a:lnTo>
                      <a:lnTo>
                        <a:pt x="886" y="0"/>
                      </a:lnTo>
                      <a:lnTo>
                        <a:pt x="886" y="28"/>
                      </a:lnTo>
                      <a:lnTo>
                        <a:pt x="0" y="28"/>
                      </a:lnTo>
                      <a:lnTo>
                        <a:pt x="0" y="28"/>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8" name="Freeform 92"/>
                <p:cNvSpPr>
                  <a:spLocks/>
                </p:cNvSpPr>
                <p:nvPr/>
              </p:nvSpPr>
              <p:spPr bwMode="auto">
                <a:xfrm>
                  <a:off x="12179300"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09" name="Freeform 93"/>
                <p:cNvSpPr>
                  <a:spLocks/>
                </p:cNvSpPr>
                <p:nvPr/>
              </p:nvSpPr>
              <p:spPr bwMode="auto">
                <a:xfrm>
                  <a:off x="12449175" y="2130425"/>
                  <a:ext cx="46038" cy="749300"/>
                </a:xfrm>
                <a:custGeom>
                  <a:avLst/>
                  <a:gdLst/>
                  <a:ahLst/>
                  <a:cxnLst>
                    <a:cxn ang="0">
                      <a:pos x="0" y="472"/>
                    </a:cxn>
                    <a:cxn ang="0">
                      <a:pos x="0" y="0"/>
                    </a:cxn>
                    <a:cxn ang="0">
                      <a:pos x="29" y="0"/>
                    </a:cxn>
                    <a:cxn ang="0">
                      <a:pos x="29" y="472"/>
                    </a:cxn>
                    <a:cxn ang="0">
                      <a:pos x="0" y="472"/>
                    </a:cxn>
                    <a:cxn ang="0">
                      <a:pos x="0" y="472"/>
                    </a:cxn>
                  </a:cxnLst>
                  <a:rect l="0" t="0" r="r" b="b"/>
                  <a:pathLst>
                    <a:path w="29" h="472">
                      <a:moveTo>
                        <a:pt x="0" y="472"/>
                      </a:moveTo>
                      <a:lnTo>
                        <a:pt x="0" y="0"/>
                      </a:lnTo>
                      <a:lnTo>
                        <a:pt x="29" y="0"/>
                      </a:lnTo>
                      <a:lnTo>
                        <a:pt x="29" y="472"/>
                      </a:lnTo>
                      <a:lnTo>
                        <a:pt x="0" y="472"/>
                      </a:lnTo>
                      <a:lnTo>
                        <a:pt x="0" y="472"/>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10" name="Freeform 94"/>
                <p:cNvSpPr>
                  <a:spLocks/>
                </p:cNvSpPr>
                <p:nvPr/>
              </p:nvSpPr>
              <p:spPr bwMode="auto">
                <a:xfrm>
                  <a:off x="12723813"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11" name="Freeform 95"/>
                <p:cNvSpPr>
                  <a:spLocks/>
                </p:cNvSpPr>
                <p:nvPr/>
              </p:nvSpPr>
              <p:spPr bwMode="auto">
                <a:xfrm>
                  <a:off x="13012738" y="2130425"/>
                  <a:ext cx="44450" cy="749300"/>
                </a:xfrm>
                <a:custGeom>
                  <a:avLst/>
                  <a:gdLst/>
                  <a:ahLst/>
                  <a:cxnLst>
                    <a:cxn ang="0">
                      <a:pos x="0" y="472"/>
                    </a:cxn>
                    <a:cxn ang="0">
                      <a:pos x="0" y="0"/>
                    </a:cxn>
                    <a:cxn ang="0">
                      <a:pos x="28" y="0"/>
                    </a:cxn>
                    <a:cxn ang="0">
                      <a:pos x="28" y="472"/>
                    </a:cxn>
                    <a:cxn ang="0">
                      <a:pos x="0" y="472"/>
                    </a:cxn>
                    <a:cxn ang="0">
                      <a:pos x="0" y="472"/>
                    </a:cxn>
                  </a:cxnLst>
                  <a:rect l="0" t="0" r="r" b="b"/>
                  <a:pathLst>
                    <a:path w="28" h="472">
                      <a:moveTo>
                        <a:pt x="0" y="472"/>
                      </a:moveTo>
                      <a:lnTo>
                        <a:pt x="0" y="0"/>
                      </a:lnTo>
                      <a:lnTo>
                        <a:pt x="28" y="0"/>
                      </a:lnTo>
                      <a:lnTo>
                        <a:pt x="28" y="472"/>
                      </a:lnTo>
                      <a:lnTo>
                        <a:pt x="0" y="472"/>
                      </a:lnTo>
                      <a:lnTo>
                        <a:pt x="0" y="472"/>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sp>
              <p:nvSpPr>
                <p:cNvPr id="112" name="Freeform 96"/>
                <p:cNvSpPr>
                  <a:spLocks/>
                </p:cNvSpPr>
                <p:nvPr/>
              </p:nvSpPr>
              <p:spPr bwMode="auto">
                <a:xfrm>
                  <a:off x="13241338" y="2130425"/>
                  <a:ext cx="47625" cy="749300"/>
                </a:xfrm>
                <a:custGeom>
                  <a:avLst/>
                  <a:gdLst/>
                  <a:ahLst/>
                  <a:cxnLst>
                    <a:cxn ang="0">
                      <a:pos x="0" y="472"/>
                    </a:cxn>
                    <a:cxn ang="0">
                      <a:pos x="0" y="0"/>
                    </a:cxn>
                    <a:cxn ang="0">
                      <a:pos x="30" y="0"/>
                    </a:cxn>
                    <a:cxn ang="0">
                      <a:pos x="30" y="472"/>
                    </a:cxn>
                    <a:cxn ang="0">
                      <a:pos x="0" y="472"/>
                    </a:cxn>
                    <a:cxn ang="0">
                      <a:pos x="0" y="472"/>
                    </a:cxn>
                  </a:cxnLst>
                  <a:rect l="0" t="0" r="r" b="b"/>
                  <a:pathLst>
                    <a:path w="30" h="472">
                      <a:moveTo>
                        <a:pt x="0" y="472"/>
                      </a:moveTo>
                      <a:lnTo>
                        <a:pt x="0" y="0"/>
                      </a:lnTo>
                      <a:lnTo>
                        <a:pt x="30" y="0"/>
                      </a:lnTo>
                      <a:lnTo>
                        <a:pt x="30" y="472"/>
                      </a:lnTo>
                      <a:lnTo>
                        <a:pt x="0" y="472"/>
                      </a:lnTo>
                      <a:lnTo>
                        <a:pt x="0" y="472"/>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grpSp>
      <p:grpSp>
        <p:nvGrpSpPr>
          <p:cNvPr id="21" name="Group 20"/>
          <p:cNvGrpSpPr/>
          <p:nvPr/>
        </p:nvGrpSpPr>
        <p:grpSpPr>
          <a:xfrm>
            <a:off x="6115956" y="4468372"/>
            <a:ext cx="4073107" cy="1586859"/>
            <a:chOff x="6115956" y="4468372"/>
            <a:chExt cx="4073107" cy="1586859"/>
          </a:xfrm>
        </p:grpSpPr>
        <p:sp>
          <p:nvSpPr>
            <p:cNvPr id="76" name="Rounded Rectangle 75"/>
            <p:cNvSpPr/>
            <p:nvPr/>
          </p:nvSpPr>
          <p:spPr>
            <a:xfrm>
              <a:off x="6172200" y="4468372"/>
              <a:ext cx="3864138" cy="1586859"/>
            </a:xfrm>
            <a:prstGeom prst="roundRect">
              <a:avLst>
                <a:gd name="adj" fmla="val 9508"/>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2" name="Rectangle 71"/>
            <p:cNvSpPr/>
            <p:nvPr/>
          </p:nvSpPr>
          <p:spPr>
            <a:xfrm>
              <a:off x="6115956" y="5605468"/>
              <a:ext cx="4073107" cy="369332"/>
            </a:xfrm>
            <a:prstGeom prst="rect">
              <a:avLst/>
            </a:prstGeom>
          </p:spPr>
          <p:txBody>
            <a:bodyPr wrap="square" anchor="ctr">
              <a:spAutoFit/>
            </a:bodyPr>
            <a:lstStyle/>
            <a:p>
              <a:pPr lvl="0" algn="ctr">
                <a:defRPr/>
              </a:pPr>
              <a:r>
                <a:rPr lang="en-US" dirty="0"/>
                <a:t>Deployment and Support</a:t>
              </a:r>
            </a:p>
          </p:txBody>
        </p:sp>
        <p:grpSp>
          <p:nvGrpSpPr>
            <p:cNvPr id="15" name="Group 14"/>
            <p:cNvGrpSpPr/>
            <p:nvPr/>
          </p:nvGrpSpPr>
          <p:grpSpPr>
            <a:xfrm>
              <a:off x="7647069" y="4602563"/>
              <a:ext cx="914400" cy="914400"/>
              <a:chOff x="7647069" y="4602563"/>
              <a:chExt cx="914400" cy="914400"/>
            </a:xfrm>
          </p:grpSpPr>
          <p:sp>
            <p:nvSpPr>
              <p:cNvPr id="118" name="Oval 117"/>
              <p:cNvSpPr/>
              <p:nvPr/>
            </p:nvSpPr>
            <p:spPr>
              <a:xfrm>
                <a:off x="7647069" y="4602563"/>
                <a:ext cx="914400" cy="91440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pPr>
                <a:endParaRPr lang="en-US" kern="0" dirty="0">
                  <a:solidFill>
                    <a:srgbClr val="00B0F0"/>
                  </a:solidFill>
                </a:endParaRPr>
              </a:p>
            </p:txBody>
          </p:sp>
          <p:sp>
            <p:nvSpPr>
              <p:cNvPr id="113" name="Freeform 63"/>
              <p:cNvSpPr>
                <a:spLocks noEditPoints="1"/>
              </p:cNvSpPr>
              <p:nvPr/>
            </p:nvSpPr>
            <p:spPr bwMode="auto">
              <a:xfrm rot="16200000">
                <a:off x="7845106" y="4802640"/>
                <a:ext cx="518328" cy="514246"/>
              </a:xfrm>
              <a:custGeom>
                <a:avLst/>
                <a:gdLst/>
                <a:ahLst/>
                <a:cxnLst>
                  <a:cxn ang="0">
                    <a:pos x="71" y="91"/>
                  </a:cxn>
                  <a:cxn ang="0">
                    <a:pos x="10" y="31"/>
                  </a:cxn>
                  <a:cxn ang="0">
                    <a:pos x="10" y="23"/>
                  </a:cxn>
                  <a:cxn ang="0">
                    <a:pos x="18" y="23"/>
                  </a:cxn>
                  <a:cxn ang="0">
                    <a:pos x="78" y="84"/>
                  </a:cxn>
                  <a:cxn ang="0">
                    <a:pos x="83" y="79"/>
                  </a:cxn>
                  <a:cxn ang="0">
                    <a:pos x="23" y="19"/>
                  </a:cxn>
                  <a:cxn ang="0">
                    <a:pos x="23" y="11"/>
                  </a:cxn>
                  <a:cxn ang="0">
                    <a:pos x="30" y="11"/>
                  </a:cxn>
                  <a:cxn ang="0">
                    <a:pos x="91" y="72"/>
                  </a:cxn>
                  <a:cxn ang="0">
                    <a:pos x="98" y="65"/>
                  </a:cxn>
                  <a:cxn ang="0">
                    <a:pos x="40" y="7"/>
                  </a:cxn>
                  <a:cxn ang="0">
                    <a:pos x="10" y="10"/>
                  </a:cxn>
                  <a:cxn ang="0">
                    <a:pos x="8" y="39"/>
                  </a:cxn>
                  <a:cxn ang="0">
                    <a:pos x="66" y="97"/>
                  </a:cxn>
                  <a:cxn ang="0">
                    <a:pos x="71" y="91"/>
                  </a:cxn>
                  <a:cxn ang="0">
                    <a:pos x="211" y="200"/>
                  </a:cxn>
                  <a:cxn ang="0">
                    <a:pos x="194" y="175"/>
                  </a:cxn>
                  <a:cxn ang="0">
                    <a:pos x="189" y="177"/>
                  </a:cxn>
                  <a:cxn ang="0">
                    <a:pos x="189" y="176"/>
                  </a:cxn>
                  <a:cxn ang="0">
                    <a:pos x="138" y="125"/>
                  </a:cxn>
                  <a:cxn ang="0">
                    <a:pos x="126" y="137"/>
                  </a:cxn>
                  <a:cxn ang="0">
                    <a:pos x="177" y="188"/>
                  </a:cxn>
                  <a:cxn ang="0">
                    <a:pos x="178" y="189"/>
                  </a:cxn>
                  <a:cxn ang="0">
                    <a:pos x="176" y="193"/>
                  </a:cxn>
                  <a:cxn ang="0">
                    <a:pos x="201" y="210"/>
                  </a:cxn>
                  <a:cxn ang="0">
                    <a:pos x="207" y="206"/>
                  </a:cxn>
                  <a:cxn ang="0">
                    <a:pos x="211" y="200"/>
                  </a:cxn>
                  <a:cxn ang="0">
                    <a:pos x="152" y="101"/>
                  </a:cxn>
                  <a:cxn ang="0">
                    <a:pos x="190" y="88"/>
                  </a:cxn>
                  <a:cxn ang="0">
                    <a:pos x="198" y="32"/>
                  </a:cxn>
                  <a:cxn ang="0">
                    <a:pos x="164" y="65"/>
                  </a:cxn>
                  <a:cxn ang="0">
                    <a:pos x="148" y="49"/>
                  </a:cxn>
                  <a:cxn ang="0">
                    <a:pos x="181" y="16"/>
                  </a:cxn>
                  <a:cxn ang="0">
                    <a:pos x="125" y="23"/>
                  </a:cxn>
                  <a:cxn ang="0">
                    <a:pos x="112" y="61"/>
                  </a:cxn>
                  <a:cxn ang="0">
                    <a:pos x="107" y="66"/>
                  </a:cxn>
                  <a:cxn ang="0">
                    <a:pos x="18" y="154"/>
                  </a:cxn>
                  <a:cxn ang="0">
                    <a:pos x="18" y="195"/>
                  </a:cxn>
                  <a:cxn ang="0">
                    <a:pos x="59" y="195"/>
                  </a:cxn>
                  <a:cxn ang="0">
                    <a:pos x="147" y="106"/>
                  </a:cxn>
                  <a:cxn ang="0">
                    <a:pos x="152" y="101"/>
                  </a:cxn>
                  <a:cxn ang="0">
                    <a:pos x="48" y="178"/>
                  </a:cxn>
                  <a:cxn ang="0">
                    <a:pos x="35" y="178"/>
                  </a:cxn>
                  <a:cxn ang="0">
                    <a:pos x="35" y="165"/>
                  </a:cxn>
                  <a:cxn ang="0">
                    <a:pos x="48" y="165"/>
                  </a:cxn>
                  <a:cxn ang="0">
                    <a:pos x="48" y="178"/>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2" name="Group 21"/>
          <p:cNvGrpSpPr/>
          <p:nvPr/>
        </p:nvGrpSpPr>
        <p:grpSpPr>
          <a:xfrm>
            <a:off x="2115802" y="4468372"/>
            <a:ext cx="3939856" cy="1586859"/>
            <a:chOff x="2115802" y="4468372"/>
            <a:chExt cx="3939856" cy="1586859"/>
          </a:xfrm>
        </p:grpSpPr>
        <p:sp>
          <p:nvSpPr>
            <p:cNvPr id="75" name="Rounded Rectangle 74"/>
            <p:cNvSpPr/>
            <p:nvPr/>
          </p:nvSpPr>
          <p:spPr>
            <a:xfrm>
              <a:off x="2115802" y="4468372"/>
              <a:ext cx="3939856" cy="1586859"/>
            </a:xfrm>
            <a:prstGeom prst="roundRect">
              <a:avLst>
                <a:gd name="adj" fmla="val 9508"/>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15" name="Rectangle 114"/>
            <p:cNvSpPr/>
            <p:nvPr/>
          </p:nvSpPr>
          <p:spPr>
            <a:xfrm>
              <a:off x="2780306" y="5629943"/>
              <a:ext cx="2613357" cy="369332"/>
            </a:xfrm>
            <a:prstGeom prst="rect">
              <a:avLst/>
            </a:prstGeom>
          </p:spPr>
          <p:txBody>
            <a:bodyPr wrap="square" anchor="ctr">
              <a:spAutoFit/>
            </a:bodyPr>
            <a:lstStyle/>
            <a:p>
              <a:pPr lvl="0" algn="ctr">
                <a:defRPr/>
              </a:pPr>
              <a:r>
                <a:rPr lang="en-US" dirty="0" smtClean="0"/>
                <a:t>Security and Risk</a:t>
              </a:r>
              <a:endParaRPr lang="en-US" dirty="0"/>
            </a:p>
          </p:txBody>
        </p:sp>
        <p:grpSp>
          <p:nvGrpSpPr>
            <p:cNvPr id="16" name="Group 15"/>
            <p:cNvGrpSpPr/>
            <p:nvPr/>
          </p:nvGrpSpPr>
          <p:grpSpPr>
            <a:xfrm>
              <a:off x="3637487" y="4602563"/>
              <a:ext cx="914400" cy="914400"/>
              <a:chOff x="3637487" y="4602563"/>
              <a:chExt cx="914400" cy="914400"/>
            </a:xfrm>
          </p:grpSpPr>
          <p:sp>
            <p:nvSpPr>
              <p:cNvPr id="117" name="Oval 116"/>
              <p:cNvSpPr/>
              <p:nvPr/>
            </p:nvSpPr>
            <p:spPr>
              <a:xfrm>
                <a:off x="3637487" y="4602563"/>
                <a:ext cx="914400" cy="91440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pPr>
                <a:endParaRPr lang="en-US" kern="0" dirty="0">
                  <a:solidFill>
                    <a:srgbClr val="00B0F0"/>
                  </a:solidFill>
                </a:endParaRPr>
              </a:p>
            </p:txBody>
          </p:sp>
          <p:sp>
            <p:nvSpPr>
              <p:cNvPr id="114" name="Freeform 93"/>
              <p:cNvSpPr>
                <a:spLocks noEditPoints="1"/>
              </p:cNvSpPr>
              <p:nvPr/>
            </p:nvSpPr>
            <p:spPr bwMode="auto">
              <a:xfrm>
                <a:off x="3911253" y="4800600"/>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spTree>
    <p:extLst>
      <p:ext uri="{BB962C8B-B14F-4D97-AF65-F5344CB8AC3E}">
        <p14:creationId xmlns:p14="http://schemas.microsoft.com/office/powerpoint/2010/main" val="3452991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64" presetClass="path" presetSubtype="0" accel="50000" decel="50000" fill="hold" nodeType="withEffect">
                                  <p:stCondLst>
                                    <p:cond delay="0"/>
                                  </p:stCondLst>
                                  <p:childTnLst>
                                    <p:animMotion origin="layout" path="M 2.77778E-7 0.25 L 2.77778E-7 -2.96296E-6 " pathEditMode="relative" rAng="0" ptsTypes="AA">
                                      <p:cBhvr>
                                        <p:cTn id="9" dur="1000" fill="hold"/>
                                        <p:tgtEl>
                                          <p:spTgt spid="11"/>
                                        </p:tgtEl>
                                        <p:attrNameLst>
                                          <p:attrName>ppt_x</p:attrName>
                                          <p:attrName>ppt_y</p:attrName>
                                        </p:attrNameLst>
                                      </p:cBhvr>
                                      <p:rCtr x="0" y="-12500"/>
                                    </p:animMotion>
                                  </p:childTnLst>
                                </p:cTn>
                              </p:par>
                              <p:par>
                                <p:cTn id="10" presetID="22" presetClass="entr" presetSubtype="1"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10" presetClass="entr" presetSubtype="0" fill="hold" nodeType="withEffect">
                                  <p:stCondLst>
                                    <p:cond delay="1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4" presetClass="path" presetSubtype="0" accel="50000" decel="50000" fill="hold" nodeType="withEffect">
                                  <p:stCondLst>
                                    <p:cond delay="100"/>
                                  </p:stCondLst>
                                  <p:childTnLst>
                                    <p:animMotion origin="layout" path="M 2.77778E-7 0.25 L 2.77778E-7 -2.96296E-6 " pathEditMode="relative" rAng="0" ptsTypes="AA">
                                      <p:cBhvr>
                                        <p:cTn id="17" dur="1000" fill="hold"/>
                                        <p:tgtEl>
                                          <p:spTgt spid="13"/>
                                        </p:tgtEl>
                                        <p:attrNameLst>
                                          <p:attrName>ppt_x</p:attrName>
                                          <p:attrName>ppt_y</p:attrName>
                                        </p:attrNameLst>
                                      </p:cBhvr>
                                      <p:rCtr x="0" y="-12500"/>
                                    </p:animMotion>
                                  </p:childTnLst>
                                </p:cTn>
                              </p:par>
                              <p:par>
                                <p:cTn id="18" presetID="22" presetClass="entr" presetSubtype="1" fill="hold" grpId="0" nodeType="withEffect">
                                  <p:stCondLst>
                                    <p:cond delay="600"/>
                                  </p:stCondLst>
                                  <p:childTnLst>
                                    <p:set>
                                      <p:cBhvr>
                                        <p:cTn id="19" dur="1" fill="hold">
                                          <p:stCondLst>
                                            <p:cond delay="0"/>
                                          </p:stCondLst>
                                        </p:cTn>
                                        <p:tgtEl>
                                          <p:spTgt spid="79"/>
                                        </p:tgtEl>
                                        <p:attrNameLst>
                                          <p:attrName>style.visibility</p:attrName>
                                        </p:attrNameLst>
                                      </p:cBhvr>
                                      <p:to>
                                        <p:strVal val="visible"/>
                                      </p:to>
                                    </p:set>
                                    <p:animEffect transition="in" filter="wipe(up)">
                                      <p:cBhvr>
                                        <p:cTn id="20" dur="500"/>
                                        <p:tgtEl>
                                          <p:spTgt spid="79"/>
                                        </p:tgtEl>
                                      </p:cBhvr>
                                    </p:animEffect>
                                  </p:childTnLst>
                                </p:cTn>
                              </p:par>
                              <p:par>
                                <p:cTn id="21" presetID="10" presetClass="entr" presetSubtype="0" fill="hold" nodeType="withEffect">
                                  <p:stCondLst>
                                    <p:cond delay="2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64" presetClass="path" presetSubtype="0" accel="50000" decel="50000" fill="hold" nodeType="withEffect">
                                  <p:stCondLst>
                                    <p:cond delay="200"/>
                                  </p:stCondLst>
                                  <p:childTnLst>
                                    <p:animMotion origin="layout" path="M 2.77778E-7 0.25 L 2.77778E-7 -2.96296E-6 " pathEditMode="relative" rAng="0" ptsTypes="AA">
                                      <p:cBhvr>
                                        <p:cTn id="25" dur="1000" fill="hold"/>
                                        <p:tgtEl>
                                          <p:spTgt spid="23"/>
                                        </p:tgtEl>
                                        <p:attrNameLst>
                                          <p:attrName>ppt_x</p:attrName>
                                          <p:attrName>ppt_y</p:attrName>
                                        </p:attrNameLst>
                                      </p:cBhvr>
                                      <p:rCtr x="0" y="-12500"/>
                                    </p:animMotion>
                                  </p:childTnLst>
                                </p:cTn>
                              </p:par>
                              <p:par>
                                <p:cTn id="26" presetID="22" presetClass="entr" presetSubtype="1" fill="hold" grpId="0" nodeType="withEffect">
                                  <p:stCondLst>
                                    <p:cond delay="700"/>
                                  </p:stCondLst>
                                  <p:childTnLst>
                                    <p:set>
                                      <p:cBhvr>
                                        <p:cTn id="27" dur="1" fill="hold">
                                          <p:stCondLst>
                                            <p:cond delay="0"/>
                                          </p:stCondLst>
                                        </p:cTn>
                                        <p:tgtEl>
                                          <p:spTgt spid="80"/>
                                        </p:tgtEl>
                                        <p:attrNameLst>
                                          <p:attrName>style.visibility</p:attrName>
                                        </p:attrNameLst>
                                      </p:cBhvr>
                                      <p:to>
                                        <p:strVal val="visible"/>
                                      </p:to>
                                    </p:set>
                                    <p:animEffect transition="in" filter="wipe(up)">
                                      <p:cBhvr>
                                        <p:cTn id="28" dur="500"/>
                                        <p:tgtEl>
                                          <p:spTgt spid="80"/>
                                        </p:tgtEl>
                                      </p:cBhvr>
                                    </p:animEffect>
                                  </p:childTnLst>
                                </p:cTn>
                              </p:par>
                            </p:childTnLst>
                          </p:cTn>
                        </p:par>
                        <p:par>
                          <p:cTn id="29" fill="hold">
                            <p:stCondLst>
                              <p:cond delay="12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3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fade">
                                      <p:cBhvr>
                                        <p:cTn id="45"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9" grpId="0" animBg="1"/>
      <p:bldP spid="80" grpId="0" animBg="1"/>
      <p:bldP spid="6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nvSpPr>
        <p:spPr>
          <a:xfrm>
            <a:off x="2389429" y="677566"/>
            <a:ext cx="7409966" cy="376675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779" y="162873"/>
            <a:ext cx="1062529" cy="94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 name="Rectangle 156"/>
          <p:cNvSpPr>
            <a:spLocks/>
          </p:cNvSpPr>
          <p:nvPr/>
        </p:nvSpPr>
        <p:spPr>
          <a:xfrm>
            <a:off x="150813"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61" name="Rectangle 160"/>
          <p:cNvSpPr>
            <a:spLocks/>
          </p:cNvSpPr>
          <p:nvPr/>
        </p:nvSpPr>
        <p:spPr>
          <a:xfrm>
            <a:off x="4150575"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1" name="Freeform 10"/>
          <p:cNvSpPr/>
          <p:nvPr/>
        </p:nvSpPr>
        <p:spPr>
          <a:xfrm>
            <a:off x="2311400" y="1778000"/>
            <a:ext cx="596900" cy="571500"/>
          </a:xfrm>
          <a:custGeom>
            <a:avLst/>
            <a:gdLst>
              <a:gd name="connsiteX0" fmla="*/ 596900 w 596900"/>
              <a:gd name="connsiteY0" fmla="*/ 0 h 571500"/>
              <a:gd name="connsiteX1" fmla="*/ 0 w 596900"/>
              <a:gd name="connsiteY1" fmla="*/ 571500 h 571500"/>
            </a:gdLst>
            <a:ahLst/>
            <a:cxnLst>
              <a:cxn ang="0">
                <a:pos x="connsiteX0" y="connsiteY0"/>
              </a:cxn>
              <a:cxn ang="0">
                <a:pos x="connsiteX1" y="connsiteY1"/>
              </a:cxn>
            </a:cxnLst>
            <a:rect l="l" t="t" r="r" b="b"/>
            <a:pathLst>
              <a:path w="596900" h="571500">
                <a:moveTo>
                  <a:pt x="596900" y="0"/>
                </a:moveTo>
                <a:lnTo>
                  <a:pt x="0" y="57150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8100000" scaled="1"/>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a:spLocks/>
          </p:cNvSpPr>
          <p:nvPr/>
        </p:nvSpPr>
        <p:spPr>
          <a:xfrm>
            <a:off x="8150337"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8" name="Rectangle 157"/>
          <p:cNvSpPr>
            <a:spLocks/>
          </p:cNvSpPr>
          <p:nvPr/>
        </p:nvSpPr>
        <p:spPr>
          <a:xfrm>
            <a:off x="0" y="6200377"/>
            <a:ext cx="12188826" cy="60376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59" name="TextBox 158"/>
          <p:cNvSpPr txBox="1">
            <a:spLocks/>
          </p:cNvSpPr>
          <p:nvPr/>
        </p:nvSpPr>
        <p:spPr>
          <a:xfrm>
            <a:off x="1341245" y="6313755"/>
            <a:ext cx="9510581" cy="377008"/>
          </a:xfrm>
          <a:prstGeom prst="rect">
            <a:avLst/>
          </a:prstGeom>
          <a:noFill/>
        </p:spPr>
        <p:txBody>
          <a:bodyPr wrap="none" lIns="68562" tIns="34281" rIns="68562" bIns="34281" rtlCol="0" anchor="ctr">
            <a:spAutoFit/>
          </a:bodyPr>
          <a:lstStyle/>
          <a:p>
            <a:pPr algn="ctr"/>
            <a:r>
              <a:rPr lang="en-US" sz="2000" dirty="0">
                <a:effectLst>
                  <a:outerShdw blurRad="25400" dist="12700" dir="5400000" algn="t" rotWithShape="0">
                    <a:prstClr val="black">
                      <a:alpha val="20000"/>
                    </a:prstClr>
                  </a:outerShdw>
                </a:effectLst>
              </a:rPr>
              <a:t>Scaling, </a:t>
            </a:r>
            <a:r>
              <a:rPr lang="en-US" sz="2000" dirty="0" smtClean="0">
                <a:effectLst>
                  <a:outerShdw blurRad="25400" dist="12700" dir="5400000" algn="t" rotWithShape="0">
                    <a:prstClr val="black">
                      <a:alpha val="20000"/>
                    </a:prstClr>
                  </a:outerShdw>
                </a:effectLst>
              </a:rPr>
              <a:t>Hosting, Delivery and Management of Virtual Desktops and Applications </a:t>
            </a:r>
            <a:endParaRPr lang="en-US" sz="2000" dirty="0">
              <a:effectLst>
                <a:outerShdw blurRad="25400" dist="12700" dir="5400000" algn="t" rotWithShape="0">
                  <a:prstClr val="black">
                    <a:alpha val="20000"/>
                  </a:prstClr>
                </a:outerShdw>
              </a:effectLst>
            </a:endParaRPr>
          </a:p>
        </p:txBody>
      </p:sp>
      <p:sp>
        <p:nvSpPr>
          <p:cNvPr id="119" name="Title 118"/>
          <p:cNvSpPr>
            <a:spLocks noGrp="1"/>
          </p:cNvSpPr>
          <p:nvPr>
            <p:ph type="title"/>
          </p:nvPr>
        </p:nvSpPr>
        <p:spPr/>
        <p:txBody>
          <a:bodyPr/>
          <a:lstStyle/>
          <a:p>
            <a:r>
              <a:rPr lang="en-US" dirty="0" smtClean="0"/>
              <a:t> Cisco </a:t>
            </a:r>
            <a:r>
              <a:rPr lang="en-US" dirty="0" err="1" smtClean="0"/>
              <a:t>VXI</a:t>
            </a:r>
            <a:r>
              <a:rPr lang="en-US" dirty="0" smtClean="0"/>
              <a:t> Performance and Scalability</a:t>
            </a:r>
            <a:endParaRPr lang="en-US" dirty="0"/>
          </a:p>
        </p:txBody>
      </p:sp>
      <p:sp>
        <p:nvSpPr>
          <p:cNvPr id="169" name="Text Placeholder 2"/>
          <p:cNvSpPr txBox="1">
            <a:spLocks/>
          </p:cNvSpPr>
          <p:nvPr/>
        </p:nvSpPr>
        <p:spPr>
          <a:xfrm>
            <a:off x="226684" y="4159961"/>
            <a:ext cx="3718946" cy="1855717"/>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a:t>Cisco </a:t>
            </a:r>
            <a:r>
              <a:rPr lang="en-US" dirty="0" err="1"/>
              <a:t>UCS</a:t>
            </a:r>
            <a:r>
              <a:rPr lang="en-US" dirty="0"/>
              <a:t>’ Massive Scalability</a:t>
            </a:r>
          </a:p>
          <a:p>
            <a:pPr lvl="1"/>
            <a:r>
              <a:rPr lang="en-US" sz="1400" dirty="0"/>
              <a:t>Manage up to </a:t>
            </a:r>
            <a:r>
              <a:rPr lang="en-US" sz="1400" dirty="0" err="1"/>
              <a:t>1.86M</a:t>
            </a:r>
            <a:r>
              <a:rPr lang="en-US" sz="1400" dirty="0"/>
              <a:t> desktops with </a:t>
            </a:r>
            <a:r>
              <a:rPr lang="en-US" sz="1400" dirty="0" err="1"/>
              <a:t>UCS</a:t>
            </a:r>
            <a:r>
              <a:rPr lang="en-US" sz="1400" dirty="0"/>
              <a:t> Central across multiple geos</a:t>
            </a:r>
          </a:p>
          <a:p>
            <a:r>
              <a:rPr lang="en-US" dirty="0"/>
              <a:t>High Virtual Desktop Density</a:t>
            </a:r>
          </a:p>
          <a:p>
            <a:pPr lvl="1"/>
            <a:r>
              <a:rPr lang="en-US" sz="1400" dirty="0"/>
              <a:t>Up to 186 VD on </a:t>
            </a:r>
            <a:r>
              <a:rPr lang="en-US" sz="1400" dirty="0" err="1"/>
              <a:t>B200</a:t>
            </a:r>
            <a:r>
              <a:rPr lang="en-US" sz="1400" dirty="0"/>
              <a:t> </a:t>
            </a:r>
            <a:r>
              <a:rPr lang="en-US" sz="1400" dirty="0" err="1"/>
              <a:t>M3</a:t>
            </a:r>
            <a:endParaRPr lang="en-US" sz="1400" dirty="0"/>
          </a:p>
          <a:p>
            <a:r>
              <a:rPr lang="en-US" dirty="0"/>
              <a:t>Strong Boot Process Performance </a:t>
            </a:r>
          </a:p>
          <a:p>
            <a:pPr lvl="1"/>
            <a:r>
              <a:rPr lang="en-US" sz="1400" dirty="0"/>
              <a:t>Up to </a:t>
            </a:r>
            <a:r>
              <a:rPr lang="en-US" sz="1400" dirty="0" err="1"/>
              <a:t>5K</a:t>
            </a:r>
            <a:r>
              <a:rPr lang="en-US" sz="1400" dirty="0"/>
              <a:t> desktops in 40 min </a:t>
            </a:r>
          </a:p>
        </p:txBody>
      </p:sp>
      <p:sp>
        <p:nvSpPr>
          <p:cNvPr id="176" name="Text Placeholder 2"/>
          <p:cNvSpPr txBox="1">
            <a:spLocks/>
          </p:cNvSpPr>
          <p:nvPr/>
        </p:nvSpPr>
        <p:spPr>
          <a:xfrm>
            <a:off x="4226371" y="4159961"/>
            <a:ext cx="3715402" cy="1424830"/>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err="1"/>
              <a:t>WAAS</a:t>
            </a:r>
            <a:r>
              <a:rPr lang="en-US" dirty="0"/>
              <a:t>-based WAN Optimization</a:t>
            </a:r>
          </a:p>
          <a:p>
            <a:pPr lvl="1"/>
            <a:r>
              <a:rPr lang="en-US" sz="1400" dirty="0"/>
              <a:t>Up to 70% faster</a:t>
            </a:r>
          </a:p>
          <a:p>
            <a:pPr lvl="1"/>
            <a:r>
              <a:rPr lang="en-US" sz="1400" dirty="0"/>
              <a:t>Up to </a:t>
            </a:r>
            <a:r>
              <a:rPr lang="en-US" sz="1400" dirty="0" err="1"/>
              <a:t>3X</a:t>
            </a:r>
            <a:r>
              <a:rPr lang="en-US" sz="1400" dirty="0"/>
              <a:t> More Users</a:t>
            </a:r>
          </a:p>
          <a:p>
            <a:r>
              <a:rPr lang="en-US" dirty="0"/>
              <a:t>Reduced Bandwidth per Connection</a:t>
            </a:r>
          </a:p>
          <a:p>
            <a:r>
              <a:rPr lang="en-US" dirty="0"/>
              <a:t>Scalable </a:t>
            </a:r>
            <a:r>
              <a:rPr lang="en-US" dirty="0" err="1"/>
              <a:t>VPN</a:t>
            </a:r>
            <a:r>
              <a:rPr lang="en-US" dirty="0"/>
              <a:t> Termination</a:t>
            </a:r>
          </a:p>
        </p:txBody>
      </p:sp>
      <p:sp>
        <p:nvSpPr>
          <p:cNvPr id="195" name="Text Placeholder 2"/>
          <p:cNvSpPr txBox="1">
            <a:spLocks/>
          </p:cNvSpPr>
          <p:nvPr/>
        </p:nvSpPr>
        <p:spPr>
          <a:xfrm>
            <a:off x="8226538" y="4159961"/>
            <a:ext cx="3735274" cy="121554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a:t>Scale for Multiple Device Access Anywhere</a:t>
            </a:r>
          </a:p>
          <a:p>
            <a:r>
              <a:rPr lang="en-US" dirty="0"/>
              <a:t>Unified Access—Wired and Wireless</a:t>
            </a:r>
          </a:p>
          <a:p>
            <a:r>
              <a:rPr lang="en-US" dirty="0" err="1"/>
              <a:t>UPoE</a:t>
            </a:r>
            <a:endParaRPr lang="en-US" dirty="0"/>
          </a:p>
        </p:txBody>
      </p:sp>
      <p:grpSp>
        <p:nvGrpSpPr>
          <p:cNvPr id="174" name="Group 173"/>
          <p:cNvGrpSpPr/>
          <p:nvPr/>
        </p:nvGrpSpPr>
        <p:grpSpPr>
          <a:xfrm>
            <a:off x="8150336" y="3637915"/>
            <a:ext cx="3887677" cy="471863"/>
            <a:chOff x="8150336" y="1781128"/>
            <a:chExt cx="3887677" cy="471863"/>
          </a:xfrm>
        </p:grpSpPr>
        <p:grpSp>
          <p:nvGrpSpPr>
            <p:cNvPr id="177" name="Group 176"/>
            <p:cNvGrpSpPr/>
            <p:nvPr/>
          </p:nvGrpSpPr>
          <p:grpSpPr>
            <a:xfrm>
              <a:off x="8150337" y="1781128"/>
              <a:ext cx="3887676" cy="436799"/>
              <a:chOff x="6108591" y="1552528"/>
              <a:chExt cx="2875388" cy="440527"/>
            </a:xfrm>
          </p:grpSpPr>
          <p:sp>
            <p:nvSpPr>
              <p:cNvPr id="182" name="Round Same Side Corner Rectangle 181"/>
              <p:cNvSpPr/>
              <p:nvPr/>
            </p:nvSpPr>
            <p:spPr>
              <a:xfrm>
                <a:off x="6108591" y="1552528"/>
                <a:ext cx="2875388" cy="440527"/>
              </a:xfrm>
              <a:prstGeom prst="round2SameRect">
                <a:avLst>
                  <a:gd name="adj1" fmla="val 10754"/>
                  <a:gd name="adj2" fmla="val 0"/>
                </a:avLst>
              </a:prstGeom>
              <a:gradFill flip="none" rotWithShape="1">
                <a:gsLst>
                  <a:gs pos="0">
                    <a:schemeClr val="accent3">
                      <a:lumMod val="50000"/>
                    </a:schemeClr>
                  </a:gs>
                  <a:gs pos="100000">
                    <a:schemeClr val="accent3"/>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83" name="Rectangle 182"/>
              <p:cNvSpPr/>
              <p:nvPr/>
            </p:nvSpPr>
            <p:spPr>
              <a:xfrm>
                <a:off x="6108591" y="1591378"/>
                <a:ext cx="2875387"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Collaborative Workspace</a:t>
                </a:r>
              </a:p>
            </p:txBody>
          </p:sp>
        </p:grpSp>
        <p:grpSp>
          <p:nvGrpSpPr>
            <p:cNvPr id="178" name="Group 64"/>
            <p:cNvGrpSpPr/>
            <p:nvPr/>
          </p:nvGrpSpPr>
          <p:grpSpPr>
            <a:xfrm>
              <a:off x="8150336" y="2216415"/>
              <a:ext cx="3887675" cy="36576"/>
              <a:chOff x="7087711" y="3203216"/>
              <a:chExt cx="505822" cy="500910"/>
            </a:xfrm>
            <a:effectLst>
              <a:outerShdw blurRad="25400" dist="12700" dir="5400000" algn="t" rotWithShape="0">
                <a:prstClr val="black">
                  <a:alpha val="20000"/>
                </a:prstClr>
              </a:outerShdw>
            </a:effectLst>
          </p:grpSpPr>
          <p:sp>
            <p:nvSpPr>
              <p:cNvPr id="17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86" name="Group 185"/>
          <p:cNvGrpSpPr/>
          <p:nvPr/>
        </p:nvGrpSpPr>
        <p:grpSpPr>
          <a:xfrm>
            <a:off x="150813" y="3638128"/>
            <a:ext cx="3887676" cy="456987"/>
            <a:chOff x="227012" y="1781341"/>
            <a:chExt cx="3772516" cy="456987"/>
          </a:xfrm>
        </p:grpSpPr>
        <p:grpSp>
          <p:nvGrpSpPr>
            <p:cNvPr id="187" name="Group 186"/>
            <p:cNvGrpSpPr/>
            <p:nvPr/>
          </p:nvGrpSpPr>
          <p:grpSpPr>
            <a:xfrm>
              <a:off x="227014" y="1781341"/>
              <a:ext cx="3772514" cy="436791"/>
              <a:chOff x="169544" y="1552741"/>
              <a:chExt cx="3415714" cy="440315"/>
            </a:xfrm>
          </p:grpSpPr>
          <p:sp>
            <p:nvSpPr>
              <p:cNvPr id="199" name="Round Same Side Corner Rectangle 198"/>
              <p:cNvSpPr/>
              <p:nvPr/>
            </p:nvSpPr>
            <p:spPr>
              <a:xfrm>
                <a:off x="169544" y="1552741"/>
                <a:ext cx="3415704" cy="440315"/>
              </a:xfrm>
              <a:prstGeom prst="round2SameRect">
                <a:avLst>
                  <a:gd name="adj1" fmla="val 11495"/>
                  <a:gd name="adj2" fmla="val 0"/>
                </a:avLst>
              </a:prstGeom>
              <a:gradFill flip="none" rotWithShape="1">
                <a:gsLst>
                  <a:gs pos="0">
                    <a:schemeClr val="bg2">
                      <a:lumMod val="50000"/>
                    </a:schemeClr>
                  </a:gs>
                  <a:gs pos="100000">
                    <a:schemeClr val="bg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00" name="Rectangle 199"/>
              <p:cNvSpPr/>
              <p:nvPr/>
            </p:nvSpPr>
            <p:spPr>
              <a:xfrm>
                <a:off x="169544" y="1591459"/>
                <a:ext cx="3415714" cy="358350"/>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Virtualized Data Center</a:t>
                </a:r>
              </a:p>
            </p:txBody>
          </p:sp>
        </p:grpSp>
        <p:grpSp>
          <p:nvGrpSpPr>
            <p:cNvPr id="188" name="Group 64"/>
            <p:cNvGrpSpPr/>
            <p:nvPr/>
          </p:nvGrpSpPr>
          <p:grpSpPr>
            <a:xfrm>
              <a:off x="227012" y="2202062"/>
              <a:ext cx="3756028" cy="36266"/>
              <a:chOff x="7087711" y="3203216"/>
              <a:chExt cx="505822" cy="500910"/>
            </a:xfrm>
            <a:effectLst>
              <a:outerShdw blurRad="25400" dist="12700" dir="5400000" algn="t" rotWithShape="0">
                <a:prstClr val="black">
                  <a:alpha val="20000"/>
                </a:prstClr>
              </a:outerShdw>
            </a:effectLst>
          </p:grpSpPr>
          <p:sp>
            <p:nvSpPr>
              <p:cNvPr id="18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98"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201" name="Group 200"/>
          <p:cNvGrpSpPr/>
          <p:nvPr/>
        </p:nvGrpSpPr>
        <p:grpSpPr>
          <a:xfrm>
            <a:off x="4150574" y="3637915"/>
            <a:ext cx="3887677" cy="475642"/>
            <a:chOff x="4150574" y="1781128"/>
            <a:chExt cx="3887677" cy="475642"/>
          </a:xfrm>
        </p:grpSpPr>
        <p:grpSp>
          <p:nvGrpSpPr>
            <p:cNvPr id="202" name="Group 201"/>
            <p:cNvGrpSpPr/>
            <p:nvPr/>
          </p:nvGrpSpPr>
          <p:grpSpPr>
            <a:xfrm>
              <a:off x="4150574" y="1781128"/>
              <a:ext cx="3887677" cy="436799"/>
              <a:chOff x="3764166" y="1552528"/>
              <a:chExt cx="2216180" cy="440527"/>
            </a:xfrm>
          </p:grpSpPr>
          <p:sp>
            <p:nvSpPr>
              <p:cNvPr id="206" name="Round Same Side Corner Rectangle 205"/>
              <p:cNvSpPr/>
              <p:nvPr/>
            </p:nvSpPr>
            <p:spPr>
              <a:xfrm>
                <a:off x="3764166" y="1552528"/>
                <a:ext cx="2216180" cy="440527"/>
              </a:xfrm>
              <a:prstGeom prst="round2SameRect">
                <a:avLst>
                  <a:gd name="adj1" fmla="val 11496"/>
                  <a:gd name="adj2" fmla="val 0"/>
                </a:avLst>
              </a:prstGeom>
              <a:gradFill flip="none" rotWithShape="1">
                <a:gsLst>
                  <a:gs pos="0">
                    <a:schemeClr val="tx2">
                      <a:lumMod val="50000"/>
                    </a:schemeClr>
                  </a:gs>
                  <a:gs pos="100000">
                    <a:schemeClr val="tx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07" name="Rectangle 206"/>
              <p:cNvSpPr/>
              <p:nvPr/>
            </p:nvSpPr>
            <p:spPr>
              <a:xfrm>
                <a:off x="3779616" y="1591377"/>
                <a:ext cx="2185280"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Borderless Network</a:t>
                </a:r>
              </a:p>
            </p:txBody>
          </p:sp>
        </p:grpSp>
        <p:grpSp>
          <p:nvGrpSpPr>
            <p:cNvPr id="203" name="Group 64"/>
            <p:cNvGrpSpPr/>
            <p:nvPr/>
          </p:nvGrpSpPr>
          <p:grpSpPr>
            <a:xfrm>
              <a:off x="4150575" y="2220194"/>
              <a:ext cx="3887676" cy="36576"/>
              <a:chOff x="7087711" y="3203216"/>
              <a:chExt cx="505822" cy="500910"/>
            </a:xfrm>
            <a:effectLst>
              <a:outerShdw blurRad="25400" dist="12700" dir="5400000" algn="t" rotWithShape="0">
                <a:prstClr val="black">
                  <a:alpha val="20000"/>
                </a:prstClr>
              </a:outerShdw>
            </a:effectLst>
          </p:grpSpPr>
          <p:sp>
            <p:nvSpPr>
              <p:cNvPr id="20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20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sp>
        <p:nvSpPr>
          <p:cNvPr id="317" name="Rounded Rectangle 316"/>
          <p:cNvSpPr/>
          <p:nvPr/>
        </p:nvSpPr>
        <p:spPr>
          <a:xfrm>
            <a:off x="150812" y="1219200"/>
            <a:ext cx="2259208" cy="2259208"/>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sp>
        <p:nvSpPr>
          <p:cNvPr id="90" name="Rounded Rectangle 89"/>
          <p:cNvSpPr/>
          <p:nvPr/>
        </p:nvSpPr>
        <p:spPr>
          <a:xfrm>
            <a:off x="2827402" y="1219200"/>
            <a:ext cx="1194096" cy="1194096"/>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grpSp>
        <p:nvGrpSpPr>
          <p:cNvPr id="97" name="Group 96"/>
          <p:cNvGrpSpPr/>
          <p:nvPr/>
        </p:nvGrpSpPr>
        <p:grpSpPr>
          <a:xfrm>
            <a:off x="2838853" y="1152393"/>
            <a:ext cx="883425" cy="932104"/>
            <a:chOff x="10046640" y="935538"/>
            <a:chExt cx="1610372" cy="1699108"/>
          </a:xfrm>
        </p:grpSpPr>
        <p:sp>
          <p:nvSpPr>
            <p:cNvPr id="98" name="Oval 97"/>
            <p:cNvSpPr/>
            <p:nvPr/>
          </p:nvSpPr>
          <p:spPr bwMode="auto">
            <a:xfrm>
              <a:off x="10046640" y="935538"/>
              <a:ext cx="1610372"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9222" y="1320915"/>
              <a:ext cx="1028964" cy="1313731"/>
            </a:xfrm>
            <a:prstGeom prst="rect">
              <a:avLst/>
            </a:prstGeom>
            <a:effectLst/>
          </p:spPr>
        </p:pic>
      </p:grpSp>
      <p:grpSp>
        <p:nvGrpSpPr>
          <p:cNvPr id="92" name="Group 91"/>
          <p:cNvGrpSpPr/>
          <p:nvPr/>
        </p:nvGrpSpPr>
        <p:grpSpPr>
          <a:xfrm>
            <a:off x="3460658" y="1047192"/>
            <a:ext cx="523240" cy="1239784"/>
            <a:chOff x="11349350" y="1702823"/>
            <a:chExt cx="663958" cy="1573206"/>
          </a:xfrm>
        </p:grpSpPr>
        <p:sp>
          <p:nvSpPr>
            <p:cNvPr id="93" name="Oval 92"/>
            <p:cNvSpPr/>
            <p:nvPr/>
          </p:nvSpPr>
          <p:spPr bwMode="auto">
            <a:xfrm>
              <a:off x="11349350" y="1702823"/>
              <a:ext cx="663958"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94" name="Picture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3161" y="2015752"/>
              <a:ext cx="376337" cy="1076568"/>
            </a:xfrm>
            <a:prstGeom prst="rect">
              <a:avLst/>
            </a:prstGeom>
          </p:spPr>
        </p:pic>
      </p:grpSp>
      <p:sp>
        <p:nvSpPr>
          <p:cNvPr id="95" name="TextBox 94"/>
          <p:cNvSpPr txBox="1">
            <a:spLocks/>
          </p:cNvSpPr>
          <p:nvPr/>
        </p:nvSpPr>
        <p:spPr>
          <a:xfrm>
            <a:off x="2817813" y="2084497"/>
            <a:ext cx="1203686"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Campus</a:t>
            </a:r>
          </a:p>
        </p:txBody>
      </p:sp>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423" y="1344808"/>
            <a:ext cx="2007990" cy="1753549"/>
          </a:xfrm>
          <a:prstGeom prst="roundRect">
            <a:avLst>
              <a:gd name="adj" fmla="val 10483"/>
            </a:avLst>
          </a:prstGeom>
          <a:effectLst>
            <a:outerShdw blurRad="63500" sx="102000" sy="102000" algn="ctr" rotWithShape="0">
              <a:prstClr val="black">
                <a:alpha val="40000"/>
              </a:prstClr>
            </a:outerShdw>
          </a:effectLst>
        </p:spPr>
      </p:pic>
      <p:sp>
        <p:nvSpPr>
          <p:cNvPr id="101" name="TextBox 100"/>
          <p:cNvSpPr txBox="1">
            <a:spLocks/>
          </p:cNvSpPr>
          <p:nvPr/>
        </p:nvSpPr>
        <p:spPr>
          <a:xfrm>
            <a:off x="276423" y="3149157"/>
            <a:ext cx="2007989"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Data Center</a:t>
            </a:r>
          </a:p>
        </p:txBody>
      </p:sp>
      <p:grpSp>
        <p:nvGrpSpPr>
          <p:cNvPr id="116" name="Group 115"/>
          <p:cNvGrpSpPr/>
          <p:nvPr/>
        </p:nvGrpSpPr>
        <p:grpSpPr>
          <a:xfrm>
            <a:off x="8150337" y="1230976"/>
            <a:ext cx="3887676" cy="532558"/>
            <a:chOff x="10493484" y="1958584"/>
            <a:chExt cx="780441" cy="780440"/>
          </a:xfrm>
        </p:grpSpPr>
        <p:sp>
          <p:nvSpPr>
            <p:cNvPr id="117" name="Rounded Rectangle 116"/>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defTabSz="814388" eaLnBrk="0" fontAlgn="base" hangingPunct="0">
                <a:lnSpc>
                  <a:spcPct val="90000"/>
                </a:lnSpc>
                <a:spcBef>
                  <a:spcPct val="0"/>
                </a:spcBef>
                <a:spcAft>
                  <a:spcPct val="0"/>
                </a:spcAft>
              </a:pPr>
              <a:endParaRPr lang="en-US" sz="1400" kern="0" dirty="0">
                <a:solidFill>
                  <a:srgbClr val="FFFFFF"/>
                </a:solidFill>
              </a:endParaRPr>
            </a:p>
          </p:txBody>
        </p:sp>
        <p:sp>
          <p:nvSpPr>
            <p:cNvPr id="118" name="TextBox 117"/>
            <p:cNvSpPr txBox="1">
              <a:spLocks/>
            </p:cNvSpPr>
            <p:nvPr/>
          </p:nvSpPr>
          <p:spPr>
            <a:xfrm>
              <a:off x="10536369" y="2146728"/>
              <a:ext cx="737556" cy="417179"/>
            </a:xfrm>
            <a:prstGeom prst="rect">
              <a:avLst/>
            </a:prstGeom>
            <a:noFill/>
          </p:spPr>
          <p:txBody>
            <a:bodyPr wrap="square" lIns="68562" tIns="34281" rIns="68562" bIns="34281" rtlCol="0" anchor="ctr">
              <a:spAutoFit/>
            </a:bodyPr>
            <a:lstStyle>
              <a:defPPr>
                <a:defRPr lang="en-US"/>
              </a:defPPr>
              <a:lvl1pPr algn="ctr">
                <a:defRPr sz="1400">
                  <a:solidFill>
                    <a:srgbClr val="FFFFFF"/>
                  </a:solidFill>
                  <a:effectLst>
                    <a:outerShdw blurRad="63500" sx="102000" sy="102000" algn="ctr" rotWithShape="0">
                      <a:prstClr val="black">
                        <a:alpha val="40000"/>
                      </a:prstClr>
                    </a:outerShdw>
                  </a:effectLst>
                </a:defRPr>
              </a:lvl1pPr>
            </a:lstStyle>
            <a:p>
              <a:pPr algn="l"/>
              <a:r>
                <a:rPr lang="en-US" dirty="0"/>
                <a:t>Branch</a:t>
              </a:r>
            </a:p>
          </p:txBody>
        </p:sp>
      </p:grpSp>
      <p:grpSp>
        <p:nvGrpSpPr>
          <p:cNvPr id="120" name="Group 119"/>
          <p:cNvGrpSpPr/>
          <p:nvPr/>
        </p:nvGrpSpPr>
        <p:grpSpPr>
          <a:xfrm>
            <a:off x="8150337" y="1818264"/>
            <a:ext cx="3887676" cy="532558"/>
            <a:chOff x="10493484" y="1958584"/>
            <a:chExt cx="780441" cy="780440"/>
          </a:xfrm>
        </p:grpSpPr>
        <p:sp>
          <p:nvSpPr>
            <p:cNvPr id="121" name="Rounded Rectangle 120"/>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defTabSz="814388" eaLnBrk="0" fontAlgn="base" hangingPunct="0">
                <a:lnSpc>
                  <a:spcPct val="90000"/>
                </a:lnSpc>
                <a:spcBef>
                  <a:spcPct val="0"/>
                </a:spcBef>
                <a:spcAft>
                  <a:spcPct val="0"/>
                </a:spcAft>
              </a:pPr>
              <a:endParaRPr lang="en-US" sz="1400" kern="0" dirty="0">
                <a:solidFill>
                  <a:srgbClr val="FFFFFF"/>
                </a:solidFill>
              </a:endParaRPr>
            </a:p>
          </p:txBody>
        </p:sp>
        <p:sp>
          <p:nvSpPr>
            <p:cNvPr id="122" name="TextBox 121"/>
            <p:cNvSpPr txBox="1">
              <a:spLocks/>
            </p:cNvSpPr>
            <p:nvPr/>
          </p:nvSpPr>
          <p:spPr>
            <a:xfrm>
              <a:off x="10536369" y="2098745"/>
              <a:ext cx="737556" cy="417179"/>
            </a:xfrm>
            <a:prstGeom prst="rect">
              <a:avLst/>
            </a:prstGeom>
            <a:noFill/>
          </p:spPr>
          <p:txBody>
            <a:bodyPr wrap="square" lIns="68562" tIns="34281" rIns="68562" bIns="34281" rtlCol="0" anchor="ctr">
              <a:spAutoFit/>
            </a:bodyPr>
            <a:lstStyle>
              <a:defPPr>
                <a:defRPr lang="en-US"/>
              </a:defPPr>
              <a:lvl1pPr algn="ctr">
                <a:defRPr sz="1400">
                  <a:solidFill>
                    <a:srgbClr val="FFFFFF"/>
                  </a:solidFill>
                  <a:effectLst>
                    <a:outerShdw blurRad="63500" sx="102000" sy="102000" algn="ctr" rotWithShape="0">
                      <a:prstClr val="black">
                        <a:alpha val="40000"/>
                      </a:prstClr>
                    </a:outerShdw>
                  </a:effectLst>
                </a:defRPr>
              </a:lvl1pPr>
            </a:lstStyle>
            <a:p>
              <a:pPr algn="l"/>
              <a:r>
                <a:rPr lang="en-US" dirty="0"/>
                <a:t>Telecommuter</a:t>
              </a:r>
            </a:p>
          </p:txBody>
        </p:sp>
      </p:grpSp>
      <p:grpSp>
        <p:nvGrpSpPr>
          <p:cNvPr id="123" name="Group 122"/>
          <p:cNvGrpSpPr/>
          <p:nvPr/>
        </p:nvGrpSpPr>
        <p:grpSpPr>
          <a:xfrm>
            <a:off x="8150337" y="2405552"/>
            <a:ext cx="3887676" cy="532558"/>
            <a:chOff x="10493484" y="1958584"/>
            <a:chExt cx="780441" cy="780440"/>
          </a:xfrm>
        </p:grpSpPr>
        <p:sp>
          <p:nvSpPr>
            <p:cNvPr id="124" name="Rounded Rectangle 123"/>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defTabSz="814388" eaLnBrk="0" fontAlgn="base" hangingPunct="0">
                <a:lnSpc>
                  <a:spcPct val="90000"/>
                </a:lnSpc>
                <a:spcBef>
                  <a:spcPct val="0"/>
                </a:spcBef>
                <a:spcAft>
                  <a:spcPct val="0"/>
                </a:spcAft>
              </a:pPr>
              <a:endParaRPr lang="en-US" sz="1400" kern="0" dirty="0">
                <a:solidFill>
                  <a:srgbClr val="FFFFFF"/>
                </a:solidFill>
              </a:endParaRPr>
            </a:p>
          </p:txBody>
        </p:sp>
        <p:sp>
          <p:nvSpPr>
            <p:cNvPr id="125" name="TextBox 124"/>
            <p:cNvSpPr txBox="1">
              <a:spLocks/>
            </p:cNvSpPr>
            <p:nvPr/>
          </p:nvSpPr>
          <p:spPr>
            <a:xfrm>
              <a:off x="10536369" y="2150661"/>
              <a:ext cx="737556" cy="417179"/>
            </a:xfrm>
            <a:prstGeom prst="rect">
              <a:avLst/>
            </a:prstGeom>
            <a:noFill/>
          </p:spPr>
          <p:txBody>
            <a:bodyPr wrap="square" lIns="68562" tIns="34281" rIns="68562" bIns="34281" rtlCol="0" anchor="ctr">
              <a:spAutoFit/>
            </a:bodyPr>
            <a:lstStyle>
              <a:defPPr>
                <a:defRPr lang="en-US"/>
              </a:defPPr>
              <a:lvl1pPr algn="ctr">
                <a:defRPr sz="1400">
                  <a:solidFill>
                    <a:srgbClr val="FFFFFF"/>
                  </a:solidFill>
                  <a:effectLst>
                    <a:outerShdw blurRad="63500" sx="102000" sy="102000" algn="ctr" rotWithShape="0">
                      <a:prstClr val="black">
                        <a:alpha val="40000"/>
                      </a:prstClr>
                    </a:outerShdw>
                  </a:effectLst>
                </a:defRPr>
              </a:lvl1pPr>
            </a:lstStyle>
            <a:p>
              <a:pPr algn="l"/>
              <a:r>
                <a:rPr lang="en-US" dirty="0"/>
                <a:t>Mobile</a:t>
              </a:r>
            </a:p>
          </p:txBody>
        </p:sp>
      </p:grpSp>
      <p:grpSp>
        <p:nvGrpSpPr>
          <p:cNvPr id="126" name="Group 125"/>
          <p:cNvGrpSpPr/>
          <p:nvPr/>
        </p:nvGrpSpPr>
        <p:grpSpPr>
          <a:xfrm>
            <a:off x="8150337" y="2992839"/>
            <a:ext cx="3887676" cy="532558"/>
            <a:chOff x="10493484" y="1958584"/>
            <a:chExt cx="780441" cy="780440"/>
          </a:xfrm>
        </p:grpSpPr>
        <p:sp>
          <p:nvSpPr>
            <p:cNvPr id="127" name="Rounded Rectangle 126"/>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defTabSz="814388" eaLnBrk="0" fontAlgn="base" hangingPunct="0">
                <a:lnSpc>
                  <a:spcPct val="90000"/>
                </a:lnSpc>
                <a:spcBef>
                  <a:spcPct val="0"/>
                </a:spcBef>
                <a:spcAft>
                  <a:spcPct val="0"/>
                </a:spcAft>
              </a:pPr>
              <a:endParaRPr lang="en-US" sz="1400" kern="0" dirty="0">
                <a:solidFill>
                  <a:srgbClr val="FFFFFF"/>
                </a:solidFill>
              </a:endParaRPr>
            </a:p>
          </p:txBody>
        </p:sp>
        <p:sp>
          <p:nvSpPr>
            <p:cNvPr id="128" name="TextBox 127"/>
            <p:cNvSpPr txBox="1">
              <a:spLocks/>
            </p:cNvSpPr>
            <p:nvPr/>
          </p:nvSpPr>
          <p:spPr>
            <a:xfrm>
              <a:off x="10536369" y="2163938"/>
              <a:ext cx="737556" cy="417179"/>
            </a:xfrm>
            <a:prstGeom prst="rect">
              <a:avLst/>
            </a:prstGeom>
            <a:noFill/>
          </p:spPr>
          <p:txBody>
            <a:bodyPr wrap="square" lIns="68562" tIns="34281" rIns="68562" bIns="34281" rtlCol="0" anchor="ctr">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r>
                <a:rPr lang="en-US" dirty="0" smtClean="0">
                  <a:solidFill>
                    <a:srgbClr val="FFFFFF"/>
                  </a:solidFill>
                </a:rPr>
                <a:t>Partner</a:t>
              </a:r>
              <a:endParaRPr lang="en-US" dirty="0">
                <a:solidFill>
                  <a:srgbClr val="FFFFFF"/>
                </a:solidFill>
              </a:endParaRPr>
            </a:p>
          </p:txBody>
        </p:sp>
      </p:grpSp>
      <p:sp>
        <p:nvSpPr>
          <p:cNvPr id="25" name="Freeform 24"/>
          <p:cNvSpPr/>
          <p:nvPr/>
        </p:nvSpPr>
        <p:spPr>
          <a:xfrm>
            <a:off x="2311400" y="3048000"/>
            <a:ext cx="5956300" cy="228599"/>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Lst>
            <a:ahLst/>
            <a:cxnLst>
              <a:cxn ang="0">
                <a:pos x="connsiteX0" y="connsiteY0"/>
              </a:cxn>
              <a:cxn ang="0">
                <a:pos x="connsiteX1" y="connsiteY1"/>
              </a:cxn>
              <a:cxn ang="0">
                <a:pos x="connsiteX2" y="connsiteY2"/>
              </a:cxn>
              <a:cxn ang="0">
                <a:pos x="connsiteX3" y="connsiteY3"/>
              </a:cxn>
            </a:cxnLst>
            <a:rect l="l" t="t" r="r" b="b"/>
            <a:pathLst>
              <a:path w="5956300" h="330200">
                <a:moveTo>
                  <a:pt x="5956300"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153"/>
          <p:cNvSpPr/>
          <p:nvPr/>
        </p:nvSpPr>
        <p:spPr>
          <a:xfrm flipV="1">
            <a:off x="2311400" y="2666998"/>
            <a:ext cx="5956300" cy="218649"/>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Lst>
            <a:ahLst/>
            <a:cxnLst>
              <a:cxn ang="0">
                <a:pos x="connsiteX0" y="connsiteY0"/>
              </a:cxn>
              <a:cxn ang="0">
                <a:pos x="connsiteX1" y="connsiteY1"/>
              </a:cxn>
              <a:cxn ang="0">
                <a:pos x="connsiteX2" y="connsiteY2"/>
              </a:cxn>
              <a:cxn ang="0">
                <a:pos x="connsiteX3" y="connsiteY3"/>
              </a:cxn>
            </a:cxnLst>
            <a:rect l="l" t="t" r="r" b="b"/>
            <a:pathLst>
              <a:path w="5956300" h="330200">
                <a:moveTo>
                  <a:pt x="5956300"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p:cNvSpPr/>
          <p:nvPr/>
        </p:nvSpPr>
        <p:spPr>
          <a:xfrm flipV="1">
            <a:off x="2284413" y="2084539"/>
            <a:ext cx="5921106" cy="638753"/>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 name="connsiteX0" fmla="*/ 6004261 w 6004261"/>
              <a:gd name="connsiteY0" fmla="*/ 330200 h 330200"/>
              <a:gd name="connsiteX1" fmla="*/ 5524500 w 6004261"/>
              <a:gd name="connsiteY1" fmla="*/ 330200 h 330200"/>
              <a:gd name="connsiteX2" fmla="*/ 5524500 w 6004261"/>
              <a:gd name="connsiteY2" fmla="*/ 0 h 330200"/>
              <a:gd name="connsiteX3" fmla="*/ 0 w 6004261"/>
              <a:gd name="connsiteY3" fmla="*/ 0 h 330200"/>
            </a:gdLst>
            <a:ahLst/>
            <a:cxnLst>
              <a:cxn ang="0">
                <a:pos x="connsiteX0" y="connsiteY0"/>
              </a:cxn>
              <a:cxn ang="0">
                <a:pos x="connsiteX1" y="connsiteY1"/>
              </a:cxn>
              <a:cxn ang="0">
                <a:pos x="connsiteX2" y="connsiteY2"/>
              </a:cxn>
              <a:cxn ang="0">
                <a:pos x="connsiteX3" y="connsiteY3"/>
              </a:cxn>
            </a:cxnLst>
            <a:rect l="l" t="t" r="r" b="b"/>
            <a:pathLst>
              <a:path w="6004261" h="330200">
                <a:moveTo>
                  <a:pt x="6004261"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p:cNvSpPr/>
          <p:nvPr/>
        </p:nvSpPr>
        <p:spPr>
          <a:xfrm flipV="1">
            <a:off x="2311400" y="1497253"/>
            <a:ext cx="5876623" cy="1046497"/>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 name="connsiteX0" fmla="*/ 6112073 w 6112073"/>
              <a:gd name="connsiteY0" fmla="*/ 330200 h 330200"/>
              <a:gd name="connsiteX1" fmla="*/ 5524500 w 6112073"/>
              <a:gd name="connsiteY1" fmla="*/ 330200 h 330200"/>
              <a:gd name="connsiteX2" fmla="*/ 5524500 w 6112073"/>
              <a:gd name="connsiteY2" fmla="*/ 0 h 330200"/>
              <a:gd name="connsiteX3" fmla="*/ 0 w 6112073"/>
              <a:gd name="connsiteY3" fmla="*/ 0 h 330200"/>
            </a:gdLst>
            <a:ahLst/>
            <a:cxnLst>
              <a:cxn ang="0">
                <a:pos x="connsiteX0" y="connsiteY0"/>
              </a:cxn>
              <a:cxn ang="0">
                <a:pos x="connsiteX1" y="connsiteY1"/>
              </a:cxn>
              <a:cxn ang="0">
                <a:pos x="connsiteX2" y="connsiteY2"/>
              </a:cxn>
              <a:cxn ang="0">
                <a:pos x="connsiteX3" y="connsiteY3"/>
              </a:cxn>
            </a:cxnLst>
            <a:rect l="l" t="t" r="r" b="b"/>
            <a:pathLst>
              <a:path w="6112073" h="330200">
                <a:moveTo>
                  <a:pt x="6112073"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4"/>
          <p:cNvGrpSpPr>
            <a:grpSpLocks noChangeAspect="1"/>
          </p:cNvGrpSpPr>
          <p:nvPr/>
        </p:nvGrpSpPr>
        <p:grpSpPr bwMode="auto">
          <a:xfrm>
            <a:off x="4570412" y="1776413"/>
            <a:ext cx="3048000" cy="1568450"/>
            <a:chOff x="2879" y="1119"/>
            <a:chExt cx="1920" cy="988"/>
          </a:xfrm>
        </p:grpSpPr>
        <p:sp>
          <p:nvSpPr>
            <p:cNvPr id="9" name="AutoShape 3"/>
            <p:cNvSpPr>
              <a:spLocks noChangeAspect="1" noChangeArrowheads="1" noTextEdit="1"/>
            </p:cNvSpPr>
            <p:nvPr/>
          </p:nvSpPr>
          <p:spPr bwMode="auto">
            <a:xfrm>
              <a:off x="2879" y="1119"/>
              <a:ext cx="192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2870" y="1110"/>
              <a:ext cx="1929" cy="988"/>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6" name="Oval 145"/>
          <p:cNvSpPr/>
          <p:nvPr/>
        </p:nvSpPr>
        <p:spPr bwMode="auto">
          <a:xfrm>
            <a:off x="8990781" y="443127"/>
            <a:ext cx="3796254" cy="385834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0" name="Group 19"/>
          <p:cNvGrpSpPr/>
          <p:nvPr/>
        </p:nvGrpSpPr>
        <p:grpSpPr>
          <a:xfrm>
            <a:off x="9917732" y="1318762"/>
            <a:ext cx="2025995" cy="2118848"/>
            <a:chOff x="10083109" y="1448097"/>
            <a:chExt cx="2025995" cy="2118848"/>
          </a:xfrm>
        </p:grpSpPr>
        <p:pic>
          <p:nvPicPr>
            <p:cNvPr id="131" name="Picture 1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4175" y="1448097"/>
              <a:ext cx="2014929" cy="1362526"/>
            </a:xfrm>
            <a:prstGeom prst="rect">
              <a:avLst/>
            </a:prstGeom>
          </p:spPr>
        </p:pic>
        <p:pic>
          <p:nvPicPr>
            <p:cNvPr id="134" name="Picture 1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4713" y="1946778"/>
              <a:ext cx="923306" cy="1178832"/>
            </a:xfrm>
            <a:prstGeom prst="rect">
              <a:avLst/>
            </a:prstGeom>
            <a:effectLst/>
          </p:spPr>
        </p:pic>
        <p:pic>
          <p:nvPicPr>
            <p:cNvPr id="137" name="Picture 1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47451" y="2448829"/>
              <a:ext cx="376337" cy="1076568"/>
            </a:xfrm>
            <a:prstGeom prst="rect">
              <a:avLst/>
            </a:prstGeom>
          </p:spPr>
        </p:pic>
        <p:pic>
          <p:nvPicPr>
            <p:cNvPr id="138" name="Picture 3" descr="C:\Users\Brent.DUARTE\Desktop\Checklist, Templates, Guides, etc\Images\HKK97128.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094174" y="2448829"/>
              <a:ext cx="1387870" cy="1110296"/>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83109" y="2854052"/>
              <a:ext cx="343235" cy="671345"/>
            </a:xfrm>
            <a:prstGeom prst="rect">
              <a:avLst/>
            </a:prstGeom>
          </p:spPr>
        </p:pic>
        <p:pic>
          <p:nvPicPr>
            <p:cNvPr id="142" name="Picture 1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5798" y="2895600"/>
              <a:ext cx="349309" cy="671345"/>
            </a:xfrm>
            <a:prstGeom prst="rect">
              <a:avLst/>
            </a:prstGeom>
          </p:spPr>
        </p:pic>
      </p:grpSp>
    </p:spTree>
    <p:extLst>
      <p:ext uri="{BB962C8B-B14F-4D97-AF65-F5344CB8AC3E}">
        <p14:creationId xmlns:p14="http://schemas.microsoft.com/office/powerpoint/2010/main" val="781465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strips(upRight)">
                                      <p:cBhvr>
                                        <p:cTn id="7" dur="500"/>
                                        <p:tgtEl>
                                          <p:spTgt spid="156"/>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8" presetClass="entr" presetSubtype="3" fill="hold" grpId="0" nodeType="withEffect">
                                  <p:stCondLst>
                                    <p:cond delay="100"/>
                                  </p:stCondLst>
                                  <p:childTnLst>
                                    <p:set>
                                      <p:cBhvr>
                                        <p:cTn id="12" dur="1" fill="hold">
                                          <p:stCondLst>
                                            <p:cond delay="0"/>
                                          </p:stCondLst>
                                        </p:cTn>
                                        <p:tgtEl>
                                          <p:spTgt spid="155"/>
                                        </p:tgtEl>
                                        <p:attrNameLst>
                                          <p:attrName>style.visibility</p:attrName>
                                        </p:attrNameLst>
                                      </p:cBhvr>
                                      <p:to>
                                        <p:strVal val="visible"/>
                                      </p:to>
                                    </p:set>
                                    <p:animEffect transition="in" filter="strips(upRight)">
                                      <p:cBhvr>
                                        <p:cTn id="13" dur="500"/>
                                        <p:tgtEl>
                                          <p:spTgt spid="155"/>
                                        </p:tgtEl>
                                      </p:cBhvr>
                                    </p:animEffect>
                                  </p:childTnLst>
                                </p:cTn>
                              </p:par>
                              <p:par>
                                <p:cTn id="14" presetID="10" presetClass="entr" presetSubtype="0" fill="hold" nodeType="withEffect">
                                  <p:stCondLst>
                                    <p:cond delay="10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8" presetClass="entr" presetSubtype="3" fill="hold" grpId="0" nodeType="withEffect">
                                  <p:stCondLst>
                                    <p:cond delay="200"/>
                                  </p:stCondLst>
                                  <p:childTnLst>
                                    <p:set>
                                      <p:cBhvr>
                                        <p:cTn id="18" dur="1" fill="hold">
                                          <p:stCondLst>
                                            <p:cond delay="0"/>
                                          </p:stCondLst>
                                        </p:cTn>
                                        <p:tgtEl>
                                          <p:spTgt spid="154"/>
                                        </p:tgtEl>
                                        <p:attrNameLst>
                                          <p:attrName>style.visibility</p:attrName>
                                        </p:attrNameLst>
                                      </p:cBhvr>
                                      <p:to>
                                        <p:strVal val="visible"/>
                                      </p:to>
                                    </p:set>
                                    <p:animEffect transition="in" filter="strips(upRight)">
                                      <p:cBhvr>
                                        <p:cTn id="19" dur="500"/>
                                        <p:tgtEl>
                                          <p:spTgt spid="154"/>
                                        </p:tgtEl>
                                      </p:cBhvr>
                                    </p:animEffect>
                                  </p:childTnLst>
                                </p:cTn>
                              </p:par>
                              <p:par>
                                <p:cTn id="20" presetID="10" presetClass="entr" presetSubtype="0" fill="hold" nodeType="withEffect">
                                  <p:stCondLst>
                                    <p:cond delay="200"/>
                                  </p:stCondLst>
                                  <p:childTnLst>
                                    <p:set>
                                      <p:cBhvr>
                                        <p:cTn id="21" dur="1" fill="hold">
                                          <p:stCondLst>
                                            <p:cond delay="0"/>
                                          </p:stCondLst>
                                        </p:cTn>
                                        <p:tgtEl>
                                          <p:spTgt spid="123"/>
                                        </p:tgtEl>
                                        <p:attrNameLst>
                                          <p:attrName>style.visibility</p:attrName>
                                        </p:attrNameLst>
                                      </p:cBhvr>
                                      <p:to>
                                        <p:strVal val="visible"/>
                                      </p:to>
                                    </p:set>
                                    <p:animEffect transition="in" filter="fade">
                                      <p:cBhvr>
                                        <p:cTn id="22" dur="500"/>
                                        <p:tgtEl>
                                          <p:spTgt spid="123"/>
                                        </p:tgtEl>
                                      </p:cBhvr>
                                    </p:animEffect>
                                  </p:childTnLst>
                                </p:cTn>
                              </p:par>
                              <p:par>
                                <p:cTn id="23" presetID="18" presetClass="entr" presetSubtype="6" fill="hold" grpId="0" nodeType="withEffect">
                                  <p:stCondLst>
                                    <p:cond delay="30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par>
                                <p:cTn id="26" presetID="10" presetClass="entr" presetSubtype="0" fill="hold" nodeType="withEffect">
                                  <p:stCondLst>
                                    <p:cond delay="300"/>
                                  </p:stCondLst>
                                  <p:childTnLst>
                                    <p:set>
                                      <p:cBhvr>
                                        <p:cTn id="27" dur="1" fill="hold">
                                          <p:stCondLst>
                                            <p:cond delay="0"/>
                                          </p:stCondLst>
                                        </p:cTn>
                                        <p:tgtEl>
                                          <p:spTgt spid="126"/>
                                        </p:tgtEl>
                                        <p:attrNameLst>
                                          <p:attrName>style.visibility</p:attrName>
                                        </p:attrNameLst>
                                      </p:cBhvr>
                                      <p:to>
                                        <p:strVal val="visible"/>
                                      </p:to>
                                    </p:set>
                                    <p:animEffect transition="in" filter="fade">
                                      <p:cBhvr>
                                        <p:cTn id="2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54" grpId="0" animBg="1"/>
      <p:bldP spid="155" grpId="0" animBg="1"/>
      <p:bldP spid="1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smtClean="0"/>
              <a:t>Cisco Virtualization Experience Infrastructure (VXI) Smart Solution</a:t>
            </a:r>
            <a:r>
              <a:rPr lang="en-US" dirty="0" smtClean="0"/>
              <a:t/>
            </a:r>
            <a:br>
              <a:rPr lang="en-US" dirty="0" smtClean="0"/>
            </a:br>
            <a:r>
              <a:rPr lang="en-US" sz="4400" dirty="0" smtClean="0"/>
              <a:t>Virtual Desktops, </a:t>
            </a:r>
            <a:r>
              <a:rPr lang="en-US" sz="4400" dirty="0" smtClean="0"/>
              <a:t>Applications, </a:t>
            </a:r>
            <a:r>
              <a:rPr lang="en-US" sz="4400" dirty="0" smtClean="0"/>
              <a:t>and Collaboration</a:t>
            </a:r>
            <a:endParaRPr lang="en-US" dirty="0"/>
          </a:p>
        </p:txBody>
      </p:sp>
      <p:sp>
        <p:nvSpPr>
          <p:cNvPr id="5" name="Subtitle 4"/>
          <p:cNvSpPr>
            <a:spLocks noGrp="1"/>
          </p:cNvSpPr>
          <p:nvPr>
            <p:ph type="subTitle" idx="1"/>
          </p:nvPr>
        </p:nvSpPr>
        <p:spPr/>
        <p:txBody>
          <a:bodyPr/>
          <a:lstStyle/>
          <a:p>
            <a:r>
              <a:rPr lang="en-US" smtClean="0"/>
              <a:t>Presenter’s Name</a:t>
            </a:r>
            <a:endParaRPr lang="en-US" dirty="0"/>
          </a:p>
        </p:txBody>
      </p:sp>
      <p:sp>
        <p:nvSpPr>
          <p:cNvPr id="6" name="Text Placeholder 5"/>
          <p:cNvSpPr>
            <a:spLocks noGrp="1"/>
          </p:cNvSpPr>
          <p:nvPr>
            <p:ph type="body" sz="quarter" idx="10"/>
          </p:nvPr>
        </p:nvSpPr>
        <p:spPr/>
        <p:txBody>
          <a:bodyPr/>
          <a:lstStyle/>
          <a:p>
            <a:r>
              <a:rPr lang="en-US" smtClean="0"/>
              <a:t>Presenter’s Title</a:t>
            </a:r>
            <a:endParaRPr lang="en-US" dirty="0"/>
          </a:p>
        </p:txBody>
      </p:sp>
      <p:sp>
        <p:nvSpPr>
          <p:cNvPr id="8" name="Text Placeholder 7"/>
          <p:cNvSpPr>
            <a:spLocks noGrp="1"/>
          </p:cNvSpPr>
          <p:nvPr>
            <p:ph type="body" sz="quarter" idx="11"/>
          </p:nvPr>
        </p:nvSpPr>
        <p:spPr/>
        <p:txBody>
          <a:bodyPr/>
          <a:lstStyle/>
          <a:p>
            <a:r>
              <a:rPr lang="en-US" dirty="0" smtClean="0"/>
              <a:t>January 2013</a:t>
            </a:r>
            <a:endParaRPr lang="en-US" dirty="0"/>
          </a:p>
        </p:txBody>
      </p:sp>
    </p:spTree>
    <p:extLst>
      <p:ext uri="{BB962C8B-B14F-4D97-AF65-F5344CB8AC3E}">
        <p14:creationId xmlns:p14="http://schemas.microsoft.com/office/powerpoint/2010/main" val="397086327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19"/>
          <p:cNvSpPr>
            <a:spLocks noChangeArrowheads="1"/>
          </p:cNvSpPr>
          <p:nvPr/>
        </p:nvSpPr>
        <p:spPr bwMode="auto">
          <a:xfrm flipH="1">
            <a:off x="390241" y="3062773"/>
            <a:ext cx="3706139" cy="3973164"/>
          </a:xfrm>
          <a:prstGeom prst="roundRect">
            <a:avLst>
              <a:gd name="adj"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nvGrpSpPr>
          <p:cNvPr id="35" name="Group 64"/>
          <p:cNvGrpSpPr>
            <a:grpSpLocks/>
          </p:cNvGrpSpPr>
          <p:nvPr/>
        </p:nvGrpSpPr>
        <p:grpSpPr>
          <a:xfrm>
            <a:off x="393060" y="3054351"/>
            <a:ext cx="3703320" cy="38481"/>
            <a:chOff x="7087711" y="3203216"/>
            <a:chExt cx="505822" cy="500910"/>
          </a:xfrm>
          <a:effectLst>
            <a:outerShdw blurRad="25400" dist="12700" dir="5400000" algn="t" rotWithShape="0">
              <a:prstClr val="black">
                <a:alpha val="20000"/>
              </a:prstClr>
            </a:outerShdw>
          </a:effectLst>
        </p:grpSpPr>
        <p:sp>
          <p:nvSpPr>
            <p:cNvPr id="36"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37"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77" name="TextBox 76"/>
          <p:cNvSpPr txBox="1">
            <a:spLocks/>
          </p:cNvSpPr>
          <p:nvPr/>
        </p:nvSpPr>
        <p:spPr>
          <a:xfrm>
            <a:off x="578335" y="3438923"/>
            <a:ext cx="3204953" cy="807895"/>
          </a:xfrm>
          <a:prstGeom prst="rect">
            <a:avLst/>
          </a:prstGeom>
          <a:noFill/>
        </p:spPr>
        <p:txBody>
          <a:bodyPr wrap="square" lIns="68562" tIns="34281" rIns="68562" bIns="34281" rtlCol="0">
            <a:spAutoFit/>
          </a:bodyPr>
          <a:lstStyle/>
          <a:p>
            <a:pPr algn="ctr"/>
            <a:r>
              <a:rPr lang="en-US" sz="2400" smtClean="0">
                <a:solidFill>
                  <a:schemeClr val="tx2">
                    <a:lumMod val="40000"/>
                    <a:lumOff val="60000"/>
                  </a:schemeClr>
                </a:solidFill>
                <a:effectLst>
                  <a:outerShdw blurRad="38100" dist="12700" dir="5400000" algn="tl">
                    <a:srgbClr val="000000">
                      <a:alpha val="30000"/>
                    </a:srgbClr>
                  </a:outerShdw>
                </a:effectLst>
              </a:rPr>
              <a:t>UNIFIED </a:t>
            </a:r>
            <a:br>
              <a:rPr lang="en-US" sz="2400" smtClean="0">
                <a:solidFill>
                  <a:schemeClr val="tx2">
                    <a:lumMod val="40000"/>
                    <a:lumOff val="60000"/>
                  </a:schemeClr>
                </a:solidFill>
                <a:effectLst>
                  <a:outerShdw blurRad="38100" dist="12700" dir="5400000" algn="tl">
                    <a:srgbClr val="000000">
                      <a:alpha val="30000"/>
                    </a:srgbClr>
                  </a:outerShdw>
                </a:effectLst>
              </a:rPr>
            </a:br>
            <a:r>
              <a:rPr lang="en-US" sz="2400" smtClean="0">
                <a:solidFill>
                  <a:schemeClr val="tx2">
                    <a:lumMod val="40000"/>
                    <a:lumOff val="60000"/>
                  </a:schemeClr>
                </a:solidFill>
                <a:effectLst>
                  <a:outerShdw blurRad="38100" dist="12700" dir="5400000" algn="tl">
                    <a:srgbClr val="000000">
                      <a:alpha val="30000"/>
                    </a:srgbClr>
                  </a:outerShdw>
                </a:effectLst>
              </a:rPr>
              <a:t>FABRIC</a:t>
            </a:r>
            <a:endParaRPr lang="en-US" sz="2400" dirty="0">
              <a:solidFill>
                <a:schemeClr val="tx2">
                  <a:lumMod val="40000"/>
                  <a:lumOff val="60000"/>
                </a:schemeClr>
              </a:solidFill>
              <a:effectLst>
                <a:outerShdw blurRad="38100" dist="12700" dir="5400000" algn="tl">
                  <a:srgbClr val="000000">
                    <a:alpha val="30000"/>
                  </a:srgbClr>
                </a:outerShdw>
              </a:effectLst>
            </a:endParaRPr>
          </a:p>
        </p:txBody>
      </p:sp>
      <p:sp>
        <p:nvSpPr>
          <p:cNvPr id="79" name="TextBox 78"/>
          <p:cNvSpPr txBox="1">
            <a:spLocks/>
          </p:cNvSpPr>
          <p:nvPr/>
        </p:nvSpPr>
        <p:spPr>
          <a:xfrm>
            <a:off x="393060" y="4236867"/>
            <a:ext cx="3703320" cy="623229"/>
          </a:xfrm>
          <a:prstGeom prst="rect">
            <a:avLst/>
          </a:prstGeom>
          <a:noFill/>
        </p:spPr>
        <p:txBody>
          <a:bodyPr wrap="square" lIns="68562" tIns="34281" rIns="68562" bIns="34281" rtlCol="0">
            <a:spAutoFit/>
          </a:bodyPr>
          <a:lstStyle/>
          <a:p>
            <a:pPr marL="0" lvl="1" algn="ctr">
              <a:spcBef>
                <a:spcPts val="225"/>
              </a:spcBef>
              <a:tabLst>
                <a:tab pos="1541463" algn="l"/>
              </a:tabLst>
              <a:defRPr/>
            </a:pPr>
            <a:r>
              <a:rPr lang="en-US" dirty="0">
                <a:solidFill>
                  <a:schemeClr val="tx2">
                    <a:lumMod val="40000"/>
                    <a:lumOff val="60000"/>
                  </a:schemeClr>
                </a:solidFill>
              </a:rPr>
              <a:t>Highly Scalable</a:t>
            </a:r>
            <a:r>
              <a:rPr lang="en-US">
                <a:solidFill>
                  <a:schemeClr val="tx2">
                    <a:lumMod val="40000"/>
                    <a:lumOff val="60000"/>
                  </a:schemeClr>
                </a:solidFill>
              </a:rPr>
              <a:t>, </a:t>
            </a:r>
            <a:r>
              <a:rPr lang="en-US" smtClean="0">
                <a:solidFill>
                  <a:schemeClr val="tx2">
                    <a:lumMod val="40000"/>
                    <a:lumOff val="60000"/>
                  </a:schemeClr>
                </a:solidFill>
              </a:rPr>
              <a:t/>
            </a:r>
            <a:br>
              <a:rPr lang="en-US" smtClean="0">
                <a:solidFill>
                  <a:schemeClr val="tx2">
                    <a:lumMod val="40000"/>
                    <a:lumOff val="60000"/>
                  </a:schemeClr>
                </a:solidFill>
              </a:rPr>
            </a:br>
            <a:r>
              <a:rPr lang="en-US" smtClean="0">
                <a:solidFill>
                  <a:schemeClr val="tx2">
                    <a:lumMod val="40000"/>
                    <a:lumOff val="60000"/>
                  </a:schemeClr>
                </a:solidFill>
              </a:rPr>
              <a:t>Secure </a:t>
            </a:r>
            <a:r>
              <a:rPr lang="en-US" dirty="0">
                <a:solidFill>
                  <a:schemeClr val="tx2">
                    <a:lumMod val="40000"/>
                    <a:lumOff val="60000"/>
                  </a:schemeClr>
                </a:solidFill>
              </a:rPr>
              <a:t>Network Fabric</a:t>
            </a:r>
          </a:p>
        </p:txBody>
      </p:sp>
      <p:sp>
        <p:nvSpPr>
          <p:cNvPr id="28" name="TextBox 27"/>
          <p:cNvSpPr txBox="1">
            <a:spLocks/>
          </p:cNvSpPr>
          <p:nvPr/>
        </p:nvSpPr>
        <p:spPr>
          <a:xfrm>
            <a:off x="474838" y="4962681"/>
            <a:ext cx="3389601" cy="1364458"/>
          </a:xfrm>
          <a:prstGeom prst="rect">
            <a:avLst/>
          </a:prstGeom>
          <a:noFill/>
        </p:spPr>
        <p:txBody>
          <a:bodyPr wrap="square" lIns="68562" tIns="34281" rIns="68562" bIns="34281" rtlCol="0">
            <a:spAutoFit/>
          </a:bodyPr>
          <a:lstStyle/>
          <a:p>
            <a:pPr marL="129744" indent="-129744">
              <a:spcBef>
                <a:spcPts val="450"/>
              </a:spcBef>
              <a:buFont typeface="Arial" pitchFamily="34" charset="0"/>
              <a:buChar char="•"/>
            </a:pPr>
            <a:r>
              <a:rPr lang="en-US" sz="1600" dirty="0">
                <a:solidFill>
                  <a:srgbClr val="FFFFFF"/>
                </a:solidFill>
              </a:rPr>
              <a:t>Deliver architectural </a:t>
            </a:r>
            <a:r>
              <a:rPr lang="en-US" sz="1600">
                <a:solidFill>
                  <a:srgbClr val="FFFFFF"/>
                </a:solidFill>
              </a:rPr>
              <a:t>flexibility </a:t>
            </a:r>
            <a:r>
              <a:rPr lang="en-US" sz="1600" smtClean="0">
                <a:solidFill>
                  <a:srgbClr val="FFFFFF"/>
                </a:solidFill>
              </a:rPr>
              <a:t/>
            </a:r>
            <a:br>
              <a:rPr lang="en-US" sz="1600" smtClean="0">
                <a:solidFill>
                  <a:srgbClr val="FFFFFF"/>
                </a:solidFill>
              </a:rPr>
            </a:br>
            <a:r>
              <a:rPr lang="en-US" sz="1600" smtClean="0">
                <a:solidFill>
                  <a:srgbClr val="FFFFFF"/>
                </a:solidFill>
              </a:rPr>
              <a:t>for </a:t>
            </a:r>
            <a:r>
              <a:rPr lang="en-US" sz="1600">
                <a:solidFill>
                  <a:srgbClr val="FFFFFF"/>
                </a:solidFill>
              </a:rPr>
              <a:t>all </a:t>
            </a:r>
            <a:r>
              <a:rPr lang="en-US" sz="1600" smtClean="0">
                <a:solidFill>
                  <a:srgbClr val="FFFFFF"/>
                </a:solidFill>
              </a:rPr>
              <a:t>Data </a:t>
            </a:r>
            <a:r>
              <a:rPr lang="en-US" sz="1600" dirty="0">
                <a:solidFill>
                  <a:srgbClr val="FFFFFF"/>
                </a:solidFill>
              </a:rPr>
              <a:t>Centers</a:t>
            </a:r>
          </a:p>
          <a:p>
            <a:pPr marL="129744" indent="-129744">
              <a:spcBef>
                <a:spcPts val="450"/>
              </a:spcBef>
              <a:buFont typeface="Arial" pitchFamily="34" charset="0"/>
              <a:buChar char="•"/>
            </a:pPr>
            <a:r>
              <a:rPr lang="en-US" sz="1600" dirty="0">
                <a:solidFill>
                  <a:srgbClr val="FFFFFF"/>
                </a:solidFill>
              </a:rPr>
              <a:t>Provide consistent networking across physical, </a:t>
            </a:r>
            <a:r>
              <a:rPr lang="en-US" sz="1600">
                <a:solidFill>
                  <a:srgbClr val="FFFFFF"/>
                </a:solidFill>
              </a:rPr>
              <a:t>virtual </a:t>
            </a:r>
            <a:br>
              <a:rPr lang="en-US" sz="1600">
                <a:solidFill>
                  <a:srgbClr val="FFFFFF"/>
                </a:solidFill>
              </a:rPr>
            </a:br>
            <a:r>
              <a:rPr lang="en-US" sz="1600">
                <a:solidFill>
                  <a:srgbClr val="FFFFFF"/>
                </a:solidFill>
              </a:rPr>
              <a:t>and </a:t>
            </a:r>
            <a:r>
              <a:rPr lang="en-US" sz="1600" dirty="0">
                <a:solidFill>
                  <a:srgbClr val="FFFFFF"/>
                </a:solidFill>
              </a:rPr>
              <a:t>cloud</a:t>
            </a:r>
          </a:p>
        </p:txBody>
      </p:sp>
      <p:sp>
        <p:nvSpPr>
          <p:cNvPr id="69" name="Rectangle 19"/>
          <p:cNvSpPr>
            <a:spLocks noChangeArrowheads="1"/>
          </p:cNvSpPr>
          <p:nvPr/>
        </p:nvSpPr>
        <p:spPr bwMode="auto">
          <a:xfrm flipH="1">
            <a:off x="4251714" y="3062773"/>
            <a:ext cx="3706139" cy="3973164"/>
          </a:xfrm>
          <a:prstGeom prst="roundRect">
            <a:avLst>
              <a:gd name="adj"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nvGrpSpPr>
          <p:cNvPr id="41" name="Group 64"/>
          <p:cNvGrpSpPr>
            <a:grpSpLocks/>
          </p:cNvGrpSpPr>
          <p:nvPr/>
        </p:nvGrpSpPr>
        <p:grpSpPr>
          <a:xfrm>
            <a:off x="4254533" y="3054351"/>
            <a:ext cx="3703320" cy="38481"/>
            <a:chOff x="7087711" y="3203216"/>
            <a:chExt cx="505822" cy="500910"/>
          </a:xfrm>
          <a:effectLst>
            <a:outerShdw blurRad="25400" dist="12700" dir="5400000" algn="t" rotWithShape="0">
              <a:prstClr val="black">
                <a:alpha val="20000"/>
              </a:prstClr>
            </a:outerShdw>
          </a:effectLst>
        </p:grpSpPr>
        <p:sp>
          <p:nvSpPr>
            <p:cNvPr id="42"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43"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78" name="TextBox 77"/>
          <p:cNvSpPr txBox="1">
            <a:spLocks/>
          </p:cNvSpPr>
          <p:nvPr/>
        </p:nvSpPr>
        <p:spPr>
          <a:xfrm>
            <a:off x="4509781" y="3438923"/>
            <a:ext cx="3204952" cy="807895"/>
          </a:xfrm>
          <a:prstGeom prst="rect">
            <a:avLst/>
          </a:prstGeom>
          <a:noFill/>
        </p:spPr>
        <p:txBody>
          <a:bodyPr wrap="square" lIns="68562" tIns="34281" rIns="68562" bIns="34281" rtlCol="0">
            <a:spAutoFit/>
          </a:bodyPr>
          <a:lstStyle/>
          <a:p>
            <a:pPr algn="ctr"/>
            <a:r>
              <a:rPr lang="en-US" sz="2400" dirty="0">
                <a:solidFill>
                  <a:schemeClr val="accent1">
                    <a:lumMod val="40000"/>
                    <a:lumOff val="60000"/>
                  </a:schemeClr>
                </a:solidFill>
                <a:effectLst>
                  <a:outerShdw blurRad="38100" dist="12700" dir="5400000" algn="tl">
                    <a:srgbClr val="000000">
                      <a:alpha val="30000"/>
                    </a:srgbClr>
                  </a:outerShdw>
                </a:effectLst>
              </a:rPr>
              <a:t>UNIFIED COMPUTING</a:t>
            </a:r>
          </a:p>
        </p:txBody>
      </p:sp>
      <p:sp>
        <p:nvSpPr>
          <p:cNvPr id="80" name="TextBox 79"/>
          <p:cNvSpPr txBox="1">
            <a:spLocks/>
          </p:cNvSpPr>
          <p:nvPr/>
        </p:nvSpPr>
        <p:spPr>
          <a:xfrm>
            <a:off x="4416578" y="4236867"/>
            <a:ext cx="3376411" cy="623229"/>
          </a:xfrm>
          <a:prstGeom prst="rect">
            <a:avLst/>
          </a:prstGeom>
          <a:noFill/>
        </p:spPr>
        <p:txBody>
          <a:bodyPr wrap="square" lIns="68562" tIns="34281" rIns="68562" bIns="34281" rtlCol="0">
            <a:spAutoFit/>
          </a:bodyPr>
          <a:lstStyle/>
          <a:p>
            <a:pPr algn="ctr"/>
            <a:r>
              <a:rPr lang="en-US" dirty="0">
                <a:solidFill>
                  <a:schemeClr val="accent1">
                    <a:lumMod val="40000"/>
                    <a:lumOff val="60000"/>
                  </a:schemeClr>
                </a:solidFill>
              </a:rPr>
              <a:t>Modular Stateless</a:t>
            </a:r>
          </a:p>
          <a:p>
            <a:pPr algn="ctr"/>
            <a:r>
              <a:rPr lang="en-US" dirty="0">
                <a:solidFill>
                  <a:schemeClr val="accent1">
                    <a:lumMod val="40000"/>
                    <a:lumOff val="60000"/>
                  </a:schemeClr>
                </a:solidFill>
              </a:rPr>
              <a:t>Computing Elements</a:t>
            </a:r>
          </a:p>
        </p:txBody>
      </p:sp>
      <p:sp>
        <p:nvSpPr>
          <p:cNvPr id="30" name="TextBox 29"/>
          <p:cNvSpPr txBox="1">
            <a:spLocks/>
          </p:cNvSpPr>
          <p:nvPr/>
        </p:nvSpPr>
        <p:spPr>
          <a:xfrm>
            <a:off x="4414638" y="4962681"/>
            <a:ext cx="3389601" cy="1364458"/>
          </a:xfrm>
          <a:prstGeom prst="rect">
            <a:avLst/>
          </a:prstGeom>
          <a:noFill/>
        </p:spPr>
        <p:txBody>
          <a:bodyPr wrap="square" lIns="68562" tIns="34281" rIns="68562" bIns="34281" rtlCol="0">
            <a:spAutoFit/>
          </a:bodyPr>
          <a:lstStyle/>
          <a:p>
            <a:pPr marL="129744" indent="-129744">
              <a:buFont typeface="Arial" pitchFamily="34" charset="0"/>
              <a:buChar char="•"/>
            </a:pPr>
            <a:r>
              <a:rPr lang="en-US" sz="1600">
                <a:solidFill>
                  <a:srgbClr val="FFFFFF"/>
                </a:solidFill>
              </a:rPr>
              <a:t>Unite computing, network, storage </a:t>
            </a:r>
            <a:r>
              <a:rPr lang="en-US" sz="1600" dirty="0">
                <a:solidFill>
                  <a:srgbClr val="FFFFFF"/>
                </a:solidFill>
              </a:rPr>
              <a:t>access, and virtualization</a:t>
            </a:r>
          </a:p>
          <a:p>
            <a:pPr marL="129744" indent="-129744">
              <a:spcBef>
                <a:spcPts val="450"/>
              </a:spcBef>
              <a:buFont typeface="Arial" pitchFamily="34" charset="0"/>
              <a:buChar char="•"/>
            </a:pPr>
            <a:r>
              <a:rPr lang="en-US" sz="1600" dirty="0">
                <a:solidFill>
                  <a:srgbClr val="FFFFFF"/>
                </a:solidFill>
              </a:rPr>
              <a:t>Deliver </a:t>
            </a:r>
            <a:r>
              <a:rPr lang="en-US" sz="1600">
                <a:solidFill>
                  <a:srgbClr val="FFFFFF"/>
                </a:solidFill>
              </a:rPr>
              <a:t>cohesive system that </a:t>
            </a:r>
            <a:r>
              <a:rPr lang="en-US" sz="1600" dirty="0">
                <a:solidFill>
                  <a:srgbClr val="FFFFFF"/>
                </a:solidFill>
              </a:rPr>
              <a:t>reduces TCO and increases business agility </a:t>
            </a:r>
          </a:p>
        </p:txBody>
      </p:sp>
      <p:sp>
        <p:nvSpPr>
          <p:cNvPr id="67" name="Rectangle 19"/>
          <p:cNvSpPr>
            <a:spLocks noChangeArrowheads="1"/>
          </p:cNvSpPr>
          <p:nvPr/>
        </p:nvSpPr>
        <p:spPr bwMode="auto">
          <a:xfrm flipH="1">
            <a:off x="8130346" y="3062773"/>
            <a:ext cx="3706140" cy="3973164"/>
          </a:xfrm>
          <a:prstGeom prst="roundRect">
            <a:avLst>
              <a:gd name="adj"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nvGrpSpPr>
          <p:cNvPr id="44" name="Group 64"/>
          <p:cNvGrpSpPr>
            <a:grpSpLocks/>
          </p:cNvGrpSpPr>
          <p:nvPr/>
        </p:nvGrpSpPr>
        <p:grpSpPr>
          <a:xfrm>
            <a:off x="8133166" y="3054351"/>
            <a:ext cx="3703320" cy="38481"/>
            <a:chOff x="7087711" y="3203216"/>
            <a:chExt cx="505822" cy="500910"/>
          </a:xfrm>
          <a:effectLst>
            <a:outerShdw blurRad="25400" dist="12700" dir="5400000" algn="t" rotWithShape="0">
              <a:prstClr val="black">
                <a:alpha val="20000"/>
              </a:prstClr>
            </a:outerShdw>
          </a:effectLst>
        </p:grpSpPr>
        <p:sp>
          <p:nvSpPr>
            <p:cNvPr id="4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4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76" name="TextBox 75"/>
          <p:cNvSpPr txBox="1">
            <a:spLocks/>
          </p:cNvSpPr>
          <p:nvPr/>
        </p:nvSpPr>
        <p:spPr>
          <a:xfrm>
            <a:off x="8249927" y="3438923"/>
            <a:ext cx="3481925" cy="807895"/>
          </a:xfrm>
          <a:prstGeom prst="rect">
            <a:avLst/>
          </a:prstGeom>
          <a:noFill/>
        </p:spPr>
        <p:txBody>
          <a:bodyPr wrap="square" lIns="68562" tIns="34281" rIns="68562" bIns="34281" rtlCol="0">
            <a:spAutoFit/>
          </a:bodyPr>
          <a:lstStyle/>
          <a:p>
            <a:pPr algn="ctr"/>
            <a:r>
              <a:rPr lang="en-US" sz="2400" dirty="0">
                <a:solidFill>
                  <a:schemeClr val="accent2">
                    <a:lumMod val="40000"/>
                    <a:lumOff val="60000"/>
                  </a:schemeClr>
                </a:solidFill>
                <a:effectLst>
                  <a:outerShdw blurRad="38100" dist="12700" dir="5400000" algn="tl">
                    <a:srgbClr val="000000">
                      <a:alpha val="30000"/>
                    </a:srgbClr>
                  </a:outerShdw>
                </a:effectLst>
              </a:rPr>
              <a:t>UNIFIED MANAGEMENT</a:t>
            </a:r>
          </a:p>
        </p:txBody>
      </p:sp>
      <p:sp>
        <p:nvSpPr>
          <p:cNvPr id="81" name="TextBox 80"/>
          <p:cNvSpPr txBox="1">
            <a:spLocks/>
          </p:cNvSpPr>
          <p:nvPr/>
        </p:nvSpPr>
        <p:spPr>
          <a:xfrm>
            <a:off x="8473754" y="4236867"/>
            <a:ext cx="3019325" cy="623229"/>
          </a:xfrm>
          <a:prstGeom prst="rect">
            <a:avLst/>
          </a:prstGeom>
          <a:noFill/>
        </p:spPr>
        <p:txBody>
          <a:bodyPr wrap="square" lIns="68562" tIns="34281" rIns="68562" bIns="34281" rtlCol="0">
            <a:spAutoFit/>
          </a:bodyPr>
          <a:lstStyle/>
          <a:p>
            <a:pPr algn="ctr">
              <a:defRPr/>
            </a:pPr>
            <a:r>
              <a:rPr lang="en-US" dirty="0">
                <a:solidFill>
                  <a:schemeClr val="accent2">
                    <a:lumMod val="40000"/>
                    <a:lumOff val="60000"/>
                  </a:schemeClr>
                </a:solidFill>
              </a:rPr>
              <a:t>Automated</a:t>
            </a:r>
          </a:p>
          <a:p>
            <a:pPr algn="ctr">
              <a:defRPr/>
            </a:pPr>
            <a:r>
              <a:rPr lang="en-US" dirty="0">
                <a:solidFill>
                  <a:schemeClr val="accent2">
                    <a:lumMod val="40000"/>
                    <a:lumOff val="60000"/>
                  </a:schemeClr>
                </a:solidFill>
              </a:rPr>
              <a:t>Resource Management</a:t>
            </a:r>
          </a:p>
        </p:txBody>
      </p:sp>
      <p:sp>
        <p:nvSpPr>
          <p:cNvPr id="82" name="TextBox 81"/>
          <p:cNvSpPr txBox="1">
            <a:spLocks/>
          </p:cNvSpPr>
          <p:nvPr/>
        </p:nvSpPr>
        <p:spPr>
          <a:xfrm>
            <a:off x="8237277" y="4962681"/>
            <a:ext cx="3495114" cy="1610679"/>
          </a:xfrm>
          <a:prstGeom prst="rect">
            <a:avLst/>
          </a:prstGeom>
          <a:noFill/>
        </p:spPr>
        <p:txBody>
          <a:bodyPr wrap="square" lIns="68562" tIns="34281" rIns="68562" bIns="34281" rtlCol="0">
            <a:spAutoFit/>
          </a:bodyPr>
          <a:lstStyle/>
          <a:p>
            <a:pPr marL="129744" indent="-129744">
              <a:buFont typeface="Arial" pitchFamily="34" charset="0"/>
              <a:buChar char="•"/>
            </a:pPr>
            <a:r>
              <a:rPr lang="en-US" sz="1600" dirty="0">
                <a:solidFill>
                  <a:srgbClr val="FFFFFF"/>
                </a:solidFill>
              </a:rPr>
              <a:t>Simplify and automate IT provisioning with policy-based management</a:t>
            </a:r>
          </a:p>
          <a:p>
            <a:pPr marL="129744" indent="-129744">
              <a:spcBef>
                <a:spcPts val="450"/>
              </a:spcBef>
              <a:buFont typeface="Arial" pitchFamily="34" charset="0"/>
              <a:buChar char="•"/>
            </a:pPr>
            <a:r>
              <a:rPr lang="en-US" sz="1600" dirty="0">
                <a:solidFill>
                  <a:srgbClr val="FFFFFF"/>
                </a:solidFill>
              </a:rPr>
              <a:t>Deploy physical and virtual resources on-demand for greater flexibility and agility</a:t>
            </a:r>
          </a:p>
        </p:txBody>
      </p:sp>
      <p:grpSp>
        <p:nvGrpSpPr>
          <p:cNvPr id="2" name="Group 23"/>
          <p:cNvGrpSpPr>
            <a:grpSpLocks/>
          </p:cNvGrpSpPr>
          <p:nvPr/>
        </p:nvGrpSpPr>
        <p:grpSpPr>
          <a:xfrm>
            <a:off x="1408368" y="1763784"/>
            <a:ext cx="1577310" cy="1577721"/>
            <a:chOff x="951232" y="2055550"/>
            <a:chExt cx="1563949" cy="1563950"/>
          </a:xfrm>
        </p:grpSpPr>
        <p:sp>
          <p:nvSpPr>
            <p:cNvPr id="73" name="Oval 72"/>
            <p:cNvSpPr/>
            <p:nvPr/>
          </p:nvSpPr>
          <p:spPr>
            <a:xfrm>
              <a:off x="951232" y="2055550"/>
              <a:ext cx="1563949" cy="1563950"/>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4" name="Freeform 11"/>
            <p:cNvSpPr>
              <a:spLocks noEditPoints="1"/>
            </p:cNvSpPr>
            <p:nvPr/>
          </p:nvSpPr>
          <p:spPr bwMode="auto">
            <a:xfrm>
              <a:off x="1117586" y="2215795"/>
              <a:ext cx="1244670" cy="1243466"/>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defRPr/>
              </a:pPr>
              <a:endParaRPr lang="en-US" baseline="-25000" dirty="0">
                <a:solidFill>
                  <a:srgbClr val="0096D6"/>
                </a:solidFill>
              </a:endParaRPr>
            </a:p>
          </p:txBody>
        </p:sp>
      </p:grpSp>
      <p:grpSp>
        <p:nvGrpSpPr>
          <p:cNvPr id="3" name="Group 25"/>
          <p:cNvGrpSpPr>
            <a:grpSpLocks/>
          </p:cNvGrpSpPr>
          <p:nvPr/>
        </p:nvGrpSpPr>
        <p:grpSpPr>
          <a:xfrm>
            <a:off x="9202762" y="1793103"/>
            <a:ext cx="1577310" cy="1577721"/>
            <a:chOff x="6744251" y="2084579"/>
            <a:chExt cx="1563950" cy="1563950"/>
          </a:xfrm>
        </p:grpSpPr>
        <p:sp>
          <p:nvSpPr>
            <p:cNvPr id="84" name="Oval 83"/>
            <p:cNvSpPr/>
            <p:nvPr/>
          </p:nvSpPr>
          <p:spPr>
            <a:xfrm>
              <a:off x="6744251" y="2084579"/>
              <a:ext cx="1563950" cy="156395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4" name="Group 66"/>
            <p:cNvGrpSpPr/>
            <p:nvPr/>
          </p:nvGrpSpPr>
          <p:grpSpPr>
            <a:xfrm>
              <a:off x="6892638" y="2219648"/>
              <a:ext cx="1211114" cy="1212981"/>
              <a:chOff x="7050770" y="3316249"/>
              <a:chExt cx="548923" cy="549770"/>
            </a:xfrm>
            <a:effectLst>
              <a:outerShdw blurRad="63500" sx="102000" sy="102000" algn="ctr" rotWithShape="0">
                <a:prstClr val="black">
                  <a:alpha val="40000"/>
                </a:prstClr>
              </a:outerShdw>
            </a:effectLst>
          </p:grpSpPr>
          <p:sp>
            <p:nvSpPr>
              <p:cNvPr id="93" name="Freeform 129"/>
              <p:cNvSpPr>
                <a:spLocks noEditPoints="1"/>
              </p:cNvSpPr>
              <p:nvPr/>
            </p:nvSpPr>
            <p:spPr bwMode="auto">
              <a:xfrm>
                <a:off x="7050770" y="3412048"/>
                <a:ext cx="255519" cy="251489"/>
              </a:xfrm>
              <a:custGeom>
                <a:avLst/>
                <a:gdLst/>
                <a:ahLst/>
                <a:cxnLst>
                  <a:cxn ang="0">
                    <a:pos x="196" y="90"/>
                  </a:cxn>
                  <a:cxn ang="0">
                    <a:pos x="193" y="70"/>
                  </a:cxn>
                  <a:cxn ang="0">
                    <a:pos x="189" y="67"/>
                  </a:cxn>
                  <a:cxn ang="0">
                    <a:pos x="175" y="66"/>
                  </a:cxn>
                  <a:cxn ang="0">
                    <a:pos x="164" y="47"/>
                  </a:cxn>
                  <a:cxn ang="0">
                    <a:pos x="170" y="33"/>
                  </a:cxn>
                  <a:cxn ang="0">
                    <a:pos x="169" y="29"/>
                  </a:cxn>
                  <a:cxn ang="0">
                    <a:pos x="153" y="16"/>
                  </a:cxn>
                  <a:cxn ang="0">
                    <a:pos x="149" y="16"/>
                  </a:cxn>
                  <a:cxn ang="0">
                    <a:pos x="137" y="24"/>
                  </a:cxn>
                  <a:cxn ang="0">
                    <a:pos x="116" y="16"/>
                  </a:cxn>
                  <a:cxn ang="0">
                    <a:pos x="112" y="2"/>
                  </a:cxn>
                  <a:cxn ang="0">
                    <a:pos x="108" y="0"/>
                  </a:cxn>
                  <a:cxn ang="0">
                    <a:pos x="88" y="0"/>
                  </a:cxn>
                  <a:cxn ang="0">
                    <a:pos x="85" y="2"/>
                  </a:cxn>
                  <a:cxn ang="0">
                    <a:pos x="81" y="16"/>
                  </a:cxn>
                  <a:cxn ang="0">
                    <a:pos x="60" y="24"/>
                  </a:cxn>
                  <a:cxn ang="0">
                    <a:pos x="48" y="16"/>
                  </a:cxn>
                  <a:cxn ang="0">
                    <a:pos x="43" y="16"/>
                  </a:cxn>
                  <a:cxn ang="0">
                    <a:pos x="28" y="29"/>
                  </a:cxn>
                  <a:cxn ang="0">
                    <a:pos x="27" y="33"/>
                  </a:cxn>
                  <a:cxn ang="0">
                    <a:pos x="33" y="47"/>
                  </a:cxn>
                  <a:cxn ang="0">
                    <a:pos x="21" y="66"/>
                  </a:cxn>
                  <a:cxn ang="0">
                    <a:pos x="7" y="67"/>
                  </a:cxn>
                  <a:cxn ang="0">
                    <a:pos x="4" y="70"/>
                  </a:cxn>
                  <a:cxn ang="0">
                    <a:pos x="0" y="90"/>
                  </a:cxn>
                  <a:cxn ang="0">
                    <a:pos x="2" y="94"/>
                  </a:cxn>
                  <a:cxn ang="0">
                    <a:pos x="15" y="101"/>
                  </a:cxn>
                  <a:cxn ang="0">
                    <a:pos x="19" y="123"/>
                  </a:cxn>
                  <a:cxn ang="0">
                    <a:pos x="9" y="133"/>
                  </a:cxn>
                  <a:cxn ang="0">
                    <a:pos x="9" y="137"/>
                  </a:cxn>
                  <a:cxn ang="0">
                    <a:pos x="19" y="155"/>
                  </a:cxn>
                  <a:cxn ang="0">
                    <a:pos x="23" y="157"/>
                  </a:cxn>
                  <a:cxn ang="0">
                    <a:pos x="37" y="153"/>
                  </a:cxn>
                  <a:cxn ang="0">
                    <a:pos x="54" y="167"/>
                  </a:cxn>
                  <a:cxn ang="0">
                    <a:pos x="53" y="182"/>
                  </a:cxn>
                  <a:cxn ang="0">
                    <a:pos x="55" y="186"/>
                  </a:cxn>
                  <a:cxn ang="0">
                    <a:pos x="74" y="193"/>
                  </a:cxn>
                  <a:cxn ang="0">
                    <a:pos x="78" y="191"/>
                  </a:cxn>
                  <a:cxn ang="0">
                    <a:pos x="87" y="179"/>
                  </a:cxn>
                  <a:cxn ang="0">
                    <a:pos x="98" y="180"/>
                  </a:cxn>
                  <a:cxn ang="0">
                    <a:pos x="109" y="179"/>
                  </a:cxn>
                  <a:cxn ang="0">
                    <a:pos x="118" y="191"/>
                  </a:cxn>
                  <a:cxn ang="0">
                    <a:pos x="122" y="193"/>
                  </a:cxn>
                  <a:cxn ang="0">
                    <a:pos x="141" y="186"/>
                  </a:cxn>
                  <a:cxn ang="0">
                    <a:pos x="144" y="182"/>
                  </a:cxn>
                  <a:cxn ang="0">
                    <a:pos x="142" y="167"/>
                  </a:cxn>
                  <a:cxn ang="0">
                    <a:pos x="160" y="153"/>
                  </a:cxn>
                  <a:cxn ang="0">
                    <a:pos x="174" y="157"/>
                  </a:cxn>
                  <a:cxn ang="0">
                    <a:pos x="178" y="155"/>
                  </a:cxn>
                  <a:cxn ang="0">
                    <a:pos x="188" y="137"/>
                  </a:cxn>
                  <a:cxn ang="0">
                    <a:pos x="187" y="133"/>
                  </a:cxn>
                  <a:cxn ang="0">
                    <a:pos x="177" y="123"/>
                  </a:cxn>
                  <a:cxn ang="0">
                    <a:pos x="181" y="101"/>
                  </a:cxn>
                  <a:cxn ang="0">
                    <a:pos x="194" y="94"/>
                  </a:cxn>
                  <a:cxn ang="0">
                    <a:pos x="196" y="90"/>
                  </a:cxn>
                  <a:cxn ang="0">
                    <a:pos x="98" y="127"/>
                  </a:cxn>
                  <a:cxn ang="0">
                    <a:pos x="69" y="97"/>
                  </a:cxn>
                  <a:cxn ang="0">
                    <a:pos x="98" y="68"/>
                  </a:cxn>
                  <a:cxn ang="0">
                    <a:pos x="128" y="97"/>
                  </a:cxn>
                  <a:cxn ang="0">
                    <a:pos x="98" y="127"/>
                  </a:cxn>
                </a:cxnLst>
                <a:rect l="0" t="0" r="r" b="b"/>
                <a:pathLst>
                  <a:path w="196" h="193">
                    <a:moveTo>
                      <a:pt x="196" y="90"/>
                    </a:moveTo>
                    <a:cubicBezTo>
                      <a:pt x="196" y="90"/>
                      <a:pt x="193" y="71"/>
                      <a:pt x="193" y="70"/>
                    </a:cubicBezTo>
                    <a:cubicBezTo>
                      <a:pt x="192" y="69"/>
                      <a:pt x="191" y="68"/>
                      <a:pt x="189" y="67"/>
                    </a:cubicBezTo>
                    <a:cubicBezTo>
                      <a:pt x="187" y="67"/>
                      <a:pt x="177" y="66"/>
                      <a:pt x="175" y="66"/>
                    </a:cubicBezTo>
                    <a:cubicBezTo>
                      <a:pt x="172" y="59"/>
                      <a:pt x="168" y="53"/>
                      <a:pt x="164" y="47"/>
                    </a:cubicBezTo>
                    <a:cubicBezTo>
                      <a:pt x="164" y="45"/>
                      <a:pt x="169" y="35"/>
                      <a:pt x="170" y="33"/>
                    </a:cubicBezTo>
                    <a:cubicBezTo>
                      <a:pt x="170" y="32"/>
                      <a:pt x="170" y="30"/>
                      <a:pt x="169" y="29"/>
                    </a:cubicBezTo>
                    <a:cubicBezTo>
                      <a:pt x="168" y="29"/>
                      <a:pt x="154" y="17"/>
                      <a:pt x="153" y="16"/>
                    </a:cubicBezTo>
                    <a:cubicBezTo>
                      <a:pt x="152" y="15"/>
                      <a:pt x="150" y="15"/>
                      <a:pt x="149" y="16"/>
                    </a:cubicBezTo>
                    <a:cubicBezTo>
                      <a:pt x="147" y="17"/>
                      <a:pt x="138" y="23"/>
                      <a:pt x="137" y="24"/>
                    </a:cubicBezTo>
                    <a:cubicBezTo>
                      <a:pt x="130" y="21"/>
                      <a:pt x="123" y="18"/>
                      <a:pt x="116" y="16"/>
                    </a:cubicBezTo>
                    <a:cubicBezTo>
                      <a:pt x="115" y="15"/>
                      <a:pt x="112" y="5"/>
                      <a:pt x="112" y="2"/>
                    </a:cubicBezTo>
                    <a:cubicBezTo>
                      <a:pt x="111" y="1"/>
                      <a:pt x="110" y="0"/>
                      <a:pt x="108" y="0"/>
                    </a:cubicBezTo>
                    <a:cubicBezTo>
                      <a:pt x="88" y="0"/>
                      <a:pt x="88" y="0"/>
                      <a:pt x="88" y="0"/>
                    </a:cubicBezTo>
                    <a:cubicBezTo>
                      <a:pt x="86" y="0"/>
                      <a:pt x="85" y="1"/>
                      <a:pt x="85" y="2"/>
                    </a:cubicBezTo>
                    <a:cubicBezTo>
                      <a:pt x="84" y="5"/>
                      <a:pt x="81" y="15"/>
                      <a:pt x="81" y="16"/>
                    </a:cubicBezTo>
                    <a:cubicBezTo>
                      <a:pt x="73" y="18"/>
                      <a:pt x="66" y="21"/>
                      <a:pt x="60" y="24"/>
                    </a:cubicBezTo>
                    <a:cubicBezTo>
                      <a:pt x="58" y="23"/>
                      <a:pt x="49" y="17"/>
                      <a:pt x="48" y="16"/>
                    </a:cubicBezTo>
                    <a:cubicBezTo>
                      <a:pt x="46" y="15"/>
                      <a:pt x="45" y="15"/>
                      <a:pt x="43" y="16"/>
                    </a:cubicBezTo>
                    <a:cubicBezTo>
                      <a:pt x="43" y="17"/>
                      <a:pt x="28" y="29"/>
                      <a:pt x="28" y="29"/>
                    </a:cubicBezTo>
                    <a:cubicBezTo>
                      <a:pt x="26" y="30"/>
                      <a:pt x="26" y="32"/>
                      <a:pt x="27" y="33"/>
                    </a:cubicBezTo>
                    <a:cubicBezTo>
                      <a:pt x="28" y="36"/>
                      <a:pt x="32" y="45"/>
                      <a:pt x="33" y="47"/>
                    </a:cubicBezTo>
                    <a:cubicBezTo>
                      <a:pt x="28" y="53"/>
                      <a:pt x="24" y="59"/>
                      <a:pt x="21" y="66"/>
                    </a:cubicBezTo>
                    <a:cubicBezTo>
                      <a:pt x="20" y="66"/>
                      <a:pt x="9" y="67"/>
                      <a:pt x="7" y="67"/>
                    </a:cubicBezTo>
                    <a:cubicBezTo>
                      <a:pt x="6" y="68"/>
                      <a:pt x="4" y="69"/>
                      <a:pt x="4" y="70"/>
                    </a:cubicBezTo>
                    <a:cubicBezTo>
                      <a:pt x="4" y="71"/>
                      <a:pt x="0" y="90"/>
                      <a:pt x="0" y="90"/>
                    </a:cubicBezTo>
                    <a:cubicBezTo>
                      <a:pt x="0" y="92"/>
                      <a:pt x="1" y="94"/>
                      <a:pt x="2" y="94"/>
                    </a:cubicBezTo>
                    <a:cubicBezTo>
                      <a:pt x="4" y="95"/>
                      <a:pt x="14" y="100"/>
                      <a:pt x="15" y="101"/>
                    </a:cubicBezTo>
                    <a:cubicBezTo>
                      <a:pt x="16" y="108"/>
                      <a:pt x="17" y="116"/>
                      <a:pt x="19" y="123"/>
                    </a:cubicBezTo>
                    <a:cubicBezTo>
                      <a:pt x="18" y="124"/>
                      <a:pt x="11" y="131"/>
                      <a:pt x="9" y="133"/>
                    </a:cubicBezTo>
                    <a:cubicBezTo>
                      <a:pt x="8" y="134"/>
                      <a:pt x="8" y="136"/>
                      <a:pt x="9" y="137"/>
                    </a:cubicBezTo>
                    <a:cubicBezTo>
                      <a:pt x="9" y="138"/>
                      <a:pt x="18" y="154"/>
                      <a:pt x="19" y="155"/>
                    </a:cubicBezTo>
                    <a:cubicBezTo>
                      <a:pt x="20" y="157"/>
                      <a:pt x="21" y="157"/>
                      <a:pt x="23" y="157"/>
                    </a:cubicBezTo>
                    <a:cubicBezTo>
                      <a:pt x="25" y="156"/>
                      <a:pt x="35" y="154"/>
                      <a:pt x="37" y="153"/>
                    </a:cubicBezTo>
                    <a:cubicBezTo>
                      <a:pt x="42" y="159"/>
                      <a:pt x="48" y="163"/>
                      <a:pt x="54" y="167"/>
                    </a:cubicBezTo>
                    <a:cubicBezTo>
                      <a:pt x="54" y="169"/>
                      <a:pt x="53" y="180"/>
                      <a:pt x="53" y="182"/>
                    </a:cubicBezTo>
                    <a:cubicBezTo>
                      <a:pt x="53" y="183"/>
                      <a:pt x="53" y="185"/>
                      <a:pt x="55" y="186"/>
                    </a:cubicBezTo>
                    <a:cubicBezTo>
                      <a:pt x="56" y="186"/>
                      <a:pt x="74" y="192"/>
                      <a:pt x="74" y="193"/>
                    </a:cubicBezTo>
                    <a:cubicBezTo>
                      <a:pt x="76" y="193"/>
                      <a:pt x="78" y="193"/>
                      <a:pt x="78" y="191"/>
                    </a:cubicBezTo>
                    <a:cubicBezTo>
                      <a:pt x="80" y="189"/>
                      <a:pt x="86" y="181"/>
                      <a:pt x="87" y="179"/>
                    </a:cubicBezTo>
                    <a:cubicBezTo>
                      <a:pt x="91" y="180"/>
                      <a:pt x="94" y="180"/>
                      <a:pt x="98" y="180"/>
                    </a:cubicBezTo>
                    <a:cubicBezTo>
                      <a:pt x="102" y="180"/>
                      <a:pt x="106" y="180"/>
                      <a:pt x="109" y="179"/>
                    </a:cubicBezTo>
                    <a:cubicBezTo>
                      <a:pt x="110" y="181"/>
                      <a:pt x="117" y="189"/>
                      <a:pt x="118" y="191"/>
                    </a:cubicBezTo>
                    <a:cubicBezTo>
                      <a:pt x="119" y="192"/>
                      <a:pt x="120" y="193"/>
                      <a:pt x="122" y="193"/>
                    </a:cubicBezTo>
                    <a:cubicBezTo>
                      <a:pt x="123" y="192"/>
                      <a:pt x="140" y="186"/>
                      <a:pt x="141" y="186"/>
                    </a:cubicBezTo>
                    <a:cubicBezTo>
                      <a:pt x="143" y="185"/>
                      <a:pt x="144" y="183"/>
                      <a:pt x="144" y="182"/>
                    </a:cubicBezTo>
                    <a:cubicBezTo>
                      <a:pt x="143" y="180"/>
                      <a:pt x="143" y="169"/>
                      <a:pt x="142" y="167"/>
                    </a:cubicBezTo>
                    <a:cubicBezTo>
                      <a:pt x="149" y="163"/>
                      <a:pt x="155" y="159"/>
                      <a:pt x="160" y="153"/>
                    </a:cubicBezTo>
                    <a:cubicBezTo>
                      <a:pt x="161" y="154"/>
                      <a:pt x="171" y="156"/>
                      <a:pt x="174" y="157"/>
                    </a:cubicBezTo>
                    <a:cubicBezTo>
                      <a:pt x="175" y="157"/>
                      <a:pt x="177" y="157"/>
                      <a:pt x="178" y="155"/>
                    </a:cubicBezTo>
                    <a:cubicBezTo>
                      <a:pt x="178" y="154"/>
                      <a:pt x="187" y="138"/>
                      <a:pt x="188" y="137"/>
                    </a:cubicBezTo>
                    <a:cubicBezTo>
                      <a:pt x="189" y="136"/>
                      <a:pt x="188" y="134"/>
                      <a:pt x="187" y="133"/>
                    </a:cubicBezTo>
                    <a:cubicBezTo>
                      <a:pt x="186" y="131"/>
                      <a:pt x="178" y="124"/>
                      <a:pt x="177" y="123"/>
                    </a:cubicBezTo>
                    <a:cubicBezTo>
                      <a:pt x="179" y="116"/>
                      <a:pt x="181" y="108"/>
                      <a:pt x="181" y="101"/>
                    </a:cubicBezTo>
                    <a:cubicBezTo>
                      <a:pt x="183" y="100"/>
                      <a:pt x="192" y="95"/>
                      <a:pt x="194" y="94"/>
                    </a:cubicBezTo>
                    <a:cubicBezTo>
                      <a:pt x="195" y="94"/>
                      <a:pt x="196" y="92"/>
                      <a:pt x="196" y="90"/>
                    </a:cubicBezTo>
                    <a:close/>
                    <a:moveTo>
                      <a:pt x="98" y="127"/>
                    </a:moveTo>
                    <a:cubicBezTo>
                      <a:pt x="82" y="127"/>
                      <a:pt x="69" y="114"/>
                      <a:pt x="69" y="97"/>
                    </a:cubicBezTo>
                    <a:cubicBezTo>
                      <a:pt x="69" y="81"/>
                      <a:pt x="82" y="68"/>
                      <a:pt x="98" y="68"/>
                    </a:cubicBezTo>
                    <a:cubicBezTo>
                      <a:pt x="115" y="68"/>
                      <a:pt x="128" y="81"/>
                      <a:pt x="128" y="97"/>
                    </a:cubicBezTo>
                    <a:cubicBezTo>
                      <a:pt x="128" y="114"/>
                      <a:pt x="115" y="127"/>
                      <a:pt x="98" y="127"/>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lang="en-US" baseline="-25000" dirty="0">
                  <a:solidFill>
                    <a:srgbClr val="0096D6"/>
                  </a:solidFill>
                </a:endParaRPr>
              </a:p>
            </p:txBody>
          </p:sp>
          <p:sp>
            <p:nvSpPr>
              <p:cNvPr id="94" name="Freeform 130"/>
              <p:cNvSpPr>
                <a:spLocks noEditPoints="1"/>
              </p:cNvSpPr>
              <p:nvPr/>
            </p:nvSpPr>
            <p:spPr bwMode="auto">
              <a:xfrm>
                <a:off x="7267599" y="3316249"/>
                <a:ext cx="178138" cy="179750"/>
              </a:xfrm>
              <a:custGeom>
                <a:avLst/>
                <a:gdLst/>
                <a:ahLst/>
                <a:cxnLst>
                  <a:cxn ang="0">
                    <a:pos x="136" y="54"/>
                  </a:cxn>
                  <a:cxn ang="0">
                    <a:pos x="132" y="40"/>
                  </a:cxn>
                  <a:cxn ang="0">
                    <a:pos x="129" y="39"/>
                  </a:cxn>
                  <a:cxn ang="0">
                    <a:pos x="119" y="39"/>
                  </a:cxn>
                  <a:cxn ang="0">
                    <a:pos x="109" y="27"/>
                  </a:cxn>
                  <a:cxn ang="0">
                    <a:pos x="112" y="17"/>
                  </a:cxn>
                  <a:cxn ang="0">
                    <a:pos x="111" y="14"/>
                  </a:cxn>
                  <a:cxn ang="0">
                    <a:pos x="98" y="7"/>
                  </a:cxn>
                  <a:cxn ang="0">
                    <a:pos x="95" y="7"/>
                  </a:cxn>
                  <a:cxn ang="0">
                    <a:pos x="88" y="14"/>
                  </a:cxn>
                  <a:cxn ang="0">
                    <a:pos x="72" y="11"/>
                  </a:cxn>
                  <a:cxn ang="0">
                    <a:pos x="68" y="2"/>
                  </a:cxn>
                  <a:cxn ang="0">
                    <a:pos x="65" y="0"/>
                  </a:cxn>
                  <a:cxn ang="0">
                    <a:pos x="51" y="2"/>
                  </a:cxn>
                  <a:cxn ang="0">
                    <a:pos x="49" y="4"/>
                  </a:cxn>
                  <a:cxn ang="0">
                    <a:pos x="48" y="15"/>
                  </a:cxn>
                  <a:cxn ang="0">
                    <a:pos x="34" y="22"/>
                  </a:cxn>
                  <a:cxn ang="0">
                    <a:pos x="25" y="18"/>
                  </a:cxn>
                  <a:cxn ang="0">
                    <a:pos x="22" y="19"/>
                  </a:cxn>
                  <a:cxn ang="0">
                    <a:pos x="12" y="29"/>
                  </a:cxn>
                  <a:cxn ang="0">
                    <a:pos x="12" y="32"/>
                  </a:cxn>
                  <a:cxn ang="0">
                    <a:pos x="18" y="41"/>
                  </a:cxn>
                  <a:cxn ang="0">
                    <a:pos x="12" y="56"/>
                  </a:cxn>
                  <a:cxn ang="0">
                    <a:pos x="2" y="58"/>
                  </a:cxn>
                  <a:cxn ang="0">
                    <a:pos x="0" y="61"/>
                  </a:cxn>
                  <a:cxn ang="0">
                    <a:pos x="0" y="75"/>
                  </a:cxn>
                  <a:cxn ang="0">
                    <a:pos x="2" y="77"/>
                  </a:cxn>
                  <a:cxn ang="0">
                    <a:pos x="11" y="80"/>
                  </a:cxn>
                  <a:cxn ang="0">
                    <a:pos x="17" y="95"/>
                  </a:cxn>
                  <a:cxn ang="0">
                    <a:pos x="11" y="104"/>
                  </a:cxn>
                  <a:cxn ang="0">
                    <a:pos x="11" y="107"/>
                  </a:cxn>
                  <a:cxn ang="0">
                    <a:pos x="20" y="118"/>
                  </a:cxn>
                  <a:cxn ang="0">
                    <a:pos x="23" y="119"/>
                  </a:cxn>
                  <a:cxn ang="0">
                    <a:pos x="32" y="115"/>
                  </a:cxn>
                  <a:cxn ang="0">
                    <a:pos x="46" y="123"/>
                  </a:cxn>
                  <a:cxn ang="0">
                    <a:pos x="46" y="133"/>
                  </a:cxn>
                  <a:cxn ang="0">
                    <a:pos x="48" y="135"/>
                  </a:cxn>
                  <a:cxn ang="0">
                    <a:pos x="62" y="138"/>
                  </a:cxn>
                  <a:cxn ang="0">
                    <a:pos x="65" y="137"/>
                  </a:cxn>
                  <a:cxn ang="0">
                    <a:pos x="70" y="128"/>
                  </a:cxn>
                  <a:cxn ang="0">
                    <a:pos x="78" y="127"/>
                  </a:cxn>
                  <a:cxn ang="0">
                    <a:pos x="86" y="125"/>
                  </a:cxn>
                  <a:cxn ang="0">
                    <a:pos x="93" y="133"/>
                  </a:cxn>
                  <a:cxn ang="0">
                    <a:pos x="96" y="133"/>
                  </a:cxn>
                  <a:cxn ang="0">
                    <a:pos x="108" y="126"/>
                  </a:cxn>
                  <a:cxn ang="0">
                    <a:pos x="110" y="123"/>
                  </a:cxn>
                  <a:cxn ang="0">
                    <a:pos x="107" y="113"/>
                  </a:cxn>
                  <a:cxn ang="0">
                    <a:pos x="118" y="101"/>
                  </a:cxn>
                  <a:cxn ang="0">
                    <a:pos x="128" y="102"/>
                  </a:cxn>
                  <a:cxn ang="0">
                    <a:pos x="130" y="101"/>
                  </a:cxn>
                  <a:cxn ang="0">
                    <a:pos x="136" y="88"/>
                  </a:cxn>
                  <a:cxn ang="0">
                    <a:pos x="135" y="85"/>
                  </a:cxn>
                  <a:cxn ang="0">
                    <a:pos x="127" y="78"/>
                  </a:cxn>
                  <a:cxn ang="0">
                    <a:pos x="127" y="63"/>
                  </a:cxn>
                  <a:cxn ang="0">
                    <a:pos x="135" y="57"/>
                  </a:cxn>
                  <a:cxn ang="0">
                    <a:pos x="136" y="54"/>
                  </a:cxn>
                  <a:cxn ang="0">
                    <a:pos x="86" y="91"/>
                  </a:cxn>
                  <a:cxn ang="0">
                    <a:pos x="47" y="87"/>
                  </a:cxn>
                  <a:cxn ang="0">
                    <a:pos x="51" y="47"/>
                  </a:cxn>
                  <a:cxn ang="0">
                    <a:pos x="91" y="52"/>
                  </a:cxn>
                  <a:cxn ang="0">
                    <a:pos x="86" y="91"/>
                  </a:cxn>
                </a:cxnLst>
                <a:rect l="0" t="0" r="r" b="b"/>
                <a:pathLst>
                  <a:path w="137" h="138">
                    <a:moveTo>
                      <a:pt x="136" y="54"/>
                    </a:moveTo>
                    <a:cubicBezTo>
                      <a:pt x="136" y="53"/>
                      <a:pt x="132" y="41"/>
                      <a:pt x="132" y="40"/>
                    </a:cubicBezTo>
                    <a:cubicBezTo>
                      <a:pt x="131" y="39"/>
                      <a:pt x="130" y="38"/>
                      <a:pt x="129" y="39"/>
                    </a:cubicBezTo>
                    <a:cubicBezTo>
                      <a:pt x="128" y="39"/>
                      <a:pt x="120" y="39"/>
                      <a:pt x="119" y="39"/>
                    </a:cubicBezTo>
                    <a:cubicBezTo>
                      <a:pt x="116" y="35"/>
                      <a:pt x="113" y="30"/>
                      <a:pt x="109" y="27"/>
                    </a:cubicBezTo>
                    <a:cubicBezTo>
                      <a:pt x="109" y="26"/>
                      <a:pt x="111" y="18"/>
                      <a:pt x="112" y="17"/>
                    </a:cubicBezTo>
                    <a:cubicBezTo>
                      <a:pt x="112" y="16"/>
                      <a:pt x="112" y="15"/>
                      <a:pt x="111" y="14"/>
                    </a:cubicBezTo>
                    <a:cubicBezTo>
                      <a:pt x="110" y="14"/>
                      <a:pt x="99" y="7"/>
                      <a:pt x="98" y="7"/>
                    </a:cubicBezTo>
                    <a:cubicBezTo>
                      <a:pt x="97" y="6"/>
                      <a:pt x="96" y="6"/>
                      <a:pt x="95" y="7"/>
                    </a:cubicBezTo>
                    <a:cubicBezTo>
                      <a:pt x="94" y="8"/>
                      <a:pt x="89" y="13"/>
                      <a:pt x="88" y="14"/>
                    </a:cubicBezTo>
                    <a:cubicBezTo>
                      <a:pt x="83" y="12"/>
                      <a:pt x="78" y="11"/>
                      <a:pt x="72" y="11"/>
                    </a:cubicBezTo>
                    <a:cubicBezTo>
                      <a:pt x="72" y="10"/>
                      <a:pt x="69" y="3"/>
                      <a:pt x="68" y="2"/>
                    </a:cubicBezTo>
                    <a:cubicBezTo>
                      <a:pt x="68" y="1"/>
                      <a:pt x="67" y="0"/>
                      <a:pt x="65" y="0"/>
                    </a:cubicBezTo>
                    <a:cubicBezTo>
                      <a:pt x="51" y="2"/>
                      <a:pt x="51" y="2"/>
                      <a:pt x="51" y="2"/>
                    </a:cubicBezTo>
                    <a:cubicBezTo>
                      <a:pt x="50" y="2"/>
                      <a:pt x="49" y="3"/>
                      <a:pt x="49" y="4"/>
                    </a:cubicBezTo>
                    <a:cubicBezTo>
                      <a:pt x="49" y="6"/>
                      <a:pt x="48" y="13"/>
                      <a:pt x="48" y="15"/>
                    </a:cubicBezTo>
                    <a:cubicBezTo>
                      <a:pt x="43" y="17"/>
                      <a:pt x="38" y="19"/>
                      <a:pt x="34" y="22"/>
                    </a:cubicBezTo>
                    <a:cubicBezTo>
                      <a:pt x="33" y="22"/>
                      <a:pt x="26" y="19"/>
                      <a:pt x="25" y="18"/>
                    </a:cubicBezTo>
                    <a:cubicBezTo>
                      <a:pt x="24" y="17"/>
                      <a:pt x="23" y="17"/>
                      <a:pt x="22" y="19"/>
                    </a:cubicBezTo>
                    <a:cubicBezTo>
                      <a:pt x="21" y="19"/>
                      <a:pt x="13" y="29"/>
                      <a:pt x="12" y="29"/>
                    </a:cubicBezTo>
                    <a:cubicBezTo>
                      <a:pt x="11" y="30"/>
                      <a:pt x="11" y="31"/>
                      <a:pt x="12" y="32"/>
                    </a:cubicBezTo>
                    <a:cubicBezTo>
                      <a:pt x="13" y="34"/>
                      <a:pt x="17" y="40"/>
                      <a:pt x="18" y="41"/>
                    </a:cubicBezTo>
                    <a:cubicBezTo>
                      <a:pt x="15" y="46"/>
                      <a:pt x="13" y="50"/>
                      <a:pt x="12" y="56"/>
                    </a:cubicBezTo>
                    <a:cubicBezTo>
                      <a:pt x="11" y="56"/>
                      <a:pt x="4" y="58"/>
                      <a:pt x="2" y="58"/>
                    </a:cubicBezTo>
                    <a:cubicBezTo>
                      <a:pt x="1" y="59"/>
                      <a:pt x="0" y="59"/>
                      <a:pt x="0" y="61"/>
                    </a:cubicBezTo>
                    <a:cubicBezTo>
                      <a:pt x="0" y="61"/>
                      <a:pt x="0" y="74"/>
                      <a:pt x="0" y="75"/>
                    </a:cubicBezTo>
                    <a:cubicBezTo>
                      <a:pt x="0" y="76"/>
                      <a:pt x="1" y="77"/>
                      <a:pt x="2" y="77"/>
                    </a:cubicBezTo>
                    <a:cubicBezTo>
                      <a:pt x="3" y="78"/>
                      <a:pt x="10" y="80"/>
                      <a:pt x="11" y="80"/>
                    </a:cubicBezTo>
                    <a:cubicBezTo>
                      <a:pt x="12" y="86"/>
                      <a:pt x="14" y="91"/>
                      <a:pt x="17" y="95"/>
                    </a:cubicBezTo>
                    <a:cubicBezTo>
                      <a:pt x="16" y="96"/>
                      <a:pt x="11" y="102"/>
                      <a:pt x="11" y="104"/>
                    </a:cubicBezTo>
                    <a:cubicBezTo>
                      <a:pt x="10" y="105"/>
                      <a:pt x="10" y="106"/>
                      <a:pt x="11" y="107"/>
                    </a:cubicBezTo>
                    <a:cubicBezTo>
                      <a:pt x="11" y="107"/>
                      <a:pt x="19" y="118"/>
                      <a:pt x="20" y="118"/>
                    </a:cubicBezTo>
                    <a:cubicBezTo>
                      <a:pt x="21" y="119"/>
                      <a:pt x="22" y="119"/>
                      <a:pt x="23" y="119"/>
                    </a:cubicBezTo>
                    <a:cubicBezTo>
                      <a:pt x="24" y="118"/>
                      <a:pt x="31" y="115"/>
                      <a:pt x="32" y="115"/>
                    </a:cubicBezTo>
                    <a:cubicBezTo>
                      <a:pt x="36" y="118"/>
                      <a:pt x="41" y="121"/>
                      <a:pt x="46" y="123"/>
                    </a:cubicBezTo>
                    <a:cubicBezTo>
                      <a:pt x="46" y="124"/>
                      <a:pt x="46" y="132"/>
                      <a:pt x="46" y="133"/>
                    </a:cubicBezTo>
                    <a:cubicBezTo>
                      <a:pt x="46" y="134"/>
                      <a:pt x="47" y="135"/>
                      <a:pt x="48" y="135"/>
                    </a:cubicBezTo>
                    <a:cubicBezTo>
                      <a:pt x="49" y="136"/>
                      <a:pt x="62" y="138"/>
                      <a:pt x="62" y="138"/>
                    </a:cubicBezTo>
                    <a:cubicBezTo>
                      <a:pt x="64" y="138"/>
                      <a:pt x="65" y="138"/>
                      <a:pt x="65" y="137"/>
                    </a:cubicBezTo>
                    <a:cubicBezTo>
                      <a:pt x="66" y="135"/>
                      <a:pt x="69" y="129"/>
                      <a:pt x="70" y="128"/>
                    </a:cubicBezTo>
                    <a:cubicBezTo>
                      <a:pt x="72" y="128"/>
                      <a:pt x="75" y="127"/>
                      <a:pt x="78" y="127"/>
                    </a:cubicBezTo>
                    <a:cubicBezTo>
                      <a:pt x="80" y="127"/>
                      <a:pt x="83" y="126"/>
                      <a:pt x="86" y="125"/>
                    </a:cubicBezTo>
                    <a:cubicBezTo>
                      <a:pt x="86" y="126"/>
                      <a:pt x="92" y="132"/>
                      <a:pt x="93" y="133"/>
                    </a:cubicBezTo>
                    <a:cubicBezTo>
                      <a:pt x="93" y="133"/>
                      <a:pt x="95" y="134"/>
                      <a:pt x="96" y="133"/>
                    </a:cubicBezTo>
                    <a:cubicBezTo>
                      <a:pt x="96" y="133"/>
                      <a:pt x="108" y="126"/>
                      <a:pt x="108" y="126"/>
                    </a:cubicBezTo>
                    <a:cubicBezTo>
                      <a:pt x="110" y="126"/>
                      <a:pt x="110" y="124"/>
                      <a:pt x="110" y="123"/>
                    </a:cubicBezTo>
                    <a:cubicBezTo>
                      <a:pt x="109" y="122"/>
                      <a:pt x="108" y="115"/>
                      <a:pt x="107" y="113"/>
                    </a:cubicBezTo>
                    <a:cubicBezTo>
                      <a:pt x="111" y="110"/>
                      <a:pt x="115" y="106"/>
                      <a:pt x="118" y="101"/>
                    </a:cubicBezTo>
                    <a:cubicBezTo>
                      <a:pt x="119" y="102"/>
                      <a:pt x="126" y="102"/>
                      <a:pt x="128" y="102"/>
                    </a:cubicBezTo>
                    <a:cubicBezTo>
                      <a:pt x="129" y="103"/>
                      <a:pt x="130" y="102"/>
                      <a:pt x="130" y="101"/>
                    </a:cubicBezTo>
                    <a:cubicBezTo>
                      <a:pt x="131" y="100"/>
                      <a:pt x="135" y="88"/>
                      <a:pt x="136" y="88"/>
                    </a:cubicBezTo>
                    <a:cubicBezTo>
                      <a:pt x="136" y="86"/>
                      <a:pt x="136" y="85"/>
                      <a:pt x="135" y="85"/>
                    </a:cubicBezTo>
                    <a:cubicBezTo>
                      <a:pt x="133" y="84"/>
                      <a:pt x="128" y="79"/>
                      <a:pt x="127" y="78"/>
                    </a:cubicBezTo>
                    <a:cubicBezTo>
                      <a:pt x="127" y="73"/>
                      <a:pt x="128" y="68"/>
                      <a:pt x="127" y="63"/>
                    </a:cubicBezTo>
                    <a:cubicBezTo>
                      <a:pt x="128" y="62"/>
                      <a:pt x="134" y="58"/>
                      <a:pt x="135" y="57"/>
                    </a:cubicBezTo>
                    <a:cubicBezTo>
                      <a:pt x="136" y="56"/>
                      <a:pt x="137" y="55"/>
                      <a:pt x="136" y="54"/>
                    </a:cubicBezTo>
                    <a:close/>
                    <a:moveTo>
                      <a:pt x="86" y="91"/>
                    </a:moveTo>
                    <a:cubicBezTo>
                      <a:pt x="74" y="101"/>
                      <a:pt x="57" y="99"/>
                      <a:pt x="47" y="87"/>
                    </a:cubicBezTo>
                    <a:cubicBezTo>
                      <a:pt x="37" y="75"/>
                      <a:pt x="39" y="57"/>
                      <a:pt x="51" y="47"/>
                    </a:cubicBezTo>
                    <a:cubicBezTo>
                      <a:pt x="63" y="38"/>
                      <a:pt x="81" y="40"/>
                      <a:pt x="91" y="52"/>
                    </a:cubicBezTo>
                    <a:cubicBezTo>
                      <a:pt x="100" y="64"/>
                      <a:pt x="99" y="81"/>
                      <a:pt x="86" y="91"/>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lang="en-US" baseline="-25000" dirty="0">
                  <a:solidFill>
                    <a:srgbClr val="0096D6"/>
                  </a:solidFill>
                </a:endParaRPr>
              </a:p>
            </p:txBody>
          </p:sp>
          <p:sp>
            <p:nvSpPr>
              <p:cNvPr id="95" name="Freeform 131"/>
              <p:cNvSpPr>
                <a:spLocks noEditPoints="1"/>
              </p:cNvSpPr>
              <p:nvPr/>
            </p:nvSpPr>
            <p:spPr bwMode="auto">
              <a:xfrm>
                <a:off x="7261957" y="3532313"/>
                <a:ext cx="337736" cy="333706"/>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lang="en-US" baseline="-25000" dirty="0">
                  <a:solidFill>
                    <a:srgbClr val="0096D6"/>
                  </a:solidFill>
                </a:endParaRPr>
              </a:p>
            </p:txBody>
          </p:sp>
        </p:grpSp>
      </p:grpSp>
      <p:grpSp>
        <p:nvGrpSpPr>
          <p:cNvPr id="5" name="Group 24"/>
          <p:cNvGrpSpPr>
            <a:grpSpLocks/>
          </p:cNvGrpSpPr>
          <p:nvPr/>
        </p:nvGrpSpPr>
        <p:grpSpPr>
          <a:xfrm>
            <a:off x="5318367" y="1763784"/>
            <a:ext cx="1577310" cy="1577721"/>
            <a:chOff x="3872230" y="2055550"/>
            <a:chExt cx="1563949" cy="1563950"/>
          </a:xfrm>
        </p:grpSpPr>
        <p:sp>
          <p:nvSpPr>
            <p:cNvPr id="97" name="Oval 96"/>
            <p:cNvSpPr/>
            <p:nvPr/>
          </p:nvSpPr>
          <p:spPr>
            <a:xfrm>
              <a:off x="3872230" y="2055550"/>
              <a:ext cx="1563949" cy="156395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6" name="Group 56"/>
            <p:cNvGrpSpPr/>
            <p:nvPr/>
          </p:nvGrpSpPr>
          <p:grpSpPr>
            <a:xfrm>
              <a:off x="4116904" y="2266987"/>
              <a:ext cx="1115552" cy="1194606"/>
              <a:chOff x="1747259" y="2570575"/>
              <a:chExt cx="2374930" cy="2543229"/>
            </a:xfrm>
            <a:effectLst>
              <a:outerShdw blurRad="63500" sx="102000" sy="102000" algn="ctr" rotWithShape="0">
                <a:prstClr val="black">
                  <a:alpha val="40000"/>
                </a:prstClr>
              </a:outerShdw>
            </a:effectLst>
          </p:grpSpPr>
          <p:sp>
            <p:nvSpPr>
              <p:cNvPr id="99" name="Freeform 7"/>
              <p:cNvSpPr>
                <a:spLocks noEditPoints="1"/>
              </p:cNvSpPr>
              <p:nvPr/>
            </p:nvSpPr>
            <p:spPr bwMode="auto">
              <a:xfrm>
                <a:off x="3429835" y="3115088"/>
                <a:ext cx="692354" cy="159477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baseline="-25000">
                  <a:solidFill>
                    <a:srgbClr val="0096D6"/>
                  </a:solidFill>
                </a:endParaRPr>
              </a:p>
            </p:txBody>
          </p:sp>
          <p:sp>
            <p:nvSpPr>
              <p:cNvPr id="100" name="Freeform 7"/>
              <p:cNvSpPr>
                <a:spLocks noEditPoints="1"/>
              </p:cNvSpPr>
              <p:nvPr/>
            </p:nvSpPr>
            <p:spPr bwMode="auto">
              <a:xfrm>
                <a:off x="1747259" y="3092471"/>
                <a:ext cx="692354" cy="159477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baseline="-25000">
                  <a:solidFill>
                    <a:srgbClr val="0096D6"/>
                  </a:solidFill>
                </a:endParaRPr>
              </a:p>
            </p:txBody>
          </p:sp>
          <p:sp>
            <p:nvSpPr>
              <p:cNvPr id="101" name="Freeform 7"/>
              <p:cNvSpPr>
                <a:spLocks noEditPoints="1"/>
              </p:cNvSpPr>
              <p:nvPr/>
            </p:nvSpPr>
            <p:spPr bwMode="auto">
              <a:xfrm>
                <a:off x="2381646" y="2570575"/>
                <a:ext cx="1106154" cy="2543229"/>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anchor="ctr"/>
              <a:lstStyle/>
              <a:p>
                <a:pPr algn="ctr"/>
                <a:endParaRPr baseline="-25000">
                  <a:solidFill>
                    <a:srgbClr val="0096D6"/>
                  </a:solidFill>
                </a:endParaRPr>
              </a:p>
            </p:txBody>
          </p:sp>
        </p:grpSp>
      </p:grpSp>
      <p:sp>
        <p:nvSpPr>
          <p:cNvPr id="8" name="Title 1"/>
          <p:cNvSpPr>
            <a:spLocks noGrp="1"/>
          </p:cNvSpPr>
          <p:nvPr>
            <p:ph type="title"/>
          </p:nvPr>
        </p:nvSpPr>
        <p:spPr/>
        <p:txBody>
          <a:bodyPr/>
          <a:lstStyle/>
          <a:p>
            <a:r>
              <a:rPr lang="en-US" smtClean="0"/>
              <a:t>Cisco VXI: Unified Data Center </a:t>
            </a:r>
            <a:endParaRPr lang="en-US" dirty="0"/>
          </a:p>
        </p:txBody>
      </p:sp>
      <p:sp>
        <p:nvSpPr>
          <p:cNvPr id="10" name="Text Placeholder 9"/>
          <p:cNvSpPr>
            <a:spLocks noGrp="1"/>
          </p:cNvSpPr>
          <p:nvPr>
            <p:ph type="body" sz="quarter" idx="11"/>
          </p:nvPr>
        </p:nvSpPr>
        <p:spPr/>
        <p:txBody>
          <a:bodyPr/>
          <a:lstStyle/>
          <a:p>
            <a:r>
              <a:rPr lang="en-US" smtClean="0"/>
              <a:t>Infrastructure Solutions Optimized for Desktop Virtualization</a:t>
            </a:r>
            <a:endParaRPr lang="en-US" dirty="0"/>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779" y="162873"/>
            <a:ext cx="1062529" cy="94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31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p:cNvSpPr>
          <p:nvPr/>
        </p:nvSpPr>
        <p:spPr>
          <a:xfrm rot="16200000">
            <a:off x="3663611" y="-1901506"/>
            <a:ext cx="841503" cy="8168723"/>
          </a:xfrm>
          <a:prstGeom prst="rect">
            <a:avLst/>
          </a:prstGeom>
          <a:gradFill flip="none" rotWithShape="1">
            <a:gsLst>
              <a:gs pos="900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29" name="Rectangle 28"/>
          <p:cNvSpPr>
            <a:spLocks/>
          </p:cNvSpPr>
          <p:nvPr/>
        </p:nvSpPr>
        <p:spPr>
          <a:xfrm rot="16200000">
            <a:off x="3663611" y="-928922"/>
            <a:ext cx="841503" cy="8168723"/>
          </a:xfrm>
          <a:prstGeom prst="rect">
            <a:avLst/>
          </a:prstGeom>
          <a:gradFill flip="none" rotWithShape="1">
            <a:gsLst>
              <a:gs pos="900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30" name="Rectangle 29"/>
          <p:cNvSpPr>
            <a:spLocks/>
          </p:cNvSpPr>
          <p:nvPr/>
        </p:nvSpPr>
        <p:spPr>
          <a:xfrm rot="16200000">
            <a:off x="3663611" y="43662"/>
            <a:ext cx="841503" cy="8168723"/>
          </a:xfrm>
          <a:prstGeom prst="rect">
            <a:avLst/>
          </a:prstGeom>
          <a:gradFill flip="none" rotWithShape="1">
            <a:gsLst>
              <a:gs pos="900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31" name="Rectangle 30"/>
          <p:cNvSpPr>
            <a:spLocks/>
          </p:cNvSpPr>
          <p:nvPr/>
        </p:nvSpPr>
        <p:spPr>
          <a:xfrm rot="16200000">
            <a:off x="3663611" y="1016246"/>
            <a:ext cx="841503" cy="8168723"/>
          </a:xfrm>
          <a:prstGeom prst="rect">
            <a:avLst/>
          </a:prstGeom>
          <a:gradFill flip="none" rotWithShape="1">
            <a:gsLst>
              <a:gs pos="900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32" name="Rectangle 31"/>
          <p:cNvSpPr>
            <a:spLocks/>
          </p:cNvSpPr>
          <p:nvPr/>
        </p:nvSpPr>
        <p:spPr>
          <a:xfrm rot="16200000">
            <a:off x="3663614" y="1988828"/>
            <a:ext cx="841503" cy="8168723"/>
          </a:xfrm>
          <a:prstGeom prst="rect">
            <a:avLst/>
          </a:prstGeom>
          <a:gradFill flip="none" rotWithShape="1">
            <a:gsLst>
              <a:gs pos="9000">
                <a:schemeClr val="bg2"/>
              </a:gs>
              <a:gs pos="100000">
                <a:srgbClr val="025CE0"/>
              </a:gs>
              <a:gs pos="65000">
                <a:srgbClr val="277EFD"/>
              </a:gs>
            </a:gsLst>
            <a:lin ang="189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5" name="Rectangle 4"/>
          <p:cNvSpPr>
            <a:spLocks/>
          </p:cNvSpPr>
          <p:nvPr/>
        </p:nvSpPr>
        <p:spPr>
          <a:xfrm flipH="1">
            <a:off x="2966046" y="1633459"/>
            <a:ext cx="8764874" cy="1105106"/>
          </a:xfrm>
          <a:prstGeom prst="rect">
            <a:avLst/>
          </a:prstGeom>
          <a:gradFill flip="none" rotWithShape="1">
            <a:gsLst>
              <a:gs pos="0">
                <a:schemeClr val="bg2">
                  <a:alpha val="0"/>
                </a:schemeClr>
              </a:gs>
              <a:gs pos="46000">
                <a:srgbClr val="000000"/>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43" name="Rectangle 42"/>
          <p:cNvSpPr>
            <a:spLocks/>
          </p:cNvSpPr>
          <p:nvPr/>
        </p:nvSpPr>
        <p:spPr>
          <a:xfrm flipH="1">
            <a:off x="3723564" y="2693312"/>
            <a:ext cx="8098690" cy="922611"/>
          </a:xfrm>
          <a:prstGeom prst="rect">
            <a:avLst/>
          </a:prstGeom>
          <a:gradFill flip="none" rotWithShape="1">
            <a:gsLst>
              <a:gs pos="0">
                <a:schemeClr val="bg2">
                  <a:alpha val="0"/>
                </a:schemeClr>
              </a:gs>
              <a:gs pos="46000">
                <a:srgbClr val="000000"/>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45" name="Rectangle 44"/>
          <p:cNvSpPr>
            <a:spLocks/>
          </p:cNvSpPr>
          <p:nvPr/>
        </p:nvSpPr>
        <p:spPr>
          <a:xfrm flipH="1">
            <a:off x="4090206" y="3641252"/>
            <a:ext cx="7772130" cy="922611"/>
          </a:xfrm>
          <a:prstGeom prst="rect">
            <a:avLst/>
          </a:prstGeom>
          <a:gradFill flip="none" rotWithShape="1">
            <a:gsLst>
              <a:gs pos="0">
                <a:schemeClr val="bg2">
                  <a:alpha val="0"/>
                </a:schemeClr>
              </a:gs>
              <a:gs pos="46000">
                <a:srgbClr val="000000"/>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46" name="Rectangle 45"/>
          <p:cNvSpPr>
            <a:spLocks/>
          </p:cNvSpPr>
          <p:nvPr/>
        </p:nvSpPr>
        <p:spPr>
          <a:xfrm flipH="1">
            <a:off x="4841778" y="4652674"/>
            <a:ext cx="7105948" cy="922611"/>
          </a:xfrm>
          <a:prstGeom prst="rect">
            <a:avLst/>
          </a:prstGeom>
          <a:gradFill flip="none" rotWithShape="1">
            <a:gsLst>
              <a:gs pos="0">
                <a:schemeClr val="bg2">
                  <a:alpha val="0"/>
                </a:schemeClr>
              </a:gs>
              <a:gs pos="46000">
                <a:srgbClr val="000000"/>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47" name="Rectangle 46"/>
          <p:cNvSpPr>
            <a:spLocks/>
          </p:cNvSpPr>
          <p:nvPr/>
        </p:nvSpPr>
        <p:spPr>
          <a:xfrm flipH="1">
            <a:off x="5418278" y="5616414"/>
            <a:ext cx="6596513" cy="922611"/>
          </a:xfrm>
          <a:prstGeom prst="rect">
            <a:avLst/>
          </a:prstGeom>
          <a:gradFill flip="none" rotWithShape="1">
            <a:gsLst>
              <a:gs pos="0">
                <a:schemeClr val="bg2">
                  <a:alpha val="0"/>
                </a:schemeClr>
              </a:gs>
              <a:gs pos="46000">
                <a:srgbClr val="000000"/>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35" name="Title 34"/>
          <p:cNvSpPr>
            <a:spLocks noGrp="1"/>
          </p:cNvSpPr>
          <p:nvPr>
            <p:ph type="title"/>
          </p:nvPr>
        </p:nvSpPr>
        <p:spPr>
          <a:xfrm>
            <a:off x="292608" y="439420"/>
            <a:ext cx="11612880" cy="838200"/>
          </a:xfrm>
        </p:spPr>
        <p:txBody>
          <a:bodyPr/>
          <a:lstStyle/>
          <a:p>
            <a:r>
              <a:rPr lang="en-US" smtClean="0"/>
              <a:t>Cisco UDC: </a:t>
            </a:r>
            <a:br>
              <a:rPr lang="en-US" smtClean="0"/>
            </a:br>
            <a:r>
              <a:rPr lang="en-US" smtClean="0"/>
              <a:t>Unified Computing System</a:t>
            </a:r>
            <a:endParaRPr lang="en-US" dirty="0"/>
          </a:p>
        </p:txBody>
      </p:sp>
      <p:sp>
        <p:nvSpPr>
          <p:cNvPr id="36" name="Text Placeholder 35"/>
          <p:cNvSpPr>
            <a:spLocks noGrp="1"/>
          </p:cNvSpPr>
          <p:nvPr>
            <p:ph type="body" sz="quarter" idx="11"/>
          </p:nvPr>
        </p:nvSpPr>
        <p:spPr/>
        <p:txBody>
          <a:bodyPr/>
          <a:lstStyle/>
          <a:p>
            <a:r>
              <a:rPr lang="en-US" smtClean="0"/>
              <a:t>Ideal Platform for Desktop Virtualization</a:t>
            </a:r>
            <a:endParaRPr lang="en-US" dirty="0"/>
          </a:p>
        </p:txBody>
      </p:sp>
      <p:sp>
        <p:nvSpPr>
          <p:cNvPr id="44" name="Text Placeholder 43"/>
          <p:cNvSpPr>
            <a:spLocks noGrp="1"/>
          </p:cNvSpPr>
          <p:nvPr>
            <p:ph type="body" sz="quarter" idx="4294967295"/>
          </p:nvPr>
        </p:nvSpPr>
        <p:spPr>
          <a:xfrm>
            <a:off x="292608" y="1930206"/>
            <a:ext cx="7876116" cy="505298"/>
          </a:xfrm>
        </p:spPr>
        <p:txBody>
          <a:bodyPr anchor="ctr">
            <a:normAutofit/>
          </a:bodyPr>
          <a:lstStyle/>
          <a:p>
            <a:pPr marL="0" indent="0">
              <a:spcBef>
                <a:spcPts val="1600"/>
              </a:spcBef>
              <a:spcAft>
                <a:spcPts val="1200"/>
              </a:spcAft>
              <a:buNone/>
            </a:pPr>
            <a:r>
              <a:rPr lang="en-US" sz="2400" dirty="0"/>
              <a:t>Lower </a:t>
            </a:r>
            <a:r>
              <a:rPr lang="en-US" sz="2400" dirty="0" smtClean="0"/>
              <a:t>Cost for Compute + Network Infrastructure</a:t>
            </a:r>
            <a:endParaRPr lang="en-US" sz="2400" dirty="0"/>
          </a:p>
        </p:txBody>
      </p:sp>
      <p:grpSp>
        <p:nvGrpSpPr>
          <p:cNvPr id="2" name="Group 15"/>
          <p:cNvGrpSpPr>
            <a:grpSpLocks/>
          </p:cNvGrpSpPr>
          <p:nvPr/>
        </p:nvGrpSpPr>
        <p:grpSpPr>
          <a:xfrm>
            <a:off x="8833136" y="3733911"/>
            <a:ext cx="2390152" cy="2416273"/>
            <a:chOff x="2158923" y="1816862"/>
            <a:chExt cx="4911730" cy="4073576"/>
          </a:xfrm>
        </p:grpSpPr>
        <p:sp>
          <p:nvSpPr>
            <p:cNvPr id="9" name="Line 10"/>
            <p:cNvSpPr>
              <a:spLocks noChangeShapeType="1"/>
            </p:cNvSpPr>
            <p:nvPr/>
          </p:nvSpPr>
          <p:spPr bwMode="auto">
            <a:xfrm flipV="1">
              <a:off x="4091166" y="4773708"/>
              <a:ext cx="2979487" cy="2"/>
            </a:xfrm>
            <a:prstGeom prst="line">
              <a:avLst/>
            </a:prstGeom>
            <a:noFill/>
            <a:ln w="19050">
              <a:solidFill>
                <a:schemeClr val="tx1">
                  <a:lumMod val="75000"/>
                </a:schemeClr>
              </a:solidFill>
              <a:round/>
              <a:headEnd/>
              <a:tailEnd type="triangle" w="med" len="med"/>
            </a:ln>
          </p:spPr>
          <p:txBody>
            <a:bodyPr wrap="none" anchor="ctr"/>
            <a:lstStyle/>
            <a:p>
              <a:endParaRPr lang="en-US" sz="1200" dirty="0"/>
            </a:p>
          </p:txBody>
        </p:sp>
        <p:sp>
          <p:nvSpPr>
            <p:cNvPr id="10" name="Line 11"/>
            <p:cNvSpPr>
              <a:spLocks noChangeShapeType="1"/>
            </p:cNvSpPr>
            <p:nvPr/>
          </p:nvSpPr>
          <p:spPr bwMode="auto">
            <a:xfrm flipH="1">
              <a:off x="2158923" y="4567518"/>
              <a:ext cx="1906523" cy="1280690"/>
            </a:xfrm>
            <a:prstGeom prst="line">
              <a:avLst/>
            </a:prstGeom>
            <a:noFill/>
            <a:ln w="19050">
              <a:solidFill>
                <a:schemeClr val="tx1">
                  <a:lumMod val="75000"/>
                </a:schemeClr>
              </a:solidFill>
              <a:round/>
              <a:headEnd/>
              <a:tailEnd type="triangle" w="med" len="med"/>
            </a:ln>
          </p:spPr>
          <p:txBody>
            <a:bodyPr wrap="none" anchor="ctr"/>
            <a:lstStyle/>
            <a:p>
              <a:endParaRPr lang="en-US" sz="1200" dirty="0"/>
            </a:p>
          </p:txBody>
        </p:sp>
        <p:sp>
          <p:nvSpPr>
            <p:cNvPr id="11" name="Line 12"/>
            <p:cNvSpPr>
              <a:spLocks noChangeShapeType="1"/>
            </p:cNvSpPr>
            <p:nvPr/>
          </p:nvSpPr>
          <p:spPr bwMode="auto">
            <a:xfrm flipH="1" flipV="1">
              <a:off x="4324763" y="1827733"/>
              <a:ext cx="0" cy="3002901"/>
            </a:xfrm>
            <a:prstGeom prst="line">
              <a:avLst/>
            </a:prstGeom>
            <a:noFill/>
            <a:ln w="19050">
              <a:solidFill>
                <a:schemeClr val="tx1">
                  <a:lumMod val="75000"/>
                </a:schemeClr>
              </a:solidFill>
              <a:round/>
              <a:headEnd/>
              <a:tailEnd type="triangle" w="med" len="med"/>
            </a:ln>
          </p:spPr>
          <p:txBody>
            <a:bodyPr wrap="none" anchor="ctr"/>
            <a:lstStyle/>
            <a:p>
              <a:endParaRPr lang="en-US" sz="1200" dirty="0"/>
            </a:p>
          </p:txBody>
        </p:sp>
        <p:grpSp>
          <p:nvGrpSpPr>
            <p:cNvPr id="3" name="Group 12"/>
            <p:cNvGrpSpPr/>
            <p:nvPr/>
          </p:nvGrpSpPr>
          <p:grpSpPr>
            <a:xfrm>
              <a:off x="3061504" y="3054270"/>
              <a:ext cx="2567364" cy="2222322"/>
              <a:chOff x="3220998" y="2788454"/>
              <a:chExt cx="2567364" cy="2222322"/>
            </a:xfrm>
          </p:grpSpPr>
          <p:pic>
            <p:nvPicPr>
              <p:cNvPr id="17" name="Picture 151" descr="ICON_VM_desktop_Q308"/>
              <p:cNvPicPr>
                <a:picLocks noChangeAspect="1" noChangeArrowheads="1"/>
              </p:cNvPicPr>
              <p:nvPr/>
            </p:nvPicPr>
            <p:blipFill>
              <a:blip r:embed="rId3" cstate="print"/>
              <a:srcRect/>
              <a:stretch>
                <a:fillRect/>
              </a:stretch>
            </p:blipFill>
            <p:spPr bwMode="auto">
              <a:xfrm>
                <a:off x="3220998" y="4021831"/>
                <a:ext cx="898053" cy="925149"/>
              </a:xfrm>
              <a:prstGeom prst="rect">
                <a:avLst/>
              </a:prstGeom>
              <a:noFill/>
              <a:ln w="9525">
                <a:noFill/>
                <a:miter lim="800000"/>
                <a:headEnd/>
                <a:tailEnd/>
              </a:ln>
            </p:spPr>
          </p:pic>
          <p:pic>
            <p:nvPicPr>
              <p:cNvPr id="18" name="Picture 151" descr="ICON_VM_desktop_Q308"/>
              <p:cNvPicPr>
                <a:picLocks noChangeAspect="1" noChangeArrowheads="1"/>
              </p:cNvPicPr>
              <p:nvPr/>
            </p:nvPicPr>
            <p:blipFill>
              <a:blip r:embed="rId3" cstate="print"/>
              <a:srcRect/>
              <a:stretch>
                <a:fillRect/>
              </a:stretch>
            </p:blipFill>
            <p:spPr bwMode="auto">
              <a:xfrm>
                <a:off x="3614402" y="3415775"/>
                <a:ext cx="898053" cy="925149"/>
              </a:xfrm>
              <a:prstGeom prst="rect">
                <a:avLst/>
              </a:prstGeom>
              <a:noFill/>
              <a:ln w="9525">
                <a:noFill/>
                <a:miter lim="800000"/>
                <a:headEnd/>
                <a:tailEnd/>
              </a:ln>
            </p:spPr>
          </p:pic>
          <p:pic>
            <p:nvPicPr>
              <p:cNvPr id="19" name="Picture 151" descr="ICON_VM_desktop_Q308"/>
              <p:cNvPicPr>
                <a:picLocks noChangeAspect="1" noChangeArrowheads="1"/>
              </p:cNvPicPr>
              <p:nvPr/>
            </p:nvPicPr>
            <p:blipFill>
              <a:blip r:embed="rId3" cstate="print"/>
              <a:srcRect/>
              <a:stretch>
                <a:fillRect/>
              </a:stretch>
            </p:blipFill>
            <p:spPr bwMode="auto">
              <a:xfrm>
                <a:off x="4050338" y="4053729"/>
                <a:ext cx="898053" cy="925149"/>
              </a:xfrm>
              <a:prstGeom prst="rect">
                <a:avLst/>
              </a:prstGeom>
              <a:noFill/>
              <a:ln w="9525">
                <a:noFill/>
                <a:miter lim="800000"/>
                <a:headEnd/>
                <a:tailEnd/>
              </a:ln>
            </p:spPr>
          </p:pic>
          <p:pic>
            <p:nvPicPr>
              <p:cNvPr id="20" name="Picture 151" descr="ICON_VM_desktop_Q308"/>
              <p:cNvPicPr>
                <a:picLocks noChangeAspect="1" noChangeArrowheads="1"/>
              </p:cNvPicPr>
              <p:nvPr/>
            </p:nvPicPr>
            <p:blipFill>
              <a:blip r:embed="rId3" cstate="print"/>
              <a:srcRect/>
              <a:stretch>
                <a:fillRect/>
              </a:stretch>
            </p:blipFill>
            <p:spPr bwMode="auto">
              <a:xfrm>
                <a:off x="4443743" y="3437041"/>
                <a:ext cx="898053" cy="925149"/>
              </a:xfrm>
              <a:prstGeom prst="rect">
                <a:avLst/>
              </a:prstGeom>
              <a:noFill/>
              <a:ln w="9525">
                <a:noFill/>
                <a:miter lim="800000"/>
                <a:headEnd/>
                <a:tailEnd/>
              </a:ln>
            </p:spPr>
          </p:pic>
          <p:pic>
            <p:nvPicPr>
              <p:cNvPr id="21" name="Picture 151" descr="ICON_VM_desktop_Q308"/>
              <p:cNvPicPr>
                <a:picLocks noChangeAspect="1" noChangeArrowheads="1"/>
              </p:cNvPicPr>
              <p:nvPr/>
            </p:nvPicPr>
            <p:blipFill>
              <a:blip r:embed="rId3" cstate="print"/>
              <a:srcRect/>
              <a:stretch>
                <a:fillRect/>
              </a:stretch>
            </p:blipFill>
            <p:spPr bwMode="auto">
              <a:xfrm>
                <a:off x="4890309" y="4085627"/>
                <a:ext cx="898053" cy="925149"/>
              </a:xfrm>
              <a:prstGeom prst="rect">
                <a:avLst/>
              </a:prstGeom>
              <a:noFill/>
              <a:ln w="9525">
                <a:noFill/>
                <a:miter lim="800000"/>
                <a:headEnd/>
                <a:tailEnd/>
              </a:ln>
            </p:spPr>
          </p:pic>
          <p:pic>
            <p:nvPicPr>
              <p:cNvPr id="22" name="Picture 151" descr="ICON_VM_desktop_Q308"/>
              <p:cNvPicPr>
                <a:picLocks noChangeAspect="1" noChangeArrowheads="1"/>
              </p:cNvPicPr>
              <p:nvPr/>
            </p:nvPicPr>
            <p:blipFill>
              <a:blip r:embed="rId3" cstate="print"/>
              <a:srcRect/>
              <a:stretch>
                <a:fillRect/>
              </a:stretch>
            </p:blipFill>
            <p:spPr bwMode="auto">
              <a:xfrm>
                <a:off x="4029073" y="2788454"/>
                <a:ext cx="898053" cy="925149"/>
              </a:xfrm>
              <a:prstGeom prst="rect">
                <a:avLst/>
              </a:prstGeom>
              <a:noFill/>
              <a:ln w="9525">
                <a:noFill/>
                <a:miter lim="800000"/>
                <a:headEnd/>
                <a:tailEnd/>
              </a:ln>
            </p:spPr>
          </p:pic>
        </p:grpSp>
        <p:sp>
          <p:nvSpPr>
            <p:cNvPr id="13" name="Text Box 8"/>
            <p:cNvSpPr txBox="1">
              <a:spLocks noChangeArrowheads="1"/>
            </p:cNvSpPr>
            <p:nvPr/>
          </p:nvSpPr>
          <p:spPr bwMode="auto">
            <a:xfrm rot="16200000">
              <a:off x="3375786" y="2202793"/>
              <a:ext cx="1303142" cy="531280"/>
            </a:xfrm>
            <a:prstGeom prst="rect">
              <a:avLst/>
            </a:prstGeom>
            <a:noFill/>
            <a:ln w="12700">
              <a:noFill/>
              <a:miter lim="800000"/>
              <a:headEnd/>
              <a:tailEnd/>
            </a:ln>
          </p:spPr>
          <p:txBody>
            <a:bodyPr wrap="none">
              <a:spAutoFit/>
            </a:bodyPr>
            <a:lstStyle/>
            <a:p>
              <a:pPr algn="ctr" eaLnBrk="0" hangingPunct="0">
                <a:lnSpc>
                  <a:spcPct val="90000"/>
                </a:lnSpc>
              </a:pPr>
              <a:r>
                <a:rPr lang="en-US" sz="1200" b="1" dirty="0"/>
                <a:t>Memory</a:t>
              </a:r>
            </a:p>
          </p:txBody>
        </p:sp>
        <p:sp>
          <p:nvSpPr>
            <p:cNvPr id="14" name="Text Box 6"/>
            <p:cNvSpPr txBox="1">
              <a:spLocks noChangeArrowheads="1"/>
            </p:cNvSpPr>
            <p:nvPr/>
          </p:nvSpPr>
          <p:spPr bwMode="auto">
            <a:xfrm>
              <a:off x="5699326" y="4362268"/>
              <a:ext cx="1044907" cy="435857"/>
            </a:xfrm>
            <a:prstGeom prst="rect">
              <a:avLst/>
            </a:prstGeom>
            <a:noFill/>
            <a:ln w="12700">
              <a:noFill/>
              <a:miter lim="800000"/>
              <a:headEnd/>
              <a:tailEnd/>
            </a:ln>
          </p:spPr>
          <p:txBody>
            <a:bodyPr wrap="none">
              <a:spAutoFit/>
            </a:bodyPr>
            <a:lstStyle/>
            <a:p>
              <a:pPr algn="ctr" eaLnBrk="0" hangingPunct="0">
                <a:lnSpc>
                  <a:spcPct val="90000"/>
                </a:lnSpc>
              </a:pPr>
              <a:r>
                <a:rPr lang="en-US" sz="1200" dirty="0"/>
                <a:t>CPU</a:t>
              </a:r>
            </a:p>
          </p:txBody>
        </p:sp>
        <p:sp>
          <p:nvSpPr>
            <p:cNvPr id="15" name="Text Box 7"/>
            <p:cNvSpPr txBox="1">
              <a:spLocks noChangeArrowheads="1"/>
            </p:cNvSpPr>
            <p:nvPr/>
          </p:nvSpPr>
          <p:spPr bwMode="auto">
            <a:xfrm rot="19278751">
              <a:off x="2274491" y="5035067"/>
              <a:ext cx="804433" cy="435857"/>
            </a:xfrm>
            <a:prstGeom prst="rect">
              <a:avLst/>
            </a:prstGeom>
            <a:noFill/>
            <a:ln w="12700">
              <a:noFill/>
              <a:miter lim="800000"/>
              <a:headEnd/>
              <a:tailEnd/>
            </a:ln>
          </p:spPr>
          <p:txBody>
            <a:bodyPr wrap="none">
              <a:spAutoFit/>
            </a:bodyPr>
            <a:lstStyle/>
            <a:p>
              <a:pPr algn="ctr" eaLnBrk="0" hangingPunct="0">
                <a:lnSpc>
                  <a:spcPct val="90000"/>
                </a:lnSpc>
              </a:pPr>
              <a:r>
                <a:rPr lang="en-US" sz="1200" dirty="0"/>
                <a:t>I/O</a:t>
              </a:r>
            </a:p>
          </p:txBody>
        </p:sp>
        <p:sp>
          <p:nvSpPr>
            <p:cNvPr id="16" name="Rectangle 15"/>
            <p:cNvSpPr/>
            <p:nvPr/>
          </p:nvSpPr>
          <p:spPr>
            <a:xfrm>
              <a:off x="3101162" y="5433238"/>
              <a:ext cx="348039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792" indent="-123792" eaLnBrk="0" hangingPunct="0">
                <a:lnSpc>
                  <a:spcPct val="90000"/>
                </a:lnSpc>
                <a:buClr>
                  <a:schemeClr val="bg1"/>
                </a:buClr>
              </a:pPr>
              <a:r>
                <a:rPr lang="en-US" sz="1200" dirty="0">
                  <a:solidFill>
                    <a:schemeClr val="tx1"/>
                  </a:solidFill>
                </a:rPr>
                <a:t>Unified Fabric (FCoE)</a:t>
              </a:r>
            </a:p>
          </p:txBody>
        </p:sp>
      </p:grpSp>
      <p:pic>
        <p:nvPicPr>
          <p:cNvPr id="28" name="Picture 2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347024" y="1540058"/>
            <a:ext cx="2847233" cy="2276475"/>
          </a:xfrm>
          <a:prstGeom prst="rect">
            <a:avLst/>
          </a:prstGeom>
        </p:spPr>
      </p:pic>
      <p:sp>
        <p:nvSpPr>
          <p:cNvPr id="37" name="Text Placeholder 43"/>
          <p:cNvSpPr txBox="1">
            <a:spLocks/>
          </p:cNvSpPr>
          <p:nvPr/>
        </p:nvSpPr>
        <p:spPr>
          <a:xfrm>
            <a:off x="292608" y="2901968"/>
            <a:ext cx="7876116" cy="505298"/>
          </a:xfrm>
          <a:prstGeom prst="rect">
            <a:avLst/>
          </a:prstGeom>
        </p:spPr>
        <p:txBody>
          <a:bodyPr vert="horz" lIns="91440" tIns="45720" rIns="91440" bIns="45720" rtlCol="0" anchor="ctr">
            <a:noAutofit/>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spcAft>
                <a:spcPts val="1200"/>
              </a:spcAft>
              <a:buNone/>
            </a:pPr>
            <a:r>
              <a:rPr lang="en-US" sz="2400" dirty="0"/>
              <a:t>Greater </a:t>
            </a:r>
            <a:r>
              <a:rPr lang="en-US" sz="2400" dirty="0" smtClean="0"/>
              <a:t>Virtual Desktop Density Without </a:t>
            </a:r>
            <a:br>
              <a:rPr lang="en-US" sz="2400" dirty="0" smtClean="0"/>
            </a:br>
            <a:r>
              <a:rPr lang="en-US" sz="2400" dirty="0" smtClean="0"/>
              <a:t>Performance Impact</a:t>
            </a:r>
            <a:endParaRPr lang="en-US" sz="2400" dirty="0"/>
          </a:p>
        </p:txBody>
      </p:sp>
      <p:sp>
        <p:nvSpPr>
          <p:cNvPr id="38" name="Text Placeholder 43"/>
          <p:cNvSpPr txBox="1">
            <a:spLocks/>
          </p:cNvSpPr>
          <p:nvPr/>
        </p:nvSpPr>
        <p:spPr>
          <a:xfrm>
            <a:off x="292608" y="3849908"/>
            <a:ext cx="7876116" cy="505298"/>
          </a:xfrm>
          <a:prstGeom prst="rect">
            <a:avLst/>
          </a:prstGeom>
        </p:spPr>
        <p:txBody>
          <a:bodyPr vert="horz" lIns="91440" tIns="45720" rIns="91440" bIns="45720" rtlCol="0" anchor="ctr">
            <a:noAutofit/>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spcAft>
                <a:spcPts val="1200"/>
              </a:spcAft>
              <a:buNone/>
            </a:pPr>
            <a:r>
              <a:rPr lang="en-US" sz="2400" dirty="0"/>
              <a:t>Simple </a:t>
            </a:r>
            <a:r>
              <a:rPr lang="en-US" sz="2400" dirty="0" smtClean="0"/>
              <a:t>Operation—Start in Minutes, </a:t>
            </a:r>
            <a:br>
              <a:rPr lang="en-US" sz="2400" dirty="0" smtClean="0"/>
            </a:br>
            <a:r>
              <a:rPr lang="en-US" sz="2400" dirty="0" smtClean="0"/>
              <a:t>Scale in Seconds</a:t>
            </a:r>
            <a:endParaRPr lang="en-US" sz="2400" dirty="0"/>
          </a:p>
        </p:txBody>
      </p:sp>
      <p:sp>
        <p:nvSpPr>
          <p:cNvPr id="39" name="Text Placeholder 43"/>
          <p:cNvSpPr txBox="1">
            <a:spLocks/>
          </p:cNvSpPr>
          <p:nvPr/>
        </p:nvSpPr>
        <p:spPr>
          <a:xfrm>
            <a:off x="292608" y="4839989"/>
            <a:ext cx="7876116" cy="505298"/>
          </a:xfrm>
          <a:prstGeom prst="rect">
            <a:avLst/>
          </a:prstGeom>
        </p:spPr>
        <p:txBody>
          <a:bodyPr vert="horz" lIns="91440" tIns="45720" rIns="91440" bIns="45720" rtlCol="0" anchor="ctr">
            <a:noAutofit/>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spcAft>
                <a:spcPts val="1200"/>
              </a:spcAft>
              <a:buNone/>
            </a:pPr>
            <a:r>
              <a:rPr lang="en-US" sz="2400" dirty="0"/>
              <a:t>Massive </a:t>
            </a:r>
            <a:r>
              <a:rPr lang="en-US" sz="2400" dirty="0" smtClean="0"/>
              <a:t>Scalability—Scales Easily </a:t>
            </a:r>
            <a:r>
              <a:rPr lang="en-US" sz="2400" dirty="0"/>
              <a:t>to 1000’s </a:t>
            </a:r>
            <a:br>
              <a:rPr lang="en-US" sz="2400" dirty="0"/>
            </a:br>
            <a:r>
              <a:rPr lang="en-US" sz="2400" dirty="0"/>
              <a:t>of </a:t>
            </a:r>
            <a:r>
              <a:rPr lang="en-US" sz="2400" dirty="0" smtClean="0"/>
              <a:t>Desktops </a:t>
            </a:r>
            <a:r>
              <a:rPr lang="en-US" sz="2400" dirty="0"/>
              <a:t>per </a:t>
            </a:r>
            <a:r>
              <a:rPr lang="en-US" sz="2400" dirty="0" err="1"/>
              <a:t>UCS</a:t>
            </a:r>
            <a:r>
              <a:rPr lang="en-US" sz="2400" dirty="0"/>
              <a:t> </a:t>
            </a:r>
            <a:r>
              <a:rPr lang="en-US" sz="2400" dirty="0" smtClean="0"/>
              <a:t>System</a:t>
            </a:r>
            <a:endParaRPr lang="en-US" sz="2400" dirty="0"/>
          </a:p>
        </p:txBody>
      </p:sp>
      <p:sp>
        <p:nvSpPr>
          <p:cNvPr id="40" name="Text Placeholder 43"/>
          <p:cNvSpPr txBox="1">
            <a:spLocks/>
          </p:cNvSpPr>
          <p:nvPr/>
        </p:nvSpPr>
        <p:spPr>
          <a:xfrm>
            <a:off x="292608" y="5820540"/>
            <a:ext cx="7876116" cy="505298"/>
          </a:xfrm>
          <a:prstGeom prst="rect">
            <a:avLst/>
          </a:prstGeom>
        </p:spPr>
        <p:txBody>
          <a:bodyPr vert="horz" lIns="91440" tIns="45720" rIns="91440" bIns="45720" rtlCol="0" anchor="ctr">
            <a:noAutofit/>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600"/>
              </a:spcBef>
              <a:spcAft>
                <a:spcPts val="1200"/>
              </a:spcAft>
              <a:buNone/>
            </a:pPr>
            <a:r>
              <a:rPr lang="en-US" sz="2400" dirty="0"/>
              <a:t>Extended </a:t>
            </a:r>
            <a:r>
              <a:rPr lang="en-US" sz="2400" dirty="0" smtClean="0"/>
              <a:t>Memory </a:t>
            </a:r>
            <a:r>
              <a:rPr lang="en-US" sz="2400" dirty="0"/>
              <a:t>and I/O to </a:t>
            </a:r>
            <a:r>
              <a:rPr lang="en-US" sz="2400" dirty="0" smtClean="0"/>
              <a:t>Avoid desktop </a:t>
            </a:r>
            <a:r>
              <a:rPr lang="en-US" sz="2400" dirty="0"/>
              <a:t/>
            </a:r>
            <a:br>
              <a:rPr lang="en-US" sz="2400" dirty="0"/>
            </a:br>
            <a:r>
              <a:rPr lang="en-US" sz="2400" dirty="0" smtClean="0"/>
              <a:t>Virtualization Bottlenecks</a:t>
            </a:r>
            <a:endParaRPr lang="en-US" sz="2400" dirty="0"/>
          </a:p>
        </p:txBody>
      </p:sp>
      <p:pic>
        <p:nvPicPr>
          <p:cNvPr id="4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0779" y="162873"/>
            <a:ext cx="1062529" cy="94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52587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a:spLocks/>
          </p:cNvSpPr>
          <p:nvPr/>
        </p:nvSpPr>
        <p:spPr>
          <a:xfrm>
            <a:off x="510692" y="6357394"/>
            <a:ext cx="7167884" cy="253916"/>
          </a:xfrm>
          <a:prstGeom prst="rect">
            <a:avLst/>
          </a:prstGeom>
          <a:noFill/>
        </p:spPr>
        <p:txBody>
          <a:bodyPr wrap="none" lIns="68562" tIns="34281" rIns="68562" bIns="34281" rtlCol="0">
            <a:spAutoFit/>
          </a:bodyPr>
          <a:lstStyle/>
          <a:p>
            <a:r>
              <a:rPr lang="en-US" sz="1200" dirty="0">
                <a:solidFill>
                  <a:schemeClr val="bg1">
                    <a:lumMod val="20000"/>
                    <a:lumOff val="80000"/>
                  </a:schemeClr>
                </a:solidFill>
              </a:rPr>
              <a:t>NOTE: To optimize VMware virtual desktop streams over the WAN, the RDP protocol must be applied</a:t>
            </a:r>
            <a:r>
              <a:rPr lang="en-US" sz="1200" dirty="0" smtClean="0">
                <a:solidFill>
                  <a:schemeClr val="bg1">
                    <a:lumMod val="20000"/>
                    <a:lumOff val="80000"/>
                  </a:schemeClr>
                </a:solidFill>
              </a:rPr>
              <a:t>. </a:t>
            </a:r>
            <a:endParaRPr lang="en-US" sz="1200" dirty="0">
              <a:solidFill>
                <a:schemeClr val="bg1">
                  <a:lumMod val="20000"/>
                  <a:lumOff val="80000"/>
                </a:schemeClr>
              </a:solidFill>
            </a:endParaRPr>
          </a:p>
        </p:txBody>
      </p:sp>
      <p:sp>
        <p:nvSpPr>
          <p:cNvPr id="41" name="Rectangle 40"/>
          <p:cNvSpPr>
            <a:spLocks/>
          </p:cNvSpPr>
          <p:nvPr/>
        </p:nvSpPr>
        <p:spPr>
          <a:xfrm>
            <a:off x="13940293" y="1685488"/>
            <a:ext cx="1323630" cy="314325"/>
          </a:xfrm>
          <a:prstGeom prst="rect">
            <a:avLst/>
          </a:prstGeom>
        </p:spPr>
        <p:txBody>
          <a:bodyPr wrap="none" lIns="68562" tIns="34281" rIns="68562" bIns="34281">
            <a:noAutofit/>
          </a:bodyPr>
          <a:lstStyle/>
          <a:p>
            <a:pPr algn="ctr">
              <a:spcBef>
                <a:spcPct val="50000"/>
              </a:spcBef>
              <a:spcAft>
                <a:spcPts val="1350"/>
              </a:spcAft>
              <a:buClr>
                <a:srgbClr val="FFFFFF"/>
              </a:buClr>
              <a:buSzPct val="100000"/>
            </a:pPr>
            <a:endParaRPr lang="en-US" b="1" kern="0" dirty="0">
              <a:solidFill>
                <a:schemeClr val="bg1"/>
              </a:solidFill>
              <a:effectLst>
                <a:outerShdw blurRad="38100" dist="38100" dir="2700000" algn="tl">
                  <a:srgbClr val="000000">
                    <a:alpha val="43137"/>
                  </a:srgbClr>
                </a:outerShdw>
              </a:effectLst>
            </a:endParaRPr>
          </a:p>
        </p:txBody>
      </p:sp>
      <p:sp>
        <p:nvSpPr>
          <p:cNvPr id="55" name="Title 54"/>
          <p:cNvSpPr>
            <a:spLocks noGrp="1"/>
          </p:cNvSpPr>
          <p:nvPr>
            <p:ph type="title"/>
          </p:nvPr>
        </p:nvSpPr>
        <p:spPr/>
        <p:txBody>
          <a:bodyPr/>
          <a:lstStyle/>
          <a:p>
            <a:r>
              <a:rPr lang="en-US" smtClean="0"/>
              <a:t>Cisco User Experience: WAAS</a:t>
            </a:r>
            <a:endParaRPr lang="en-US" dirty="0"/>
          </a:p>
        </p:txBody>
      </p:sp>
      <p:sp>
        <p:nvSpPr>
          <p:cNvPr id="15" name="Text Placeholder 14"/>
          <p:cNvSpPr>
            <a:spLocks noGrp="1"/>
          </p:cNvSpPr>
          <p:nvPr>
            <p:ph type="body" sz="quarter" idx="11"/>
          </p:nvPr>
        </p:nvSpPr>
        <p:spPr/>
        <p:txBody>
          <a:bodyPr/>
          <a:lstStyle/>
          <a:p>
            <a:r>
              <a:rPr lang="en-US" smtClean="0"/>
              <a:t>Superior WAN Performance</a:t>
            </a:r>
            <a:endParaRPr lang="en-US" dirty="0"/>
          </a:p>
        </p:txBody>
      </p:sp>
      <p:grpSp>
        <p:nvGrpSpPr>
          <p:cNvPr id="6" name="Group 5"/>
          <p:cNvGrpSpPr>
            <a:grpSpLocks/>
          </p:cNvGrpSpPr>
          <p:nvPr/>
        </p:nvGrpSpPr>
        <p:grpSpPr>
          <a:xfrm>
            <a:off x="440250" y="1781688"/>
            <a:ext cx="3690147" cy="3819525"/>
            <a:chOff x="103300" y="1567440"/>
            <a:chExt cx="2834640" cy="3821019"/>
          </a:xfrm>
        </p:grpSpPr>
        <p:sp>
          <p:nvSpPr>
            <p:cNvPr id="59" name="Rectangle 58"/>
            <p:cNvSpPr/>
            <p:nvPr/>
          </p:nvSpPr>
          <p:spPr>
            <a:xfrm>
              <a:off x="103300" y="2140934"/>
              <a:ext cx="2834640" cy="3247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3" name="Round Same Side Corner Rectangle 62"/>
            <p:cNvSpPr/>
            <p:nvPr/>
          </p:nvSpPr>
          <p:spPr>
            <a:xfrm>
              <a:off x="103300" y="1567440"/>
              <a:ext cx="2834640"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4" name="TextBox 63"/>
            <p:cNvSpPr txBox="1"/>
            <p:nvPr/>
          </p:nvSpPr>
          <p:spPr>
            <a:xfrm>
              <a:off x="137734" y="1715739"/>
              <a:ext cx="2765776" cy="26325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Response Time</a:t>
              </a:r>
            </a:p>
          </p:txBody>
        </p:sp>
        <p:grpSp>
          <p:nvGrpSpPr>
            <p:cNvPr id="4" name="Group 64"/>
            <p:cNvGrpSpPr/>
            <p:nvPr/>
          </p:nvGrpSpPr>
          <p:grpSpPr>
            <a:xfrm>
              <a:off x="103300" y="2101977"/>
              <a:ext cx="2834640" cy="36576"/>
              <a:chOff x="7087711" y="3203216"/>
              <a:chExt cx="505822" cy="500910"/>
            </a:xfrm>
            <a:effectLst>
              <a:outerShdw blurRad="25400" dist="12700" dir="5400000" algn="t" rotWithShape="0">
                <a:prstClr val="black">
                  <a:alpha val="20000"/>
                </a:prstClr>
              </a:outerShdw>
            </a:effectLst>
          </p:grpSpPr>
          <p:sp>
            <p:nvSpPr>
              <p:cNvPr id="66"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7"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sp>
        <p:nvSpPr>
          <p:cNvPr id="17" name="TextBox 16"/>
          <p:cNvSpPr txBox="1">
            <a:spLocks/>
          </p:cNvSpPr>
          <p:nvPr/>
        </p:nvSpPr>
        <p:spPr>
          <a:xfrm rot="16200000">
            <a:off x="-219526" y="3769813"/>
            <a:ext cx="1752600" cy="292163"/>
          </a:xfrm>
          <a:prstGeom prst="rect">
            <a:avLst/>
          </a:prstGeom>
          <a:noFill/>
        </p:spPr>
        <p:txBody>
          <a:bodyPr wrap="square" lIns="51422" tIns="25711" rIns="51422" bIns="25711" rtlCol="0">
            <a:spAutoFit/>
          </a:bodyPr>
          <a:lstStyle/>
          <a:p>
            <a:pPr algn="ctr"/>
            <a:r>
              <a:rPr lang="en-US" sz="1600" b="1" dirty="0">
                <a:solidFill>
                  <a:schemeClr val="bg1">
                    <a:lumMod val="20000"/>
                    <a:lumOff val="80000"/>
                  </a:schemeClr>
                </a:solidFill>
              </a:rPr>
              <a:t>Seconds (s)</a:t>
            </a:r>
          </a:p>
        </p:txBody>
      </p:sp>
      <p:grpSp>
        <p:nvGrpSpPr>
          <p:cNvPr id="5" name="Group 127"/>
          <p:cNvGrpSpPr>
            <a:grpSpLocks/>
          </p:cNvGrpSpPr>
          <p:nvPr/>
        </p:nvGrpSpPr>
        <p:grpSpPr>
          <a:xfrm>
            <a:off x="782327" y="2362645"/>
            <a:ext cx="3226039" cy="3034681"/>
            <a:chOff x="389192" y="2232374"/>
            <a:chExt cx="2433691" cy="3295290"/>
          </a:xfrm>
        </p:grpSpPr>
        <p:graphicFrame>
          <p:nvGraphicFramePr>
            <p:cNvPr id="16" name="Chart Placeholder 20"/>
            <p:cNvGraphicFramePr>
              <a:graphicFrameLocks/>
            </p:cNvGraphicFramePr>
            <p:nvPr>
              <p:extLst>
                <p:ext uri="{D42A27DB-BD31-4B8C-83A1-F6EECF244321}">
                  <p14:modId xmlns:p14="http://schemas.microsoft.com/office/powerpoint/2010/main" val="1773411641"/>
                </p:ext>
              </p:extLst>
            </p:nvPr>
          </p:nvGraphicFramePr>
          <p:xfrm>
            <a:off x="389192" y="2232374"/>
            <a:ext cx="2433691" cy="329529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1242529" y="3392848"/>
              <a:ext cx="640079" cy="563261"/>
            </a:xfrm>
            <a:prstGeom prst="rect">
              <a:avLst/>
            </a:prstGeom>
            <a:noFill/>
          </p:spPr>
          <p:txBody>
            <a:bodyPr wrap="square" lIns="0" tIns="34291" rIns="0" bIns="34291" rtlCol="0">
              <a:spAutoFit/>
            </a:bodyPr>
            <a:lstStyle/>
            <a:p>
              <a:pPr algn="ctr"/>
              <a:r>
                <a:rPr lang="en-US" sz="1600" b="1" dirty="0">
                  <a:effectLst>
                    <a:outerShdw blurRad="38100" dist="38100" dir="2700000" algn="tl">
                      <a:srgbClr val="000000">
                        <a:alpha val="43137"/>
                      </a:srgbClr>
                    </a:outerShdw>
                  </a:effectLst>
                </a:rPr>
                <a:t>70% </a:t>
              </a:r>
              <a:br>
                <a:rPr lang="en-US" sz="1600" b="1"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Faster</a:t>
              </a:r>
            </a:p>
          </p:txBody>
        </p:sp>
        <p:sp>
          <p:nvSpPr>
            <p:cNvPr id="34" name="TextBox 33"/>
            <p:cNvSpPr txBox="1"/>
            <p:nvPr/>
          </p:nvSpPr>
          <p:spPr>
            <a:xfrm>
              <a:off x="2148994" y="3478413"/>
              <a:ext cx="640080" cy="563261"/>
            </a:xfrm>
            <a:prstGeom prst="rect">
              <a:avLst/>
            </a:prstGeom>
            <a:noFill/>
          </p:spPr>
          <p:txBody>
            <a:bodyPr wrap="square" lIns="0" tIns="34291" rIns="0" bIns="34291" rtlCol="0">
              <a:spAutoFit/>
            </a:bodyPr>
            <a:lstStyle/>
            <a:p>
              <a:pPr algn="ctr"/>
              <a:r>
                <a:rPr lang="en-US" sz="1600" b="1" dirty="0">
                  <a:effectLst>
                    <a:outerShdw blurRad="38100" dist="38100" dir="2700000" algn="tl">
                      <a:srgbClr val="000000">
                        <a:alpha val="43137"/>
                      </a:srgbClr>
                    </a:outerShdw>
                  </a:effectLst>
                </a:rPr>
                <a:t>60% </a:t>
              </a:r>
              <a:br>
                <a:rPr lang="en-US" sz="1600" b="1"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Faster</a:t>
              </a:r>
            </a:p>
          </p:txBody>
        </p:sp>
      </p:grpSp>
      <p:sp>
        <p:nvSpPr>
          <p:cNvPr id="39" name="Rectangle 38"/>
          <p:cNvSpPr>
            <a:spLocks/>
          </p:cNvSpPr>
          <p:nvPr/>
        </p:nvSpPr>
        <p:spPr>
          <a:xfrm>
            <a:off x="1221146" y="5508570"/>
            <a:ext cx="2128354" cy="409575"/>
          </a:xfrm>
          <a:prstGeom prst="rect">
            <a:avLst/>
          </a:prstGeom>
        </p:spPr>
        <p:txBody>
          <a:bodyPr wrap="none" lIns="68562" tIns="34281" rIns="68562" bIns="34281">
            <a:noAutofit/>
          </a:bodyPr>
          <a:lstStyle/>
          <a:p>
            <a:pPr algn="ctr"/>
            <a:r>
              <a:rPr lang="en-US" sz="2000" b="1" dirty="0">
                <a:solidFill>
                  <a:schemeClr val="accent3"/>
                </a:solidFill>
                <a:effectLst>
                  <a:outerShdw blurRad="50800" dist="38100" dir="2700000" algn="tl" rotWithShape="0">
                    <a:prstClr val="black">
                      <a:alpha val="40000"/>
                    </a:prstClr>
                  </a:outerShdw>
                </a:effectLst>
                <a:ea typeface="+mj-ea"/>
                <a:cs typeface="+mj-cs"/>
              </a:rPr>
              <a:t>Up </a:t>
            </a:r>
            <a:r>
              <a:rPr lang="en-US" sz="2000" b="1">
                <a:solidFill>
                  <a:schemeClr val="accent3"/>
                </a:solidFill>
                <a:effectLst>
                  <a:outerShdw blurRad="50800" dist="38100" dir="2700000" algn="tl" rotWithShape="0">
                    <a:prstClr val="black">
                      <a:alpha val="40000"/>
                    </a:prstClr>
                  </a:outerShdw>
                </a:effectLst>
                <a:ea typeface="+mj-ea"/>
                <a:cs typeface="+mj-cs"/>
              </a:rPr>
              <a:t>to </a:t>
            </a:r>
            <a:r>
              <a:rPr lang="en-US" sz="2000" b="1" smtClean="0">
                <a:solidFill>
                  <a:schemeClr val="accent3"/>
                </a:solidFill>
                <a:effectLst>
                  <a:outerShdw blurRad="50800" dist="38100" dir="2700000" algn="tl" rotWithShape="0">
                    <a:prstClr val="black">
                      <a:alpha val="40000"/>
                    </a:prstClr>
                  </a:outerShdw>
                </a:effectLst>
                <a:ea typeface="+mj-ea"/>
                <a:cs typeface="+mj-cs"/>
              </a:rPr>
              <a:t>70% </a:t>
            </a:r>
            <a:r>
              <a:rPr lang="en-US" sz="2000" spc="-17" smtClean="0">
                <a:solidFill>
                  <a:schemeClr val="accent3"/>
                </a:solidFill>
              </a:rPr>
              <a:t>Faster</a:t>
            </a:r>
            <a:endParaRPr lang="en-US" sz="2000" dirty="0">
              <a:solidFill>
                <a:schemeClr val="accent3"/>
              </a:solidFill>
            </a:endParaRPr>
          </a:p>
        </p:txBody>
      </p:sp>
      <p:grpSp>
        <p:nvGrpSpPr>
          <p:cNvPr id="2" name="Group 1"/>
          <p:cNvGrpSpPr>
            <a:grpSpLocks/>
          </p:cNvGrpSpPr>
          <p:nvPr/>
        </p:nvGrpSpPr>
        <p:grpSpPr>
          <a:xfrm>
            <a:off x="8032529" y="1781688"/>
            <a:ext cx="3690147" cy="3819525"/>
            <a:chOff x="6205847" y="1567440"/>
            <a:chExt cx="2834640" cy="3821019"/>
          </a:xfrm>
        </p:grpSpPr>
        <p:sp>
          <p:nvSpPr>
            <p:cNvPr id="84" name="Rectangle 83"/>
            <p:cNvSpPr/>
            <p:nvPr/>
          </p:nvSpPr>
          <p:spPr>
            <a:xfrm>
              <a:off x="6205847" y="2140934"/>
              <a:ext cx="2834640" cy="3247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86" name="Round Same Side Corner Rectangle 85"/>
            <p:cNvSpPr/>
            <p:nvPr/>
          </p:nvSpPr>
          <p:spPr>
            <a:xfrm>
              <a:off x="6205847" y="1567440"/>
              <a:ext cx="2834640"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87" name="TextBox 86"/>
            <p:cNvSpPr txBox="1"/>
            <p:nvPr/>
          </p:nvSpPr>
          <p:spPr>
            <a:xfrm>
              <a:off x="6240281" y="1715739"/>
              <a:ext cx="2765776" cy="26325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Video Quality</a:t>
              </a:r>
            </a:p>
          </p:txBody>
        </p:sp>
        <p:grpSp>
          <p:nvGrpSpPr>
            <p:cNvPr id="8" name="Group 87"/>
            <p:cNvGrpSpPr/>
            <p:nvPr/>
          </p:nvGrpSpPr>
          <p:grpSpPr>
            <a:xfrm>
              <a:off x="6205847" y="2101977"/>
              <a:ext cx="2834640" cy="36576"/>
              <a:chOff x="7087711" y="3203216"/>
              <a:chExt cx="505822" cy="500910"/>
            </a:xfrm>
            <a:effectLst>
              <a:outerShdw blurRad="25400" dist="12700" dir="5400000" algn="t" rotWithShape="0">
                <a:prstClr val="black">
                  <a:alpha val="20000"/>
                </a:prstClr>
              </a:outerShdw>
            </a:effectLst>
          </p:grpSpPr>
          <p:sp>
            <p:nvSpPr>
              <p:cNvPr id="8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9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sp>
        <p:nvSpPr>
          <p:cNvPr id="97" name="Rectangle 96"/>
          <p:cNvSpPr>
            <a:spLocks/>
          </p:cNvSpPr>
          <p:nvPr/>
        </p:nvSpPr>
        <p:spPr>
          <a:xfrm>
            <a:off x="8813425" y="5508570"/>
            <a:ext cx="2128354" cy="409575"/>
          </a:xfrm>
          <a:prstGeom prst="rect">
            <a:avLst/>
          </a:prstGeom>
        </p:spPr>
        <p:txBody>
          <a:bodyPr wrap="none" lIns="68562" tIns="34281" rIns="68562" bIns="34281">
            <a:noAutofit/>
          </a:bodyPr>
          <a:lstStyle/>
          <a:p>
            <a:pPr algn="ctr"/>
            <a:r>
              <a:rPr lang="en-US" sz="2000" b="1">
                <a:solidFill>
                  <a:schemeClr val="accent3"/>
                </a:solidFill>
                <a:effectLst>
                  <a:outerShdw blurRad="50800" dist="38100" dir="2700000" algn="tl" rotWithShape="0">
                    <a:prstClr val="black">
                      <a:alpha val="40000"/>
                    </a:prstClr>
                  </a:outerShdw>
                </a:effectLst>
                <a:ea typeface="+mj-ea"/>
                <a:cs typeface="+mj-cs"/>
              </a:rPr>
              <a:t>HD </a:t>
            </a:r>
            <a:r>
              <a:rPr lang="en-US" sz="2000" b="1" smtClean="0">
                <a:solidFill>
                  <a:schemeClr val="accent3"/>
                </a:solidFill>
                <a:effectLst>
                  <a:outerShdw blurRad="50800" dist="38100" dir="2700000" algn="tl" rotWithShape="0">
                    <a:prstClr val="black">
                      <a:alpha val="40000"/>
                    </a:prstClr>
                  </a:outerShdw>
                </a:effectLst>
                <a:ea typeface="+mj-ea"/>
                <a:cs typeface="+mj-cs"/>
              </a:rPr>
              <a:t>Quality </a:t>
            </a:r>
            <a:r>
              <a:rPr lang="en-US" sz="2000" spc="-17" smtClean="0">
                <a:solidFill>
                  <a:schemeClr val="accent3"/>
                </a:solidFill>
              </a:rPr>
              <a:t>User </a:t>
            </a:r>
            <a:r>
              <a:rPr lang="en-US" sz="2000" spc="-17" dirty="0">
                <a:solidFill>
                  <a:schemeClr val="accent3"/>
                </a:solidFill>
              </a:rPr>
              <a:t>Experience</a:t>
            </a:r>
          </a:p>
        </p:txBody>
      </p:sp>
      <p:graphicFrame>
        <p:nvGraphicFramePr>
          <p:cNvPr id="102" name="Chart Placeholder 20"/>
          <p:cNvGraphicFramePr>
            <a:graphicFrameLocks/>
          </p:cNvGraphicFramePr>
          <p:nvPr>
            <p:extLst>
              <p:ext uri="{D42A27DB-BD31-4B8C-83A1-F6EECF244321}">
                <p14:modId xmlns:p14="http://schemas.microsoft.com/office/powerpoint/2010/main" val="1252290860"/>
              </p:ext>
            </p:extLst>
          </p:nvPr>
        </p:nvGraphicFramePr>
        <p:xfrm>
          <a:off x="8442251" y="2546796"/>
          <a:ext cx="2443578" cy="3069865"/>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p:cNvSpPr txBox="1">
            <a:spLocks/>
          </p:cNvSpPr>
          <p:nvPr/>
        </p:nvSpPr>
        <p:spPr>
          <a:xfrm rot="16200000">
            <a:off x="7106350" y="3642813"/>
            <a:ext cx="2209800" cy="292163"/>
          </a:xfrm>
          <a:prstGeom prst="rect">
            <a:avLst/>
          </a:prstGeom>
          <a:noFill/>
        </p:spPr>
        <p:txBody>
          <a:bodyPr wrap="square" lIns="51422" tIns="25711" rIns="51422" bIns="25711" rtlCol="0">
            <a:spAutoFit/>
          </a:bodyPr>
          <a:lstStyle/>
          <a:p>
            <a:pPr algn="ctr"/>
            <a:r>
              <a:rPr lang="en-US" sz="1600" b="1" dirty="0">
                <a:solidFill>
                  <a:schemeClr val="bg1">
                    <a:lumMod val="20000"/>
                    <a:lumOff val="80000"/>
                  </a:schemeClr>
                </a:solidFill>
              </a:rPr>
              <a:t>Frames per second</a:t>
            </a:r>
          </a:p>
        </p:txBody>
      </p:sp>
      <p:grpSp>
        <p:nvGrpSpPr>
          <p:cNvPr id="3" name="Group 2"/>
          <p:cNvGrpSpPr>
            <a:grpSpLocks/>
          </p:cNvGrpSpPr>
          <p:nvPr/>
        </p:nvGrpSpPr>
        <p:grpSpPr>
          <a:xfrm>
            <a:off x="4236390" y="1781688"/>
            <a:ext cx="3690147" cy="3819525"/>
            <a:chOff x="3154680" y="1567440"/>
            <a:chExt cx="2834640" cy="3821019"/>
          </a:xfrm>
        </p:grpSpPr>
        <p:sp>
          <p:nvSpPr>
            <p:cNvPr id="114" name="Rectangle 113"/>
            <p:cNvSpPr/>
            <p:nvPr/>
          </p:nvSpPr>
          <p:spPr>
            <a:xfrm>
              <a:off x="3154680" y="2140934"/>
              <a:ext cx="2834640" cy="3247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16" name="Round Same Side Corner Rectangle 115"/>
            <p:cNvSpPr/>
            <p:nvPr/>
          </p:nvSpPr>
          <p:spPr>
            <a:xfrm>
              <a:off x="3154680" y="1567440"/>
              <a:ext cx="2834640"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17" name="TextBox 116"/>
            <p:cNvSpPr txBox="1"/>
            <p:nvPr/>
          </p:nvSpPr>
          <p:spPr>
            <a:xfrm>
              <a:off x="3189114" y="1715739"/>
              <a:ext cx="2765776" cy="26325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Bandwidth Consumption</a:t>
              </a:r>
            </a:p>
          </p:txBody>
        </p:sp>
        <p:grpSp>
          <p:nvGrpSpPr>
            <p:cNvPr id="11" name="Group 117"/>
            <p:cNvGrpSpPr/>
            <p:nvPr/>
          </p:nvGrpSpPr>
          <p:grpSpPr>
            <a:xfrm>
              <a:off x="3154680" y="2101977"/>
              <a:ext cx="2834640" cy="36576"/>
              <a:chOff x="7087711" y="3203216"/>
              <a:chExt cx="505822" cy="500910"/>
            </a:xfrm>
            <a:effectLst>
              <a:outerShdw blurRad="25400" dist="12700" dir="5400000" algn="t" rotWithShape="0">
                <a:prstClr val="black">
                  <a:alpha val="20000"/>
                </a:prstClr>
              </a:outerShdw>
            </a:effectLst>
          </p:grpSpPr>
          <p:sp>
            <p:nvSpPr>
              <p:cNvPr id="11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2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sp>
        <p:nvSpPr>
          <p:cNvPr id="121" name="Rectangle 120"/>
          <p:cNvSpPr>
            <a:spLocks/>
          </p:cNvSpPr>
          <p:nvPr/>
        </p:nvSpPr>
        <p:spPr>
          <a:xfrm>
            <a:off x="5017286" y="5508570"/>
            <a:ext cx="2128354" cy="409575"/>
          </a:xfrm>
          <a:prstGeom prst="rect">
            <a:avLst/>
          </a:prstGeom>
        </p:spPr>
        <p:txBody>
          <a:bodyPr wrap="none" lIns="68562" tIns="34281" rIns="68562" bIns="34281">
            <a:noAutofit/>
          </a:bodyPr>
          <a:lstStyle/>
          <a:p>
            <a:pPr algn="ctr"/>
            <a:r>
              <a:rPr lang="en-US" sz="2000" b="1" dirty="0">
                <a:solidFill>
                  <a:schemeClr val="accent3"/>
                </a:solidFill>
                <a:effectLst>
                  <a:outerShdw blurRad="50800" dist="38100" dir="2700000" algn="tl" rotWithShape="0">
                    <a:prstClr val="black">
                      <a:alpha val="40000"/>
                    </a:prstClr>
                  </a:outerShdw>
                </a:effectLst>
                <a:ea typeface="+mj-ea"/>
                <a:cs typeface="+mj-cs"/>
              </a:rPr>
              <a:t>Up </a:t>
            </a:r>
            <a:r>
              <a:rPr lang="en-US" sz="2000" b="1">
                <a:solidFill>
                  <a:schemeClr val="accent3"/>
                </a:solidFill>
                <a:effectLst>
                  <a:outerShdw blurRad="50800" dist="38100" dir="2700000" algn="tl" rotWithShape="0">
                    <a:prstClr val="black">
                      <a:alpha val="40000"/>
                    </a:prstClr>
                  </a:outerShdw>
                </a:effectLst>
                <a:ea typeface="+mj-ea"/>
                <a:cs typeface="+mj-cs"/>
              </a:rPr>
              <a:t>to </a:t>
            </a:r>
            <a:r>
              <a:rPr lang="en-US" sz="2000" b="1" smtClean="0">
                <a:solidFill>
                  <a:schemeClr val="accent3"/>
                </a:solidFill>
                <a:effectLst>
                  <a:outerShdw blurRad="50800" dist="38100" dir="2700000" algn="tl" rotWithShape="0">
                    <a:prstClr val="black">
                      <a:alpha val="40000"/>
                    </a:prstClr>
                  </a:outerShdw>
                </a:effectLst>
                <a:ea typeface="+mj-ea"/>
                <a:cs typeface="+mj-cs"/>
              </a:rPr>
              <a:t>3X </a:t>
            </a:r>
            <a:r>
              <a:rPr lang="en-US" sz="2000" spc="-17" smtClean="0">
                <a:solidFill>
                  <a:schemeClr val="accent3"/>
                </a:solidFill>
              </a:rPr>
              <a:t>More </a:t>
            </a:r>
            <a:r>
              <a:rPr lang="en-US" sz="2000" spc="-17" dirty="0">
                <a:solidFill>
                  <a:schemeClr val="accent3"/>
                </a:solidFill>
              </a:rPr>
              <a:t>Users</a:t>
            </a:r>
          </a:p>
        </p:txBody>
      </p:sp>
      <p:sp>
        <p:nvSpPr>
          <p:cNvPr id="126" name="TextBox 125"/>
          <p:cNvSpPr txBox="1">
            <a:spLocks/>
          </p:cNvSpPr>
          <p:nvPr/>
        </p:nvSpPr>
        <p:spPr>
          <a:xfrm rot="16200000">
            <a:off x="3576616" y="3769813"/>
            <a:ext cx="1752600" cy="292163"/>
          </a:xfrm>
          <a:prstGeom prst="rect">
            <a:avLst/>
          </a:prstGeom>
          <a:noFill/>
        </p:spPr>
        <p:txBody>
          <a:bodyPr wrap="square" lIns="51422" tIns="25711" rIns="51422" bIns="25711" rtlCol="0">
            <a:spAutoFit/>
          </a:bodyPr>
          <a:lstStyle/>
          <a:p>
            <a:pPr algn="ctr"/>
            <a:r>
              <a:rPr lang="en-US" sz="1600" b="1" dirty="0">
                <a:solidFill>
                  <a:schemeClr val="bg1">
                    <a:lumMod val="20000"/>
                    <a:lumOff val="80000"/>
                  </a:schemeClr>
                </a:solidFill>
              </a:rPr>
              <a:t>Kbps</a:t>
            </a:r>
          </a:p>
        </p:txBody>
      </p:sp>
      <p:grpSp>
        <p:nvGrpSpPr>
          <p:cNvPr id="12" name="Group 128"/>
          <p:cNvGrpSpPr>
            <a:grpSpLocks/>
          </p:cNvGrpSpPr>
          <p:nvPr/>
        </p:nvGrpSpPr>
        <p:grpSpPr>
          <a:xfrm>
            <a:off x="4599734" y="2352012"/>
            <a:ext cx="3226039" cy="3034681"/>
            <a:chOff x="3440571" y="2232374"/>
            <a:chExt cx="2435378" cy="3295290"/>
          </a:xfrm>
        </p:grpSpPr>
        <p:graphicFrame>
          <p:nvGraphicFramePr>
            <p:cNvPr id="125" name="Chart Placeholder 20"/>
            <p:cNvGraphicFramePr>
              <a:graphicFrameLocks/>
            </p:cNvGraphicFramePr>
            <p:nvPr>
              <p:extLst>
                <p:ext uri="{D42A27DB-BD31-4B8C-83A1-F6EECF244321}">
                  <p14:modId xmlns:p14="http://schemas.microsoft.com/office/powerpoint/2010/main" val="2312665179"/>
                </p:ext>
              </p:extLst>
            </p:nvPr>
          </p:nvGraphicFramePr>
          <p:xfrm>
            <a:off x="3440571" y="2232374"/>
            <a:ext cx="2433691" cy="3295290"/>
          </p:xfrm>
          <a:graphic>
            <a:graphicData uri="http://schemas.openxmlformats.org/drawingml/2006/chart">
              <c:chart xmlns:c="http://schemas.openxmlformats.org/drawingml/2006/chart" xmlns:r="http://schemas.openxmlformats.org/officeDocument/2006/relationships" r:id="rId5"/>
            </a:graphicData>
          </a:graphic>
        </p:graphicFrame>
        <p:sp>
          <p:nvSpPr>
            <p:cNvPr id="127" name="TextBox 126"/>
            <p:cNvSpPr txBox="1"/>
            <p:nvPr/>
          </p:nvSpPr>
          <p:spPr>
            <a:xfrm>
              <a:off x="4317973" y="3370104"/>
              <a:ext cx="640079" cy="1303985"/>
            </a:xfrm>
            <a:prstGeom prst="rect">
              <a:avLst/>
            </a:prstGeom>
            <a:noFill/>
          </p:spPr>
          <p:txBody>
            <a:bodyPr wrap="square" lIns="0" tIns="34291" rIns="0" bIns="34291" rtlCol="0">
              <a:spAutoFit/>
            </a:bodyPr>
            <a:lstStyle/>
            <a:p>
              <a:pPr algn="ctr"/>
              <a:r>
                <a:rPr lang="en-US" sz="1600" b="1" dirty="0">
                  <a:effectLst>
                    <a:outerShdw blurRad="38100" dist="38100" dir="2700000" algn="tl">
                      <a:srgbClr val="000000">
                        <a:alpha val="43137"/>
                      </a:srgbClr>
                    </a:outerShdw>
                  </a:effectLst>
                </a:rPr>
                <a:t>60% </a:t>
              </a:r>
              <a:br>
                <a:rPr lang="en-US" sz="1600" b="1"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Savings</a:t>
              </a:r>
            </a:p>
            <a:p>
              <a:pPr algn="ctr"/>
              <a:r>
                <a:rPr lang="en-US" sz="1600" b="1" dirty="0">
                  <a:effectLst>
                    <a:outerShdw blurRad="38100" dist="38100" dir="2700000" algn="tl">
                      <a:srgbClr val="000000">
                        <a:alpha val="43137"/>
                      </a:srgbClr>
                    </a:outerShdw>
                  </a:effectLst>
                </a:rPr>
                <a:t>2x + Users</a:t>
              </a:r>
              <a:endParaRPr lang="en-US" sz="1600" dirty="0">
                <a:effectLst>
                  <a:outerShdw blurRad="38100" dist="38100" dir="2700000" algn="tl">
                    <a:srgbClr val="000000">
                      <a:alpha val="43137"/>
                    </a:srgbClr>
                  </a:outerShdw>
                </a:effectLst>
              </a:endParaRPr>
            </a:p>
          </p:txBody>
        </p:sp>
        <p:sp>
          <p:nvSpPr>
            <p:cNvPr id="124" name="TextBox 123"/>
            <p:cNvSpPr txBox="1"/>
            <p:nvPr/>
          </p:nvSpPr>
          <p:spPr>
            <a:xfrm>
              <a:off x="5235869" y="3249930"/>
              <a:ext cx="640080" cy="1303985"/>
            </a:xfrm>
            <a:prstGeom prst="rect">
              <a:avLst/>
            </a:prstGeom>
            <a:noFill/>
          </p:spPr>
          <p:txBody>
            <a:bodyPr wrap="square" lIns="0" tIns="34291" rIns="0" bIns="34291" rtlCol="0">
              <a:spAutoFit/>
            </a:bodyPr>
            <a:lstStyle/>
            <a:p>
              <a:pPr algn="ctr"/>
              <a:r>
                <a:rPr lang="en-US" sz="1600" b="1" dirty="0">
                  <a:effectLst>
                    <a:outerShdw blurRad="38100" dist="38100" dir="2700000" algn="tl">
                      <a:srgbClr val="000000">
                        <a:alpha val="43137"/>
                      </a:srgbClr>
                    </a:outerShdw>
                  </a:effectLst>
                </a:rPr>
                <a:t>70% </a:t>
              </a:r>
              <a:br>
                <a:rPr lang="en-US" sz="1600" b="1" dirty="0">
                  <a:effectLst>
                    <a:outerShdw blurRad="38100" dist="38100" dir="2700000" algn="tl">
                      <a:srgbClr val="000000">
                        <a:alpha val="43137"/>
                      </a:srgbClr>
                    </a:outerShdw>
                  </a:effectLst>
                </a:rPr>
              </a:br>
              <a:r>
                <a:rPr lang="en-US" sz="1600" dirty="0">
                  <a:effectLst>
                    <a:outerShdw blurRad="38100" dist="38100" dir="2700000" algn="tl">
                      <a:srgbClr val="000000">
                        <a:alpha val="43137"/>
                      </a:srgbClr>
                    </a:outerShdw>
                  </a:effectLst>
                </a:rPr>
                <a:t>Savings</a:t>
              </a:r>
            </a:p>
            <a:p>
              <a:pPr algn="ctr"/>
              <a:r>
                <a:rPr lang="en-US" sz="1600" b="1" dirty="0">
                  <a:effectLst>
                    <a:outerShdw blurRad="38100" dist="38100" dir="2700000" algn="tl">
                      <a:srgbClr val="000000">
                        <a:alpha val="43137"/>
                      </a:srgbClr>
                    </a:outerShdw>
                  </a:effectLst>
                </a:rPr>
                <a:t>3x + Users</a:t>
              </a:r>
              <a:endParaRPr lang="en-US" sz="1600" dirty="0">
                <a:effectLst>
                  <a:outerShdw blurRad="38100" dist="38100" dir="2700000" algn="tl">
                    <a:srgbClr val="000000">
                      <a:alpha val="43137"/>
                    </a:srgbClr>
                  </a:outerShdw>
                </a:effectLst>
              </a:endParaRPr>
            </a:p>
          </p:txBody>
        </p:sp>
      </p:grpSp>
      <p:grpSp>
        <p:nvGrpSpPr>
          <p:cNvPr id="13" name="Group 137"/>
          <p:cNvGrpSpPr>
            <a:grpSpLocks/>
          </p:cNvGrpSpPr>
          <p:nvPr/>
        </p:nvGrpSpPr>
        <p:grpSpPr>
          <a:xfrm>
            <a:off x="4302962" y="5996430"/>
            <a:ext cx="3582900" cy="266700"/>
            <a:chOff x="5591414" y="2408003"/>
            <a:chExt cx="2996558" cy="222245"/>
          </a:xfrm>
        </p:grpSpPr>
        <p:sp>
          <p:nvSpPr>
            <p:cNvPr id="29" name="Rectangle 28"/>
            <p:cNvSpPr/>
            <p:nvPr/>
          </p:nvSpPr>
          <p:spPr>
            <a:xfrm>
              <a:off x="5591414" y="2447368"/>
              <a:ext cx="182880" cy="182880"/>
            </a:xfrm>
            <a:prstGeom prst="rect">
              <a:avLst/>
            </a:prstGeom>
            <a:solidFill>
              <a:srgbClr val="7F7F7F"/>
            </a:solidFill>
            <a:ln>
              <a:noFill/>
            </a:ln>
            <a:effectLst/>
          </p:spPr>
          <p:style>
            <a:lnRef idx="1">
              <a:schemeClr val="accent6"/>
            </a:lnRef>
            <a:fillRef idx="2">
              <a:schemeClr val="accent6"/>
            </a:fillRef>
            <a:effectRef idx="1">
              <a:schemeClr val="accent6"/>
            </a:effectRef>
            <a:fontRef idx="minor">
              <a:schemeClr val="dk1"/>
            </a:fontRef>
          </p:style>
          <p:txBody>
            <a:bodyPr tIns="91440" rtlCol="0" anchor="t" anchorCtr="0"/>
            <a:lstStyle/>
            <a:p>
              <a:pPr algn="ctr">
                <a:lnSpc>
                  <a:spcPct val="90000"/>
                </a:lnSpc>
              </a:pPr>
              <a:endParaRPr lang="en-US" sz="1100" dirty="0">
                <a:solidFill>
                  <a:schemeClr val="bg1"/>
                </a:solidFill>
                <a:effectLst>
                  <a:outerShdw blurRad="38100" dist="38100" dir="2700000" algn="tl">
                    <a:srgbClr val="000000">
                      <a:alpha val="43137"/>
                    </a:srgbClr>
                  </a:outerShdw>
                </a:effectLst>
              </a:endParaRPr>
            </a:p>
          </p:txBody>
        </p:sp>
        <p:sp>
          <p:nvSpPr>
            <p:cNvPr id="31" name="Rectangle 30"/>
            <p:cNvSpPr/>
            <p:nvPr/>
          </p:nvSpPr>
          <p:spPr>
            <a:xfrm>
              <a:off x="5765873" y="2408003"/>
              <a:ext cx="1463040" cy="218003"/>
            </a:xfrm>
            <a:prstGeom prst="rect">
              <a:avLst/>
            </a:prstGeom>
          </p:spPr>
          <p:txBody>
            <a:bodyPr wrap="square">
              <a:spAutoFit/>
            </a:bodyPr>
            <a:lstStyle/>
            <a:p>
              <a:r>
                <a:rPr lang="en-US" sz="1100" dirty="0">
                  <a:effectLst>
                    <a:outerShdw blurRad="38100" dist="38100" dir="2700000" algn="tl">
                      <a:srgbClr val="000000">
                        <a:alpha val="43137"/>
                      </a:srgbClr>
                    </a:outerShdw>
                  </a:effectLst>
                </a:rPr>
                <a:t>Before Cisco WAAS</a:t>
              </a:r>
            </a:p>
          </p:txBody>
        </p:sp>
        <p:sp>
          <p:nvSpPr>
            <p:cNvPr id="30" name="Rectangle 29"/>
            <p:cNvSpPr/>
            <p:nvPr/>
          </p:nvSpPr>
          <p:spPr>
            <a:xfrm>
              <a:off x="7323733" y="2447368"/>
              <a:ext cx="182880" cy="18288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lnSpc>
                  <a:spcPct val="90000"/>
                </a:lnSpc>
              </a:pPr>
              <a:endParaRPr lang="en-US" sz="1100" dirty="0">
                <a:solidFill>
                  <a:schemeClr val="bg1"/>
                </a:solidFill>
                <a:effectLst>
                  <a:outerShdw blurRad="38100" dist="38100" dir="2700000" algn="tl">
                    <a:srgbClr val="000000">
                      <a:alpha val="43137"/>
                    </a:srgbClr>
                  </a:outerShdw>
                </a:effectLst>
              </a:endParaRPr>
            </a:p>
          </p:txBody>
        </p:sp>
        <p:sp>
          <p:nvSpPr>
            <p:cNvPr id="32" name="Rectangle 31"/>
            <p:cNvSpPr/>
            <p:nvPr/>
          </p:nvSpPr>
          <p:spPr>
            <a:xfrm>
              <a:off x="7498192" y="2408003"/>
              <a:ext cx="1089780" cy="218003"/>
            </a:xfrm>
            <a:prstGeom prst="rect">
              <a:avLst/>
            </a:prstGeom>
          </p:spPr>
          <p:txBody>
            <a:bodyPr wrap="none">
              <a:spAutoFit/>
            </a:bodyPr>
            <a:lstStyle/>
            <a:p>
              <a:r>
                <a:rPr lang="en-US" sz="1100" dirty="0">
                  <a:effectLst>
                    <a:outerShdw blurRad="38100" dist="38100" dir="2700000" algn="tl">
                      <a:srgbClr val="000000">
                        <a:alpha val="43137"/>
                      </a:srgbClr>
                    </a:outerShdw>
                  </a:effectLst>
                </a:rPr>
                <a:t>After Cisco WAAS</a:t>
              </a:r>
            </a:p>
          </p:txBody>
        </p:sp>
      </p:grpSp>
      <p:sp>
        <p:nvSpPr>
          <p:cNvPr id="33" name="Rectangle 32"/>
          <p:cNvSpPr>
            <a:spLocks/>
          </p:cNvSpPr>
          <p:nvPr/>
        </p:nvSpPr>
        <p:spPr>
          <a:xfrm>
            <a:off x="9682140" y="2682277"/>
            <a:ext cx="1754959" cy="284742"/>
          </a:xfrm>
          <a:prstGeom prst="rect">
            <a:avLst/>
          </a:prstGeom>
        </p:spPr>
        <p:txBody>
          <a:bodyPr wrap="square" lIns="0" tIns="34281" rIns="0" bIns="34281">
            <a:spAutoFit/>
          </a:bodyPr>
          <a:lstStyle/>
          <a:p>
            <a:pPr algn="ctr"/>
            <a:r>
              <a:rPr lang="en-US" sz="1400" b="1" spc="-23" dirty="0">
                <a:solidFill>
                  <a:schemeClr val="bg1">
                    <a:lumMod val="20000"/>
                    <a:lumOff val="80000"/>
                  </a:schemeClr>
                </a:solidFill>
                <a:ea typeface="+mj-ea"/>
                <a:cs typeface="+mj-cs"/>
              </a:rPr>
              <a:t>80ms 1.5Mbps WAN</a:t>
            </a:r>
          </a:p>
        </p:txBody>
      </p:sp>
      <p:grpSp>
        <p:nvGrpSpPr>
          <p:cNvPr id="14" name="Group 142"/>
          <p:cNvGrpSpPr>
            <a:grpSpLocks/>
          </p:cNvGrpSpPr>
          <p:nvPr/>
        </p:nvGrpSpPr>
        <p:grpSpPr>
          <a:xfrm>
            <a:off x="10935446" y="3327330"/>
            <a:ext cx="1110852" cy="1143000"/>
            <a:chOff x="8432479" y="3376937"/>
            <a:chExt cx="1131596" cy="1137951"/>
          </a:xfrm>
        </p:grpSpPr>
        <p:sp>
          <p:nvSpPr>
            <p:cNvPr id="23" name="Up Arrow 22"/>
            <p:cNvSpPr/>
            <p:nvPr/>
          </p:nvSpPr>
          <p:spPr>
            <a:xfrm>
              <a:off x="8432479" y="3376937"/>
              <a:ext cx="278331" cy="459135"/>
            </a:xfrm>
            <a:prstGeom prst="upArrow">
              <a:avLst/>
            </a:prstGeom>
            <a:gradFill>
              <a:gsLst>
                <a:gs pos="0">
                  <a:schemeClr val="tx1"/>
                </a:gs>
                <a:gs pos="100000">
                  <a:srgbClr val="277EFD">
                    <a:shade val="100000"/>
                    <a:satMod val="115000"/>
                    <a:alpha val="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lstStyle/>
            <a:p>
              <a:endParaRPr lang="en-US" sz="700" dirty="0"/>
            </a:p>
          </p:txBody>
        </p:sp>
        <p:sp>
          <p:nvSpPr>
            <p:cNvPr id="25" name="TextBox 24"/>
            <p:cNvSpPr txBox="1"/>
            <p:nvPr/>
          </p:nvSpPr>
          <p:spPr>
            <a:xfrm>
              <a:off x="8586948" y="3636538"/>
              <a:ext cx="921647" cy="214396"/>
            </a:xfrm>
            <a:prstGeom prst="rect">
              <a:avLst/>
            </a:prstGeom>
            <a:noFill/>
          </p:spPr>
          <p:txBody>
            <a:bodyPr wrap="square" lIns="91440" tIns="0" rIns="0" bIns="0" rtlCol="0" anchor="ctr">
              <a:spAutoFit/>
            </a:bodyPr>
            <a:lstStyle/>
            <a:p>
              <a:r>
                <a:rPr lang="en-US" sz="700" dirty="0"/>
                <a:t>HD </a:t>
              </a:r>
              <a:br>
                <a:rPr lang="en-US" sz="700" dirty="0"/>
              </a:br>
              <a:r>
                <a:rPr lang="en-US" sz="700" dirty="0"/>
                <a:t>Quality</a:t>
              </a:r>
            </a:p>
          </p:txBody>
        </p:sp>
        <p:sp>
          <p:nvSpPr>
            <p:cNvPr id="24" name="Up Arrow 23"/>
            <p:cNvSpPr/>
            <p:nvPr/>
          </p:nvSpPr>
          <p:spPr>
            <a:xfrm rot="10800000">
              <a:off x="8432479" y="4055753"/>
              <a:ext cx="274320" cy="459135"/>
            </a:xfrm>
            <a:prstGeom prst="upArrow">
              <a:avLst/>
            </a:prstGeom>
            <a:gradFill flip="none" rotWithShape="1">
              <a:gsLst>
                <a:gs pos="0">
                  <a:schemeClr val="accent1"/>
                </a:gs>
                <a:gs pos="100000">
                  <a:srgbClr val="277EFD">
                    <a:shade val="100000"/>
                    <a:satMod val="115000"/>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lstStyle/>
            <a:p>
              <a:endParaRPr lang="en-US" sz="700" dirty="0"/>
            </a:p>
          </p:txBody>
        </p:sp>
        <p:sp>
          <p:nvSpPr>
            <p:cNvPr id="26" name="TextBox 25"/>
            <p:cNvSpPr txBox="1"/>
            <p:nvPr/>
          </p:nvSpPr>
          <p:spPr>
            <a:xfrm>
              <a:off x="8586948" y="4055753"/>
              <a:ext cx="977127" cy="321594"/>
            </a:xfrm>
            <a:prstGeom prst="rect">
              <a:avLst/>
            </a:prstGeom>
            <a:noFill/>
          </p:spPr>
          <p:txBody>
            <a:bodyPr wrap="square" lIns="91440" tIns="0" rIns="0" bIns="0" rtlCol="0">
              <a:spAutoFit/>
            </a:bodyPr>
            <a:lstStyle/>
            <a:p>
              <a:r>
                <a:rPr lang="en-US" sz="700" dirty="0">
                  <a:solidFill>
                    <a:schemeClr val="accent1"/>
                  </a:solidFill>
                </a:rPr>
                <a:t>Pixelated</a:t>
              </a:r>
            </a:p>
            <a:p>
              <a:r>
                <a:rPr lang="en-US" sz="700" dirty="0">
                  <a:solidFill>
                    <a:schemeClr val="accent1"/>
                  </a:solidFill>
                </a:rPr>
                <a:t>Choppy Out </a:t>
              </a:r>
              <a:br>
                <a:rPr lang="en-US" sz="700" dirty="0">
                  <a:solidFill>
                    <a:schemeClr val="accent1"/>
                  </a:solidFill>
                </a:rPr>
              </a:br>
              <a:r>
                <a:rPr lang="en-US" sz="700" dirty="0">
                  <a:solidFill>
                    <a:schemeClr val="accent1"/>
                  </a:solidFill>
                </a:rPr>
                <a:t>of Sync</a:t>
              </a:r>
            </a:p>
          </p:txBody>
        </p:sp>
      </p:grpSp>
      <p:cxnSp>
        <p:nvCxnSpPr>
          <p:cNvPr id="27" name="Straight Connector 26"/>
          <p:cNvCxnSpPr>
            <a:cxnSpLocks/>
          </p:cNvCxnSpPr>
          <p:nvPr/>
        </p:nvCxnSpPr>
        <p:spPr>
          <a:xfrm flipV="1">
            <a:off x="8745993" y="3915682"/>
            <a:ext cx="2547072" cy="28575"/>
          </a:xfrm>
          <a:prstGeom prst="line">
            <a:avLst/>
          </a:prstGeom>
          <a:ln w="25400" cmpd="sng">
            <a:solidFill>
              <a:srgbClr val="FFC000"/>
            </a:solidFill>
            <a:prstDash val="dash"/>
          </a:ln>
          <a:effectLst/>
        </p:spPr>
        <p:style>
          <a:lnRef idx="2">
            <a:schemeClr val="accent1"/>
          </a:lnRef>
          <a:fillRef idx="0">
            <a:schemeClr val="accent1"/>
          </a:fillRef>
          <a:effectRef idx="1">
            <a:schemeClr val="accent1"/>
          </a:effectRef>
          <a:fontRef idx="minor">
            <a:schemeClr val="tx1"/>
          </a:fontRef>
        </p:style>
      </p:cxnSp>
      <p:pic>
        <p:nvPicPr>
          <p:cNvPr id="5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0779" y="162873"/>
            <a:ext cx="1062529" cy="94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40532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83"/>
          <p:cNvSpPr/>
          <p:nvPr/>
        </p:nvSpPr>
        <p:spPr>
          <a:xfrm>
            <a:off x="2389429" y="677566"/>
            <a:ext cx="7409966" cy="376675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grpSp>
        <p:nvGrpSpPr>
          <p:cNvPr id="89" name="Group 88"/>
          <p:cNvGrpSpPr/>
          <p:nvPr/>
        </p:nvGrpSpPr>
        <p:grpSpPr>
          <a:xfrm>
            <a:off x="8150337" y="1230976"/>
            <a:ext cx="3887671" cy="532558"/>
            <a:chOff x="10493484" y="1958584"/>
            <a:chExt cx="780440" cy="780440"/>
          </a:xfrm>
        </p:grpSpPr>
        <p:sp>
          <p:nvSpPr>
            <p:cNvPr id="90" name="Rounded Rectangle 89"/>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91" name="TextBox 90"/>
            <p:cNvSpPr txBox="1">
              <a:spLocks/>
            </p:cNvSpPr>
            <p:nvPr/>
          </p:nvSpPr>
          <p:spPr>
            <a:xfrm>
              <a:off x="10536368" y="2140215"/>
              <a:ext cx="696927" cy="417179"/>
            </a:xfrm>
            <a:prstGeom prst="rect">
              <a:avLst/>
            </a:prstGeom>
            <a:noFill/>
          </p:spPr>
          <p:txBody>
            <a:bodyPr wrap="square" lIns="68562" tIns="34281" rIns="68562" bIns="34281" rtlCol="0" anchor="ctr">
              <a:spAutoFit/>
            </a:bodyPr>
            <a:lstStyle>
              <a:defPPr>
                <a:defRPr lang="en-US"/>
              </a:defPPr>
              <a:lvl1pPr algn="ctr">
                <a:defRPr sz="1400">
                  <a:solidFill>
                    <a:srgbClr val="FFFFFF"/>
                  </a:solidFill>
                  <a:effectLst>
                    <a:outerShdw blurRad="63500" sx="102000" sy="102000" algn="ctr" rotWithShape="0">
                      <a:prstClr val="black">
                        <a:alpha val="40000"/>
                      </a:prstClr>
                    </a:outerShdw>
                  </a:effectLst>
                </a:defRPr>
              </a:lvl1pPr>
            </a:lstStyle>
            <a:p>
              <a:pPr algn="l"/>
              <a:r>
                <a:rPr lang="en-US" dirty="0"/>
                <a:t>Branch</a:t>
              </a:r>
            </a:p>
          </p:txBody>
        </p:sp>
      </p:grpSp>
      <p:grpSp>
        <p:nvGrpSpPr>
          <p:cNvPr id="92" name="Group 91"/>
          <p:cNvGrpSpPr/>
          <p:nvPr/>
        </p:nvGrpSpPr>
        <p:grpSpPr>
          <a:xfrm>
            <a:off x="8150337" y="1818264"/>
            <a:ext cx="3887671" cy="532558"/>
            <a:chOff x="10493484" y="1958584"/>
            <a:chExt cx="780440" cy="780440"/>
          </a:xfrm>
        </p:grpSpPr>
        <p:sp>
          <p:nvSpPr>
            <p:cNvPr id="93" name="Rounded Rectangle 92"/>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94" name="TextBox 93"/>
            <p:cNvSpPr txBox="1">
              <a:spLocks/>
            </p:cNvSpPr>
            <p:nvPr/>
          </p:nvSpPr>
          <p:spPr>
            <a:xfrm>
              <a:off x="10532563" y="2115597"/>
              <a:ext cx="696927" cy="417179"/>
            </a:xfrm>
            <a:prstGeom prst="rect">
              <a:avLst/>
            </a:prstGeom>
            <a:noFill/>
          </p:spPr>
          <p:txBody>
            <a:bodyPr wrap="square" lIns="68562" tIns="34281" rIns="68562" bIns="34281" rtlCol="0" anchor="ctr">
              <a:spAutoFit/>
            </a:bodyPr>
            <a:lstStyle>
              <a:defPPr>
                <a:defRPr lang="en-US"/>
              </a:defPPr>
              <a:lvl1pPr>
                <a:defRPr sz="1400">
                  <a:solidFill>
                    <a:srgbClr val="FFFFFF"/>
                  </a:solidFill>
                  <a:effectLst>
                    <a:outerShdw blurRad="63500" sx="102000" sy="102000" algn="ctr" rotWithShape="0">
                      <a:prstClr val="black">
                        <a:alpha val="40000"/>
                      </a:prstClr>
                    </a:outerShdw>
                  </a:effectLst>
                </a:defRPr>
              </a:lvl1pPr>
            </a:lstStyle>
            <a:p>
              <a:r>
                <a:rPr lang="en-US" dirty="0"/>
                <a:t>Telecommuter</a:t>
              </a:r>
            </a:p>
          </p:txBody>
        </p:sp>
      </p:grpSp>
      <p:grpSp>
        <p:nvGrpSpPr>
          <p:cNvPr id="95" name="Group 94"/>
          <p:cNvGrpSpPr/>
          <p:nvPr/>
        </p:nvGrpSpPr>
        <p:grpSpPr>
          <a:xfrm>
            <a:off x="8150337" y="2405552"/>
            <a:ext cx="3887671" cy="532558"/>
            <a:chOff x="10493484" y="1958584"/>
            <a:chExt cx="780440" cy="780440"/>
          </a:xfrm>
        </p:grpSpPr>
        <p:sp>
          <p:nvSpPr>
            <p:cNvPr id="96" name="Rounded Rectangle 95"/>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97" name="TextBox 96"/>
            <p:cNvSpPr txBox="1">
              <a:spLocks/>
            </p:cNvSpPr>
            <p:nvPr/>
          </p:nvSpPr>
          <p:spPr>
            <a:xfrm>
              <a:off x="10532563" y="2140215"/>
              <a:ext cx="696927" cy="417179"/>
            </a:xfrm>
            <a:prstGeom prst="rect">
              <a:avLst/>
            </a:prstGeom>
            <a:noFill/>
          </p:spPr>
          <p:txBody>
            <a:bodyPr wrap="square" lIns="68562" tIns="34281" rIns="68562" bIns="34281" rtlCol="0" anchor="ctr">
              <a:spAutoFit/>
            </a:bodyPr>
            <a:lstStyle>
              <a:defPPr>
                <a:defRPr lang="en-US"/>
              </a:defPPr>
              <a:lvl1pPr>
                <a:defRPr sz="1400">
                  <a:solidFill>
                    <a:srgbClr val="FFFFFF"/>
                  </a:solidFill>
                  <a:effectLst>
                    <a:outerShdw blurRad="63500" sx="102000" sy="102000" algn="ctr" rotWithShape="0">
                      <a:prstClr val="black">
                        <a:alpha val="40000"/>
                      </a:prstClr>
                    </a:outerShdw>
                  </a:effectLst>
                </a:defRPr>
              </a:lvl1pPr>
            </a:lstStyle>
            <a:p>
              <a:r>
                <a:rPr lang="en-US" dirty="0"/>
                <a:t>Mobile</a:t>
              </a:r>
            </a:p>
          </p:txBody>
        </p:sp>
      </p:grpSp>
      <p:grpSp>
        <p:nvGrpSpPr>
          <p:cNvPr id="98" name="Group 97"/>
          <p:cNvGrpSpPr/>
          <p:nvPr/>
        </p:nvGrpSpPr>
        <p:grpSpPr>
          <a:xfrm>
            <a:off x="8150337" y="2992839"/>
            <a:ext cx="3887671" cy="532558"/>
            <a:chOff x="10493484" y="1958584"/>
            <a:chExt cx="780440" cy="780440"/>
          </a:xfrm>
        </p:grpSpPr>
        <p:sp>
          <p:nvSpPr>
            <p:cNvPr id="99" name="Rounded Rectangle 98"/>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100" name="TextBox 99"/>
            <p:cNvSpPr txBox="1">
              <a:spLocks/>
            </p:cNvSpPr>
            <p:nvPr/>
          </p:nvSpPr>
          <p:spPr>
            <a:xfrm>
              <a:off x="10532232" y="2160977"/>
              <a:ext cx="696927" cy="417179"/>
            </a:xfrm>
            <a:prstGeom prst="rect">
              <a:avLst/>
            </a:prstGeom>
            <a:noFill/>
          </p:spPr>
          <p:txBody>
            <a:bodyPr wrap="square" lIns="68562" tIns="34281" rIns="68562" bIns="34281" rtlCol="0" anchor="ctr">
              <a:spAutoFit/>
            </a:bodyPr>
            <a:lstStyle>
              <a:defPPr>
                <a:defRPr lang="en-US"/>
              </a:defPPr>
              <a:lvl1pPr>
                <a:defRPr sz="1400">
                  <a:solidFill>
                    <a:srgbClr val="FFFFFF"/>
                  </a:solidFill>
                  <a:effectLst>
                    <a:outerShdw blurRad="63500" sx="102000" sy="102000" algn="ctr" rotWithShape="0">
                      <a:prstClr val="black">
                        <a:alpha val="40000"/>
                      </a:prstClr>
                    </a:outerShdw>
                  </a:effectLst>
                </a:defRPr>
              </a:lvl1pPr>
            </a:lstStyle>
            <a:p>
              <a:r>
                <a:rPr lang="en-US" dirty="0"/>
                <a:t>Partner</a:t>
              </a:r>
            </a:p>
          </p:txBody>
        </p:sp>
      </p:grpSp>
      <p:sp>
        <p:nvSpPr>
          <p:cNvPr id="88" name="Oval 87"/>
          <p:cNvSpPr/>
          <p:nvPr/>
        </p:nvSpPr>
        <p:spPr bwMode="auto">
          <a:xfrm>
            <a:off x="8937336" y="443127"/>
            <a:ext cx="3796254" cy="385834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01" name="Group 100"/>
          <p:cNvGrpSpPr/>
          <p:nvPr/>
        </p:nvGrpSpPr>
        <p:grpSpPr>
          <a:xfrm>
            <a:off x="9864287" y="1318762"/>
            <a:ext cx="2025995" cy="2118848"/>
            <a:chOff x="10083109" y="1448097"/>
            <a:chExt cx="2025995" cy="2118848"/>
          </a:xfrm>
        </p:grpSpPr>
        <p:pic>
          <p:nvPicPr>
            <p:cNvPr id="102" name="Picture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175" y="1448097"/>
              <a:ext cx="2014929" cy="1362526"/>
            </a:xfrm>
            <a:prstGeom prst="rect">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4713" y="1946778"/>
              <a:ext cx="923306" cy="1178832"/>
            </a:xfrm>
            <a:prstGeom prst="rect">
              <a:avLst/>
            </a:prstGeom>
            <a:effectLst/>
          </p:spPr>
        </p:pic>
        <p:pic>
          <p:nvPicPr>
            <p:cNvPr id="104"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7451" y="2448829"/>
              <a:ext cx="376337" cy="1076568"/>
            </a:xfrm>
            <a:prstGeom prst="rect">
              <a:avLst/>
            </a:prstGeom>
          </p:spPr>
        </p:pic>
        <p:pic>
          <p:nvPicPr>
            <p:cNvPr id="105" name="Picture 3" descr="C:\Users\Brent.DUARTE\Desktop\Checklist, Templates, Guides, etc\Images\HKK97128.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94174" y="2448829"/>
              <a:ext cx="1387870" cy="111029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3109" y="2854052"/>
              <a:ext cx="343235" cy="671345"/>
            </a:xfrm>
            <a:prstGeom prst="rect">
              <a:avLst/>
            </a:prstGeom>
          </p:spPr>
        </p:pic>
        <p:pic>
          <p:nvPicPr>
            <p:cNvPr id="107" name="Picture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5798" y="2895600"/>
              <a:ext cx="349309" cy="671345"/>
            </a:xfrm>
            <a:prstGeom prst="rect">
              <a:avLst/>
            </a:prstGeom>
          </p:spPr>
        </p:pic>
      </p:grpSp>
      <p:sp>
        <p:nvSpPr>
          <p:cNvPr id="108" name="Freeform 107"/>
          <p:cNvSpPr/>
          <p:nvPr/>
        </p:nvSpPr>
        <p:spPr>
          <a:xfrm>
            <a:off x="2311400" y="3048000"/>
            <a:ext cx="5956300" cy="228599"/>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Lst>
            <a:ahLst/>
            <a:cxnLst>
              <a:cxn ang="0">
                <a:pos x="connsiteX0" y="connsiteY0"/>
              </a:cxn>
              <a:cxn ang="0">
                <a:pos x="connsiteX1" y="connsiteY1"/>
              </a:cxn>
              <a:cxn ang="0">
                <a:pos x="connsiteX2" y="connsiteY2"/>
              </a:cxn>
              <a:cxn ang="0">
                <a:pos x="connsiteX3" y="connsiteY3"/>
              </a:cxn>
            </a:cxnLst>
            <a:rect l="l" t="t" r="r" b="b"/>
            <a:pathLst>
              <a:path w="5956300" h="330200">
                <a:moveTo>
                  <a:pt x="5956300"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flipV="1">
            <a:off x="2311400" y="2666998"/>
            <a:ext cx="5956300" cy="218649"/>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Lst>
            <a:ahLst/>
            <a:cxnLst>
              <a:cxn ang="0">
                <a:pos x="connsiteX0" y="connsiteY0"/>
              </a:cxn>
              <a:cxn ang="0">
                <a:pos x="connsiteX1" y="connsiteY1"/>
              </a:cxn>
              <a:cxn ang="0">
                <a:pos x="connsiteX2" y="connsiteY2"/>
              </a:cxn>
              <a:cxn ang="0">
                <a:pos x="connsiteX3" y="connsiteY3"/>
              </a:cxn>
            </a:cxnLst>
            <a:rect l="l" t="t" r="r" b="b"/>
            <a:pathLst>
              <a:path w="5956300" h="330200">
                <a:moveTo>
                  <a:pt x="5956300"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flipV="1">
            <a:off x="2284413" y="2084539"/>
            <a:ext cx="5921106" cy="638753"/>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 name="connsiteX0" fmla="*/ 6004261 w 6004261"/>
              <a:gd name="connsiteY0" fmla="*/ 330200 h 330200"/>
              <a:gd name="connsiteX1" fmla="*/ 5524500 w 6004261"/>
              <a:gd name="connsiteY1" fmla="*/ 330200 h 330200"/>
              <a:gd name="connsiteX2" fmla="*/ 5524500 w 6004261"/>
              <a:gd name="connsiteY2" fmla="*/ 0 h 330200"/>
              <a:gd name="connsiteX3" fmla="*/ 0 w 6004261"/>
              <a:gd name="connsiteY3" fmla="*/ 0 h 330200"/>
            </a:gdLst>
            <a:ahLst/>
            <a:cxnLst>
              <a:cxn ang="0">
                <a:pos x="connsiteX0" y="connsiteY0"/>
              </a:cxn>
              <a:cxn ang="0">
                <a:pos x="connsiteX1" y="connsiteY1"/>
              </a:cxn>
              <a:cxn ang="0">
                <a:pos x="connsiteX2" y="connsiteY2"/>
              </a:cxn>
              <a:cxn ang="0">
                <a:pos x="connsiteX3" y="connsiteY3"/>
              </a:cxn>
            </a:cxnLst>
            <a:rect l="l" t="t" r="r" b="b"/>
            <a:pathLst>
              <a:path w="6004261" h="330200">
                <a:moveTo>
                  <a:pt x="6004261"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flipV="1">
            <a:off x="2311400" y="1497253"/>
            <a:ext cx="5876623" cy="1046497"/>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 name="connsiteX0" fmla="*/ 6112073 w 6112073"/>
              <a:gd name="connsiteY0" fmla="*/ 330200 h 330200"/>
              <a:gd name="connsiteX1" fmla="*/ 5524500 w 6112073"/>
              <a:gd name="connsiteY1" fmla="*/ 330200 h 330200"/>
              <a:gd name="connsiteX2" fmla="*/ 5524500 w 6112073"/>
              <a:gd name="connsiteY2" fmla="*/ 0 h 330200"/>
              <a:gd name="connsiteX3" fmla="*/ 0 w 6112073"/>
              <a:gd name="connsiteY3" fmla="*/ 0 h 330200"/>
            </a:gdLst>
            <a:ahLst/>
            <a:cxnLst>
              <a:cxn ang="0">
                <a:pos x="connsiteX0" y="connsiteY0"/>
              </a:cxn>
              <a:cxn ang="0">
                <a:pos x="connsiteX1" y="connsiteY1"/>
              </a:cxn>
              <a:cxn ang="0">
                <a:pos x="connsiteX2" y="connsiteY2"/>
              </a:cxn>
              <a:cxn ang="0">
                <a:pos x="connsiteX3" y="connsiteY3"/>
              </a:cxn>
            </a:cxnLst>
            <a:rect l="l" t="t" r="r" b="b"/>
            <a:pathLst>
              <a:path w="6112073" h="330200">
                <a:moveTo>
                  <a:pt x="6112073"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4"/>
          <p:cNvGrpSpPr>
            <a:grpSpLocks noChangeAspect="1"/>
          </p:cNvGrpSpPr>
          <p:nvPr/>
        </p:nvGrpSpPr>
        <p:grpSpPr bwMode="auto">
          <a:xfrm>
            <a:off x="4570412" y="1776413"/>
            <a:ext cx="3048000" cy="1568450"/>
            <a:chOff x="2879" y="1119"/>
            <a:chExt cx="1920" cy="988"/>
          </a:xfrm>
        </p:grpSpPr>
        <p:sp>
          <p:nvSpPr>
            <p:cNvPr id="86" name="AutoShape 3"/>
            <p:cNvSpPr>
              <a:spLocks noChangeAspect="1" noChangeArrowheads="1" noTextEdit="1"/>
            </p:cNvSpPr>
            <p:nvPr/>
          </p:nvSpPr>
          <p:spPr bwMode="auto">
            <a:xfrm>
              <a:off x="2879" y="1119"/>
              <a:ext cx="192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
            <p:cNvSpPr>
              <a:spLocks/>
            </p:cNvSpPr>
            <p:nvPr/>
          </p:nvSpPr>
          <p:spPr bwMode="auto">
            <a:xfrm>
              <a:off x="2870" y="1110"/>
              <a:ext cx="1929" cy="988"/>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8" name="Rectangle 147"/>
          <p:cNvSpPr>
            <a:spLocks/>
          </p:cNvSpPr>
          <p:nvPr/>
        </p:nvSpPr>
        <p:spPr>
          <a:xfrm>
            <a:off x="150813"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49" name="Rectangle 148"/>
          <p:cNvSpPr>
            <a:spLocks/>
          </p:cNvSpPr>
          <p:nvPr/>
        </p:nvSpPr>
        <p:spPr>
          <a:xfrm>
            <a:off x="4150575"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0" name="Rectangle 149"/>
          <p:cNvSpPr>
            <a:spLocks/>
          </p:cNvSpPr>
          <p:nvPr/>
        </p:nvSpPr>
        <p:spPr>
          <a:xfrm>
            <a:off x="8150337"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nvGrpSpPr>
          <p:cNvPr id="151" name="Group 150"/>
          <p:cNvGrpSpPr/>
          <p:nvPr/>
        </p:nvGrpSpPr>
        <p:grpSpPr>
          <a:xfrm>
            <a:off x="8150336" y="3637915"/>
            <a:ext cx="3887677" cy="471863"/>
            <a:chOff x="8150336" y="1781128"/>
            <a:chExt cx="3887677" cy="471863"/>
          </a:xfrm>
        </p:grpSpPr>
        <p:grpSp>
          <p:nvGrpSpPr>
            <p:cNvPr id="152" name="Group 151"/>
            <p:cNvGrpSpPr/>
            <p:nvPr/>
          </p:nvGrpSpPr>
          <p:grpSpPr>
            <a:xfrm>
              <a:off x="8150337" y="1781128"/>
              <a:ext cx="3887676" cy="436799"/>
              <a:chOff x="6108591" y="1552528"/>
              <a:chExt cx="2875388" cy="440527"/>
            </a:xfrm>
          </p:grpSpPr>
          <p:sp>
            <p:nvSpPr>
              <p:cNvPr id="156" name="Round Same Side Corner Rectangle 155"/>
              <p:cNvSpPr/>
              <p:nvPr/>
            </p:nvSpPr>
            <p:spPr>
              <a:xfrm>
                <a:off x="6108591" y="1552528"/>
                <a:ext cx="2875388" cy="440527"/>
              </a:xfrm>
              <a:prstGeom prst="round2SameRect">
                <a:avLst>
                  <a:gd name="adj1" fmla="val 10754"/>
                  <a:gd name="adj2" fmla="val 0"/>
                </a:avLst>
              </a:prstGeom>
              <a:gradFill flip="none" rotWithShape="1">
                <a:gsLst>
                  <a:gs pos="0">
                    <a:schemeClr val="accent3">
                      <a:lumMod val="50000"/>
                    </a:schemeClr>
                  </a:gs>
                  <a:gs pos="100000">
                    <a:schemeClr val="accent3"/>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57" name="Rectangle 156"/>
              <p:cNvSpPr/>
              <p:nvPr/>
            </p:nvSpPr>
            <p:spPr>
              <a:xfrm>
                <a:off x="6108591" y="1591378"/>
                <a:ext cx="2875387"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Collaborative Workspace</a:t>
                </a:r>
              </a:p>
            </p:txBody>
          </p:sp>
        </p:grpSp>
        <p:grpSp>
          <p:nvGrpSpPr>
            <p:cNvPr id="153" name="Group 64"/>
            <p:cNvGrpSpPr/>
            <p:nvPr/>
          </p:nvGrpSpPr>
          <p:grpSpPr>
            <a:xfrm>
              <a:off x="8150336" y="2216415"/>
              <a:ext cx="3887675" cy="36576"/>
              <a:chOff x="7087711" y="3203216"/>
              <a:chExt cx="505822" cy="500910"/>
            </a:xfrm>
            <a:effectLst>
              <a:outerShdw blurRad="25400" dist="12700" dir="5400000" algn="t" rotWithShape="0">
                <a:prstClr val="black">
                  <a:alpha val="20000"/>
                </a:prstClr>
              </a:outerShdw>
            </a:effectLst>
          </p:grpSpPr>
          <p:sp>
            <p:nvSpPr>
              <p:cNvPr id="15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60" name="Group 159"/>
          <p:cNvGrpSpPr/>
          <p:nvPr/>
        </p:nvGrpSpPr>
        <p:grpSpPr>
          <a:xfrm>
            <a:off x="150813" y="3638128"/>
            <a:ext cx="3887676" cy="456987"/>
            <a:chOff x="227012" y="1781341"/>
            <a:chExt cx="3772516" cy="456987"/>
          </a:xfrm>
        </p:grpSpPr>
        <p:grpSp>
          <p:nvGrpSpPr>
            <p:cNvPr id="161" name="Group 160"/>
            <p:cNvGrpSpPr/>
            <p:nvPr/>
          </p:nvGrpSpPr>
          <p:grpSpPr>
            <a:xfrm>
              <a:off x="227014" y="1781341"/>
              <a:ext cx="3772514" cy="436791"/>
              <a:chOff x="169544" y="1552741"/>
              <a:chExt cx="3415714" cy="440315"/>
            </a:xfrm>
          </p:grpSpPr>
          <p:sp>
            <p:nvSpPr>
              <p:cNvPr id="178" name="Round Same Side Corner Rectangle 177"/>
              <p:cNvSpPr/>
              <p:nvPr/>
            </p:nvSpPr>
            <p:spPr>
              <a:xfrm>
                <a:off x="169544" y="1552741"/>
                <a:ext cx="3415704" cy="440315"/>
              </a:xfrm>
              <a:prstGeom prst="round2SameRect">
                <a:avLst>
                  <a:gd name="adj1" fmla="val 11495"/>
                  <a:gd name="adj2" fmla="val 0"/>
                </a:avLst>
              </a:prstGeom>
              <a:gradFill flip="none" rotWithShape="1">
                <a:gsLst>
                  <a:gs pos="0">
                    <a:schemeClr val="bg2">
                      <a:lumMod val="50000"/>
                    </a:schemeClr>
                  </a:gs>
                  <a:gs pos="100000">
                    <a:schemeClr val="bg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79" name="Rectangle 178"/>
              <p:cNvSpPr/>
              <p:nvPr/>
            </p:nvSpPr>
            <p:spPr>
              <a:xfrm>
                <a:off x="169544" y="1591459"/>
                <a:ext cx="3415714" cy="358350"/>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Virtualized Data Center</a:t>
                </a:r>
              </a:p>
            </p:txBody>
          </p:sp>
        </p:grpSp>
        <p:grpSp>
          <p:nvGrpSpPr>
            <p:cNvPr id="173" name="Group 64"/>
            <p:cNvGrpSpPr/>
            <p:nvPr/>
          </p:nvGrpSpPr>
          <p:grpSpPr>
            <a:xfrm>
              <a:off x="227012" y="2202062"/>
              <a:ext cx="3756028" cy="36266"/>
              <a:chOff x="7087711" y="3203216"/>
              <a:chExt cx="505822" cy="500910"/>
            </a:xfrm>
            <a:effectLst>
              <a:outerShdw blurRad="25400" dist="12700" dir="5400000" algn="t" rotWithShape="0">
                <a:prstClr val="black">
                  <a:alpha val="20000"/>
                </a:prstClr>
              </a:outerShdw>
            </a:effectLst>
          </p:grpSpPr>
          <p:sp>
            <p:nvSpPr>
              <p:cNvPr id="17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7"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80" name="Group 179"/>
          <p:cNvGrpSpPr/>
          <p:nvPr/>
        </p:nvGrpSpPr>
        <p:grpSpPr>
          <a:xfrm>
            <a:off x="4150574" y="3637915"/>
            <a:ext cx="3887677" cy="475642"/>
            <a:chOff x="4150574" y="1781128"/>
            <a:chExt cx="3887677" cy="475642"/>
          </a:xfrm>
        </p:grpSpPr>
        <p:grpSp>
          <p:nvGrpSpPr>
            <p:cNvPr id="182" name="Group 181"/>
            <p:cNvGrpSpPr/>
            <p:nvPr/>
          </p:nvGrpSpPr>
          <p:grpSpPr>
            <a:xfrm>
              <a:off x="4150574" y="1781128"/>
              <a:ext cx="3887677" cy="436799"/>
              <a:chOff x="3764166" y="1552528"/>
              <a:chExt cx="2216180" cy="440527"/>
            </a:xfrm>
          </p:grpSpPr>
          <p:sp>
            <p:nvSpPr>
              <p:cNvPr id="188" name="Round Same Side Corner Rectangle 187"/>
              <p:cNvSpPr/>
              <p:nvPr/>
            </p:nvSpPr>
            <p:spPr>
              <a:xfrm>
                <a:off x="3764166" y="1552528"/>
                <a:ext cx="2216180" cy="440527"/>
              </a:xfrm>
              <a:prstGeom prst="round2SameRect">
                <a:avLst>
                  <a:gd name="adj1" fmla="val 11496"/>
                  <a:gd name="adj2" fmla="val 0"/>
                </a:avLst>
              </a:prstGeom>
              <a:gradFill flip="none" rotWithShape="1">
                <a:gsLst>
                  <a:gs pos="0">
                    <a:schemeClr val="tx2">
                      <a:lumMod val="50000"/>
                    </a:schemeClr>
                  </a:gs>
                  <a:gs pos="100000">
                    <a:schemeClr val="tx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89" name="Rectangle 188"/>
              <p:cNvSpPr/>
              <p:nvPr/>
            </p:nvSpPr>
            <p:spPr>
              <a:xfrm>
                <a:off x="3779616" y="1591377"/>
                <a:ext cx="2185280"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Borderless Network</a:t>
                </a:r>
              </a:p>
            </p:txBody>
          </p:sp>
        </p:grpSp>
        <p:grpSp>
          <p:nvGrpSpPr>
            <p:cNvPr id="183" name="Group 64"/>
            <p:cNvGrpSpPr/>
            <p:nvPr/>
          </p:nvGrpSpPr>
          <p:grpSpPr>
            <a:xfrm>
              <a:off x="4150575" y="2220194"/>
              <a:ext cx="3887676" cy="36576"/>
              <a:chOff x="7087711" y="3203216"/>
              <a:chExt cx="505822" cy="500910"/>
            </a:xfrm>
            <a:effectLst>
              <a:outerShdw blurRad="25400" dist="12700" dir="5400000" algn="t" rotWithShape="0">
                <a:prstClr val="black">
                  <a:alpha val="20000"/>
                </a:prstClr>
              </a:outerShdw>
            </a:effectLst>
          </p:grpSpPr>
          <p:sp>
            <p:nvSpPr>
              <p:cNvPr id="186"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7"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pic>
        <p:nvPicPr>
          <p:cNvPr id="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50779" y="162873"/>
            <a:ext cx="1062530" cy="94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600" dirty="0"/>
              <a:t>Cisco VXI End-to-End Security</a:t>
            </a:r>
          </a:p>
        </p:txBody>
      </p:sp>
      <p:sp>
        <p:nvSpPr>
          <p:cNvPr id="79" name="Rectangle 78"/>
          <p:cNvSpPr>
            <a:spLocks/>
          </p:cNvSpPr>
          <p:nvPr/>
        </p:nvSpPr>
        <p:spPr>
          <a:xfrm>
            <a:off x="0" y="6200377"/>
            <a:ext cx="12188826" cy="60376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80" name="TextBox 79"/>
          <p:cNvSpPr txBox="1">
            <a:spLocks/>
          </p:cNvSpPr>
          <p:nvPr/>
        </p:nvSpPr>
        <p:spPr>
          <a:xfrm>
            <a:off x="1810220" y="6313755"/>
            <a:ext cx="8572631" cy="377008"/>
          </a:xfrm>
          <a:prstGeom prst="rect">
            <a:avLst/>
          </a:prstGeom>
          <a:noFill/>
        </p:spPr>
        <p:txBody>
          <a:bodyPr wrap="none" lIns="68562" tIns="34281" rIns="68562" bIns="34281" rtlCol="0" anchor="ctr">
            <a:spAutoFit/>
          </a:bodyPr>
          <a:lstStyle/>
          <a:p>
            <a:pPr algn="ctr"/>
            <a:r>
              <a:rPr lang="en-US" sz="2000" dirty="0" smtClean="0">
                <a:effectLst>
                  <a:outerShdw blurRad="25400" dist="12700" dir="5400000" algn="t" rotWithShape="0">
                    <a:prstClr val="black">
                      <a:alpha val="20000"/>
                    </a:prstClr>
                  </a:outerShdw>
                </a:effectLst>
              </a:rPr>
              <a:t>Comprehensive Security Across Client, Access, Network, and Data Center</a:t>
            </a:r>
            <a:endParaRPr lang="en-US" sz="2000" dirty="0">
              <a:effectLst>
                <a:outerShdw blurRad="25400" dist="12700" dir="5400000" algn="t" rotWithShape="0">
                  <a:prstClr val="black">
                    <a:alpha val="20000"/>
                  </a:prstClr>
                </a:outerShdw>
              </a:effectLst>
            </a:endParaRPr>
          </a:p>
        </p:txBody>
      </p:sp>
      <p:sp>
        <p:nvSpPr>
          <p:cNvPr id="81" name="Text Placeholder 2"/>
          <p:cNvSpPr txBox="1">
            <a:spLocks/>
          </p:cNvSpPr>
          <p:nvPr/>
        </p:nvSpPr>
        <p:spPr>
          <a:xfrm>
            <a:off x="226684" y="4144973"/>
            <a:ext cx="3718946" cy="1643351"/>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pPr marL="114300" indent="-114300">
              <a:spcBef>
                <a:spcPts val="600"/>
              </a:spcBef>
              <a:buClr>
                <a:schemeClr val="accent3">
                  <a:lumMod val="40000"/>
                  <a:lumOff val="60000"/>
                </a:schemeClr>
              </a:buClr>
            </a:pPr>
            <a:r>
              <a:rPr lang="en-US" dirty="0">
                <a:solidFill>
                  <a:schemeClr val="bg1">
                    <a:lumMod val="20000"/>
                    <a:lumOff val="80000"/>
                  </a:schemeClr>
                </a:solidFill>
              </a:rPr>
              <a:t>Visibility and Zoning of Virtual </a:t>
            </a:r>
            <a:br>
              <a:rPr lang="en-US" dirty="0">
                <a:solidFill>
                  <a:schemeClr val="bg1">
                    <a:lumMod val="20000"/>
                    <a:lumOff val="80000"/>
                  </a:schemeClr>
                </a:solidFill>
              </a:rPr>
            </a:br>
            <a:r>
              <a:rPr lang="en-US" dirty="0" smtClean="0">
                <a:solidFill>
                  <a:schemeClr val="bg1">
                    <a:lumMod val="20000"/>
                    <a:lumOff val="80000"/>
                  </a:schemeClr>
                </a:solidFill>
              </a:rPr>
              <a:t>Desktops</a:t>
            </a:r>
          </a:p>
          <a:p>
            <a:pPr marL="114300" indent="-114300">
              <a:spcBef>
                <a:spcPts val="600"/>
              </a:spcBef>
              <a:buClr>
                <a:schemeClr val="accent3">
                  <a:lumMod val="40000"/>
                  <a:lumOff val="60000"/>
                </a:schemeClr>
              </a:buClr>
            </a:pPr>
            <a:r>
              <a:rPr lang="en-US" sz="1600" dirty="0" smtClean="0">
                <a:solidFill>
                  <a:schemeClr val="bg1">
                    <a:lumMod val="20000"/>
                    <a:lumOff val="80000"/>
                  </a:schemeClr>
                </a:solidFill>
              </a:rPr>
              <a:t>Management </a:t>
            </a:r>
            <a:r>
              <a:rPr lang="en-US" sz="1600" dirty="0">
                <a:solidFill>
                  <a:schemeClr val="bg1">
                    <a:lumMod val="20000"/>
                    <a:lumOff val="80000"/>
                  </a:schemeClr>
                </a:solidFill>
              </a:rPr>
              <a:t>of security policies</a:t>
            </a:r>
          </a:p>
          <a:p>
            <a:pPr marL="114300" indent="-114300">
              <a:spcBef>
                <a:spcPts val="600"/>
              </a:spcBef>
              <a:buClr>
                <a:schemeClr val="accent3">
                  <a:lumMod val="40000"/>
                  <a:lumOff val="60000"/>
                </a:schemeClr>
              </a:buClr>
            </a:pPr>
            <a:r>
              <a:rPr lang="en-US" dirty="0">
                <a:solidFill>
                  <a:schemeClr val="bg1">
                    <a:lumMod val="20000"/>
                    <a:lumOff val="80000"/>
                  </a:schemeClr>
                </a:solidFill>
              </a:rPr>
              <a:t>Virtual Security Gateway and Virtual Adaptive Security Appliance</a:t>
            </a:r>
          </a:p>
          <a:p>
            <a:pPr marL="114300" indent="-114300">
              <a:spcBef>
                <a:spcPts val="600"/>
              </a:spcBef>
              <a:buClr>
                <a:schemeClr val="accent3">
                  <a:lumMod val="40000"/>
                  <a:lumOff val="60000"/>
                </a:schemeClr>
              </a:buClr>
            </a:pPr>
            <a:r>
              <a:rPr lang="en-US" dirty="0">
                <a:solidFill>
                  <a:schemeClr val="bg1">
                    <a:lumMod val="20000"/>
                    <a:lumOff val="80000"/>
                  </a:schemeClr>
                </a:solidFill>
              </a:rPr>
              <a:t>Integrated Anti-virus Protection</a:t>
            </a:r>
          </a:p>
        </p:txBody>
      </p:sp>
      <p:sp>
        <p:nvSpPr>
          <p:cNvPr id="82" name="Text Placeholder 2"/>
          <p:cNvSpPr txBox="1">
            <a:spLocks/>
          </p:cNvSpPr>
          <p:nvPr/>
        </p:nvSpPr>
        <p:spPr>
          <a:xfrm>
            <a:off x="4226371" y="4144973"/>
            <a:ext cx="3715402" cy="993943"/>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a:t>Policy Enforcement</a:t>
            </a:r>
          </a:p>
          <a:p>
            <a:r>
              <a:rPr lang="en-US" dirty="0"/>
              <a:t>Secure Connectivity</a:t>
            </a:r>
          </a:p>
          <a:p>
            <a:r>
              <a:rPr lang="en-US" dirty="0"/>
              <a:t>Intrusion Detection and Prevention</a:t>
            </a:r>
          </a:p>
        </p:txBody>
      </p:sp>
      <p:sp>
        <p:nvSpPr>
          <p:cNvPr id="83" name="Text Placeholder 2"/>
          <p:cNvSpPr txBox="1">
            <a:spLocks/>
          </p:cNvSpPr>
          <p:nvPr/>
        </p:nvSpPr>
        <p:spPr>
          <a:xfrm>
            <a:off x="8226538" y="4144973"/>
            <a:ext cx="3735274" cy="202807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err="1"/>
              <a:t>AnyConnect</a:t>
            </a:r>
            <a:r>
              <a:rPr lang="en-US" dirty="0"/>
              <a:t> </a:t>
            </a:r>
            <a:r>
              <a:rPr lang="en-US" dirty="0" err="1"/>
              <a:t>VPN</a:t>
            </a:r>
            <a:r>
              <a:rPr lang="en-US" dirty="0"/>
              <a:t> Clients</a:t>
            </a:r>
          </a:p>
          <a:p>
            <a:r>
              <a:rPr lang="en-US" dirty="0"/>
              <a:t>Single Sign On (</a:t>
            </a:r>
            <a:r>
              <a:rPr lang="en-US" dirty="0" err="1"/>
              <a:t>SSO</a:t>
            </a:r>
            <a:r>
              <a:rPr lang="en-US" dirty="0"/>
              <a:t>)</a:t>
            </a:r>
          </a:p>
          <a:p>
            <a:r>
              <a:rPr lang="en-US" dirty="0"/>
              <a:t>Encryption</a:t>
            </a:r>
          </a:p>
          <a:p>
            <a:r>
              <a:rPr lang="en-US" dirty="0"/>
              <a:t>Location Aware</a:t>
            </a:r>
          </a:p>
          <a:p>
            <a:r>
              <a:rPr lang="en-US" dirty="0"/>
              <a:t>Device Aware</a:t>
            </a:r>
          </a:p>
          <a:p>
            <a:r>
              <a:rPr lang="en-US" dirty="0"/>
              <a:t>Context Aware</a:t>
            </a:r>
          </a:p>
        </p:txBody>
      </p:sp>
      <p:sp>
        <p:nvSpPr>
          <p:cNvPr id="216" name="Freeform 215"/>
          <p:cNvSpPr/>
          <p:nvPr/>
        </p:nvSpPr>
        <p:spPr>
          <a:xfrm>
            <a:off x="2311400" y="1778000"/>
            <a:ext cx="596900" cy="571500"/>
          </a:xfrm>
          <a:custGeom>
            <a:avLst/>
            <a:gdLst>
              <a:gd name="connsiteX0" fmla="*/ 596900 w 596900"/>
              <a:gd name="connsiteY0" fmla="*/ 0 h 571500"/>
              <a:gd name="connsiteX1" fmla="*/ 0 w 596900"/>
              <a:gd name="connsiteY1" fmla="*/ 571500 h 571500"/>
            </a:gdLst>
            <a:ahLst/>
            <a:cxnLst>
              <a:cxn ang="0">
                <a:pos x="connsiteX0" y="connsiteY0"/>
              </a:cxn>
              <a:cxn ang="0">
                <a:pos x="connsiteX1" y="connsiteY1"/>
              </a:cxn>
            </a:cxnLst>
            <a:rect l="l" t="t" r="r" b="b"/>
            <a:pathLst>
              <a:path w="596900" h="571500">
                <a:moveTo>
                  <a:pt x="596900" y="0"/>
                </a:moveTo>
                <a:lnTo>
                  <a:pt x="0" y="57150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8100000" scaled="1"/>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150812" y="1219200"/>
            <a:ext cx="2259208" cy="2259208"/>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sp>
        <p:nvSpPr>
          <p:cNvPr id="238" name="Rounded Rectangle 237"/>
          <p:cNvSpPr/>
          <p:nvPr/>
        </p:nvSpPr>
        <p:spPr>
          <a:xfrm>
            <a:off x="2827402" y="1219200"/>
            <a:ext cx="1194096" cy="1194096"/>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grpSp>
        <p:nvGrpSpPr>
          <p:cNvPr id="239" name="Group 238"/>
          <p:cNvGrpSpPr/>
          <p:nvPr/>
        </p:nvGrpSpPr>
        <p:grpSpPr>
          <a:xfrm>
            <a:off x="2838853" y="1152393"/>
            <a:ext cx="883425" cy="932104"/>
            <a:chOff x="10046640" y="935538"/>
            <a:chExt cx="1610372" cy="1699108"/>
          </a:xfrm>
        </p:grpSpPr>
        <p:sp>
          <p:nvSpPr>
            <p:cNvPr id="240" name="Oval 239"/>
            <p:cNvSpPr/>
            <p:nvPr/>
          </p:nvSpPr>
          <p:spPr bwMode="auto">
            <a:xfrm>
              <a:off x="10046640" y="935538"/>
              <a:ext cx="1610372"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41" name="Picture 2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9222" y="1320915"/>
              <a:ext cx="1028964" cy="1313731"/>
            </a:xfrm>
            <a:prstGeom prst="rect">
              <a:avLst/>
            </a:prstGeom>
            <a:effectLst/>
          </p:spPr>
        </p:pic>
      </p:grpSp>
      <p:grpSp>
        <p:nvGrpSpPr>
          <p:cNvPr id="242" name="Group 241"/>
          <p:cNvGrpSpPr/>
          <p:nvPr/>
        </p:nvGrpSpPr>
        <p:grpSpPr>
          <a:xfrm>
            <a:off x="3460658" y="1047192"/>
            <a:ext cx="523240" cy="1239784"/>
            <a:chOff x="11349350" y="1702823"/>
            <a:chExt cx="663958" cy="1573206"/>
          </a:xfrm>
        </p:grpSpPr>
        <p:sp>
          <p:nvSpPr>
            <p:cNvPr id="243" name="Oval 242"/>
            <p:cNvSpPr/>
            <p:nvPr/>
          </p:nvSpPr>
          <p:spPr bwMode="auto">
            <a:xfrm>
              <a:off x="11349350" y="1702823"/>
              <a:ext cx="663958"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44" name="Picture 2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93161" y="2015752"/>
              <a:ext cx="376337" cy="1076568"/>
            </a:xfrm>
            <a:prstGeom prst="rect">
              <a:avLst/>
            </a:prstGeom>
          </p:spPr>
        </p:pic>
      </p:grpSp>
      <p:sp>
        <p:nvSpPr>
          <p:cNvPr id="245" name="TextBox 244"/>
          <p:cNvSpPr txBox="1">
            <a:spLocks/>
          </p:cNvSpPr>
          <p:nvPr/>
        </p:nvSpPr>
        <p:spPr>
          <a:xfrm>
            <a:off x="2817813" y="2084497"/>
            <a:ext cx="1203686"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Campus</a:t>
            </a:r>
          </a:p>
        </p:txBody>
      </p:sp>
      <p:pic>
        <p:nvPicPr>
          <p:cNvPr id="246" name="Picture 24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76423" y="1344808"/>
            <a:ext cx="2007990" cy="1753549"/>
          </a:xfrm>
          <a:prstGeom prst="roundRect">
            <a:avLst>
              <a:gd name="adj" fmla="val 10483"/>
            </a:avLst>
          </a:prstGeom>
          <a:effectLst>
            <a:outerShdw blurRad="63500" sx="102000" sy="102000" algn="ctr" rotWithShape="0">
              <a:prstClr val="black">
                <a:alpha val="40000"/>
              </a:prstClr>
            </a:outerShdw>
          </a:effectLst>
        </p:spPr>
      </p:pic>
      <p:sp>
        <p:nvSpPr>
          <p:cNvPr id="247" name="TextBox 246"/>
          <p:cNvSpPr txBox="1">
            <a:spLocks/>
          </p:cNvSpPr>
          <p:nvPr/>
        </p:nvSpPr>
        <p:spPr>
          <a:xfrm>
            <a:off x="276423" y="3149157"/>
            <a:ext cx="2007989"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Data Center</a:t>
            </a:r>
          </a:p>
        </p:txBody>
      </p:sp>
      <p:grpSp>
        <p:nvGrpSpPr>
          <p:cNvPr id="6" name="Group 5"/>
          <p:cNvGrpSpPr/>
          <p:nvPr/>
        </p:nvGrpSpPr>
        <p:grpSpPr>
          <a:xfrm>
            <a:off x="2402291" y="1463006"/>
            <a:ext cx="873124" cy="848748"/>
            <a:chOff x="13127234" y="4103277"/>
            <a:chExt cx="1044378" cy="1015220"/>
          </a:xfrm>
        </p:grpSpPr>
        <p:sp>
          <p:nvSpPr>
            <p:cNvPr id="258" name="Oval 257"/>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260"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nvGrpSpPr>
          <p:cNvPr id="261" name="Group 260"/>
          <p:cNvGrpSpPr/>
          <p:nvPr/>
        </p:nvGrpSpPr>
        <p:grpSpPr>
          <a:xfrm>
            <a:off x="1976321" y="2438400"/>
            <a:ext cx="873124" cy="848748"/>
            <a:chOff x="13127234" y="4103277"/>
            <a:chExt cx="1044378" cy="1015220"/>
          </a:xfrm>
        </p:grpSpPr>
        <p:sp>
          <p:nvSpPr>
            <p:cNvPr id="262" name="Oval 261"/>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263"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nvGrpSpPr>
          <p:cNvPr id="264" name="Group 263"/>
          <p:cNvGrpSpPr/>
          <p:nvPr/>
        </p:nvGrpSpPr>
        <p:grpSpPr>
          <a:xfrm>
            <a:off x="7751461" y="2845508"/>
            <a:ext cx="873124" cy="848748"/>
            <a:chOff x="13127234" y="4103277"/>
            <a:chExt cx="1044378" cy="1015220"/>
          </a:xfrm>
        </p:grpSpPr>
        <p:sp>
          <p:nvSpPr>
            <p:cNvPr id="265" name="Oval 264"/>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266"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nvGrpSpPr>
          <p:cNvPr id="267" name="Group 266"/>
          <p:cNvGrpSpPr/>
          <p:nvPr/>
        </p:nvGrpSpPr>
        <p:grpSpPr>
          <a:xfrm>
            <a:off x="1979612" y="1828800"/>
            <a:ext cx="873124" cy="848748"/>
            <a:chOff x="13127234" y="4103277"/>
            <a:chExt cx="1044378" cy="1015220"/>
          </a:xfrm>
        </p:grpSpPr>
        <p:sp>
          <p:nvSpPr>
            <p:cNvPr id="268" name="Oval 267"/>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269"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nvGrpSpPr>
          <p:cNvPr id="112" name="Group 111"/>
          <p:cNvGrpSpPr/>
          <p:nvPr/>
        </p:nvGrpSpPr>
        <p:grpSpPr>
          <a:xfrm>
            <a:off x="7751461" y="2252176"/>
            <a:ext cx="873124" cy="848748"/>
            <a:chOff x="13127234" y="4103277"/>
            <a:chExt cx="1044378" cy="1015220"/>
          </a:xfrm>
        </p:grpSpPr>
        <p:sp>
          <p:nvSpPr>
            <p:cNvPr id="113" name="Oval 112"/>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114"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nvGrpSpPr>
          <p:cNvPr id="115" name="Group 114"/>
          <p:cNvGrpSpPr/>
          <p:nvPr/>
        </p:nvGrpSpPr>
        <p:grpSpPr>
          <a:xfrm>
            <a:off x="7751461" y="1658845"/>
            <a:ext cx="873124" cy="848748"/>
            <a:chOff x="13127234" y="4103277"/>
            <a:chExt cx="1044378" cy="1015220"/>
          </a:xfrm>
        </p:grpSpPr>
        <p:sp>
          <p:nvSpPr>
            <p:cNvPr id="116" name="Oval 115"/>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117"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grpSp>
        <p:nvGrpSpPr>
          <p:cNvPr id="118" name="Group 117"/>
          <p:cNvGrpSpPr/>
          <p:nvPr/>
        </p:nvGrpSpPr>
        <p:grpSpPr>
          <a:xfrm>
            <a:off x="7751461" y="1065514"/>
            <a:ext cx="873124" cy="848748"/>
            <a:chOff x="13127234" y="4103277"/>
            <a:chExt cx="1044378" cy="1015220"/>
          </a:xfrm>
        </p:grpSpPr>
        <p:sp>
          <p:nvSpPr>
            <p:cNvPr id="119" name="Oval 118"/>
            <p:cNvSpPr/>
            <p:nvPr/>
          </p:nvSpPr>
          <p:spPr bwMode="auto">
            <a:xfrm>
              <a:off x="13127234" y="4103277"/>
              <a:ext cx="1044378" cy="1015220"/>
            </a:xfrm>
            <a:prstGeom prst="ellipse">
              <a:avLst/>
            </a:prstGeom>
            <a:gradFill rotWithShape="1">
              <a:gsLst>
                <a:gs pos="0">
                  <a:srgbClr val="08ACF6"/>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120" name="Freeform 93"/>
            <p:cNvSpPr>
              <a:spLocks noEditPoints="1"/>
            </p:cNvSpPr>
            <p:nvPr/>
          </p:nvSpPr>
          <p:spPr bwMode="auto">
            <a:xfrm>
              <a:off x="13461652" y="4351724"/>
              <a:ext cx="375542" cy="518326"/>
            </a:xfrm>
            <a:custGeom>
              <a:avLst/>
              <a:gdLst/>
              <a:ahLst/>
              <a:cxnLst>
                <a:cxn ang="0">
                  <a:pos x="54" y="54"/>
                </a:cxn>
                <a:cxn ang="0">
                  <a:pos x="81" y="27"/>
                </a:cxn>
                <a:cxn ang="0">
                  <a:pos x="107" y="54"/>
                </a:cxn>
                <a:cxn ang="0">
                  <a:pos x="107" y="75"/>
                </a:cxn>
                <a:cxn ang="0">
                  <a:pos x="135" y="75"/>
                </a:cxn>
                <a:cxn ang="0">
                  <a:pos x="135" y="54"/>
                </a:cxn>
                <a:cxn ang="0">
                  <a:pos x="81" y="0"/>
                </a:cxn>
                <a:cxn ang="0">
                  <a:pos x="27" y="54"/>
                </a:cxn>
                <a:cxn ang="0">
                  <a:pos x="27" y="75"/>
                </a:cxn>
                <a:cxn ang="0">
                  <a:pos x="54" y="75"/>
                </a:cxn>
                <a:cxn ang="0">
                  <a:pos x="54" y="54"/>
                </a:cxn>
                <a:cxn ang="0">
                  <a:pos x="145" y="87"/>
                </a:cxn>
                <a:cxn ang="0">
                  <a:pos x="17" y="87"/>
                </a:cxn>
                <a:cxn ang="0">
                  <a:pos x="0" y="104"/>
                </a:cxn>
                <a:cxn ang="0">
                  <a:pos x="0" y="206"/>
                </a:cxn>
                <a:cxn ang="0">
                  <a:pos x="17" y="222"/>
                </a:cxn>
                <a:cxn ang="0">
                  <a:pos x="145" y="222"/>
                </a:cxn>
                <a:cxn ang="0">
                  <a:pos x="161" y="206"/>
                </a:cxn>
                <a:cxn ang="0">
                  <a:pos x="161" y="104"/>
                </a:cxn>
                <a:cxn ang="0">
                  <a:pos x="145" y="87"/>
                </a:cxn>
                <a:cxn ang="0">
                  <a:pos x="95" y="170"/>
                </a:cxn>
                <a:cxn ang="0">
                  <a:pos x="81" y="182"/>
                </a:cxn>
                <a:cxn ang="0">
                  <a:pos x="67" y="170"/>
                </a:cxn>
                <a:cxn ang="0">
                  <a:pos x="67" y="131"/>
                </a:cxn>
                <a:cxn ang="0">
                  <a:pos x="81" y="118"/>
                </a:cxn>
                <a:cxn ang="0">
                  <a:pos x="95" y="131"/>
                </a:cxn>
                <a:cxn ang="0">
                  <a:pos x="95" y="170"/>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w="9525" cap="flat" cmpd="sng" algn="ctr">
              <a:noFill/>
              <a:prstDash val="solid"/>
            </a:ln>
            <a:effectLst>
              <a:outerShdw blurRad="25400" sx="102000" sy="102000" algn="ctr" rotWithShape="0">
                <a:prstClr val="black">
                  <a:alpha val="68000"/>
                </a:prstClr>
              </a:outerShdw>
            </a:effectLst>
          </p:spPr>
          <p:txBody>
            <a:bodyPr anchor="ctr"/>
            <a:lstStyle/>
            <a:p>
              <a:pPr algn="ctr"/>
              <a:endParaRPr lang="en-US"/>
            </a:p>
          </p:txBody>
        </p:sp>
      </p:grpSp>
    </p:spTree>
    <p:extLst>
      <p:ext uri="{BB962C8B-B14F-4D97-AF65-F5344CB8AC3E}">
        <p14:creationId xmlns:p14="http://schemas.microsoft.com/office/powerpoint/2010/main" val="16530860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10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500"/>
                                        <p:tgtEl>
                                          <p:spTgt spid="267"/>
                                        </p:tgtEl>
                                      </p:cBhvr>
                                    </p:animEffect>
                                  </p:childTnLst>
                                </p:cTn>
                              </p:par>
                              <p:par>
                                <p:cTn id="11" presetID="10" presetClass="entr" presetSubtype="0" fill="hold" nodeType="withEffect">
                                  <p:stCondLst>
                                    <p:cond delay="20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nodeType="withEffect">
                                  <p:stCondLst>
                                    <p:cond delay="300"/>
                                  </p:stCondLst>
                                  <p:childTnLst>
                                    <p:set>
                                      <p:cBhvr>
                                        <p:cTn id="15" dur="1" fill="hold">
                                          <p:stCondLst>
                                            <p:cond delay="0"/>
                                          </p:stCondLst>
                                        </p:cTn>
                                        <p:tgtEl>
                                          <p:spTgt spid="264"/>
                                        </p:tgtEl>
                                        <p:attrNameLst>
                                          <p:attrName>style.visibility</p:attrName>
                                        </p:attrNameLst>
                                      </p:cBhvr>
                                      <p:to>
                                        <p:strVal val="visible"/>
                                      </p:to>
                                    </p:set>
                                    <p:animEffect transition="in" filter="fade">
                                      <p:cBhvr>
                                        <p:cTn id="16" dur="500"/>
                                        <p:tgtEl>
                                          <p:spTgt spid="264"/>
                                        </p:tgtEl>
                                      </p:cBhvr>
                                    </p:animEffect>
                                  </p:childTnLst>
                                </p:cTn>
                              </p:par>
                              <p:par>
                                <p:cTn id="17" presetID="10" presetClass="entr" presetSubtype="0" fill="hold" nodeType="withEffect">
                                  <p:stCondLst>
                                    <p:cond delay="400"/>
                                  </p:stCondLst>
                                  <p:childTnLst>
                                    <p:set>
                                      <p:cBhvr>
                                        <p:cTn id="18" dur="1" fill="hold">
                                          <p:stCondLst>
                                            <p:cond delay="0"/>
                                          </p:stCondLst>
                                        </p:cTn>
                                        <p:tgtEl>
                                          <p:spTgt spid="112"/>
                                        </p:tgtEl>
                                        <p:attrNameLst>
                                          <p:attrName>style.visibility</p:attrName>
                                        </p:attrNameLst>
                                      </p:cBhvr>
                                      <p:to>
                                        <p:strVal val="visible"/>
                                      </p:to>
                                    </p:set>
                                    <p:animEffect transition="in" filter="fade">
                                      <p:cBhvr>
                                        <p:cTn id="19" dur="500"/>
                                        <p:tgtEl>
                                          <p:spTgt spid="112"/>
                                        </p:tgtEl>
                                      </p:cBhvr>
                                    </p:animEffect>
                                  </p:childTnLst>
                                </p:cTn>
                              </p:par>
                              <p:par>
                                <p:cTn id="20" presetID="10" presetClass="entr" presetSubtype="0" fill="hold" nodeType="withEffect">
                                  <p:stCondLst>
                                    <p:cond delay="50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60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Group 3"/>
          <p:cNvGrpSpPr>
            <a:grpSpLocks/>
          </p:cNvGrpSpPr>
          <p:nvPr/>
        </p:nvGrpSpPr>
        <p:grpSpPr bwMode="auto">
          <a:xfrm>
            <a:off x="393179" y="3026077"/>
            <a:ext cx="11402467" cy="3572546"/>
            <a:chOff x="0" y="0"/>
            <a:chExt cx="920" cy="370"/>
          </a:xfr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p:grpSpPr>
        <p:sp>
          <p:nvSpPr>
            <p:cNvPr id="343" name="AutoShape 4"/>
            <p:cNvSpPr>
              <a:spLocks/>
            </p:cNvSpPr>
            <p:nvPr/>
          </p:nvSpPr>
          <p:spPr bwMode="auto">
            <a:xfrm>
              <a:off x="0" y="0"/>
              <a:ext cx="920" cy="362"/>
            </a:xfrm>
            <a:prstGeom prst="roundRect">
              <a:avLst>
                <a:gd name="adj" fmla="val 4394"/>
              </a:avLst>
            </a:prstGeom>
            <a:grpFill/>
            <a:ln w="25400" cap="flat" cmpd="sng" algn="ctr">
              <a:solidFill>
                <a:schemeClr val="bg1">
                  <a:lumMod val="60000"/>
                  <a:lumOff val="40000"/>
                </a:schemeClr>
              </a:solidFill>
              <a:prstDash val="solid"/>
              <a:round/>
              <a:headEnd type="none" w="med" len="med"/>
              <a:tailEnd type="none" w="med" len="med"/>
            </a:ln>
            <a:effectLst/>
            <a:ex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44" name="Rectangle 5"/>
            <p:cNvSpPr>
              <a:spLocks/>
            </p:cNvSpPr>
            <p:nvPr/>
          </p:nvSpPr>
          <p:spPr bwMode="auto">
            <a:xfrm>
              <a:off x="76" y="315"/>
              <a:ext cx="771" cy="55"/>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fontAlgn="base">
                <a:spcBef>
                  <a:spcPct val="0"/>
                </a:spcBef>
                <a:spcAft>
                  <a:spcPct val="0"/>
                </a:spcAft>
                <a:defRPr/>
              </a:pPr>
              <a:r>
                <a:rPr lang="en-US" sz="1600" kern="0" dirty="0">
                  <a:effectLst>
                    <a:outerShdw blurRad="50800" dist="12700" dir="5400000" algn="ctr" rotWithShape="0">
                      <a:prstClr val="black">
                        <a:alpha val="30000"/>
                      </a:prstClr>
                    </a:outerShdw>
                  </a:effectLst>
                  <a:latin typeface="Arial"/>
                </a:rPr>
                <a:t>Professional and Technical Services, Compliance, CVDs, etc. </a:t>
              </a:r>
            </a:p>
          </p:txBody>
        </p:sp>
      </p:grpSp>
      <p:sp>
        <p:nvSpPr>
          <p:cNvPr id="193" name="AutoShape 1"/>
          <p:cNvSpPr>
            <a:spLocks/>
          </p:cNvSpPr>
          <p:nvPr/>
        </p:nvSpPr>
        <p:spPr bwMode="auto">
          <a:xfrm>
            <a:off x="553766" y="3677275"/>
            <a:ext cx="11081293" cy="457200"/>
          </a:xfrm>
          <a:prstGeom prst="roundRect">
            <a:avLst>
              <a:gd name="adj" fmla="val 18644"/>
            </a:avLst>
          </a:prstGeom>
          <a:gradFill flip="none" rotWithShape="1">
            <a:gsLst>
              <a:gs pos="0">
                <a:schemeClr val="bg2"/>
              </a:gs>
              <a:gs pos="78000">
                <a:schemeClr val="bg2">
                  <a:lumMod val="50000"/>
                </a:schemeClr>
              </a:gs>
            </a:gsLst>
            <a:lin ang="2700000" scaled="1"/>
            <a:tileRect/>
          </a:gradFill>
          <a:ln w="12700">
            <a:gradFill>
              <a:gsLst>
                <a:gs pos="0">
                  <a:schemeClr val="bg2">
                    <a:lumMod val="20000"/>
                    <a:lumOff val="80000"/>
                  </a:schemeClr>
                </a:gs>
                <a:gs pos="52000">
                  <a:schemeClr val="accent1">
                    <a:tint val="44500"/>
                    <a:satMod val="160000"/>
                    <a:alpha val="0"/>
                  </a:schemeClr>
                </a:gs>
              </a:gsLst>
              <a:lin ang="6900000" scaled="0"/>
            </a:gradFill>
            <a:round/>
            <a:headEnd/>
            <a:tailEnd/>
          </a:ln>
          <a:effectLst/>
          <a:extLst/>
        </p:spPr>
        <p:txBody>
          <a:bodyPr vert="horz" wrap="none" lIns="73025" tIns="36512" rIns="73025" bIns="36512" numCol="1" anchor="ctr" anchorCtr="0" compatLnSpc="1">
            <a:prstTxWarp prst="textNoShape">
              <a:avLst/>
            </a:prstTxWarp>
          </a:bodyPr>
          <a:lstStyle/>
          <a:p>
            <a:pPr algn="ctr" fontAlgn="base">
              <a:spcBef>
                <a:spcPct val="0"/>
              </a:spcBef>
              <a:spcAft>
                <a:spcPct val="0"/>
              </a:spcAft>
            </a:pPr>
            <a:r>
              <a:rPr lang="en-US" sz="1600" kern="0" dirty="0">
                <a:effectLst>
                  <a:outerShdw blurRad="50800" dist="12700" dir="5400000" algn="ctr" rotWithShape="0">
                    <a:prstClr val="black">
                      <a:alpha val="30000"/>
                    </a:prstClr>
                  </a:outerShdw>
                </a:effectLst>
                <a:latin typeface="Arial"/>
              </a:rPr>
              <a:t>Common Policy and Management</a:t>
            </a:r>
          </a:p>
        </p:txBody>
      </p:sp>
      <p:sp>
        <p:nvSpPr>
          <p:cNvPr id="194" name="Rounded Rectangle 193"/>
          <p:cNvSpPr/>
          <p:nvPr/>
        </p:nvSpPr>
        <p:spPr>
          <a:xfrm>
            <a:off x="541064" y="3131875"/>
            <a:ext cx="11106697" cy="457200"/>
          </a:xfrm>
          <a:prstGeom prst="roundRect">
            <a:avLst/>
          </a:prstGeom>
          <a:gradFill flip="none" rotWithShape="1">
            <a:gsLst>
              <a:gs pos="0">
                <a:schemeClr val="tx2"/>
              </a:gs>
              <a:gs pos="78000">
                <a:schemeClr val="tx2">
                  <a:lumMod val="50000"/>
                </a:schemeClr>
              </a:gs>
            </a:gsLst>
            <a:lin ang="2700000" scaled="1"/>
            <a:tileRect/>
          </a:gradFill>
          <a:ln w="12700">
            <a:gradFill>
              <a:gsLst>
                <a:gs pos="0">
                  <a:schemeClr val="tx2">
                    <a:lumMod val="60000"/>
                    <a:lumOff val="40000"/>
                  </a:schemeClr>
                </a:gs>
                <a:gs pos="52000">
                  <a:schemeClr val="accent1">
                    <a:tint val="44500"/>
                    <a:satMod val="160000"/>
                    <a:alpha val="0"/>
                  </a:schemeClr>
                </a:gs>
              </a:gsLst>
              <a:lin ang="6900000" scaled="0"/>
            </a:gradFill>
            <a:round/>
            <a:headEnd/>
            <a:tailEnd/>
          </a:ln>
          <a:effectLst/>
        </p:spPr>
        <p:txBody>
          <a:bodyPr vert="horz" wrap="none" lIns="73025" tIns="36512" rIns="73025" bIns="36512" numCol="1" anchor="ctr" anchorCtr="0" compatLnSpc="1">
            <a:prstTxWarp prst="textNoShape">
              <a:avLst/>
            </a:prstTxWarp>
          </a:bodyPr>
          <a:lstStyle/>
          <a:p>
            <a:pPr algn="ctr" fontAlgn="base">
              <a:spcBef>
                <a:spcPct val="0"/>
              </a:spcBef>
              <a:spcAft>
                <a:spcPct val="0"/>
              </a:spcAft>
            </a:pPr>
            <a:r>
              <a:rPr lang="en-US" sz="1600" kern="0" dirty="0">
                <a:effectLst>
                  <a:outerShdw blurRad="50800" dist="12700" dir="5400000" algn="ctr" rotWithShape="0">
                    <a:prstClr val="black">
                      <a:alpha val="30000"/>
                    </a:prstClr>
                  </a:outerShdw>
                </a:effectLst>
                <a:latin typeface="Arial"/>
              </a:rPr>
              <a:t>Global and Local Threat Intelligence</a:t>
            </a:r>
          </a:p>
        </p:txBody>
      </p:sp>
      <p:grpSp>
        <p:nvGrpSpPr>
          <p:cNvPr id="195" name="Group 4"/>
          <p:cNvGrpSpPr>
            <a:grpSpLocks/>
          </p:cNvGrpSpPr>
          <p:nvPr/>
        </p:nvGrpSpPr>
        <p:grpSpPr bwMode="auto">
          <a:xfrm>
            <a:off x="8077204" y="1296627"/>
            <a:ext cx="3718442" cy="1643859"/>
            <a:chOff x="8559800" y="1981200"/>
            <a:chExt cx="3362052" cy="2671271"/>
          </a:xfrm>
          <a:gradFill flip="none" rotWithShape="1">
            <a:gsLst>
              <a:gs pos="0">
                <a:srgbClr val="221C70"/>
              </a:gs>
              <a:gs pos="100000">
                <a:srgbClr val="5147D1"/>
              </a:gs>
            </a:gsLst>
            <a:lin ang="3000000" scaled="0"/>
            <a:tileRect/>
          </a:gradFill>
        </p:grpSpPr>
        <p:sp>
          <p:nvSpPr>
            <p:cNvPr id="341" name="AutoShape 12"/>
            <p:cNvSpPr>
              <a:spLocks/>
            </p:cNvSpPr>
            <p:nvPr/>
          </p:nvSpPr>
          <p:spPr bwMode="auto">
            <a:xfrm>
              <a:off x="8559800" y="1981200"/>
              <a:ext cx="3362052" cy="2671271"/>
            </a:xfrm>
            <a:prstGeom prst="roundRect">
              <a:avLst>
                <a:gd name="adj" fmla="val 12528"/>
              </a:avLst>
            </a:prstGeom>
            <a:gradFill flip="none" rotWithShape="1">
              <a:gsLst>
                <a:gs pos="0">
                  <a:schemeClr val="accent2"/>
                </a:gs>
                <a:gs pos="98000">
                  <a:schemeClr val="accent2">
                    <a:lumMod val="40000"/>
                    <a:lumOff val="60000"/>
                    <a:alpha val="13000"/>
                  </a:schemeClr>
                </a:gs>
              </a:gsLst>
              <a:lin ang="2700000" scaled="1"/>
              <a:tileRect/>
            </a:gradFill>
            <a:ln w="12700">
              <a:gradFill>
                <a:gsLst>
                  <a:gs pos="0">
                    <a:schemeClr val="accent2">
                      <a:lumMod val="60000"/>
                      <a:lumOff val="40000"/>
                    </a:schemeClr>
                  </a:gs>
                  <a:gs pos="52000">
                    <a:schemeClr val="accent1">
                      <a:tint val="44500"/>
                      <a:satMod val="160000"/>
                      <a:alpha val="0"/>
                    </a:schemeClr>
                  </a:gs>
                </a:gsLst>
                <a:lin ang="6900000" scaled="0"/>
              </a:gradFill>
              <a:round/>
              <a:headEnd/>
              <a:tailEnd/>
            </a:ln>
            <a:effectLst/>
            <a:extLst/>
          </p:spPr>
          <p:txBody>
            <a:bodyPr vert="horz" wrap="none" lIns="73025" tIns="36512" rIns="73025" bIns="36512" numCol="1" anchor="ctr" anchorCtr="0" compatLnSpc="1">
              <a:prstTxWarp prst="textNoShape">
                <a:avLst/>
              </a:prstTxWarp>
            </a:bodyPr>
            <a:lstStyle/>
            <a:p>
              <a:pPr algn="ctr" fontAlgn="base">
                <a:spcBef>
                  <a:spcPct val="0"/>
                </a:spcBef>
                <a:spcAft>
                  <a:spcPct val="0"/>
                </a:spcAft>
              </a:pPr>
              <a:endParaRPr lang="en-US" sz="1600" kern="0" dirty="0">
                <a:solidFill>
                  <a:sysClr val="windowText" lastClr="000000"/>
                </a:solidFill>
                <a:effectLst>
                  <a:outerShdw blurRad="177800" algn="ctr" rotWithShape="0">
                    <a:prstClr val="black">
                      <a:alpha val="60000"/>
                    </a:prstClr>
                  </a:outerShdw>
                </a:effectLst>
                <a:latin typeface="Arial"/>
              </a:endParaRPr>
            </a:p>
          </p:txBody>
        </p:sp>
        <p:sp>
          <p:nvSpPr>
            <p:cNvPr id="342" name="Rectangle 15"/>
            <p:cNvSpPr>
              <a:spLocks/>
            </p:cNvSpPr>
            <p:nvPr/>
          </p:nvSpPr>
          <p:spPr bwMode="auto">
            <a:xfrm>
              <a:off x="8831641" y="2063435"/>
              <a:ext cx="2822994" cy="604598"/>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en-US" dirty="0" smtClean="0">
                  <a:cs typeface="Helvetica Light" charset="0"/>
                </a:rPr>
                <a:t>Collaboration</a:t>
              </a:r>
              <a:endParaRPr lang="en-US" dirty="0">
                <a:cs typeface="Helvetica Light" charset="0"/>
              </a:endParaRPr>
            </a:p>
          </p:txBody>
        </p:sp>
      </p:grpSp>
      <p:sp>
        <p:nvSpPr>
          <p:cNvPr id="197" name="Rectangle 196"/>
          <p:cNvSpPr/>
          <p:nvPr/>
        </p:nvSpPr>
        <p:spPr>
          <a:xfrm>
            <a:off x="8142628" y="2349820"/>
            <a:ext cx="3624501" cy="584775"/>
          </a:xfrm>
          <a:prstGeom prst="rect">
            <a:avLst/>
          </a:prstGeom>
        </p:spPr>
        <p:txBody>
          <a:bodyPr wrap="square">
            <a:spAutoFit/>
          </a:bodyPr>
          <a:lstStyle/>
          <a:p>
            <a:pPr algn="ctr"/>
            <a:r>
              <a:rPr lang="en-US" sz="1600" dirty="0" smtClean="0"/>
              <a:t>Securing Applications</a:t>
            </a:r>
            <a:r>
              <a:rPr lang="en-US" sz="1600" smtClean="0"/>
              <a:t>, </a:t>
            </a:r>
            <a:br>
              <a:rPr lang="en-US" sz="1600" smtClean="0"/>
            </a:br>
            <a:r>
              <a:rPr lang="en-US" sz="1600" smtClean="0"/>
              <a:t>Content and </a:t>
            </a:r>
            <a:r>
              <a:rPr lang="en-US" sz="1600" dirty="0" smtClean="0"/>
              <a:t>Traffic</a:t>
            </a:r>
            <a:endParaRPr lang="en-US" sz="1600" dirty="0"/>
          </a:p>
        </p:txBody>
      </p:sp>
      <p:grpSp>
        <p:nvGrpSpPr>
          <p:cNvPr id="198" name="Group 3"/>
          <p:cNvGrpSpPr>
            <a:grpSpLocks/>
          </p:cNvGrpSpPr>
          <p:nvPr/>
        </p:nvGrpSpPr>
        <p:grpSpPr bwMode="auto">
          <a:xfrm>
            <a:off x="393179" y="1296626"/>
            <a:ext cx="3718442" cy="1653587"/>
            <a:chOff x="1092200" y="1938766"/>
            <a:chExt cx="3366102" cy="1472194"/>
          </a:xfrm>
          <a:gradFill flip="none" rotWithShape="1">
            <a:gsLst>
              <a:gs pos="0">
                <a:schemeClr val="tx2">
                  <a:lumMod val="50000"/>
                </a:schemeClr>
              </a:gs>
              <a:gs pos="100000">
                <a:schemeClr val="tx2">
                  <a:lumMod val="60000"/>
                  <a:lumOff val="40000"/>
                </a:schemeClr>
              </a:gs>
            </a:gsLst>
            <a:lin ang="3000000" scaled="0"/>
            <a:tileRect/>
          </a:gradFill>
        </p:grpSpPr>
        <p:sp>
          <p:nvSpPr>
            <p:cNvPr id="337" name="AutoShape 10"/>
            <p:cNvSpPr>
              <a:spLocks/>
            </p:cNvSpPr>
            <p:nvPr/>
          </p:nvSpPr>
          <p:spPr bwMode="auto">
            <a:xfrm>
              <a:off x="1092200" y="1945188"/>
              <a:ext cx="3366102" cy="1465772"/>
            </a:xfrm>
            <a:prstGeom prst="roundRect">
              <a:avLst>
                <a:gd name="adj" fmla="val 12171"/>
              </a:avLst>
            </a:prstGeom>
            <a:gradFill flip="none" rotWithShape="1">
              <a:gsLst>
                <a:gs pos="0">
                  <a:schemeClr val="accent1"/>
                </a:gs>
                <a:gs pos="78000">
                  <a:schemeClr val="accent1">
                    <a:alpha val="39000"/>
                  </a:schemeClr>
                </a:gs>
              </a:gsLst>
              <a:lin ang="2700000" scaled="1"/>
              <a:tileRect/>
            </a:gradFill>
            <a:ln w="12700">
              <a:gradFill>
                <a:gsLst>
                  <a:gs pos="0">
                    <a:schemeClr val="accent1">
                      <a:tint val="66000"/>
                      <a:satMod val="160000"/>
                    </a:schemeClr>
                  </a:gs>
                  <a:gs pos="52000">
                    <a:schemeClr val="accent1">
                      <a:tint val="44500"/>
                      <a:satMod val="160000"/>
                      <a:alpha val="0"/>
                    </a:schemeClr>
                  </a:gs>
                </a:gsLst>
                <a:lin ang="6900000" scaled="0"/>
              </a:gradFill>
              <a:round/>
              <a:headEnd/>
              <a:tailEnd/>
            </a:ln>
            <a:effectLst/>
            <a:extLst/>
          </p:spPr>
          <p:txBody>
            <a:bodyPr vert="horz" wrap="none" lIns="73025" tIns="36512" rIns="73025" bIns="36512" numCol="1" anchor="ctr" anchorCtr="0" compatLnSpc="1">
              <a:prstTxWarp prst="textNoShape">
                <a:avLst/>
              </a:prstTxWarp>
            </a:bodyPr>
            <a:lstStyle/>
            <a:p>
              <a:pPr algn="ctr" fontAlgn="base">
                <a:spcBef>
                  <a:spcPct val="0"/>
                </a:spcBef>
                <a:spcAft>
                  <a:spcPct val="0"/>
                </a:spcAft>
              </a:pPr>
              <a:endParaRPr lang="en-US" sz="1600" kern="0" dirty="0">
                <a:solidFill>
                  <a:sysClr val="windowText" lastClr="000000"/>
                </a:solidFill>
                <a:effectLst>
                  <a:outerShdw blurRad="177800" algn="ctr" rotWithShape="0">
                    <a:prstClr val="black">
                      <a:alpha val="60000"/>
                    </a:prstClr>
                  </a:outerShdw>
                </a:effectLst>
                <a:latin typeface="Arial"/>
              </a:endParaRPr>
            </a:p>
          </p:txBody>
        </p:sp>
        <p:sp>
          <p:nvSpPr>
            <p:cNvPr id="338" name="Rectangle 13"/>
            <p:cNvSpPr>
              <a:spLocks/>
            </p:cNvSpPr>
            <p:nvPr/>
          </p:nvSpPr>
          <p:spPr bwMode="auto">
            <a:xfrm>
              <a:off x="1255138" y="1938766"/>
              <a:ext cx="3042992" cy="416730"/>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en-US" dirty="0" smtClean="0">
                  <a:cs typeface="Helvetica Light" charset="0"/>
                </a:rPr>
                <a:t>BYOD</a:t>
              </a:r>
              <a:endParaRPr lang="en-US" sz="1600" dirty="0">
                <a:cs typeface="Helvetica Light" charset="0"/>
              </a:endParaRPr>
            </a:p>
          </p:txBody>
        </p:sp>
      </p:grpSp>
      <p:sp>
        <p:nvSpPr>
          <p:cNvPr id="200" name="Rectangle 199"/>
          <p:cNvSpPr/>
          <p:nvPr/>
        </p:nvSpPr>
        <p:spPr>
          <a:xfrm>
            <a:off x="438195" y="2356606"/>
            <a:ext cx="3624501" cy="584775"/>
          </a:xfrm>
          <a:prstGeom prst="rect">
            <a:avLst/>
          </a:prstGeom>
        </p:spPr>
        <p:txBody>
          <a:bodyPr wrap="square">
            <a:spAutoFit/>
          </a:bodyPr>
          <a:lstStyle/>
          <a:p>
            <a:pPr algn="ctr"/>
            <a:r>
              <a:rPr lang="en-US" sz="1600" dirty="0" smtClean="0"/>
              <a:t>Secure Access For The Distributed Workforce</a:t>
            </a:r>
            <a:endParaRPr lang="en-US" sz="1600" dirty="0"/>
          </a:p>
        </p:txBody>
      </p:sp>
      <p:grpSp>
        <p:nvGrpSpPr>
          <p:cNvPr id="202" name="Group 2"/>
          <p:cNvGrpSpPr>
            <a:grpSpLocks/>
          </p:cNvGrpSpPr>
          <p:nvPr/>
        </p:nvGrpSpPr>
        <p:grpSpPr bwMode="auto">
          <a:xfrm>
            <a:off x="4235191" y="1296626"/>
            <a:ext cx="3718442" cy="1653588"/>
            <a:chOff x="10378890" y="-5312"/>
            <a:chExt cx="3366102" cy="1440555"/>
          </a:xfrm>
          <a:gradFill flip="none" rotWithShape="1">
            <a:gsLst>
              <a:gs pos="0">
                <a:schemeClr val="tx2">
                  <a:lumMod val="50000"/>
                </a:schemeClr>
              </a:gs>
              <a:gs pos="100000">
                <a:schemeClr val="tx2">
                  <a:lumMod val="60000"/>
                  <a:lumOff val="40000"/>
                </a:schemeClr>
              </a:gs>
            </a:gsLst>
            <a:lin ang="3000000" scaled="0"/>
            <a:tileRect/>
          </a:gradFill>
        </p:grpSpPr>
        <p:sp>
          <p:nvSpPr>
            <p:cNvPr id="331" name="AutoShape 11"/>
            <p:cNvSpPr>
              <a:spLocks/>
            </p:cNvSpPr>
            <p:nvPr/>
          </p:nvSpPr>
          <p:spPr bwMode="auto">
            <a:xfrm>
              <a:off x="10378890" y="-5312"/>
              <a:ext cx="3366102" cy="1440555"/>
            </a:xfrm>
            <a:prstGeom prst="roundRect">
              <a:avLst>
                <a:gd name="adj" fmla="val 12171"/>
              </a:avLst>
            </a:prstGeom>
            <a:gradFill flip="none" rotWithShape="1">
              <a:gsLst>
                <a:gs pos="0">
                  <a:schemeClr val="tx2"/>
                </a:gs>
                <a:gs pos="78000">
                  <a:schemeClr val="tx2">
                    <a:alpha val="25000"/>
                  </a:schemeClr>
                </a:gs>
              </a:gsLst>
              <a:lin ang="2700000" scaled="1"/>
              <a:tileRect/>
            </a:gradFill>
            <a:ln w="12700">
              <a:gradFill>
                <a:gsLst>
                  <a:gs pos="0">
                    <a:schemeClr val="tx2">
                      <a:lumMod val="60000"/>
                      <a:lumOff val="40000"/>
                    </a:schemeClr>
                  </a:gs>
                  <a:gs pos="52000">
                    <a:schemeClr val="accent1">
                      <a:tint val="44500"/>
                      <a:satMod val="160000"/>
                      <a:alpha val="0"/>
                    </a:schemeClr>
                  </a:gs>
                </a:gsLst>
                <a:lin ang="6900000" scaled="0"/>
              </a:gradFill>
              <a:round/>
              <a:headEnd/>
              <a:tailEnd/>
            </a:ln>
            <a:effectLst/>
            <a:extLst/>
          </p:spPr>
          <p:txBody>
            <a:bodyPr vert="horz" wrap="none" lIns="73025" tIns="36512" rIns="73025" bIns="36512" numCol="1" anchor="ctr" anchorCtr="0" compatLnSpc="1">
              <a:prstTxWarp prst="textNoShape">
                <a:avLst/>
              </a:prstTxWarp>
            </a:bodyPr>
            <a:lstStyle/>
            <a:p>
              <a:pPr algn="ctr" fontAlgn="base">
                <a:spcBef>
                  <a:spcPct val="0"/>
                </a:spcBef>
                <a:spcAft>
                  <a:spcPct val="0"/>
                </a:spcAft>
              </a:pPr>
              <a:endParaRPr lang="en-US" sz="1600" kern="0" dirty="0">
                <a:solidFill>
                  <a:sysClr val="windowText" lastClr="000000"/>
                </a:solidFill>
                <a:effectLst>
                  <a:outerShdw blurRad="177800" algn="ctr" rotWithShape="0">
                    <a:prstClr val="black">
                      <a:alpha val="60000"/>
                    </a:prstClr>
                  </a:outerShdw>
                </a:effectLst>
                <a:latin typeface="Arial"/>
              </a:endParaRPr>
            </a:p>
          </p:txBody>
        </p:sp>
        <p:sp>
          <p:nvSpPr>
            <p:cNvPr id="332" name="Rectangle 14"/>
            <p:cNvSpPr>
              <a:spLocks/>
            </p:cNvSpPr>
            <p:nvPr/>
          </p:nvSpPr>
          <p:spPr bwMode="auto">
            <a:xfrm>
              <a:off x="10455722" y="18869"/>
              <a:ext cx="3213676" cy="368037"/>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a:defRPr/>
              </a:pPr>
              <a:r>
                <a:rPr lang="en-US" dirty="0" smtClean="0">
                  <a:cs typeface="Helvetica Light" charset="0"/>
                </a:rPr>
                <a:t>VXI</a:t>
              </a:r>
              <a:endParaRPr lang="en-US" dirty="0">
                <a:cs typeface="Helvetica Light" charset="0"/>
              </a:endParaRPr>
            </a:p>
          </p:txBody>
        </p:sp>
      </p:grpSp>
      <p:sp>
        <p:nvSpPr>
          <p:cNvPr id="203" name="Rectangle 202"/>
          <p:cNvSpPr/>
          <p:nvPr/>
        </p:nvSpPr>
        <p:spPr>
          <a:xfrm>
            <a:off x="4182563" y="2351122"/>
            <a:ext cx="3823699" cy="584775"/>
          </a:xfrm>
          <a:prstGeom prst="rect">
            <a:avLst/>
          </a:prstGeom>
        </p:spPr>
        <p:txBody>
          <a:bodyPr wrap="square">
            <a:spAutoFit/>
          </a:bodyPr>
          <a:lstStyle/>
          <a:p>
            <a:pPr algn="ctr"/>
            <a:r>
              <a:rPr lang="en-US" sz="1600" dirty="0" smtClean="0"/>
              <a:t>Virtual Desktops, </a:t>
            </a:r>
            <a:r>
              <a:rPr lang="en-US" sz="1600" smtClean="0"/>
              <a:t>Applications </a:t>
            </a:r>
            <a:br>
              <a:rPr lang="en-US" sz="1600" smtClean="0"/>
            </a:br>
            <a:r>
              <a:rPr lang="en-US" sz="1600" smtClean="0"/>
              <a:t>and </a:t>
            </a:r>
            <a:r>
              <a:rPr lang="en-US" sz="1600" dirty="0" smtClean="0"/>
              <a:t>Collaboration</a:t>
            </a:r>
            <a:endParaRPr lang="en-US" sz="1600" dirty="0">
              <a:solidFill>
                <a:schemeClr val="bg1"/>
              </a:solidFill>
            </a:endParaRPr>
          </a:p>
        </p:txBody>
      </p:sp>
      <p:sp>
        <p:nvSpPr>
          <p:cNvPr id="120" name="Title 119"/>
          <p:cNvSpPr>
            <a:spLocks noGrp="1"/>
          </p:cNvSpPr>
          <p:nvPr>
            <p:ph type="title"/>
          </p:nvPr>
        </p:nvSpPr>
        <p:spPr/>
        <p:txBody>
          <a:bodyPr/>
          <a:lstStyle/>
          <a:p>
            <a:r>
              <a:rPr lang="en-US" smtClean="0"/>
              <a:t>SecureX: An Integrated and Holistic </a:t>
            </a:r>
            <a:br>
              <a:rPr lang="en-US" smtClean="0"/>
            </a:br>
            <a:r>
              <a:rPr lang="en-US" smtClean="0"/>
              <a:t>Network-Based Security Architecture</a:t>
            </a:r>
            <a:endParaRPr lang="en-US" dirty="0"/>
          </a:p>
        </p:txBody>
      </p:sp>
      <p:sp>
        <p:nvSpPr>
          <p:cNvPr id="189" name="AutoShape 4"/>
          <p:cNvSpPr>
            <a:spLocks/>
          </p:cNvSpPr>
          <p:nvPr/>
        </p:nvSpPr>
        <p:spPr bwMode="auto">
          <a:xfrm>
            <a:off x="798229" y="4213797"/>
            <a:ext cx="10633439" cy="1929012"/>
          </a:xfrm>
          <a:prstGeom prst="roundRect">
            <a:avLst>
              <a:gd name="adj" fmla="val 4394"/>
            </a:avLst>
          </a:prstGeom>
          <a:solidFill>
            <a:schemeClr val="tx1">
              <a:lumMod val="65000"/>
              <a:lumOff val="35000"/>
              <a:alpha val="47000"/>
            </a:schemeClr>
          </a:solidFill>
          <a:ln>
            <a:noFill/>
          </a:ln>
          <a:effectLst>
            <a:outerShdw blurRad="76200" algn="ctr" rotWithShape="0">
              <a:srgbClr val="000000">
                <a:alpha val="79999"/>
              </a:srgbClr>
            </a:outerShdw>
          </a:effectLst>
          <a:extLst/>
        </p:spPr>
        <p:txBody>
          <a:bodyPr lIns="50800" tIns="50800" rIns="50800" bIns="50800" anchor="ctr"/>
          <a:lstStyle/>
          <a:p>
            <a:pPr algn="ctr">
              <a:defRPr/>
            </a:pPr>
            <a:endParaRPr lang="en-US" sz="1000" dirty="0">
              <a:solidFill>
                <a:schemeClr val="bg1"/>
              </a:solidFill>
              <a:latin typeface="Calibri"/>
              <a:cs typeface="Calibri"/>
            </a:endParaRPr>
          </a:p>
        </p:txBody>
      </p:sp>
      <p:sp>
        <p:nvSpPr>
          <p:cNvPr id="190" name="Rectangle 5"/>
          <p:cNvSpPr>
            <a:spLocks/>
          </p:cNvSpPr>
          <p:nvPr/>
        </p:nvSpPr>
        <p:spPr bwMode="auto">
          <a:xfrm>
            <a:off x="3919485" y="5825348"/>
            <a:ext cx="4562383" cy="303084"/>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fontAlgn="base">
              <a:spcBef>
                <a:spcPct val="0"/>
              </a:spcBef>
              <a:spcAft>
                <a:spcPct val="0"/>
              </a:spcAft>
              <a:defRPr/>
            </a:pPr>
            <a:r>
              <a:rPr lang="en-US" sz="1600" kern="0" dirty="0">
                <a:effectLst>
                  <a:outerShdw blurRad="50800" dist="12700" dir="5400000" algn="ctr" rotWithShape="0">
                    <a:prstClr val="black">
                      <a:alpha val="30000"/>
                    </a:prstClr>
                  </a:outerShdw>
                </a:effectLst>
                <a:latin typeface="Arial"/>
              </a:rPr>
              <a:t>The Cisco Intelligent Network</a:t>
            </a:r>
          </a:p>
        </p:txBody>
      </p:sp>
      <p:sp>
        <p:nvSpPr>
          <p:cNvPr id="191" name="AutoShape 2"/>
          <p:cNvSpPr>
            <a:spLocks/>
          </p:cNvSpPr>
          <p:nvPr/>
        </p:nvSpPr>
        <p:spPr bwMode="auto">
          <a:xfrm>
            <a:off x="553766" y="4205336"/>
            <a:ext cx="488927" cy="1929512"/>
          </a:xfrm>
          <a:prstGeom prst="roundRect">
            <a:avLst>
              <a:gd name="adj" fmla="val 1864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vert270" wrap="non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r>
              <a:rPr lang="en-US" dirty="0">
                <a:solidFill>
                  <a:schemeClr val="tx1"/>
                </a:solidFill>
              </a:rPr>
              <a:t>Mobility</a:t>
            </a:r>
          </a:p>
        </p:txBody>
      </p:sp>
      <p:sp>
        <p:nvSpPr>
          <p:cNvPr id="192" name="AutoShape 2"/>
          <p:cNvSpPr>
            <a:spLocks/>
          </p:cNvSpPr>
          <p:nvPr/>
        </p:nvSpPr>
        <p:spPr bwMode="auto">
          <a:xfrm>
            <a:off x="11150297" y="4213423"/>
            <a:ext cx="484762" cy="1921425"/>
          </a:xfrm>
          <a:prstGeom prst="roundRect">
            <a:avLst>
              <a:gd name="adj" fmla="val 1864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vert270" wrap="non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r>
              <a:rPr lang="en-US" dirty="0">
                <a:solidFill>
                  <a:schemeClr val="tx1"/>
                </a:solidFill>
              </a:rPr>
              <a:t>Cloud</a:t>
            </a:r>
          </a:p>
        </p:txBody>
      </p:sp>
      <p:grpSp>
        <p:nvGrpSpPr>
          <p:cNvPr id="196" name="Group 25"/>
          <p:cNvGrpSpPr/>
          <p:nvPr/>
        </p:nvGrpSpPr>
        <p:grpSpPr>
          <a:xfrm>
            <a:off x="9646447" y="1746552"/>
            <a:ext cx="579956" cy="548640"/>
            <a:chOff x="6861911" y="1975380"/>
            <a:chExt cx="548640" cy="548640"/>
          </a:xfrm>
        </p:grpSpPr>
        <p:sp>
          <p:nvSpPr>
            <p:cNvPr id="339" name="Oval 86"/>
            <p:cNvSpPr>
              <a:spLocks noChangeAspect="1"/>
            </p:cNvSpPr>
            <p:nvPr/>
          </p:nvSpPr>
          <p:spPr bwMode="auto">
            <a:xfrm>
              <a:off x="6861911" y="1975380"/>
              <a:ext cx="548640" cy="54864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sp>
          <p:nvSpPr>
            <p:cNvPr id="340" name="TextBox 339"/>
            <p:cNvSpPr txBox="1">
              <a:spLocks noChangeAspect="1"/>
            </p:cNvSpPr>
            <p:nvPr/>
          </p:nvSpPr>
          <p:spPr>
            <a:xfrm>
              <a:off x="6919500" y="2171758"/>
              <a:ext cx="448841" cy="138499"/>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t>1011010</a:t>
              </a:r>
              <a:endParaRPr lang="en-US" sz="900" b="1" dirty="0"/>
            </a:p>
          </p:txBody>
        </p:sp>
      </p:grpSp>
      <p:grpSp>
        <p:nvGrpSpPr>
          <p:cNvPr id="63" name="Group 62"/>
          <p:cNvGrpSpPr/>
          <p:nvPr/>
        </p:nvGrpSpPr>
        <p:grpSpPr>
          <a:xfrm>
            <a:off x="1979115" y="1769901"/>
            <a:ext cx="546570" cy="493826"/>
            <a:chOff x="2762212" y="1769901"/>
            <a:chExt cx="546570" cy="493826"/>
          </a:xfrm>
        </p:grpSpPr>
        <p:sp>
          <p:nvSpPr>
            <p:cNvPr id="335" name="Oval 263"/>
            <p:cNvSpPr>
              <a:spLocks/>
            </p:cNvSpPr>
            <p:nvPr/>
          </p:nvSpPr>
          <p:spPr bwMode="auto">
            <a:xfrm>
              <a:off x="2762212" y="1769901"/>
              <a:ext cx="546570" cy="493826"/>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sp>
          <p:nvSpPr>
            <p:cNvPr id="336" name="Freeform 6"/>
            <p:cNvSpPr>
              <a:spLocks noEditPoints="1"/>
            </p:cNvSpPr>
            <p:nvPr/>
          </p:nvSpPr>
          <p:spPr bwMode="auto">
            <a:xfrm>
              <a:off x="2907687" y="1868216"/>
              <a:ext cx="255618" cy="297195"/>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tx1"/>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dirty="0"/>
            </a:p>
          </p:txBody>
        </p:sp>
      </p:grpSp>
      <p:grpSp>
        <p:nvGrpSpPr>
          <p:cNvPr id="201" name="Group 200"/>
          <p:cNvGrpSpPr/>
          <p:nvPr/>
        </p:nvGrpSpPr>
        <p:grpSpPr>
          <a:xfrm>
            <a:off x="1217571" y="4264560"/>
            <a:ext cx="9753683" cy="442980"/>
            <a:chOff x="978530" y="4408112"/>
            <a:chExt cx="7183694" cy="648918"/>
          </a:xfrm>
        </p:grpSpPr>
        <p:sp>
          <p:nvSpPr>
            <p:cNvPr id="333" name="AutoShape 7"/>
            <p:cNvSpPr>
              <a:spLocks/>
            </p:cNvSpPr>
            <p:nvPr/>
          </p:nvSpPr>
          <p:spPr bwMode="auto">
            <a:xfrm>
              <a:off x="978530" y="4408112"/>
              <a:ext cx="7183694" cy="648918"/>
            </a:xfrm>
            <a:prstGeom prst="roundRect">
              <a:avLst>
                <a:gd name="adj" fmla="val 16716"/>
              </a:avLst>
            </a:prstGeom>
            <a:gradFill flip="none" rotWithShape="1">
              <a:gsLst>
                <a:gs pos="0">
                  <a:schemeClr val="accent3"/>
                </a:gs>
                <a:gs pos="78000">
                  <a:schemeClr val="accent3">
                    <a:lumMod val="50000"/>
                  </a:schemeClr>
                </a:gs>
              </a:gsLst>
              <a:lin ang="2700000" scaled="1"/>
              <a:tileRect/>
            </a:gradFill>
            <a:ln w="12700">
              <a:gradFill>
                <a:gsLst>
                  <a:gs pos="0">
                    <a:schemeClr val="accent3">
                      <a:lumMod val="20000"/>
                      <a:lumOff val="80000"/>
                    </a:schemeClr>
                  </a:gs>
                  <a:gs pos="52000">
                    <a:schemeClr val="accent1">
                      <a:tint val="44500"/>
                      <a:satMod val="160000"/>
                      <a:alpha val="0"/>
                    </a:schemeClr>
                  </a:gs>
                </a:gsLst>
                <a:lin ang="6900000" scaled="0"/>
              </a:gradFill>
              <a:round/>
              <a:headEnd/>
              <a:tailEnd/>
            </a:ln>
            <a:effectLst/>
            <a:extLst/>
          </p:spPr>
          <p:txBody>
            <a:bodyPr vert="horz" wrap="none" lIns="73025" tIns="36512" rIns="73025" bIns="36512" numCol="1" anchor="ctr" anchorCtr="0" compatLnSpc="1">
              <a:prstTxWarp prst="textNoShape">
                <a:avLst/>
              </a:prstTxWarp>
            </a:bodyPr>
            <a:lstStyle/>
            <a:p>
              <a:pPr algn="ctr" fontAlgn="base">
                <a:spcBef>
                  <a:spcPct val="0"/>
                </a:spcBef>
                <a:spcAft>
                  <a:spcPct val="0"/>
                </a:spcAft>
              </a:pPr>
              <a:endParaRPr lang="en-US" sz="1600" kern="0" dirty="0">
                <a:effectLst>
                  <a:outerShdw blurRad="50800" dist="12700" dir="5400000" algn="ctr" rotWithShape="0">
                    <a:prstClr val="black">
                      <a:alpha val="30000"/>
                    </a:prstClr>
                  </a:outerShdw>
                </a:effectLst>
                <a:latin typeface="Arial"/>
              </a:endParaRPr>
            </a:p>
          </p:txBody>
        </p:sp>
        <p:sp>
          <p:nvSpPr>
            <p:cNvPr id="334" name="Rectangle 8"/>
            <p:cNvSpPr>
              <a:spLocks/>
            </p:cNvSpPr>
            <p:nvPr/>
          </p:nvSpPr>
          <p:spPr bwMode="auto">
            <a:xfrm>
              <a:off x="1250041" y="4476755"/>
              <a:ext cx="6652562" cy="483992"/>
            </a:xfrm>
            <a:prstGeom prst="rect">
              <a:avLst/>
            </a:prstGeom>
            <a:no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ctr" fontAlgn="base">
                <a:spcBef>
                  <a:spcPct val="0"/>
                </a:spcBef>
                <a:spcAft>
                  <a:spcPct val="0"/>
                </a:spcAft>
                <a:defRPr/>
              </a:pPr>
              <a:r>
                <a:rPr lang="en-US" sz="1600" kern="0" dirty="0">
                  <a:effectLst>
                    <a:outerShdw blurRad="50800" dist="12700" dir="5400000" algn="ctr" rotWithShape="0">
                      <a:prstClr val="black">
                        <a:alpha val="30000"/>
                      </a:prstClr>
                    </a:outerShdw>
                  </a:effectLst>
                  <a:latin typeface="Arial"/>
                </a:rPr>
                <a:t>Network </a:t>
              </a:r>
              <a:r>
                <a:rPr lang="en-US" sz="1600" kern="0">
                  <a:effectLst>
                    <a:outerShdw blurRad="50800" dist="12700" dir="5400000" algn="ctr" rotWithShape="0">
                      <a:prstClr val="black">
                        <a:alpha val="30000"/>
                      </a:prstClr>
                    </a:outerShdw>
                  </a:effectLst>
                  <a:latin typeface="Arial"/>
                </a:rPr>
                <a:t>Enforced </a:t>
              </a:r>
              <a:r>
                <a:rPr lang="en-US" sz="1600" kern="0" smtClean="0">
                  <a:effectLst>
                    <a:outerShdw blurRad="50800" dist="12700" dir="5400000" algn="ctr" rotWithShape="0">
                      <a:prstClr val="black">
                        <a:alpha val="30000"/>
                      </a:prstClr>
                    </a:outerShdw>
                  </a:effectLst>
                  <a:latin typeface="Arial"/>
                </a:rPr>
                <a:t>Policy	 Integrated </a:t>
              </a:r>
              <a:r>
                <a:rPr lang="en-US" sz="1600" kern="0" dirty="0">
                  <a:effectLst>
                    <a:outerShdw blurRad="50800" dist="12700" dir="5400000" algn="ctr" rotWithShape="0">
                      <a:prstClr val="black">
                        <a:alpha val="30000"/>
                      </a:prstClr>
                    </a:outerShdw>
                  </a:effectLst>
                  <a:latin typeface="Arial"/>
                </a:rPr>
                <a:t>Threat Protection</a:t>
              </a:r>
            </a:p>
          </p:txBody>
        </p:sp>
      </p:grpSp>
      <p:grpSp>
        <p:nvGrpSpPr>
          <p:cNvPr id="64" name="Group 63"/>
          <p:cNvGrpSpPr/>
          <p:nvPr/>
        </p:nvGrpSpPr>
        <p:grpSpPr>
          <a:xfrm>
            <a:off x="5804434" y="1745556"/>
            <a:ext cx="579956" cy="548640"/>
            <a:chOff x="5896775" y="1745556"/>
            <a:chExt cx="579956" cy="548640"/>
          </a:xfrm>
        </p:grpSpPr>
        <p:grpSp>
          <p:nvGrpSpPr>
            <p:cNvPr id="204" name="Group 203"/>
            <p:cNvGrpSpPr/>
            <p:nvPr/>
          </p:nvGrpSpPr>
          <p:grpSpPr>
            <a:xfrm>
              <a:off x="5896775" y="1745556"/>
              <a:ext cx="579956" cy="548640"/>
              <a:chOff x="4270371" y="2055213"/>
              <a:chExt cx="603504" cy="513877"/>
            </a:xfrm>
          </p:grpSpPr>
          <p:sp>
            <p:nvSpPr>
              <p:cNvPr id="329" name="Oval 86"/>
              <p:cNvSpPr>
                <a:spLocks/>
              </p:cNvSpPr>
              <p:nvPr/>
            </p:nvSpPr>
            <p:spPr bwMode="auto">
              <a:xfrm>
                <a:off x="4270371" y="2055213"/>
                <a:ext cx="603504" cy="513877"/>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sp>
            <p:nvSpPr>
              <p:cNvPr id="330" name="Freeform 15"/>
              <p:cNvSpPr>
                <a:spLocks noEditPoints="1"/>
              </p:cNvSpPr>
              <p:nvPr/>
            </p:nvSpPr>
            <p:spPr bwMode="auto">
              <a:xfrm>
                <a:off x="4376785" y="2202158"/>
                <a:ext cx="418858" cy="229276"/>
              </a:xfrm>
              <a:custGeom>
                <a:avLst/>
                <a:gdLst/>
                <a:ahLst/>
                <a:cxnLst>
                  <a:cxn ang="0">
                    <a:pos x="149" y="0"/>
                  </a:cxn>
                  <a:cxn ang="0">
                    <a:pos x="116" y="0"/>
                  </a:cxn>
                  <a:cxn ang="0">
                    <a:pos x="110" y="6"/>
                  </a:cxn>
                  <a:cxn ang="0">
                    <a:pos x="110" y="93"/>
                  </a:cxn>
                  <a:cxn ang="0">
                    <a:pos x="116" y="99"/>
                  </a:cxn>
                  <a:cxn ang="0">
                    <a:pos x="149" y="99"/>
                  </a:cxn>
                  <a:cxn ang="0">
                    <a:pos x="154" y="93"/>
                  </a:cxn>
                  <a:cxn ang="0">
                    <a:pos x="154" y="6"/>
                  </a:cxn>
                  <a:cxn ang="0">
                    <a:pos x="149" y="0"/>
                  </a:cxn>
                  <a:cxn ang="0">
                    <a:pos x="115" y="41"/>
                  </a:cxn>
                  <a:cxn ang="0">
                    <a:pos x="121" y="41"/>
                  </a:cxn>
                  <a:cxn ang="0">
                    <a:pos x="121" y="45"/>
                  </a:cxn>
                  <a:cxn ang="0">
                    <a:pos x="115" y="45"/>
                  </a:cxn>
                  <a:cxn ang="0">
                    <a:pos x="115" y="41"/>
                  </a:cxn>
                  <a:cxn ang="0">
                    <a:pos x="150" y="90"/>
                  </a:cxn>
                  <a:cxn ang="0">
                    <a:pos x="115" y="90"/>
                  </a:cxn>
                  <a:cxn ang="0">
                    <a:pos x="115" y="85"/>
                  </a:cxn>
                  <a:cxn ang="0">
                    <a:pos x="150" y="85"/>
                  </a:cxn>
                  <a:cxn ang="0">
                    <a:pos x="150" y="90"/>
                  </a:cxn>
                  <a:cxn ang="0">
                    <a:pos x="125" y="45"/>
                  </a:cxn>
                  <a:cxn ang="0">
                    <a:pos x="125" y="41"/>
                  </a:cxn>
                  <a:cxn ang="0">
                    <a:pos x="130" y="41"/>
                  </a:cxn>
                  <a:cxn ang="0">
                    <a:pos x="130" y="45"/>
                  </a:cxn>
                  <a:cxn ang="0">
                    <a:pos x="125" y="45"/>
                  </a:cxn>
                  <a:cxn ang="0">
                    <a:pos x="150" y="32"/>
                  </a:cxn>
                  <a:cxn ang="0">
                    <a:pos x="115" y="32"/>
                  </a:cxn>
                  <a:cxn ang="0">
                    <a:pos x="115" y="28"/>
                  </a:cxn>
                  <a:cxn ang="0">
                    <a:pos x="150" y="28"/>
                  </a:cxn>
                  <a:cxn ang="0">
                    <a:pos x="150" y="32"/>
                  </a:cxn>
                  <a:cxn ang="0">
                    <a:pos x="150" y="23"/>
                  </a:cxn>
                  <a:cxn ang="0">
                    <a:pos x="115" y="23"/>
                  </a:cxn>
                  <a:cxn ang="0">
                    <a:pos x="115" y="18"/>
                  </a:cxn>
                  <a:cxn ang="0">
                    <a:pos x="150" y="18"/>
                  </a:cxn>
                  <a:cxn ang="0">
                    <a:pos x="150" y="23"/>
                  </a:cxn>
                  <a:cxn ang="0">
                    <a:pos x="150" y="14"/>
                  </a:cxn>
                  <a:cxn ang="0">
                    <a:pos x="115" y="14"/>
                  </a:cxn>
                  <a:cxn ang="0">
                    <a:pos x="115" y="9"/>
                  </a:cxn>
                  <a:cxn ang="0">
                    <a:pos x="150" y="9"/>
                  </a:cxn>
                  <a:cxn ang="0">
                    <a:pos x="150" y="14"/>
                  </a:cxn>
                  <a:cxn ang="0">
                    <a:pos x="96" y="0"/>
                  </a:cxn>
                  <a:cxn ang="0">
                    <a:pos x="5" y="0"/>
                  </a:cxn>
                  <a:cxn ang="0">
                    <a:pos x="0" y="6"/>
                  </a:cxn>
                  <a:cxn ang="0">
                    <a:pos x="0" y="77"/>
                  </a:cxn>
                  <a:cxn ang="0">
                    <a:pos x="5" y="83"/>
                  </a:cxn>
                  <a:cxn ang="0">
                    <a:pos x="40" y="83"/>
                  </a:cxn>
                  <a:cxn ang="0">
                    <a:pos x="40" y="92"/>
                  </a:cxn>
                  <a:cxn ang="0">
                    <a:pos x="15" y="99"/>
                  </a:cxn>
                  <a:cxn ang="0">
                    <a:pos x="86" y="99"/>
                  </a:cxn>
                  <a:cxn ang="0">
                    <a:pos x="61" y="92"/>
                  </a:cxn>
                  <a:cxn ang="0">
                    <a:pos x="61" y="83"/>
                  </a:cxn>
                  <a:cxn ang="0">
                    <a:pos x="96" y="83"/>
                  </a:cxn>
                  <a:cxn ang="0">
                    <a:pos x="101" y="77"/>
                  </a:cxn>
                  <a:cxn ang="0">
                    <a:pos x="101" y="6"/>
                  </a:cxn>
                  <a:cxn ang="0">
                    <a:pos x="96" y="0"/>
                  </a:cxn>
                  <a:cxn ang="0">
                    <a:pos x="93" y="74"/>
                  </a:cxn>
                  <a:cxn ang="0">
                    <a:pos x="8" y="74"/>
                  </a:cxn>
                  <a:cxn ang="0">
                    <a:pos x="8" y="9"/>
                  </a:cxn>
                  <a:cxn ang="0">
                    <a:pos x="93" y="9"/>
                  </a:cxn>
                  <a:cxn ang="0">
                    <a:pos x="93" y="74"/>
                  </a:cxn>
                </a:cxnLst>
                <a:rect l="0" t="0" r="r" b="b"/>
                <a:pathLst>
                  <a:path w="154" h="99">
                    <a:moveTo>
                      <a:pt x="149" y="0"/>
                    </a:moveTo>
                    <a:cubicBezTo>
                      <a:pt x="116" y="0"/>
                      <a:pt x="116" y="0"/>
                      <a:pt x="116" y="0"/>
                    </a:cubicBezTo>
                    <a:cubicBezTo>
                      <a:pt x="113" y="0"/>
                      <a:pt x="110" y="3"/>
                      <a:pt x="110" y="6"/>
                    </a:cubicBezTo>
                    <a:cubicBezTo>
                      <a:pt x="110" y="93"/>
                      <a:pt x="110" y="93"/>
                      <a:pt x="110" y="93"/>
                    </a:cubicBezTo>
                    <a:cubicBezTo>
                      <a:pt x="110" y="96"/>
                      <a:pt x="113" y="99"/>
                      <a:pt x="116" y="99"/>
                    </a:cubicBezTo>
                    <a:cubicBezTo>
                      <a:pt x="149" y="99"/>
                      <a:pt x="149" y="99"/>
                      <a:pt x="149" y="99"/>
                    </a:cubicBezTo>
                    <a:cubicBezTo>
                      <a:pt x="152" y="99"/>
                      <a:pt x="154" y="96"/>
                      <a:pt x="154" y="93"/>
                    </a:cubicBezTo>
                    <a:cubicBezTo>
                      <a:pt x="154" y="6"/>
                      <a:pt x="154" y="6"/>
                      <a:pt x="154" y="6"/>
                    </a:cubicBezTo>
                    <a:cubicBezTo>
                      <a:pt x="154" y="3"/>
                      <a:pt x="152" y="0"/>
                      <a:pt x="149" y="0"/>
                    </a:cubicBezTo>
                    <a:close/>
                    <a:moveTo>
                      <a:pt x="115" y="41"/>
                    </a:moveTo>
                    <a:cubicBezTo>
                      <a:pt x="121" y="41"/>
                      <a:pt x="121" y="41"/>
                      <a:pt x="121" y="41"/>
                    </a:cubicBezTo>
                    <a:cubicBezTo>
                      <a:pt x="121" y="45"/>
                      <a:pt x="121" y="45"/>
                      <a:pt x="121" y="45"/>
                    </a:cubicBezTo>
                    <a:cubicBezTo>
                      <a:pt x="115" y="45"/>
                      <a:pt x="115" y="45"/>
                      <a:pt x="115" y="45"/>
                    </a:cubicBezTo>
                    <a:lnTo>
                      <a:pt x="115" y="41"/>
                    </a:lnTo>
                    <a:close/>
                    <a:moveTo>
                      <a:pt x="150" y="90"/>
                    </a:moveTo>
                    <a:cubicBezTo>
                      <a:pt x="115" y="90"/>
                      <a:pt x="115" y="90"/>
                      <a:pt x="115" y="90"/>
                    </a:cubicBezTo>
                    <a:cubicBezTo>
                      <a:pt x="115" y="85"/>
                      <a:pt x="115" y="85"/>
                      <a:pt x="115" y="85"/>
                    </a:cubicBezTo>
                    <a:cubicBezTo>
                      <a:pt x="150" y="85"/>
                      <a:pt x="150" y="85"/>
                      <a:pt x="150" y="85"/>
                    </a:cubicBezTo>
                    <a:lnTo>
                      <a:pt x="150" y="90"/>
                    </a:lnTo>
                    <a:close/>
                    <a:moveTo>
                      <a:pt x="125" y="45"/>
                    </a:moveTo>
                    <a:cubicBezTo>
                      <a:pt x="125" y="41"/>
                      <a:pt x="125" y="41"/>
                      <a:pt x="125" y="41"/>
                    </a:cubicBezTo>
                    <a:cubicBezTo>
                      <a:pt x="130" y="41"/>
                      <a:pt x="130" y="41"/>
                      <a:pt x="130" y="41"/>
                    </a:cubicBezTo>
                    <a:cubicBezTo>
                      <a:pt x="130" y="45"/>
                      <a:pt x="130" y="45"/>
                      <a:pt x="130" y="45"/>
                    </a:cubicBezTo>
                    <a:lnTo>
                      <a:pt x="125" y="45"/>
                    </a:lnTo>
                    <a:close/>
                    <a:moveTo>
                      <a:pt x="150" y="32"/>
                    </a:moveTo>
                    <a:cubicBezTo>
                      <a:pt x="115" y="32"/>
                      <a:pt x="115" y="32"/>
                      <a:pt x="115" y="32"/>
                    </a:cubicBezTo>
                    <a:cubicBezTo>
                      <a:pt x="115" y="28"/>
                      <a:pt x="115" y="28"/>
                      <a:pt x="115" y="28"/>
                    </a:cubicBezTo>
                    <a:cubicBezTo>
                      <a:pt x="150" y="28"/>
                      <a:pt x="150" y="28"/>
                      <a:pt x="150" y="28"/>
                    </a:cubicBezTo>
                    <a:lnTo>
                      <a:pt x="150" y="32"/>
                    </a:lnTo>
                    <a:close/>
                    <a:moveTo>
                      <a:pt x="150" y="23"/>
                    </a:moveTo>
                    <a:cubicBezTo>
                      <a:pt x="115" y="23"/>
                      <a:pt x="115" y="23"/>
                      <a:pt x="115" y="23"/>
                    </a:cubicBezTo>
                    <a:cubicBezTo>
                      <a:pt x="115" y="18"/>
                      <a:pt x="115" y="18"/>
                      <a:pt x="115" y="18"/>
                    </a:cubicBezTo>
                    <a:cubicBezTo>
                      <a:pt x="150" y="18"/>
                      <a:pt x="150" y="18"/>
                      <a:pt x="150" y="18"/>
                    </a:cubicBezTo>
                    <a:lnTo>
                      <a:pt x="150" y="23"/>
                    </a:lnTo>
                    <a:close/>
                    <a:moveTo>
                      <a:pt x="150" y="14"/>
                    </a:moveTo>
                    <a:cubicBezTo>
                      <a:pt x="115" y="14"/>
                      <a:pt x="115" y="14"/>
                      <a:pt x="115" y="14"/>
                    </a:cubicBezTo>
                    <a:cubicBezTo>
                      <a:pt x="115" y="9"/>
                      <a:pt x="115" y="9"/>
                      <a:pt x="115" y="9"/>
                    </a:cubicBezTo>
                    <a:cubicBezTo>
                      <a:pt x="150" y="9"/>
                      <a:pt x="150" y="9"/>
                      <a:pt x="150" y="9"/>
                    </a:cubicBezTo>
                    <a:lnTo>
                      <a:pt x="150" y="14"/>
                    </a:lnTo>
                    <a:close/>
                    <a:moveTo>
                      <a:pt x="96" y="0"/>
                    </a:moveTo>
                    <a:cubicBezTo>
                      <a:pt x="5" y="0"/>
                      <a:pt x="5" y="0"/>
                      <a:pt x="5" y="0"/>
                    </a:cubicBezTo>
                    <a:cubicBezTo>
                      <a:pt x="2" y="0"/>
                      <a:pt x="0" y="3"/>
                      <a:pt x="0" y="6"/>
                    </a:cubicBezTo>
                    <a:cubicBezTo>
                      <a:pt x="0" y="77"/>
                      <a:pt x="0" y="77"/>
                      <a:pt x="0" y="77"/>
                    </a:cubicBezTo>
                    <a:cubicBezTo>
                      <a:pt x="0" y="80"/>
                      <a:pt x="2" y="83"/>
                      <a:pt x="5" y="83"/>
                    </a:cubicBezTo>
                    <a:cubicBezTo>
                      <a:pt x="40" y="83"/>
                      <a:pt x="40" y="83"/>
                      <a:pt x="40" y="83"/>
                    </a:cubicBezTo>
                    <a:cubicBezTo>
                      <a:pt x="40" y="92"/>
                      <a:pt x="40" y="92"/>
                      <a:pt x="40" y="92"/>
                    </a:cubicBezTo>
                    <a:cubicBezTo>
                      <a:pt x="26" y="93"/>
                      <a:pt x="15" y="96"/>
                      <a:pt x="15" y="99"/>
                    </a:cubicBezTo>
                    <a:cubicBezTo>
                      <a:pt x="86" y="99"/>
                      <a:pt x="86" y="99"/>
                      <a:pt x="86" y="99"/>
                    </a:cubicBezTo>
                    <a:cubicBezTo>
                      <a:pt x="86" y="96"/>
                      <a:pt x="75" y="93"/>
                      <a:pt x="61" y="92"/>
                    </a:cubicBezTo>
                    <a:cubicBezTo>
                      <a:pt x="61" y="83"/>
                      <a:pt x="61" y="83"/>
                      <a:pt x="61" y="83"/>
                    </a:cubicBezTo>
                    <a:cubicBezTo>
                      <a:pt x="96" y="83"/>
                      <a:pt x="96" y="83"/>
                      <a:pt x="96" y="83"/>
                    </a:cubicBezTo>
                    <a:cubicBezTo>
                      <a:pt x="99" y="83"/>
                      <a:pt x="101" y="80"/>
                      <a:pt x="101" y="77"/>
                    </a:cubicBezTo>
                    <a:cubicBezTo>
                      <a:pt x="101" y="6"/>
                      <a:pt x="101" y="6"/>
                      <a:pt x="101" y="6"/>
                    </a:cubicBezTo>
                    <a:cubicBezTo>
                      <a:pt x="101" y="3"/>
                      <a:pt x="99" y="0"/>
                      <a:pt x="96" y="0"/>
                    </a:cubicBezTo>
                    <a:close/>
                    <a:moveTo>
                      <a:pt x="93" y="74"/>
                    </a:moveTo>
                    <a:cubicBezTo>
                      <a:pt x="8" y="74"/>
                      <a:pt x="8" y="74"/>
                      <a:pt x="8" y="74"/>
                    </a:cubicBezTo>
                    <a:cubicBezTo>
                      <a:pt x="8" y="9"/>
                      <a:pt x="8" y="9"/>
                      <a:pt x="8" y="9"/>
                    </a:cubicBezTo>
                    <a:cubicBezTo>
                      <a:pt x="93" y="9"/>
                      <a:pt x="93" y="9"/>
                      <a:pt x="93" y="9"/>
                    </a:cubicBezTo>
                    <a:lnTo>
                      <a:pt x="93" y="74"/>
                    </a:lnTo>
                    <a:close/>
                  </a:path>
                </a:pathLst>
              </a:custGeom>
              <a:solidFill>
                <a:schemeClr val="tx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sp>
          <p:nvSpPr>
            <p:cNvPr id="205" name="Freeform 176"/>
            <p:cNvSpPr>
              <a:spLocks/>
            </p:cNvSpPr>
            <p:nvPr/>
          </p:nvSpPr>
          <p:spPr bwMode="auto">
            <a:xfrm>
              <a:off x="6042554" y="1960099"/>
              <a:ext cx="163112" cy="68118"/>
            </a:xfrm>
            <a:custGeom>
              <a:avLst/>
              <a:gdLst>
                <a:gd name="T0" fmla="*/ 38740 w 673"/>
                <a:gd name="T1" fmla="*/ 11757 h 382"/>
                <a:gd name="T2" fmla="*/ 30064 w 673"/>
                <a:gd name="T3" fmla="*/ 4076 h 382"/>
                <a:gd name="T4" fmla="*/ 27192 w 673"/>
                <a:gd name="T5" fmla="*/ 4587 h 382"/>
                <a:gd name="T6" fmla="*/ 18038 w 673"/>
                <a:gd name="T7" fmla="*/ 0 h 382"/>
                <a:gd name="T8" fmla="*/ 6665 w 673"/>
                <a:gd name="T9" fmla="*/ 10325 h 382"/>
                <a:gd name="T10" fmla="*/ 0 w 673"/>
                <a:gd name="T11" fmla="*/ 19370 h 382"/>
                <a:gd name="T12" fmla="*/ 1977 w 673"/>
                <a:gd name="T13" fmla="*/ 25054 h 382"/>
                <a:gd name="T14" fmla="*/ 20186 w 673"/>
                <a:gd name="T15" fmla="*/ 25054 h 382"/>
                <a:gd name="T16" fmla="*/ 34935 w 673"/>
                <a:gd name="T17" fmla="*/ 25054 h 382"/>
                <a:gd name="T18" fmla="*/ 40664 w 673"/>
                <a:gd name="T19" fmla="*/ 25054 h 382"/>
                <a:gd name="T20" fmla="*/ 44439 w 673"/>
                <a:gd name="T21" fmla="*/ 18733 h 382"/>
                <a:gd name="T22" fmla="*/ 38740 w 673"/>
                <a:gd name="T23" fmla="*/ 11757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382"/>
                <a:gd name="T38" fmla="*/ 673 w 673"/>
                <a:gd name="T39" fmla="*/ 382 h 3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382">
                  <a:moveTo>
                    <a:pt x="587" y="179"/>
                  </a:moveTo>
                  <a:cubicBezTo>
                    <a:pt x="580" y="114"/>
                    <a:pt x="524" y="62"/>
                    <a:pt x="456" y="62"/>
                  </a:cubicBezTo>
                  <a:cubicBezTo>
                    <a:pt x="441" y="62"/>
                    <a:pt x="426" y="65"/>
                    <a:pt x="412" y="70"/>
                  </a:cubicBezTo>
                  <a:cubicBezTo>
                    <a:pt x="381" y="28"/>
                    <a:pt x="330" y="0"/>
                    <a:pt x="273" y="0"/>
                  </a:cubicBezTo>
                  <a:cubicBezTo>
                    <a:pt x="183" y="0"/>
                    <a:pt x="109" y="69"/>
                    <a:pt x="101" y="158"/>
                  </a:cubicBezTo>
                  <a:cubicBezTo>
                    <a:pt x="43" y="176"/>
                    <a:pt x="0" y="230"/>
                    <a:pt x="0" y="295"/>
                  </a:cubicBezTo>
                  <a:cubicBezTo>
                    <a:pt x="0" y="327"/>
                    <a:pt x="11" y="357"/>
                    <a:pt x="30" y="382"/>
                  </a:cubicBezTo>
                  <a:cubicBezTo>
                    <a:pt x="306" y="382"/>
                    <a:pt x="306" y="382"/>
                    <a:pt x="306" y="382"/>
                  </a:cubicBezTo>
                  <a:cubicBezTo>
                    <a:pt x="529" y="382"/>
                    <a:pt x="529" y="382"/>
                    <a:pt x="529" y="382"/>
                  </a:cubicBezTo>
                  <a:cubicBezTo>
                    <a:pt x="616" y="382"/>
                    <a:pt x="616" y="382"/>
                    <a:pt x="616" y="382"/>
                  </a:cubicBezTo>
                  <a:cubicBezTo>
                    <a:pt x="650" y="363"/>
                    <a:pt x="673" y="327"/>
                    <a:pt x="673" y="286"/>
                  </a:cubicBezTo>
                  <a:cubicBezTo>
                    <a:pt x="673" y="234"/>
                    <a:pt x="636" y="190"/>
                    <a:pt x="587" y="179"/>
                  </a:cubicBezTo>
                  <a:close/>
                </a:path>
              </a:pathLst>
            </a:custGeom>
            <a:solidFill>
              <a:schemeClr val="tx1"/>
            </a:solidFill>
            <a:ln w="25400">
              <a:noFill/>
              <a:round/>
              <a:headEnd/>
              <a:tailEnd/>
            </a:ln>
            <a:effectLst/>
          </p:spPr>
          <p:txBody>
            <a:bodyPr lIns="130032" tIns="65017" rIns="130032" bIns="65017"/>
            <a:lstStyle/>
            <a:p>
              <a:pPr defTabSz="1300194">
                <a:defRPr/>
              </a:pPr>
              <a:endParaRPr lang="en-US" sz="2600" b="1" kern="0" dirty="0">
                <a:solidFill>
                  <a:sysClr val="windowText" lastClr="000000"/>
                </a:solidFill>
              </a:endParaRPr>
            </a:p>
          </p:txBody>
        </p:sp>
      </p:grpSp>
      <p:grpSp>
        <p:nvGrpSpPr>
          <p:cNvPr id="206" name="Group 205"/>
          <p:cNvGrpSpPr/>
          <p:nvPr/>
        </p:nvGrpSpPr>
        <p:grpSpPr>
          <a:xfrm>
            <a:off x="1217571" y="4807009"/>
            <a:ext cx="1465752" cy="390503"/>
            <a:chOff x="973451" y="4922684"/>
            <a:chExt cx="1372878" cy="365760"/>
          </a:xfrm>
        </p:grpSpPr>
        <p:grpSp>
          <p:nvGrpSpPr>
            <p:cNvPr id="323" name="Group 322"/>
            <p:cNvGrpSpPr/>
            <p:nvPr/>
          </p:nvGrpSpPr>
          <p:grpSpPr>
            <a:xfrm>
              <a:off x="1194431" y="4942998"/>
              <a:ext cx="1151898" cy="338255"/>
              <a:chOff x="1357675" y="5141893"/>
              <a:chExt cx="1105132" cy="237036"/>
            </a:xfrm>
          </p:grpSpPr>
          <p:sp>
            <p:nvSpPr>
              <p:cNvPr id="327" name="Rounded Rectangle 326"/>
              <p:cNvSpPr/>
              <p:nvPr/>
            </p:nvSpPr>
            <p:spPr>
              <a:xfrm>
                <a:off x="1357675" y="5141893"/>
                <a:ext cx="1105132" cy="2370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28" name="TextBox 327"/>
              <p:cNvSpPr txBox="1"/>
              <p:nvPr/>
            </p:nvSpPr>
            <p:spPr>
              <a:xfrm>
                <a:off x="1481950" y="5158787"/>
                <a:ext cx="978426" cy="201072"/>
              </a:xfrm>
              <a:prstGeom prst="rect">
                <a:avLst/>
              </a:prstGeom>
              <a:noFill/>
            </p:spPr>
            <p:txBody>
              <a:bodyPr wrap="none" rtlCol="0">
                <a:noAutofit/>
              </a:bodyPr>
              <a:lstStyle/>
              <a:p>
                <a:pPr algn="ctr"/>
                <a:r>
                  <a:rPr lang="en-US" sz="1200" dirty="0" smtClean="0">
                    <a:solidFill>
                      <a:srgbClr val="FFFFFF"/>
                    </a:solidFill>
                  </a:rPr>
                  <a:t>AnyConnect</a:t>
                </a:r>
                <a:endParaRPr lang="en-US" sz="1200" dirty="0">
                  <a:solidFill>
                    <a:srgbClr val="FFFFFF"/>
                  </a:solidFill>
                </a:endParaRPr>
              </a:p>
            </p:txBody>
          </p:sp>
        </p:grpSp>
        <p:grpSp>
          <p:nvGrpSpPr>
            <p:cNvPr id="324" name="Group 323"/>
            <p:cNvGrpSpPr/>
            <p:nvPr/>
          </p:nvGrpSpPr>
          <p:grpSpPr>
            <a:xfrm>
              <a:off x="973451" y="4922684"/>
              <a:ext cx="365760" cy="365760"/>
              <a:chOff x="3966182" y="4816150"/>
              <a:chExt cx="365760" cy="365760"/>
            </a:xfrm>
          </p:grpSpPr>
          <p:sp>
            <p:nvSpPr>
              <p:cNvPr id="325" name="Oval 314"/>
              <p:cNvSpPr>
                <a:spLocks noChangeAspect="1"/>
              </p:cNvSpPr>
              <p:nvPr/>
            </p:nvSpPr>
            <p:spPr bwMode="auto">
              <a:xfrm>
                <a:off x="3966182" y="4816150"/>
                <a:ext cx="365760" cy="36576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326" name="Picture 32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7382" y="4871379"/>
                <a:ext cx="260541" cy="260094"/>
              </a:xfrm>
              <a:prstGeom prst="rect">
                <a:avLst/>
              </a:prstGeom>
              <a:noFill/>
              <a:ln w="19050" cap="flat" cmpd="sng" algn="ctr">
                <a:noFill/>
                <a:prstDash val="solid"/>
                <a:round/>
                <a:headEnd type="none" w="med" len="med"/>
                <a:tailEnd type="none" w="med" len="med"/>
              </a:ln>
              <a:effectLst>
                <a:outerShdw blurRad="241300" algn="ctr" rotWithShape="0">
                  <a:sysClr val="windowText" lastClr="000000">
                    <a:alpha val="73000"/>
                  </a:sysClr>
                </a:outerShdw>
              </a:effectLst>
            </p:spPr>
          </p:pic>
        </p:grpSp>
      </p:grpSp>
      <p:grpSp>
        <p:nvGrpSpPr>
          <p:cNvPr id="207" name="Group 206"/>
          <p:cNvGrpSpPr/>
          <p:nvPr/>
        </p:nvGrpSpPr>
        <p:grpSpPr>
          <a:xfrm>
            <a:off x="3429543" y="4807009"/>
            <a:ext cx="1287246" cy="390503"/>
            <a:chOff x="2432700" y="4922684"/>
            <a:chExt cx="1205683" cy="365760"/>
          </a:xfrm>
        </p:grpSpPr>
        <p:grpSp>
          <p:nvGrpSpPr>
            <p:cNvPr id="317" name="Group 316"/>
            <p:cNvGrpSpPr/>
            <p:nvPr/>
          </p:nvGrpSpPr>
          <p:grpSpPr>
            <a:xfrm>
              <a:off x="2486485" y="4942998"/>
              <a:ext cx="1151898" cy="338255"/>
              <a:chOff x="2597273" y="5141893"/>
              <a:chExt cx="1105132" cy="237036"/>
            </a:xfrm>
          </p:grpSpPr>
          <p:sp>
            <p:nvSpPr>
              <p:cNvPr id="321" name="Rounded Rectangle 320"/>
              <p:cNvSpPr/>
              <p:nvPr/>
            </p:nvSpPr>
            <p:spPr>
              <a:xfrm>
                <a:off x="2597273" y="5141893"/>
                <a:ext cx="1105132" cy="2370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22" name="TextBox 321"/>
              <p:cNvSpPr txBox="1"/>
              <p:nvPr/>
            </p:nvSpPr>
            <p:spPr>
              <a:xfrm>
                <a:off x="2950175" y="5155471"/>
                <a:ext cx="643016" cy="209880"/>
              </a:xfrm>
              <a:prstGeom prst="rect">
                <a:avLst/>
              </a:prstGeom>
              <a:noFill/>
            </p:spPr>
            <p:txBody>
              <a:bodyPr wrap="square" rtlCol="0" anchor="t">
                <a:noAutofit/>
              </a:bodyPr>
              <a:lstStyle/>
              <a:p>
                <a:pPr algn="ctr"/>
                <a:r>
                  <a:rPr lang="en-US" sz="1200" dirty="0" smtClean="0">
                    <a:solidFill>
                      <a:srgbClr val="FFFFFF"/>
                    </a:solidFill>
                  </a:rPr>
                  <a:t>VSG</a:t>
                </a:r>
                <a:endParaRPr lang="en-US" sz="1200" dirty="0">
                  <a:solidFill>
                    <a:srgbClr val="FFFFFF"/>
                  </a:solidFill>
                </a:endParaRPr>
              </a:p>
            </p:txBody>
          </p:sp>
        </p:grpSp>
        <p:grpSp>
          <p:nvGrpSpPr>
            <p:cNvPr id="318" name="Group 317"/>
            <p:cNvGrpSpPr/>
            <p:nvPr/>
          </p:nvGrpSpPr>
          <p:grpSpPr>
            <a:xfrm>
              <a:off x="2432700" y="4922684"/>
              <a:ext cx="365760" cy="365760"/>
              <a:chOff x="2432700" y="5070968"/>
              <a:chExt cx="365760" cy="365760"/>
            </a:xfrm>
          </p:grpSpPr>
          <p:sp>
            <p:nvSpPr>
              <p:cNvPr id="319" name="Oval 314"/>
              <p:cNvSpPr>
                <a:spLocks noChangeAspect="1"/>
              </p:cNvSpPr>
              <p:nvPr/>
            </p:nvSpPr>
            <p:spPr bwMode="auto">
              <a:xfrm>
                <a:off x="2432700" y="5070968"/>
                <a:ext cx="365760" cy="36576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sp>
            <p:nvSpPr>
              <p:cNvPr id="320" name="Freeform 6"/>
              <p:cNvSpPr>
                <a:spLocks noEditPoints="1"/>
              </p:cNvSpPr>
              <p:nvPr/>
            </p:nvSpPr>
            <p:spPr bwMode="auto">
              <a:xfrm>
                <a:off x="2457107" y="5175023"/>
                <a:ext cx="316946" cy="157650"/>
              </a:xfrm>
              <a:custGeom>
                <a:avLst/>
                <a:gdLst>
                  <a:gd name="T0" fmla="*/ 519 w 571"/>
                  <a:gd name="T1" fmla="*/ 119 h 284"/>
                  <a:gd name="T2" fmla="*/ 498 w 571"/>
                  <a:gd name="T3" fmla="*/ 124 h 284"/>
                  <a:gd name="T4" fmla="*/ 390 w 571"/>
                  <a:gd name="T5" fmla="*/ 37 h 284"/>
                  <a:gd name="T6" fmla="*/ 326 w 571"/>
                  <a:gd name="T7" fmla="*/ 58 h 284"/>
                  <a:gd name="T8" fmla="*/ 247 w 571"/>
                  <a:gd name="T9" fmla="*/ 0 h 284"/>
                  <a:gd name="T10" fmla="*/ 158 w 571"/>
                  <a:gd name="T11" fmla="*/ 85 h 284"/>
                  <a:gd name="T12" fmla="*/ 145 w 571"/>
                  <a:gd name="T13" fmla="*/ 85 h 284"/>
                  <a:gd name="T14" fmla="*/ 68 w 571"/>
                  <a:gd name="T15" fmla="*/ 160 h 284"/>
                  <a:gd name="T16" fmla="*/ 68 w 571"/>
                  <a:gd name="T17" fmla="*/ 168 h 284"/>
                  <a:gd name="T18" fmla="*/ 47 w 571"/>
                  <a:gd name="T19" fmla="*/ 163 h 284"/>
                  <a:gd name="T20" fmla="*/ 0 w 571"/>
                  <a:gd name="T21" fmla="*/ 211 h 284"/>
                  <a:gd name="T22" fmla="*/ 47 w 571"/>
                  <a:gd name="T23" fmla="*/ 255 h 284"/>
                  <a:gd name="T24" fmla="*/ 81 w 571"/>
                  <a:gd name="T25" fmla="*/ 239 h 284"/>
                  <a:gd name="T26" fmla="*/ 129 w 571"/>
                  <a:gd name="T27" fmla="*/ 276 h 284"/>
                  <a:gd name="T28" fmla="*/ 174 w 571"/>
                  <a:gd name="T29" fmla="*/ 245 h 284"/>
                  <a:gd name="T30" fmla="*/ 247 w 571"/>
                  <a:gd name="T31" fmla="*/ 282 h 284"/>
                  <a:gd name="T32" fmla="*/ 314 w 571"/>
                  <a:gd name="T33" fmla="*/ 253 h 284"/>
                  <a:gd name="T34" fmla="*/ 390 w 571"/>
                  <a:gd name="T35" fmla="*/ 284 h 284"/>
                  <a:gd name="T36" fmla="*/ 492 w 571"/>
                  <a:gd name="T37" fmla="*/ 216 h 284"/>
                  <a:gd name="T38" fmla="*/ 519 w 571"/>
                  <a:gd name="T39" fmla="*/ 224 h 284"/>
                  <a:gd name="T40" fmla="*/ 571 w 571"/>
                  <a:gd name="T41" fmla="*/ 171 h 284"/>
                  <a:gd name="T42" fmla="*/ 519 w 571"/>
                  <a:gd name="T43" fmla="*/ 119 h 284"/>
                  <a:gd name="T44" fmla="*/ 339 w 571"/>
                  <a:gd name="T45" fmla="*/ 100 h 284"/>
                  <a:gd name="T46" fmla="*/ 331 w 571"/>
                  <a:gd name="T47" fmla="*/ 154 h 284"/>
                  <a:gd name="T48" fmla="*/ 274 w 571"/>
                  <a:gd name="T49" fmla="*/ 231 h 284"/>
                  <a:gd name="T50" fmla="*/ 273 w 571"/>
                  <a:gd name="T51" fmla="*/ 231 h 284"/>
                  <a:gd name="T52" fmla="*/ 271 w 571"/>
                  <a:gd name="T53" fmla="*/ 231 h 284"/>
                  <a:gd name="T54" fmla="*/ 214 w 571"/>
                  <a:gd name="T55" fmla="*/ 154 h 284"/>
                  <a:gd name="T56" fmla="*/ 206 w 571"/>
                  <a:gd name="T57" fmla="*/ 100 h 284"/>
                  <a:gd name="T58" fmla="*/ 206 w 571"/>
                  <a:gd name="T59" fmla="*/ 96 h 284"/>
                  <a:gd name="T60" fmla="*/ 210 w 571"/>
                  <a:gd name="T61" fmla="*/ 96 h 284"/>
                  <a:gd name="T62" fmla="*/ 223 w 571"/>
                  <a:gd name="T63" fmla="*/ 97 h 284"/>
                  <a:gd name="T64" fmla="*/ 269 w 571"/>
                  <a:gd name="T65" fmla="*/ 78 h 284"/>
                  <a:gd name="T66" fmla="*/ 270 w 571"/>
                  <a:gd name="T67" fmla="*/ 77 h 284"/>
                  <a:gd name="T68" fmla="*/ 273 w 571"/>
                  <a:gd name="T69" fmla="*/ 73 h 284"/>
                  <a:gd name="T70" fmla="*/ 276 w 571"/>
                  <a:gd name="T71" fmla="*/ 77 h 284"/>
                  <a:gd name="T72" fmla="*/ 276 w 571"/>
                  <a:gd name="T73" fmla="*/ 78 h 284"/>
                  <a:gd name="T74" fmla="*/ 278 w 571"/>
                  <a:gd name="T75" fmla="*/ 80 h 284"/>
                  <a:gd name="T76" fmla="*/ 286 w 571"/>
                  <a:gd name="T77" fmla="*/ 87 h 284"/>
                  <a:gd name="T78" fmla="*/ 322 w 571"/>
                  <a:gd name="T79" fmla="*/ 97 h 284"/>
                  <a:gd name="T80" fmla="*/ 335 w 571"/>
                  <a:gd name="T81" fmla="*/ 96 h 284"/>
                  <a:gd name="T82" fmla="*/ 339 w 571"/>
                  <a:gd name="T83" fmla="*/ 96 h 284"/>
                  <a:gd name="T84" fmla="*/ 339 w 571"/>
                  <a:gd name="T85" fmla="*/ 100 h 284"/>
                  <a:gd name="T86" fmla="*/ 273 w 571"/>
                  <a:gd name="T87" fmla="*/ 84 h 284"/>
                  <a:gd name="T88" fmla="*/ 223 w 571"/>
                  <a:gd name="T89" fmla="*/ 104 h 284"/>
                  <a:gd name="T90" fmla="*/ 213 w 571"/>
                  <a:gd name="T91" fmla="*/ 103 h 284"/>
                  <a:gd name="T92" fmla="*/ 214 w 571"/>
                  <a:gd name="T93" fmla="*/ 115 h 284"/>
                  <a:gd name="T94" fmla="*/ 221 w 571"/>
                  <a:gd name="T95" fmla="*/ 152 h 284"/>
                  <a:gd name="T96" fmla="*/ 273 w 571"/>
                  <a:gd name="T97" fmla="*/ 224 h 284"/>
                  <a:gd name="T98" fmla="*/ 331 w 571"/>
                  <a:gd name="T99" fmla="*/ 115 h 284"/>
                  <a:gd name="T100" fmla="*/ 332 w 571"/>
                  <a:gd name="T101" fmla="*/ 103 h 284"/>
                  <a:gd name="T102" fmla="*/ 322 w 571"/>
                  <a:gd name="T103" fmla="*/ 104 h 284"/>
                  <a:gd name="T104" fmla="*/ 273 w 571"/>
                  <a:gd name="T105" fmla="*/ 84 h 284"/>
                  <a:gd name="T106" fmla="*/ 221 w 571"/>
                  <a:gd name="T107" fmla="*/ 109 h 284"/>
                  <a:gd name="T108" fmla="*/ 273 w 571"/>
                  <a:gd name="T109" fmla="*/ 92 h 284"/>
                  <a:gd name="T110" fmla="*/ 304 w 571"/>
                  <a:gd name="T111" fmla="*/ 110 h 284"/>
                  <a:gd name="T112" fmla="*/ 236 w 571"/>
                  <a:gd name="T113" fmla="*/ 178 h 284"/>
                  <a:gd name="T114" fmla="*/ 221 w 571"/>
                  <a:gd name="T115" fmla="*/ 109 h 284"/>
                  <a:gd name="T116" fmla="*/ 325 w 571"/>
                  <a:gd name="T117" fmla="*/ 109 h 284"/>
                  <a:gd name="T118" fmla="*/ 273 w 571"/>
                  <a:gd name="T119" fmla="*/ 215 h 284"/>
                  <a:gd name="T120" fmla="*/ 243 w 571"/>
                  <a:gd name="T121" fmla="*/ 190 h 284"/>
                  <a:gd name="T122" fmla="*/ 324 w 571"/>
                  <a:gd name="T123" fmla="*/ 110 h 284"/>
                  <a:gd name="T124" fmla="*/ 325 w 571"/>
                  <a:gd name="T125" fmla="*/ 10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1" h="284">
                    <a:moveTo>
                      <a:pt x="519" y="119"/>
                    </a:moveTo>
                    <a:cubicBezTo>
                      <a:pt x="511" y="119"/>
                      <a:pt x="503" y="121"/>
                      <a:pt x="498" y="124"/>
                    </a:cubicBezTo>
                    <a:cubicBezTo>
                      <a:pt x="487" y="74"/>
                      <a:pt x="442" y="37"/>
                      <a:pt x="390" y="37"/>
                    </a:cubicBezTo>
                    <a:cubicBezTo>
                      <a:pt x="366" y="37"/>
                      <a:pt x="345" y="45"/>
                      <a:pt x="326" y="58"/>
                    </a:cubicBezTo>
                    <a:cubicBezTo>
                      <a:pt x="311" y="24"/>
                      <a:pt x="282" y="0"/>
                      <a:pt x="247" y="0"/>
                    </a:cubicBezTo>
                    <a:cubicBezTo>
                      <a:pt x="203" y="0"/>
                      <a:pt x="166" y="37"/>
                      <a:pt x="158" y="85"/>
                    </a:cubicBezTo>
                    <a:cubicBezTo>
                      <a:pt x="145" y="85"/>
                      <a:pt x="145" y="85"/>
                      <a:pt x="145" y="85"/>
                    </a:cubicBezTo>
                    <a:cubicBezTo>
                      <a:pt x="103" y="85"/>
                      <a:pt x="68" y="119"/>
                      <a:pt x="68" y="160"/>
                    </a:cubicBezTo>
                    <a:cubicBezTo>
                      <a:pt x="68" y="168"/>
                      <a:pt x="68" y="168"/>
                      <a:pt x="68" y="168"/>
                    </a:cubicBezTo>
                    <a:cubicBezTo>
                      <a:pt x="61" y="166"/>
                      <a:pt x="55" y="163"/>
                      <a:pt x="47" y="163"/>
                    </a:cubicBezTo>
                    <a:cubicBezTo>
                      <a:pt x="21" y="163"/>
                      <a:pt x="0" y="184"/>
                      <a:pt x="0" y="211"/>
                    </a:cubicBezTo>
                    <a:cubicBezTo>
                      <a:pt x="0" y="234"/>
                      <a:pt x="21" y="255"/>
                      <a:pt x="47" y="255"/>
                    </a:cubicBezTo>
                    <a:cubicBezTo>
                      <a:pt x="61" y="255"/>
                      <a:pt x="73" y="250"/>
                      <a:pt x="81" y="239"/>
                    </a:cubicBezTo>
                    <a:cubicBezTo>
                      <a:pt x="87" y="261"/>
                      <a:pt x="105" y="276"/>
                      <a:pt x="129" y="276"/>
                    </a:cubicBezTo>
                    <a:cubicBezTo>
                      <a:pt x="150" y="276"/>
                      <a:pt x="168" y="263"/>
                      <a:pt x="174" y="245"/>
                    </a:cubicBezTo>
                    <a:cubicBezTo>
                      <a:pt x="190" y="266"/>
                      <a:pt x="216" y="282"/>
                      <a:pt x="247" y="282"/>
                    </a:cubicBezTo>
                    <a:cubicBezTo>
                      <a:pt x="274" y="282"/>
                      <a:pt x="298" y="271"/>
                      <a:pt x="314" y="253"/>
                    </a:cubicBezTo>
                    <a:cubicBezTo>
                      <a:pt x="332" y="271"/>
                      <a:pt x="361" y="284"/>
                      <a:pt x="390" y="284"/>
                    </a:cubicBezTo>
                    <a:cubicBezTo>
                      <a:pt x="437" y="284"/>
                      <a:pt x="477" y="255"/>
                      <a:pt x="492" y="216"/>
                    </a:cubicBezTo>
                    <a:cubicBezTo>
                      <a:pt x="500" y="221"/>
                      <a:pt x="508" y="224"/>
                      <a:pt x="519" y="224"/>
                    </a:cubicBezTo>
                    <a:cubicBezTo>
                      <a:pt x="548" y="224"/>
                      <a:pt x="571" y="200"/>
                      <a:pt x="571" y="171"/>
                    </a:cubicBezTo>
                    <a:cubicBezTo>
                      <a:pt x="571" y="142"/>
                      <a:pt x="548" y="119"/>
                      <a:pt x="519" y="119"/>
                    </a:cubicBezTo>
                    <a:close/>
                    <a:moveTo>
                      <a:pt x="339" y="100"/>
                    </a:moveTo>
                    <a:cubicBezTo>
                      <a:pt x="339" y="100"/>
                      <a:pt x="339" y="125"/>
                      <a:pt x="331" y="154"/>
                    </a:cubicBezTo>
                    <a:cubicBezTo>
                      <a:pt x="323" y="184"/>
                      <a:pt x="307" y="216"/>
                      <a:pt x="274" y="231"/>
                    </a:cubicBezTo>
                    <a:cubicBezTo>
                      <a:pt x="274" y="231"/>
                      <a:pt x="274" y="231"/>
                      <a:pt x="273" y="231"/>
                    </a:cubicBezTo>
                    <a:cubicBezTo>
                      <a:pt x="273" y="231"/>
                      <a:pt x="273" y="231"/>
                      <a:pt x="271" y="231"/>
                    </a:cubicBezTo>
                    <a:cubicBezTo>
                      <a:pt x="238" y="216"/>
                      <a:pt x="222" y="184"/>
                      <a:pt x="214" y="154"/>
                    </a:cubicBezTo>
                    <a:cubicBezTo>
                      <a:pt x="206" y="125"/>
                      <a:pt x="206" y="100"/>
                      <a:pt x="206" y="100"/>
                    </a:cubicBezTo>
                    <a:cubicBezTo>
                      <a:pt x="206" y="100"/>
                      <a:pt x="206" y="100"/>
                      <a:pt x="206" y="96"/>
                    </a:cubicBezTo>
                    <a:cubicBezTo>
                      <a:pt x="206" y="96"/>
                      <a:pt x="206" y="96"/>
                      <a:pt x="210" y="96"/>
                    </a:cubicBezTo>
                    <a:cubicBezTo>
                      <a:pt x="214" y="97"/>
                      <a:pt x="219" y="97"/>
                      <a:pt x="223" y="97"/>
                    </a:cubicBezTo>
                    <a:cubicBezTo>
                      <a:pt x="253" y="97"/>
                      <a:pt x="266" y="81"/>
                      <a:pt x="269" y="78"/>
                    </a:cubicBezTo>
                    <a:cubicBezTo>
                      <a:pt x="270" y="77"/>
                      <a:pt x="270" y="77"/>
                      <a:pt x="270" y="77"/>
                    </a:cubicBezTo>
                    <a:cubicBezTo>
                      <a:pt x="270" y="77"/>
                      <a:pt x="270" y="77"/>
                      <a:pt x="273" y="73"/>
                    </a:cubicBezTo>
                    <a:cubicBezTo>
                      <a:pt x="273" y="73"/>
                      <a:pt x="273" y="73"/>
                      <a:pt x="276" y="77"/>
                    </a:cubicBezTo>
                    <a:cubicBezTo>
                      <a:pt x="276" y="77"/>
                      <a:pt x="276" y="77"/>
                      <a:pt x="276" y="78"/>
                    </a:cubicBezTo>
                    <a:cubicBezTo>
                      <a:pt x="277" y="78"/>
                      <a:pt x="277" y="79"/>
                      <a:pt x="278" y="80"/>
                    </a:cubicBezTo>
                    <a:cubicBezTo>
                      <a:pt x="280" y="82"/>
                      <a:pt x="282" y="84"/>
                      <a:pt x="286" y="87"/>
                    </a:cubicBezTo>
                    <a:cubicBezTo>
                      <a:pt x="293" y="92"/>
                      <a:pt x="305" y="97"/>
                      <a:pt x="322" y="97"/>
                    </a:cubicBezTo>
                    <a:cubicBezTo>
                      <a:pt x="326" y="97"/>
                      <a:pt x="331" y="97"/>
                      <a:pt x="335" y="96"/>
                    </a:cubicBezTo>
                    <a:cubicBezTo>
                      <a:pt x="339" y="96"/>
                      <a:pt x="339" y="96"/>
                      <a:pt x="339" y="96"/>
                    </a:cubicBezTo>
                    <a:cubicBezTo>
                      <a:pt x="339" y="96"/>
                      <a:pt x="339" y="96"/>
                      <a:pt x="339" y="100"/>
                    </a:cubicBezTo>
                    <a:close/>
                    <a:moveTo>
                      <a:pt x="273" y="84"/>
                    </a:moveTo>
                    <a:cubicBezTo>
                      <a:pt x="267" y="91"/>
                      <a:pt x="251" y="104"/>
                      <a:pt x="223" y="104"/>
                    </a:cubicBezTo>
                    <a:cubicBezTo>
                      <a:pt x="219" y="104"/>
                      <a:pt x="216" y="103"/>
                      <a:pt x="213" y="103"/>
                    </a:cubicBezTo>
                    <a:cubicBezTo>
                      <a:pt x="213" y="107"/>
                      <a:pt x="213" y="110"/>
                      <a:pt x="214" y="115"/>
                    </a:cubicBezTo>
                    <a:cubicBezTo>
                      <a:pt x="215" y="125"/>
                      <a:pt x="216" y="139"/>
                      <a:pt x="221" y="152"/>
                    </a:cubicBezTo>
                    <a:cubicBezTo>
                      <a:pt x="228" y="181"/>
                      <a:pt x="243" y="210"/>
                      <a:pt x="273" y="224"/>
                    </a:cubicBezTo>
                    <a:cubicBezTo>
                      <a:pt x="316" y="204"/>
                      <a:pt x="328" y="145"/>
                      <a:pt x="331" y="115"/>
                    </a:cubicBezTo>
                    <a:cubicBezTo>
                      <a:pt x="332" y="110"/>
                      <a:pt x="332" y="107"/>
                      <a:pt x="332" y="103"/>
                    </a:cubicBezTo>
                    <a:cubicBezTo>
                      <a:pt x="328" y="103"/>
                      <a:pt x="325" y="104"/>
                      <a:pt x="322" y="104"/>
                    </a:cubicBezTo>
                    <a:cubicBezTo>
                      <a:pt x="294" y="104"/>
                      <a:pt x="279" y="91"/>
                      <a:pt x="273" y="84"/>
                    </a:cubicBezTo>
                    <a:close/>
                    <a:moveTo>
                      <a:pt x="221" y="109"/>
                    </a:moveTo>
                    <a:cubicBezTo>
                      <a:pt x="259" y="114"/>
                      <a:pt x="273" y="92"/>
                      <a:pt x="273" y="92"/>
                    </a:cubicBezTo>
                    <a:cubicBezTo>
                      <a:pt x="273" y="92"/>
                      <a:pt x="282" y="107"/>
                      <a:pt x="304" y="110"/>
                    </a:cubicBezTo>
                    <a:cubicBezTo>
                      <a:pt x="304" y="110"/>
                      <a:pt x="304" y="110"/>
                      <a:pt x="236" y="178"/>
                    </a:cubicBezTo>
                    <a:cubicBezTo>
                      <a:pt x="221" y="146"/>
                      <a:pt x="221" y="109"/>
                      <a:pt x="221" y="109"/>
                    </a:cubicBezTo>
                    <a:close/>
                    <a:moveTo>
                      <a:pt x="325" y="109"/>
                    </a:moveTo>
                    <a:cubicBezTo>
                      <a:pt x="325" y="109"/>
                      <a:pt x="325" y="192"/>
                      <a:pt x="273" y="215"/>
                    </a:cubicBezTo>
                    <a:cubicBezTo>
                      <a:pt x="260" y="209"/>
                      <a:pt x="250" y="200"/>
                      <a:pt x="243" y="190"/>
                    </a:cubicBezTo>
                    <a:cubicBezTo>
                      <a:pt x="243" y="190"/>
                      <a:pt x="243" y="190"/>
                      <a:pt x="324" y="110"/>
                    </a:cubicBezTo>
                    <a:cubicBezTo>
                      <a:pt x="324" y="110"/>
                      <a:pt x="325" y="110"/>
                      <a:pt x="325" y="109"/>
                    </a:cubicBezTo>
                    <a:close/>
                  </a:path>
                </a:pathLst>
              </a:custGeom>
              <a:solidFill>
                <a:schemeClr val="tx1"/>
              </a:solidFill>
              <a:ln>
                <a:noFill/>
              </a:ln>
              <a:effectLst/>
              <a:extLst/>
            </p:spPr>
            <p:txBody>
              <a:bodyPr vert="horz" wrap="square" lIns="91440" tIns="45720" rIns="91440" bIns="45720" numCol="1" anchor="t" anchorCtr="0" compatLnSpc="1">
                <a:prstTxWarp prst="textNoShape">
                  <a:avLst/>
                </a:prstTxWarp>
              </a:bodyPr>
              <a:lstStyle/>
              <a:p>
                <a:endParaRPr lang="en-US"/>
              </a:p>
            </p:txBody>
          </p:sp>
        </p:grpSp>
      </p:grpSp>
      <p:grpSp>
        <p:nvGrpSpPr>
          <p:cNvPr id="68" name="Group 67"/>
          <p:cNvGrpSpPr/>
          <p:nvPr/>
        </p:nvGrpSpPr>
        <p:grpSpPr>
          <a:xfrm>
            <a:off x="5463009" y="4807009"/>
            <a:ext cx="1363198" cy="390503"/>
            <a:chOff x="5619905" y="4807009"/>
            <a:chExt cx="1363198" cy="390503"/>
          </a:xfrm>
        </p:grpSpPr>
        <p:grpSp>
          <p:nvGrpSpPr>
            <p:cNvPr id="208" name="Group 207"/>
            <p:cNvGrpSpPr/>
            <p:nvPr/>
          </p:nvGrpSpPr>
          <p:grpSpPr>
            <a:xfrm>
              <a:off x="5619905" y="4807009"/>
              <a:ext cx="1363198" cy="390503"/>
              <a:chOff x="3869508" y="4922684"/>
              <a:chExt cx="1276822" cy="365760"/>
            </a:xfrm>
          </p:grpSpPr>
          <p:grpSp>
            <p:nvGrpSpPr>
              <p:cNvPr id="313" name="Group 312"/>
              <p:cNvGrpSpPr/>
              <p:nvPr/>
            </p:nvGrpSpPr>
            <p:grpSpPr>
              <a:xfrm>
                <a:off x="3994432" y="4942998"/>
                <a:ext cx="1151898" cy="338255"/>
                <a:chOff x="4043999" y="5141893"/>
                <a:chExt cx="1105132" cy="237036"/>
              </a:xfrm>
            </p:grpSpPr>
            <p:sp>
              <p:nvSpPr>
                <p:cNvPr id="315" name="Rounded Rectangle 314"/>
                <p:cNvSpPr/>
                <p:nvPr/>
              </p:nvSpPr>
              <p:spPr>
                <a:xfrm>
                  <a:off x="4043999" y="5141893"/>
                  <a:ext cx="1105132" cy="2370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16" name="TextBox 315"/>
                <p:cNvSpPr txBox="1"/>
                <p:nvPr/>
              </p:nvSpPr>
              <p:spPr>
                <a:xfrm>
                  <a:off x="4385407" y="5172632"/>
                  <a:ext cx="643016" cy="175558"/>
                </a:xfrm>
                <a:prstGeom prst="rect">
                  <a:avLst/>
                </a:prstGeom>
                <a:noFill/>
              </p:spPr>
              <p:txBody>
                <a:bodyPr wrap="square" rtlCol="0" anchor="t">
                  <a:noAutofit/>
                </a:bodyPr>
                <a:lstStyle/>
                <a:p>
                  <a:pPr algn="ctr"/>
                  <a:r>
                    <a:rPr lang="en-US" sz="1200" dirty="0" smtClean="0">
                      <a:solidFill>
                        <a:srgbClr val="FFFFFF"/>
                      </a:solidFill>
                    </a:rPr>
                    <a:t>ASA</a:t>
                  </a:r>
                  <a:endParaRPr lang="en-US" sz="1200" dirty="0">
                    <a:solidFill>
                      <a:srgbClr val="FFFFFF"/>
                    </a:solidFill>
                  </a:endParaRPr>
                </a:p>
              </p:txBody>
            </p:sp>
          </p:grpSp>
          <p:sp>
            <p:nvSpPr>
              <p:cNvPr id="314" name="Oval 314"/>
              <p:cNvSpPr>
                <a:spLocks noChangeAspect="1"/>
              </p:cNvSpPr>
              <p:nvPr/>
            </p:nvSpPr>
            <p:spPr bwMode="auto">
              <a:xfrm>
                <a:off x="3869508" y="4922684"/>
                <a:ext cx="365760" cy="36576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grpSp>
        <p:sp>
          <p:nvSpPr>
            <p:cNvPr id="209" name="Rectangle 126"/>
            <p:cNvSpPr/>
            <p:nvPr/>
          </p:nvSpPr>
          <p:spPr>
            <a:xfrm>
              <a:off x="5708269" y="4920909"/>
              <a:ext cx="216852" cy="162702"/>
            </a:xfrm>
            <a:custGeom>
              <a:avLst/>
              <a:gdLst/>
              <a:ahLst/>
              <a:cxnLst/>
              <a:rect l="l" t="t" r="r" b="b"/>
              <a:pathLst>
                <a:path w="578592" h="477526">
                  <a:moveTo>
                    <a:pt x="394150" y="394148"/>
                  </a:moveTo>
                  <a:lnTo>
                    <a:pt x="578592" y="394148"/>
                  </a:lnTo>
                  <a:lnTo>
                    <a:pt x="578592" y="477526"/>
                  </a:lnTo>
                  <a:lnTo>
                    <a:pt x="394150" y="477526"/>
                  </a:lnTo>
                  <a:close/>
                  <a:moveTo>
                    <a:pt x="197075" y="394148"/>
                  </a:moveTo>
                  <a:lnTo>
                    <a:pt x="381517" y="394148"/>
                  </a:lnTo>
                  <a:lnTo>
                    <a:pt x="381517" y="477526"/>
                  </a:lnTo>
                  <a:lnTo>
                    <a:pt x="197075" y="477526"/>
                  </a:lnTo>
                  <a:close/>
                  <a:moveTo>
                    <a:pt x="0" y="394148"/>
                  </a:moveTo>
                  <a:lnTo>
                    <a:pt x="184442" y="394148"/>
                  </a:lnTo>
                  <a:lnTo>
                    <a:pt x="184442" y="477526"/>
                  </a:lnTo>
                  <a:lnTo>
                    <a:pt x="0" y="477526"/>
                  </a:lnTo>
                  <a:close/>
                  <a:moveTo>
                    <a:pt x="299403" y="295611"/>
                  </a:moveTo>
                  <a:lnTo>
                    <a:pt x="483845" y="295611"/>
                  </a:lnTo>
                  <a:lnTo>
                    <a:pt x="483845" y="378989"/>
                  </a:lnTo>
                  <a:lnTo>
                    <a:pt x="299403" y="378989"/>
                  </a:lnTo>
                  <a:close/>
                  <a:moveTo>
                    <a:pt x="102327" y="295611"/>
                  </a:moveTo>
                  <a:lnTo>
                    <a:pt x="286769" y="295611"/>
                  </a:lnTo>
                  <a:lnTo>
                    <a:pt x="286769" y="378989"/>
                  </a:lnTo>
                  <a:lnTo>
                    <a:pt x="102327" y="378989"/>
                  </a:lnTo>
                  <a:close/>
                  <a:moveTo>
                    <a:pt x="394150" y="197074"/>
                  </a:moveTo>
                  <a:lnTo>
                    <a:pt x="578592" y="197074"/>
                  </a:lnTo>
                  <a:lnTo>
                    <a:pt x="578592" y="280452"/>
                  </a:lnTo>
                  <a:lnTo>
                    <a:pt x="394150" y="280452"/>
                  </a:lnTo>
                  <a:close/>
                  <a:moveTo>
                    <a:pt x="197075" y="197074"/>
                  </a:moveTo>
                  <a:lnTo>
                    <a:pt x="381517" y="197074"/>
                  </a:lnTo>
                  <a:lnTo>
                    <a:pt x="381517" y="280452"/>
                  </a:lnTo>
                  <a:lnTo>
                    <a:pt x="197075" y="280452"/>
                  </a:lnTo>
                  <a:close/>
                  <a:moveTo>
                    <a:pt x="0" y="197074"/>
                  </a:moveTo>
                  <a:lnTo>
                    <a:pt x="184442" y="197074"/>
                  </a:lnTo>
                  <a:lnTo>
                    <a:pt x="184442" y="280452"/>
                  </a:lnTo>
                  <a:lnTo>
                    <a:pt x="0" y="280452"/>
                  </a:lnTo>
                  <a:close/>
                  <a:moveTo>
                    <a:pt x="299403" y="98537"/>
                  </a:moveTo>
                  <a:lnTo>
                    <a:pt x="483845" y="98537"/>
                  </a:lnTo>
                  <a:lnTo>
                    <a:pt x="483845" y="181915"/>
                  </a:lnTo>
                  <a:lnTo>
                    <a:pt x="299403" y="181915"/>
                  </a:lnTo>
                  <a:close/>
                  <a:moveTo>
                    <a:pt x="102327" y="98537"/>
                  </a:moveTo>
                  <a:lnTo>
                    <a:pt x="286769" y="98537"/>
                  </a:lnTo>
                  <a:lnTo>
                    <a:pt x="286769" y="181915"/>
                  </a:lnTo>
                  <a:lnTo>
                    <a:pt x="102327" y="181915"/>
                  </a:lnTo>
                  <a:close/>
                  <a:moveTo>
                    <a:pt x="394150" y="0"/>
                  </a:moveTo>
                  <a:lnTo>
                    <a:pt x="578592" y="0"/>
                  </a:lnTo>
                  <a:lnTo>
                    <a:pt x="578592" y="83378"/>
                  </a:lnTo>
                  <a:lnTo>
                    <a:pt x="394150" y="83378"/>
                  </a:lnTo>
                  <a:close/>
                  <a:moveTo>
                    <a:pt x="197075" y="0"/>
                  </a:moveTo>
                  <a:lnTo>
                    <a:pt x="381517" y="0"/>
                  </a:lnTo>
                  <a:lnTo>
                    <a:pt x="381517" y="83378"/>
                  </a:lnTo>
                  <a:lnTo>
                    <a:pt x="197075" y="83378"/>
                  </a:lnTo>
                  <a:close/>
                  <a:moveTo>
                    <a:pt x="0" y="0"/>
                  </a:moveTo>
                  <a:lnTo>
                    <a:pt x="184442" y="0"/>
                  </a:lnTo>
                  <a:lnTo>
                    <a:pt x="184442" y="83378"/>
                  </a:lnTo>
                  <a:lnTo>
                    <a:pt x="0" y="83378"/>
                  </a:ln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endParaRPr lang="en-US"/>
            </a:p>
          </p:txBody>
        </p:sp>
      </p:grpSp>
      <p:grpSp>
        <p:nvGrpSpPr>
          <p:cNvPr id="69" name="Group 68"/>
          <p:cNvGrpSpPr/>
          <p:nvPr/>
        </p:nvGrpSpPr>
        <p:grpSpPr>
          <a:xfrm>
            <a:off x="7572427" y="4807009"/>
            <a:ext cx="1346912" cy="390503"/>
            <a:chOff x="8181822" y="4807009"/>
            <a:chExt cx="1346912" cy="390503"/>
          </a:xfrm>
        </p:grpSpPr>
        <p:grpSp>
          <p:nvGrpSpPr>
            <p:cNvPr id="210" name="Group 209"/>
            <p:cNvGrpSpPr/>
            <p:nvPr/>
          </p:nvGrpSpPr>
          <p:grpSpPr>
            <a:xfrm>
              <a:off x="8181822" y="4807009"/>
              <a:ext cx="1346912" cy="390503"/>
              <a:chOff x="5392709" y="4922684"/>
              <a:chExt cx="1261568" cy="365760"/>
            </a:xfrm>
          </p:grpSpPr>
          <p:grpSp>
            <p:nvGrpSpPr>
              <p:cNvPr id="309" name="Group 308"/>
              <p:cNvGrpSpPr/>
              <p:nvPr/>
            </p:nvGrpSpPr>
            <p:grpSpPr>
              <a:xfrm>
                <a:off x="5502379" y="4943020"/>
                <a:ext cx="1151898" cy="338256"/>
                <a:chOff x="5490725" y="5141893"/>
                <a:chExt cx="1105132" cy="237036"/>
              </a:xfrm>
            </p:grpSpPr>
            <p:sp>
              <p:nvSpPr>
                <p:cNvPr id="311" name="Rounded Rectangle 310"/>
                <p:cNvSpPr/>
                <p:nvPr/>
              </p:nvSpPr>
              <p:spPr>
                <a:xfrm>
                  <a:off x="5490725" y="5141893"/>
                  <a:ext cx="1105132" cy="2370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12" name="TextBox 311"/>
                <p:cNvSpPr txBox="1"/>
                <p:nvPr/>
              </p:nvSpPr>
              <p:spPr>
                <a:xfrm>
                  <a:off x="5819258" y="5159881"/>
                  <a:ext cx="643016" cy="201060"/>
                </a:xfrm>
                <a:prstGeom prst="rect">
                  <a:avLst/>
                </a:prstGeom>
                <a:noFill/>
              </p:spPr>
              <p:txBody>
                <a:bodyPr wrap="square" rtlCol="0" anchor="t">
                  <a:noAutofit/>
                </a:bodyPr>
                <a:lstStyle/>
                <a:p>
                  <a:pPr algn="ctr"/>
                  <a:r>
                    <a:rPr lang="en-US" sz="1200" dirty="0" smtClean="0">
                      <a:solidFill>
                        <a:srgbClr val="FFFFFF"/>
                      </a:solidFill>
                    </a:rPr>
                    <a:t>IPS</a:t>
                  </a:r>
                  <a:endParaRPr lang="en-US" sz="1200" dirty="0">
                    <a:solidFill>
                      <a:srgbClr val="FFFFFF"/>
                    </a:solidFill>
                  </a:endParaRPr>
                </a:p>
              </p:txBody>
            </p:sp>
          </p:grpSp>
          <p:sp>
            <p:nvSpPr>
              <p:cNvPr id="310" name="Oval 314"/>
              <p:cNvSpPr>
                <a:spLocks noChangeAspect="1"/>
              </p:cNvSpPr>
              <p:nvPr/>
            </p:nvSpPr>
            <p:spPr bwMode="auto">
              <a:xfrm>
                <a:off x="5392709" y="4922684"/>
                <a:ext cx="365760" cy="36576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grpSp>
        <p:grpSp>
          <p:nvGrpSpPr>
            <p:cNvPr id="211" name="Group 210"/>
            <p:cNvGrpSpPr/>
            <p:nvPr/>
          </p:nvGrpSpPr>
          <p:grpSpPr>
            <a:xfrm>
              <a:off x="8282590" y="4898760"/>
              <a:ext cx="190541" cy="206031"/>
              <a:chOff x="4382738" y="1272055"/>
              <a:chExt cx="462900" cy="550584"/>
            </a:xfrm>
            <a:solidFill>
              <a:schemeClr val="tx1"/>
            </a:solidFill>
          </p:grpSpPr>
          <p:sp>
            <p:nvSpPr>
              <p:cNvPr id="307" name="Freeform 14"/>
              <p:cNvSpPr>
                <a:spLocks noEditPoints="1"/>
              </p:cNvSpPr>
              <p:nvPr/>
            </p:nvSpPr>
            <p:spPr bwMode="auto">
              <a:xfrm>
                <a:off x="4382738" y="1272055"/>
                <a:ext cx="462900" cy="550584"/>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grpFill/>
              <a:ln w="3175" algn="ctr">
                <a:noFill/>
                <a:miter lim="800000"/>
                <a:headEnd/>
                <a:tailEnd/>
              </a:ln>
              <a:effectLst/>
            </p:spPr>
            <p:txBody>
              <a:bodyPr wrap="none" lIns="73025" tIns="36511" rIns="73025" bIns="36511" anchor="ctr"/>
              <a:lstStyle/>
              <a:p>
                <a:endParaRPr lang="en-US">
                  <a:latin typeface="Verdana" pitchFamily="34" charset="0"/>
                  <a:cs typeface="Arial" pitchFamily="34" charset="0"/>
                </a:endParaRPr>
              </a:p>
            </p:txBody>
          </p:sp>
          <p:sp>
            <p:nvSpPr>
              <p:cNvPr id="308" name="Freeform 15"/>
              <p:cNvSpPr>
                <a:spLocks noEditPoints="1"/>
              </p:cNvSpPr>
              <p:nvPr/>
            </p:nvSpPr>
            <p:spPr bwMode="auto">
              <a:xfrm>
                <a:off x="4429918" y="1339265"/>
                <a:ext cx="368095" cy="429963"/>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grpFill/>
              <a:ln w="3175" algn="ctr">
                <a:noFill/>
                <a:miter lim="800000"/>
                <a:headEnd/>
                <a:tailEnd/>
              </a:ln>
              <a:effectLst/>
            </p:spPr>
            <p:txBody>
              <a:bodyPr wrap="none" lIns="73025" tIns="36511" rIns="73025" bIns="36511" anchor="ctr"/>
              <a:lstStyle/>
              <a:p>
                <a:endParaRPr lang="en-US">
                  <a:latin typeface="Verdana" pitchFamily="34" charset="0"/>
                  <a:cs typeface="Arial" pitchFamily="34" charset="0"/>
                </a:endParaRPr>
              </a:p>
            </p:txBody>
          </p:sp>
        </p:grpSp>
      </p:grpSp>
      <p:grpSp>
        <p:nvGrpSpPr>
          <p:cNvPr id="212" name="Group 211"/>
          <p:cNvGrpSpPr/>
          <p:nvPr/>
        </p:nvGrpSpPr>
        <p:grpSpPr>
          <a:xfrm>
            <a:off x="9665559" y="4807009"/>
            <a:ext cx="1305695" cy="390503"/>
            <a:chOff x="6886502" y="4922684"/>
            <a:chExt cx="1222963" cy="365760"/>
          </a:xfrm>
        </p:grpSpPr>
        <p:grpSp>
          <p:nvGrpSpPr>
            <p:cNvPr id="277" name="Group 276"/>
            <p:cNvGrpSpPr/>
            <p:nvPr/>
          </p:nvGrpSpPr>
          <p:grpSpPr>
            <a:xfrm>
              <a:off x="6957567" y="4942998"/>
              <a:ext cx="1151898" cy="338255"/>
              <a:chOff x="6937452" y="5141893"/>
              <a:chExt cx="1105132" cy="237036"/>
            </a:xfrm>
          </p:grpSpPr>
          <p:sp>
            <p:nvSpPr>
              <p:cNvPr id="305" name="Rounded Rectangle 304"/>
              <p:cNvSpPr/>
              <p:nvPr/>
            </p:nvSpPr>
            <p:spPr>
              <a:xfrm>
                <a:off x="6937452" y="5141893"/>
                <a:ext cx="1105132" cy="237036"/>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06" name="TextBox 150"/>
              <p:cNvSpPr txBox="1">
                <a:spLocks noChangeArrowheads="1"/>
              </p:cNvSpPr>
              <p:nvPr/>
            </p:nvSpPr>
            <p:spPr bwMode="auto">
              <a:xfrm>
                <a:off x="7189410" y="5159875"/>
                <a:ext cx="723062" cy="201072"/>
              </a:xfrm>
              <a:prstGeom prst="rect">
                <a:avLst/>
              </a:prstGeom>
              <a:noFill/>
              <a:ln w="9525">
                <a:noFill/>
                <a:miter lim="800000"/>
                <a:headEnd/>
                <a:tailEnd/>
              </a:ln>
            </p:spPr>
            <p:txBody>
              <a:bodyPr wrap="square">
                <a:prstTxWarp prst="textNoShape">
                  <a:avLst/>
                </a:prstTxWarp>
                <a:noAutofit/>
              </a:bodyPr>
              <a:lstStyle/>
              <a:p>
                <a:pPr algn="ctr"/>
                <a:r>
                  <a:rPr lang="en-US" sz="1200" dirty="0" smtClean="0">
                    <a:solidFill>
                      <a:srgbClr val="FFFFFF"/>
                    </a:solidFill>
                  </a:rPr>
                  <a:t>ISE</a:t>
                </a:r>
                <a:endParaRPr lang="en-US" sz="1200" dirty="0">
                  <a:solidFill>
                    <a:srgbClr val="FFFFFF"/>
                  </a:solidFill>
                </a:endParaRPr>
              </a:p>
            </p:txBody>
          </p:sp>
        </p:grpSp>
        <p:grpSp>
          <p:nvGrpSpPr>
            <p:cNvPr id="278" name="Group 277"/>
            <p:cNvGrpSpPr/>
            <p:nvPr/>
          </p:nvGrpSpPr>
          <p:grpSpPr>
            <a:xfrm>
              <a:off x="6886502" y="4922684"/>
              <a:ext cx="365760" cy="365760"/>
              <a:chOff x="6886502" y="4922684"/>
              <a:chExt cx="365760" cy="365760"/>
            </a:xfrm>
          </p:grpSpPr>
          <p:sp>
            <p:nvSpPr>
              <p:cNvPr id="279" name="Oval 314"/>
              <p:cNvSpPr>
                <a:spLocks noChangeAspect="1"/>
              </p:cNvSpPr>
              <p:nvPr/>
            </p:nvSpPr>
            <p:spPr bwMode="auto">
              <a:xfrm>
                <a:off x="6886502" y="4922684"/>
                <a:ext cx="365760" cy="36576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grpSp>
            <p:nvGrpSpPr>
              <p:cNvPr id="280" name="Group 279"/>
              <p:cNvGrpSpPr/>
              <p:nvPr/>
            </p:nvGrpSpPr>
            <p:grpSpPr>
              <a:xfrm>
                <a:off x="7002290" y="5009530"/>
                <a:ext cx="134185" cy="192068"/>
                <a:chOff x="836706" y="2848072"/>
                <a:chExt cx="382845" cy="547992"/>
              </a:xfrm>
              <a:solidFill>
                <a:schemeClr val="tx1"/>
              </a:solidFill>
            </p:grpSpPr>
            <p:sp>
              <p:nvSpPr>
                <p:cNvPr id="281" name="Freeform 75"/>
                <p:cNvSpPr>
                  <a:spLocks/>
                </p:cNvSpPr>
                <p:nvPr/>
              </p:nvSpPr>
              <p:spPr bwMode="auto">
                <a:xfrm>
                  <a:off x="1004357" y="2856412"/>
                  <a:ext cx="41705" cy="19184"/>
                </a:xfrm>
                <a:custGeom>
                  <a:avLst/>
                  <a:gdLst>
                    <a:gd name="T0" fmla="*/ 6 w 21"/>
                    <a:gd name="T1" fmla="*/ 0 h 10"/>
                    <a:gd name="T2" fmla="*/ 13 w 21"/>
                    <a:gd name="T3" fmla="*/ 0 h 10"/>
                    <a:gd name="T4" fmla="*/ 0 w 21"/>
                    <a:gd name="T5" fmla="*/ 4 h 10"/>
                    <a:gd name="T6" fmla="*/ 6 w 21"/>
                    <a:gd name="T7" fmla="*/ 0 h 10"/>
                  </a:gdLst>
                  <a:ahLst/>
                  <a:cxnLst>
                    <a:cxn ang="0">
                      <a:pos x="T0" y="T1"/>
                    </a:cxn>
                    <a:cxn ang="0">
                      <a:pos x="T2" y="T3"/>
                    </a:cxn>
                    <a:cxn ang="0">
                      <a:pos x="T4" y="T5"/>
                    </a:cxn>
                    <a:cxn ang="0">
                      <a:pos x="T6" y="T7"/>
                    </a:cxn>
                  </a:cxnLst>
                  <a:rect l="0" t="0" r="r" b="b"/>
                  <a:pathLst>
                    <a:path w="21" h="10">
                      <a:moveTo>
                        <a:pt x="6" y="0"/>
                      </a:moveTo>
                      <a:cubicBezTo>
                        <a:pt x="8" y="0"/>
                        <a:pt x="10" y="0"/>
                        <a:pt x="13" y="0"/>
                      </a:cubicBezTo>
                      <a:cubicBezTo>
                        <a:pt x="21" y="6"/>
                        <a:pt x="2" y="10"/>
                        <a:pt x="0" y="4"/>
                      </a:cubicBezTo>
                      <a:cubicBezTo>
                        <a:pt x="0" y="1"/>
                        <a:pt x="4" y="2"/>
                        <a:pt x="6"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76"/>
                <p:cNvSpPr>
                  <a:spLocks/>
                </p:cNvSpPr>
                <p:nvPr/>
              </p:nvSpPr>
              <p:spPr bwMode="auto">
                <a:xfrm>
                  <a:off x="945138" y="2848072"/>
                  <a:ext cx="196010" cy="75067"/>
                </a:xfrm>
                <a:custGeom>
                  <a:avLst/>
                  <a:gdLst>
                    <a:gd name="T0" fmla="*/ 67 w 99"/>
                    <a:gd name="T1" fmla="*/ 14 h 38"/>
                    <a:gd name="T2" fmla="*/ 55 w 99"/>
                    <a:gd name="T3" fmla="*/ 15 h 38"/>
                    <a:gd name="T4" fmla="*/ 81 w 99"/>
                    <a:gd name="T5" fmla="*/ 23 h 38"/>
                    <a:gd name="T6" fmla="*/ 99 w 99"/>
                    <a:gd name="T7" fmla="*/ 38 h 38"/>
                    <a:gd name="T8" fmla="*/ 77 w 99"/>
                    <a:gd name="T9" fmla="*/ 28 h 38"/>
                    <a:gd name="T10" fmla="*/ 36 w 99"/>
                    <a:gd name="T11" fmla="*/ 23 h 38"/>
                    <a:gd name="T12" fmla="*/ 22 w 99"/>
                    <a:gd name="T13" fmla="*/ 20 h 38"/>
                    <a:gd name="T14" fmla="*/ 0 w 99"/>
                    <a:gd name="T15" fmla="*/ 24 h 38"/>
                    <a:gd name="T16" fmla="*/ 40 w 99"/>
                    <a:gd name="T17" fmla="*/ 13 h 38"/>
                    <a:gd name="T18" fmla="*/ 67 w 99"/>
                    <a:gd name="T19"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38">
                      <a:moveTo>
                        <a:pt x="67" y="14"/>
                      </a:moveTo>
                      <a:cubicBezTo>
                        <a:pt x="62" y="14"/>
                        <a:pt x="59" y="12"/>
                        <a:pt x="55" y="15"/>
                      </a:cubicBezTo>
                      <a:cubicBezTo>
                        <a:pt x="62" y="19"/>
                        <a:pt x="72" y="19"/>
                        <a:pt x="81" y="23"/>
                      </a:cubicBezTo>
                      <a:cubicBezTo>
                        <a:pt x="88" y="26"/>
                        <a:pt x="98" y="28"/>
                        <a:pt x="99" y="38"/>
                      </a:cubicBezTo>
                      <a:cubicBezTo>
                        <a:pt x="91" y="36"/>
                        <a:pt x="85" y="31"/>
                        <a:pt x="77" y="28"/>
                      </a:cubicBezTo>
                      <a:cubicBezTo>
                        <a:pt x="64" y="24"/>
                        <a:pt x="53" y="25"/>
                        <a:pt x="36" y="23"/>
                      </a:cubicBezTo>
                      <a:cubicBezTo>
                        <a:pt x="31" y="23"/>
                        <a:pt x="27" y="20"/>
                        <a:pt x="22" y="20"/>
                      </a:cubicBezTo>
                      <a:cubicBezTo>
                        <a:pt x="14" y="21"/>
                        <a:pt x="7" y="28"/>
                        <a:pt x="0" y="24"/>
                      </a:cubicBezTo>
                      <a:cubicBezTo>
                        <a:pt x="3" y="9"/>
                        <a:pt x="25" y="15"/>
                        <a:pt x="40" y="13"/>
                      </a:cubicBezTo>
                      <a:cubicBezTo>
                        <a:pt x="49" y="12"/>
                        <a:pt x="64" y="0"/>
                        <a:pt x="67" y="1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77"/>
                <p:cNvSpPr>
                  <a:spLocks/>
                </p:cNvSpPr>
                <p:nvPr/>
              </p:nvSpPr>
              <p:spPr bwMode="auto">
                <a:xfrm>
                  <a:off x="1087765" y="2865588"/>
                  <a:ext cx="29192" cy="25856"/>
                </a:xfrm>
                <a:custGeom>
                  <a:avLst/>
                  <a:gdLst>
                    <a:gd name="T0" fmla="*/ 14 w 15"/>
                    <a:gd name="T1" fmla="*/ 12 h 13"/>
                    <a:gd name="T2" fmla="*/ 0 w 15"/>
                    <a:gd name="T3" fmla="*/ 7 h 13"/>
                    <a:gd name="T4" fmla="*/ 14 w 15"/>
                    <a:gd name="T5" fmla="*/ 12 h 13"/>
                  </a:gdLst>
                  <a:ahLst/>
                  <a:cxnLst>
                    <a:cxn ang="0">
                      <a:pos x="T0" y="T1"/>
                    </a:cxn>
                    <a:cxn ang="0">
                      <a:pos x="T2" y="T3"/>
                    </a:cxn>
                    <a:cxn ang="0">
                      <a:pos x="T4" y="T5"/>
                    </a:cxn>
                  </a:cxnLst>
                  <a:rect l="0" t="0" r="r" b="b"/>
                  <a:pathLst>
                    <a:path w="15" h="13">
                      <a:moveTo>
                        <a:pt x="14" y="12"/>
                      </a:moveTo>
                      <a:cubicBezTo>
                        <a:pt x="9" y="13"/>
                        <a:pt x="3" y="10"/>
                        <a:pt x="0" y="7"/>
                      </a:cubicBezTo>
                      <a:cubicBezTo>
                        <a:pt x="1" y="0"/>
                        <a:pt x="15" y="5"/>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78"/>
                <p:cNvSpPr>
                  <a:spLocks/>
                </p:cNvSpPr>
                <p:nvPr/>
              </p:nvSpPr>
              <p:spPr bwMode="auto">
                <a:xfrm>
                  <a:off x="880079" y="2893112"/>
                  <a:ext cx="321957" cy="154305"/>
                </a:xfrm>
                <a:custGeom>
                  <a:avLst/>
                  <a:gdLst>
                    <a:gd name="T0" fmla="*/ 160 w 163"/>
                    <a:gd name="T1" fmla="*/ 78 h 78"/>
                    <a:gd name="T2" fmla="*/ 149 w 163"/>
                    <a:gd name="T3" fmla="*/ 60 h 78"/>
                    <a:gd name="T4" fmla="*/ 136 w 163"/>
                    <a:gd name="T5" fmla="*/ 45 h 78"/>
                    <a:gd name="T6" fmla="*/ 134 w 163"/>
                    <a:gd name="T7" fmla="*/ 33 h 78"/>
                    <a:gd name="T8" fmla="*/ 88 w 163"/>
                    <a:gd name="T9" fmla="*/ 12 h 78"/>
                    <a:gd name="T10" fmla="*/ 53 w 163"/>
                    <a:gd name="T11" fmla="*/ 8 h 78"/>
                    <a:gd name="T12" fmla="*/ 86 w 163"/>
                    <a:gd name="T13" fmla="*/ 15 h 78"/>
                    <a:gd name="T14" fmla="*/ 130 w 163"/>
                    <a:gd name="T15" fmla="*/ 40 h 78"/>
                    <a:gd name="T16" fmla="*/ 85 w 163"/>
                    <a:gd name="T17" fmla="*/ 22 h 78"/>
                    <a:gd name="T18" fmla="*/ 65 w 163"/>
                    <a:gd name="T19" fmla="*/ 22 h 78"/>
                    <a:gd name="T20" fmla="*/ 49 w 163"/>
                    <a:gd name="T21" fmla="*/ 17 h 78"/>
                    <a:gd name="T22" fmla="*/ 1 w 163"/>
                    <a:gd name="T23" fmla="*/ 39 h 78"/>
                    <a:gd name="T24" fmla="*/ 18 w 163"/>
                    <a:gd name="T25" fmla="*/ 24 h 78"/>
                    <a:gd name="T26" fmla="*/ 45 w 163"/>
                    <a:gd name="T27" fmla="*/ 5 h 78"/>
                    <a:gd name="T28" fmla="*/ 69 w 163"/>
                    <a:gd name="T29" fmla="*/ 5 h 78"/>
                    <a:gd name="T30" fmla="*/ 90 w 163"/>
                    <a:gd name="T31" fmla="*/ 5 h 78"/>
                    <a:gd name="T32" fmla="*/ 140 w 163"/>
                    <a:gd name="T33" fmla="*/ 27 h 78"/>
                    <a:gd name="T34" fmla="*/ 144 w 163"/>
                    <a:gd name="T35" fmla="*/ 41 h 78"/>
                    <a:gd name="T36" fmla="*/ 152 w 163"/>
                    <a:gd name="T37" fmla="*/ 50 h 78"/>
                    <a:gd name="T38" fmla="*/ 160 w 163"/>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78">
                      <a:moveTo>
                        <a:pt x="160" y="78"/>
                      </a:moveTo>
                      <a:cubicBezTo>
                        <a:pt x="155" y="73"/>
                        <a:pt x="153" y="67"/>
                        <a:pt x="149" y="60"/>
                      </a:cubicBezTo>
                      <a:cubicBezTo>
                        <a:pt x="145" y="55"/>
                        <a:pt x="138" y="50"/>
                        <a:pt x="136" y="45"/>
                      </a:cubicBezTo>
                      <a:cubicBezTo>
                        <a:pt x="135" y="41"/>
                        <a:pt x="136" y="37"/>
                        <a:pt x="134" y="33"/>
                      </a:cubicBezTo>
                      <a:cubicBezTo>
                        <a:pt x="129" y="22"/>
                        <a:pt x="105" y="13"/>
                        <a:pt x="88" y="12"/>
                      </a:cubicBezTo>
                      <a:cubicBezTo>
                        <a:pt x="74" y="11"/>
                        <a:pt x="65" y="11"/>
                        <a:pt x="53" y="8"/>
                      </a:cubicBezTo>
                      <a:cubicBezTo>
                        <a:pt x="58" y="17"/>
                        <a:pt x="73" y="15"/>
                        <a:pt x="86" y="15"/>
                      </a:cubicBezTo>
                      <a:cubicBezTo>
                        <a:pt x="106" y="17"/>
                        <a:pt x="128" y="24"/>
                        <a:pt x="130" y="40"/>
                      </a:cubicBezTo>
                      <a:cubicBezTo>
                        <a:pt x="116" y="33"/>
                        <a:pt x="103" y="23"/>
                        <a:pt x="85" y="22"/>
                      </a:cubicBezTo>
                      <a:cubicBezTo>
                        <a:pt x="78" y="21"/>
                        <a:pt x="72" y="23"/>
                        <a:pt x="65" y="22"/>
                      </a:cubicBezTo>
                      <a:cubicBezTo>
                        <a:pt x="60" y="21"/>
                        <a:pt x="55" y="17"/>
                        <a:pt x="49" y="17"/>
                      </a:cubicBezTo>
                      <a:cubicBezTo>
                        <a:pt x="30" y="15"/>
                        <a:pt x="20" y="39"/>
                        <a:pt x="1" y="39"/>
                      </a:cubicBezTo>
                      <a:cubicBezTo>
                        <a:pt x="0" y="30"/>
                        <a:pt x="12" y="28"/>
                        <a:pt x="18" y="24"/>
                      </a:cubicBezTo>
                      <a:cubicBezTo>
                        <a:pt x="26" y="19"/>
                        <a:pt x="36" y="10"/>
                        <a:pt x="45" y="5"/>
                      </a:cubicBezTo>
                      <a:cubicBezTo>
                        <a:pt x="52" y="0"/>
                        <a:pt x="61" y="3"/>
                        <a:pt x="69" y="5"/>
                      </a:cubicBezTo>
                      <a:cubicBezTo>
                        <a:pt x="76" y="6"/>
                        <a:pt x="83" y="5"/>
                        <a:pt x="90" y="5"/>
                      </a:cubicBezTo>
                      <a:cubicBezTo>
                        <a:pt x="106" y="6"/>
                        <a:pt x="132" y="16"/>
                        <a:pt x="140" y="27"/>
                      </a:cubicBezTo>
                      <a:cubicBezTo>
                        <a:pt x="143" y="31"/>
                        <a:pt x="142" y="36"/>
                        <a:pt x="144" y="41"/>
                      </a:cubicBezTo>
                      <a:cubicBezTo>
                        <a:pt x="145" y="45"/>
                        <a:pt x="149" y="46"/>
                        <a:pt x="152" y="50"/>
                      </a:cubicBezTo>
                      <a:cubicBezTo>
                        <a:pt x="158" y="57"/>
                        <a:pt x="163" y="67"/>
                        <a:pt x="160" y="78"/>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79"/>
                <p:cNvSpPr>
                  <a:spLocks/>
                </p:cNvSpPr>
                <p:nvPr/>
              </p:nvSpPr>
              <p:spPr bwMode="auto">
                <a:xfrm>
                  <a:off x="905935" y="2901453"/>
                  <a:ext cx="37534" cy="29192"/>
                </a:xfrm>
                <a:custGeom>
                  <a:avLst/>
                  <a:gdLst>
                    <a:gd name="T0" fmla="*/ 19 w 19"/>
                    <a:gd name="T1" fmla="*/ 2 h 15"/>
                    <a:gd name="T2" fmla="*/ 0 w 19"/>
                    <a:gd name="T3" fmla="*/ 15 h 15"/>
                    <a:gd name="T4" fmla="*/ 19 w 19"/>
                    <a:gd name="T5" fmla="*/ 2 h 15"/>
                  </a:gdLst>
                  <a:ahLst/>
                  <a:cxnLst>
                    <a:cxn ang="0">
                      <a:pos x="T0" y="T1"/>
                    </a:cxn>
                    <a:cxn ang="0">
                      <a:pos x="T2" y="T3"/>
                    </a:cxn>
                    <a:cxn ang="0">
                      <a:pos x="T4" y="T5"/>
                    </a:cxn>
                  </a:cxnLst>
                  <a:rect l="0" t="0" r="r" b="b"/>
                  <a:pathLst>
                    <a:path w="19" h="15">
                      <a:moveTo>
                        <a:pt x="19" y="2"/>
                      </a:moveTo>
                      <a:cubicBezTo>
                        <a:pt x="16" y="10"/>
                        <a:pt x="7" y="14"/>
                        <a:pt x="0" y="15"/>
                      </a:cubicBezTo>
                      <a:cubicBezTo>
                        <a:pt x="2" y="7"/>
                        <a:pt x="9" y="0"/>
                        <a:pt x="19" y="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80"/>
                <p:cNvSpPr>
                  <a:spLocks/>
                </p:cNvSpPr>
                <p:nvPr/>
              </p:nvSpPr>
              <p:spPr bwMode="auto">
                <a:xfrm>
                  <a:off x="849217" y="2927310"/>
                  <a:ext cx="137624" cy="127615"/>
                </a:xfrm>
                <a:custGeom>
                  <a:avLst/>
                  <a:gdLst>
                    <a:gd name="T0" fmla="*/ 70 w 70"/>
                    <a:gd name="T1" fmla="*/ 6 h 65"/>
                    <a:gd name="T2" fmla="*/ 40 w 70"/>
                    <a:gd name="T3" fmla="*/ 26 h 65"/>
                    <a:gd name="T4" fmla="*/ 35 w 70"/>
                    <a:gd name="T5" fmla="*/ 36 h 65"/>
                    <a:gd name="T6" fmla="*/ 17 w 70"/>
                    <a:gd name="T7" fmla="*/ 49 h 65"/>
                    <a:gd name="T8" fmla="*/ 2 w 70"/>
                    <a:gd name="T9" fmla="*/ 65 h 65"/>
                    <a:gd name="T10" fmla="*/ 16 w 70"/>
                    <a:gd name="T11" fmla="*/ 41 h 65"/>
                    <a:gd name="T12" fmla="*/ 29 w 70"/>
                    <a:gd name="T13" fmla="*/ 33 h 65"/>
                    <a:gd name="T14" fmla="*/ 37 w 70"/>
                    <a:gd name="T15" fmla="*/ 18 h 65"/>
                    <a:gd name="T16" fmla="*/ 70 w 70"/>
                    <a:gd name="T17"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65">
                      <a:moveTo>
                        <a:pt x="70" y="6"/>
                      </a:moveTo>
                      <a:cubicBezTo>
                        <a:pt x="59" y="13"/>
                        <a:pt x="47" y="16"/>
                        <a:pt x="40" y="26"/>
                      </a:cubicBezTo>
                      <a:cubicBezTo>
                        <a:pt x="37" y="29"/>
                        <a:pt x="37" y="33"/>
                        <a:pt x="35" y="36"/>
                      </a:cubicBezTo>
                      <a:cubicBezTo>
                        <a:pt x="30" y="41"/>
                        <a:pt x="23" y="44"/>
                        <a:pt x="17" y="49"/>
                      </a:cubicBezTo>
                      <a:cubicBezTo>
                        <a:pt x="12" y="55"/>
                        <a:pt x="9" y="62"/>
                        <a:pt x="2" y="65"/>
                      </a:cubicBezTo>
                      <a:cubicBezTo>
                        <a:pt x="0" y="55"/>
                        <a:pt x="9" y="48"/>
                        <a:pt x="16" y="41"/>
                      </a:cubicBezTo>
                      <a:cubicBezTo>
                        <a:pt x="20" y="38"/>
                        <a:pt x="26" y="36"/>
                        <a:pt x="29" y="33"/>
                      </a:cubicBezTo>
                      <a:cubicBezTo>
                        <a:pt x="32" y="29"/>
                        <a:pt x="34" y="23"/>
                        <a:pt x="37" y="18"/>
                      </a:cubicBezTo>
                      <a:cubicBezTo>
                        <a:pt x="44" y="11"/>
                        <a:pt x="62" y="0"/>
                        <a:pt x="70" y="6"/>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81"/>
                <p:cNvSpPr>
                  <a:spLocks/>
                </p:cNvSpPr>
                <p:nvPr/>
              </p:nvSpPr>
              <p:spPr bwMode="auto">
                <a:xfrm>
                  <a:off x="931792" y="2938987"/>
                  <a:ext cx="287759" cy="281920"/>
                </a:xfrm>
                <a:custGeom>
                  <a:avLst/>
                  <a:gdLst>
                    <a:gd name="T0" fmla="*/ 146 w 146"/>
                    <a:gd name="T1" fmla="*/ 107 h 143"/>
                    <a:gd name="T2" fmla="*/ 146 w 146"/>
                    <a:gd name="T3" fmla="*/ 122 h 143"/>
                    <a:gd name="T4" fmla="*/ 137 w 146"/>
                    <a:gd name="T5" fmla="*/ 143 h 143"/>
                    <a:gd name="T6" fmla="*/ 139 w 146"/>
                    <a:gd name="T7" fmla="*/ 105 h 143"/>
                    <a:gd name="T8" fmla="*/ 104 w 146"/>
                    <a:gd name="T9" fmla="*/ 32 h 143"/>
                    <a:gd name="T10" fmla="*/ 18 w 146"/>
                    <a:gd name="T11" fmla="*/ 16 h 143"/>
                    <a:gd name="T12" fmla="*/ 0 w 146"/>
                    <a:gd name="T13" fmla="*/ 27 h 143"/>
                    <a:gd name="T14" fmla="*/ 20 w 146"/>
                    <a:gd name="T15" fmla="*/ 8 h 143"/>
                    <a:gd name="T16" fmla="*/ 66 w 146"/>
                    <a:gd name="T17" fmla="*/ 3 h 143"/>
                    <a:gd name="T18" fmla="*/ 146 w 146"/>
                    <a:gd name="T19" fmla="*/ 10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3">
                      <a:moveTo>
                        <a:pt x="146" y="107"/>
                      </a:moveTo>
                      <a:cubicBezTo>
                        <a:pt x="146" y="112"/>
                        <a:pt x="146" y="117"/>
                        <a:pt x="146" y="122"/>
                      </a:cubicBezTo>
                      <a:cubicBezTo>
                        <a:pt x="143" y="129"/>
                        <a:pt x="144" y="140"/>
                        <a:pt x="137" y="143"/>
                      </a:cubicBezTo>
                      <a:cubicBezTo>
                        <a:pt x="136" y="130"/>
                        <a:pt x="140" y="118"/>
                        <a:pt x="139" y="105"/>
                      </a:cubicBezTo>
                      <a:cubicBezTo>
                        <a:pt x="137" y="78"/>
                        <a:pt x="118" y="47"/>
                        <a:pt x="104" y="32"/>
                      </a:cubicBezTo>
                      <a:cubicBezTo>
                        <a:pt x="86" y="14"/>
                        <a:pt x="48" y="0"/>
                        <a:pt x="18" y="16"/>
                      </a:cubicBezTo>
                      <a:cubicBezTo>
                        <a:pt x="12" y="20"/>
                        <a:pt x="9" y="28"/>
                        <a:pt x="0" y="27"/>
                      </a:cubicBezTo>
                      <a:cubicBezTo>
                        <a:pt x="3" y="18"/>
                        <a:pt x="12" y="12"/>
                        <a:pt x="20" y="8"/>
                      </a:cubicBezTo>
                      <a:cubicBezTo>
                        <a:pt x="33" y="3"/>
                        <a:pt x="51" y="0"/>
                        <a:pt x="66" y="3"/>
                      </a:cubicBezTo>
                      <a:cubicBezTo>
                        <a:pt x="111" y="14"/>
                        <a:pt x="140" y="58"/>
                        <a:pt x="146" y="10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82"/>
                <p:cNvSpPr>
                  <a:spLocks/>
                </p:cNvSpPr>
                <p:nvPr/>
              </p:nvSpPr>
              <p:spPr bwMode="auto">
                <a:xfrm>
                  <a:off x="836706" y="2964009"/>
                  <a:ext cx="361159" cy="244386"/>
                </a:xfrm>
                <a:custGeom>
                  <a:avLst/>
                  <a:gdLst>
                    <a:gd name="T0" fmla="*/ 0 w 183"/>
                    <a:gd name="T1" fmla="*/ 84 h 124"/>
                    <a:gd name="T2" fmla="*/ 0 w 183"/>
                    <a:gd name="T3" fmla="*/ 78 h 124"/>
                    <a:gd name="T4" fmla="*/ 40 w 183"/>
                    <a:gd name="T5" fmla="*/ 24 h 124"/>
                    <a:gd name="T6" fmla="*/ 53 w 183"/>
                    <a:gd name="T7" fmla="*/ 19 h 124"/>
                    <a:gd name="T8" fmla="*/ 68 w 183"/>
                    <a:gd name="T9" fmla="*/ 8 h 124"/>
                    <a:gd name="T10" fmla="*/ 105 w 183"/>
                    <a:gd name="T11" fmla="*/ 0 h 124"/>
                    <a:gd name="T12" fmla="*/ 151 w 183"/>
                    <a:gd name="T13" fmla="*/ 26 h 124"/>
                    <a:gd name="T14" fmla="*/ 181 w 183"/>
                    <a:gd name="T15" fmla="*/ 99 h 124"/>
                    <a:gd name="T16" fmla="*/ 175 w 183"/>
                    <a:gd name="T17" fmla="*/ 124 h 124"/>
                    <a:gd name="T18" fmla="*/ 173 w 183"/>
                    <a:gd name="T19" fmla="*/ 97 h 124"/>
                    <a:gd name="T20" fmla="*/ 147 w 183"/>
                    <a:gd name="T21" fmla="*/ 34 h 124"/>
                    <a:gd name="T22" fmla="*/ 74 w 183"/>
                    <a:gd name="T23" fmla="*/ 13 h 124"/>
                    <a:gd name="T24" fmla="*/ 55 w 183"/>
                    <a:gd name="T25" fmla="*/ 27 h 124"/>
                    <a:gd name="T26" fmla="*/ 42 w 183"/>
                    <a:gd name="T27" fmla="*/ 31 h 124"/>
                    <a:gd name="T28" fmla="*/ 12 w 183"/>
                    <a:gd name="T29" fmla="*/ 67 h 124"/>
                    <a:gd name="T30" fmla="*/ 0 w 183"/>
                    <a:gd name="T31"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124">
                      <a:moveTo>
                        <a:pt x="0" y="84"/>
                      </a:moveTo>
                      <a:cubicBezTo>
                        <a:pt x="0" y="82"/>
                        <a:pt x="0" y="80"/>
                        <a:pt x="0" y="78"/>
                      </a:cubicBezTo>
                      <a:cubicBezTo>
                        <a:pt x="6" y="57"/>
                        <a:pt x="22" y="32"/>
                        <a:pt x="40" y="24"/>
                      </a:cubicBezTo>
                      <a:cubicBezTo>
                        <a:pt x="44" y="21"/>
                        <a:pt x="49" y="21"/>
                        <a:pt x="53" y="19"/>
                      </a:cubicBezTo>
                      <a:cubicBezTo>
                        <a:pt x="59" y="15"/>
                        <a:pt x="64" y="10"/>
                        <a:pt x="68" y="8"/>
                      </a:cubicBezTo>
                      <a:cubicBezTo>
                        <a:pt x="77" y="2"/>
                        <a:pt x="89" y="0"/>
                        <a:pt x="105" y="0"/>
                      </a:cubicBezTo>
                      <a:cubicBezTo>
                        <a:pt x="124" y="1"/>
                        <a:pt x="141" y="14"/>
                        <a:pt x="151" y="26"/>
                      </a:cubicBezTo>
                      <a:cubicBezTo>
                        <a:pt x="167" y="44"/>
                        <a:pt x="181" y="70"/>
                        <a:pt x="181" y="99"/>
                      </a:cubicBezTo>
                      <a:cubicBezTo>
                        <a:pt x="181" y="108"/>
                        <a:pt x="183" y="118"/>
                        <a:pt x="175" y="124"/>
                      </a:cubicBezTo>
                      <a:cubicBezTo>
                        <a:pt x="171" y="114"/>
                        <a:pt x="174" y="105"/>
                        <a:pt x="173" y="97"/>
                      </a:cubicBezTo>
                      <a:cubicBezTo>
                        <a:pt x="172" y="71"/>
                        <a:pt x="159" y="49"/>
                        <a:pt x="147" y="34"/>
                      </a:cubicBezTo>
                      <a:cubicBezTo>
                        <a:pt x="133" y="16"/>
                        <a:pt x="102" y="0"/>
                        <a:pt x="74" y="13"/>
                      </a:cubicBezTo>
                      <a:cubicBezTo>
                        <a:pt x="67" y="17"/>
                        <a:pt x="62" y="24"/>
                        <a:pt x="55" y="27"/>
                      </a:cubicBezTo>
                      <a:cubicBezTo>
                        <a:pt x="51" y="29"/>
                        <a:pt x="46" y="29"/>
                        <a:pt x="42" y="31"/>
                      </a:cubicBezTo>
                      <a:cubicBezTo>
                        <a:pt x="28" y="37"/>
                        <a:pt x="18" y="54"/>
                        <a:pt x="12" y="67"/>
                      </a:cubicBezTo>
                      <a:cubicBezTo>
                        <a:pt x="9" y="73"/>
                        <a:pt x="6" y="87"/>
                        <a:pt x="0" y="84"/>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83"/>
                <p:cNvSpPr>
                  <a:spLocks/>
                </p:cNvSpPr>
                <p:nvPr/>
              </p:nvSpPr>
              <p:spPr bwMode="auto">
                <a:xfrm>
                  <a:off x="868401" y="2972350"/>
                  <a:ext cx="37534" cy="35032"/>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7" y="11"/>
                        <a:pt x="8" y="14"/>
                        <a:pt x="0" y="18"/>
                      </a:cubicBezTo>
                      <a:cubicBezTo>
                        <a:pt x="0" y="8"/>
                        <a:pt x="9" y="2"/>
                        <a:pt x="1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84"/>
                <p:cNvSpPr>
                  <a:spLocks/>
                </p:cNvSpPr>
                <p:nvPr/>
              </p:nvSpPr>
              <p:spPr bwMode="auto">
                <a:xfrm>
                  <a:off x="843379" y="2988198"/>
                  <a:ext cx="293599" cy="374503"/>
                </a:xfrm>
                <a:custGeom>
                  <a:avLst/>
                  <a:gdLst>
                    <a:gd name="T0" fmla="*/ 69 w 149"/>
                    <a:gd name="T1" fmla="*/ 19 h 190"/>
                    <a:gd name="T2" fmla="*/ 84 w 149"/>
                    <a:gd name="T3" fmla="*/ 16 h 190"/>
                    <a:gd name="T4" fmla="*/ 149 w 149"/>
                    <a:gd name="T5" fmla="*/ 72 h 190"/>
                    <a:gd name="T6" fmla="*/ 148 w 149"/>
                    <a:gd name="T7" fmla="*/ 77 h 190"/>
                    <a:gd name="T8" fmla="*/ 124 w 149"/>
                    <a:gd name="T9" fmla="*/ 156 h 190"/>
                    <a:gd name="T10" fmla="*/ 97 w 149"/>
                    <a:gd name="T11" fmla="*/ 169 h 190"/>
                    <a:gd name="T12" fmla="*/ 77 w 149"/>
                    <a:gd name="T13" fmla="*/ 180 h 190"/>
                    <a:gd name="T14" fmla="*/ 54 w 149"/>
                    <a:gd name="T15" fmla="*/ 184 h 190"/>
                    <a:gd name="T16" fmla="*/ 40 w 149"/>
                    <a:gd name="T17" fmla="*/ 188 h 190"/>
                    <a:gd name="T18" fmla="*/ 70 w 149"/>
                    <a:gd name="T19" fmla="*/ 174 h 190"/>
                    <a:gd name="T20" fmla="*/ 123 w 149"/>
                    <a:gd name="T21" fmla="*/ 113 h 190"/>
                    <a:gd name="T22" fmla="*/ 127 w 149"/>
                    <a:gd name="T23" fmla="*/ 94 h 190"/>
                    <a:gd name="T24" fmla="*/ 129 w 149"/>
                    <a:gd name="T25" fmla="*/ 118 h 190"/>
                    <a:gd name="T26" fmla="*/ 111 w 149"/>
                    <a:gd name="T27" fmla="*/ 155 h 190"/>
                    <a:gd name="T28" fmla="*/ 137 w 149"/>
                    <a:gd name="T29" fmla="*/ 95 h 190"/>
                    <a:gd name="T30" fmla="*/ 139 w 149"/>
                    <a:gd name="T31" fmla="*/ 65 h 190"/>
                    <a:gd name="T32" fmla="*/ 93 w 149"/>
                    <a:gd name="T33" fmla="*/ 24 h 190"/>
                    <a:gd name="T34" fmla="*/ 58 w 149"/>
                    <a:gd name="T35" fmla="*/ 37 h 190"/>
                    <a:gd name="T36" fmla="*/ 36 w 149"/>
                    <a:gd name="T37" fmla="*/ 58 h 190"/>
                    <a:gd name="T38" fmla="*/ 20 w 149"/>
                    <a:gd name="T39" fmla="*/ 91 h 190"/>
                    <a:gd name="T40" fmla="*/ 3 w 149"/>
                    <a:gd name="T41" fmla="*/ 116 h 190"/>
                    <a:gd name="T42" fmla="*/ 14 w 149"/>
                    <a:gd name="T43" fmla="*/ 86 h 190"/>
                    <a:gd name="T44" fmla="*/ 27 w 149"/>
                    <a:gd name="T45" fmla="*/ 56 h 190"/>
                    <a:gd name="T46" fmla="*/ 48 w 149"/>
                    <a:gd name="T47" fmla="*/ 34 h 190"/>
                    <a:gd name="T48" fmla="*/ 90 w 149"/>
                    <a:gd name="T49" fmla="*/ 1 h 190"/>
                    <a:gd name="T50" fmla="*/ 102 w 149"/>
                    <a:gd name="T51" fmla="*/ 5 h 190"/>
                    <a:gd name="T52" fmla="*/ 84 w 149"/>
                    <a:gd name="T53" fmla="*/ 11 h 190"/>
                    <a:gd name="T54" fmla="*/ 69 w 149"/>
                    <a:gd name="T55" fmla="*/ 1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190">
                      <a:moveTo>
                        <a:pt x="69" y="19"/>
                      </a:moveTo>
                      <a:cubicBezTo>
                        <a:pt x="75" y="20"/>
                        <a:pt x="79" y="16"/>
                        <a:pt x="84" y="16"/>
                      </a:cubicBezTo>
                      <a:cubicBezTo>
                        <a:pt x="117" y="12"/>
                        <a:pt x="149" y="43"/>
                        <a:pt x="149" y="72"/>
                      </a:cubicBezTo>
                      <a:cubicBezTo>
                        <a:pt x="149" y="74"/>
                        <a:pt x="148" y="76"/>
                        <a:pt x="148" y="77"/>
                      </a:cubicBezTo>
                      <a:cubicBezTo>
                        <a:pt x="141" y="111"/>
                        <a:pt x="144" y="138"/>
                        <a:pt x="124" y="156"/>
                      </a:cubicBezTo>
                      <a:cubicBezTo>
                        <a:pt x="116" y="164"/>
                        <a:pt x="107" y="165"/>
                        <a:pt x="97" y="169"/>
                      </a:cubicBezTo>
                      <a:cubicBezTo>
                        <a:pt x="90" y="171"/>
                        <a:pt x="85" y="177"/>
                        <a:pt x="77" y="180"/>
                      </a:cubicBezTo>
                      <a:cubicBezTo>
                        <a:pt x="71" y="183"/>
                        <a:pt x="62" y="182"/>
                        <a:pt x="54" y="184"/>
                      </a:cubicBezTo>
                      <a:cubicBezTo>
                        <a:pt x="50" y="185"/>
                        <a:pt x="46" y="190"/>
                        <a:pt x="40" y="188"/>
                      </a:cubicBezTo>
                      <a:cubicBezTo>
                        <a:pt x="39" y="175"/>
                        <a:pt x="59" y="178"/>
                        <a:pt x="70" y="174"/>
                      </a:cubicBezTo>
                      <a:cubicBezTo>
                        <a:pt x="95" y="165"/>
                        <a:pt x="117" y="142"/>
                        <a:pt x="123" y="113"/>
                      </a:cubicBezTo>
                      <a:cubicBezTo>
                        <a:pt x="124" y="107"/>
                        <a:pt x="122" y="100"/>
                        <a:pt x="127" y="94"/>
                      </a:cubicBezTo>
                      <a:cubicBezTo>
                        <a:pt x="136" y="98"/>
                        <a:pt x="131" y="110"/>
                        <a:pt x="129" y="118"/>
                      </a:cubicBezTo>
                      <a:cubicBezTo>
                        <a:pt x="125" y="133"/>
                        <a:pt x="120" y="146"/>
                        <a:pt x="111" y="155"/>
                      </a:cubicBezTo>
                      <a:cubicBezTo>
                        <a:pt x="131" y="148"/>
                        <a:pt x="135" y="122"/>
                        <a:pt x="137" y="95"/>
                      </a:cubicBezTo>
                      <a:cubicBezTo>
                        <a:pt x="138" y="84"/>
                        <a:pt x="141" y="75"/>
                        <a:pt x="139" y="65"/>
                      </a:cubicBezTo>
                      <a:cubicBezTo>
                        <a:pt x="134" y="45"/>
                        <a:pt x="116" y="25"/>
                        <a:pt x="93" y="24"/>
                      </a:cubicBezTo>
                      <a:cubicBezTo>
                        <a:pt x="79" y="24"/>
                        <a:pt x="67" y="30"/>
                        <a:pt x="58" y="37"/>
                      </a:cubicBezTo>
                      <a:cubicBezTo>
                        <a:pt x="51" y="43"/>
                        <a:pt x="42" y="51"/>
                        <a:pt x="36" y="58"/>
                      </a:cubicBezTo>
                      <a:cubicBezTo>
                        <a:pt x="30" y="66"/>
                        <a:pt x="26" y="80"/>
                        <a:pt x="20" y="91"/>
                      </a:cubicBezTo>
                      <a:cubicBezTo>
                        <a:pt x="16" y="100"/>
                        <a:pt x="13" y="112"/>
                        <a:pt x="3" y="116"/>
                      </a:cubicBezTo>
                      <a:cubicBezTo>
                        <a:pt x="0" y="106"/>
                        <a:pt x="9" y="96"/>
                        <a:pt x="14" y="86"/>
                      </a:cubicBezTo>
                      <a:cubicBezTo>
                        <a:pt x="19" y="77"/>
                        <a:pt x="21" y="65"/>
                        <a:pt x="27" y="56"/>
                      </a:cubicBezTo>
                      <a:cubicBezTo>
                        <a:pt x="32" y="48"/>
                        <a:pt x="41" y="41"/>
                        <a:pt x="48" y="34"/>
                      </a:cubicBezTo>
                      <a:cubicBezTo>
                        <a:pt x="61" y="19"/>
                        <a:pt x="66" y="3"/>
                        <a:pt x="90" y="1"/>
                      </a:cubicBezTo>
                      <a:cubicBezTo>
                        <a:pt x="94" y="1"/>
                        <a:pt x="102" y="0"/>
                        <a:pt x="102" y="5"/>
                      </a:cubicBezTo>
                      <a:cubicBezTo>
                        <a:pt x="103" y="11"/>
                        <a:pt x="89" y="9"/>
                        <a:pt x="84" y="11"/>
                      </a:cubicBezTo>
                      <a:cubicBezTo>
                        <a:pt x="78" y="12"/>
                        <a:pt x="72" y="14"/>
                        <a:pt x="69" y="1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85"/>
                <p:cNvSpPr>
                  <a:spLocks/>
                </p:cNvSpPr>
                <p:nvPr/>
              </p:nvSpPr>
              <p:spPr bwMode="auto">
                <a:xfrm>
                  <a:off x="1051900" y="2989866"/>
                  <a:ext cx="120108" cy="218529"/>
                </a:xfrm>
                <a:custGeom>
                  <a:avLst/>
                  <a:gdLst>
                    <a:gd name="T0" fmla="*/ 54 w 61"/>
                    <a:gd name="T1" fmla="*/ 111 h 111"/>
                    <a:gd name="T2" fmla="*/ 53 w 61"/>
                    <a:gd name="T3" fmla="*/ 84 h 111"/>
                    <a:gd name="T4" fmla="*/ 49 w 61"/>
                    <a:gd name="T5" fmla="*/ 74 h 111"/>
                    <a:gd name="T6" fmla="*/ 41 w 61"/>
                    <a:gd name="T7" fmla="*/ 47 h 111"/>
                    <a:gd name="T8" fmla="*/ 14 w 61"/>
                    <a:gd name="T9" fmla="*/ 17 h 111"/>
                    <a:gd name="T10" fmla="*/ 0 w 61"/>
                    <a:gd name="T11" fmla="*/ 6 h 111"/>
                    <a:gd name="T12" fmla="*/ 35 w 61"/>
                    <a:gd name="T13" fmla="*/ 24 h 111"/>
                    <a:gd name="T14" fmla="*/ 60 w 61"/>
                    <a:gd name="T15" fmla="*/ 81 h 111"/>
                    <a:gd name="T16" fmla="*/ 54 w 6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1">
                      <a:moveTo>
                        <a:pt x="54" y="111"/>
                      </a:moveTo>
                      <a:cubicBezTo>
                        <a:pt x="49" y="104"/>
                        <a:pt x="55" y="93"/>
                        <a:pt x="53" y="84"/>
                      </a:cubicBezTo>
                      <a:cubicBezTo>
                        <a:pt x="52" y="80"/>
                        <a:pt x="50" y="77"/>
                        <a:pt x="49" y="74"/>
                      </a:cubicBezTo>
                      <a:cubicBezTo>
                        <a:pt x="47" y="64"/>
                        <a:pt x="45" y="56"/>
                        <a:pt x="41" y="47"/>
                      </a:cubicBezTo>
                      <a:cubicBezTo>
                        <a:pt x="35" y="36"/>
                        <a:pt x="24" y="23"/>
                        <a:pt x="14" y="17"/>
                      </a:cubicBezTo>
                      <a:cubicBezTo>
                        <a:pt x="9" y="14"/>
                        <a:pt x="1" y="14"/>
                        <a:pt x="0" y="6"/>
                      </a:cubicBezTo>
                      <a:cubicBezTo>
                        <a:pt x="8" y="0"/>
                        <a:pt x="28" y="15"/>
                        <a:pt x="35" y="24"/>
                      </a:cubicBezTo>
                      <a:cubicBezTo>
                        <a:pt x="47" y="39"/>
                        <a:pt x="59" y="62"/>
                        <a:pt x="60" y="81"/>
                      </a:cubicBezTo>
                      <a:cubicBezTo>
                        <a:pt x="61" y="92"/>
                        <a:pt x="61" y="106"/>
                        <a:pt x="54" y="11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86"/>
                <p:cNvSpPr>
                  <a:spLocks/>
                </p:cNvSpPr>
                <p:nvPr/>
              </p:nvSpPr>
              <p:spPr bwMode="auto">
                <a:xfrm>
                  <a:off x="843379" y="3027400"/>
                  <a:ext cx="98422" cy="145964"/>
                </a:xfrm>
                <a:custGeom>
                  <a:avLst/>
                  <a:gdLst>
                    <a:gd name="T0" fmla="*/ 49 w 50"/>
                    <a:gd name="T1" fmla="*/ 0 h 74"/>
                    <a:gd name="T2" fmla="*/ 33 w 50"/>
                    <a:gd name="T3" fmla="*/ 20 h 74"/>
                    <a:gd name="T4" fmla="*/ 18 w 50"/>
                    <a:gd name="T5" fmla="*/ 43 h 74"/>
                    <a:gd name="T6" fmla="*/ 1 w 50"/>
                    <a:gd name="T7" fmla="*/ 74 h 74"/>
                    <a:gd name="T8" fmla="*/ 9 w 50"/>
                    <a:gd name="T9" fmla="*/ 47 h 74"/>
                    <a:gd name="T10" fmla="*/ 19 w 50"/>
                    <a:gd name="T11" fmla="*/ 22 h 74"/>
                    <a:gd name="T12" fmla="*/ 48 w 50"/>
                    <a:gd name="T13" fmla="*/ 0 h 74"/>
                    <a:gd name="T14" fmla="*/ 49 w 50"/>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4">
                      <a:moveTo>
                        <a:pt x="49" y="0"/>
                      </a:moveTo>
                      <a:cubicBezTo>
                        <a:pt x="50" y="10"/>
                        <a:pt x="39" y="14"/>
                        <a:pt x="33" y="20"/>
                      </a:cubicBezTo>
                      <a:cubicBezTo>
                        <a:pt x="27" y="26"/>
                        <a:pt x="21" y="35"/>
                        <a:pt x="18" y="43"/>
                      </a:cubicBezTo>
                      <a:cubicBezTo>
                        <a:pt x="13" y="54"/>
                        <a:pt x="12" y="67"/>
                        <a:pt x="1" y="74"/>
                      </a:cubicBezTo>
                      <a:cubicBezTo>
                        <a:pt x="0" y="65"/>
                        <a:pt x="5" y="56"/>
                        <a:pt x="9" y="47"/>
                      </a:cubicBezTo>
                      <a:cubicBezTo>
                        <a:pt x="12" y="39"/>
                        <a:pt x="15" y="29"/>
                        <a:pt x="19" y="22"/>
                      </a:cubicBezTo>
                      <a:cubicBezTo>
                        <a:pt x="25" y="14"/>
                        <a:pt x="39" y="4"/>
                        <a:pt x="48" y="0"/>
                      </a:cubicBezTo>
                      <a:cubicBezTo>
                        <a:pt x="48" y="0"/>
                        <a:pt x="49" y="0"/>
                        <a:pt x="4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87"/>
                <p:cNvSpPr>
                  <a:spLocks/>
                </p:cNvSpPr>
                <p:nvPr/>
              </p:nvSpPr>
              <p:spPr bwMode="auto">
                <a:xfrm>
                  <a:off x="872571" y="3037409"/>
                  <a:ext cx="244386" cy="293597"/>
                </a:xfrm>
                <a:custGeom>
                  <a:avLst/>
                  <a:gdLst>
                    <a:gd name="T0" fmla="*/ 113 w 124"/>
                    <a:gd name="T1" fmla="*/ 65 h 149"/>
                    <a:gd name="T2" fmla="*/ 80 w 124"/>
                    <a:gd name="T3" fmla="*/ 15 h 149"/>
                    <a:gd name="T4" fmla="*/ 47 w 124"/>
                    <a:gd name="T5" fmla="*/ 27 h 149"/>
                    <a:gd name="T6" fmla="*/ 42 w 124"/>
                    <a:gd name="T7" fmla="*/ 34 h 149"/>
                    <a:gd name="T8" fmla="*/ 30 w 124"/>
                    <a:gd name="T9" fmla="*/ 48 h 149"/>
                    <a:gd name="T10" fmla="*/ 94 w 124"/>
                    <a:gd name="T11" fmla="*/ 24 h 149"/>
                    <a:gd name="T12" fmla="*/ 98 w 124"/>
                    <a:gd name="T13" fmla="*/ 103 h 149"/>
                    <a:gd name="T14" fmla="*/ 68 w 124"/>
                    <a:gd name="T15" fmla="*/ 137 h 149"/>
                    <a:gd name="T16" fmla="*/ 55 w 124"/>
                    <a:gd name="T17" fmla="*/ 143 h 149"/>
                    <a:gd name="T18" fmla="*/ 43 w 124"/>
                    <a:gd name="T19" fmla="*/ 147 h 149"/>
                    <a:gd name="T20" fmla="*/ 69 w 124"/>
                    <a:gd name="T21" fmla="*/ 126 h 149"/>
                    <a:gd name="T22" fmla="*/ 95 w 124"/>
                    <a:gd name="T23" fmla="*/ 75 h 149"/>
                    <a:gd name="T24" fmla="*/ 93 w 124"/>
                    <a:gd name="T25" fmla="*/ 35 h 149"/>
                    <a:gd name="T26" fmla="*/ 61 w 124"/>
                    <a:gd name="T27" fmla="*/ 30 h 149"/>
                    <a:gd name="T28" fmla="*/ 47 w 124"/>
                    <a:gd name="T29" fmla="*/ 46 h 149"/>
                    <a:gd name="T30" fmla="*/ 36 w 124"/>
                    <a:gd name="T31" fmla="*/ 55 h 149"/>
                    <a:gd name="T32" fmla="*/ 33 w 124"/>
                    <a:gd name="T33" fmla="*/ 78 h 149"/>
                    <a:gd name="T34" fmla="*/ 21 w 124"/>
                    <a:gd name="T35" fmla="*/ 103 h 149"/>
                    <a:gd name="T36" fmla="*/ 0 w 124"/>
                    <a:gd name="T37" fmla="*/ 117 h 149"/>
                    <a:gd name="T38" fmla="*/ 15 w 124"/>
                    <a:gd name="T39" fmla="*/ 95 h 149"/>
                    <a:gd name="T40" fmla="*/ 23 w 124"/>
                    <a:gd name="T41" fmla="*/ 64 h 149"/>
                    <a:gd name="T42" fmla="*/ 23 w 124"/>
                    <a:gd name="T43" fmla="*/ 40 h 149"/>
                    <a:gd name="T44" fmla="*/ 45 w 124"/>
                    <a:gd name="T45" fmla="*/ 19 h 149"/>
                    <a:gd name="T46" fmla="*/ 115 w 124"/>
                    <a:gd name="T47" fmla="*/ 31 h 149"/>
                    <a:gd name="T48" fmla="*/ 113 w 124"/>
                    <a:gd name="T49"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49">
                      <a:moveTo>
                        <a:pt x="113" y="65"/>
                      </a:moveTo>
                      <a:cubicBezTo>
                        <a:pt x="113" y="39"/>
                        <a:pt x="104" y="15"/>
                        <a:pt x="80" y="15"/>
                      </a:cubicBezTo>
                      <a:cubicBezTo>
                        <a:pt x="68" y="14"/>
                        <a:pt x="55" y="20"/>
                        <a:pt x="47" y="27"/>
                      </a:cubicBezTo>
                      <a:cubicBezTo>
                        <a:pt x="45" y="29"/>
                        <a:pt x="44" y="32"/>
                        <a:pt x="42" y="34"/>
                      </a:cubicBezTo>
                      <a:cubicBezTo>
                        <a:pt x="38" y="38"/>
                        <a:pt x="29" y="40"/>
                        <a:pt x="30" y="48"/>
                      </a:cubicBezTo>
                      <a:cubicBezTo>
                        <a:pt x="46" y="40"/>
                        <a:pt x="67" y="6"/>
                        <a:pt x="94" y="24"/>
                      </a:cubicBezTo>
                      <a:cubicBezTo>
                        <a:pt x="111" y="35"/>
                        <a:pt x="107" y="83"/>
                        <a:pt x="98" y="103"/>
                      </a:cubicBezTo>
                      <a:cubicBezTo>
                        <a:pt x="91" y="117"/>
                        <a:pt x="79" y="131"/>
                        <a:pt x="68" y="137"/>
                      </a:cubicBezTo>
                      <a:cubicBezTo>
                        <a:pt x="64" y="139"/>
                        <a:pt x="59" y="141"/>
                        <a:pt x="55" y="143"/>
                      </a:cubicBezTo>
                      <a:cubicBezTo>
                        <a:pt x="51" y="145"/>
                        <a:pt x="47" y="149"/>
                        <a:pt x="43" y="147"/>
                      </a:cubicBezTo>
                      <a:cubicBezTo>
                        <a:pt x="47" y="134"/>
                        <a:pt x="60" y="134"/>
                        <a:pt x="69" y="126"/>
                      </a:cubicBezTo>
                      <a:cubicBezTo>
                        <a:pt x="84" y="115"/>
                        <a:pt x="92" y="99"/>
                        <a:pt x="95" y="75"/>
                      </a:cubicBezTo>
                      <a:cubicBezTo>
                        <a:pt x="96" y="61"/>
                        <a:pt x="101" y="45"/>
                        <a:pt x="93" y="35"/>
                      </a:cubicBezTo>
                      <a:cubicBezTo>
                        <a:pt x="87" y="25"/>
                        <a:pt x="71" y="25"/>
                        <a:pt x="61" y="30"/>
                      </a:cubicBezTo>
                      <a:cubicBezTo>
                        <a:pt x="56" y="33"/>
                        <a:pt x="53" y="40"/>
                        <a:pt x="47" y="46"/>
                      </a:cubicBezTo>
                      <a:cubicBezTo>
                        <a:pt x="44" y="49"/>
                        <a:pt x="38" y="51"/>
                        <a:pt x="36" y="55"/>
                      </a:cubicBezTo>
                      <a:cubicBezTo>
                        <a:pt x="32" y="62"/>
                        <a:pt x="35" y="69"/>
                        <a:pt x="33" y="78"/>
                      </a:cubicBezTo>
                      <a:cubicBezTo>
                        <a:pt x="32" y="86"/>
                        <a:pt x="26" y="96"/>
                        <a:pt x="21" y="103"/>
                      </a:cubicBezTo>
                      <a:cubicBezTo>
                        <a:pt x="16" y="109"/>
                        <a:pt x="10" y="117"/>
                        <a:pt x="0" y="117"/>
                      </a:cubicBezTo>
                      <a:cubicBezTo>
                        <a:pt x="1" y="107"/>
                        <a:pt x="11" y="102"/>
                        <a:pt x="15" y="95"/>
                      </a:cubicBezTo>
                      <a:cubicBezTo>
                        <a:pt x="20" y="88"/>
                        <a:pt x="24" y="77"/>
                        <a:pt x="23" y="64"/>
                      </a:cubicBezTo>
                      <a:cubicBezTo>
                        <a:pt x="22" y="56"/>
                        <a:pt x="19" y="48"/>
                        <a:pt x="23" y="40"/>
                      </a:cubicBezTo>
                      <a:cubicBezTo>
                        <a:pt x="26" y="33"/>
                        <a:pt x="37" y="25"/>
                        <a:pt x="45" y="19"/>
                      </a:cubicBezTo>
                      <a:cubicBezTo>
                        <a:pt x="68" y="0"/>
                        <a:pt x="102" y="2"/>
                        <a:pt x="115" y="31"/>
                      </a:cubicBezTo>
                      <a:cubicBezTo>
                        <a:pt x="119" y="39"/>
                        <a:pt x="124" y="62"/>
                        <a:pt x="113" y="65"/>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88"/>
                <p:cNvSpPr>
                  <a:spLocks/>
                </p:cNvSpPr>
                <p:nvPr/>
              </p:nvSpPr>
              <p:spPr bwMode="auto">
                <a:xfrm>
                  <a:off x="1014366" y="3088287"/>
                  <a:ext cx="45875" cy="33364"/>
                </a:xfrm>
                <a:custGeom>
                  <a:avLst/>
                  <a:gdLst>
                    <a:gd name="T0" fmla="*/ 18 w 23"/>
                    <a:gd name="T1" fmla="*/ 17 h 17"/>
                    <a:gd name="T2" fmla="*/ 3 w 23"/>
                    <a:gd name="T3" fmla="*/ 12 h 17"/>
                    <a:gd name="T4" fmla="*/ 18 w 23"/>
                    <a:gd name="T5" fmla="*/ 17 h 17"/>
                  </a:gdLst>
                  <a:ahLst/>
                  <a:cxnLst>
                    <a:cxn ang="0">
                      <a:pos x="T0" y="T1"/>
                    </a:cxn>
                    <a:cxn ang="0">
                      <a:pos x="T2" y="T3"/>
                    </a:cxn>
                    <a:cxn ang="0">
                      <a:pos x="T4" y="T5"/>
                    </a:cxn>
                  </a:cxnLst>
                  <a:rect l="0" t="0" r="r" b="b"/>
                  <a:pathLst>
                    <a:path w="23" h="17">
                      <a:moveTo>
                        <a:pt x="18" y="17"/>
                      </a:moveTo>
                      <a:cubicBezTo>
                        <a:pt x="14" y="15"/>
                        <a:pt x="9" y="13"/>
                        <a:pt x="3" y="12"/>
                      </a:cubicBezTo>
                      <a:cubicBezTo>
                        <a:pt x="0" y="0"/>
                        <a:pt x="23" y="7"/>
                        <a:pt x="18" y="1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89"/>
                <p:cNvSpPr>
                  <a:spLocks/>
                </p:cNvSpPr>
                <p:nvPr/>
              </p:nvSpPr>
              <p:spPr bwMode="auto">
                <a:xfrm>
                  <a:off x="937630" y="3090790"/>
                  <a:ext cx="79238" cy="92583"/>
                </a:xfrm>
                <a:custGeom>
                  <a:avLst/>
                  <a:gdLst>
                    <a:gd name="T0" fmla="*/ 40 w 40"/>
                    <a:gd name="T1" fmla="*/ 9 h 47"/>
                    <a:gd name="T2" fmla="*/ 33 w 40"/>
                    <a:gd name="T3" fmla="*/ 14 h 47"/>
                    <a:gd name="T4" fmla="*/ 16 w 40"/>
                    <a:gd name="T5" fmla="*/ 32 h 47"/>
                    <a:gd name="T6" fmla="*/ 6 w 40"/>
                    <a:gd name="T7" fmla="*/ 47 h 47"/>
                    <a:gd name="T8" fmla="*/ 21 w 40"/>
                    <a:gd name="T9" fmla="*/ 17 h 47"/>
                    <a:gd name="T10" fmla="*/ 40 w 40"/>
                    <a:gd name="T11" fmla="*/ 9 h 47"/>
                  </a:gdLst>
                  <a:ahLst/>
                  <a:cxnLst>
                    <a:cxn ang="0">
                      <a:pos x="T0" y="T1"/>
                    </a:cxn>
                    <a:cxn ang="0">
                      <a:pos x="T2" y="T3"/>
                    </a:cxn>
                    <a:cxn ang="0">
                      <a:pos x="T4" y="T5"/>
                    </a:cxn>
                    <a:cxn ang="0">
                      <a:pos x="T6" y="T7"/>
                    </a:cxn>
                    <a:cxn ang="0">
                      <a:pos x="T8" y="T9"/>
                    </a:cxn>
                    <a:cxn ang="0">
                      <a:pos x="T10" y="T11"/>
                    </a:cxn>
                  </a:cxnLst>
                  <a:rect l="0" t="0" r="r" b="b"/>
                  <a:pathLst>
                    <a:path w="40" h="47">
                      <a:moveTo>
                        <a:pt x="40" y="9"/>
                      </a:moveTo>
                      <a:cubicBezTo>
                        <a:pt x="40" y="13"/>
                        <a:pt x="35" y="12"/>
                        <a:pt x="33" y="14"/>
                      </a:cubicBezTo>
                      <a:cubicBezTo>
                        <a:pt x="29" y="22"/>
                        <a:pt x="21" y="26"/>
                        <a:pt x="16" y="32"/>
                      </a:cubicBezTo>
                      <a:cubicBezTo>
                        <a:pt x="12" y="37"/>
                        <a:pt x="12" y="44"/>
                        <a:pt x="6" y="47"/>
                      </a:cubicBezTo>
                      <a:cubicBezTo>
                        <a:pt x="0" y="35"/>
                        <a:pt x="14" y="25"/>
                        <a:pt x="21" y="17"/>
                      </a:cubicBezTo>
                      <a:cubicBezTo>
                        <a:pt x="25" y="12"/>
                        <a:pt x="32" y="0"/>
                        <a:pt x="40" y="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90"/>
                <p:cNvSpPr>
                  <a:spLocks/>
                </p:cNvSpPr>
                <p:nvPr/>
              </p:nvSpPr>
              <p:spPr bwMode="auto">
                <a:xfrm>
                  <a:off x="884249" y="3115812"/>
                  <a:ext cx="171821" cy="222700"/>
                </a:xfrm>
                <a:custGeom>
                  <a:avLst/>
                  <a:gdLst>
                    <a:gd name="T0" fmla="*/ 9 w 87"/>
                    <a:gd name="T1" fmla="*/ 109 h 113"/>
                    <a:gd name="T2" fmla="*/ 22 w 87"/>
                    <a:gd name="T3" fmla="*/ 100 h 113"/>
                    <a:gd name="T4" fmla="*/ 42 w 87"/>
                    <a:gd name="T5" fmla="*/ 81 h 113"/>
                    <a:gd name="T6" fmla="*/ 54 w 87"/>
                    <a:gd name="T7" fmla="*/ 77 h 113"/>
                    <a:gd name="T8" fmla="*/ 78 w 87"/>
                    <a:gd name="T9" fmla="*/ 37 h 113"/>
                    <a:gd name="T10" fmla="*/ 77 w 87"/>
                    <a:gd name="T11" fmla="*/ 29 h 113"/>
                    <a:gd name="T12" fmla="*/ 72 w 87"/>
                    <a:gd name="T13" fmla="*/ 10 h 113"/>
                    <a:gd name="T14" fmla="*/ 60 w 87"/>
                    <a:gd name="T15" fmla="*/ 23 h 113"/>
                    <a:gd name="T16" fmla="*/ 12 w 87"/>
                    <a:gd name="T17" fmla="*/ 87 h 113"/>
                    <a:gd name="T18" fmla="*/ 0 w 87"/>
                    <a:gd name="T19" fmla="*/ 90 h 113"/>
                    <a:gd name="T20" fmla="*/ 14 w 87"/>
                    <a:gd name="T21" fmla="*/ 76 h 113"/>
                    <a:gd name="T22" fmla="*/ 43 w 87"/>
                    <a:gd name="T23" fmla="*/ 26 h 113"/>
                    <a:gd name="T24" fmla="*/ 53 w 87"/>
                    <a:gd name="T25" fmla="*/ 18 h 113"/>
                    <a:gd name="T26" fmla="*/ 61 w 87"/>
                    <a:gd name="T27" fmla="*/ 7 h 113"/>
                    <a:gd name="T28" fmla="*/ 86 w 87"/>
                    <a:gd name="T29" fmla="*/ 16 h 113"/>
                    <a:gd name="T30" fmla="*/ 84 w 87"/>
                    <a:gd name="T31" fmla="*/ 29 h 113"/>
                    <a:gd name="T32" fmla="*/ 84 w 87"/>
                    <a:gd name="T33" fmla="*/ 44 h 113"/>
                    <a:gd name="T34" fmla="*/ 64 w 87"/>
                    <a:gd name="T35" fmla="*/ 80 h 113"/>
                    <a:gd name="T36" fmla="*/ 47 w 87"/>
                    <a:gd name="T37" fmla="*/ 88 h 113"/>
                    <a:gd name="T38" fmla="*/ 9 w 87"/>
                    <a:gd name="T39" fmla="*/ 10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13">
                      <a:moveTo>
                        <a:pt x="9" y="109"/>
                      </a:moveTo>
                      <a:cubicBezTo>
                        <a:pt x="11" y="104"/>
                        <a:pt x="16" y="104"/>
                        <a:pt x="22" y="100"/>
                      </a:cubicBezTo>
                      <a:cubicBezTo>
                        <a:pt x="29" y="95"/>
                        <a:pt x="35" y="85"/>
                        <a:pt x="42" y="81"/>
                      </a:cubicBezTo>
                      <a:cubicBezTo>
                        <a:pt x="46" y="79"/>
                        <a:pt x="50" y="79"/>
                        <a:pt x="54" y="77"/>
                      </a:cubicBezTo>
                      <a:cubicBezTo>
                        <a:pt x="66" y="70"/>
                        <a:pt x="77" y="51"/>
                        <a:pt x="78" y="37"/>
                      </a:cubicBezTo>
                      <a:cubicBezTo>
                        <a:pt x="78" y="34"/>
                        <a:pt x="77" y="31"/>
                        <a:pt x="77" y="29"/>
                      </a:cubicBezTo>
                      <a:cubicBezTo>
                        <a:pt x="77" y="21"/>
                        <a:pt x="81" y="11"/>
                        <a:pt x="72" y="10"/>
                      </a:cubicBezTo>
                      <a:cubicBezTo>
                        <a:pt x="64" y="9"/>
                        <a:pt x="62" y="16"/>
                        <a:pt x="60" y="23"/>
                      </a:cubicBezTo>
                      <a:cubicBezTo>
                        <a:pt x="41" y="39"/>
                        <a:pt x="34" y="74"/>
                        <a:pt x="12" y="87"/>
                      </a:cubicBezTo>
                      <a:cubicBezTo>
                        <a:pt x="9" y="89"/>
                        <a:pt x="4" y="91"/>
                        <a:pt x="0" y="90"/>
                      </a:cubicBezTo>
                      <a:cubicBezTo>
                        <a:pt x="0" y="81"/>
                        <a:pt x="8" y="81"/>
                        <a:pt x="14" y="76"/>
                      </a:cubicBezTo>
                      <a:cubicBezTo>
                        <a:pt x="28" y="64"/>
                        <a:pt x="31" y="41"/>
                        <a:pt x="43" y="26"/>
                      </a:cubicBezTo>
                      <a:cubicBezTo>
                        <a:pt x="46" y="23"/>
                        <a:pt x="50" y="21"/>
                        <a:pt x="53" y="18"/>
                      </a:cubicBezTo>
                      <a:cubicBezTo>
                        <a:pt x="56" y="14"/>
                        <a:pt x="58" y="9"/>
                        <a:pt x="61" y="7"/>
                      </a:cubicBezTo>
                      <a:cubicBezTo>
                        <a:pt x="71" y="0"/>
                        <a:pt x="85" y="5"/>
                        <a:pt x="86" y="16"/>
                      </a:cubicBezTo>
                      <a:cubicBezTo>
                        <a:pt x="87" y="20"/>
                        <a:pt x="84" y="25"/>
                        <a:pt x="84" y="29"/>
                      </a:cubicBezTo>
                      <a:cubicBezTo>
                        <a:pt x="84" y="35"/>
                        <a:pt x="85" y="40"/>
                        <a:pt x="84" y="44"/>
                      </a:cubicBezTo>
                      <a:cubicBezTo>
                        <a:pt x="82" y="59"/>
                        <a:pt x="74" y="72"/>
                        <a:pt x="64" y="80"/>
                      </a:cubicBezTo>
                      <a:cubicBezTo>
                        <a:pt x="59" y="84"/>
                        <a:pt x="53" y="85"/>
                        <a:pt x="47" y="88"/>
                      </a:cubicBezTo>
                      <a:cubicBezTo>
                        <a:pt x="36" y="95"/>
                        <a:pt x="27" y="113"/>
                        <a:pt x="9" y="10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91"/>
                <p:cNvSpPr>
                  <a:spLocks noEditPoints="1"/>
                </p:cNvSpPr>
                <p:nvPr/>
              </p:nvSpPr>
              <p:spPr bwMode="auto">
                <a:xfrm>
                  <a:off x="888419" y="3143337"/>
                  <a:ext cx="147633" cy="179328"/>
                </a:xfrm>
                <a:custGeom>
                  <a:avLst/>
                  <a:gdLst>
                    <a:gd name="T0" fmla="*/ 70 w 75"/>
                    <a:gd name="T1" fmla="*/ 0 h 91"/>
                    <a:gd name="T2" fmla="*/ 68 w 75"/>
                    <a:gd name="T3" fmla="*/ 14 h 91"/>
                    <a:gd name="T4" fmla="*/ 56 w 75"/>
                    <a:gd name="T5" fmla="*/ 53 h 91"/>
                    <a:gd name="T6" fmla="*/ 29 w 75"/>
                    <a:gd name="T7" fmla="*/ 70 h 91"/>
                    <a:gd name="T8" fmla="*/ 0 w 75"/>
                    <a:gd name="T9" fmla="*/ 85 h 91"/>
                    <a:gd name="T10" fmla="*/ 14 w 75"/>
                    <a:gd name="T11" fmla="*/ 75 h 91"/>
                    <a:gd name="T12" fmla="*/ 38 w 75"/>
                    <a:gd name="T13" fmla="*/ 49 h 91"/>
                    <a:gd name="T14" fmla="*/ 62 w 75"/>
                    <a:gd name="T15" fmla="*/ 11 h 91"/>
                    <a:gd name="T16" fmla="*/ 68 w 75"/>
                    <a:gd name="T17" fmla="*/ 0 h 91"/>
                    <a:gd name="T18" fmla="*/ 70 w 75"/>
                    <a:gd name="T19" fmla="*/ 0 h 91"/>
                    <a:gd name="T20" fmla="*/ 47 w 75"/>
                    <a:gd name="T21" fmla="*/ 47 h 91"/>
                    <a:gd name="T22" fmla="*/ 62 w 75"/>
                    <a:gd name="T23" fmla="*/ 22 h 91"/>
                    <a:gd name="T24" fmla="*/ 60 w 75"/>
                    <a:gd name="T25" fmla="*/ 21 h 91"/>
                    <a:gd name="T26" fmla="*/ 47 w 75"/>
                    <a:gd name="T27"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1">
                      <a:moveTo>
                        <a:pt x="70" y="0"/>
                      </a:moveTo>
                      <a:cubicBezTo>
                        <a:pt x="74" y="4"/>
                        <a:pt x="70" y="10"/>
                        <a:pt x="68" y="14"/>
                      </a:cubicBezTo>
                      <a:cubicBezTo>
                        <a:pt x="75" y="22"/>
                        <a:pt x="65" y="49"/>
                        <a:pt x="56" y="53"/>
                      </a:cubicBezTo>
                      <a:cubicBezTo>
                        <a:pt x="44" y="58"/>
                        <a:pt x="37" y="61"/>
                        <a:pt x="29" y="70"/>
                      </a:cubicBezTo>
                      <a:cubicBezTo>
                        <a:pt x="23" y="76"/>
                        <a:pt x="11" y="91"/>
                        <a:pt x="0" y="85"/>
                      </a:cubicBezTo>
                      <a:cubicBezTo>
                        <a:pt x="3" y="79"/>
                        <a:pt x="9" y="78"/>
                        <a:pt x="14" y="75"/>
                      </a:cubicBezTo>
                      <a:cubicBezTo>
                        <a:pt x="19" y="71"/>
                        <a:pt x="35" y="56"/>
                        <a:pt x="38" y="49"/>
                      </a:cubicBezTo>
                      <a:cubicBezTo>
                        <a:pt x="43" y="36"/>
                        <a:pt x="50" y="19"/>
                        <a:pt x="62" y="11"/>
                      </a:cubicBezTo>
                      <a:cubicBezTo>
                        <a:pt x="63" y="6"/>
                        <a:pt x="64" y="1"/>
                        <a:pt x="68" y="0"/>
                      </a:cubicBezTo>
                      <a:cubicBezTo>
                        <a:pt x="69" y="0"/>
                        <a:pt x="69" y="0"/>
                        <a:pt x="70" y="0"/>
                      </a:cubicBezTo>
                      <a:close/>
                      <a:moveTo>
                        <a:pt x="47" y="47"/>
                      </a:moveTo>
                      <a:cubicBezTo>
                        <a:pt x="56" y="46"/>
                        <a:pt x="63" y="33"/>
                        <a:pt x="62" y="22"/>
                      </a:cubicBezTo>
                      <a:cubicBezTo>
                        <a:pt x="61" y="22"/>
                        <a:pt x="61" y="21"/>
                        <a:pt x="60" y="21"/>
                      </a:cubicBezTo>
                      <a:cubicBezTo>
                        <a:pt x="56" y="30"/>
                        <a:pt x="51" y="38"/>
                        <a:pt x="47" y="47"/>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92"/>
                <p:cNvSpPr>
                  <a:spLocks/>
                </p:cNvSpPr>
                <p:nvPr/>
              </p:nvSpPr>
              <p:spPr bwMode="auto">
                <a:xfrm>
                  <a:off x="1131138" y="3150009"/>
                  <a:ext cx="23354" cy="52546"/>
                </a:xfrm>
                <a:custGeom>
                  <a:avLst/>
                  <a:gdLst>
                    <a:gd name="T0" fmla="*/ 7 w 12"/>
                    <a:gd name="T1" fmla="*/ 0 h 27"/>
                    <a:gd name="T2" fmla="*/ 3 w 12"/>
                    <a:gd name="T3" fmla="*/ 27 h 27"/>
                    <a:gd name="T4" fmla="*/ 7 w 12"/>
                    <a:gd name="T5" fmla="*/ 0 h 27"/>
                  </a:gdLst>
                  <a:ahLst/>
                  <a:cxnLst>
                    <a:cxn ang="0">
                      <a:pos x="T0" y="T1"/>
                    </a:cxn>
                    <a:cxn ang="0">
                      <a:pos x="T2" y="T3"/>
                    </a:cxn>
                    <a:cxn ang="0">
                      <a:pos x="T4" y="T5"/>
                    </a:cxn>
                  </a:cxnLst>
                  <a:rect l="0" t="0" r="r" b="b"/>
                  <a:pathLst>
                    <a:path w="12" h="27">
                      <a:moveTo>
                        <a:pt x="7" y="0"/>
                      </a:moveTo>
                      <a:cubicBezTo>
                        <a:pt x="12" y="5"/>
                        <a:pt x="10" y="24"/>
                        <a:pt x="3" y="27"/>
                      </a:cubicBezTo>
                      <a:cubicBezTo>
                        <a:pt x="2" y="19"/>
                        <a:pt x="0" y="3"/>
                        <a:pt x="7"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93"/>
                <p:cNvSpPr>
                  <a:spLocks/>
                </p:cNvSpPr>
                <p:nvPr/>
              </p:nvSpPr>
              <p:spPr bwMode="auto">
                <a:xfrm>
                  <a:off x="855055" y="3155849"/>
                  <a:ext cx="56718" cy="90081"/>
                </a:xfrm>
                <a:custGeom>
                  <a:avLst/>
                  <a:gdLst>
                    <a:gd name="T0" fmla="*/ 25 w 29"/>
                    <a:gd name="T1" fmla="*/ 1 h 46"/>
                    <a:gd name="T2" fmla="*/ 20 w 29"/>
                    <a:gd name="T3" fmla="*/ 28 h 46"/>
                    <a:gd name="T4" fmla="*/ 3 w 29"/>
                    <a:gd name="T5" fmla="*/ 46 h 46"/>
                    <a:gd name="T6" fmla="*/ 22 w 29"/>
                    <a:gd name="T7" fmla="*/ 2 h 46"/>
                    <a:gd name="T8" fmla="*/ 23 w 29"/>
                    <a:gd name="T9" fmla="*/ 0 h 46"/>
                    <a:gd name="T10" fmla="*/ 25 w 29"/>
                    <a:gd name="T11" fmla="*/ 1 h 46"/>
                  </a:gdLst>
                  <a:ahLst/>
                  <a:cxnLst>
                    <a:cxn ang="0">
                      <a:pos x="T0" y="T1"/>
                    </a:cxn>
                    <a:cxn ang="0">
                      <a:pos x="T2" y="T3"/>
                    </a:cxn>
                    <a:cxn ang="0">
                      <a:pos x="T4" y="T5"/>
                    </a:cxn>
                    <a:cxn ang="0">
                      <a:pos x="T6" y="T7"/>
                    </a:cxn>
                    <a:cxn ang="0">
                      <a:pos x="T8" y="T9"/>
                    </a:cxn>
                    <a:cxn ang="0">
                      <a:pos x="T10" y="T11"/>
                    </a:cxn>
                  </a:cxnLst>
                  <a:rect l="0" t="0" r="r" b="b"/>
                  <a:pathLst>
                    <a:path w="29" h="46">
                      <a:moveTo>
                        <a:pt x="25" y="1"/>
                      </a:moveTo>
                      <a:cubicBezTo>
                        <a:pt x="29" y="11"/>
                        <a:pt x="25" y="21"/>
                        <a:pt x="20" y="28"/>
                      </a:cubicBezTo>
                      <a:cubicBezTo>
                        <a:pt x="16" y="34"/>
                        <a:pt x="10" y="42"/>
                        <a:pt x="3" y="46"/>
                      </a:cubicBezTo>
                      <a:cubicBezTo>
                        <a:pt x="0" y="27"/>
                        <a:pt x="19" y="19"/>
                        <a:pt x="22" y="2"/>
                      </a:cubicBezTo>
                      <a:cubicBezTo>
                        <a:pt x="22" y="1"/>
                        <a:pt x="23" y="1"/>
                        <a:pt x="23" y="0"/>
                      </a:cubicBezTo>
                      <a:cubicBezTo>
                        <a:pt x="24" y="0"/>
                        <a:pt x="24" y="1"/>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94"/>
                <p:cNvSpPr>
                  <a:spLocks/>
                </p:cNvSpPr>
                <p:nvPr/>
              </p:nvSpPr>
              <p:spPr bwMode="auto">
                <a:xfrm>
                  <a:off x="966824" y="3215068"/>
                  <a:ext cx="180162" cy="180996"/>
                </a:xfrm>
                <a:custGeom>
                  <a:avLst/>
                  <a:gdLst>
                    <a:gd name="T0" fmla="*/ 88 w 91"/>
                    <a:gd name="T1" fmla="*/ 0 h 92"/>
                    <a:gd name="T2" fmla="*/ 79 w 91"/>
                    <a:gd name="T3" fmla="*/ 34 h 92"/>
                    <a:gd name="T4" fmla="*/ 59 w 91"/>
                    <a:gd name="T5" fmla="*/ 58 h 92"/>
                    <a:gd name="T6" fmla="*/ 29 w 91"/>
                    <a:gd name="T7" fmla="*/ 71 h 92"/>
                    <a:gd name="T8" fmla="*/ 57 w 91"/>
                    <a:gd name="T9" fmla="*/ 64 h 92"/>
                    <a:gd name="T10" fmla="*/ 22 w 91"/>
                    <a:gd name="T11" fmla="*/ 80 h 92"/>
                    <a:gd name="T12" fmla="*/ 0 w 91"/>
                    <a:gd name="T13" fmla="*/ 89 h 92"/>
                    <a:gd name="T14" fmla="*/ 10 w 91"/>
                    <a:gd name="T15" fmla="*/ 80 h 92"/>
                    <a:gd name="T16" fmla="*/ 25 w 91"/>
                    <a:gd name="T17" fmla="*/ 64 h 92"/>
                    <a:gd name="T18" fmla="*/ 59 w 91"/>
                    <a:gd name="T19" fmla="*/ 49 h 92"/>
                    <a:gd name="T20" fmla="*/ 84 w 91"/>
                    <a:gd name="T21" fmla="*/ 3 h 92"/>
                    <a:gd name="T22" fmla="*/ 86 w 91"/>
                    <a:gd name="T23" fmla="*/ 0 h 92"/>
                    <a:gd name="T24" fmla="*/ 88 w 91"/>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92">
                      <a:moveTo>
                        <a:pt x="88" y="0"/>
                      </a:moveTo>
                      <a:cubicBezTo>
                        <a:pt x="91" y="12"/>
                        <a:pt x="85" y="24"/>
                        <a:pt x="79" y="34"/>
                      </a:cubicBezTo>
                      <a:cubicBezTo>
                        <a:pt x="74" y="43"/>
                        <a:pt x="68" y="53"/>
                        <a:pt x="59" y="58"/>
                      </a:cubicBezTo>
                      <a:cubicBezTo>
                        <a:pt x="49" y="63"/>
                        <a:pt x="37" y="63"/>
                        <a:pt x="29" y="71"/>
                      </a:cubicBezTo>
                      <a:cubicBezTo>
                        <a:pt x="39" y="73"/>
                        <a:pt x="49" y="65"/>
                        <a:pt x="57" y="64"/>
                      </a:cubicBezTo>
                      <a:cubicBezTo>
                        <a:pt x="56" y="81"/>
                        <a:pt x="35" y="75"/>
                        <a:pt x="22" y="80"/>
                      </a:cubicBezTo>
                      <a:cubicBezTo>
                        <a:pt x="14" y="82"/>
                        <a:pt x="9" y="92"/>
                        <a:pt x="0" y="89"/>
                      </a:cubicBezTo>
                      <a:cubicBezTo>
                        <a:pt x="1" y="82"/>
                        <a:pt x="7" y="82"/>
                        <a:pt x="10" y="80"/>
                      </a:cubicBezTo>
                      <a:cubicBezTo>
                        <a:pt x="16" y="75"/>
                        <a:pt x="19" y="68"/>
                        <a:pt x="25" y="64"/>
                      </a:cubicBezTo>
                      <a:cubicBezTo>
                        <a:pt x="36" y="55"/>
                        <a:pt x="50" y="56"/>
                        <a:pt x="59" y="49"/>
                      </a:cubicBezTo>
                      <a:cubicBezTo>
                        <a:pt x="75" y="37"/>
                        <a:pt x="76" y="22"/>
                        <a:pt x="84" y="3"/>
                      </a:cubicBezTo>
                      <a:cubicBezTo>
                        <a:pt x="85" y="2"/>
                        <a:pt x="85" y="1"/>
                        <a:pt x="86" y="0"/>
                      </a:cubicBezTo>
                      <a:cubicBezTo>
                        <a:pt x="87" y="0"/>
                        <a:pt x="87" y="0"/>
                        <a:pt x="88"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95"/>
                <p:cNvSpPr>
                  <a:spLocks/>
                </p:cNvSpPr>
                <p:nvPr/>
              </p:nvSpPr>
              <p:spPr bwMode="auto">
                <a:xfrm>
                  <a:off x="1085263" y="3218405"/>
                  <a:ext cx="108432" cy="128449"/>
                </a:xfrm>
                <a:custGeom>
                  <a:avLst/>
                  <a:gdLst>
                    <a:gd name="T0" fmla="*/ 52 w 55"/>
                    <a:gd name="T1" fmla="*/ 0 h 65"/>
                    <a:gd name="T2" fmla="*/ 39 w 55"/>
                    <a:gd name="T3" fmla="*/ 34 h 65"/>
                    <a:gd name="T4" fmla="*/ 27 w 55"/>
                    <a:gd name="T5" fmla="*/ 41 h 65"/>
                    <a:gd name="T6" fmla="*/ 0 w 55"/>
                    <a:gd name="T7" fmla="*/ 61 h 65"/>
                    <a:gd name="T8" fmla="*/ 9 w 55"/>
                    <a:gd name="T9" fmla="*/ 51 h 65"/>
                    <a:gd name="T10" fmla="*/ 31 w 55"/>
                    <a:gd name="T11" fmla="*/ 13 h 65"/>
                    <a:gd name="T12" fmla="*/ 37 w 55"/>
                    <a:gd name="T13" fmla="*/ 0 h 65"/>
                    <a:gd name="T14" fmla="*/ 32 w 55"/>
                    <a:gd name="T15" fmla="*/ 29 h 65"/>
                    <a:gd name="T16" fmla="*/ 49 w 55"/>
                    <a:gd name="T17" fmla="*/ 0 h 65"/>
                    <a:gd name="T18" fmla="*/ 52 w 55"/>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5">
                      <a:moveTo>
                        <a:pt x="52" y="0"/>
                      </a:moveTo>
                      <a:cubicBezTo>
                        <a:pt x="55" y="13"/>
                        <a:pt x="47" y="27"/>
                        <a:pt x="39" y="34"/>
                      </a:cubicBezTo>
                      <a:cubicBezTo>
                        <a:pt x="36" y="37"/>
                        <a:pt x="31" y="38"/>
                        <a:pt x="27" y="41"/>
                      </a:cubicBezTo>
                      <a:cubicBezTo>
                        <a:pt x="19" y="49"/>
                        <a:pt x="14" y="65"/>
                        <a:pt x="0" y="61"/>
                      </a:cubicBezTo>
                      <a:cubicBezTo>
                        <a:pt x="0" y="55"/>
                        <a:pt x="5" y="55"/>
                        <a:pt x="9" y="51"/>
                      </a:cubicBezTo>
                      <a:cubicBezTo>
                        <a:pt x="19" y="43"/>
                        <a:pt x="27" y="27"/>
                        <a:pt x="31" y="13"/>
                      </a:cubicBezTo>
                      <a:cubicBezTo>
                        <a:pt x="32" y="9"/>
                        <a:pt x="32" y="2"/>
                        <a:pt x="37" y="0"/>
                      </a:cubicBezTo>
                      <a:cubicBezTo>
                        <a:pt x="44" y="8"/>
                        <a:pt x="33" y="21"/>
                        <a:pt x="32" y="29"/>
                      </a:cubicBezTo>
                      <a:cubicBezTo>
                        <a:pt x="42" y="26"/>
                        <a:pt x="42" y="7"/>
                        <a:pt x="49" y="0"/>
                      </a:cubicBezTo>
                      <a:cubicBezTo>
                        <a:pt x="50" y="0"/>
                        <a:pt x="51" y="0"/>
                        <a:pt x="52"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96"/>
                <p:cNvSpPr>
                  <a:spLocks/>
                </p:cNvSpPr>
                <p:nvPr/>
              </p:nvSpPr>
              <p:spPr bwMode="auto">
                <a:xfrm>
                  <a:off x="1061909" y="3285965"/>
                  <a:ext cx="118440" cy="90081"/>
                </a:xfrm>
                <a:custGeom>
                  <a:avLst/>
                  <a:gdLst>
                    <a:gd name="T0" fmla="*/ 59 w 60"/>
                    <a:gd name="T1" fmla="*/ 0 h 46"/>
                    <a:gd name="T2" fmla="*/ 45 w 60"/>
                    <a:gd name="T3" fmla="*/ 18 h 46"/>
                    <a:gd name="T4" fmla="*/ 52 w 60"/>
                    <a:gd name="T5" fmla="*/ 16 h 46"/>
                    <a:gd name="T6" fmla="*/ 45 w 60"/>
                    <a:gd name="T7" fmla="*/ 26 h 46"/>
                    <a:gd name="T8" fmla="*/ 0 w 60"/>
                    <a:gd name="T9" fmla="*/ 46 h 46"/>
                    <a:gd name="T10" fmla="*/ 17 w 60"/>
                    <a:gd name="T11" fmla="*/ 33 h 46"/>
                    <a:gd name="T12" fmla="*/ 35 w 60"/>
                    <a:gd name="T13" fmla="*/ 21 h 46"/>
                    <a:gd name="T14" fmla="*/ 57 w 60"/>
                    <a:gd name="T15" fmla="*/ 0 h 46"/>
                    <a:gd name="T16" fmla="*/ 59 w 6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46">
                      <a:moveTo>
                        <a:pt x="59" y="0"/>
                      </a:moveTo>
                      <a:cubicBezTo>
                        <a:pt x="60" y="9"/>
                        <a:pt x="50" y="12"/>
                        <a:pt x="45" y="18"/>
                      </a:cubicBezTo>
                      <a:cubicBezTo>
                        <a:pt x="47" y="20"/>
                        <a:pt x="48" y="15"/>
                        <a:pt x="52" y="16"/>
                      </a:cubicBezTo>
                      <a:cubicBezTo>
                        <a:pt x="52" y="22"/>
                        <a:pt x="47" y="23"/>
                        <a:pt x="45" y="26"/>
                      </a:cubicBezTo>
                      <a:cubicBezTo>
                        <a:pt x="27" y="29"/>
                        <a:pt x="18" y="45"/>
                        <a:pt x="0" y="46"/>
                      </a:cubicBezTo>
                      <a:cubicBezTo>
                        <a:pt x="3" y="39"/>
                        <a:pt x="11" y="37"/>
                        <a:pt x="17" y="33"/>
                      </a:cubicBezTo>
                      <a:cubicBezTo>
                        <a:pt x="23" y="30"/>
                        <a:pt x="30" y="26"/>
                        <a:pt x="35" y="21"/>
                      </a:cubicBezTo>
                      <a:cubicBezTo>
                        <a:pt x="42" y="15"/>
                        <a:pt x="47" y="4"/>
                        <a:pt x="57" y="0"/>
                      </a:cubicBezTo>
                      <a:cubicBezTo>
                        <a:pt x="57" y="0"/>
                        <a:pt x="58" y="0"/>
                        <a:pt x="59" y="0"/>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97"/>
                <p:cNvSpPr>
                  <a:spLocks/>
                </p:cNvSpPr>
                <p:nvPr/>
              </p:nvSpPr>
              <p:spPr bwMode="auto">
                <a:xfrm>
                  <a:off x="937630" y="3354360"/>
                  <a:ext cx="49211" cy="30027"/>
                </a:xfrm>
                <a:custGeom>
                  <a:avLst/>
                  <a:gdLst>
                    <a:gd name="T0" fmla="*/ 25 w 25"/>
                    <a:gd name="T1" fmla="*/ 1 h 15"/>
                    <a:gd name="T2" fmla="*/ 0 w 25"/>
                    <a:gd name="T3" fmla="*/ 9 h 15"/>
                    <a:gd name="T4" fmla="*/ 25 w 25"/>
                    <a:gd name="T5" fmla="*/ 1 h 15"/>
                  </a:gdLst>
                  <a:ahLst/>
                  <a:cxnLst>
                    <a:cxn ang="0">
                      <a:pos x="T0" y="T1"/>
                    </a:cxn>
                    <a:cxn ang="0">
                      <a:pos x="T2" y="T3"/>
                    </a:cxn>
                    <a:cxn ang="0">
                      <a:pos x="T4" y="T5"/>
                    </a:cxn>
                  </a:cxnLst>
                  <a:rect l="0" t="0" r="r" b="b"/>
                  <a:pathLst>
                    <a:path w="25" h="15">
                      <a:moveTo>
                        <a:pt x="25" y="1"/>
                      </a:moveTo>
                      <a:cubicBezTo>
                        <a:pt x="22" y="8"/>
                        <a:pt x="7" y="15"/>
                        <a:pt x="0" y="9"/>
                      </a:cubicBezTo>
                      <a:cubicBezTo>
                        <a:pt x="2" y="1"/>
                        <a:pt x="18" y="0"/>
                        <a:pt x="25" y="1"/>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98"/>
                <p:cNvSpPr>
                  <a:spLocks/>
                </p:cNvSpPr>
                <p:nvPr/>
              </p:nvSpPr>
              <p:spPr bwMode="auto">
                <a:xfrm>
                  <a:off x="992679" y="3368540"/>
                  <a:ext cx="49211" cy="23354"/>
                </a:xfrm>
                <a:custGeom>
                  <a:avLst/>
                  <a:gdLst>
                    <a:gd name="T0" fmla="*/ 14 w 25"/>
                    <a:gd name="T1" fmla="*/ 12 h 12"/>
                    <a:gd name="T2" fmla="*/ 6 w 25"/>
                    <a:gd name="T3" fmla="*/ 12 h 12"/>
                    <a:gd name="T4" fmla="*/ 25 w 25"/>
                    <a:gd name="T5" fmla="*/ 5 h 12"/>
                    <a:gd name="T6" fmla="*/ 14 w 25"/>
                    <a:gd name="T7" fmla="*/ 12 h 12"/>
                  </a:gdLst>
                  <a:ahLst/>
                  <a:cxnLst>
                    <a:cxn ang="0">
                      <a:pos x="T0" y="T1"/>
                    </a:cxn>
                    <a:cxn ang="0">
                      <a:pos x="T2" y="T3"/>
                    </a:cxn>
                    <a:cxn ang="0">
                      <a:pos x="T4" y="T5"/>
                    </a:cxn>
                    <a:cxn ang="0">
                      <a:pos x="T6" y="T7"/>
                    </a:cxn>
                  </a:cxnLst>
                  <a:rect l="0" t="0" r="r" b="b"/>
                  <a:pathLst>
                    <a:path w="25" h="12">
                      <a:moveTo>
                        <a:pt x="14" y="12"/>
                      </a:moveTo>
                      <a:cubicBezTo>
                        <a:pt x="11" y="12"/>
                        <a:pt x="9" y="12"/>
                        <a:pt x="6" y="12"/>
                      </a:cubicBezTo>
                      <a:cubicBezTo>
                        <a:pt x="0" y="5"/>
                        <a:pt x="19" y="0"/>
                        <a:pt x="25" y="5"/>
                      </a:cubicBezTo>
                      <a:cubicBezTo>
                        <a:pt x="24" y="10"/>
                        <a:pt x="18" y="10"/>
                        <a:pt x="14" y="12"/>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213" name="Straight Connector 212"/>
          <p:cNvCxnSpPr/>
          <p:nvPr/>
        </p:nvCxnSpPr>
        <p:spPr>
          <a:xfrm>
            <a:off x="5956183" y="4340932"/>
            <a:ext cx="0" cy="277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4" name="Group 213"/>
          <p:cNvGrpSpPr/>
          <p:nvPr/>
        </p:nvGrpSpPr>
        <p:grpSpPr>
          <a:xfrm>
            <a:off x="1217571" y="5348616"/>
            <a:ext cx="1472384" cy="390503"/>
            <a:chOff x="973451" y="5429973"/>
            <a:chExt cx="1379090" cy="365760"/>
          </a:xfrm>
        </p:grpSpPr>
        <p:grpSp>
          <p:nvGrpSpPr>
            <p:cNvPr id="271" name="Group 270"/>
            <p:cNvGrpSpPr/>
            <p:nvPr/>
          </p:nvGrpSpPr>
          <p:grpSpPr>
            <a:xfrm>
              <a:off x="1214000" y="5467366"/>
              <a:ext cx="1138541" cy="328367"/>
              <a:chOff x="2768397" y="5450140"/>
              <a:chExt cx="933269" cy="397323"/>
            </a:xfrm>
          </p:grpSpPr>
          <p:sp>
            <p:nvSpPr>
              <p:cNvPr id="275" name="Rounded Rectangle 274"/>
              <p:cNvSpPr/>
              <p:nvPr/>
            </p:nvSpPr>
            <p:spPr>
              <a:xfrm>
                <a:off x="2798460" y="5450140"/>
                <a:ext cx="813942" cy="397323"/>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76" name="TextBox 275"/>
              <p:cNvSpPr txBox="1"/>
              <p:nvPr/>
            </p:nvSpPr>
            <p:spPr>
              <a:xfrm>
                <a:off x="2768397" y="5465800"/>
                <a:ext cx="933269" cy="276999"/>
              </a:xfrm>
              <a:prstGeom prst="rect">
                <a:avLst/>
              </a:prstGeom>
              <a:noFill/>
            </p:spPr>
            <p:txBody>
              <a:bodyPr wrap="none" rtlCol="0">
                <a:spAutoFit/>
              </a:bodyPr>
              <a:lstStyle/>
              <a:p>
                <a:pPr algn="ctr"/>
                <a:r>
                  <a:rPr lang="en-US" sz="1200" dirty="0">
                    <a:solidFill>
                      <a:srgbClr val="FFFFFF"/>
                    </a:solidFill>
                  </a:rPr>
                  <a:t>Appliances</a:t>
                </a:r>
              </a:p>
            </p:txBody>
          </p:sp>
        </p:grpSp>
        <p:grpSp>
          <p:nvGrpSpPr>
            <p:cNvPr id="272" name="Group 428"/>
            <p:cNvGrpSpPr/>
            <p:nvPr/>
          </p:nvGrpSpPr>
          <p:grpSpPr>
            <a:xfrm>
              <a:off x="973451" y="5429973"/>
              <a:ext cx="365760" cy="365760"/>
              <a:chOff x="2347260" y="5464132"/>
              <a:chExt cx="1214438" cy="1209666"/>
            </a:xfrm>
          </p:grpSpPr>
          <p:sp>
            <p:nvSpPr>
              <p:cNvPr id="273" name="Oval 263"/>
              <p:cNvSpPr>
                <a:spLocks/>
              </p:cNvSpPr>
              <p:nvPr/>
            </p:nvSpPr>
            <p:spPr bwMode="auto">
              <a:xfrm>
                <a:off x="2347260" y="5464132"/>
                <a:ext cx="1214438" cy="1209666"/>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274" name="Picture 273" descr="iconthing.ai"/>
              <p:cNvPicPr>
                <a:picLocks noChangeAspect="1"/>
              </p:cNvPicPr>
              <p:nvPr/>
            </p:nvPicPr>
            <p:blipFill>
              <a:blip r:embed="rId4" cstate="print"/>
              <a:srcRect l="21772" t="48646" r="68423" b="47454"/>
              <a:stretch>
                <a:fillRect/>
              </a:stretch>
            </p:blipFill>
            <p:spPr>
              <a:xfrm>
                <a:off x="2421524" y="5987783"/>
                <a:ext cx="1099778" cy="337859"/>
              </a:xfrm>
              <a:prstGeom prst="rect">
                <a:avLst/>
              </a:prstGeom>
            </p:spPr>
          </p:pic>
        </p:grpSp>
      </p:grpSp>
      <p:grpSp>
        <p:nvGrpSpPr>
          <p:cNvPr id="215" name="Group 214"/>
          <p:cNvGrpSpPr/>
          <p:nvPr/>
        </p:nvGrpSpPr>
        <p:grpSpPr>
          <a:xfrm>
            <a:off x="3045858" y="5348616"/>
            <a:ext cx="1433030" cy="390503"/>
            <a:chOff x="2331228" y="5429973"/>
            <a:chExt cx="1342229" cy="365760"/>
          </a:xfrm>
        </p:grpSpPr>
        <p:grpSp>
          <p:nvGrpSpPr>
            <p:cNvPr id="265" name="Group 264"/>
            <p:cNvGrpSpPr/>
            <p:nvPr/>
          </p:nvGrpSpPr>
          <p:grpSpPr>
            <a:xfrm>
              <a:off x="2514092" y="5467366"/>
              <a:ext cx="1159365" cy="328367"/>
              <a:chOff x="3708425" y="5450140"/>
              <a:chExt cx="950342" cy="397323"/>
            </a:xfrm>
          </p:grpSpPr>
          <p:sp>
            <p:nvSpPr>
              <p:cNvPr id="269" name="Rounded Rectangle 268"/>
              <p:cNvSpPr/>
              <p:nvPr/>
            </p:nvSpPr>
            <p:spPr>
              <a:xfrm>
                <a:off x="3708425" y="5450140"/>
                <a:ext cx="813942" cy="397323"/>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70" name="TextBox 269"/>
              <p:cNvSpPr txBox="1"/>
              <p:nvPr/>
            </p:nvSpPr>
            <p:spPr>
              <a:xfrm>
                <a:off x="3860150" y="5465800"/>
                <a:ext cx="798617" cy="276999"/>
              </a:xfrm>
              <a:prstGeom prst="rect">
                <a:avLst/>
              </a:prstGeom>
              <a:noFill/>
            </p:spPr>
            <p:txBody>
              <a:bodyPr wrap="none" rtlCol="0">
                <a:spAutoFit/>
              </a:bodyPr>
              <a:lstStyle/>
              <a:p>
                <a:r>
                  <a:rPr lang="en-US" sz="1200" dirty="0">
                    <a:solidFill>
                      <a:srgbClr val="FFFFFF"/>
                    </a:solidFill>
                  </a:rPr>
                  <a:t>Switches</a:t>
                </a:r>
              </a:p>
            </p:txBody>
          </p:sp>
        </p:grpSp>
        <p:grpSp>
          <p:nvGrpSpPr>
            <p:cNvPr id="266" name="Group 255"/>
            <p:cNvGrpSpPr>
              <a:grpSpLocks noChangeAspect="1"/>
            </p:cNvGrpSpPr>
            <p:nvPr/>
          </p:nvGrpSpPr>
          <p:grpSpPr>
            <a:xfrm>
              <a:off x="2331228" y="5429973"/>
              <a:ext cx="365760" cy="365760"/>
              <a:chOff x="7674421" y="345416"/>
              <a:chExt cx="730049" cy="732912"/>
            </a:xfrm>
          </p:grpSpPr>
          <p:sp>
            <p:nvSpPr>
              <p:cNvPr id="267" name="Oval 263"/>
              <p:cNvSpPr>
                <a:spLocks/>
              </p:cNvSpPr>
              <p:nvPr/>
            </p:nvSpPr>
            <p:spPr bwMode="auto">
              <a:xfrm>
                <a:off x="7674421" y="345416"/>
                <a:ext cx="730049" cy="732912"/>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268" name="Picture 267" descr="dru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48945" y="480097"/>
                <a:ext cx="381000" cy="463550"/>
              </a:xfrm>
              <a:prstGeom prst="rect">
                <a:avLst/>
              </a:prstGeom>
            </p:spPr>
          </p:pic>
        </p:grpSp>
      </p:grpSp>
      <p:grpSp>
        <p:nvGrpSpPr>
          <p:cNvPr id="216" name="Group 215"/>
          <p:cNvGrpSpPr/>
          <p:nvPr/>
        </p:nvGrpSpPr>
        <p:grpSpPr>
          <a:xfrm>
            <a:off x="4834791" y="5348616"/>
            <a:ext cx="1238567" cy="390503"/>
            <a:chOff x="3585072" y="5429973"/>
            <a:chExt cx="1160088" cy="365760"/>
          </a:xfrm>
        </p:grpSpPr>
        <p:grpSp>
          <p:nvGrpSpPr>
            <p:cNvPr id="259" name="Group 258"/>
            <p:cNvGrpSpPr/>
            <p:nvPr/>
          </p:nvGrpSpPr>
          <p:grpSpPr>
            <a:xfrm>
              <a:off x="3679769" y="5467366"/>
              <a:ext cx="1065391" cy="328367"/>
              <a:chOff x="4618390" y="5450140"/>
              <a:chExt cx="873309" cy="397323"/>
            </a:xfrm>
          </p:grpSpPr>
          <p:sp>
            <p:nvSpPr>
              <p:cNvPr id="263" name="Rounded Rectangle 262"/>
              <p:cNvSpPr/>
              <p:nvPr/>
            </p:nvSpPr>
            <p:spPr>
              <a:xfrm>
                <a:off x="4618390" y="5450140"/>
                <a:ext cx="813942" cy="397323"/>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64" name="TextBox 263"/>
              <p:cNvSpPr txBox="1"/>
              <p:nvPr/>
            </p:nvSpPr>
            <p:spPr>
              <a:xfrm>
                <a:off x="4770027" y="5465800"/>
                <a:ext cx="721672" cy="276999"/>
              </a:xfrm>
              <a:prstGeom prst="rect">
                <a:avLst/>
              </a:prstGeom>
              <a:noFill/>
            </p:spPr>
            <p:txBody>
              <a:bodyPr wrap="none" rtlCol="0">
                <a:spAutoFit/>
              </a:bodyPr>
              <a:lstStyle/>
              <a:p>
                <a:pPr algn="ctr"/>
                <a:r>
                  <a:rPr lang="en-US" sz="1200" dirty="0">
                    <a:solidFill>
                      <a:srgbClr val="FFFFFF"/>
                    </a:solidFill>
                  </a:rPr>
                  <a:t>Routers</a:t>
                </a:r>
              </a:p>
            </p:txBody>
          </p:sp>
        </p:grpSp>
        <p:grpSp>
          <p:nvGrpSpPr>
            <p:cNvPr id="260" name="Group 425"/>
            <p:cNvGrpSpPr/>
            <p:nvPr/>
          </p:nvGrpSpPr>
          <p:grpSpPr>
            <a:xfrm>
              <a:off x="3585072" y="5429973"/>
              <a:ext cx="365760" cy="365760"/>
              <a:chOff x="927104" y="3524475"/>
              <a:chExt cx="475487" cy="475487"/>
            </a:xfrm>
          </p:grpSpPr>
          <p:sp>
            <p:nvSpPr>
              <p:cNvPr id="261" name="Oval 263"/>
              <p:cNvSpPr>
                <a:spLocks/>
              </p:cNvSpPr>
              <p:nvPr/>
            </p:nvSpPr>
            <p:spPr bwMode="auto">
              <a:xfrm>
                <a:off x="927104" y="3524475"/>
                <a:ext cx="475487" cy="475487"/>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262" name="Picture 261" descr="whiteparts.ai"/>
              <p:cNvPicPr>
                <a:picLocks noChangeAspect="1"/>
              </p:cNvPicPr>
              <p:nvPr/>
            </p:nvPicPr>
            <p:blipFill>
              <a:blip r:embed="rId6" cstate="print"/>
              <a:srcRect l="27894" t="28259" r="64987" b="67027"/>
              <a:stretch>
                <a:fillRect/>
              </a:stretch>
            </p:blipFill>
            <p:spPr>
              <a:xfrm>
                <a:off x="975863" y="3600292"/>
                <a:ext cx="377969" cy="323853"/>
              </a:xfrm>
              <a:prstGeom prst="rect">
                <a:avLst/>
              </a:prstGeom>
            </p:spPr>
          </p:pic>
        </p:grpSp>
      </p:grpSp>
      <p:grpSp>
        <p:nvGrpSpPr>
          <p:cNvPr id="217" name="Group 216"/>
          <p:cNvGrpSpPr/>
          <p:nvPr/>
        </p:nvGrpSpPr>
        <p:grpSpPr>
          <a:xfrm>
            <a:off x="6429261" y="5348616"/>
            <a:ext cx="1366022" cy="390503"/>
            <a:chOff x="4741881" y="5429973"/>
            <a:chExt cx="1279467" cy="365760"/>
          </a:xfrm>
        </p:grpSpPr>
        <p:grpSp>
          <p:nvGrpSpPr>
            <p:cNvPr id="253" name="Group 252"/>
            <p:cNvGrpSpPr/>
            <p:nvPr/>
          </p:nvGrpSpPr>
          <p:grpSpPr>
            <a:xfrm>
              <a:off x="4848263" y="5467366"/>
              <a:ext cx="1173085" cy="328367"/>
              <a:chOff x="5528355" y="5450140"/>
              <a:chExt cx="961588" cy="397323"/>
            </a:xfrm>
          </p:grpSpPr>
          <p:sp>
            <p:nvSpPr>
              <p:cNvPr id="257" name="Rounded Rectangle 256"/>
              <p:cNvSpPr/>
              <p:nvPr/>
            </p:nvSpPr>
            <p:spPr>
              <a:xfrm>
                <a:off x="5528355" y="5450140"/>
                <a:ext cx="813942" cy="397323"/>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58" name="TextBox 257"/>
              <p:cNvSpPr txBox="1"/>
              <p:nvPr/>
            </p:nvSpPr>
            <p:spPr>
              <a:xfrm>
                <a:off x="5716974" y="5465800"/>
                <a:ext cx="772969" cy="276999"/>
              </a:xfrm>
              <a:prstGeom prst="rect">
                <a:avLst/>
              </a:prstGeom>
              <a:noFill/>
            </p:spPr>
            <p:txBody>
              <a:bodyPr wrap="none" rtlCol="0">
                <a:spAutoFit/>
              </a:bodyPr>
              <a:lstStyle/>
              <a:p>
                <a:r>
                  <a:rPr lang="en-US" sz="1200" dirty="0">
                    <a:solidFill>
                      <a:srgbClr val="FFFFFF"/>
                    </a:solidFill>
                  </a:rPr>
                  <a:t>Wireless</a:t>
                </a:r>
              </a:p>
            </p:txBody>
          </p:sp>
        </p:grpSp>
        <p:grpSp>
          <p:nvGrpSpPr>
            <p:cNvPr id="254" name="Group 431"/>
            <p:cNvGrpSpPr/>
            <p:nvPr/>
          </p:nvGrpSpPr>
          <p:grpSpPr>
            <a:xfrm>
              <a:off x="4741881" y="5429973"/>
              <a:ext cx="365760" cy="365760"/>
              <a:chOff x="3769398" y="3469610"/>
              <a:chExt cx="585216" cy="585216"/>
            </a:xfrm>
          </p:grpSpPr>
          <p:sp>
            <p:nvSpPr>
              <p:cNvPr id="255" name="Oval 263"/>
              <p:cNvSpPr>
                <a:spLocks/>
              </p:cNvSpPr>
              <p:nvPr/>
            </p:nvSpPr>
            <p:spPr bwMode="auto">
              <a:xfrm>
                <a:off x="3769398" y="3469610"/>
                <a:ext cx="585216" cy="585216"/>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pic>
            <p:nvPicPr>
              <p:cNvPr id="256" name="Picture 255" descr="whiteparts.ai"/>
              <p:cNvPicPr>
                <a:picLocks noChangeAspect="1"/>
              </p:cNvPicPr>
              <p:nvPr/>
            </p:nvPicPr>
            <p:blipFill>
              <a:blip r:embed="rId6" cstate="print"/>
              <a:srcRect l="32442" t="36712" r="59638" b="59576"/>
              <a:stretch>
                <a:fillRect/>
              </a:stretch>
            </p:blipFill>
            <p:spPr>
              <a:xfrm>
                <a:off x="3828163" y="3623895"/>
                <a:ext cx="470002" cy="285090"/>
              </a:xfrm>
              <a:prstGeom prst="rect">
                <a:avLst/>
              </a:prstGeom>
            </p:spPr>
          </p:pic>
        </p:grpSp>
      </p:grpSp>
      <p:grpSp>
        <p:nvGrpSpPr>
          <p:cNvPr id="218" name="Group 217"/>
          <p:cNvGrpSpPr/>
          <p:nvPr/>
        </p:nvGrpSpPr>
        <p:grpSpPr>
          <a:xfrm>
            <a:off x="8151186" y="5348616"/>
            <a:ext cx="1329484" cy="390503"/>
            <a:chOff x="5934514" y="5429973"/>
            <a:chExt cx="1245244" cy="365760"/>
          </a:xfrm>
        </p:grpSpPr>
        <p:grpSp>
          <p:nvGrpSpPr>
            <p:cNvPr id="226" name="Group 225"/>
            <p:cNvGrpSpPr/>
            <p:nvPr/>
          </p:nvGrpSpPr>
          <p:grpSpPr>
            <a:xfrm>
              <a:off x="6030458" y="5467366"/>
              <a:ext cx="1149300" cy="328367"/>
              <a:chOff x="6438320" y="5450140"/>
              <a:chExt cx="942091" cy="397323"/>
            </a:xfrm>
          </p:grpSpPr>
          <p:sp>
            <p:nvSpPr>
              <p:cNvPr id="251" name="Rounded Rectangle 250"/>
              <p:cNvSpPr/>
              <p:nvPr/>
            </p:nvSpPr>
            <p:spPr>
              <a:xfrm>
                <a:off x="6438320" y="5450140"/>
                <a:ext cx="813942" cy="397323"/>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52" name="TextBox 251"/>
              <p:cNvSpPr txBox="1"/>
              <p:nvPr/>
            </p:nvSpPr>
            <p:spPr>
              <a:xfrm>
                <a:off x="6668357" y="5465800"/>
                <a:ext cx="712054" cy="276999"/>
              </a:xfrm>
              <a:prstGeom prst="rect">
                <a:avLst/>
              </a:prstGeom>
              <a:noFill/>
            </p:spPr>
            <p:txBody>
              <a:bodyPr wrap="none" rtlCol="0">
                <a:spAutoFit/>
              </a:bodyPr>
              <a:lstStyle/>
              <a:p>
                <a:r>
                  <a:rPr lang="en-US" sz="1200" dirty="0" smtClean="0">
                    <a:solidFill>
                      <a:srgbClr val="FFFFFF"/>
                    </a:solidFill>
                    <a:latin typeface="Arial"/>
                  </a:rPr>
                  <a:t>Firewall</a:t>
                </a:r>
                <a:endParaRPr lang="en-US" sz="1200" dirty="0">
                  <a:solidFill>
                    <a:srgbClr val="FFFFFF"/>
                  </a:solidFill>
                  <a:latin typeface="Arial"/>
                </a:endParaRPr>
              </a:p>
            </p:txBody>
          </p:sp>
        </p:grpSp>
        <p:grpSp>
          <p:nvGrpSpPr>
            <p:cNvPr id="227" name="Group 60"/>
            <p:cNvGrpSpPr>
              <a:grpSpLocks noChangeAspect="1"/>
            </p:cNvGrpSpPr>
            <p:nvPr/>
          </p:nvGrpSpPr>
          <p:grpSpPr>
            <a:xfrm>
              <a:off x="5934514" y="5429973"/>
              <a:ext cx="365760" cy="365760"/>
              <a:chOff x="3006158" y="4594073"/>
              <a:chExt cx="728662" cy="731521"/>
            </a:xfrm>
          </p:grpSpPr>
          <p:sp>
            <p:nvSpPr>
              <p:cNvPr id="228" name="Oval 263"/>
              <p:cNvSpPr>
                <a:spLocks/>
              </p:cNvSpPr>
              <p:nvPr/>
            </p:nvSpPr>
            <p:spPr bwMode="auto">
              <a:xfrm>
                <a:off x="3006158" y="4594073"/>
                <a:ext cx="728662" cy="731521"/>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grpSp>
            <p:nvGrpSpPr>
              <p:cNvPr id="229" name="Group 157"/>
              <p:cNvGrpSpPr>
                <a:grpSpLocks noChangeAspect="1"/>
              </p:cNvGrpSpPr>
              <p:nvPr/>
            </p:nvGrpSpPr>
            <p:grpSpPr>
              <a:xfrm>
                <a:off x="3138403" y="4820864"/>
                <a:ext cx="464140" cy="288013"/>
                <a:chOff x="13636625" y="1373188"/>
                <a:chExt cx="1330325" cy="825500"/>
              </a:xfrm>
              <a:solidFill>
                <a:schemeClr val="bg1"/>
              </a:solidFill>
            </p:grpSpPr>
            <p:sp>
              <p:nvSpPr>
                <p:cNvPr id="230" name="Rectangle 17"/>
                <p:cNvSpPr>
                  <a:spLocks noChangeArrowheads="1"/>
                </p:cNvSpPr>
                <p:nvPr/>
              </p:nvSpPr>
              <p:spPr bwMode="auto">
                <a:xfrm>
                  <a:off x="1363662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1" name="Rectangle 18"/>
                <p:cNvSpPr>
                  <a:spLocks noChangeArrowheads="1"/>
                </p:cNvSpPr>
                <p:nvPr/>
              </p:nvSpPr>
              <p:spPr bwMode="auto">
                <a:xfrm>
                  <a:off x="14100175"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2" name="Rectangle 19"/>
                <p:cNvSpPr>
                  <a:spLocks noChangeArrowheads="1"/>
                </p:cNvSpPr>
                <p:nvPr/>
              </p:nvSpPr>
              <p:spPr bwMode="auto">
                <a:xfrm>
                  <a:off x="14560550" y="1373188"/>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3" name="Rectangle 20"/>
                <p:cNvSpPr>
                  <a:spLocks noChangeArrowheads="1"/>
                </p:cNvSpPr>
                <p:nvPr/>
              </p:nvSpPr>
              <p:spPr bwMode="auto">
                <a:xfrm>
                  <a:off x="13868400"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4" name="Rectangle 21"/>
                <p:cNvSpPr>
                  <a:spLocks noChangeArrowheads="1"/>
                </p:cNvSpPr>
                <p:nvPr/>
              </p:nvSpPr>
              <p:spPr bwMode="auto">
                <a:xfrm>
                  <a:off x="14328775" y="151923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5" name="Rectangle 22"/>
                <p:cNvSpPr>
                  <a:spLocks noChangeArrowheads="1"/>
                </p:cNvSpPr>
                <p:nvPr/>
              </p:nvSpPr>
              <p:spPr bwMode="auto">
                <a:xfrm>
                  <a:off x="136366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6" name="Rectangle 23"/>
                <p:cNvSpPr>
                  <a:spLocks noChangeArrowheads="1"/>
                </p:cNvSpPr>
                <p:nvPr/>
              </p:nvSpPr>
              <p:spPr bwMode="auto">
                <a:xfrm>
                  <a:off x="14792325" y="1519238"/>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7" name="Rectangle 24"/>
                <p:cNvSpPr>
                  <a:spLocks noChangeArrowheads="1"/>
                </p:cNvSpPr>
                <p:nvPr/>
              </p:nvSpPr>
              <p:spPr bwMode="auto">
                <a:xfrm>
                  <a:off x="1363662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8" name="Rectangle 25"/>
                <p:cNvSpPr>
                  <a:spLocks noChangeArrowheads="1"/>
                </p:cNvSpPr>
                <p:nvPr/>
              </p:nvSpPr>
              <p:spPr bwMode="auto">
                <a:xfrm>
                  <a:off x="14100175"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39" name="Rectangle 26"/>
                <p:cNvSpPr>
                  <a:spLocks noChangeArrowheads="1"/>
                </p:cNvSpPr>
                <p:nvPr/>
              </p:nvSpPr>
              <p:spPr bwMode="auto">
                <a:xfrm>
                  <a:off x="14560550" y="1665288"/>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0" name="Rectangle 27"/>
                <p:cNvSpPr>
                  <a:spLocks noChangeArrowheads="1"/>
                </p:cNvSpPr>
                <p:nvPr/>
              </p:nvSpPr>
              <p:spPr bwMode="auto">
                <a:xfrm>
                  <a:off x="13868400" y="181451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1" name="Rectangle 28"/>
                <p:cNvSpPr>
                  <a:spLocks noChangeArrowheads="1"/>
                </p:cNvSpPr>
                <p:nvPr/>
              </p:nvSpPr>
              <p:spPr bwMode="auto">
                <a:xfrm>
                  <a:off x="14328774" y="1814519"/>
                  <a:ext cx="406400" cy="88898"/>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2" name="Rectangle 29"/>
                <p:cNvSpPr>
                  <a:spLocks noChangeArrowheads="1"/>
                </p:cNvSpPr>
                <p:nvPr/>
              </p:nvSpPr>
              <p:spPr bwMode="auto">
                <a:xfrm>
                  <a:off x="136366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3" name="Rectangle 30"/>
                <p:cNvSpPr>
                  <a:spLocks noChangeArrowheads="1"/>
                </p:cNvSpPr>
                <p:nvPr/>
              </p:nvSpPr>
              <p:spPr bwMode="auto">
                <a:xfrm>
                  <a:off x="14792325" y="1814513"/>
                  <a:ext cx="174625"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4" name="Rectangle 31"/>
                <p:cNvSpPr>
                  <a:spLocks noChangeArrowheads="1"/>
                </p:cNvSpPr>
                <p:nvPr/>
              </p:nvSpPr>
              <p:spPr bwMode="auto">
                <a:xfrm>
                  <a:off x="1363662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5" name="Rectangle 32"/>
                <p:cNvSpPr>
                  <a:spLocks noChangeArrowheads="1"/>
                </p:cNvSpPr>
                <p:nvPr/>
              </p:nvSpPr>
              <p:spPr bwMode="auto">
                <a:xfrm>
                  <a:off x="14100175"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6" name="Rectangle 33"/>
                <p:cNvSpPr>
                  <a:spLocks noChangeArrowheads="1"/>
                </p:cNvSpPr>
                <p:nvPr/>
              </p:nvSpPr>
              <p:spPr bwMode="auto">
                <a:xfrm>
                  <a:off x="14560550" y="1960563"/>
                  <a:ext cx="406400" cy="88900"/>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7" name="Rectangle 34"/>
                <p:cNvSpPr>
                  <a:spLocks noChangeArrowheads="1"/>
                </p:cNvSpPr>
                <p:nvPr/>
              </p:nvSpPr>
              <p:spPr bwMode="auto">
                <a:xfrm>
                  <a:off x="13868400"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8" name="Rectangle 35"/>
                <p:cNvSpPr>
                  <a:spLocks noChangeArrowheads="1"/>
                </p:cNvSpPr>
                <p:nvPr/>
              </p:nvSpPr>
              <p:spPr bwMode="auto">
                <a:xfrm>
                  <a:off x="14328775" y="2106613"/>
                  <a:ext cx="406400"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49" name="Rectangle 36"/>
                <p:cNvSpPr>
                  <a:spLocks noChangeArrowheads="1"/>
                </p:cNvSpPr>
                <p:nvPr/>
              </p:nvSpPr>
              <p:spPr bwMode="auto">
                <a:xfrm>
                  <a:off x="136366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sp>
              <p:nvSpPr>
                <p:cNvPr id="250" name="Rectangle 37"/>
                <p:cNvSpPr>
                  <a:spLocks noChangeArrowheads="1"/>
                </p:cNvSpPr>
                <p:nvPr/>
              </p:nvSpPr>
              <p:spPr bwMode="auto">
                <a:xfrm>
                  <a:off x="14792325" y="2106613"/>
                  <a:ext cx="174625" cy="92075"/>
                </a:xfrm>
                <a:prstGeom prst="rect">
                  <a:avLst/>
                </a:prstGeom>
                <a:solidFill>
                  <a:srgbClr val="FFFFFF"/>
                </a:solidFill>
                <a:ln w="19050" cap="flat" cmpd="sng">
                  <a:noFill/>
                  <a:prstDash val="solid"/>
                  <a:round/>
                  <a:headEnd type="none" w="med" len="med"/>
                  <a:tailEnd type="none" w="med" len="med"/>
                </a:ln>
                <a:effectLst/>
              </p:spPr>
              <p:txBody>
                <a:bodyPr/>
                <a:lstStyle/>
                <a:p>
                  <a:pPr defTabSz="1190380"/>
                  <a:endParaRPr lang="en-US" dirty="0" smtClean="0">
                    <a:solidFill>
                      <a:srgbClr val="4C4D4F"/>
                    </a:solidFill>
                    <a:latin typeface="Arial"/>
                  </a:endParaRPr>
                </a:p>
              </p:txBody>
            </p:sp>
          </p:grpSp>
        </p:grpSp>
      </p:grpSp>
      <p:grpSp>
        <p:nvGrpSpPr>
          <p:cNvPr id="219" name="Group 218"/>
          <p:cNvGrpSpPr/>
          <p:nvPr/>
        </p:nvGrpSpPr>
        <p:grpSpPr>
          <a:xfrm>
            <a:off x="9836572" y="5356628"/>
            <a:ext cx="1134682" cy="390503"/>
            <a:chOff x="7099449" y="5437477"/>
            <a:chExt cx="1062785" cy="365760"/>
          </a:xfrm>
        </p:grpSpPr>
        <p:grpSp>
          <p:nvGrpSpPr>
            <p:cNvPr id="220" name="Group 219"/>
            <p:cNvGrpSpPr/>
            <p:nvPr/>
          </p:nvGrpSpPr>
          <p:grpSpPr>
            <a:xfrm>
              <a:off x="7169265" y="5467366"/>
              <a:ext cx="992969" cy="328367"/>
              <a:chOff x="7348282" y="5450140"/>
              <a:chExt cx="813942" cy="397323"/>
            </a:xfrm>
          </p:grpSpPr>
          <p:sp>
            <p:nvSpPr>
              <p:cNvPr id="224" name="Rounded Rectangle 223"/>
              <p:cNvSpPr/>
              <p:nvPr/>
            </p:nvSpPr>
            <p:spPr>
              <a:xfrm>
                <a:off x="7348282" y="5450140"/>
                <a:ext cx="813942" cy="397323"/>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25" name="TextBox 150"/>
              <p:cNvSpPr txBox="1">
                <a:spLocks noChangeArrowheads="1"/>
              </p:cNvSpPr>
              <p:nvPr/>
            </p:nvSpPr>
            <p:spPr bwMode="auto">
              <a:xfrm>
                <a:off x="7572041" y="5474119"/>
                <a:ext cx="543247" cy="276999"/>
              </a:xfrm>
              <a:prstGeom prst="rect">
                <a:avLst/>
              </a:prstGeom>
              <a:noFill/>
              <a:ln w="9525">
                <a:noFill/>
                <a:miter lim="800000"/>
                <a:headEnd/>
                <a:tailEnd/>
              </a:ln>
            </p:spPr>
            <p:txBody>
              <a:bodyPr wrap="square">
                <a:prstTxWarp prst="textNoShape">
                  <a:avLst/>
                </a:prstTxWarp>
                <a:spAutoFit/>
              </a:bodyPr>
              <a:lstStyle/>
              <a:p>
                <a:pPr algn="ctr"/>
                <a:r>
                  <a:rPr lang="en-US" sz="1200" dirty="0" smtClean="0">
                    <a:solidFill>
                      <a:srgbClr val="FFFFFF"/>
                    </a:solidFill>
                  </a:rPr>
                  <a:t>VPN</a:t>
                </a:r>
                <a:endParaRPr lang="en-US" sz="1200" dirty="0">
                  <a:solidFill>
                    <a:srgbClr val="FFFFFF"/>
                  </a:solidFill>
                </a:endParaRPr>
              </a:p>
            </p:txBody>
          </p:sp>
        </p:grpSp>
        <p:grpSp>
          <p:nvGrpSpPr>
            <p:cNvPr id="221" name="Group 220"/>
            <p:cNvGrpSpPr/>
            <p:nvPr/>
          </p:nvGrpSpPr>
          <p:grpSpPr>
            <a:xfrm>
              <a:off x="7099449" y="5437477"/>
              <a:ext cx="365760" cy="365760"/>
              <a:chOff x="7050681" y="5437477"/>
              <a:chExt cx="365760" cy="365760"/>
            </a:xfrm>
          </p:grpSpPr>
          <p:sp>
            <p:nvSpPr>
              <p:cNvPr id="222" name="Oval 314"/>
              <p:cNvSpPr>
                <a:spLocks noChangeAspect="1"/>
              </p:cNvSpPr>
              <p:nvPr/>
            </p:nvSpPr>
            <p:spPr bwMode="auto">
              <a:xfrm>
                <a:off x="7050681" y="5437477"/>
                <a:ext cx="365760" cy="365760"/>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a:solidFill>
                  <a:schemeClr val="bg1">
                    <a:lumMod val="60000"/>
                    <a:lumOff val="40000"/>
                  </a:schemeClr>
                </a:soli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sp>
            <p:nvSpPr>
              <p:cNvPr id="223" name="Freeform 37"/>
              <p:cNvSpPr>
                <a:spLocks/>
              </p:cNvSpPr>
              <p:nvPr/>
            </p:nvSpPr>
            <p:spPr bwMode="auto">
              <a:xfrm>
                <a:off x="7128638" y="5525450"/>
                <a:ext cx="209846" cy="189814"/>
              </a:xfrm>
              <a:custGeom>
                <a:avLst/>
                <a:gdLst>
                  <a:gd name="T0" fmla="*/ 1265 w 1477"/>
                  <a:gd name="T1" fmla="*/ 956 h 1336"/>
                  <a:gd name="T2" fmla="*/ 1265 w 1477"/>
                  <a:gd name="T3" fmla="*/ 640 h 1336"/>
                  <a:gd name="T4" fmla="*/ 781 w 1477"/>
                  <a:gd name="T5" fmla="*/ 640 h 1336"/>
                  <a:gd name="T6" fmla="*/ 781 w 1477"/>
                  <a:gd name="T7" fmla="*/ 380 h 1336"/>
                  <a:gd name="T8" fmla="*/ 993 w 1477"/>
                  <a:gd name="T9" fmla="*/ 380 h 1336"/>
                  <a:gd name="T10" fmla="*/ 993 w 1477"/>
                  <a:gd name="T11" fmla="*/ 0 h 1336"/>
                  <a:gd name="T12" fmla="*/ 483 w 1477"/>
                  <a:gd name="T13" fmla="*/ 0 h 1336"/>
                  <a:gd name="T14" fmla="*/ 483 w 1477"/>
                  <a:gd name="T15" fmla="*/ 380 h 1336"/>
                  <a:gd name="T16" fmla="*/ 707 w 1477"/>
                  <a:gd name="T17" fmla="*/ 380 h 1336"/>
                  <a:gd name="T18" fmla="*/ 707 w 1477"/>
                  <a:gd name="T19" fmla="*/ 640 h 1336"/>
                  <a:gd name="T20" fmla="*/ 224 w 1477"/>
                  <a:gd name="T21" fmla="*/ 640 h 1336"/>
                  <a:gd name="T22" fmla="*/ 224 w 1477"/>
                  <a:gd name="T23" fmla="*/ 956 h 1336"/>
                  <a:gd name="T24" fmla="*/ 0 w 1477"/>
                  <a:gd name="T25" fmla="*/ 956 h 1336"/>
                  <a:gd name="T26" fmla="*/ 0 w 1477"/>
                  <a:gd name="T27" fmla="*/ 1336 h 1336"/>
                  <a:gd name="T28" fmla="*/ 522 w 1477"/>
                  <a:gd name="T29" fmla="*/ 1336 h 1336"/>
                  <a:gd name="T30" fmla="*/ 522 w 1477"/>
                  <a:gd name="T31" fmla="*/ 956 h 1336"/>
                  <a:gd name="T32" fmla="*/ 298 w 1477"/>
                  <a:gd name="T33" fmla="*/ 956 h 1336"/>
                  <a:gd name="T34" fmla="*/ 298 w 1477"/>
                  <a:gd name="T35" fmla="*/ 715 h 1336"/>
                  <a:gd name="T36" fmla="*/ 1190 w 1477"/>
                  <a:gd name="T37" fmla="*/ 715 h 1336"/>
                  <a:gd name="T38" fmla="*/ 1190 w 1477"/>
                  <a:gd name="T39" fmla="*/ 956 h 1336"/>
                  <a:gd name="T40" fmla="*/ 966 w 1477"/>
                  <a:gd name="T41" fmla="*/ 956 h 1336"/>
                  <a:gd name="T42" fmla="*/ 966 w 1477"/>
                  <a:gd name="T43" fmla="*/ 1336 h 1336"/>
                  <a:gd name="T44" fmla="*/ 1477 w 1477"/>
                  <a:gd name="T45" fmla="*/ 1336 h 1336"/>
                  <a:gd name="T46" fmla="*/ 1477 w 1477"/>
                  <a:gd name="T47" fmla="*/ 956 h 1336"/>
                  <a:gd name="T48" fmla="*/ 1265 w 1477"/>
                  <a:gd name="T49" fmla="*/ 956 h 1336"/>
                  <a:gd name="T50" fmla="*/ 1265 w 1477"/>
                  <a:gd name="T51" fmla="*/ 956 h 1336"/>
                  <a:gd name="T52" fmla="*/ 1265 w 1477"/>
                  <a:gd name="T53" fmla="*/ 9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77" h="1336">
                    <a:moveTo>
                      <a:pt x="1265" y="956"/>
                    </a:moveTo>
                    <a:lnTo>
                      <a:pt x="1265" y="640"/>
                    </a:lnTo>
                    <a:lnTo>
                      <a:pt x="781" y="640"/>
                    </a:lnTo>
                    <a:lnTo>
                      <a:pt x="781" y="380"/>
                    </a:lnTo>
                    <a:lnTo>
                      <a:pt x="993" y="380"/>
                    </a:lnTo>
                    <a:lnTo>
                      <a:pt x="993" y="0"/>
                    </a:lnTo>
                    <a:lnTo>
                      <a:pt x="483" y="0"/>
                    </a:lnTo>
                    <a:lnTo>
                      <a:pt x="483" y="380"/>
                    </a:lnTo>
                    <a:lnTo>
                      <a:pt x="707" y="380"/>
                    </a:lnTo>
                    <a:lnTo>
                      <a:pt x="707" y="640"/>
                    </a:lnTo>
                    <a:lnTo>
                      <a:pt x="224" y="640"/>
                    </a:lnTo>
                    <a:lnTo>
                      <a:pt x="224" y="956"/>
                    </a:lnTo>
                    <a:lnTo>
                      <a:pt x="0" y="956"/>
                    </a:lnTo>
                    <a:lnTo>
                      <a:pt x="0" y="1336"/>
                    </a:lnTo>
                    <a:lnTo>
                      <a:pt x="522" y="1336"/>
                    </a:lnTo>
                    <a:lnTo>
                      <a:pt x="522" y="956"/>
                    </a:lnTo>
                    <a:lnTo>
                      <a:pt x="298" y="956"/>
                    </a:lnTo>
                    <a:lnTo>
                      <a:pt x="298" y="715"/>
                    </a:lnTo>
                    <a:lnTo>
                      <a:pt x="1190" y="715"/>
                    </a:lnTo>
                    <a:lnTo>
                      <a:pt x="1190" y="956"/>
                    </a:lnTo>
                    <a:lnTo>
                      <a:pt x="966" y="956"/>
                    </a:lnTo>
                    <a:lnTo>
                      <a:pt x="966" y="1336"/>
                    </a:lnTo>
                    <a:lnTo>
                      <a:pt x="1477" y="1336"/>
                    </a:lnTo>
                    <a:lnTo>
                      <a:pt x="1477" y="956"/>
                    </a:lnTo>
                    <a:lnTo>
                      <a:pt x="1265" y="956"/>
                    </a:lnTo>
                    <a:lnTo>
                      <a:pt x="1265" y="956"/>
                    </a:lnTo>
                    <a:lnTo>
                      <a:pt x="1265" y="956"/>
                    </a:lnTo>
                    <a:close/>
                  </a:path>
                </a:pathLst>
              </a:custGeom>
              <a:solidFill>
                <a:schemeClr val="tx1"/>
              </a:solidFill>
              <a:ln>
                <a:noFill/>
              </a:ln>
              <a:effectLst/>
            </p:spPr>
            <p:txBody>
              <a:bodyPr vert="horz" wrap="square" lIns="91440" tIns="45720" rIns="91440" bIns="45720" numCol="1" anchor="t" anchorCtr="0" compatLnSpc="1">
                <a:prstTxWarp prst="textNoShape">
                  <a:avLst/>
                </a:prstTxWarp>
              </a:bodyPr>
              <a:lstStyle/>
              <a:p>
                <a:endParaRPr lang="en-US"/>
              </a:p>
            </p:txBody>
          </p:sp>
        </p:grpSp>
      </p:grpSp>
      <p:pic>
        <p:nvPicPr>
          <p:cNvPr id="164" name="Picture 16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0779" y="162873"/>
            <a:ext cx="1062530" cy="94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8140805"/>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p:txBody>
          <a:bodyPr/>
          <a:lstStyle/>
          <a:p>
            <a:r>
              <a:rPr lang="en-US" smtClean="0"/>
              <a:t>Cisco Identity Service </a:t>
            </a:r>
            <a:br>
              <a:rPr lang="en-US" smtClean="0"/>
            </a:br>
            <a:r>
              <a:rPr lang="en-US" smtClean="0"/>
              <a:t>Engine (ISE) for VXI</a:t>
            </a:r>
            <a:endParaRPr lang="en-US" dirty="0"/>
          </a:p>
        </p:txBody>
      </p:sp>
      <p:sp>
        <p:nvSpPr>
          <p:cNvPr id="37" name="Text Placeholder 36"/>
          <p:cNvSpPr>
            <a:spLocks noGrp="1"/>
          </p:cNvSpPr>
          <p:nvPr>
            <p:ph type="body" sz="quarter" idx="13"/>
          </p:nvPr>
        </p:nvSpPr>
        <p:spPr>
          <a:xfrm>
            <a:off x="292608" y="1676401"/>
            <a:ext cx="11593004" cy="2087526"/>
          </a:xfrm>
        </p:spPr>
        <p:txBody>
          <a:bodyPr numCol="2" spcCol="91440"/>
          <a:lstStyle/>
          <a:p>
            <a:pPr>
              <a:buClr>
                <a:schemeClr val="tx1"/>
              </a:buClr>
            </a:pPr>
            <a:r>
              <a:rPr lang="en-US" dirty="0" smtClean="0"/>
              <a:t>Consistent Security Policy Enforcement Network-wide</a:t>
            </a:r>
          </a:p>
          <a:p>
            <a:pPr>
              <a:buClr>
                <a:schemeClr val="tx1"/>
              </a:buClr>
            </a:pPr>
            <a:r>
              <a:rPr lang="en-US" dirty="0" smtClean="0"/>
              <a:t>Identifies both physical and </a:t>
            </a:r>
            <a:br>
              <a:rPr lang="en-US" dirty="0" smtClean="0"/>
            </a:br>
            <a:r>
              <a:rPr lang="en-US" dirty="0" smtClean="0"/>
              <a:t>virtual devices</a:t>
            </a:r>
          </a:p>
          <a:p>
            <a:pPr>
              <a:buClr>
                <a:schemeClr val="tx1"/>
              </a:buClr>
            </a:pPr>
            <a:r>
              <a:rPr lang="en-US" dirty="0" smtClean="0"/>
              <a:t>Enables IT to better support </a:t>
            </a:r>
            <a:r>
              <a:rPr lang="en-US" dirty="0" err="1" smtClean="0"/>
              <a:t>BYOD</a:t>
            </a:r>
            <a:endParaRPr lang="en-US" dirty="0" smtClean="0"/>
          </a:p>
          <a:p>
            <a:pPr>
              <a:buClr>
                <a:schemeClr val="tx1"/>
              </a:buClr>
            </a:pPr>
            <a:r>
              <a:rPr lang="en-US" dirty="0" smtClean="0"/>
              <a:t>Supports Data Security, Access Control, and Compliance</a:t>
            </a:r>
          </a:p>
          <a:p>
            <a:pPr>
              <a:buClr>
                <a:schemeClr val="tx1"/>
              </a:buClr>
            </a:pPr>
            <a:r>
              <a:rPr lang="en-US" dirty="0" smtClean="0"/>
              <a:t>Protects intellectual property</a:t>
            </a:r>
          </a:p>
          <a:p>
            <a:pPr>
              <a:buClr>
                <a:schemeClr val="tx1"/>
              </a:buClr>
            </a:pPr>
            <a:r>
              <a:rPr lang="en-US" dirty="0" smtClean="0"/>
              <a:t>Ensures right level of access for </a:t>
            </a:r>
            <a:br>
              <a:rPr lang="en-US" dirty="0" smtClean="0"/>
            </a:br>
            <a:r>
              <a:rPr lang="en-US" dirty="0" smtClean="0"/>
              <a:t>device type</a:t>
            </a:r>
            <a:endParaRPr lang="en-US" dirty="0"/>
          </a:p>
        </p:txBody>
      </p:sp>
      <p:grpSp>
        <p:nvGrpSpPr>
          <p:cNvPr id="2" name="Group 56"/>
          <p:cNvGrpSpPr>
            <a:grpSpLocks/>
          </p:cNvGrpSpPr>
          <p:nvPr/>
        </p:nvGrpSpPr>
        <p:grpSpPr>
          <a:xfrm>
            <a:off x="477278" y="4169807"/>
            <a:ext cx="11236658" cy="2562225"/>
            <a:chOff x="195473" y="3834277"/>
            <a:chExt cx="8636293" cy="2565135"/>
          </a:xfrm>
        </p:grpSpPr>
        <p:sp>
          <p:nvSpPr>
            <p:cNvPr id="49" name="Rectangle 48"/>
            <p:cNvSpPr/>
            <p:nvPr/>
          </p:nvSpPr>
          <p:spPr>
            <a:xfrm>
              <a:off x="195473" y="4391869"/>
              <a:ext cx="8636293" cy="2007543"/>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0" name="Round Same Side Corner Rectangle 49"/>
            <p:cNvSpPr/>
            <p:nvPr/>
          </p:nvSpPr>
          <p:spPr>
            <a:xfrm>
              <a:off x="195473" y="3834277"/>
              <a:ext cx="8636293"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1" name="TextBox 50"/>
            <p:cNvSpPr txBox="1"/>
            <p:nvPr/>
          </p:nvSpPr>
          <p:spPr>
            <a:xfrm>
              <a:off x="300377" y="3923385"/>
              <a:ext cx="8426484" cy="351263"/>
            </a:xfrm>
            <a:prstGeom prst="rect">
              <a:avLst/>
            </a:prstGeom>
            <a:noFill/>
            <a:ln w="9525">
              <a:noFill/>
              <a:miter lim="800000"/>
              <a:headEnd/>
              <a:tailEnd/>
            </a:ln>
          </p:spPr>
          <p:txBody>
            <a:bodyPr wrap="square" lIns="0" tIns="0" rIns="0" bIns="0">
              <a:spAutoFit/>
            </a:bodyPr>
            <a:lstStyle/>
            <a:p>
              <a:pPr algn="ctr" defTabSz="610628" eaLnBrk="0" hangingPunct="0">
                <a:lnSpc>
                  <a:spcPct val="95000"/>
                </a:lnSpc>
                <a:spcBef>
                  <a:spcPct val="50000"/>
                </a:spcBef>
                <a:buClr>
                  <a:srgbClr val="FFFFFF"/>
                </a:buClr>
                <a:buSzPct val="100000"/>
                <a:defRPr/>
              </a:pPr>
              <a:r>
                <a:rPr lang="en-US" sz="2400"/>
                <a:t>Context-Aware Identity and Authentication Services</a:t>
              </a:r>
              <a:endParaRPr lang="en-US" sz="2400" dirty="0"/>
            </a:p>
          </p:txBody>
        </p:sp>
        <p:grpSp>
          <p:nvGrpSpPr>
            <p:cNvPr id="3" name="Group 51"/>
            <p:cNvGrpSpPr/>
            <p:nvPr/>
          </p:nvGrpSpPr>
          <p:grpSpPr>
            <a:xfrm>
              <a:off x="195473" y="4368814"/>
              <a:ext cx="8636293" cy="36576"/>
              <a:chOff x="7087711" y="3203216"/>
              <a:chExt cx="505822" cy="500910"/>
            </a:xfrm>
            <a:effectLst>
              <a:outerShdw blurRad="25400" dist="12700" dir="5400000" algn="t" rotWithShape="0">
                <a:prstClr val="black">
                  <a:alpha val="20000"/>
                </a:prstClr>
              </a:outerShdw>
            </a:effectLst>
          </p:grpSpPr>
          <p:sp>
            <p:nvSpPr>
              <p:cNvPr id="53"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4"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grpSp>
      <p:grpSp>
        <p:nvGrpSpPr>
          <p:cNvPr id="41" name="Group 40"/>
          <p:cNvGrpSpPr/>
          <p:nvPr/>
        </p:nvGrpSpPr>
        <p:grpSpPr>
          <a:xfrm>
            <a:off x="1506434" y="4928188"/>
            <a:ext cx="9175956" cy="1174457"/>
            <a:chOff x="1477812" y="4960087"/>
            <a:chExt cx="9175956" cy="1174457"/>
          </a:xfrm>
        </p:grpSpPr>
        <p:grpSp>
          <p:nvGrpSpPr>
            <p:cNvPr id="4" name="Group 2053"/>
            <p:cNvGrpSpPr>
              <a:grpSpLocks/>
            </p:cNvGrpSpPr>
            <p:nvPr/>
          </p:nvGrpSpPr>
          <p:grpSpPr>
            <a:xfrm>
              <a:off x="5515864" y="4960087"/>
              <a:ext cx="1099852" cy="1174457"/>
              <a:chOff x="3693126" y="4659075"/>
              <a:chExt cx="1106425" cy="1147156"/>
            </a:xfrm>
          </p:grpSpPr>
          <p:sp>
            <p:nvSpPr>
              <p:cNvPr id="7" name="TextBox 6"/>
              <p:cNvSpPr txBox="1"/>
              <p:nvPr/>
            </p:nvSpPr>
            <p:spPr>
              <a:xfrm>
                <a:off x="3693126" y="4659075"/>
                <a:ext cx="1106425" cy="365757"/>
              </a:xfrm>
              <a:prstGeom prst="rect">
                <a:avLst/>
              </a:prstGeom>
              <a:noFill/>
              <a:ln w="9525">
                <a:noFill/>
                <a:miter lim="800000"/>
                <a:headEnd/>
                <a:tailEnd/>
              </a:ln>
            </p:spPr>
            <p:txBody>
              <a:bodyPr wrap="square" anchor="ctr">
                <a:spAutoFit/>
              </a:bodyPr>
              <a:lstStyle/>
              <a:p>
                <a:pPr algn="ctr">
                  <a:lnSpc>
                    <a:spcPts val="1050"/>
                  </a:lnSpc>
                </a:pPr>
                <a:r>
                  <a:rPr lang="en-US" dirty="0">
                    <a:solidFill>
                      <a:schemeClr val="bg1">
                        <a:lumMod val="20000"/>
                        <a:lumOff val="80000"/>
                      </a:schemeClr>
                    </a:solidFill>
                    <a:latin typeface="+mj-lt"/>
                  </a:rPr>
                  <a:t>WHERE</a:t>
                </a:r>
              </a:p>
            </p:txBody>
          </p:sp>
          <p:grpSp>
            <p:nvGrpSpPr>
              <p:cNvPr id="5" name="Group 59"/>
              <p:cNvGrpSpPr/>
              <p:nvPr/>
            </p:nvGrpSpPr>
            <p:grpSpPr>
              <a:xfrm>
                <a:off x="3840830" y="4996566"/>
                <a:ext cx="811019" cy="809665"/>
                <a:chOff x="4087358" y="4996566"/>
                <a:chExt cx="811019" cy="809665"/>
              </a:xfrm>
            </p:grpSpPr>
            <p:sp>
              <p:nvSpPr>
                <p:cNvPr id="9" name="Oval 8"/>
                <p:cNvSpPr/>
                <p:nvPr/>
              </p:nvSpPr>
              <p:spPr>
                <a:xfrm>
                  <a:off x="4109126" y="5017657"/>
                  <a:ext cx="767482" cy="767482"/>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 name="Freeform 6"/>
                <p:cNvSpPr>
                  <a:spLocks noEditPoints="1"/>
                </p:cNvSpPr>
                <p:nvPr/>
              </p:nvSpPr>
              <p:spPr bwMode="auto">
                <a:xfrm>
                  <a:off x="4087358" y="4996566"/>
                  <a:ext cx="811019" cy="809665"/>
                </a:xfrm>
                <a:custGeom>
                  <a:avLst/>
                  <a:gdLst/>
                  <a:ahLst/>
                  <a:cxnLst>
                    <a:cxn ang="0">
                      <a:pos x="181" y="77"/>
                    </a:cxn>
                    <a:cxn ang="0">
                      <a:pos x="118" y="140"/>
                    </a:cxn>
                    <a:cxn ang="0">
                      <a:pos x="138" y="184"/>
                    </a:cxn>
                    <a:cxn ang="0">
                      <a:pos x="181" y="295"/>
                    </a:cxn>
                    <a:cxn ang="0">
                      <a:pos x="181" y="295"/>
                    </a:cxn>
                    <a:cxn ang="0">
                      <a:pos x="224" y="184"/>
                    </a:cxn>
                    <a:cxn ang="0">
                      <a:pos x="244" y="140"/>
                    </a:cxn>
                    <a:cxn ang="0">
                      <a:pos x="181" y="77"/>
                    </a:cxn>
                    <a:cxn ang="0">
                      <a:pos x="180" y="166"/>
                    </a:cxn>
                    <a:cxn ang="0">
                      <a:pos x="152" y="138"/>
                    </a:cxn>
                    <a:cxn ang="0">
                      <a:pos x="180" y="110"/>
                    </a:cxn>
                    <a:cxn ang="0">
                      <a:pos x="208" y="138"/>
                    </a:cxn>
                    <a:cxn ang="0">
                      <a:pos x="180" y="166"/>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Lst>
                  <a:rect l="0" t="0" r="r" b="b"/>
                  <a:pathLst>
                    <a:path w="362" h="362">
                      <a:moveTo>
                        <a:pt x="181" y="77"/>
                      </a:moveTo>
                      <a:cubicBezTo>
                        <a:pt x="146" y="77"/>
                        <a:pt x="118" y="105"/>
                        <a:pt x="118" y="140"/>
                      </a:cubicBezTo>
                      <a:cubicBezTo>
                        <a:pt x="118" y="150"/>
                        <a:pt x="125" y="167"/>
                        <a:pt x="138" y="184"/>
                      </a:cubicBezTo>
                      <a:cubicBezTo>
                        <a:pt x="162" y="215"/>
                        <a:pt x="179" y="265"/>
                        <a:pt x="181" y="295"/>
                      </a:cubicBezTo>
                      <a:cubicBezTo>
                        <a:pt x="181" y="295"/>
                        <a:pt x="181" y="295"/>
                        <a:pt x="181" y="295"/>
                      </a:cubicBezTo>
                      <a:cubicBezTo>
                        <a:pt x="183" y="265"/>
                        <a:pt x="200" y="215"/>
                        <a:pt x="224" y="184"/>
                      </a:cubicBezTo>
                      <a:cubicBezTo>
                        <a:pt x="238" y="167"/>
                        <a:pt x="244" y="150"/>
                        <a:pt x="244" y="140"/>
                      </a:cubicBezTo>
                      <a:cubicBezTo>
                        <a:pt x="244" y="105"/>
                        <a:pt x="216" y="77"/>
                        <a:pt x="181" y="77"/>
                      </a:cubicBezTo>
                      <a:close/>
                      <a:moveTo>
                        <a:pt x="180" y="166"/>
                      </a:moveTo>
                      <a:cubicBezTo>
                        <a:pt x="165" y="166"/>
                        <a:pt x="152" y="153"/>
                        <a:pt x="152" y="138"/>
                      </a:cubicBezTo>
                      <a:cubicBezTo>
                        <a:pt x="152" y="122"/>
                        <a:pt x="165" y="110"/>
                        <a:pt x="180" y="110"/>
                      </a:cubicBezTo>
                      <a:cubicBezTo>
                        <a:pt x="196" y="110"/>
                        <a:pt x="208" y="122"/>
                        <a:pt x="208" y="138"/>
                      </a:cubicBezTo>
                      <a:cubicBezTo>
                        <a:pt x="208" y="153"/>
                        <a:pt x="196" y="166"/>
                        <a:pt x="180" y="166"/>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path>
                  </a:pathLst>
                </a:custGeom>
                <a:solidFill>
                  <a:schemeClr val="tx1"/>
                </a:solidFill>
                <a:ln>
                  <a:noFill/>
                </a:ln>
                <a:effectLst>
                  <a:outerShdw blurRad="63500" sx="102000" sy="102000" algn="ctr" rotWithShape="0">
                    <a:srgbClr val="702D89">
                      <a:alpha val="60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 name="Group 2054"/>
            <p:cNvGrpSpPr>
              <a:grpSpLocks/>
            </p:cNvGrpSpPr>
            <p:nvPr/>
          </p:nvGrpSpPr>
          <p:grpSpPr>
            <a:xfrm>
              <a:off x="7634877" y="5030616"/>
              <a:ext cx="999865" cy="1103925"/>
              <a:chOff x="5609921" y="4727967"/>
              <a:chExt cx="1005840" cy="1078264"/>
            </a:xfrm>
          </p:grpSpPr>
          <p:sp>
            <p:nvSpPr>
              <p:cNvPr id="12" name="TextBox 11"/>
              <p:cNvSpPr txBox="1"/>
              <p:nvPr/>
            </p:nvSpPr>
            <p:spPr>
              <a:xfrm>
                <a:off x="5609921" y="4727967"/>
                <a:ext cx="1005840" cy="227972"/>
              </a:xfrm>
              <a:prstGeom prst="rect">
                <a:avLst/>
              </a:prstGeom>
              <a:noFill/>
              <a:ln w="9525">
                <a:noFill/>
                <a:miter lim="800000"/>
                <a:headEnd/>
                <a:tailEnd/>
              </a:ln>
            </p:spPr>
            <p:txBody>
              <a:bodyPr wrap="square" anchor="ctr">
                <a:spAutoFit/>
              </a:bodyPr>
              <a:lstStyle/>
              <a:p>
                <a:pPr algn="ctr">
                  <a:lnSpc>
                    <a:spcPts val="1050"/>
                  </a:lnSpc>
                </a:pPr>
                <a:r>
                  <a:rPr lang="en-US" dirty="0">
                    <a:solidFill>
                      <a:schemeClr val="bg1">
                        <a:lumMod val="20000"/>
                        <a:lumOff val="80000"/>
                      </a:schemeClr>
                    </a:solidFill>
                    <a:latin typeface="+mj-lt"/>
                  </a:rPr>
                  <a:t>WHEN</a:t>
                </a:r>
              </a:p>
            </p:txBody>
          </p:sp>
          <p:grpSp>
            <p:nvGrpSpPr>
              <p:cNvPr id="8" name="Group 60"/>
              <p:cNvGrpSpPr/>
              <p:nvPr/>
            </p:nvGrpSpPr>
            <p:grpSpPr>
              <a:xfrm>
                <a:off x="5706656" y="4996566"/>
                <a:ext cx="812371" cy="809665"/>
                <a:chOff x="5789635" y="4996566"/>
                <a:chExt cx="812371" cy="809665"/>
              </a:xfrm>
            </p:grpSpPr>
            <p:sp>
              <p:nvSpPr>
                <p:cNvPr id="14" name="Oval 13"/>
                <p:cNvSpPr/>
                <p:nvPr/>
              </p:nvSpPr>
              <p:spPr>
                <a:xfrm>
                  <a:off x="5812078" y="5017657"/>
                  <a:ext cx="767484" cy="767482"/>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5" name="Freeform 7"/>
                <p:cNvSpPr>
                  <a:spLocks noEditPoints="1"/>
                </p:cNvSpPr>
                <p:nvPr/>
              </p:nvSpPr>
              <p:spPr bwMode="auto">
                <a:xfrm>
                  <a:off x="5789635" y="4996566"/>
                  <a:ext cx="812371" cy="809665"/>
                </a:xfrm>
                <a:custGeom>
                  <a:avLst/>
                  <a:gdLst/>
                  <a:ahLst/>
                  <a:cxnLst>
                    <a:cxn ang="0">
                      <a:pos x="171" y="181"/>
                    </a:cxn>
                    <a:cxn ang="0">
                      <a:pos x="192" y="181"/>
                    </a:cxn>
                    <a:cxn ang="0">
                      <a:pos x="182" y="0"/>
                    </a:cxn>
                    <a:cxn ang="0">
                      <a:pos x="182" y="362"/>
                    </a:cxn>
                    <a:cxn ang="0">
                      <a:pos x="182" y="0"/>
                    </a:cxn>
                    <a:cxn ang="0">
                      <a:pos x="25" y="181"/>
                    </a:cxn>
                    <a:cxn ang="0">
                      <a:pos x="338" y="181"/>
                    </a:cxn>
                    <a:cxn ang="0">
                      <a:pos x="182" y="77"/>
                    </a:cxn>
                    <a:cxn ang="0">
                      <a:pos x="182" y="286"/>
                    </a:cxn>
                    <a:cxn ang="0">
                      <a:pos x="182" y="77"/>
                    </a:cxn>
                    <a:cxn ang="0">
                      <a:pos x="239" y="116"/>
                    </a:cxn>
                    <a:cxn ang="0">
                      <a:pos x="247" y="124"/>
                    </a:cxn>
                    <a:cxn ang="0">
                      <a:pos x="229" y="134"/>
                    </a:cxn>
                    <a:cxn ang="0">
                      <a:pos x="176" y="95"/>
                    </a:cxn>
                    <a:cxn ang="0">
                      <a:pos x="187" y="95"/>
                    </a:cxn>
                    <a:cxn ang="0">
                      <a:pos x="182" y="115"/>
                    </a:cxn>
                    <a:cxn ang="0">
                      <a:pos x="176" y="95"/>
                    </a:cxn>
                    <a:cxn ang="0">
                      <a:pos x="95" y="187"/>
                    </a:cxn>
                    <a:cxn ang="0">
                      <a:pos x="95" y="176"/>
                    </a:cxn>
                    <a:cxn ang="0">
                      <a:pos x="115" y="181"/>
                    </a:cxn>
                    <a:cxn ang="0">
                      <a:pos x="134" y="236"/>
                    </a:cxn>
                    <a:cxn ang="0">
                      <a:pos x="116" y="246"/>
                    </a:cxn>
                    <a:cxn ang="0">
                      <a:pos x="127" y="228"/>
                    </a:cxn>
                    <a:cxn ang="0">
                      <a:pos x="134" y="236"/>
                    </a:cxn>
                    <a:cxn ang="0">
                      <a:pos x="127" y="134"/>
                    </a:cxn>
                    <a:cxn ang="0">
                      <a:pos x="116" y="116"/>
                    </a:cxn>
                    <a:cxn ang="0">
                      <a:pos x="134" y="127"/>
                    </a:cxn>
                    <a:cxn ang="0">
                      <a:pos x="187" y="268"/>
                    </a:cxn>
                    <a:cxn ang="0">
                      <a:pos x="176" y="268"/>
                    </a:cxn>
                    <a:cxn ang="0">
                      <a:pos x="182" y="248"/>
                    </a:cxn>
                    <a:cxn ang="0">
                      <a:pos x="187" y="268"/>
                    </a:cxn>
                    <a:cxn ang="0">
                      <a:pos x="209" y="257"/>
                    </a:cxn>
                    <a:cxn ang="0">
                      <a:pos x="182" y="202"/>
                    </a:cxn>
                    <a:cxn ang="0">
                      <a:pos x="173" y="162"/>
                    </a:cxn>
                    <a:cxn ang="0">
                      <a:pos x="181" y="125"/>
                    </a:cxn>
                    <a:cxn ang="0">
                      <a:pos x="189" y="161"/>
                    </a:cxn>
                    <a:cxn ang="0">
                      <a:pos x="197" y="196"/>
                    </a:cxn>
                    <a:cxn ang="0">
                      <a:pos x="219" y="260"/>
                    </a:cxn>
                    <a:cxn ang="0">
                      <a:pos x="239" y="246"/>
                    </a:cxn>
                    <a:cxn ang="0">
                      <a:pos x="229" y="228"/>
                    </a:cxn>
                    <a:cxn ang="0">
                      <a:pos x="247" y="239"/>
                    </a:cxn>
                    <a:cxn ang="0">
                      <a:pos x="274" y="181"/>
                    </a:cxn>
                    <a:cxn ang="0">
                      <a:pos x="253" y="187"/>
                    </a:cxn>
                    <a:cxn ang="0">
                      <a:pos x="253" y="176"/>
                    </a:cxn>
                    <a:cxn ang="0">
                      <a:pos x="274" y="181"/>
                    </a:cxn>
                  </a:cxnLst>
                  <a:rect l="0" t="0" r="r" b="b"/>
                  <a:pathLst>
                    <a:path w="363" h="362">
                      <a:moveTo>
                        <a:pt x="182" y="171"/>
                      </a:moveTo>
                      <a:cubicBezTo>
                        <a:pt x="176" y="171"/>
                        <a:pt x="171" y="176"/>
                        <a:pt x="171" y="181"/>
                      </a:cubicBezTo>
                      <a:cubicBezTo>
                        <a:pt x="171" y="187"/>
                        <a:pt x="176" y="191"/>
                        <a:pt x="182" y="191"/>
                      </a:cubicBezTo>
                      <a:cubicBezTo>
                        <a:pt x="187" y="191"/>
                        <a:pt x="192" y="187"/>
                        <a:pt x="192" y="181"/>
                      </a:cubicBezTo>
                      <a:cubicBezTo>
                        <a:pt x="192" y="176"/>
                        <a:pt x="187" y="171"/>
                        <a:pt x="182" y="171"/>
                      </a:cubicBezTo>
                      <a:close/>
                      <a:moveTo>
                        <a:pt x="182" y="0"/>
                      </a:moveTo>
                      <a:cubicBezTo>
                        <a:pt x="82" y="0"/>
                        <a:pt x="0" y="81"/>
                        <a:pt x="0" y="181"/>
                      </a:cubicBezTo>
                      <a:cubicBezTo>
                        <a:pt x="0" y="281"/>
                        <a:pt x="82" y="362"/>
                        <a:pt x="182" y="362"/>
                      </a:cubicBezTo>
                      <a:cubicBezTo>
                        <a:pt x="281" y="362"/>
                        <a:pt x="363" y="281"/>
                        <a:pt x="363" y="181"/>
                      </a:cubicBezTo>
                      <a:cubicBezTo>
                        <a:pt x="363" y="81"/>
                        <a:pt x="281" y="0"/>
                        <a:pt x="182" y="0"/>
                      </a:cubicBezTo>
                      <a:close/>
                      <a:moveTo>
                        <a:pt x="182" y="338"/>
                      </a:moveTo>
                      <a:cubicBezTo>
                        <a:pt x="95" y="338"/>
                        <a:pt x="25" y="268"/>
                        <a:pt x="25" y="181"/>
                      </a:cubicBezTo>
                      <a:cubicBezTo>
                        <a:pt x="25" y="95"/>
                        <a:pt x="95" y="24"/>
                        <a:pt x="182" y="24"/>
                      </a:cubicBezTo>
                      <a:cubicBezTo>
                        <a:pt x="268" y="24"/>
                        <a:pt x="338" y="95"/>
                        <a:pt x="338" y="181"/>
                      </a:cubicBezTo>
                      <a:cubicBezTo>
                        <a:pt x="338" y="268"/>
                        <a:pt x="268" y="338"/>
                        <a:pt x="182" y="338"/>
                      </a:cubicBezTo>
                      <a:close/>
                      <a:moveTo>
                        <a:pt x="182" y="77"/>
                      </a:moveTo>
                      <a:cubicBezTo>
                        <a:pt x="124" y="77"/>
                        <a:pt x="77" y="124"/>
                        <a:pt x="77" y="181"/>
                      </a:cubicBezTo>
                      <a:cubicBezTo>
                        <a:pt x="77" y="239"/>
                        <a:pt x="124" y="286"/>
                        <a:pt x="182" y="286"/>
                      </a:cubicBezTo>
                      <a:cubicBezTo>
                        <a:pt x="239" y="286"/>
                        <a:pt x="286" y="239"/>
                        <a:pt x="286" y="181"/>
                      </a:cubicBezTo>
                      <a:cubicBezTo>
                        <a:pt x="286" y="124"/>
                        <a:pt x="239" y="77"/>
                        <a:pt x="182" y="77"/>
                      </a:cubicBezTo>
                      <a:close/>
                      <a:moveTo>
                        <a:pt x="229" y="127"/>
                      </a:moveTo>
                      <a:cubicBezTo>
                        <a:pt x="239" y="116"/>
                        <a:pt x="239" y="116"/>
                        <a:pt x="239" y="116"/>
                      </a:cubicBezTo>
                      <a:cubicBezTo>
                        <a:pt x="241" y="114"/>
                        <a:pt x="245" y="114"/>
                        <a:pt x="247" y="116"/>
                      </a:cubicBezTo>
                      <a:cubicBezTo>
                        <a:pt x="249" y="118"/>
                        <a:pt x="249" y="122"/>
                        <a:pt x="247" y="124"/>
                      </a:cubicBezTo>
                      <a:cubicBezTo>
                        <a:pt x="236" y="134"/>
                        <a:pt x="236" y="134"/>
                        <a:pt x="236" y="134"/>
                      </a:cubicBezTo>
                      <a:cubicBezTo>
                        <a:pt x="234" y="136"/>
                        <a:pt x="231" y="136"/>
                        <a:pt x="229" y="134"/>
                      </a:cubicBezTo>
                      <a:cubicBezTo>
                        <a:pt x="226" y="132"/>
                        <a:pt x="226" y="129"/>
                        <a:pt x="229" y="127"/>
                      </a:cubicBezTo>
                      <a:close/>
                      <a:moveTo>
                        <a:pt x="176" y="95"/>
                      </a:moveTo>
                      <a:cubicBezTo>
                        <a:pt x="176" y="92"/>
                        <a:pt x="179" y="89"/>
                        <a:pt x="182" y="89"/>
                      </a:cubicBezTo>
                      <a:cubicBezTo>
                        <a:pt x="184" y="89"/>
                        <a:pt x="187" y="92"/>
                        <a:pt x="187" y="95"/>
                      </a:cubicBezTo>
                      <a:cubicBezTo>
                        <a:pt x="187" y="110"/>
                        <a:pt x="187" y="110"/>
                        <a:pt x="187" y="110"/>
                      </a:cubicBezTo>
                      <a:cubicBezTo>
                        <a:pt x="187" y="112"/>
                        <a:pt x="184" y="115"/>
                        <a:pt x="182" y="115"/>
                      </a:cubicBezTo>
                      <a:cubicBezTo>
                        <a:pt x="179" y="115"/>
                        <a:pt x="176" y="112"/>
                        <a:pt x="176" y="110"/>
                      </a:cubicBezTo>
                      <a:lnTo>
                        <a:pt x="176" y="95"/>
                      </a:lnTo>
                      <a:close/>
                      <a:moveTo>
                        <a:pt x="110" y="187"/>
                      </a:moveTo>
                      <a:cubicBezTo>
                        <a:pt x="95" y="187"/>
                        <a:pt x="95" y="187"/>
                        <a:pt x="95" y="187"/>
                      </a:cubicBezTo>
                      <a:cubicBezTo>
                        <a:pt x="92" y="187"/>
                        <a:pt x="89" y="184"/>
                        <a:pt x="89" y="181"/>
                      </a:cubicBezTo>
                      <a:cubicBezTo>
                        <a:pt x="89" y="178"/>
                        <a:pt x="92" y="176"/>
                        <a:pt x="95" y="176"/>
                      </a:cubicBezTo>
                      <a:cubicBezTo>
                        <a:pt x="110" y="176"/>
                        <a:pt x="110" y="176"/>
                        <a:pt x="110" y="176"/>
                      </a:cubicBezTo>
                      <a:cubicBezTo>
                        <a:pt x="113" y="176"/>
                        <a:pt x="115" y="178"/>
                        <a:pt x="115" y="181"/>
                      </a:cubicBezTo>
                      <a:cubicBezTo>
                        <a:pt x="115" y="184"/>
                        <a:pt x="113" y="187"/>
                        <a:pt x="110" y="187"/>
                      </a:cubicBezTo>
                      <a:close/>
                      <a:moveTo>
                        <a:pt x="134" y="236"/>
                      </a:moveTo>
                      <a:cubicBezTo>
                        <a:pt x="124" y="246"/>
                        <a:pt x="124" y="246"/>
                        <a:pt x="124" y="246"/>
                      </a:cubicBezTo>
                      <a:cubicBezTo>
                        <a:pt x="122" y="249"/>
                        <a:pt x="119" y="249"/>
                        <a:pt x="116" y="246"/>
                      </a:cubicBezTo>
                      <a:cubicBezTo>
                        <a:pt x="114" y="244"/>
                        <a:pt x="114" y="241"/>
                        <a:pt x="116" y="239"/>
                      </a:cubicBezTo>
                      <a:cubicBezTo>
                        <a:pt x="127" y="228"/>
                        <a:pt x="127" y="228"/>
                        <a:pt x="127" y="228"/>
                      </a:cubicBezTo>
                      <a:cubicBezTo>
                        <a:pt x="129" y="226"/>
                        <a:pt x="132" y="226"/>
                        <a:pt x="134" y="228"/>
                      </a:cubicBezTo>
                      <a:cubicBezTo>
                        <a:pt x="137" y="230"/>
                        <a:pt x="137" y="234"/>
                        <a:pt x="134" y="236"/>
                      </a:cubicBezTo>
                      <a:close/>
                      <a:moveTo>
                        <a:pt x="134" y="134"/>
                      </a:moveTo>
                      <a:cubicBezTo>
                        <a:pt x="132" y="136"/>
                        <a:pt x="129" y="136"/>
                        <a:pt x="127" y="134"/>
                      </a:cubicBezTo>
                      <a:cubicBezTo>
                        <a:pt x="116" y="124"/>
                        <a:pt x="116" y="124"/>
                        <a:pt x="116" y="124"/>
                      </a:cubicBezTo>
                      <a:cubicBezTo>
                        <a:pt x="114" y="122"/>
                        <a:pt x="114" y="118"/>
                        <a:pt x="116" y="116"/>
                      </a:cubicBezTo>
                      <a:cubicBezTo>
                        <a:pt x="118" y="114"/>
                        <a:pt x="122" y="114"/>
                        <a:pt x="124" y="116"/>
                      </a:cubicBezTo>
                      <a:cubicBezTo>
                        <a:pt x="134" y="127"/>
                        <a:pt x="134" y="127"/>
                        <a:pt x="134" y="127"/>
                      </a:cubicBezTo>
                      <a:cubicBezTo>
                        <a:pt x="137" y="129"/>
                        <a:pt x="137" y="132"/>
                        <a:pt x="134" y="134"/>
                      </a:cubicBezTo>
                      <a:close/>
                      <a:moveTo>
                        <a:pt x="187" y="268"/>
                      </a:moveTo>
                      <a:cubicBezTo>
                        <a:pt x="187" y="271"/>
                        <a:pt x="184" y="273"/>
                        <a:pt x="182" y="273"/>
                      </a:cubicBezTo>
                      <a:cubicBezTo>
                        <a:pt x="179" y="273"/>
                        <a:pt x="176" y="271"/>
                        <a:pt x="176" y="268"/>
                      </a:cubicBezTo>
                      <a:cubicBezTo>
                        <a:pt x="176" y="253"/>
                        <a:pt x="176" y="253"/>
                        <a:pt x="176" y="253"/>
                      </a:cubicBezTo>
                      <a:cubicBezTo>
                        <a:pt x="176" y="250"/>
                        <a:pt x="179" y="248"/>
                        <a:pt x="182" y="248"/>
                      </a:cubicBezTo>
                      <a:cubicBezTo>
                        <a:pt x="184" y="248"/>
                        <a:pt x="187" y="250"/>
                        <a:pt x="187" y="253"/>
                      </a:cubicBezTo>
                      <a:lnTo>
                        <a:pt x="187" y="268"/>
                      </a:lnTo>
                      <a:close/>
                      <a:moveTo>
                        <a:pt x="219" y="260"/>
                      </a:moveTo>
                      <a:cubicBezTo>
                        <a:pt x="216" y="262"/>
                        <a:pt x="211" y="260"/>
                        <a:pt x="209" y="257"/>
                      </a:cubicBezTo>
                      <a:cubicBezTo>
                        <a:pt x="183" y="202"/>
                        <a:pt x="183" y="202"/>
                        <a:pt x="183" y="202"/>
                      </a:cubicBezTo>
                      <a:cubicBezTo>
                        <a:pt x="182" y="202"/>
                        <a:pt x="182" y="202"/>
                        <a:pt x="182" y="202"/>
                      </a:cubicBezTo>
                      <a:cubicBezTo>
                        <a:pt x="170" y="202"/>
                        <a:pt x="160" y="193"/>
                        <a:pt x="160" y="181"/>
                      </a:cubicBezTo>
                      <a:cubicBezTo>
                        <a:pt x="160" y="173"/>
                        <a:pt x="166" y="165"/>
                        <a:pt x="173" y="162"/>
                      </a:cubicBezTo>
                      <a:cubicBezTo>
                        <a:pt x="173" y="133"/>
                        <a:pt x="173" y="133"/>
                        <a:pt x="173" y="133"/>
                      </a:cubicBezTo>
                      <a:cubicBezTo>
                        <a:pt x="173" y="129"/>
                        <a:pt x="177" y="125"/>
                        <a:pt x="181" y="125"/>
                      </a:cubicBezTo>
                      <a:cubicBezTo>
                        <a:pt x="185" y="125"/>
                        <a:pt x="189" y="129"/>
                        <a:pt x="189" y="133"/>
                      </a:cubicBezTo>
                      <a:cubicBezTo>
                        <a:pt x="189" y="161"/>
                        <a:pt x="189" y="161"/>
                        <a:pt x="189" y="161"/>
                      </a:cubicBezTo>
                      <a:cubicBezTo>
                        <a:pt x="197" y="164"/>
                        <a:pt x="203" y="172"/>
                        <a:pt x="203" y="181"/>
                      </a:cubicBezTo>
                      <a:cubicBezTo>
                        <a:pt x="203" y="187"/>
                        <a:pt x="200" y="192"/>
                        <a:pt x="197" y="196"/>
                      </a:cubicBezTo>
                      <a:cubicBezTo>
                        <a:pt x="223" y="250"/>
                        <a:pt x="223" y="250"/>
                        <a:pt x="223" y="250"/>
                      </a:cubicBezTo>
                      <a:cubicBezTo>
                        <a:pt x="225" y="254"/>
                        <a:pt x="223" y="258"/>
                        <a:pt x="219" y="260"/>
                      </a:cubicBezTo>
                      <a:close/>
                      <a:moveTo>
                        <a:pt x="247" y="246"/>
                      </a:moveTo>
                      <a:cubicBezTo>
                        <a:pt x="245" y="249"/>
                        <a:pt x="241" y="249"/>
                        <a:pt x="239" y="246"/>
                      </a:cubicBezTo>
                      <a:cubicBezTo>
                        <a:pt x="229" y="236"/>
                        <a:pt x="229" y="236"/>
                        <a:pt x="229" y="236"/>
                      </a:cubicBezTo>
                      <a:cubicBezTo>
                        <a:pt x="226" y="234"/>
                        <a:pt x="226" y="230"/>
                        <a:pt x="229" y="228"/>
                      </a:cubicBezTo>
                      <a:cubicBezTo>
                        <a:pt x="231" y="226"/>
                        <a:pt x="234" y="226"/>
                        <a:pt x="236" y="228"/>
                      </a:cubicBezTo>
                      <a:cubicBezTo>
                        <a:pt x="247" y="239"/>
                        <a:pt x="247" y="239"/>
                        <a:pt x="247" y="239"/>
                      </a:cubicBezTo>
                      <a:cubicBezTo>
                        <a:pt x="249" y="241"/>
                        <a:pt x="249" y="244"/>
                        <a:pt x="247" y="246"/>
                      </a:cubicBezTo>
                      <a:close/>
                      <a:moveTo>
                        <a:pt x="274" y="181"/>
                      </a:moveTo>
                      <a:cubicBezTo>
                        <a:pt x="274" y="184"/>
                        <a:pt x="271" y="187"/>
                        <a:pt x="268" y="187"/>
                      </a:cubicBezTo>
                      <a:cubicBezTo>
                        <a:pt x="253" y="187"/>
                        <a:pt x="253" y="187"/>
                        <a:pt x="253" y="187"/>
                      </a:cubicBezTo>
                      <a:cubicBezTo>
                        <a:pt x="250" y="187"/>
                        <a:pt x="248" y="184"/>
                        <a:pt x="248" y="181"/>
                      </a:cubicBezTo>
                      <a:cubicBezTo>
                        <a:pt x="248" y="178"/>
                        <a:pt x="250" y="176"/>
                        <a:pt x="253" y="176"/>
                      </a:cubicBezTo>
                      <a:cubicBezTo>
                        <a:pt x="268" y="176"/>
                        <a:pt x="268" y="176"/>
                        <a:pt x="268" y="176"/>
                      </a:cubicBezTo>
                      <a:cubicBezTo>
                        <a:pt x="271" y="176"/>
                        <a:pt x="274" y="178"/>
                        <a:pt x="274" y="181"/>
                      </a:cubicBezTo>
                      <a:close/>
                    </a:path>
                  </a:pathLst>
                </a:custGeom>
                <a:solidFill>
                  <a:schemeClr val="tx1"/>
                </a:solidFill>
                <a:ln>
                  <a:noFill/>
                </a:ln>
                <a:effectLst>
                  <a:outerShdw blurRad="63500" sx="102000" sy="102000" algn="ctr" rotWithShape="0">
                    <a:srgbClr val="702D89">
                      <a:alpha val="60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1" name="Group 2052"/>
            <p:cNvGrpSpPr>
              <a:grpSpLocks/>
            </p:cNvGrpSpPr>
            <p:nvPr/>
          </p:nvGrpSpPr>
          <p:grpSpPr>
            <a:xfrm>
              <a:off x="3496838" y="5030616"/>
              <a:ext cx="999865" cy="1103925"/>
              <a:chOff x="2287652" y="4727967"/>
              <a:chExt cx="1005840" cy="1078264"/>
            </a:xfrm>
          </p:grpSpPr>
          <p:sp>
            <p:nvSpPr>
              <p:cNvPr id="19" name="TextBox 18"/>
              <p:cNvSpPr txBox="1"/>
              <p:nvPr/>
            </p:nvSpPr>
            <p:spPr>
              <a:xfrm>
                <a:off x="2287652" y="4727967"/>
                <a:ext cx="1005840" cy="227972"/>
              </a:xfrm>
              <a:prstGeom prst="rect">
                <a:avLst/>
              </a:prstGeom>
              <a:noFill/>
              <a:ln w="9525">
                <a:noFill/>
                <a:miter lim="800000"/>
                <a:headEnd/>
                <a:tailEnd/>
              </a:ln>
            </p:spPr>
            <p:txBody>
              <a:bodyPr wrap="square" anchor="ctr">
                <a:spAutoFit/>
              </a:bodyPr>
              <a:lstStyle/>
              <a:p>
                <a:pPr algn="ctr">
                  <a:lnSpc>
                    <a:spcPts val="1050"/>
                  </a:lnSpc>
                </a:pPr>
                <a:r>
                  <a:rPr lang="en-US" dirty="0">
                    <a:solidFill>
                      <a:schemeClr val="bg1">
                        <a:lumMod val="20000"/>
                        <a:lumOff val="80000"/>
                      </a:schemeClr>
                    </a:solidFill>
                    <a:latin typeface="+mj-lt"/>
                  </a:rPr>
                  <a:t>WHAT</a:t>
                </a:r>
              </a:p>
            </p:txBody>
          </p:sp>
          <p:grpSp>
            <p:nvGrpSpPr>
              <p:cNvPr id="13" name="Group 58"/>
              <p:cNvGrpSpPr/>
              <p:nvPr/>
            </p:nvGrpSpPr>
            <p:grpSpPr>
              <a:xfrm>
                <a:off x="2385062" y="4996566"/>
                <a:ext cx="811020" cy="809665"/>
                <a:chOff x="2398125" y="4996566"/>
                <a:chExt cx="811020" cy="809665"/>
              </a:xfrm>
            </p:grpSpPr>
            <p:sp>
              <p:nvSpPr>
                <p:cNvPr id="17" name="Oval 16"/>
                <p:cNvSpPr/>
                <p:nvPr/>
              </p:nvSpPr>
              <p:spPr>
                <a:xfrm>
                  <a:off x="2419894" y="5017657"/>
                  <a:ext cx="767483" cy="767482"/>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0" name="Freeform 9"/>
                <p:cNvSpPr>
                  <a:spLocks noEditPoints="1"/>
                </p:cNvSpPr>
                <p:nvPr/>
              </p:nvSpPr>
              <p:spPr bwMode="auto">
                <a:xfrm>
                  <a:off x="2398125" y="4996566"/>
                  <a:ext cx="811020" cy="809665"/>
                </a:xfrm>
                <a:custGeom>
                  <a:avLst/>
                  <a:gdLst/>
                  <a:ahLst/>
                  <a:cxnLst>
                    <a:cxn ang="0">
                      <a:pos x="86" y="105"/>
                    </a:cxn>
                    <a:cxn ang="0">
                      <a:pos x="68" y="166"/>
                    </a:cxn>
                    <a:cxn ang="0">
                      <a:pos x="138" y="105"/>
                    </a:cxn>
                    <a:cxn ang="0">
                      <a:pos x="80" y="159"/>
                    </a:cxn>
                    <a:cxn ang="0">
                      <a:pos x="126" y="151"/>
                    </a:cxn>
                    <a:cxn ang="0">
                      <a:pos x="215" y="105"/>
                    </a:cxn>
                    <a:cxn ang="0">
                      <a:pos x="144" y="166"/>
                    </a:cxn>
                    <a:cxn ang="0">
                      <a:pos x="215" y="105"/>
                    </a:cxn>
                    <a:cxn ang="0">
                      <a:pos x="157" y="159"/>
                    </a:cxn>
                    <a:cxn ang="0">
                      <a:pos x="202" y="113"/>
                    </a:cxn>
                    <a:cxn ang="0">
                      <a:pos x="195" y="120"/>
                    </a:cxn>
                    <a:cxn ang="0">
                      <a:pos x="164" y="151"/>
                    </a:cxn>
                    <a:cxn ang="0">
                      <a:pos x="195" y="120"/>
                    </a:cxn>
                    <a:cxn ang="0">
                      <a:pos x="70" y="260"/>
                    </a:cxn>
                    <a:cxn ang="0">
                      <a:pos x="93" y="243"/>
                    </a:cxn>
                    <a:cxn ang="0">
                      <a:pos x="131" y="260"/>
                    </a:cxn>
                    <a:cxn ang="0">
                      <a:pos x="117" y="185"/>
                    </a:cxn>
                    <a:cxn ang="0">
                      <a:pos x="99" y="229"/>
                    </a:cxn>
                    <a:cxn ang="0">
                      <a:pos x="119" y="229"/>
                    </a:cxn>
                    <a:cxn ang="0">
                      <a:pos x="274" y="105"/>
                    </a:cxn>
                    <a:cxn ang="0">
                      <a:pos x="221" y="166"/>
                    </a:cxn>
                    <a:cxn ang="0">
                      <a:pos x="291" y="122"/>
                    </a:cxn>
                    <a:cxn ang="0">
                      <a:pos x="279" y="159"/>
                    </a:cxn>
                    <a:cxn ang="0">
                      <a:pos x="233" y="113"/>
                    </a:cxn>
                    <a:cxn ang="0">
                      <a:pos x="279" y="159"/>
                    </a:cxn>
                    <a:cxn ang="0">
                      <a:pos x="239" y="147"/>
                    </a:cxn>
                    <a:cxn ang="0">
                      <a:pos x="239" y="125"/>
                    </a:cxn>
                    <a:cxn ang="0">
                      <a:pos x="245" y="119"/>
                    </a:cxn>
                    <a:cxn ang="0">
                      <a:pos x="267" y="119"/>
                    </a:cxn>
                    <a:cxn ang="0">
                      <a:pos x="202" y="188"/>
                    </a:cxn>
                    <a:cxn ang="0">
                      <a:pos x="160" y="186"/>
                    </a:cxn>
                    <a:cxn ang="0">
                      <a:pos x="176" y="260"/>
                    </a:cxn>
                    <a:cxn ang="0">
                      <a:pos x="188" y="238"/>
                    </a:cxn>
                    <a:cxn ang="0">
                      <a:pos x="210" y="231"/>
                    </a:cxn>
                    <a:cxn ang="0">
                      <a:pos x="218" y="212"/>
                    </a:cxn>
                    <a:cxn ang="0">
                      <a:pos x="216" y="201"/>
                    </a:cxn>
                    <a:cxn ang="0">
                      <a:pos x="202" y="212"/>
                    </a:cxn>
                    <a:cxn ang="0">
                      <a:pos x="189" y="223"/>
                    </a:cxn>
                    <a:cxn ang="0">
                      <a:pos x="176" y="201"/>
                    </a:cxn>
                    <a:cxn ang="0">
                      <a:pos x="198" y="203"/>
                    </a:cxn>
                    <a:cxn ang="0">
                      <a:pos x="181" y="0"/>
                    </a:cxn>
                    <a:cxn ang="0">
                      <a:pos x="181" y="362"/>
                    </a:cxn>
                    <a:cxn ang="0">
                      <a:pos x="181" y="0"/>
                    </a:cxn>
                    <a:cxn ang="0">
                      <a:pos x="24" y="181"/>
                    </a:cxn>
                    <a:cxn ang="0">
                      <a:pos x="338" y="181"/>
                    </a:cxn>
                    <a:cxn ang="0">
                      <a:pos x="273" y="147"/>
                    </a:cxn>
                    <a:cxn ang="0">
                      <a:pos x="261" y="136"/>
                    </a:cxn>
                    <a:cxn ang="0">
                      <a:pos x="245" y="152"/>
                    </a:cxn>
                    <a:cxn ang="0">
                      <a:pos x="256" y="141"/>
                    </a:cxn>
                    <a:cxn ang="0">
                      <a:pos x="281" y="193"/>
                    </a:cxn>
                    <a:cxn ang="0">
                      <a:pos x="260" y="186"/>
                    </a:cxn>
                    <a:cxn ang="0">
                      <a:pos x="230" y="260"/>
                    </a:cxn>
                    <a:cxn ang="0">
                      <a:pos x="246" y="238"/>
                    </a:cxn>
                    <a:cxn ang="0">
                      <a:pos x="270" y="236"/>
                    </a:cxn>
                    <a:cxn ang="0">
                      <a:pos x="286" y="223"/>
                    </a:cxn>
                    <a:cxn ang="0">
                      <a:pos x="289" y="211"/>
                    </a:cxn>
                    <a:cxn ang="0">
                      <a:pos x="281" y="193"/>
                    </a:cxn>
                    <a:cxn ang="0">
                      <a:pos x="269" y="220"/>
                    </a:cxn>
                    <a:cxn ang="0">
                      <a:pos x="246" y="223"/>
                    </a:cxn>
                    <a:cxn ang="0">
                      <a:pos x="259" y="201"/>
                    </a:cxn>
                    <a:cxn ang="0">
                      <a:pos x="272" y="212"/>
                    </a:cxn>
                  </a:cxnLst>
                  <a:rect l="0" t="0" r="r" b="b"/>
                  <a:pathLst>
                    <a:path w="362" h="362">
                      <a:moveTo>
                        <a:pt x="138" y="105"/>
                      </a:moveTo>
                      <a:cubicBezTo>
                        <a:pt x="86" y="105"/>
                        <a:pt x="86" y="105"/>
                        <a:pt x="86" y="105"/>
                      </a:cubicBezTo>
                      <a:cubicBezTo>
                        <a:pt x="76" y="105"/>
                        <a:pt x="68" y="113"/>
                        <a:pt x="68" y="122"/>
                      </a:cubicBezTo>
                      <a:cubicBezTo>
                        <a:pt x="68" y="166"/>
                        <a:pt x="68" y="166"/>
                        <a:pt x="68" y="166"/>
                      </a:cubicBezTo>
                      <a:cubicBezTo>
                        <a:pt x="138" y="166"/>
                        <a:pt x="138" y="166"/>
                        <a:pt x="138" y="166"/>
                      </a:cubicBezTo>
                      <a:lnTo>
                        <a:pt x="138" y="105"/>
                      </a:lnTo>
                      <a:close/>
                      <a:moveTo>
                        <a:pt x="126" y="159"/>
                      </a:moveTo>
                      <a:cubicBezTo>
                        <a:pt x="80" y="159"/>
                        <a:pt x="80" y="159"/>
                        <a:pt x="80" y="159"/>
                      </a:cubicBezTo>
                      <a:cubicBezTo>
                        <a:pt x="80" y="151"/>
                        <a:pt x="80" y="151"/>
                        <a:pt x="80" y="151"/>
                      </a:cubicBezTo>
                      <a:cubicBezTo>
                        <a:pt x="126" y="151"/>
                        <a:pt x="126" y="151"/>
                        <a:pt x="126" y="151"/>
                      </a:cubicBezTo>
                      <a:lnTo>
                        <a:pt x="126" y="159"/>
                      </a:lnTo>
                      <a:close/>
                      <a:moveTo>
                        <a:pt x="215" y="105"/>
                      </a:moveTo>
                      <a:cubicBezTo>
                        <a:pt x="144" y="105"/>
                        <a:pt x="144" y="105"/>
                        <a:pt x="144" y="105"/>
                      </a:cubicBezTo>
                      <a:cubicBezTo>
                        <a:pt x="144" y="166"/>
                        <a:pt x="144" y="166"/>
                        <a:pt x="144" y="166"/>
                      </a:cubicBezTo>
                      <a:cubicBezTo>
                        <a:pt x="215" y="166"/>
                        <a:pt x="215" y="166"/>
                        <a:pt x="215" y="166"/>
                      </a:cubicBezTo>
                      <a:lnTo>
                        <a:pt x="215" y="105"/>
                      </a:lnTo>
                      <a:close/>
                      <a:moveTo>
                        <a:pt x="202" y="159"/>
                      </a:moveTo>
                      <a:cubicBezTo>
                        <a:pt x="157" y="159"/>
                        <a:pt x="157" y="159"/>
                        <a:pt x="157" y="159"/>
                      </a:cubicBezTo>
                      <a:cubicBezTo>
                        <a:pt x="157" y="113"/>
                        <a:pt x="157" y="113"/>
                        <a:pt x="157" y="113"/>
                      </a:cubicBezTo>
                      <a:cubicBezTo>
                        <a:pt x="202" y="113"/>
                        <a:pt x="202" y="113"/>
                        <a:pt x="202" y="113"/>
                      </a:cubicBezTo>
                      <a:lnTo>
                        <a:pt x="202" y="159"/>
                      </a:lnTo>
                      <a:close/>
                      <a:moveTo>
                        <a:pt x="195" y="120"/>
                      </a:moveTo>
                      <a:cubicBezTo>
                        <a:pt x="164" y="120"/>
                        <a:pt x="164" y="120"/>
                        <a:pt x="164" y="120"/>
                      </a:cubicBezTo>
                      <a:cubicBezTo>
                        <a:pt x="164" y="151"/>
                        <a:pt x="164" y="151"/>
                        <a:pt x="164" y="151"/>
                      </a:cubicBezTo>
                      <a:cubicBezTo>
                        <a:pt x="195" y="151"/>
                        <a:pt x="195" y="151"/>
                        <a:pt x="195" y="151"/>
                      </a:cubicBezTo>
                      <a:lnTo>
                        <a:pt x="195" y="120"/>
                      </a:lnTo>
                      <a:close/>
                      <a:moveTo>
                        <a:pt x="102" y="185"/>
                      </a:moveTo>
                      <a:cubicBezTo>
                        <a:pt x="70" y="260"/>
                        <a:pt x="70" y="260"/>
                        <a:pt x="70" y="260"/>
                      </a:cubicBezTo>
                      <a:cubicBezTo>
                        <a:pt x="87" y="260"/>
                        <a:pt x="87" y="260"/>
                        <a:pt x="87" y="260"/>
                      </a:cubicBezTo>
                      <a:cubicBezTo>
                        <a:pt x="93" y="243"/>
                        <a:pt x="93" y="243"/>
                        <a:pt x="93" y="243"/>
                      </a:cubicBezTo>
                      <a:cubicBezTo>
                        <a:pt x="125" y="243"/>
                        <a:pt x="125" y="243"/>
                        <a:pt x="125" y="243"/>
                      </a:cubicBezTo>
                      <a:cubicBezTo>
                        <a:pt x="131" y="260"/>
                        <a:pt x="131" y="260"/>
                        <a:pt x="131" y="260"/>
                      </a:cubicBezTo>
                      <a:cubicBezTo>
                        <a:pt x="148" y="260"/>
                        <a:pt x="148" y="260"/>
                        <a:pt x="148" y="260"/>
                      </a:cubicBezTo>
                      <a:cubicBezTo>
                        <a:pt x="117" y="185"/>
                        <a:pt x="117" y="185"/>
                        <a:pt x="117" y="185"/>
                      </a:cubicBezTo>
                      <a:lnTo>
                        <a:pt x="102" y="185"/>
                      </a:lnTo>
                      <a:close/>
                      <a:moveTo>
                        <a:pt x="99" y="229"/>
                      </a:moveTo>
                      <a:cubicBezTo>
                        <a:pt x="109" y="205"/>
                        <a:pt x="109" y="205"/>
                        <a:pt x="109" y="205"/>
                      </a:cubicBezTo>
                      <a:cubicBezTo>
                        <a:pt x="119" y="229"/>
                        <a:pt x="119" y="229"/>
                        <a:pt x="119" y="229"/>
                      </a:cubicBezTo>
                      <a:lnTo>
                        <a:pt x="99" y="229"/>
                      </a:lnTo>
                      <a:close/>
                      <a:moveTo>
                        <a:pt x="274" y="105"/>
                      </a:moveTo>
                      <a:cubicBezTo>
                        <a:pt x="221" y="105"/>
                        <a:pt x="221" y="105"/>
                        <a:pt x="221" y="105"/>
                      </a:cubicBezTo>
                      <a:cubicBezTo>
                        <a:pt x="221" y="166"/>
                        <a:pt x="221" y="166"/>
                        <a:pt x="221" y="166"/>
                      </a:cubicBezTo>
                      <a:cubicBezTo>
                        <a:pt x="291" y="166"/>
                        <a:pt x="291" y="166"/>
                        <a:pt x="291" y="166"/>
                      </a:cubicBezTo>
                      <a:cubicBezTo>
                        <a:pt x="291" y="122"/>
                        <a:pt x="291" y="122"/>
                        <a:pt x="291" y="122"/>
                      </a:cubicBezTo>
                      <a:cubicBezTo>
                        <a:pt x="291" y="113"/>
                        <a:pt x="284" y="105"/>
                        <a:pt x="274" y="105"/>
                      </a:cubicBezTo>
                      <a:close/>
                      <a:moveTo>
                        <a:pt x="279" y="159"/>
                      </a:moveTo>
                      <a:cubicBezTo>
                        <a:pt x="233" y="159"/>
                        <a:pt x="233" y="159"/>
                        <a:pt x="233" y="159"/>
                      </a:cubicBezTo>
                      <a:cubicBezTo>
                        <a:pt x="233" y="113"/>
                        <a:pt x="233" y="113"/>
                        <a:pt x="233" y="113"/>
                      </a:cubicBezTo>
                      <a:cubicBezTo>
                        <a:pt x="279" y="113"/>
                        <a:pt x="279" y="113"/>
                        <a:pt x="279" y="113"/>
                      </a:cubicBezTo>
                      <a:lnTo>
                        <a:pt x="279" y="159"/>
                      </a:lnTo>
                      <a:close/>
                      <a:moveTo>
                        <a:pt x="239" y="125"/>
                      </a:moveTo>
                      <a:cubicBezTo>
                        <a:pt x="239" y="147"/>
                        <a:pt x="239" y="147"/>
                        <a:pt x="239" y="147"/>
                      </a:cubicBezTo>
                      <a:cubicBezTo>
                        <a:pt x="250" y="136"/>
                        <a:pt x="250" y="136"/>
                        <a:pt x="250" y="136"/>
                      </a:cubicBezTo>
                      <a:lnTo>
                        <a:pt x="239" y="125"/>
                      </a:lnTo>
                      <a:close/>
                      <a:moveTo>
                        <a:pt x="267" y="119"/>
                      </a:moveTo>
                      <a:cubicBezTo>
                        <a:pt x="245" y="119"/>
                        <a:pt x="245" y="119"/>
                        <a:pt x="245" y="119"/>
                      </a:cubicBezTo>
                      <a:cubicBezTo>
                        <a:pt x="256" y="130"/>
                        <a:pt x="256" y="130"/>
                        <a:pt x="256" y="130"/>
                      </a:cubicBezTo>
                      <a:lnTo>
                        <a:pt x="267" y="119"/>
                      </a:lnTo>
                      <a:close/>
                      <a:moveTo>
                        <a:pt x="211" y="193"/>
                      </a:moveTo>
                      <a:cubicBezTo>
                        <a:pt x="208" y="191"/>
                        <a:pt x="205" y="189"/>
                        <a:pt x="202" y="188"/>
                      </a:cubicBezTo>
                      <a:cubicBezTo>
                        <a:pt x="198" y="187"/>
                        <a:pt x="194" y="186"/>
                        <a:pt x="190" y="186"/>
                      </a:cubicBezTo>
                      <a:cubicBezTo>
                        <a:pt x="160" y="186"/>
                        <a:pt x="160" y="186"/>
                        <a:pt x="160" y="186"/>
                      </a:cubicBezTo>
                      <a:cubicBezTo>
                        <a:pt x="160" y="260"/>
                        <a:pt x="160" y="260"/>
                        <a:pt x="160" y="260"/>
                      </a:cubicBezTo>
                      <a:cubicBezTo>
                        <a:pt x="176" y="260"/>
                        <a:pt x="176" y="260"/>
                        <a:pt x="176" y="260"/>
                      </a:cubicBezTo>
                      <a:cubicBezTo>
                        <a:pt x="176" y="238"/>
                        <a:pt x="176" y="238"/>
                        <a:pt x="176" y="238"/>
                      </a:cubicBezTo>
                      <a:cubicBezTo>
                        <a:pt x="188" y="238"/>
                        <a:pt x="188" y="238"/>
                        <a:pt x="188" y="238"/>
                      </a:cubicBezTo>
                      <a:cubicBezTo>
                        <a:pt x="193" y="238"/>
                        <a:pt x="196" y="237"/>
                        <a:pt x="200" y="236"/>
                      </a:cubicBezTo>
                      <a:cubicBezTo>
                        <a:pt x="204" y="235"/>
                        <a:pt x="207" y="233"/>
                        <a:pt x="210" y="231"/>
                      </a:cubicBezTo>
                      <a:cubicBezTo>
                        <a:pt x="212" y="229"/>
                        <a:pt x="214" y="226"/>
                        <a:pt x="216" y="223"/>
                      </a:cubicBezTo>
                      <a:cubicBezTo>
                        <a:pt x="217" y="220"/>
                        <a:pt x="218" y="216"/>
                        <a:pt x="218" y="212"/>
                      </a:cubicBezTo>
                      <a:cubicBezTo>
                        <a:pt x="218" y="211"/>
                        <a:pt x="218" y="211"/>
                        <a:pt x="218" y="211"/>
                      </a:cubicBezTo>
                      <a:cubicBezTo>
                        <a:pt x="218" y="208"/>
                        <a:pt x="218" y="204"/>
                        <a:pt x="216" y="201"/>
                      </a:cubicBezTo>
                      <a:cubicBezTo>
                        <a:pt x="215" y="198"/>
                        <a:pt x="213" y="195"/>
                        <a:pt x="211" y="193"/>
                      </a:cubicBezTo>
                      <a:close/>
                      <a:moveTo>
                        <a:pt x="202" y="212"/>
                      </a:moveTo>
                      <a:cubicBezTo>
                        <a:pt x="202" y="215"/>
                        <a:pt x="201" y="218"/>
                        <a:pt x="198" y="220"/>
                      </a:cubicBezTo>
                      <a:cubicBezTo>
                        <a:pt x="196" y="222"/>
                        <a:pt x="193" y="223"/>
                        <a:pt x="189" y="223"/>
                      </a:cubicBezTo>
                      <a:cubicBezTo>
                        <a:pt x="176" y="223"/>
                        <a:pt x="176" y="223"/>
                        <a:pt x="176" y="223"/>
                      </a:cubicBezTo>
                      <a:cubicBezTo>
                        <a:pt x="176" y="201"/>
                        <a:pt x="176" y="201"/>
                        <a:pt x="176" y="201"/>
                      </a:cubicBezTo>
                      <a:cubicBezTo>
                        <a:pt x="189" y="201"/>
                        <a:pt x="189" y="201"/>
                        <a:pt x="189" y="201"/>
                      </a:cubicBezTo>
                      <a:cubicBezTo>
                        <a:pt x="193" y="201"/>
                        <a:pt x="196" y="202"/>
                        <a:pt x="198" y="203"/>
                      </a:cubicBezTo>
                      <a:cubicBezTo>
                        <a:pt x="201" y="205"/>
                        <a:pt x="202" y="208"/>
                        <a:pt x="202" y="212"/>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8" y="24"/>
                        <a:pt x="338" y="95"/>
                        <a:pt x="338" y="181"/>
                      </a:cubicBezTo>
                      <a:cubicBezTo>
                        <a:pt x="338" y="268"/>
                        <a:pt x="268" y="338"/>
                        <a:pt x="181" y="338"/>
                      </a:cubicBezTo>
                      <a:close/>
                      <a:moveTo>
                        <a:pt x="273" y="147"/>
                      </a:moveTo>
                      <a:cubicBezTo>
                        <a:pt x="273" y="124"/>
                        <a:pt x="273" y="124"/>
                        <a:pt x="273" y="124"/>
                      </a:cubicBezTo>
                      <a:cubicBezTo>
                        <a:pt x="261" y="136"/>
                        <a:pt x="261" y="136"/>
                        <a:pt x="261" y="136"/>
                      </a:cubicBezTo>
                      <a:lnTo>
                        <a:pt x="273" y="147"/>
                      </a:lnTo>
                      <a:close/>
                      <a:moveTo>
                        <a:pt x="245" y="152"/>
                      </a:moveTo>
                      <a:cubicBezTo>
                        <a:pt x="267" y="152"/>
                        <a:pt x="267" y="152"/>
                        <a:pt x="267" y="152"/>
                      </a:cubicBezTo>
                      <a:cubicBezTo>
                        <a:pt x="256" y="141"/>
                        <a:pt x="256" y="141"/>
                        <a:pt x="256" y="141"/>
                      </a:cubicBezTo>
                      <a:lnTo>
                        <a:pt x="245" y="152"/>
                      </a:lnTo>
                      <a:close/>
                      <a:moveTo>
                        <a:pt x="281" y="193"/>
                      </a:moveTo>
                      <a:cubicBezTo>
                        <a:pt x="279" y="191"/>
                        <a:pt x="276" y="189"/>
                        <a:pt x="272" y="188"/>
                      </a:cubicBezTo>
                      <a:cubicBezTo>
                        <a:pt x="269" y="187"/>
                        <a:pt x="265" y="186"/>
                        <a:pt x="260" y="186"/>
                      </a:cubicBezTo>
                      <a:cubicBezTo>
                        <a:pt x="230" y="186"/>
                        <a:pt x="230" y="186"/>
                        <a:pt x="230" y="186"/>
                      </a:cubicBezTo>
                      <a:cubicBezTo>
                        <a:pt x="230" y="260"/>
                        <a:pt x="230" y="260"/>
                        <a:pt x="230" y="260"/>
                      </a:cubicBezTo>
                      <a:cubicBezTo>
                        <a:pt x="246" y="260"/>
                        <a:pt x="246" y="260"/>
                        <a:pt x="246" y="260"/>
                      </a:cubicBezTo>
                      <a:cubicBezTo>
                        <a:pt x="246" y="238"/>
                        <a:pt x="246" y="238"/>
                        <a:pt x="246" y="238"/>
                      </a:cubicBezTo>
                      <a:cubicBezTo>
                        <a:pt x="259" y="238"/>
                        <a:pt x="259" y="238"/>
                        <a:pt x="259" y="238"/>
                      </a:cubicBezTo>
                      <a:cubicBezTo>
                        <a:pt x="263" y="238"/>
                        <a:pt x="267" y="237"/>
                        <a:pt x="270" y="236"/>
                      </a:cubicBezTo>
                      <a:cubicBezTo>
                        <a:pt x="274" y="235"/>
                        <a:pt x="277" y="233"/>
                        <a:pt x="280" y="231"/>
                      </a:cubicBezTo>
                      <a:cubicBezTo>
                        <a:pt x="283" y="229"/>
                        <a:pt x="285" y="226"/>
                        <a:pt x="286" y="223"/>
                      </a:cubicBezTo>
                      <a:cubicBezTo>
                        <a:pt x="288" y="220"/>
                        <a:pt x="289" y="216"/>
                        <a:pt x="289" y="212"/>
                      </a:cubicBezTo>
                      <a:cubicBezTo>
                        <a:pt x="289" y="211"/>
                        <a:pt x="289" y="211"/>
                        <a:pt x="289" y="211"/>
                      </a:cubicBezTo>
                      <a:cubicBezTo>
                        <a:pt x="289" y="208"/>
                        <a:pt x="288" y="204"/>
                        <a:pt x="287" y="201"/>
                      </a:cubicBezTo>
                      <a:cubicBezTo>
                        <a:pt x="285" y="198"/>
                        <a:pt x="284" y="195"/>
                        <a:pt x="281" y="193"/>
                      </a:cubicBezTo>
                      <a:close/>
                      <a:moveTo>
                        <a:pt x="272" y="212"/>
                      </a:moveTo>
                      <a:cubicBezTo>
                        <a:pt x="272" y="215"/>
                        <a:pt x="271" y="218"/>
                        <a:pt x="269" y="220"/>
                      </a:cubicBezTo>
                      <a:cubicBezTo>
                        <a:pt x="267" y="222"/>
                        <a:pt x="263" y="223"/>
                        <a:pt x="259" y="223"/>
                      </a:cubicBezTo>
                      <a:cubicBezTo>
                        <a:pt x="246" y="223"/>
                        <a:pt x="246" y="223"/>
                        <a:pt x="246" y="223"/>
                      </a:cubicBezTo>
                      <a:cubicBezTo>
                        <a:pt x="246" y="201"/>
                        <a:pt x="246" y="201"/>
                        <a:pt x="246" y="201"/>
                      </a:cubicBezTo>
                      <a:cubicBezTo>
                        <a:pt x="259" y="201"/>
                        <a:pt x="259" y="201"/>
                        <a:pt x="259" y="201"/>
                      </a:cubicBezTo>
                      <a:cubicBezTo>
                        <a:pt x="263" y="201"/>
                        <a:pt x="266" y="202"/>
                        <a:pt x="269" y="203"/>
                      </a:cubicBezTo>
                      <a:cubicBezTo>
                        <a:pt x="271" y="205"/>
                        <a:pt x="272" y="208"/>
                        <a:pt x="272" y="212"/>
                      </a:cubicBezTo>
                      <a:close/>
                    </a:path>
                  </a:pathLst>
                </a:custGeom>
                <a:solidFill>
                  <a:schemeClr val="tx1"/>
                </a:solidFill>
                <a:ln>
                  <a:noFill/>
                </a:ln>
                <a:effectLst>
                  <a:outerShdw blurRad="63500" sx="102000" sy="102000" algn="ctr" rotWithShape="0">
                    <a:srgbClr val="702D89">
                      <a:alpha val="60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6" name="Group 2050"/>
            <p:cNvGrpSpPr>
              <a:grpSpLocks/>
            </p:cNvGrpSpPr>
            <p:nvPr/>
          </p:nvGrpSpPr>
          <p:grpSpPr>
            <a:xfrm>
              <a:off x="9653903" y="5030616"/>
              <a:ext cx="999865" cy="1103925"/>
              <a:chOff x="7122100" y="4727967"/>
              <a:chExt cx="1005840" cy="1078264"/>
            </a:xfrm>
          </p:grpSpPr>
          <p:sp>
            <p:nvSpPr>
              <p:cNvPr id="22" name="TextBox 21"/>
              <p:cNvSpPr txBox="1"/>
              <p:nvPr/>
            </p:nvSpPr>
            <p:spPr>
              <a:xfrm>
                <a:off x="7122100" y="4727967"/>
                <a:ext cx="1005840" cy="227972"/>
              </a:xfrm>
              <a:prstGeom prst="rect">
                <a:avLst/>
              </a:prstGeom>
              <a:noFill/>
              <a:ln w="9525">
                <a:noFill/>
                <a:miter lim="800000"/>
                <a:headEnd/>
                <a:tailEnd/>
              </a:ln>
            </p:spPr>
            <p:txBody>
              <a:bodyPr wrap="square" anchor="ctr">
                <a:spAutoFit/>
              </a:bodyPr>
              <a:lstStyle/>
              <a:p>
                <a:pPr algn="ctr">
                  <a:lnSpc>
                    <a:spcPts val="1050"/>
                  </a:lnSpc>
                </a:pPr>
                <a:r>
                  <a:rPr lang="en-US" dirty="0">
                    <a:solidFill>
                      <a:schemeClr val="bg1">
                        <a:lumMod val="20000"/>
                        <a:lumOff val="80000"/>
                      </a:schemeClr>
                    </a:solidFill>
                    <a:latin typeface="+mj-lt"/>
                  </a:rPr>
                  <a:t>HOW</a:t>
                </a:r>
              </a:p>
            </p:txBody>
          </p:sp>
          <p:grpSp>
            <p:nvGrpSpPr>
              <p:cNvPr id="18" name="Group 61"/>
              <p:cNvGrpSpPr/>
              <p:nvPr/>
            </p:nvGrpSpPr>
            <p:grpSpPr>
              <a:xfrm>
                <a:off x="7219510" y="4996566"/>
                <a:ext cx="811020" cy="809665"/>
                <a:chOff x="7241279" y="4996566"/>
                <a:chExt cx="811020" cy="809665"/>
              </a:xfrm>
            </p:grpSpPr>
            <p:sp>
              <p:nvSpPr>
                <p:cNvPr id="24" name="Oval 23"/>
                <p:cNvSpPr/>
                <p:nvPr/>
              </p:nvSpPr>
              <p:spPr>
                <a:xfrm>
                  <a:off x="7241279" y="5017657"/>
                  <a:ext cx="767483" cy="767482"/>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5" name="Freeform 8"/>
                <p:cNvSpPr>
                  <a:spLocks noEditPoints="1"/>
                </p:cNvSpPr>
                <p:nvPr/>
              </p:nvSpPr>
              <p:spPr bwMode="auto">
                <a:xfrm>
                  <a:off x="7241279" y="4996566"/>
                  <a:ext cx="811020" cy="809665"/>
                </a:xfrm>
                <a:custGeom>
                  <a:avLst/>
                  <a:gdLst/>
                  <a:ahLst/>
                  <a:cxnLst>
                    <a:cxn ang="0">
                      <a:pos x="134" y="120"/>
                    </a:cxn>
                    <a:cxn ang="0">
                      <a:pos x="131" y="144"/>
                    </a:cxn>
                    <a:cxn ang="0">
                      <a:pos x="155" y="147"/>
                    </a:cxn>
                    <a:cxn ang="0">
                      <a:pos x="158" y="123"/>
                    </a:cxn>
                    <a:cxn ang="0">
                      <a:pos x="190" y="156"/>
                    </a:cxn>
                    <a:cxn ang="0">
                      <a:pos x="166" y="159"/>
                    </a:cxn>
                    <a:cxn ang="0">
                      <a:pos x="169" y="183"/>
                    </a:cxn>
                    <a:cxn ang="0">
                      <a:pos x="193" y="180"/>
                    </a:cxn>
                    <a:cxn ang="0">
                      <a:pos x="190" y="156"/>
                    </a:cxn>
                    <a:cxn ang="0">
                      <a:pos x="169" y="191"/>
                    </a:cxn>
                    <a:cxn ang="0">
                      <a:pos x="166" y="216"/>
                    </a:cxn>
                    <a:cxn ang="0">
                      <a:pos x="190" y="218"/>
                    </a:cxn>
                    <a:cxn ang="0">
                      <a:pos x="193" y="194"/>
                    </a:cxn>
                    <a:cxn ang="0">
                      <a:pos x="155" y="191"/>
                    </a:cxn>
                    <a:cxn ang="0">
                      <a:pos x="131" y="194"/>
                    </a:cxn>
                    <a:cxn ang="0">
                      <a:pos x="134" y="218"/>
                    </a:cxn>
                    <a:cxn ang="0">
                      <a:pos x="158" y="216"/>
                    </a:cxn>
                    <a:cxn ang="0">
                      <a:pos x="155" y="191"/>
                    </a:cxn>
                    <a:cxn ang="0">
                      <a:pos x="134" y="156"/>
                    </a:cxn>
                    <a:cxn ang="0">
                      <a:pos x="131" y="180"/>
                    </a:cxn>
                    <a:cxn ang="0">
                      <a:pos x="155" y="183"/>
                    </a:cxn>
                    <a:cxn ang="0">
                      <a:pos x="158" y="159"/>
                    </a:cxn>
                    <a:cxn ang="0">
                      <a:pos x="190" y="120"/>
                    </a:cxn>
                    <a:cxn ang="0">
                      <a:pos x="166" y="123"/>
                    </a:cxn>
                    <a:cxn ang="0">
                      <a:pos x="169" y="147"/>
                    </a:cxn>
                    <a:cxn ang="0">
                      <a:pos x="193" y="144"/>
                    </a:cxn>
                    <a:cxn ang="0">
                      <a:pos x="190" y="120"/>
                    </a:cxn>
                    <a:cxn ang="0">
                      <a:pos x="0" y="181"/>
                    </a:cxn>
                    <a:cxn ang="0">
                      <a:pos x="362" y="181"/>
                    </a:cxn>
                    <a:cxn ang="0">
                      <a:pos x="181" y="338"/>
                    </a:cxn>
                    <a:cxn ang="0">
                      <a:pos x="181" y="24"/>
                    </a:cxn>
                    <a:cxn ang="0">
                      <a:pos x="181" y="338"/>
                    </a:cxn>
                    <a:cxn ang="0">
                      <a:pos x="205" y="120"/>
                    </a:cxn>
                    <a:cxn ang="0">
                      <a:pos x="202" y="144"/>
                    </a:cxn>
                    <a:cxn ang="0">
                      <a:pos x="226" y="147"/>
                    </a:cxn>
                    <a:cxn ang="0">
                      <a:pos x="229" y="123"/>
                    </a:cxn>
                    <a:cxn ang="0">
                      <a:pos x="226" y="156"/>
                    </a:cxn>
                    <a:cxn ang="0">
                      <a:pos x="202" y="159"/>
                    </a:cxn>
                    <a:cxn ang="0">
                      <a:pos x="205" y="183"/>
                    </a:cxn>
                    <a:cxn ang="0">
                      <a:pos x="229" y="180"/>
                    </a:cxn>
                    <a:cxn ang="0">
                      <a:pos x="226" y="156"/>
                    </a:cxn>
                    <a:cxn ang="0">
                      <a:pos x="119" y="93"/>
                    </a:cxn>
                    <a:cxn ang="0">
                      <a:pos x="109" y="260"/>
                    </a:cxn>
                    <a:cxn ang="0">
                      <a:pos x="241" y="271"/>
                    </a:cxn>
                    <a:cxn ang="0">
                      <a:pos x="251" y="103"/>
                    </a:cxn>
                    <a:cxn ang="0">
                      <a:pos x="202" y="258"/>
                    </a:cxn>
                    <a:cxn ang="0">
                      <a:pos x="156" y="252"/>
                    </a:cxn>
                    <a:cxn ang="0">
                      <a:pos x="202" y="245"/>
                    </a:cxn>
                    <a:cxn ang="0">
                      <a:pos x="202" y="258"/>
                    </a:cxn>
                    <a:cxn ang="0">
                      <a:pos x="118" y="233"/>
                    </a:cxn>
                    <a:cxn ang="0">
                      <a:pos x="127" y="102"/>
                    </a:cxn>
                    <a:cxn ang="0">
                      <a:pos x="242" y="112"/>
                    </a:cxn>
                  </a:cxnLst>
                  <a:rect l="0" t="0" r="r" b="b"/>
                  <a:pathLst>
                    <a:path w="362" h="362">
                      <a:moveTo>
                        <a:pt x="155" y="120"/>
                      </a:moveTo>
                      <a:cubicBezTo>
                        <a:pt x="134" y="120"/>
                        <a:pt x="134" y="120"/>
                        <a:pt x="134" y="120"/>
                      </a:cubicBezTo>
                      <a:cubicBezTo>
                        <a:pt x="132" y="120"/>
                        <a:pt x="131" y="121"/>
                        <a:pt x="131" y="123"/>
                      </a:cubicBezTo>
                      <a:cubicBezTo>
                        <a:pt x="131" y="144"/>
                        <a:pt x="131" y="144"/>
                        <a:pt x="131" y="144"/>
                      </a:cubicBezTo>
                      <a:cubicBezTo>
                        <a:pt x="131" y="146"/>
                        <a:pt x="132" y="147"/>
                        <a:pt x="134" y="147"/>
                      </a:cubicBezTo>
                      <a:cubicBezTo>
                        <a:pt x="155" y="147"/>
                        <a:pt x="155" y="147"/>
                        <a:pt x="155" y="147"/>
                      </a:cubicBezTo>
                      <a:cubicBezTo>
                        <a:pt x="157" y="147"/>
                        <a:pt x="158" y="146"/>
                        <a:pt x="158" y="144"/>
                      </a:cubicBezTo>
                      <a:cubicBezTo>
                        <a:pt x="158" y="123"/>
                        <a:pt x="158" y="123"/>
                        <a:pt x="158" y="123"/>
                      </a:cubicBezTo>
                      <a:cubicBezTo>
                        <a:pt x="158" y="121"/>
                        <a:pt x="157" y="120"/>
                        <a:pt x="155" y="120"/>
                      </a:cubicBezTo>
                      <a:close/>
                      <a:moveTo>
                        <a:pt x="190" y="156"/>
                      </a:moveTo>
                      <a:cubicBezTo>
                        <a:pt x="169" y="156"/>
                        <a:pt x="169" y="156"/>
                        <a:pt x="169" y="156"/>
                      </a:cubicBezTo>
                      <a:cubicBezTo>
                        <a:pt x="168" y="156"/>
                        <a:pt x="166" y="157"/>
                        <a:pt x="166" y="159"/>
                      </a:cubicBezTo>
                      <a:cubicBezTo>
                        <a:pt x="166" y="180"/>
                        <a:pt x="166" y="180"/>
                        <a:pt x="166" y="180"/>
                      </a:cubicBezTo>
                      <a:cubicBezTo>
                        <a:pt x="166" y="181"/>
                        <a:pt x="168" y="183"/>
                        <a:pt x="169" y="183"/>
                      </a:cubicBezTo>
                      <a:cubicBezTo>
                        <a:pt x="190" y="183"/>
                        <a:pt x="190" y="183"/>
                        <a:pt x="190" y="183"/>
                      </a:cubicBezTo>
                      <a:cubicBezTo>
                        <a:pt x="192" y="183"/>
                        <a:pt x="193" y="181"/>
                        <a:pt x="193" y="180"/>
                      </a:cubicBezTo>
                      <a:cubicBezTo>
                        <a:pt x="193" y="159"/>
                        <a:pt x="193" y="159"/>
                        <a:pt x="193" y="159"/>
                      </a:cubicBezTo>
                      <a:cubicBezTo>
                        <a:pt x="193" y="157"/>
                        <a:pt x="192" y="156"/>
                        <a:pt x="190" y="156"/>
                      </a:cubicBezTo>
                      <a:close/>
                      <a:moveTo>
                        <a:pt x="190" y="191"/>
                      </a:moveTo>
                      <a:cubicBezTo>
                        <a:pt x="169" y="191"/>
                        <a:pt x="169" y="191"/>
                        <a:pt x="169" y="191"/>
                      </a:cubicBezTo>
                      <a:cubicBezTo>
                        <a:pt x="168" y="191"/>
                        <a:pt x="166" y="193"/>
                        <a:pt x="166" y="194"/>
                      </a:cubicBezTo>
                      <a:cubicBezTo>
                        <a:pt x="166" y="216"/>
                        <a:pt x="166" y="216"/>
                        <a:pt x="166" y="216"/>
                      </a:cubicBezTo>
                      <a:cubicBezTo>
                        <a:pt x="166" y="217"/>
                        <a:pt x="168" y="218"/>
                        <a:pt x="169" y="218"/>
                      </a:cubicBezTo>
                      <a:cubicBezTo>
                        <a:pt x="190" y="218"/>
                        <a:pt x="190" y="218"/>
                        <a:pt x="190" y="218"/>
                      </a:cubicBezTo>
                      <a:cubicBezTo>
                        <a:pt x="192" y="218"/>
                        <a:pt x="193" y="217"/>
                        <a:pt x="193" y="216"/>
                      </a:cubicBezTo>
                      <a:cubicBezTo>
                        <a:pt x="193" y="194"/>
                        <a:pt x="193" y="194"/>
                        <a:pt x="193" y="194"/>
                      </a:cubicBezTo>
                      <a:cubicBezTo>
                        <a:pt x="193" y="193"/>
                        <a:pt x="192" y="191"/>
                        <a:pt x="190" y="191"/>
                      </a:cubicBezTo>
                      <a:close/>
                      <a:moveTo>
                        <a:pt x="155" y="191"/>
                      </a:moveTo>
                      <a:cubicBezTo>
                        <a:pt x="134" y="191"/>
                        <a:pt x="134" y="191"/>
                        <a:pt x="134" y="191"/>
                      </a:cubicBezTo>
                      <a:cubicBezTo>
                        <a:pt x="132" y="191"/>
                        <a:pt x="131" y="193"/>
                        <a:pt x="131" y="194"/>
                      </a:cubicBezTo>
                      <a:cubicBezTo>
                        <a:pt x="131" y="216"/>
                        <a:pt x="131" y="216"/>
                        <a:pt x="131" y="216"/>
                      </a:cubicBezTo>
                      <a:cubicBezTo>
                        <a:pt x="131" y="217"/>
                        <a:pt x="132" y="218"/>
                        <a:pt x="134" y="218"/>
                      </a:cubicBezTo>
                      <a:cubicBezTo>
                        <a:pt x="155" y="218"/>
                        <a:pt x="155" y="218"/>
                        <a:pt x="155" y="218"/>
                      </a:cubicBezTo>
                      <a:cubicBezTo>
                        <a:pt x="157" y="218"/>
                        <a:pt x="158" y="217"/>
                        <a:pt x="158" y="216"/>
                      </a:cubicBezTo>
                      <a:cubicBezTo>
                        <a:pt x="158" y="194"/>
                        <a:pt x="158" y="194"/>
                        <a:pt x="158" y="194"/>
                      </a:cubicBezTo>
                      <a:cubicBezTo>
                        <a:pt x="158" y="193"/>
                        <a:pt x="157" y="191"/>
                        <a:pt x="155" y="191"/>
                      </a:cubicBezTo>
                      <a:close/>
                      <a:moveTo>
                        <a:pt x="155" y="156"/>
                      </a:moveTo>
                      <a:cubicBezTo>
                        <a:pt x="134" y="156"/>
                        <a:pt x="134" y="156"/>
                        <a:pt x="134" y="156"/>
                      </a:cubicBezTo>
                      <a:cubicBezTo>
                        <a:pt x="132" y="156"/>
                        <a:pt x="131" y="157"/>
                        <a:pt x="131" y="159"/>
                      </a:cubicBezTo>
                      <a:cubicBezTo>
                        <a:pt x="131" y="180"/>
                        <a:pt x="131" y="180"/>
                        <a:pt x="131" y="180"/>
                      </a:cubicBezTo>
                      <a:cubicBezTo>
                        <a:pt x="131" y="181"/>
                        <a:pt x="132" y="183"/>
                        <a:pt x="134" y="183"/>
                      </a:cubicBezTo>
                      <a:cubicBezTo>
                        <a:pt x="155" y="183"/>
                        <a:pt x="155" y="183"/>
                        <a:pt x="155" y="183"/>
                      </a:cubicBezTo>
                      <a:cubicBezTo>
                        <a:pt x="157" y="183"/>
                        <a:pt x="158" y="181"/>
                        <a:pt x="158" y="180"/>
                      </a:cubicBezTo>
                      <a:cubicBezTo>
                        <a:pt x="158" y="159"/>
                        <a:pt x="158" y="159"/>
                        <a:pt x="158" y="159"/>
                      </a:cubicBezTo>
                      <a:cubicBezTo>
                        <a:pt x="158" y="157"/>
                        <a:pt x="157" y="156"/>
                        <a:pt x="155" y="156"/>
                      </a:cubicBezTo>
                      <a:close/>
                      <a:moveTo>
                        <a:pt x="190" y="120"/>
                      </a:moveTo>
                      <a:cubicBezTo>
                        <a:pt x="169" y="120"/>
                        <a:pt x="169" y="120"/>
                        <a:pt x="169" y="120"/>
                      </a:cubicBezTo>
                      <a:cubicBezTo>
                        <a:pt x="168" y="120"/>
                        <a:pt x="166" y="121"/>
                        <a:pt x="166" y="123"/>
                      </a:cubicBezTo>
                      <a:cubicBezTo>
                        <a:pt x="166" y="144"/>
                        <a:pt x="166" y="144"/>
                        <a:pt x="166" y="144"/>
                      </a:cubicBezTo>
                      <a:cubicBezTo>
                        <a:pt x="166" y="146"/>
                        <a:pt x="168" y="147"/>
                        <a:pt x="169" y="147"/>
                      </a:cubicBezTo>
                      <a:cubicBezTo>
                        <a:pt x="190" y="147"/>
                        <a:pt x="190" y="147"/>
                        <a:pt x="190" y="147"/>
                      </a:cubicBezTo>
                      <a:cubicBezTo>
                        <a:pt x="192" y="147"/>
                        <a:pt x="193" y="146"/>
                        <a:pt x="193" y="144"/>
                      </a:cubicBezTo>
                      <a:cubicBezTo>
                        <a:pt x="193" y="123"/>
                        <a:pt x="193" y="123"/>
                        <a:pt x="193" y="123"/>
                      </a:cubicBezTo>
                      <a:cubicBezTo>
                        <a:pt x="193" y="121"/>
                        <a:pt x="192" y="120"/>
                        <a:pt x="190" y="120"/>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4" y="338"/>
                        <a:pt x="24" y="268"/>
                        <a:pt x="24" y="181"/>
                      </a:cubicBezTo>
                      <a:cubicBezTo>
                        <a:pt x="24" y="95"/>
                        <a:pt x="94" y="24"/>
                        <a:pt x="181" y="24"/>
                      </a:cubicBezTo>
                      <a:cubicBezTo>
                        <a:pt x="267" y="24"/>
                        <a:pt x="338" y="95"/>
                        <a:pt x="338" y="181"/>
                      </a:cubicBezTo>
                      <a:cubicBezTo>
                        <a:pt x="338" y="268"/>
                        <a:pt x="267" y="338"/>
                        <a:pt x="181" y="338"/>
                      </a:cubicBezTo>
                      <a:close/>
                      <a:moveTo>
                        <a:pt x="226" y="120"/>
                      </a:moveTo>
                      <a:cubicBezTo>
                        <a:pt x="205" y="120"/>
                        <a:pt x="205" y="120"/>
                        <a:pt x="205" y="120"/>
                      </a:cubicBezTo>
                      <a:cubicBezTo>
                        <a:pt x="203" y="120"/>
                        <a:pt x="202" y="121"/>
                        <a:pt x="202" y="123"/>
                      </a:cubicBezTo>
                      <a:cubicBezTo>
                        <a:pt x="202" y="144"/>
                        <a:pt x="202" y="144"/>
                        <a:pt x="202" y="144"/>
                      </a:cubicBezTo>
                      <a:cubicBezTo>
                        <a:pt x="202" y="146"/>
                        <a:pt x="203" y="147"/>
                        <a:pt x="205" y="147"/>
                      </a:cubicBezTo>
                      <a:cubicBezTo>
                        <a:pt x="226" y="147"/>
                        <a:pt x="226" y="147"/>
                        <a:pt x="226" y="147"/>
                      </a:cubicBezTo>
                      <a:cubicBezTo>
                        <a:pt x="227" y="147"/>
                        <a:pt x="229" y="146"/>
                        <a:pt x="229" y="144"/>
                      </a:cubicBezTo>
                      <a:cubicBezTo>
                        <a:pt x="229" y="123"/>
                        <a:pt x="229" y="123"/>
                        <a:pt x="229" y="123"/>
                      </a:cubicBezTo>
                      <a:cubicBezTo>
                        <a:pt x="229" y="121"/>
                        <a:pt x="227" y="120"/>
                        <a:pt x="226" y="120"/>
                      </a:cubicBezTo>
                      <a:close/>
                      <a:moveTo>
                        <a:pt x="226" y="156"/>
                      </a:moveTo>
                      <a:cubicBezTo>
                        <a:pt x="205" y="156"/>
                        <a:pt x="205" y="156"/>
                        <a:pt x="205" y="156"/>
                      </a:cubicBezTo>
                      <a:cubicBezTo>
                        <a:pt x="203" y="156"/>
                        <a:pt x="202" y="157"/>
                        <a:pt x="202" y="159"/>
                      </a:cubicBezTo>
                      <a:cubicBezTo>
                        <a:pt x="202" y="180"/>
                        <a:pt x="202" y="180"/>
                        <a:pt x="202" y="180"/>
                      </a:cubicBezTo>
                      <a:cubicBezTo>
                        <a:pt x="202" y="181"/>
                        <a:pt x="203" y="183"/>
                        <a:pt x="205" y="183"/>
                      </a:cubicBezTo>
                      <a:cubicBezTo>
                        <a:pt x="226" y="183"/>
                        <a:pt x="226" y="183"/>
                        <a:pt x="226" y="183"/>
                      </a:cubicBezTo>
                      <a:cubicBezTo>
                        <a:pt x="227" y="183"/>
                        <a:pt x="229" y="181"/>
                        <a:pt x="229" y="180"/>
                      </a:cubicBezTo>
                      <a:cubicBezTo>
                        <a:pt x="229" y="159"/>
                        <a:pt x="229" y="159"/>
                        <a:pt x="229" y="159"/>
                      </a:cubicBezTo>
                      <a:cubicBezTo>
                        <a:pt x="229" y="157"/>
                        <a:pt x="227" y="156"/>
                        <a:pt x="226" y="156"/>
                      </a:cubicBezTo>
                      <a:close/>
                      <a:moveTo>
                        <a:pt x="241" y="93"/>
                      </a:moveTo>
                      <a:cubicBezTo>
                        <a:pt x="119" y="93"/>
                        <a:pt x="119" y="93"/>
                        <a:pt x="119" y="93"/>
                      </a:cubicBezTo>
                      <a:cubicBezTo>
                        <a:pt x="113" y="93"/>
                        <a:pt x="109" y="97"/>
                        <a:pt x="109" y="103"/>
                      </a:cubicBezTo>
                      <a:cubicBezTo>
                        <a:pt x="109" y="260"/>
                        <a:pt x="109" y="260"/>
                        <a:pt x="109" y="260"/>
                      </a:cubicBezTo>
                      <a:cubicBezTo>
                        <a:pt x="109" y="266"/>
                        <a:pt x="113" y="271"/>
                        <a:pt x="119" y="271"/>
                      </a:cubicBezTo>
                      <a:cubicBezTo>
                        <a:pt x="241" y="271"/>
                        <a:pt x="241" y="271"/>
                        <a:pt x="241" y="271"/>
                      </a:cubicBezTo>
                      <a:cubicBezTo>
                        <a:pt x="246" y="271"/>
                        <a:pt x="251" y="266"/>
                        <a:pt x="251" y="260"/>
                      </a:cubicBezTo>
                      <a:cubicBezTo>
                        <a:pt x="251" y="103"/>
                        <a:pt x="251" y="103"/>
                        <a:pt x="251" y="103"/>
                      </a:cubicBezTo>
                      <a:cubicBezTo>
                        <a:pt x="251" y="97"/>
                        <a:pt x="246" y="93"/>
                        <a:pt x="241" y="93"/>
                      </a:cubicBezTo>
                      <a:close/>
                      <a:moveTo>
                        <a:pt x="202" y="258"/>
                      </a:moveTo>
                      <a:cubicBezTo>
                        <a:pt x="163" y="258"/>
                        <a:pt x="163" y="258"/>
                        <a:pt x="163" y="258"/>
                      </a:cubicBezTo>
                      <a:cubicBezTo>
                        <a:pt x="159" y="258"/>
                        <a:pt x="156" y="255"/>
                        <a:pt x="156" y="252"/>
                      </a:cubicBezTo>
                      <a:cubicBezTo>
                        <a:pt x="156" y="248"/>
                        <a:pt x="159" y="245"/>
                        <a:pt x="163" y="245"/>
                      </a:cubicBezTo>
                      <a:cubicBezTo>
                        <a:pt x="202" y="245"/>
                        <a:pt x="202" y="245"/>
                        <a:pt x="202" y="245"/>
                      </a:cubicBezTo>
                      <a:cubicBezTo>
                        <a:pt x="206" y="245"/>
                        <a:pt x="209" y="248"/>
                        <a:pt x="209" y="252"/>
                      </a:cubicBezTo>
                      <a:cubicBezTo>
                        <a:pt x="209" y="255"/>
                        <a:pt x="206" y="258"/>
                        <a:pt x="202" y="258"/>
                      </a:cubicBezTo>
                      <a:close/>
                      <a:moveTo>
                        <a:pt x="242" y="233"/>
                      </a:moveTo>
                      <a:cubicBezTo>
                        <a:pt x="118" y="233"/>
                        <a:pt x="118" y="233"/>
                        <a:pt x="118" y="233"/>
                      </a:cubicBezTo>
                      <a:cubicBezTo>
                        <a:pt x="118" y="112"/>
                        <a:pt x="118" y="112"/>
                        <a:pt x="118" y="112"/>
                      </a:cubicBezTo>
                      <a:cubicBezTo>
                        <a:pt x="118" y="106"/>
                        <a:pt x="122" y="102"/>
                        <a:pt x="127" y="102"/>
                      </a:cubicBezTo>
                      <a:cubicBezTo>
                        <a:pt x="233" y="102"/>
                        <a:pt x="233" y="102"/>
                        <a:pt x="233" y="102"/>
                      </a:cubicBezTo>
                      <a:cubicBezTo>
                        <a:pt x="238" y="102"/>
                        <a:pt x="242" y="106"/>
                        <a:pt x="242" y="112"/>
                      </a:cubicBezTo>
                      <a:lnTo>
                        <a:pt x="242" y="233"/>
                      </a:lnTo>
                      <a:close/>
                    </a:path>
                  </a:pathLst>
                </a:custGeom>
                <a:solidFill>
                  <a:schemeClr val="tx1"/>
                </a:solidFill>
                <a:ln>
                  <a:noFill/>
                </a:ln>
                <a:effectLst>
                  <a:outerShdw blurRad="63500" sx="102000" sy="102000" algn="ctr" rotWithShape="0">
                    <a:srgbClr val="702D89">
                      <a:alpha val="60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grpSp>
          <p:nvGrpSpPr>
            <p:cNvPr id="21" name="Group 2051"/>
            <p:cNvGrpSpPr>
              <a:grpSpLocks/>
            </p:cNvGrpSpPr>
            <p:nvPr/>
          </p:nvGrpSpPr>
          <p:grpSpPr>
            <a:xfrm>
              <a:off x="1477812" y="5030616"/>
              <a:ext cx="999865" cy="1103925"/>
              <a:chOff x="854171" y="4727967"/>
              <a:chExt cx="1005840" cy="1078264"/>
            </a:xfrm>
          </p:grpSpPr>
          <p:sp>
            <p:nvSpPr>
              <p:cNvPr id="27" name="TextBox 26"/>
              <p:cNvSpPr txBox="1"/>
              <p:nvPr/>
            </p:nvSpPr>
            <p:spPr>
              <a:xfrm>
                <a:off x="854171" y="4727967"/>
                <a:ext cx="1005840" cy="227972"/>
              </a:xfrm>
              <a:prstGeom prst="rect">
                <a:avLst/>
              </a:prstGeom>
              <a:noFill/>
              <a:ln w="9525">
                <a:noFill/>
                <a:miter lim="800000"/>
                <a:headEnd/>
                <a:tailEnd/>
              </a:ln>
            </p:spPr>
            <p:txBody>
              <a:bodyPr wrap="square" anchor="ctr">
                <a:spAutoFit/>
              </a:bodyPr>
              <a:lstStyle/>
              <a:p>
                <a:pPr algn="ctr">
                  <a:lnSpc>
                    <a:spcPts val="1050"/>
                  </a:lnSpc>
                </a:pPr>
                <a:r>
                  <a:rPr lang="en-US" dirty="0">
                    <a:solidFill>
                      <a:schemeClr val="bg1">
                        <a:lumMod val="20000"/>
                        <a:lumOff val="80000"/>
                      </a:schemeClr>
                    </a:solidFill>
                    <a:latin typeface="+mj-lt"/>
                  </a:rPr>
                  <a:t>WHO</a:t>
                </a:r>
              </a:p>
            </p:txBody>
          </p:sp>
          <p:grpSp>
            <p:nvGrpSpPr>
              <p:cNvPr id="23" name="Group 57"/>
              <p:cNvGrpSpPr/>
              <p:nvPr/>
            </p:nvGrpSpPr>
            <p:grpSpPr>
              <a:xfrm>
                <a:off x="951581" y="4996566"/>
                <a:ext cx="811020" cy="809665"/>
                <a:chOff x="960878" y="4996566"/>
                <a:chExt cx="811020" cy="809665"/>
              </a:xfrm>
            </p:grpSpPr>
            <p:sp>
              <p:nvSpPr>
                <p:cNvPr id="29" name="Oval 28"/>
                <p:cNvSpPr/>
                <p:nvPr/>
              </p:nvSpPr>
              <p:spPr>
                <a:xfrm>
                  <a:off x="982647" y="5017657"/>
                  <a:ext cx="767483" cy="767482"/>
                </a:xfrm>
                <a:prstGeom prst="ellipse">
                  <a:avLst/>
                </a:prstGeom>
                <a:gradFill>
                  <a:gsLst>
                    <a:gs pos="100000">
                      <a:srgbClr val="452298"/>
                    </a:gs>
                    <a:gs pos="57000">
                      <a:srgbClr val="277EFD"/>
                    </a:gs>
                    <a:gs pos="0">
                      <a:srgbClr val="1DB4F7"/>
                    </a:gs>
                  </a:gsLst>
                  <a:lin ang="5400000" scaled="1"/>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0" name="Freeform 10"/>
                <p:cNvSpPr>
                  <a:spLocks noEditPoints="1"/>
                </p:cNvSpPr>
                <p:nvPr/>
              </p:nvSpPr>
              <p:spPr bwMode="auto">
                <a:xfrm>
                  <a:off x="960878" y="4996566"/>
                  <a:ext cx="811020" cy="809665"/>
                </a:xfrm>
                <a:custGeom>
                  <a:avLst/>
                  <a:gdLst/>
                  <a:ahLst/>
                  <a:cxnLst>
                    <a:cxn ang="0">
                      <a:pos x="225" y="175"/>
                    </a:cxn>
                    <a:cxn ang="0">
                      <a:pos x="225" y="175"/>
                    </a:cxn>
                    <a:cxn ang="0">
                      <a:pos x="182" y="147"/>
                    </a:cxn>
                    <a:cxn ang="0">
                      <a:pos x="138" y="175"/>
                    </a:cxn>
                    <a:cxn ang="0">
                      <a:pos x="138" y="175"/>
                    </a:cxn>
                    <a:cxn ang="0">
                      <a:pos x="138" y="175"/>
                    </a:cxn>
                    <a:cxn ang="0">
                      <a:pos x="155" y="287"/>
                    </a:cxn>
                    <a:cxn ang="0">
                      <a:pos x="155" y="287"/>
                    </a:cxn>
                    <a:cxn ang="0">
                      <a:pos x="182" y="297"/>
                    </a:cxn>
                    <a:cxn ang="0">
                      <a:pos x="208" y="287"/>
                    </a:cxn>
                    <a:cxn ang="0">
                      <a:pos x="208" y="287"/>
                    </a:cxn>
                    <a:cxn ang="0">
                      <a:pos x="225" y="175"/>
                    </a:cxn>
                    <a:cxn ang="0">
                      <a:pos x="181" y="0"/>
                    </a:cxn>
                    <a:cxn ang="0">
                      <a:pos x="0" y="181"/>
                    </a:cxn>
                    <a:cxn ang="0">
                      <a:pos x="181" y="362"/>
                    </a:cxn>
                    <a:cxn ang="0">
                      <a:pos x="362" y="181"/>
                    </a:cxn>
                    <a:cxn ang="0">
                      <a:pos x="181" y="0"/>
                    </a:cxn>
                    <a:cxn ang="0">
                      <a:pos x="181" y="338"/>
                    </a:cxn>
                    <a:cxn ang="0">
                      <a:pos x="24" y="181"/>
                    </a:cxn>
                    <a:cxn ang="0">
                      <a:pos x="181" y="24"/>
                    </a:cxn>
                    <a:cxn ang="0">
                      <a:pos x="338" y="181"/>
                    </a:cxn>
                    <a:cxn ang="0">
                      <a:pos x="181" y="338"/>
                    </a:cxn>
                    <a:cxn ang="0">
                      <a:pos x="183" y="136"/>
                    </a:cxn>
                    <a:cxn ang="0">
                      <a:pos x="217" y="102"/>
                    </a:cxn>
                    <a:cxn ang="0">
                      <a:pos x="183" y="69"/>
                    </a:cxn>
                    <a:cxn ang="0">
                      <a:pos x="149" y="102"/>
                    </a:cxn>
                    <a:cxn ang="0">
                      <a:pos x="183" y="136"/>
                    </a:cxn>
                  </a:cxnLst>
                  <a:rect l="0" t="0" r="r" b="b"/>
                  <a:pathLst>
                    <a:path w="362" h="362">
                      <a:moveTo>
                        <a:pt x="225" y="175"/>
                      </a:moveTo>
                      <a:cubicBezTo>
                        <a:pt x="225" y="175"/>
                        <a:pt x="225" y="175"/>
                        <a:pt x="225" y="175"/>
                      </a:cubicBezTo>
                      <a:cubicBezTo>
                        <a:pt x="225" y="160"/>
                        <a:pt x="206" y="147"/>
                        <a:pt x="182" y="147"/>
                      </a:cubicBezTo>
                      <a:cubicBezTo>
                        <a:pt x="157" y="147"/>
                        <a:pt x="138" y="160"/>
                        <a:pt x="138" y="175"/>
                      </a:cubicBezTo>
                      <a:cubicBezTo>
                        <a:pt x="138" y="175"/>
                        <a:pt x="138" y="175"/>
                        <a:pt x="138" y="175"/>
                      </a:cubicBezTo>
                      <a:cubicBezTo>
                        <a:pt x="138" y="175"/>
                        <a:pt x="138" y="175"/>
                        <a:pt x="138" y="175"/>
                      </a:cubicBezTo>
                      <a:cubicBezTo>
                        <a:pt x="138" y="175"/>
                        <a:pt x="137" y="239"/>
                        <a:pt x="155" y="287"/>
                      </a:cubicBezTo>
                      <a:cubicBezTo>
                        <a:pt x="155" y="287"/>
                        <a:pt x="155" y="287"/>
                        <a:pt x="155" y="287"/>
                      </a:cubicBezTo>
                      <a:cubicBezTo>
                        <a:pt x="156" y="293"/>
                        <a:pt x="168" y="297"/>
                        <a:pt x="182" y="297"/>
                      </a:cubicBezTo>
                      <a:cubicBezTo>
                        <a:pt x="196" y="297"/>
                        <a:pt x="207" y="293"/>
                        <a:pt x="208" y="287"/>
                      </a:cubicBezTo>
                      <a:cubicBezTo>
                        <a:pt x="208" y="287"/>
                        <a:pt x="208" y="287"/>
                        <a:pt x="208" y="287"/>
                      </a:cubicBezTo>
                      <a:cubicBezTo>
                        <a:pt x="226" y="239"/>
                        <a:pt x="225" y="175"/>
                        <a:pt x="225" y="175"/>
                      </a:cubicBezTo>
                      <a:close/>
                      <a:moveTo>
                        <a:pt x="181" y="0"/>
                      </a:moveTo>
                      <a:cubicBezTo>
                        <a:pt x="81" y="0"/>
                        <a:pt x="0" y="81"/>
                        <a:pt x="0" y="181"/>
                      </a:cubicBezTo>
                      <a:cubicBezTo>
                        <a:pt x="0" y="281"/>
                        <a:pt x="81" y="362"/>
                        <a:pt x="181" y="362"/>
                      </a:cubicBezTo>
                      <a:cubicBezTo>
                        <a:pt x="281" y="362"/>
                        <a:pt x="362" y="281"/>
                        <a:pt x="362" y="181"/>
                      </a:cubicBezTo>
                      <a:cubicBezTo>
                        <a:pt x="362" y="81"/>
                        <a:pt x="281" y="0"/>
                        <a:pt x="181" y="0"/>
                      </a:cubicBezTo>
                      <a:close/>
                      <a:moveTo>
                        <a:pt x="181" y="338"/>
                      </a:moveTo>
                      <a:cubicBezTo>
                        <a:pt x="95" y="338"/>
                        <a:pt x="24" y="268"/>
                        <a:pt x="24" y="181"/>
                      </a:cubicBezTo>
                      <a:cubicBezTo>
                        <a:pt x="24" y="95"/>
                        <a:pt x="95" y="24"/>
                        <a:pt x="181" y="24"/>
                      </a:cubicBezTo>
                      <a:cubicBezTo>
                        <a:pt x="268" y="24"/>
                        <a:pt x="338" y="95"/>
                        <a:pt x="338" y="181"/>
                      </a:cubicBezTo>
                      <a:cubicBezTo>
                        <a:pt x="338" y="268"/>
                        <a:pt x="268" y="338"/>
                        <a:pt x="181" y="338"/>
                      </a:cubicBezTo>
                      <a:close/>
                      <a:moveTo>
                        <a:pt x="183" y="136"/>
                      </a:moveTo>
                      <a:cubicBezTo>
                        <a:pt x="202" y="136"/>
                        <a:pt x="217" y="121"/>
                        <a:pt x="217" y="102"/>
                      </a:cubicBezTo>
                      <a:cubicBezTo>
                        <a:pt x="217" y="84"/>
                        <a:pt x="202" y="69"/>
                        <a:pt x="183" y="69"/>
                      </a:cubicBezTo>
                      <a:cubicBezTo>
                        <a:pt x="164" y="69"/>
                        <a:pt x="149" y="84"/>
                        <a:pt x="149" y="102"/>
                      </a:cubicBezTo>
                      <a:cubicBezTo>
                        <a:pt x="149" y="121"/>
                        <a:pt x="164" y="136"/>
                        <a:pt x="183" y="136"/>
                      </a:cubicBezTo>
                      <a:close/>
                    </a:path>
                  </a:pathLst>
                </a:custGeom>
                <a:solidFill>
                  <a:schemeClr val="tx1"/>
                </a:solidFill>
                <a:ln>
                  <a:noFill/>
                </a:ln>
                <a:effectLst>
                  <a:outerShdw blurRad="63500" sx="102000" sy="102000" algn="ctr" rotWithShape="0">
                    <a:srgbClr val="702D89">
                      <a:alpha val="60000"/>
                    </a:srgbClr>
                  </a:outerShdw>
                </a:effectLst>
              </p:spPr>
              <p:txBody>
                <a:bodyPr vert="horz" wrap="square" lIns="91440" tIns="45720" rIns="91440" bIns="45720" numCol="1" anchor="t" anchorCtr="0" compatLnSpc="1">
                  <a:prstTxWarp prst="textNoShape">
                    <a:avLst/>
                  </a:prstTxWarp>
                </a:bodyPr>
                <a:lstStyle/>
                <a:p>
                  <a:endParaRPr lang="en-US" dirty="0"/>
                </a:p>
              </p:txBody>
            </p:sp>
          </p:grpSp>
        </p:grpSp>
      </p:grpSp>
      <p:pic>
        <p:nvPicPr>
          <p:cNvPr id="38" name="Picture 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779" y="162873"/>
            <a:ext cx="1062530" cy="94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07911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itle 78"/>
          <p:cNvSpPr>
            <a:spLocks noGrp="1"/>
          </p:cNvSpPr>
          <p:nvPr>
            <p:ph type="title"/>
          </p:nvPr>
        </p:nvSpPr>
        <p:spPr/>
        <p:txBody>
          <a:bodyPr/>
          <a:lstStyle/>
          <a:p>
            <a:pPr lvl="0"/>
            <a:r>
              <a:rPr lang="en-US" dirty="0"/>
              <a:t>VXI Solution </a:t>
            </a:r>
            <a:r>
              <a:rPr lang="en-US" dirty="0" smtClean="0"/>
              <a:t>‘Roadmap’ </a:t>
            </a:r>
            <a:r>
              <a:rPr lang="en-US" dirty="0"/>
              <a:t>– Investment Protection</a:t>
            </a:r>
          </a:p>
        </p:txBody>
      </p:sp>
      <p:sp>
        <p:nvSpPr>
          <p:cNvPr id="3" name="Text Placeholder 2"/>
          <p:cNvSpPr>
            <a:spLocks noGrp="1"/>
          </p:cNvSpPr>
          <p:nvPr>
            <p:ph type="body" sz="quarter" idx="11"/>
          </p:nvPr>
        </p:nvSpPr>
        <p:spPr/>
        <p:txBody>
          <a:bodyPr/>
          <a:lstStyle/>
          <a:p>
            <a:r>
              <a:rPr lang="en-US" smtClean="0"/>
              <a:t>Alignment with Market Dynamics</a:t>
            </a:r>
            <a:endParaRPr lang="en-US" dirty="0"/>
          </a:p>
        </p:txBody>
      </p:sp>
      <p:sp>
        <p:nvSpPr>
          <p:cNvPr id="99" name="Rectangle 100"/>
          <p:cNvSpPr/>
          <p:nvPr/>
        </p:nvSpPr>
        <p:spPr>
          <a:xfrm>
            <a:off x="7837705" y="702068"/>
            <a:ext cx="2941274" cy="3660010"/>
          </a:xfrm>
          <a:custGeom>
            <a:avLst/>
            <a:gdLst/>
            <a:ahLst/>
            <a:cxnLst/>
            <a:rect l="l" t="t" r="r" b="b"/>
            <a:pathLst>
              <a:path w="2435465" h="3780879">
                <a:moveTo>
                  <a:pt x="0" y="0"/>
                </a:moveTo>
                <a:lnTo>
                  <a:pt x="2435465" y="0"/>
                </a:lnTo>
                <a:lnTo>
                  <a:pt x="2435465" y="1939593"/>
                </a:lnTo>
                <a:lnTo>
                  <a:pt x="2435465" y="3321040"/>
                </a:lnTo>
                <a:lnTo>
                  <a:pt x="2435465" y="3780879"/>
                </a:lnTo>
                <a:lnTo>
                  <a:pt x="2397365" y="3780879"/>
                </a:lnTo>
                <a:lnTo>
                  <a:pt x="1210548" y="3379633"/>
                </a:lnTo>
                <a:lnTo>
                  <a:pt x="23731" y="3780879"/>
                </a:lnTo>
                <a:lnTo>
                  <a:pt x="0" y="3780879"/>
                </a:lnTo>
                <a:lnTo>
                  <a:pt x="0" y="3321040"/>
                </a:lnTo>
                <a:lnTo>
                  <a:pt x="0" y="1939593"/>
                </a:lnTo>
                <a:close/>
              </a:path>
            </a:pathLst>
          </a:cu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grpSp>
        <p:nvGrpSpPr>
          <p:cNvPr id="65" name="Group 64"/>
          <p:cNvGrpSpPr/>
          <p:nvPr/>
        </p:nvGrpSpPr>
        <p:grpSpPr>
          <a:xfrm>
            <a:off x="133403" y="5605840"/>
            <a:ext cx="11922018" cy="947696"/>
            <a:chOff x="-5732" y="5553560"/>
            <a:chExt cx="9137227" cy="1042466"/>
          </a:xfrm>
        </p:grpSpPr>
        <p:sp>
          <p:nvSpPr>
            <p:cNvPr id="67" name="Left-Right Arrow 66"/>
            <p:cNvSpPr/>
            <p:nvPr/>
          </p:nvSpPr>
          <p:spPr bwMode="auto">
            <a:xfrm rot="10800000">
              <a:off x="27682" y="5553560"/>
              <a:ext cx="9084762" cy="1042466"/>
            </a:xfrm>
            <a:prstGeom prst="leftRightArrow">
              <a:avLst>
                <a:gd name="adj1" fmla="val 81564"/>
                <a:gd name="adj2" fmla="val 39201"/>
              </a:avLst>
            </a:prstGeom>
            <a:gradFill flip="none" rotWithShape="1">
              <a:gsLst>
                <a:gs pos="0">
                  <a:schemeClr val="bg1">
                    <a:lumMod val="60000"/>
                    <a:lumOff val="40000"/>
                  </a:schemeClr>
                </a:gs>
                <a:gs pos="50000">
                  <a:schemeClr val="bg1">
                    <a:lumMod val="20000"/>
                    <a:lumOff val="80000"/>
                    <a:alpha val="35000"/>
                  </a:schemeClr>
                </a:gs>
                <a:gs pos="100000">
                  <a:schemeClr val="bg1"/>
                </a:gs>
              </a:gsLst>
              <a:lin ang="0" scaled="1"/>
              <a:tileRect/>
            </a:gradFill>
            <a:ln w="12700" cap="flat" cmpd="sng" algn="ctr">
              <a:noFill/>
              <a:prstDash val="solid"/>
            </a:ln>
            <a:effectLst>
              <a:outerShdw blurRad="76200" dist="50800" dir="5400000" algn="ctr" rotWithShape="0">
                <a:srgbClr val="000000">
                  <a:alpha val="27000"/>
                </a:srgbClr>
              </a:outerShdw>
            </a:effectLst>
          </p:spPr>
          <p:txBody>
            <a:bodyPr rot="0" spcFirstLastPara="0" vertOverflow="overflow" horzOverflow="overflow" vert="horz" wrap="square" lIns="91440" tIns="73152" rIns="274320" bIns="45720" numCol="1" spcCol="0" rtlCol="0" fromWordArt="0" anchor="t" anchorCtr="0" forceAA="0" compatLnSpc="1">
              <a:prstTxWarp prst="textNoShape">
                <a:avLst/>
              </a:prstTxWarp>
              <a:noAutofit/>
            </a:bodyPr>
            <a:lstStyle/>
            <a:p>
              <a:pPr algn="r"/>
              <a:endParaRPr lang="en-US" sz="2000" kern="0" dirty="0">
                <a:solidFill>
                  <a:srgbClr val="FFFFFF"/>
                </a:solidFill>
                <a:latin typeface="Arial"/>
              </a:endParaRPr>
            </a:p>
          </p:txBody>
        </p:sp>
        <p:sp>
          <p:nvSpPr>
            <p:cNvPr id="68" name="AutoShape 12"/>
            <p:cNvSpPr>
              <a:spLocks noChangeArrowheads="1"/>
            </p:cNvSpPr>
            <p:nvPr/>
          </p:nvSpPr>
          <p:spPr bwMode="auto">
            <a:xfrm>
              <a:off x="-5732" y="5820725"/>
              <a:ext cx="9137227" cy="489088"/>
            </a:xfrm>
            <a:prstGeom prst="homePlate">
              <a:avLst>
                <a:gd name="adj" fmla="val 0"/>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3152" rIns="274320" bIns="45720" numCol="1" spcCol="0" rtlCol="0" fromWordArt="0" anchor="ctr" anchorCtr="0" forceAA="0" compatLnSpc="1">
              <a:prstTxWarp prst="textNoShape">
                <a:avLst/>
              </a:prstTxWarp>
              <a:noAutofit/>
            </a:bodyPr>
            <a:lstStyle/>
            <a:p>
              <a:pPr algn="ctr">
                <a:spcAft>
                  <a:spcPts val="1200"/>
                </a:spcAft>
              </a:pPr>
              <a:r>
                <a:rPr lang="en-US" dirty="0">
                  <a:solidFill>
                    <a:schemeClr val="tx1"/>
                  </a:solidFill>
                  <a:latin typeface="+mj-lt"/>
                </a:rPr>
                <a:t>Increased  Security, </a:t>
              </a:r>
              <a:r>
                <a:rPr lang="en-US" dirty="0" smtClean="0">
                  <a:solidFill>
                    <a:schemeClr val="tx1"/>
                  </a:solidFill>
                  <a:latin typeface="+mj-lt"/>
                </a:rPr>
                <a:t>Flexibility, </a:t>
              </a:r>
              <a:r>
                <a:rPr lang="en-US" dirty="0">
                  <a:solidFill>
                    <a:schemeClr val="tx1"/>
                  </a:solidFill>
                  <a:latin typeface="+mj-lt"/>
                </a:rPr>
                <a:t>and Uncompromised User Experience</a:t>
              </a:r>
            </a:p>
            <a:p>
              <a:pPr algn="ctr"/>
              <a:r>
                <a:rPr lang="en-US" dirty="0">
                  <a:solidFill>
                    <a:schemeClr val="tx1"/>
                  </a:solidFill>
                  <a:latin typeface="+mj-lt"/>
                </a:rPr>
                <a:t>Increased User Freedom and IT </a:t>
              </a:r>
              <a:r>
                <a:rPr lang="en-US" dirty="0" smtClean="0">
                  <a:solidFill>
                    <a:schemeClr val="tx1"/>
                  </a:solidFill>
                  <a:latin typeface="+mj-lt"/>
                </a:rPr>
                <a:t>Control</a:t>
              </a:r>
              <a:endParaRPr lang="en-US" dirty="0">
                <a:solidFill>
                  <a:schemeClr val="tx1"/>
                </a:solidFill>
                <a:latin typeface="+mj-lt"/>
              </a:endParaRPr>
            </a:p>
          </p:txBody>
        </p:sp>
        <p:cxnSp>
          <p:nvCxnSpPr>
            <p:cNvPr id="69" name="Straight Connector 68"/>
            <p:cNvCxnSpPr/>
            <p:nvPr/>
          </p:nvCxnSpPr>
          <p:spPr>
            <a:xfrm>
              <a:off x="349705" y="6093844"/>
              <a:ext cx="8222795" cy="0"/>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grpSp>
      <p:sp>
        <p:nvSpPr>
          <p:cNvPr id="70" name="Rectangle 69"/>
          <p:cNvSpPr/>
          <p:nvPr/>
        </p:nvSpPr>
        <p:spPr>
          <a:xfrm>
            <a:off x="623695" y="2207011"/>
            <a:ext cx="10844772" cy="3054445"/>
          </a:xfrm>
          <a:prstGeom prst="rect">
            <a:avLst/>
          </a:prstGeom>
          <a:gradFill>
            <a:gsLst>
              <a:gs pos="10000">
                <a:srgbClr val="8F0ED7">
                  <a:alpha val="5000"/>
                </a:srgbClr>
              </a:gs>
              <a:gs pos="0">
                <a:srgbClr val="930BDF"/>
              </a:gs>
              <a:gs pos="100000">
                <a:schemeClr val="accent6"/>
              </a:gs>
            </a:gsLst>
            <a:lin ang="5400000" scaled="0"/>
          </a:gradFill>
          <a:ln w="12700" cap="flat" cmpd="sng" algn="ctr">
            <a:noFill/>
            <a:prstDash val="solid"/>
            <a:round/>
            <a:headEnd type="none" w="med" len="med"/>
            <a:tailEnd type="none" w="med" len="med"/>
          </a:ln>
          <a:effectLst>
            <a:outerShdw blurRad="76200" algn="ctr" rotWithShape="0">
              <a:prstClr val="black">
                <a:alpha val="60000"/>
              </a:prstClr>
            </a:outerShdw>
          </a:effectLst>
        </p:spPr>
        <p:txBody>
          <a:bodyPr wrap="none" lIns="82124" tIns="41061" rIns="82124" bIns="41061" anchor="ctr"/>
          <a:lstStyle/>
          <a:p>
            <a:pPr algn="ctr" defTabSz="814388" eaLnBrk="0" hangingPunct="0">
              <a:lnSpc>
                <a:spcPct val="90000"/>
              </a:lnSpc>
            </a:pPr>
            <a:endParaRPr lang="en-US" sz="1600" dirty="0">
              <a:solidFill>
                <a:srgbClr val="0096D6"/>
              </a:solidFill>
              <a:cs typeface="Arial" pitchFamily="34" charset="0"/>
            </a:endParaRPr>
          </a:p>
        </p:txBody>
      </p:sp>
      <p:sp>
        <p:nvSpPr>
          <p:cNvPr id="71" name="Rectangle 105"/>
          <p:cNvSpPr/>
          <p:nvPr/>
        </p:nvSpPr>
        <p:spPr>
          <a:xfrm>
            <a:off x="623697" y="2587142"/>
            <a:ext cx="7916009" cy="2466996"/>
          </a:xfrm>
          <a:custGeom>
            <a:avLst/>
            <a:gdLst/>
            <a:ahLst/>
            <a:cxnLst/>
            <a:rect l="l" t="t" r="r" b="b"/>
            <a:pathLst>
              <a:path w="6435136" h="2823883">
                <a:moveTo>
                  <a:pt x="0" y="0"/>
                </a:moveTo>
                <a:cubicBezTo>
                  <a:pt x="2467995" y="218504"/>
                  <a:pt x="4702348" y="1249987"/>
                  <a:pt x="6435136" y="2823883"/>
                </a:cubicBezTo>
                <a:lnTo>
                  <a:pt x="0" y="2823883"/>
                </a:lnTo>
                <a:close/>
              </a:path>
            </a:pathLst>
          </a:custGeom>
          <a:gradFill>
            <a:gsLst>
              <a:gs pos="0">
                <a:schemeClr val="bg1">
                  <a:alpha val="33000"/>
                </a:schemeClr>
              </a:gs>
              <a:gs pos="100000">
                <a:schemeClr val="accent6">
                  <a:lumMod val="5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nvGrpSpPr>
          <p:cNvPr id="72" name="Group 7"/>
          <p:cNvGrpSpPr/>
          <p:nvPr/>
        </p:nvGrpSpPr>
        <p:grpSpPr>
          <a:xfrm>
            <a:off x="4162932" y="1878881"/>
            <a:ext cx="7305536" cy="3382570"/>
            <a:chOff x="2510885" y="1988457"/>
            <a:chExt cx="8633968" cy="3871908"/>
          </a:xfrm>
        </p:grpSpPr>
        <p:sp>
          <p:nvSpPr>
            <p:cNvPr id="73" name="Rectangle 72"/>
            <p:cNvSpPr/>
            <p:nvPr/>
          </p:nvSpPr>
          <p:spPr>
            <a:xfrm>
              <a:off x="2510885" y="1988457"/>
              <a:ext cx="8633968" cy="3871908"/>
            </a:xfrm>
            <a:prstGeom prst="rect">
              <a:avLst/>
            </a:prstGeom>
            <a:gradFill>
              <a:gsLst>
                <a:gs pos="0">
                  <a:srgbClr val="3F7FFF"/>
                </a:gs>
                <a:gs pos="100000">
                  <a:srgbClr val="004EEA"/>
                </a:gs>
                <a:gs pos="10000">
                  <a:srgbClr val="004EEA">
                    <a:alpha val="5000"/>
                  </a:srgbClr>
                </a:gs>
              </a:gsLst>
              <a:lin ang="5400000" scaled="0"/>
            </a:gradFill>
            <a:ln>
              <a:noFill/>
            </a:ln>
            <a:effectLst>
              <a:outerShdw blurRad="76200" algn="ctr" rotWithShape="0">
                <a:prstClr val="black">
                  <a:alpha val="60000"/>
                </a:prstClr>
              </a:outerShdw>
            </a:effectLst>
          </p:spPr>
          <p:txBody>
            <a:bodyPr vert="horz" wrap="square" lIns="91440" tIns="45720" rIns="91440" bIns="45720" numCol="1" anchor="t" anchorCtr="0" compatLnSpc="1">
              <a:prstTxWarp prst="textNoShape">
                <a:avLst/>
              </a:prstTxWarp>
            </a:bodyPr>
            <a:lstStyle/>
            <a:p>
              <a:endParaRPr lang="en-US" sz="1600" dirty="0">
                <a:solidFill>
                  <a:srgbClr val="0096D6"/>
                </a:solidFill>
              </a:endParaRPr>
            </a:p>
          </p:txBody>
        </p:sp>
        <p:sp>
          <p:nvSpPr>
            <p:cNvPr id="74" name="Rectangle 123"/>
            <p:cNvSpPr/>
            <p:nvPr/>
          </p:nvSpPr>
          <p:spPr>
            <a:xfrm>
              <a:off x="2510885" y="2364052"/>
              <a:ext cx="6742244" cy="3259003"/>
            </a:xfrm>
            <a:custGeom>
              <a:avLst/>
              <a:gdLst/>
              <a:ahLst/>
              <a:cxnLst/>
              <a:rect l="l" t="t" r="r" b="b"/>
              <a:pathLst>
                <a:path w="6742244" h="3259003">
                  <a:moveTo>
                    <a:pt x="0" y="0"/>
                  </a:moveTo>
                  <a:cubicBezTo>
                    <a:pt x="2631711" y="272506"/>
                    <a:pt x="4989295" y="1468247"/>
                    <a:pt x="6742244" y="3259003"/>
                  </a:cubicBezTo>
                  <a:lnTo>
                    <a:pt x="0" y="3259003"/>
                  </a:lnTo>
                  <a:close/>
                </a:path>
              </a:pathLst>
            </a:custGeom>
            <a:gradFill>
              <a:gsLst>
                <a:gs pos="0">
                  <a:schemeClr val="bg1">
                    <a:alpha val="33000"/>
                  </a:schemeClr>
                </a:gs>
                <a:gs pos="100000">
                  <a:schemeClr val="accent6">
                    <a:lumMod val="5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grpSp>
        <p:nvGrpSpPr>
          <p:cNvPr id="75" name="Group 11"/>
          <p:cNvGrpSpPr/>
          <p:nvPr/>
        </p:nvGrpSpPr>
        <p:grpSpPr>
          <a:xfrm>
            <a:off x="7702167" y="1549210"/>
            <a:ext cx="3766300" cy="3712241"/>
            <a:chOff x="6150614" y="1611092"/>
            <a:chExt cx="5756829" cy="4249271"/>
          </a:xfrm>
        </p:grpSpPr>
        <p:sp>
          <p:nvSpPr>
            <p:cNvPr id="76" name="Rectangle 75"/>
            <p:cNvSpPr/>
            <p:nvPr/>
          </p:nvSpPr>
          <p:spPr>
            <a:xfrm>
              <a:off x="6150615" y="1611092"/>
              <a:ext cx="5756828" cy="4249271"/>
            </a:xfrm>
            <a:prstGeom prst="rect">
              <a:avLst/>
            </a:prstGeom>
            <a:gradFill>
              <a:gsLst>
                <a:gs pos="10000">
                  <a:srgbClr val="B98EFA">
                    <a:alpha val="5000"/>
                  </a:srgbClr>
                </a:gs>
                <a:gs pos="0">
                  <a:srgbClr val="BF97FB"/>
                </a:gs>
                <a:gs pos="100000">
                  <a:srgbClr val="6709F1"/>
                </a:gs>
              </a:gsLst>
              <a:lin ang="5400000" scaled="0"/>
            </a:gradFill>
            <a:ln w="12700" cap="flat" cmpd="sng" algn="ctr">
              <a:noFill/>
              <a:prstDash val="solid"/>
              <a:round/>
              <a:headEnd type="none" w="med" len="med"/>
              <a:tailEnd type="none" w="med" len="med"/>
            </a:ln>
            <a:effectLst>
              <a:outerShdw blurRad="76200" algn="ctr" rotWithShape="0">
                <a:prstClr val="black">
                  <a:alpha val="60000"/>
                </a:prstClr>
              </a:outerShdw>
            </a:effectLst>
          </p:spPr>
          <p:txBody>
            <a:bodyPr wrap="none" lIns="82124" tIns="41061" rIns="82124" bIns="41061" anchor="ctr"/>
            <a:lstStyle/>
            <a:p>
              <a:pPr algn="ctr" defTabSz="814388" eaLnBrk="0" hangingPunct="0">
                <a:lnSpc>
                  <a:spcPct val="90000"/>
                </a:lnSpc>
              </a:pPr>
              <a:endParaRPr lang="en-US" sz="1600" dirty="0">
                <a:solidFill>
                  <a:srgbClr val="0096D6"/>
                </a:solidFill>
                <a:cs typeface="Arial" pitchFamily="34" charset="0"/>
              </a:endParaRPr>
            </a:p>
          </p:txBody>
        </p:sp>
        <p:sp>
          <p:nvSpPr>
            <p:cNvPr id="78" name="Oval 152"/>
            <p:cNvSpPr/>
            <p:nvPr/>
          </p:nvSpPr>
          <p:spPr>
            <a:xfrm>
              <a:off x="6150614" y="1971973"/>
              <a:ext cx="5756829" cy="3651080"/>
            </a:xfrm>
            <a:custGeom>
              <a:avLst/>
              <a:gdLst/>
              <a:ahLst/>
              <a:cxnLst/>
              <a:rect l="l" t="t" r="r" b="b"/>
              <a:pathLst>
                <a:path w="5756829" h="3651080">
                  <a:moveTo>
                    <a:pt x="0" y="0"/>
                  </a:moveTo>
                  <a:cubicBezTo>
                    <a:pt x="2170367" y="237424"/>
                    <a:pt x="4151398" y="1104617"/>
                    <a:pt x="5756829" y="2415078"/>
                  </a:cubicBezTo>
                  <a:lnTo>
                    <a:pt x="5756829" y="3651080"/>
                  </a:lnTo>
                  <a:lnTo>
                    <a:pt x="0" y="3651080"/>
                  </a:lnTo>
                  <a:close/>
                </a:path>
              </a:pathLst>
            </a:custGeom>
            <a:gradFill>
              <a:gsLst>
                <a:gs pos="0">
                  <a:schemeClr val="bg1">
                    <a:alpha val="33000"/>
                  </a:schemeClr>
                </a:gs>
                <a:gs pos="100000">
                  <a:schemeClr val="accent6">
                    <a:lumMod val="50000"/>
                    <a:alpha val="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grpSp>
      <p:sp>
        <p:nvSpPr>
          <p:cNvPr id="81" name="Rectangle 100"/>
          <p:cNvSpPr/>
          <p:nvPr/>
        </p:nvSpPr>
        <p:spPr>
          <a:xfrm>
            <a:off x="894015" y="2207005"/>
            <a:ext cx="2995923" cy="2331951"/>
          </a:xfrm>
          <a:custGeom>
            <a:avLst/>
            <a:gdLst/>
            <a:ahLst/>
            <a:cxnLst/>
            <a:rect l="l" t="t" r="r" b="b"/>
            <a:pathLst>
              <a:path w="2435465" h="2624245">
                <a:moveTo>
                  <a:pt x="0" y="0"/>
                </a:moveTo>
                <a:lnTo>
                  <a:pt x="2435465" y="0"/>
                </a:lnTo>
                <a:lnTo>
                  <a:pt x="2435465" y="2624245"/>
                </a:lnTo>
                <a:lnTo>
                  <a:pt x="2397365" y="2624245"/>
                </a:lnTo>
                <a:lnTo>
                  <a:pt x="1210548" y="2220498"/>
                </a:lnTo>
                <a:lnTo>
                  <a:pt x="23731" y="2624245"/>
                </a:lnTo>
                <a:lnTo>
                  <a:pt x="0" y="2624245"/>
                </a:lnTo>
                <a:close/>
              </a:path>
            </a:pathLst>
          </a:cu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82" name="Rectangle 100"/>
          <p:cNvSpPr/>
          <p:nvPr/>
        </p:nvSpPr>
        <p:spPr>
          <a:xfrm>
            <a:off x="4453515" y="1878885"/>
            <a:ext cx="2995923" cy="2660070"/>
          </a:xfrm>
          <a:custGeom>
            <a:avLst/>
            <a:gdLst/>
            <a:ahLst/>
            <a:cxnLst/>
            <a:rect l="l" t="t" r="r" b="b"/>
            <a:pathLst>
              <a:path w="2435465" h="2999839">
                <a:moveTo>
                  <a:pt x="0" y="0"/>
                </a:moveTo>
                <a:lnTo>
                  <a:pt x="2435465" y="0"/>
                </a:lnTo>
                <a:lnTo>
                  <a:pt x="2435465" y="2999839"/>
                </a:lnTo>
                <a:lnTo>
                  <a:pt x="2397365" y="2999839"/>
                </a:lnTo>
                <a:lnTo>
                  <a:pt x="1210548" y="2598593"/>
                </a:lnTo>
                <a:lnTo>
                  <a:pt x="23731" y="2999839"/>
                </a:lnTo>
                <a:lnTo>
                  <a:pt x="0" y="2999839"/>
                </a:lnTo>
                <a:close/>
              </a:path>
            </a:pathLst>
          </a:cu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83" name="Pentagon 82"/>
          <p:cNvSpPr/>
          <p:nvPr/>
        </p:nvSpPr>
        <p:spPr>
          <a:xfrm rot="16200000">
            <a:off x="1866248" y="3232586"/>
            <a:ext cx="1036777" cy="3010588"/>
          </a:xfrm>
          <a:prstGeom prst="homePlate">
            <a:avLst>
              <a:gd name="adj" fmla="val 34742"/>
            </a:avLst>
          </a:prstGeom>
          <a:solidFill>
            <a:srgbClr val="000000">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84" name="Rectangle 83"/>
          <p:cNvSpPr/>
          <p:nvPr/>
        </p:nvSpPr>
        <p:spPr>
          <a:xfrm>
            <a:off x="947866" y="4878051"/>
            <a:ext cx="2944267" cy="313932"/>
          </a:xfrm>
          <a:prstGeom prst="rect">
            <a:avLst/>
          </a:prstGeom>
        </p:spPr>
        <p:txBody>
          <a:bodyPr wrap="square" anchor="b">
            <a:spAutoFit/>
          </a:bodyPr>
          <a:lstStyle/>
          <a:p>
            <a:pPr algn="ctr">
              <a:lnSpc>
                <a:spcPct val="90000"/>
              </a:lnSpc>
              <a:defRPr/>
            </a:pPr>
            <a:r>
              <a:rPr lang="en-US" sz="1600" b="1" dirty="0" smtClean="0">
                <a:solidFill>
                  <a:srgbClr val="FFE14F"/>
                </a:solidFill>
                <a:cs typeface="Arial" pitchFamily="34" charset="0"/>
              </a:rPr>
              <a:t>Desktop Virtualization</a:t>
            </a:r>
            <a:endParaRPr lang="en-US" sz="1600" b="1" dirty="0">
              <a:solidFill>
                <a:srgbClr val="FFE14F"/>
              </a:solidFill>
              <a:cs typeface="Arial" pitchFamily="34" charset="0"/>
            </a:endParaRPr>
          </a:p>
        </p:txBody>
      </p:sp>
      <p:sp>
        <p:nvSpPr>
          <p:cNvPr id="86" name="Pentagon 85"/>
          <p:cNvSpPr/>
          <p:nvPr/>
        </p:nvSpPr>
        <p:spPr>
          <a:xfrm rot="16200000">
            <a:off x="5425753" y="3232587"/>
            <a:ext cx="1036777" cy="3010588"/>
          </a:xfrm>
          <a:prstGeom prst="homePlate">
            <a:avLst>
              <a:gd name="adj" fmla="val 34742"/>
            </a:avLst>
          </a:prstGeom>
          <a:solidFill>
            <a:srgbClr val="000000">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94" name="Pentagon 93"/>
          <p:cNvSpPr/>
          <p:nvPr/>
        </p:nvSpPr>
        <p:spPr>
          <a:xfrm rot="16200000">
            <a:off x="9076094" y="3006303"/>
            <a:ext cx="1036777" cy="3463155"/>
          </a:xfrm>
          <a:prstGeom prst="homePlate">
            <a:avLst>
              <a:gd name="adj" fmla="val 34742"/>
            </a:avLst>
          </a:prstGeom>
          <a:solidFill>
            <a:srgbClr val="000000">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FF"/>
              </a:solidFill>
            </a:endParaRPr>
          </a:p>
        </p:txBody>
      </p:sp>
      <p:sp>
        <p:nvSpPr>
          <p:cNvPr id="97" name="Rectangle 96"/>
          <p:cNvSpPr/>
          <p:nvPr/>
        </p:nvSpPr>
        <p:spPr>
          <a:xfrm>
            <a:off x="8039281" y="4704158"/>
            <a:ext cx="3117569" cy="487825"/>
          </a:xfrm>
          <a:prstGeom prst="rect">
            <a:avLst/>
          </a:prstGeom>
        </p:spPr>
        <p:txBody>
          <a:bodyPr wrap="square" anchor="b">
            <a:noAutofit/>
          </a:bodyPr>
          <a:lstStyle/>
          <a:p>
            <a:pPr algn="ctr">
              <a:lnSpc>
                <a:spcPct val="90000"/>
              </a:lnSpc>
              <a:defRPr/>
            </a:pPr>
            <a:r>
              <a:rPr lang="en-US" sz="1600" b="1" dirty="0" smtClean="0">
                <a:solidFill>
                  <a:srgbClr val="FFE14F"/>
                </a:solidFill>
                <a:cs typeface="Arial" pitchFamily="34" charset="0"/>
              </a:rPr>
              <a:t>Workspace as a Service</a:t>
            </a:r>
            <a:endParaRPr lang="en-US" sz="1600" b="1" dirty="0">
              <a:solidFill>
                <a:srgbClr val="FFE14F"/>
              </a:solidFill>
              <a:cs typeface="Arial" pitchFamily="34" charset="0"/>
            </a:endParaRPr>
          </a:p>
        </p:txBody>
      </p:sp>
      <p:sp>
        <p:nvSpPr>
          <p:cNvPr id="131" name="AutoShape 18"/>
          <p:cNvSpPr>
            <a:spLocks noChangeArrowheads="1"/>
          </p:cNvSpPr>
          <p:nvPr/>
        </p:nvSpPr>
        <p:spPr bwMode="auto">
          <a:xfrm rot="20751804">
            <a:off x="414982" y="2993185"/>
            <a:ext cx="11511893" cy="352545"/>
          </a:xfrm>
          <a:prstGeom prst="homePlate">
            <a:avLst>
              <a:gd name="adj" fmla="val 33397"/>
            </a:avLst>
          </a:prstGeom>
          <a:gradFill rotWithShape="1">
            <a:gsLst>
              <a:gs pos="0">
                <a:schemeClr val="folHlink">
                  <a:gamma/>
                  <a:shade val="0"/>
                  <a:invGamma/>
                  <a:alpha val="0"/>
                </a:schemeClr>
              </a:gs>
              <a:gs pos="100000">
                <a:schemeClr val="tx2">
                  <a:lumMod val="20000"/>
                  <a:lumOff val="80000"/>
                </a:schemeClr>
              </a:gs>
            </a:gsLst>
            <a:lin ang="0" scaled="1"/>
          </a:gradFill>
          <a:ln w="9525">
            <a:solidFill>
              <a:schemeClr val="bg1">
                <a:lumMod val="50000"/>
              </a:schemeClr>
            </a:solidFill>
            <a:prstDash val="dashDot"/>
            <a:miter lim="800000"/>
            <a:headEnd/>
            <a:tailEnd/>
          </a:ln>
          <a:effectLst/>
        </p:spPr>
        <p:txBody>
          <a:bodyPr wrap="square" lIns="82124" tIns="41061" rIns="82124" bIns="41061" anchor="ctr">
            <a:prstTxWarp prst="textNoShape">
              <a:avLst/>
            </a:prstTxWarp>
            <a:spAutoFit/>
          </a:bodyPr>
          <a:lstStyle/>
          <a:p>
            <a:endParaRPr lang="en-US" sz="1600" dirty="0">
              <a:solidFill>
                <a:srgbClr val="0096D6"/>
              </a:solidFill>
              <a:ea typeface="MS PGothic" charset="0"/>
              <a:cs typeface="MS PGothic" charset="0"/>
            </a:endParaRPr>
          </a:p>
        </p:txBody>
      </p:sp>
      <p:sp>
        <p:nvSpPr>
          <p:cNvPr id="151" name="Rectangle 150"/>
          <p:cNvSpPr/>
          <p:nvPr/>
        </p:nvSpPr>
        <p:spPr>
          <a:xfrm>
            <a:off x="4588538" y="4878051"/>
            <a:ext cx="2678071" cy="313932"/>
          </a:xfrm>
          <a:prstGeom prst="rect">
            <a:avLst/>
          </a:prstGeom>
        </p:spPr>
        <p:txBody>
          <a:bodyPr wrap="square" anchor="b">
            <a:spAutoFit/>
          </a:bodyPr>
          <a:lstStyle/>
          <a:p>
            <a:pPr algn="ctr">
              <a:lnSpc>
                <a:spcPct val="90000"/>
              </a:lnSpc>
              <a:defRPr/>
            </a:pPr>
            <a:r>
              <a:rPr lang="en-US" sz="1600" b="1" dirty="0" smtClean="0">
                <a:solidFill>
                  <a:srgbClr val="FFE14F"/>
                </a:solidFill>
                <a:cs typeface="Arial" pitchFamily="34" charset="0"/>
              </a:rPr>
              <a:t>Workspace Virtualization</a:t>
            </a:r>
            <a:endParaRPr lang="en-US" sz="1600" b="1" dirty="0">
              <a:solidFill>
                <a:srgbClr val="FFE14F"/>
              </a:solidFill>
              <a:cs typeface="Arial" pitchFamily="34" charset="0"/>
            </a:endParaRPr>
          </a:p>
        </p:txBody>
      </p:sp>
      <p:sp>
        <p:nvSpPr>
          <p:cNvPr id="77" name="Rectangle 100"/>
          <p:cNvSpPr/>
          <p:nvPr/>
        </p:nvSpPr>
        <p:spPr>
          <a:xfrm>
            <a:off x="7870073" y="1878886"/>
            <a:ext cx="3455986" cy="2660070"/>
          </a:xfrm>
          <a:custGeom>
            <a:avLst/>
            <a:gdLst/>
            <a:ahLst/>
            <a:cxnLst/>
            <a:rect l="l" t="t" r="r" b="b"/>
            <a:pathLst>
              <a:path w="2435465" h="2999839">
                <a:moveTo>
                  <a:pt x="0" y="0"/>
                </a:moveTo>
                <a:lnTo>
                  <a:pt x="2435465" y="0"/>
                </a:lnTo>
                <a:lnTo>
                  <a:pt x="2435465" y="2999839"/>
                </a:lnTo>
                <a:lnTo>
                  <a:pt x="2397365" y="2999839"/>
                </a:lnTo>
                <a:lnTo>
                  <a:pt x="1210548" y="2598593"/>
                </a:lnTo>
                <a:lnTo>
                  <a:pt x="23731" y="2999839"/>
                </a:lnTo>
                <a:lnTo>
                  <a:pt x="0" y="2999839"/>
                </a:lnTo>
                <a:close/>
              </a:path>
            </a:pathLst>
          </a:custGeom>
          <a:gradFill>
            <a:gsLst>
              <a:gs pos="81700">
                <a:srgbClr val="000000">
                  <a:alpha val="40000"/>
                </a:srgbClr>
              </a:gs>
              <a:gs pos="0">
                <a:srgbClr val="000000">
                  <a:alpha val="85000"/>
                </a:srgbClr>
              </a:gs>
              <a:gs pos="100000">
                <a:srgbClr val="000000">
                  <a:alpha val="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grpSp>
        <p:nvGrpSpPr>
          <p:cNvPr id="18" name="Group 17"/>
          <p:cNvGrpSpPr/>
          <p:nvPr/>
        </p:nvGrpSpPr>
        <p:grpSpPr>
          <a:xfrm>
            <a:off x="8079319" y="2509660"/>
            <a:ext cx="1418850" cy="1073299"/>
            <a:chOff x="8079319" y="2509660"/>
            <a:chExt cx="1418850" cy="1073299"/>
          </a:xfrm>
        </p:grpSpPr>
        <p:sp>
          <p:nvSpPr>
            <p:cNvPr id="153" name="Text Box 44"/>
            <p:cNvSpPr txBox="1">
              <a:spLocks noChangeArrowheads="1"/>
            </p:cNvSpPr>
            <p:nvPr/>
          </p:nvSpPr>
          <p:spPr bwMode="auto">
            <a:xfrm>
              <a:off x="8079320" y="2941289"/>
              <a:ext cx="1418849"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Automated virtual </a:t>
              </a:r>
              <a:r>
                <a:rPr lang="en-US" sz="1200" b="0" dirty="0">
                  <a:solidFill>
                    <a:srgbClr val="FFFFFF"/>
                  </a:solidFill>
                </a:rPr>
                <a:t>w</a:t>
              </a:r>
              <a:r>
                <a:rPr lang="en-US" sz="1200" b="0" dirty="0" smtClean="0">
                  <a:solidFill>
                    <a:srgbClr val="FFFFFF"/>
                  </a:solidFill>
                </a:rPr>
                <a:t>orkspace </a:t>
              </a:r>
              <a:r>
                <a:rPr lang="en-US" sz="1200" b="0" dirty="0">
                  <a:solidFill>
                    <a:srgbClr val="FFFFFF"/>
                  </a:solidFill>
                </a:rPr>
                <a:t/>
              </a:r>
              <a:br>
                <a:rPr lang="en-US" sz="1200" b="0" dirty="0">
                  <a:solidFill>
                    <a:srgbClr val="FFFFFF"/>
                  </a:solidFill>
                </a:rPr>
              </a:br>
              <a:r>
                <a:rPr lang="en-US" sz="1200" b="0" dirty="0" smtClean="0">
                  <a:solidFill>
                    <a:srgbClr val="FFFFFF"/>
                  </a:solidFill>
                </a:rPr>
                <a:t>provisioning</a:t>
              </a:r>
              <a:endParaRPr lang="en-US" sz="1200" b="0" dirty="0">
                <a:solidFill>
                  <a:srgbClr val="FFFFFF"/>
                </a:solidFill>
              </a:endParaRPr>
            </a:p>
          </p:txBody>
        </p:sp>
        <p:cxnSp>
          <p:nvCxnSpPr>
            <p:cNvPr id="158" name="Straight Connector 131"/>
            <p:cNvCxnSpPr/>
            <p:nvPr/>
          </p:nvCxnSpPr>
          <p:spPr>
            <a:xfrm rot="5400000">
              <a:off x="7730888" y="2938428"/>
              <a:ext cx="992962" cy="296099"/>
            </a:xfrm>
            <a:prstGeom prst="bentConnector3">
              <a:avLst>
                <a:gd name="adj1" fmla="val 32559"/>
              </a:avLst>
            </a:prstGeom>
          </p:spPr>
          <p:style>
            <a:lnRef idx="1">
              <a:schemeClr val="accent1"/>
            </a:lnRef>
            <a:fillRef idx="0">
              <a:schemeClr val="accent1"/>
            </a:fillRef>
            <a:effectRef idx="0">
              <a:schemeClr val="accent1"/>
            </a:effectRef>
            <a:fontRef idx="minor">
              <a:schemeClr val="tx1"/>
            </a:fontRef>
          </p:style>
        </p:cxnSp>
        <p:sp>
          <p:nvSpPr>
            <p:cNvPr id="159" name="Oval 158"/>
            <p:cNvSpPr/>
            <p:nvPr/>
          </p:nvSpPr>
          <p:spPr>
            <a:xfrm>
              <a:off x="8282449" y="2509660"/>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17" name="Group 16"/>
          <p:cNvGrpSpPr/>
          <p:nvPr/>
        </p:nvGrpSpPr>
        <p:grpSpPr>
          <a:xfrm>
            <a:off x="6533397" y="1924854"/>
            <a:ext cx="1282303" cy="990916"/>
            <a:chOff x="6533397" y="1924854"/>
            <a:chExt cx="1282303" cy="990916"/>
          </a:xfrm>
        </p:grpSpPr>
        <p:sp>
          <p:nvSpPr>
            <p:cNvPr id="147" name="Text Box 44"/>
            <p:cNvSpPr txBox="1">
              <a:spLocks noChangeArrowheads="1"/>
            </p:cNvSpPr>
            <p:nvPr/>
          </p:nvSpPr>
          <p:spPr bwMode="auto">
            <a:xfrm>
              <a:off x="6533397" y="1924854"/>
              <a:ext cx="1282303"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Combine BYoD </a:t>
              </a:r>
              <a:br>
                <a:rPr lang="en-US" sz="1200" b="0" dirty="0" smtClean="0">
                  <a:solidFill>
                    <a:srgbClr val="FFFFFF"/>
                  </a:solidFill>
                </a:rPr>
              </a:br>
              <a:r>
                <a:rPr lang="en-US" sz="1200" b="0" dirty="0" smtClean="0">
                  <a:solidFill>
                    <a:srgbClr val="FFFFFF"/>
                  </a:solidFill>
                </a:rPr>
                <a:t>and workspace </a:t>
              </a:r>
              <a:r>
                <a:rPr lang="en-US" sz="1200" b="0" dirty="0">
                  <a:solidFill>
                    <a:srgbClr val="FFFFFF"/>
                  </a:solidFill>
                </a:rPr>
                <a:t>v</a:t>
              </a:r>
              <a:r>
                <a:rPr lang="en-US" sz="1200" b="0" dirty="0" smtClean="0">
                  <a:solidFill>
                    <a:srgbClr val="FFFFFF"/>
                  </a:solidFill>
                </a:rPr>
                <a:t>irtualization</a:t>
              </a:r>
              <a:endParaRPr lang="en-US" sz="1200" b="0" dirty="0">
                <a:solidFill>
                  <a:srgbClr val="FFFFFF"/>
                </a:solidFill>
              </a:endParaRPr>
            </a:p>
          </p:txBody>
        </p:sp>
        <p:cxnSp>
          <p:nvCxnSpPr>
            <p:cNvPr id="160" name="Straight Connector 131"/>
            <p:cNvCxnSpPr/>
            <p:nvPr/>
          </p:nvCxnSpPr>
          <p:spPr>
            <a:xfrm rot="16200000" flipV="1">
              <a:off x="6557518" y="1953931"/>
              <a:ext cx="825968" cy="831611"/>
            </a:xfrm>
            <a:prstGeom prst="bentConnector3">
              <a:avLst>
                <a:gd name="adj1" fmla="val 33226"/>
              </a:avLst>
            </a:prstGeom>
          </p:spPr>
          <p:style>
            <a:lnRef idx="1">
              <a:schemeClr val="accent1"/>
            </a:lnRef>
            <a:fillRef idx="0">
              <a:schemeClr val="accent1"/>
            </a:fillRef>
            <a:effectRef idx="0">
              <a:schemeClr val="accent1"/>
            </a:effectRef>
            <a:fontRef idx="minor">
              <a:schemeClr val="tx1"/>
            </a:fontRef>
          </p:style>
        </p:cxnSp>
        <p:sp>
          <p:nvSpPr>
            <p:cNvPr id="161" name="Oval 160"/>
            <p:cNvSpPr/>
            <p:nvPr/>
          </p:nvSpPr>
          <p:spPr>
            <a:xfrm>
              <a:off x="7306159" y="2756003"/>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14" name="Group 13"/>
          <p:cNvGrpSpPr/>
          <p:nvPr/>
        </p:nvGrpSpPr>
        <p:grpSpPr>
          <a:xfrm>
            <a:off x="4705184" y="2440803"/>
            <a:ext cx="1393793" cy="918680"/>
            <a:chOff x="4705184" y="2440803"/>
            <a:chExt cx="1393793" cy="918680"/>
          </a:xfrm>
        </p:grpSpPr>
        <p:sp>
          <p:nvSpPr>
            <p:cNvPr id="145" name="Text Box 44"/>
            <p:cNvSpPr txBox="1">
              <a:spLocks noChangeArrowheads="1"/>
            </p:cNvSpPr>
            <p:nvPr/>
          </p:nvSpPr>
          <p:spPr bwMode="auto">
            <a:xfrm>
              <a:off x="4705184" y="2440803"/>
              <a:ext cx="1393793"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Combined virtual desktops/apps</a:t>
              </a:r>
              <a:r>
                <a:rPr lang="en-US" sz="1200" b="0" smtClean="0">
                  <a:solidFill>
                    <a:srgbClr val="FFFFFF"/>
                  </a:solidFill>
                </a:rPr>
                <a:t>, </a:t>
              </a:r>
              <a:br>
                <a:rPr lang="en-US" sz="1200" b="0" smtClean="0">
                  <a:solidFill>
                    <a:srgbClr val="FFFFFF"/>
                  </a:solidFill>
                </a:rPr>
              </a:br>
              <a:r>
                <a:rPr lang="en-US" sz="1200" b="0" smtClean="0">
                  <a:solidFill>
                    <a:srgbClr val="FFFFFF"/>
                  </a:solidFill>
                </a:rPr>
                <a:t>voice</a:t>
              </a:r>
              <a:r>
                <a:rPr lang="en-US" sz="1200" b="0" dirty="0" smtClean="0">
                  <a:solidFill>
                    <a:srgbClr val="FFFFFF"/>
                  </a:solidFill>
                </a:rPr>
                <a:t>, video </a:t>
              </a:r>
              <a:endParaRPr lang="en-US" sz="1200" b="0" dirty="0">
                <a:solidFill>
                  <a:srgbClr val="FFFFFF"/>
                </a:solidFill>
              </a:endParaRPr>
            </a:p>
          </p:txBody>
        </p:sp>
        <p:cxnSp>
          <p:nvCxnSpPr>
            <p:cNvPr id="163" name="Straight Connector 131"/>
            <p:cNvCxnSpPr/>
            <p:nvPr/>
          </p:nvCxnSpPr>
          <p:spPr>
            <a:xfrm rot="16200000" flipV="1">
              <a:off x="4784477" y="2438016"/>
              <a:ext cx="762292" cy="920877"/>
            </a:xfrm>
            <a:prstGeom prst="bentConnector3">
              <a:avLst>
                <a:gd name="adj1" fmla="val 34097"/>
              </a:avLst>
            </a:prstGeom>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5543306" y="3199716"/>
              <a:ext cx="182880" cy="159767"/>
            </a:xfrm>
            <a:prstGeom prst="ellipse">
              <a:avLst/>
            </a:prstGeom>
            <a:solidFill>
              <a:schemeClr val="accent1">
                <a:lumMod val="60000"/>
                <a:lumOff val="40000"/>
              </a:schemeClr>
            </a:soli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96D6">
                    <a:lumMod val="40000"/>
                    <a:lumOff val="60000"/>
                  </a:srgbClr>
                </a:solidFill>
              </a:endParaRPr>
            </a:p>
          </p:txBody>
        </p:sp>
      </p:grpSp>
      <p:grpSp>
        <p:nvGrpSpPr>
          <p:cNvPr id="16" name="Group 15"/>
          <p:cNvGrpSpPr/>
          <p:nvPr/>
        </p:nvGrpSpPr>
        <p:grpSpPr>
          <a:xfrm>
            <a:off x="6274991" y="2964170"/>
            <a:ext cx="1562715" cy="1218166"/>
            <a:chOff x="6274991" y="2964170"/>
            <a:chExt cx="1562715" cy="1218166"/>
          </a:xfrm>
        </p:grpSpPr>
        <p:sp>
          <p:nvSpPr>
            <p:cNvPr id="149" name="Text Box 44"/>
            <p:cNvSpPr txBox="1">
              <a:spLocks noChangeArrowheads="1"/>
            </p:cNvSpPr>
            <p:nvPr/>
          </p:nvSpPr>
          <p:spPr bwMode="auto">
            <a:xfrm>
              <a:off x="6295472" y="3434615"/>
              <a:ext cx="1542234" cy="747721"/>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Consistent </a:t>
              </a:r>
              <a:br>
                <a:rPr lang="en-US" sz="1200" b="0" dirty="0" smtClean="0">
                  <a:solidFill>
                    <a:srgbClr val="FFFFFF"/>
                  </a:solidFill>
                </a:rPr>
              </a:br>
              <a:r>
                <a:rPr lang="en-US" sz="1200" b="0" dirty="0" smtClean="0">
                  <a:solidFill>
                    <a:srgbClr val="FFFFFF"/>
                  </a:solidFill>
                </a:rPr>
                <a:t>security policy </a:t>
              </a:r>
              <a:br>
                <a:rPr lang="en-US" sz="1200" b="0" dirty="0" smtClean="0">
                  <a:solidFill>
                    <a:srgbClr val="FFFFFF"/>
                  </a:solidFill>
                </a:rPr>
              </a:br>
              <a:r>
                <a:rPr lang="en-US" sz="1200" b="0" dirty="0" smtClean="0">
                  <a:solidFill>
                    <a:srgbClr val="FFFFFF"/>
                  </a:solidFill>
                </a:rPr>
                <a:t>for “native” </a:t>
              </a:r>
              <a:r>
                <a:rPr lang="en-US" sz="1200" b="0" smtClean="0">
                  <a:solidFill>
                    <a:srgbClr val="FFFFFF"/>
                  </a:solidFill>
                </a:rPr>
                <a:t>and </a:t>
              </a:r>
              <a:br>
                <a:rPr lang="en-US" sz="1200" b="0" smtClean="0">
                  <a:solidFill>
                    <a:srgbClr val="FFFFFF"/>
                  </a:solidFill>
                </a:rPr>
              </a:br>
              <a:r>
                <a:rPr lang="en-US" sz="1200" b="0" smtClean="0">
                  <a:solidFill>
                    <a:srgbClr val="FFFFFF"/>
                  </a:solidFill>
                </a:rPr>
                <a:t>“</a:t>
              </a:r>
              <a:r>
                <a:rPr lang="en-US" sz="1200" b="0" dirty="0" smtClean="0">
                  <a:solidFill>
                    <a:srgbClr val="FFFFFF"/>
                  </a:solidFill>
                </a:rPr>
                <a:t>virtual” workspaces </a:t>
              </a:r>
              <a:endParaRPr lang="en-US" sz="1200" b="0" dirty="0">
                <a:solidFill>
                  <a:srgbClr val="FFFFFF"/>
                </a:solidFill>
              </a:endParaRPr>
            </a:p>
          </p:txBody>
        </p:sp>
        <p:cxnSp>
          <p:nvCxnSpPr>
            <p:cNvPr id="162" name="Straight Connector 131"/>
            <p:cNvCxnSpPr/>
            <p:nvPr/>
          </p:nvCxnSpPr>
          <p:spPr>
            <a:xfrm rot="5400000">
              <a:off x="5876912" y="3408775"/>
              <a:ext cx="1092258" cy="296099"/>
            </a:xfrm>
            <a:prstGeom prst="bentConnector3">
              <a:avLst>
                <a:gd name="adj1" fmla="val 36047"/>
              </a:avLst>
            </a:prstGeom>
          </p:spPr>
          <p:style>
            <a:lnRef idx="1">
              <a:schemeClr val="accent1"/>
            </a:lnRef>
            <a:fillRef idx="0">
              <a:schemeClr val="accent1"/>
            </a:fillRef>
            <a:effectRef idx="0">
              <a:schemeClr val="accent1"/>
            </a:effectRef>
            <a:fontRef idx="minor">
              <a:schemeClr val="tx1"/>
            </a:fontRef>
          </p:style>
        </p:cxnSp>
        <p:sp>
          <p:nvSpPr>
            <p:cNvPr id="165" name="Oval 164"/>
            <p:cNvSpPr/>
            <p:nvPr/>
          </p:nvSpPr>
          <p:spPr>
            <a:xfrm>
              <a:off x="6471941" y="2964170"/>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15" name="Group 14"/>
          <p:cNvGrpSpPr/>
          <p:nvPr/>
        </p:nvGrpSpPr>
        <p:grpSpPr>
          <a:xfrm>
            <a:off x="4581701" y="3412558"/>
            <a:ext cx="1522081" cy="800595"/>
            <a:chOff x="4581701" y="3412558"/>
            <a:chExt cx="1522081" cy="800595"/>
          </a:xfrm>
        </p:grpSpPr>
        <p:sp>
          <p:nvSpPr>
            <p:cNvPr id="148" name="Text Box 44"/>
            <p:cNvSpPr txBox="1">
              <a:spLocks noChangeArrowheads="1"/>
            </p:cNvSpPr>
            <p:nvPr/>
          </p:nvSpPr>
          <p:spPr bwMode="auto">
            <a:xfrm>
              <a:off x="4585112" y="3724438"/>
              <a:ext cx="1518670" cy="415323"/>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Unified access for fixed/mobile clients</a:t>
              </a:r>
              <a:endParaRPr lang="en-US" sz="1200" b="0" dirty="0">
                <a:solidFill>
                  <a:srgbClr val="FFFFFF"/>
                </a:solidFill>
              </a:endParaRPr>
            </a:p>
          </p:txBody>
        </p:sp>
        <p:cxnSp>
          <p:nvCxnSpPr>
            <p:cNvPr id="166" name="Straight Connector 131"/>
            <p:cNvCxnSpPr/>
            <p:nvPr/>
          </p:nvCxnSpPr>
          <p:spPr>
            <a:xfrm rot="5400000">
              <a:off x="4339964" y="3757832"/>
              <a:ext cx="697058" cy="213584"/>
            </a:xfrm>
            <a:prstGeom prst="bentConnector3">
              <a:avLst>
                <a:gd name="adj1" fmla="val 23913"/>
              </a:avLst>
            </a:prstGeom>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4707293" y="3412558"/>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13" name="Group 12"/>
          <p:cNvGrpSpPr/>
          <p:nvPr/>
        </p:nvGrpSpPr>
        <p:grpSpPr>
          <a:xfrm>
            <a:off x="3151808" y="2252020"/>
            <a:ext cx="1301708" cy="1512364"/>
            <a:chOff x="3151808" y="2252020"/>
            <a:chExt cx="1301708" cy="1512364"/>
          </a:xfrm>
        </p:grpSpPr>
        <p:sp>
          <p:nvSpPr>
            <p:cNvPr id="143" name="Text Box 44"/>
            <p:cNvSpPr txBox="1">
              <a:spLocks noChangeArrowheads="1"/>
            </p:cNvSpPr>
            <p:nvPr/>
          </p:nvSpPr>
          <p:spPr bwMode="auto">
            <a:xfrm>
              <a:off x="3151808" y="2252020"/>
              <a:ext cx="1301708" cy="415323"/>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a:solidFill>
                    <a:srgbClr val="FFFFFF"/>
                  </a:solidFill>
                </a:rPr>
                <a:t>Fully Integrated Solution</a:t>
              </a:r>
            </a:p>
          </p:txBody>
        </p:sp>
        <p:cxnSp>
          <p:nvCxnSpPr>
            <p:cNvPr id="168" name="Straight Connector 131"/>
            <p:cNvCxnSpPr/>
            <p:nvPr/>
          </p:nvCxnSpPr>
          <p:spPr>
            <a:xfrm rot="16200000" flipV="1">
              <a:off x="2872226" y="2568936"/>
              <a:ext cx="1430368" cy="871204"/>
            </a:xfrm>
            <a:prstGeom prst="bentConnector3">
              <a:avLst>
                <a:gd name="adj1" fmla="val 75050"/>
              </a:avLst>
            </a:prstGeom>
          </p:spPr>
          <p:style>
            <a:lnRef idx="1">
              <a:schemeClr val="accent1"/>
            </a:lnRef>
            <a:fillRef idx="0">
              <a:schemeClr val="accent1"/>
            </a:fillRef>
            <a:effectRef idx="0">
              <a:schemeClr val="accent1"/>
            </a:effectRef>
            <a:fontRef idx="minor">
              <a:schemeClr val="tx1"/>
            </a:fontRef>
          </p:style>
        </p:cxnSp>
        <p:sp>
          <p:nvSpPr>
            <p:cNvPr id="169" name="Oval 168"/>
            <p:cNvSpPr/>
            <p:nvPr/>
          </p:nvSpPr>
          <p:spPr>
            <a:xfrm>
              <a:off x="3916924" y="3604617"/>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12" name="Group 11"/>
          <p:cNvGrpSpPr/>
          <p:nvPr/>
        </p:nvGrpSpPr>
        <p:grpSpPr>
          <a:xfrm>
            <a:off x="2647057" y="2753483"/>
            <a:ext cx="1100695" cy="1180391"/>
            <a:chOff x="2647057" y="2753483"/>
            <a:chExt cx="1100695" cy="1180391"/>
          </a:xfrm>
        </p:grpSpPr>
        <p:sp>
          <p:nvSpPr>
            <p:cNvPr id="152" name="Text Box 44"/>
            <p:cNvSpPr txBox="1">
              <a:spLocks noChangeArrowheads="1"/>
            </p:cNvSpPr>
            <p:nvPr/>
          </p:nvSpPr>
          <p:spPr bwMode="auto">
            <a:xfrm>
              <a:off x="2678219" y="2753483"/>
              <a:ext cx="1069533"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Increased Scalability Performance</a:t>
              </a:r>
              <a:endParaRPr lang="en-US" sz="1200" b="0" dirty="0">
                <a:solidFill>
                  <a:srgbClr val="FFFFFF"/>
                </a:solidFill>
              </a:endParaRPr>
            </a:p>
          </p:txBody>
        </p:sp>
        <p:cxnSp>
          <p:nvCxnSpPr>
            <p:cNvPr id="170" name="Straight Connector 131"/>
            <p:cNvCxnSpPr/>
            <p:nvPr/>
          </p:nvCxnSpPr>
          <p:spPr>
            <a:xfrm rot="16200000" flipV="1">
              <a:off x="2540090" y="2942856"/>
              <a:ext cx="991384" cy="7774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71" name="Oval 170"/>
            <p:cNvSpPr/>
            <p:nvPr/>
          </p:nvSpPr>
          <p:spPr>
            <a:xfrm>
              <a:off x="3329400" y="3774107"/>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11" name="Group 10"/>
          <p:cNvGrpSpPr/>
          <p:nvPr/>
        </p:nvGrpSpPr>
        <p:grpSpPr>
          <a:xfrm>
            <a:off x="2125658" y="3315071"/>
            <a:ext cx="822082" cy="761432"/>
            <a:chOff x="2125658" y="3315071"/>
            <a:chExt cx="822082" cy="761432"/>
          </a:xfrm>
        </p:grpSpPr>
        <p:sp>
          <p:nvSpPr>
            <p:cNvPr id="144" name="Text Box 44"/>
            <p:cNvSpPr txBox="1">
              <a:spLocks noChangeArrowheads="1"/>
            </p:cNvSpPr>
            <p:nvPr/>
          </p:nvSpPr>
          <p:spPr bwMode="auto">
            <a:xfrm>
              <a:off x="2150437" y="3315071"/>
              <a:ext cx="699544" cy="415323"/>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spcBef>
                  <a:spcPts val="0"/>
                </a:spcBef>
              </a:pPr>
              <a:r>
                <a:rPr lang="en-US" sz="1200" b="0" dirty="0" smtClean="0">
                  <a:solidFill>
                    <a:srgbClr val="FFFFFF"/>
                  </a:solidFill>
                </a:rPr>
                <a:t>Lower </a:t>
              </a:r>
            </a:p>
            <a:p>
              <a:pPr algn="l">
                <a:lnSpc>
                  <a:spcPct val="90000"/>
                </a:lnSpc>
                <a:spcBef>
                  <a:spcPts val="0"/>
                </a:spcBef>
              </a:pPr>
              <a:r>
                <a:rPr lang="en-US" sz="1200" b="0" dirty="0" smtClean="0">
                  <a:solidFill>
                    <a:srgbClr val="FFFFFF"/>
                  </a:solidFill>
                </a:rPr>
                <a:t>TCO</a:t>
              </a:r>
              <a:endParaRPr lang="en-US" sz="1200" b="0" dirty="0">
                <a:solidFill>
                  <a:srgbClr val="FFFFFF"/>
                </a:solidFill>
              </a:endParaRPr>
            </a:p>
          </p:txBody>
        </p:sp>
        <p:cxnSp>
          <p:nvCxnSpPr>
            <p:cNvPr id="172" name="Straight Connector 131"/>
            <p:cNvCxnSpPr/>
            <p:nvPr/>
          </p:nvCxnSpPr>
          <p:spPr>
            <a:xfrm rot="16200000" flipV="1">
              <a:off x="2179599" y="3324498"/>
              <a:ext cx="616440" cy="724322"/>
            </a:xfrm>
            <a:prstGeom prst="bentConnector3">
              <a:avLst>
                <a:gd name="adj1" fmla="val 42274"/>
              </a:avLst>
            </a:prstGeom>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2764860" y="3916736"/>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grpSp>
        <p:nvGrpSpPr>
          <p:cNvPr id="9" name="Group 8"/>
          <p:cNvGrpSpPr/>
          <p:nvPr/>
        </p:nvGrpSpPr>
        <p:grpSpPr>
          <a:xfrm>
            <a:off x="322744" y="3428126"/>
            <a:ext cx="1754233" cy="1103630"/>
            <a:chOff x="322744" y="3428126"/>
            <a:chExt cx="1754233" cy="1103630"/>
          </a:xfrm>
        </p:grpSpPr>
        <p:sp>
          <p:nvSpPr>
            <p:cNvPr id="142" name="Text Box 44"/>
            <p:cNvSpPr txBox="1">
              <a:spLocks noChangeArrowheads="1"/>
            </p:cNvSpPr>
            <p:nvPr/>
          </p:nvSpPr>
          <p:spPr bwMode="auto">
            <a:xfrm>
              <a:off x="322744" y="3428126"/>
              <a:ext cx="1754233"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nSpc>
                  <a:spcPct val="90000"/>
                </a:lnSpc>
              </a:pPr>
              <a:r>
                <a:rPr lang="en-US" sz="1200" b="0" dirty="0">
                  <a:solidFill>
                    <a:srgbClr val="FFFFFF"/>
                  </a:solidFill>
                </a:rPr>
                <a:t>Optimized </a:t>
              </a:r>
              <a:r>
                <a:rPr lang="en-US" sz="1200" b="0">
                  <a:solidFill>
                    <a:srgbClr val="FFFFFF"/>
                  </a:solidFill>
                </a:rPr>
                <a:t>Desktop </a:t>
              </a:r>
              <a:r>
                <a:rPr lang="en-US" sz="1200" b="0" smtClean="0">
                  <a:solidFill>
                    <a:srgbClr val="FFFFFF"/>
                  </a:solidFill>
                </a:rPr>
                <a:t/>
              </a:r>
              <a:br>
                <a:rPr lang="en-US" sz="1200" b="0" smtClean="0">
                  <a:solidFill>
                    <a:srgbClr val="FFFFFF"/>
                  </a:solidFill>
                </a:rPr>
              </a:br>
              <a:r>
                <a:rPr lang="en-US" sz="1200" b="0" smtClean="0">
                  <a:solidFill>
                    <a:srgbClr val="FFFFFF"/>
                  </a:solidFill>
                </a:rPr>
                <a:t>and </a:t>
              </a:r>
              <a:r>
                <a:rPr lang="en-US" sz="1200" b="0" dirty="0">
                  <a:solidFill>
                    <a:srgbClr val="FFFFFF"/>
                  </a:solidFill>
                </a:rPr>
                <a:t>Application </a:t>
              </a:r>
              <a:r>
                <a:rPr lang="en-US" sz="1200" b="0" dirty="0" smtClean="0">
                  <a:solidFill>
                    <a:srgbClr val="FFFFFF"/>
                  </a:solidFill>
                </a:rPr>
                <a:t>Virtualization</a:t>
              </a:r>
              <a:endParaRPr lang="en-US" sz="1200" b="0" dirty="0">
                <a:solidFill>
                  <a:srgbClr val="FFFFFF"/>
                </a:solidFill>
              </a:endParaRPr>
            </a:p>
          </p:txBody>
        </p:sp>
        <p:cxnSp>
          <p:nvCxnSpPr>
            <p:cNvPr id="174" name="Straight Connector 173"/>
            <p:cNvCxnSpPr/>
            <p:nvPr/>
          </p:nvCxnSpPr>
          <p:spPr>
            <a:xfrm flipH="1">
              <a:off x="1189090" y="4126239"/>
              <a:ext cx="1" cy="257349"/>
            </a:xfrm>
            <a:prstGeom prst="line">
              <a:avLst/>
            </a:prstGeom>
          </p:spPr>
          <p:style>
            <a:lnRef idx="1">
              <a:schemeClr val="accent1"/>
            </a:lnRef>
            <a:fillRef idx="0">
              <a:schemeClr val="accent1"/>
            </a:fillRef>
            <a:effectRef idx="0">
              <a:schemeClr val="accent1"/>
            </a:effectRef>
            <a:fontRef idx="minor">
              <a:schemeClr val="tx1"/>
            </a:fontRef>
          </p:style>
        </p:cxnSp>
        <p:sp>
          <p:nvSpPr>
            <p:cNvPr id="175" name="Oval 174"/>
            <p:cNvSpPr/>
            <p:nvPr/>
          </p:nvSpPr>
          <p:spPr>
            <a:xfrm>
              <a:off x="1095701" y="4371989"/>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sp>
        <p:nvSpPr>
          <p:cNvPr id="179" name="Rectangle 178"/>
          <p:cNvSpPr/>
          <p:nvPr/>
        </p:nvSpPr>
        <p:spPr>
          <a:xfrm>
            <a:off x="623697" y="5315458"/>
            <a:ext cx="10950563" cy="334363"/>
          </a:xfrm>
          <a:prstGeom prst="rect">
            <a:avLst/>
          </a:prstGeom>
          <a:gradFill>
            <a:gsLst>
              <a:gs pos="10000">
                <a:srgbClr val="B98EFA">
                  <a:alpha val="5000"/>
                </a:srgbClr>
              </a:gs>
              <a:gs pos="0">
                <a:srgbClr val="BF97FB"/>
              </a:gs>
              <a:gs pos="100000">
                <a:srgbClr val="6709F1"/>
              </a:gs>
            </a:gsLst>
            <a:lin ang="5400000" scaled="0"/>
          </a:gradFill>
          <a:ln w="12700" cap="flat" cmpd="sng" algn="ctr">
            <a:noFill/>
            <a:prstDash val="solid"/>
            <a:round/>
            <a:headEnd type="none" w="med" len="med"/>
            <a:tailEnd type="none" w="med" len="med"/>
          </a:ln>
          <a:effectLst>
            <a:outerShdw blurRad="76200" algn="ctr" rotWithShape="0">
              <a:prstClr val="black">
                <a:alpha val="60000"/>
              </a:prstClr>
            </a:outerShdw>
          </a:effectLst>
        </p:spPr>
        <p:txBody>
          <a:bodyPr wrap="none" lIns="82124" tIns="41061" rIns="82124" bIns="41061" anchor="ctr"/>
          <a:lstStyle/>
          <a:p>
            <a:pPr algn="ctr" defTabSz="814388" eaLnBrk="0" hangingPunct="0">
              <a:lnSpc>
                <a:spcPct val="90000"/>
              </a:lnSpc>
            </a:pPr>
            <a:r>
              <a:rPr lang="en-US" sz="1600" dirty="0" smtClean="0">
                <a:cs typeface="Arial" pitchFamily="34" charset="0"/>
              </a:rPr>
              <a:t>Integrated Solutions, Validated Designs, Ecosystem, Services</a:t>
            </a:r>
            <a:r>
              <a:rPr lang="en-US" sz="1600" smtClean="0">
                <a:cs typeface="Arial" pitchFamily="34" charset="0"/>
              </a:rPr>
              <a:t>, Support </a:t>
            </a:r>
            <a:endParaRPr lang="en-US" sz="1600" dirty="0">
              <a:cs typeface="Arial" pitchFamily="34" charset="0"/>
            </a:endParaRPr>
          </a:p>
        </p:txBody>
      </p:sp>
      <p:grpSp>
        <p:nvGrpSpPr>
          <p:cNvPr id="10" name="Group 9"/>
          <p:cNvGrpSpPr/>
          <p:nvPr/>
        </p:nvGrpSpPr>
        <p:grpSpPr>
          <a:xfrm>
            <a:off x="1960438" y="4150374"/>
            <a:ext cx="1412635" cy="626783"/>
            <a:chOff x="1960438" y="4150374"/>
            <a:chExt cx="1412635" cy="626783"/>
          </a:xfrm>
        </p:grpSpPr>
        <p:sp>
          <p:nvSpPr>
            <p:cNvPr id="177" name="Rectangle 176"/>
            <p:cNvSpPr/>
            <p:nvPr/>
          </p:nvSpPr>
          <p:spPr>
            <a:xfrm>
              <a:off x="2047160" y="4357462"/>
              <a:ext cx="1325913" cy="419695"/>
            </a:xfrm>
            <a:prstGeom prst="rect">
              <a:avLst/>
            </a:prstGeom>
          </p:spPr>
          <p:txBody>
            <a:bodyPr wrap="none">
              <a:spAutoFit/>
            </a:bodyPr>
            <a:lstStyle/>
            <a:p>
              <a:pPr lvl="0"/>
              <a:r>
                <a:rPr lang="en-US" sz="1200" dirty="0">
                  <a:solidFill>
                    <a:srgbClr val="FFFFFF"/>
                  </a:solidFill>
                </a:rPr>
                <a:t>Simplified </a:t>
              </a:r>
              <a:endParaRPr lang="en-US" sz="1200" dirty="0" smtClean="0">
                <a:solidFill>
                  <a:srgbClr val="FFFFFF"/>
                </a:solidFill>
              </a:endParaRPr>
            </a:p>
            <a:p>
              <a:pPr lvl="0"/>
              <a:r>
                <a:rPr lang="en-US" sz="1200" dirty="0" smtClean="0">
                  <a:solidFill>
                    <a:srgbClr val="FFFFFF"/>
                  </a:solidFill>
                </a:rPr>
                <a:t>deployment</a:t>
              </a:r>
              <a:endParaRPr lang="en-US" sz="1200" dirty="0">
                <a:solidFill>
                  <a:srgbClr val="FFFFFF"/>
                </a:solidFill>
              </a:endParaRPr>
            </a:p>
          </p:txBody>
        </p:sp>
        <p:cxnSp>
          <p:nvCxnSpPr>
            <p:cNvPr id="178" name="Straight Connector 177"/>
            <p:cNvCxnSpPr/>
            <p:nvPr/>
          </p:nvCxnSpPr>
          <p:spPr>
            <a:xfrm flipH="1">
              <a:off x="2061444" y="4251169"/>
              <a:ext cx="1" cy="455908"/>
            </a:xfrm>
            <a:prstGeom prst="line">
              <a:avLst/>
            </a:prstGeom>
          </p:spPr>
          <p:style>
            <a:lnRef idx="1">
              <a:schemeClr val="accent1"/>
            </a:lnRef>
            <a:fillRef idx="0">
              <a:schemeClr val="accent1"/>
            </a:fillRef>
            <a:effectRef idx="0">
              <a:schemeClr val="accent1"/>
            </a:effectRef>
            <a:fontRef idx="minor">
              <a:schemeClr val="tx1"/>
            </a:fontRef>
          </p:style>
        </p:cxnSp>
        <p:sp>
          <p:nvSpPr>
            <p:cNvPr id="176" name="Oval 175"/>
            <p:cNvSpPr/>
            <p:nvPr/>
          </p:nvSpPr>
          <p:spPr>
            <a:xfrm>
              <a:off x="1960438" y="4150374"/>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8621" y="229786"/>
            <a:ext cx="10668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0140039" y="1972566"/>
            <a:ext cx="1451914" cy="1015623"/>
            <a:chOff x="10140039" y="1972566"/>
            <a:chExt cx="1451914" cy="1015623"/>
          </a:xfrm>
        </p:grpSpPr>
        <p:sp>
          <p:nvSpPr>
            <p:cNvPr id="154" name="Oval 153"/>
            <p:cNvSpPr/>
            <p:nvPr/>
          </p:nvSpPr>
          <p:spPr>
            <a:xfrm>
              <a:off x="10409924" y="1972566"/>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cxnSp>
          <p:nvCxnSpPr>
            <p:cNvPr id="155" name="Straight Connector 154"/>
            <p:cNvCxnSpPr/>
            <p:nvPr/>
          </p:nvCxnSpPr>
          <p:spPr>
            <a:xfrm flipH="1">
              <a:off x="10503311" y="2146666"/>
              <a:ext cx="1" cy="241226"/>
            </a:xfrm>
            <a:prstGeom prst="line">
              <a:avLst/>
            </a:prstGeom>
          </p:spPr>
          <p:style>
            <a:lnRef idx="1">
              <a:schemeClr val="accent1"/>
            </a:lnRef>
            <a:fillRef idx="0">
              <a:schemeClr val="accent1"/>
            </a:fillRef>
            <a:effectRef idx="0">
              <a:schemeClr val="accent1"/>
            </a:effectRef>
            <a:fontRef idx="minor">
              <a:schemeClr val="tx1"/>
            </a:fontRef>
          </p:style>
        </p:cxnSp>
        <p:sp>
          <p:nvSpPr>
            <p:cNvPr id="150" name="Text Box 44"/>
            <p:cNvSpPr txBox="1">
              <a:spLocks noChangeArrowheads="1"/>
            </p:cNvSpPr>
            <p:nvPr/>
          </p:nvSpPr>
          <p:spPr bwMode="auto">
            <a:xfrm>
              <a:off x="10140039" y="2406667"/>
              <a:ext cx="1451914"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a:solidFill>
                    <a:schemeClr val="tx1"/>
                  </a:solidFill>
                </a:rPr>
                <a:t>On-premise, </a:t>
              </a:r>
              <a:r>
                <a:rPr lang="en-US" sz="1200" b="0" dirty="0" smtClean="0">
                  <a:solidFill>
                    <a:schemeClr val="tx1"/>
                  </a:solidFill>
                </a:rPr>
                <a:t/>
              </a:r>
              <a:br>
                <a:rPr lang="en-US" sz="1200" b="0" dirty="0" smtClean="0">
                  <a:solidFill>
                    <a:schemeClr val="tx1"/>
                  </a:solidFill>
                </a:rPr>
              </a:br>
              <a:r>
                <a:rPr lang="en-US" sz="1200" b="0" dirty="0" smtClean="0">
                  <a:solidFill>
                    <a:schemeClr val="tx1"/>
                  </a:solidFill>
                </a:rPr>
                <a:t>Cloud </a:t>
              </a:r>
              <a:r>
                <a:rPr lang="en-US" sz="1200" b="0" dirty="0">
                  <a:solidFill>
                    <a:schemeClr val="tx1"/>
                  </a:solidFill>
                </a:rPr>
                <a:t>and Hybrid deployments </a:t>
              </a:r>
            </a:p>
          </p:txBody>
        </p:sp>
      </p:grpSp>
      <p:grpSp>
        <p:nvGrpSpPr>
          <p:cNvPr id="19" name="Group 18"/>
          <p:cNvGrpSpPr/>
          <p:nvPr/>
        </p:nvGrpSpPr>
        <p:grpSpPr>
          <a:xfrm>
            <a:off x="9187203" y="2272410"/>
            <a:ext cx="2281265" cy="1569008"/>
            <a:chOff x="9187203" y="2272410"/>
            <a:chExt cx="2281265" cy="1569008"/>
          </a:xfrm>
        </p:grpSpPr>
        <p:cxnSp>
          <p:nvCxnSpPr>
            <p:cNvPr id="156" name="Straight Connector 131"/>
            <p:cNvCxnSpPr/>
            <p:nvPr/>
          </p:nvCxnSpPr>
          <p:spPr>
            <a:xfrm rot="16200000" flipH="1">
              <a:off x="9105837" y="2485731"/>
              <a:ext cx="936732" cy="58721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57" name="Oval 156"/>
            <p:cNvSpPr/>
            <p:nvPr/>
          </p:nvSpPr>
          <p:spPr>
            <a:xfrm>
              <a:off x="9187203" y="2272410"/>
              <a:ext cx="182880" cy="159767"/>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146" name="Text Box 44"/>
            <p:cNvSpPr txBox="1">
              <a:spLocks noChangeArrowheads="1"/>
            </p:cNvSpPr>
            <p:nvPr/>
          </p:nvSpPr>
          <p:spPr bwMode="auto">
            <a:xfrm>
              <a:off x="9445506" y="3259896"/>
              <a:ext cx="2022962" cy="58152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algn="ctr" defTabSz="814388">
                <a:spcBef>
                  <a:spcPct val="50000"/>
                </a:spcBef>
                <a:defRPr sz="1400" b="1">
                  <a:solidFill>
                    <a:schemeClr val="bg1"/>
                  </a:solidFill>
                  <a:ea typeface="MS PGothic" charset="0"/>
                  <a:cs typeface="Arial" charset="0"/>
                </a:defRPr>
              </a:lvl1pPr>
            </a:lstStyle>
            <a:p>
              <a:pPr algn="l">
                <a:lnSpc>
                  <a:spcPct val="90000"/>
                </a:lnSpc>
              </a:pPr>
              <a:r>
                <a:rPr lang="en-US" sz="1200" b="0" dirty="0" smtClean="0">
                  <a:solidFill>
                    <a:srgbClr val="FFFFFF"/>
                  </a:solidFill>
                </a:rPr>
                <a:t>Cloud, HTML5 web, virtual or native </a:t>
              </a:r>
              <a:r>
                <a:rPr lang="en-US" sz="1200" b="0" dirty="0">
                  <a:solidFill>
                    <a:srgbClr val="FFFFFF"/>
                  </a:solidFill>
                </a:rPr>
                <a:t>a</a:t>
              </a:r>
              <a:r>
                <a:rPr lang="en-US" sz="1200" b="0" dirty="0" smtClean="0">
                  <a:solidFill>
                    <a:srgbClr val="FFFFFF"/>
                  </a:solidFill>
                </a:rPr>
                <a:t>pplication and content </a:t>
              </a:r>
              <a:r>
                <a:rPr lang="en-US" sz="1200" b="0" dirty="0">
                  <a:solidFill>
                    <a:srgbClr val="FFFFFF"/>
                  </a:solidFill>
                </a:rPr>
                <a:t>d</a:t>
              </a:r>
              <a:r>
                <a:rPr lang="en-US" sz="1200" b="0" dirty="0" smtClean="0">
                  <a:solidFill>
                    <a:srgbClr val="FFFFFF"/>
                  </a:solidFill>
                </a:rPr>
                <a:t>elivery</a:t>
              </a:r>
              <a:endParaRPr lang="en-US" sz="1200" b="0" dirty="0">
                <a:solidFill>
                  <a:srgbClr val="FFFFFF"/>
                </a:solidFill>
              </a:endParaRPr>
            </a:p>
          </p:txBody>
        </p:sp>
      </p:grpSp>
    </p:spTree>
    <p:extLst>
      <p:ext uri="{BB962C8B-B14F-4D97-AF65-F5344CB8AC3E}">
        <p14:creationId xmlns:p14="http://schemas.microsoft.com/office/powerpoint/2010/main" val="31272042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down)">
                                      <p:cBhvr>
                                        <p:cTn id="7" dur="500"/>
                                        <p:tgtEl>
                                          <p:spTgt spid="1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51"/>
                                        </p:tgtEl>
                                        <p:attrNameLst>
                                          <p:attrName>style.visibility</p:attrName>
                                        </p:attrNameLst>
                                      </p:cBhvr>
                                      <p:to>
                                        <p:strVal val="visible"/>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97"/>
                                        </p:tgtEl>
                                        <p:attrNameLst>
                                          <p:attrName>style.visibility</p:attrName>
                                        </p:attrNameLst>
                                      </p:cBhvr>
                                      <p:to>
                                        <p:strVal val="visible"/>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 presetClass="entr" presetSubtype="4" fill="hold" grpId="0" nodeType="withEffect">
                                  <p:stCondLst>
                                    <p:cond delay="0"/>
                                  </p:stCondLst>
                                  <p:childTnLst>
                                    <p:set>
                                      <p:cBhvr>
                                        <p:cTn id="65" dur="1" fill="hold">
                                          <p:stCondLst>
                                            <p:cond delay="0"/>
                                          </p:stCondLst>
                                        </p:cTn>
                                        <p:tgtEl>
                                          <p:spTgt spid="179"/>
                                        </p:tgtEl>
                                        <p:attrNameLst>
                                          <p:attrName>style.visibility</p:attrName>
                                        </p:attrNameLst>
                                      </p:cBhvr>
                                      <p:to>
                                        <p:strVal val="visible"/>
                                      </p:to>
                                    </p:set>
                                    <p:anim calcmode="lin" valueType="num">
                                      <p:cBhvr additive="base">
                                        <p:cTn id="66" dur="500" fill="hold"/>
                                        <p:tgtEl>
                                          <p:spTgt spid="179"/>
                                        </p:tgtEl>
                                        <p:attrNameLst>
                                          <p:attrName>ppt_x</p:attrName>
                                        </p:attrNameLst>
                                      </p:cBhvr>
                                      <p:tavLst>
                                        <p:tav tm="0">
                                          <p:val>
                                            <p:strVal val="#ppt_x"/>
                                          </p:val>
                                        </p:tav>
                                        <p:tav tm="100000">
                                          <p:val>
                                            <p:strVal val="#ppt_x"/>
                                          </p:val>
                                        </p:tav>
                                      </p:tavLst>
                                    </p:anim>
                                    <p:anim calcmode="lin" valueType="num">
                                      <p:cBhvr additive="base">
                                        <p:cTn id="67" dur="500" fill="hold"/>
                                        <p:tgtEl>
                                          <p:spTgt spid="179"/>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additive="base">
                                        <p:cTn id="70" dur="500" fill="hold"/>
                                        <p:tgtEl>
                                          <p:spTgt spid="65"/>
                                        </p:tgtEl>
                                        <p:attrNameLst>
                                          <p:attrName>ppt_x</p:attrName>
                                        </p:attrNameLst>
                                      </p:cBhvr>
                                      <p:tavLst>
                                        <p:tav tm="0">
                                          <p:val>
                                            <p:strVal val="#ppt_x"/>
                                          </p:val>
                                        </p:tav>
                                        <p:tav tm="100000">
                                          <p:val>
                                            <p:strVal val="#ppt_x"/>
                                          </p:val>
                                        </p:tav>
                                      </p:tavLst>
                                    </p:anim>
                                    <p:anim calcmode="lin" valueType="num">
                                      <p:cBhvr additive="base">
                                        <p:cTn id="7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97" grpId="0"/>
      <p:bldP spid="131" grpId="0" animBg="1"/>
      <p:bldP spid="151" grpId="0"/>
      <p:bldP spid="17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2389429" y="677566"/>
            <a:ext cx="7409966" cy="376675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grpSp>
        <p:nvGrpSpPr>
          <p:cNvPr id="80" name="Group 79"/>
          <p:cNvGrpSpPr/>
          <p:nvPr/>
        </p:nvGrpSpPr>
        <p:grpSpPr>
          <a:xfrm>
            <a:off x="8150337" y="1230976"/>
            <a:ext cx="3887671" cy="532558"/>
            <a:chOff x="10493484" y="1958584"/>
            <a:chExt cx="780440" cy="780440"/>
          </a:xfrm>
        </p:grpSpPr>
        <p:sp>
          <p:nvSpPr>
            <p:cNvPr id="81" name="Rounded Rectangle 80"/>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82" name="TextBox 81"/>
            <p:cNvSpPr txBox="1">
              <a:spLocks/>
            </p:cNvSpPr>
            <p:nvPr/>
          </p:nvSpPr>
          <p:spPr>
            <a:xfrm>
              <a:off x="10536368" y="2140215"/>
              <a:ext cx="696927" cy="417179"/>
            </a:xfrm>
            <a:prstGeom prst="rect">
              <a:avLst/>
            </a:prstGeom>
            <a:noFill/>
          </p:spPr>
          <p:txBody>
            <a:bodyPr wrap="square" lIns="68562" tIns="34281" rIns="68562" bIns="34281" rtlCol="0" anchor="ctr">
              <a:spAutoFit/>
            </a:bodyPr>
            <a:lstStyle>
              <a:defPPr>
                <a:defRPr lang="en-US"/>
              </a:defPPr>
              <a:lvl1pPr algn="ctr">
                <a:defRPr sz="1400">
                  <a:solidFill>
                    <a:srgbClr val="FFFFFF"/>
                  </a:solidFill>
                  <a:effectLst>
                    <a:outerShdw blurRad="63500" sx="102000" sy="102000" algn="ctr" rotWithShape="0">
                      <a:prstClr val="black">
                        <a:alpha val="40000"/>
                      </a:prstClr>
                    </a:outerShdw>
                  </a:effectLst>
                </a:defRPr>
              </a:lvl1pPr>
            </a:lstStyle>
            <a:p>
              <a:pPr algn="l"/>
              <a:r>
                <a:rPr lang="en-US" dirty="0"/>
                <a:t>Branch</a:t>
              </a:r>
            </a:p>
          </p:txBody>
        </p:sp>
      </p:grpSp>
      <p:grpSp>
        <p:nvGrpSpPr>
          <p:cNvPr id="83" name="Group 82"/>
          <p:cNvGrpSpPr/>
          <p:nvPr/>
        </p:nvGrpSpPr>
        <p:grpSpPr>
          <a:xfrm>
            <a:off x="8150337" y="1818264"/>
            <a:ext cx="3887671" cy="532558"/>
            <a:chOff x="10493484" y="1958584"/>
            <a:chExt cx="780440" cy="780440"/>
          </a:xfrm>
        </p:grpSpPr>
        <p:sp>
          <p:nvSpPr>
            <p:cNvPr id="84" name="Rounded Rectangle 83"/>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85" name="TextBox 84"/>
            <p:cNvSpPr txBox="1">
              <a:spLocks/>
            </p:cNvSpPr>
            <p:nvPr/>
          </p:nvSpPr>
          <p:spPr>
            <a:xfrm>
              <a:off x="10532563" y="2115597"/>
              <a:ext cx="696927" cy="417179"/>
            </a:xfrm>
            <a:prstGeom prst="rect">
              <a:avLst/>
            </a:prstGeom>
            <a:noFill/>
          </p:spPr>
          <p:txBody>
            <a:bodyPr wrap="square" lIns="68562" tIns="34281" rIns="68562" bIns="34281" rtlCol="0" anchor="ctr">
              <a:spAutoFit/>
            </a:bodyPr>
            <a:lstStyle>
              <a:defPPr>
                <a:defRPr lang="en-US"/>
              </a:defPPr>
              <a:lvl1pPr>
                <a:defRPr sz="1400">
                  <a:solidFill>
                    <a:srgbClr val="FFFFFF"/>
                  </a:solidFill>
                  <a:effectLst>
                    <a:outerShdw blurRad="63500" sx="102000" sy="102000" algn="ctr" rotWithShape="0">
                      <a:prstClr val="black">
                        <a:alpha val="40000"/>
                      </a:prstClr>
                    </a:outerShdw>
                  </a:effectLst>
                </a:defRPr>
              </a:lvl1pPr>
            </a:lstStyle>
            <a:p>
              <a:r>
                <a:rPr lang="en-US" dirty="0"/>
                <a:t>Telecommuter</a:t>
              </a:r>
            </a:p>
          </p:txBody>
        </p:sp>
      </p:grpSp>
      <p:grpSp>
        <p:nvGrpSpPr>
          <p:cNvPr id="86" name="Group 85"/>
          <p:cNvGrpSpPr/>
          <p:nvPr/>
        </p:nvGrpSpPr>
        <p:grpSpPr>
          <a:xfrm>
            <a:off x="8150337" y="2405552"/>
            <a:ext cx="3887671" cy="532558"/>
            <a:chOff x="10493484" y="1958584"/>
            <a:chExt cx="780440" cy="780440"/>
          </a:xfrm>
        </p:grpSpPr>
        <p:sp>
          <p:nvSpPr>
            <p:cNvPr id="87" name="Rounded Rectangle 86"/>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88" name="TextBox 87"/>
            <p:cNvSpPr txBox="1">
              <a:spLocks/>
            </p:cNvSpPr>
            <p:nvPr/>
          </p:nvSpPr>
          <p:spPr>
            <a:xfrm>
              <a:off x="10532563" y="2140215"/>
              <a:ext cx="696927" cy="417179"/>
            </a:xfrm>
            <a:prstGeom prst="rect">
              <a:avLst/>
            </a:prstGeom>
            <a:noFill/>
          </p:spPr>
          <p:txBody>
            <a:bodyPr wrap="square" lIns="68562" tIns="34281" rIns="68562" bIns="34281" rtlCol="0" anchor="ctr">
              <a:spAutoFit/>
            </a:bodyPr>
            <a:lstStyle>
              <a:defPPr>
                <a:defRPr lang="en-US"/>
              </a:defPPr>
              <a:lvl1pPr>
                <a:defRPr sz="1400">
                  <a:solidFill>
                    <a:srgbClr val="FFFFFF"/>
                  </a:solidFill>
                  <a:effectLst>
                    <a:outerShdw blurRad="63500" sx="102000" sy="102000" algn="ctr" rotWithShape="0">
                      <a:prstClr val="black">
                        <a:alpha val="40000"/>
                      </a:prstClr>
                    </a:outerShdw>
                  </a:effectLst>
                </a:defRPr>
              </a:lvl1pPr>
            </a:lstStyle>
            <a:p>
              <a:r>
                <a:rPr lang="en-US" dirty="0"/>
                <a:t>Mobile</a:t>
              </a:r>
            </a:p>
          </p:txBody>
        </p:sp>
      </p:grpSp>
      <p:grpSp>
        <p:nvGrpSpPr>
          <p:cNvPr id="89" name="Group 88"/>
          <p:cNvGrpSpPr/>
          <p:nvPr/>
        </p:nvGrpSpPr>
        <p:grpSpPr>
          <a:xfrm>
            <a:off x="8150337" y="2992839"/>
            <a:ext cx="3887671" cy="532558"/>
            <a:chOff x="10493484" y="1958584"/>
            <a:chExt cx="780440" cy="780440"/>
          </a:xfrm>
        </p:grpSpPr>
        <p:sp>
          <p:nvSpPr>
            <p:cNvPr id="90" name="Rounded Rectangle 89"/>
            <p:cNvSpPr/>
            <p:nvPr/>
          </p:nvSpPr>
          <p:spPr>
            <a:xfrm>
              <a:off x="10493484" y="1958584"/>
              <a:ext cx="780440" cy="780440"/>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kern="0" dirty="0">
                <a:solidFill>
                  <a:srgbClr val="FFFFFF"/>
                </a:solidFill>
              </a:endParaRPr>
            </a:p>
          </p:txBody>
        </p:sp>
        <p:sp>
          <p:nvSpPr>
            <p:cNvPr id="91" name="TextBox 90"/>
            <p:cNvSpPr txBox="1">
              <a:spLocks/>
            </p:cNvSpPr>
            <p:nvPr/>
          </p:nvSpPr>
          <p:spPr>
            <a:xfrm>
              <a:off x="10532232" y="2160977"/>
              <a:ext cx="696927" cy="417179"/>
            </a:xfrm>
            <a:prstGeom prst="rect">
              <a:avLst/>
            </a:prstGeom>
            <a:noFill/>
          </p:spPr>
          <p:txBody>
            <a:bodyPr wrap="square" lIns="68562" tIns="34281" rIns="68562" bIns="34281" rtlCol="0" anchor="ctr">
              <a:spAutoFit/>
            </a:bodyPr>
            <a:lstStyle>
              <a:defPPr>
                <a:defRPr lang="en-US"/>
              </a:defPPr>
              <a:lvl1pPr>
                <a:defRPr sz="1400">
                  <a:solidFill>
                    <a:srgbClr val="FFFFFF"/>
                  </a:solidFill>
                  <a:effectLst>
                    <a:outerShdw blurRad="63500" sx="102000" sy="102000" algn="ctr" rotWithShape="0">
                      <a:prstClr val="black">
                        <a:alpha val="40000"/>
                      </a:prstClr>
                    </a:outerShdw>
                  </a:effectLst>
                </a:defRPr>
              </a:lvl1pPr>
            </a:lstStyle>
            <a:p>
              <a:r>
                <a:rPr lang="en-US" dirty="0"/>
                <a:t>Partner</a:t>
              </a:r>
            </a:p>
          </p:txBody>
        </p:sp>
      </p:grpSp>
      <p:sp>
        <p:nvSpPr>
          <p:cNvPr id="58" name="Oval 57"/>
          <p:cNvSpPr/>
          <p:nvPr/>
        </p:nvSpPr>
        <p:spPr bwMode="auto">
          <a:xfrm>
            <a:off x="8806192" y="443127"/>
            <a:ext cx="3796254" cy="385834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1" name="Freeform 70"/>
          <p:cNvSpPr/>
          <p:nvPr/>
        </p:nvSpPr>
        <p:spPr>
          <a:xfrm>
            <a:off x="2311400" y="3048000"/>
            <a:ext cx="5956300" cy="228599"/>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Lst>
            <a:ahLst/>
            <a:cxnLst>
              <a:cxn ang="0">
                <a:pos x="connsiteX0" y="connsiteY0"/>
              </a:cxn>
              <a:cxn ang="0">
                <a:pos x="connsiteX1" y="connsiteY1"/>
              </a:cxn>
              <a:cxn ang="0">
                <a:pos x="connsiteX2" y="connsiteY2"/>
              </a:cxn>
              <a:cxn ang="0">
                <a:pos x="connsiteX3" y="connsiteY3"/>
              </a:cxn>
            </a:cxnLst>
            <a:rect l="l" t="t" r="r" b="b"/>
            <a:pathLst>
              <a:path w="5956300" h="330200">
                <a:moveTo>
                  <a:pt x="5956300"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flipV="1">
            <a:off x="2311400" y="2666998"/>
            <a:ext cx="5956300" cy="218649"/>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Lst>
            <a:ahLst/>
            <a:cxnLst>
              <a:cxn ang="0">
                <a:pos x="connsiteX0" y="connsiteY0"/>
              </a:cxn>
              <a:cxn ang="0">
                <a:pos x="connsiteX1" y="connsiteY1"/>
              </a:cxn>
              <a:cxn ang="0">
                <a:pos x="connsiteX2" y="connsiteY2"/>
              </a:cxn>
              <a:cxn ang="0">
                <a:pos x="connsiteX3" y="connsiteY3"/>
              </a:cxn>
            </a:cxnLst>
            <a:rect l="l" t="t" r="r" b="b"/>
            <a:pathLst>
              <a:path w="5956300" h="330200">
                <a:moveTo>
                  <a:pt x="5956300"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flipV="1">
            <a:off x="2284413" y="2084539"/>
            <a:ext cx="5921106" cy="638753"/>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 name="connsiteX0" fmla="*/ 6004261 w 6004261"/>
              <a:gd name="connsiteY0" fmla="*/ 330200 h 330200"/>
              <a:gd name="connsiteX1" fmla="*/ 5524500 w 6004261"/>
              <a:gd name="connsiteY1" fmla="*/ 330200 h 330200"/>
              <a:gd name="connsiteX2" fmla="*/ 5524500 w 6004261"/>
              <a:gd name="connsiteY2" fmla="*/ 0 h 330200"/>
              <a:gd name="connsiteX3" fmla="*/ 0 w 6004261"/>
              <a:gd name="connsiteY3" fmla="*/ 0 h 330200"/>
            </a:gdLst>
            <a:ahLst/>
            <a:cxnLst>
              <a:cxn ang="0">
                <a:pos x="connsiteX0" y="connsiteY0"/>
              </a:cxn>
              <a:cxn ang="0">
                <a:pos x="connsiteX1" y="connsiteY1"/>
              </a:cxn>
              <a:cxn ang="0">
                <a:pos x="connsiteX2" y="connsiteY2"/>
              </a:cxn>
              <a:cxn ang="0">
                <a:pos x="connsiteX3" y="connsiteY3"/>
              </a:cxn>
            </a:cxnLst>
            <a:rect l="l" t="t" r="r" b="b"/>
            <a:pathLst>
              <a:path w="6004261" h="330200">
                <a:moveTo>
                  <a:pt x="6004261"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flipV="1">
            <a:off x="2311400" y="1497253"/>
            <a:ext cx="5876623" cy="1046497"/>
          </a:xfrm>
          <a:custGeom>
            <a:avLst/>
            <a:gdLst>
              <a:gd name="connsiteX0" fmla="*/ 5956300 w 5956300"/>
              <a:gd name="connsiteY0" fmla="*/ 330200 h 330200"/>
              <a:gd name="connsiteX1" fmla="*/ 5524500 w 5956300"/>
              <a:gd name="connsiteY1" fmla="*/ 330200 h 330200"/>
              <a:gd name="connsiteX2" fmla="*/ 5524500 w 5956300"/>
              <a:gd name="connsiteY2" fmla="*/ 0 h 330200"/>
              <a:gd name="connsiteX3" fmla="*/ 0 w 5956300"/>
              <a:gd name="connsiteY3" fmla="*/ 0 h 330200"/>
              <a:gd name="connsiteX0" fmla="*/ 6112073 w 6112073"/>
              <a:gd name="connsiteY0" fmla="*/ 330200 h 330200"/>
              <a:gd name="connsiteX1" fmla="*/ 5524500 w 6112073"/>
              <a:gd name="connsiteY1" fmla="*/ 330200 h 330200"/>
              <a:gd name="connsiteX2" fmla="*/ 5524500 w 6112073"/>
              <a:gd name="connsiteY2" fmla="*/ 0 h 330200"/>
              <a:gd name="connsiteX3" fmla="*/ 0 w 6112073"/>
              <a:gd name="connsiteY3" fmla="*/ 0 h 330200"/>
            </a:gdLst>
            <a:ahLst/>
            <a:cxnLst>
              <a:cxn ang="0">
                <a:pos x="connsiteX0" y="connsiteY0"/>
              </a:cxn>
              <a:cxn ang="0">
                <a:pos x="connsiteX1" y="connsiteY1"/>
              </a:cxn>
              <a:cxn ang="0">
                <a:pos x="connsiteX2" y="connsiteY2"/>
              </a:cxn>
              <a:cxn ang="0">
                <a:pos x="connsiteX3" y="connsiteY3"/>
              </a:cxn>
            </a:cxnLst>
            <a:rect l="l" t="t" r="r" b="b"/>
            <a:pathLst>
              <a:path w="6112073" h="330200">
                <a:moveTo>
                  <a:pt x="6112073" y="330200"/>
                </a:moveTo>
                <a:lnTo>
                  <a:pt x="5524500" y="330200"/>
                </a:lnTo>
                <a:lnTo>
                  <a:pt x="5524500" y="0"/>
                </a:lnTo>
                <a:lnTo>
                  <a:pt x="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4800000" scaled="0"/>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4"/>
          <p:cNvGrpSpPr>
            <a:grpSpLocks noChangeAspect="1"/>
          </p:cNvGrpSpPr>
          <p:nvPr/>
        </p:nvGrpSpPr>
        <p:grpSpPr bwMode="auto">
          <a:xfrm>
            <a:off x="4570412" y="1776413"/>
            <a:ext cx="3048000" cy="1568450"/>
            <a:chOff x="2879" y="1119"/>
            <a:chExt cx="1920" cy="988"/>
          </a:xfrm>
        </p:grpSpPr>
        <p:sp>
          <p:nvSpPr>
            <p:cNvPr id="56" name="AutoShape 3"/>
            <p:cNvSpPr>
              <a:spLocks noChangeAspect="1" noChangeArrowheads="1" noTextEdit="1"/>
            </p:cNvSpPr>
            <p:nvPr/>
          </p:nvSpPr>
          <p:spPr bwMode="auto">
            <a:xfrm>
              <a:off x="2879" y="1119"/>
              <a:ext cx="192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
            <p:cNvSpPr>
              <a:spLocks/>
            </p:cNvSpPr>
            <p:nvPr/>
          </p:nvSpPr>
          <p:spPr bwMode="auto">
            <a:xfrm>
              <a:off x="2870" y="1110"/>
              <a:ext cx="1929" cy="988"/>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7" name="Rectangle 156"/>
          <p:cNvSpPr>
            <a:spLocks/>
          </p:cNvSpPr>
          <p:nvPr/>
        </p:nvSpPr>
        <p:spPr>
          <a:xfrm>
            <a:off x="150813"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61" name="Rectangle 160"/>
          <p:cNvSpPr>
            <a:spLocks/>
          </p:cNvSpPr>
          <p:nvPr/>
        </p:nvSpPr>
        <p:spPr>
          <a:xfrm>
            <a:off x="4150575"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3" name="Rectangle 172"/>
          <p:cNvSpPr>
            <a:spLocks/>
          </p:cNvSpPr>
          <p:nvPr/>
        </p:nvSpPr>
        <p:spPr>
          <a:xfrm>
            <a:off x="8150337"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nvGrpSpPr>
          <p:cNvPr id="174" name="Group 173"/>
          <p:cNvGrpSpPr/>
          <p:nvPr/>
        </p:nvGrpSpPr>
        <p:grpSpPr>
          <a:xfrm>
            <a:off x="8150336" y="3637915"/>
            <a:ext cx="3887677" cy="471863"/>
            <a:chOff x="8150336" y="1781128"/>
            <a:chExt cx="3887677" cy="471863"/>
          </a:xfrm>
        </p:grpSpPr>
        <p:grpSp>
          <p:nvGrpSpPr>
            <p:cNvPr id="177" name="Group 176"/>
            <p:cNvGrpSpPr/>
            <p:nvPr/>
          </p:nvGrpSpPr>
          <p:grpSpPr>
            <a:xfrm>
              <a:off x="8150337" y="1781128"/>
              <a:ext cx="3887676" cy="436799"/>
              <a:chOff x="6108591" y="1552528"/>
              <a:chExt cx="2875388" cy="440527"/>
            </a:xfrm>
          </p:grpSpPr>
          <p:sp>
            <p:nvSpPr>
              <p:cNvPr id="182" name="Round Same Side Corner Rectangle 181"/>
              <p:cNvSpPr/>
              <p:nvPr/>
            </p:nvSpPr>
            <p:spPr>
              <a:xfrm>
                <a:off x="6108591" y="1552528"/>
                <a:ext cx="2875388" cy="440527"/>
              </a:xfrm>
              <a:prstGeom prst="round2SameRect">
                <a:avLst>
                  <a:gd name="adj1" fmla="val 10754"/>
                  <a:gd name="adj2" fmla="val 0"/>
                </a:avLst>
              </a:prstGeom>
              <a:gradFill flip="none" rotWithShape="1">
                <a:gsLst>
                  <a:gs pos="0">
                    <a:schemeClr val="accent3">
                      <a:lumMod val="50000"/>
                    </a:schemeClr>
                  </a:gs>
                  <a:gs pos="100000">
                    <a:schemeClr val="accent3"/>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83" name="Rectangle 182"/>
              <p:cNvSpPr/>
              <p:nvPr/>
            </p:nvSpPr>
            <p:spPr>
              <a:xfrm>
                <a:off x="6108591" y="1591378"/>
                <a:ext cx="2875387"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Collaborative Workspace</a:t>
                </a:r>
              </a:p>
            </p:txBody>
          </p:sp>
        </p:grpSp>
        <p:grpSp>
          <p:nvGrpSpPr>
            <p:cNvPr id="178" name="Group 64"/>
            <p:cNvGrpSpPr/>
            <p:nvPr/>
          </p:nvGrpSpPr>
          <p:grpSpPr>
            <a:xfrm>
              <a:off x="8150336" y="2216415"/>
              <a:ext cx="3887675" cy="36576"/>
              <a:chOff x="7087711" y="3203216"/>
              <a:chExt cx="505822" cy="500910"/>
            </a:xfrm>
            <a:effectLst>
              <a:outerShdw blurRad="25400" dist="12700" dir="5400000" algn="t" rotWithShape="0">
                <a:prstClr val="black">
                  <a:alpha val="20000"/>
                </a:prstClr>
              </a:outerShdw>
            </a:effectLst>
          </p:grpSpPr>
          <p:sp>
            <p:nvSpPr>
              <p:cNvPr id="17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86" name="Group 185"/>
          <p:cNvGrpSpPr/>
          <p:nvPr/>
        </p:nvGrpSpPr>
        <p:grpSpPr>
          <a:xfrm>
            <a:off x="150813" y="3638128"/>
            <a:ext cx="3887676" cy="456987"/>
            <a:chOff x="227012" y="1781341"/>
            <a:chExt cx="3772516" cy="456987"/>
          </a:xfrm>
        </p:grpSpPr>
        <p:grpSp>
          <p:nvGrpSpPr>
            <p:cNvPr id="187" name="Group 186"/>
            <p:cNvGrpSpPr/>
            <p:nvPr/>
          </p:nvGrpSpPr>
          <p:grpSpPr>
            <a:xfrm>
              <a:off x="227014" y="1781341"/>
              <a:ext cx="3772514" cy="436791"/>
              <a:chOff x="169544" y="1552741"/>
              <a:chExt cx="3415714" cy="440315"/>
            </a:xfrm>
          </p:grpSpPr>
          <p:sp>
            <p:nvSpPr>
              <p:cNvPr id="199" name="Round Same Side Corner Rectangle 198"/>
              <p:cNvSpPr/>
              <p:nvPr/>
            </p:nvSpPr>
            <p:spPr>
              <a:xfrm>
                <a:off x="169544" y="1552741"/>
                <a:ext cx="3415704" cy="440315"/>
              </a:xfrm>
              <a:prstGeom prst="round2SameRect">
                <a:avLst>
                  <a:gd name="adj1" fmla="val 11495"/>
                  <a:gd name="adj2" fmla="val 0"/>
                </a:avLst>
              </a:prstGeom>
              <a:gradFill flip="none" rotWithShape="1">
                <a:gsLst>
                  <a:gs pos="0">
                    <a:schemeClr val="bg2">
                      <a:lumMod val="50000"/>
                    </a:schemeClr>
                  </a:gs>
                  <a:gs pos="100000">
                    <a:schemeClr val="bg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00" name="Rectangle 199"/>
              <p:cNvSpPr/>
              <p:nvPr/>
            </p:nvSpPr>
            <p:spPr>
              <a:xfrm>
                <a:off x="169544" y="1591459"/>
                <a:ext cx="3415714" cy="358350"/>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Virtualized Data Center</a:t>
                </a:r>
              </a:p>
            </p:txBody>
          </p:sp>
        </p:grpSp>
        <p:grpSp>
          <p:nvGrpSpPr>
            <p:cNvPr id="188" name="Group 64"/>
            <p:cNvGrpSpPr/>
            <p:nvPr/>
          </p:nvGrpSpPr>
          <p:grpSpPr>
            <a:xfrm>
              <a:off x="227012" y="2202062"/>
              <a:ext cx="3756028" cy="36266"/>
              <a:chOff x="7087711" y="3203216"/>
              <a:chExt cx="505822" cy="500910"/>
            </a:xfrm>
            <a:effectLst>
              <a:outerShdw blurRad="25400" dist="12700" dir="5400000" algn="t" rotWithShape="0">
                <a:prstClr val="black">
                  <a:alpha val="20000"/>
                </a:prstClr>
              </a:outerShdw>
            </a:effectLst>
          </p:grpSpPr>
          <p:sp>
            <p:nvSpPr>
              <p:cNvPr id="18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98"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201" name="Group 200"/>
          <p:cNvGrpSpPr/>
          <p:nvPr/>
        </p:nvGrpSpPr>
        <p:grpSpPr>
          <a:xfrm>
            <a:off x="4150574" y="3637915"/>
            <a:ext cx="3887677" cy="475642"/>
            <a:chOff x="4150574" y="1781128"/>
            <a:chExt cx="3887677" cy="475642"/>
          </a:xfrm>
        </p:grpSpPr>
        <p:grpSp>
          <p:nvGrpSpPr>
            <p:cNvPr id="202" name="Group 201"/>
            <p:cNvGrpSpPr/>
            <p:nvPr/>
          </p:nvGrpSpPr>
          <p:grpSpPr>
            <a:xfrm>
              <a:off x="4150574" y="1781128"/>
              <a:ext cx="3887677" cy="436799"/>
              <a:chOff x="3764166" y="1552528"/>
              <a:chExt cx="2216180" cy="440527"/>
            </a:xfrm>
          </p:grpSpPr>
          <p:sp>
            <p:nvSpPr>
              <p:cNvPr id="206" name="Round Same Side Corner Rectangle 205"/>
              <p:cNvSpPr/>
              <p:nvPr/>
            </p:nvSpPr>
            <p:spPr>
              <a:xfrm>
                <a:off x="3764166" y="1552528"/>
                <a:ext cx="2216180" cy="440527"/>
              </a:xfrm>
              <a:prstGeom prst="round2SameRect">
                <a:avLst>
                  <a:gd name="adj1" fmla="val 11496"/>
                  <a:gd name="adj2" fmla="val 0"/>
                </a:avLst>
              </a:prstGeom>
              <a:gradFill flip="none" rotWithShape="1">
                <a:gsLst>
                  <a:gs pos="0">
                    <a:schemeClr val="tx2">
                      <a:lumMod val="50000"/>
                    </a:schemeClr>
                  </a:gs>
                  <a:gs pos="100000">
                    <a:schemeClr val="tx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07" name="Rectangle 206"/>
              <p:cNvSpPr/>
              <p:nvPr/>
            </p:nvSpPr>
            <p:spPr>
              <a:xfrm>
                <a:off x="3779616" y="1591377"/>
                <a:ext cx="2185280"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Borderless Network</a:t>
                </a:r>
              </a:p>
            </p:txBody>
          </p:sp>
        </p:grpSp>
        <p:grpSp>
          <p:nvGrpSpPr>
            <p:cNvPr id="203" name="Group 64"/>
            <p:cNvGrpSpPr/>
            <p:nvPr/>
          </p:nvGrpSpPr>
          <p:grpSpPr>
            <a:xfrm>
              <a:off x="4150575" y="2220194"/>
              <a:ext cx="3887676" cy="36576"/>
              <a:chOff x="7087711" y="3203216"/>
              <a:chExt cx="505822" cy="500910"/>
            </a:xfrm>
            <a:effectLst>
              <a:outerShdw blurRad="25400" dist="12700" dir="5400000" algn="t" rotWithShape="0">
                <a:prstClr val="black">
                  <a:alpha val="20000"/>
                </a:prstClr>
              </a:outerShdw>
            </a:effectLst>
          </p:grpSpPr>
          <p:sp>
            <p:nvSpPr>
              <p:cNvPr id="20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20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779" y="162874"/>
            <a:ext cx="1062027" cy="94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Title 118"/>
          <p:cNvSpPr>
            <a:spLocks noGrp="1"/>
          </p:cNvSpPr>
          <p:nvPr>
            <p:ph type="title"/>
          </p:nvPr>
        </p:nvSpPr>
        <p:spPr/>
        <p:txBody>
          <a:bodyPr/>
          <a:lstStyle/>
          <a:p>
            <a:r>
              <a:rPr lang="en-US" dirty="0" smtClean="0"/>
              <a:t> Cisco </a:t>
            </a:r>
            <a:r>
              <a:rPr lang="en-US" dirty="0" err="1" smtClean="0"/>
              <a:t>VXI</a:t>
            </a:r>
            <a:r>
              <a:rPr lang="en-US" dirty="0" smtClean="0"/>
              <a:t> Uncompromised User Experience</a:t>
            </a:r>
            <a:endParaRPr lang="en-US" dirty="0"/>
          </a:p>
        </p:txBody>
      </p:sp>
      <p:sp>
        <p:nvSpPr>
          <p:cNvPr id="73" name="Rectangle 72"/>
          <p:cNvSpPr>
            <a:spLocks/>
          </p:cNvSpPr>
          <p:nvPr/>
        </p:nvSpPr>
        <p:spPr>
          <a:xfrm>
            <a:off x="0" y="6200377"/>
            <a:ext cx="12188826" cy="60376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4" name="TextBox 73"/>
          <p:cNvSpPr txBox="1">
            <a:spLocks/>
          </p:cNvSpPr>
          <p:nvPr/>
        </p:nvSpPr>
        <p:spPr>
          <a:xfrm>
            <a:off x="2553372" y="6313755"/>
            <a:ext cx="7086327" cy="377008"/>
          </a:xfrm>
          <a:prstGeom prst="rect">
            <a:avLst/>
          </a:prstGeom>
          <a:noFill/>
        </p:spPr>
        <p:txBody>
          <a:bodyPr wrap="none" lIns="68562" tIns="34281" rIns="68562" bIns="34281" rtlCol="0" anchor="ctr">
            <a:spAutoFit/>
          </a:bodyPr>
          <a:lstStyle/>
          <a:p>
            <a:pPr algn="ctr"/>
            <a:r>
              <a:rPr lang="en-US" sz="2000" dirty="0">
                <a:effectLst>
                  <a:outerShdw blurRad="25400" dist="12700" dir="5400000" algn="t" rotWithShape="0">
                    <a:prstClr val="black">
                      <a:alpha val="20000"/>
                    </a:prstClr>
                  </a:outerShdw>
                </a:effectLst>
              </a:rPr>
              <a:t>Uncompromised User Experience for Voice, Video, and Data </a:t>
            </a:r>
          </a:p>
        </p:txBody>
      </p:sp>
      <p:sp>
        <p:nvSpPr>
          <p:cNvPr id="75" name="Text Placeholder 2"/>
          <p:cNvSpPr txBox="1">
            <a:spLocks/>
          </p:cNvSpPr>
          <p:nvPr/>
        </p:nvSpPr>
        <p:spPr>
          <a:xfrm>
            <a:off x="226684" y="4216714"/>
            <a:ext cx="3718946" cy="1692595"/>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pPr marL="114300" indent="-114300">
              <a:spcBef>
                <a:spcPts val="600"/>
              </a:spcBef>
              <a:buClr>
                <a:schemeClr val="accent3">
                  <a:lumMod val="40000"/>
                  <a:lumOff val="60000"/>
                </a:schemeClr>
              </a:buClr>
            </a:pPr>
            <a:r>
              <a:rPr lang="en-US" dirty="0">
                <a:solidFill>
                  <a:schemeClr val="bg1">
                    <a:lumMod val="20000"/>
                    <a:lumOff val="80000"/>
                  </a:schemeClr>
                </a:solidFill>
              </a:rPr>
              <a:t>Data Center </a:t>
            </a:r>
            <a:r>
              <a:rPr lang="en-US" dirty="0" err="1">
                <a:solidFill>
                  <a:schemeClr val="bg1">
                    <a:lumMod val="20000"/>
                    <a:lumOff val="80000"/>
                  </a:schemeClr>
                </a:solidFill>
              </a:rPr>
              <a:t>QoS</a:t>
            </a:r>
            <a:endParaRPr lang="en-US" dirty="0">
              <a:solidFill>
                <a:schemeClr val="bg1">
                  <a:lumMod val="20000"/>
                  <a:lumOff val="80000"/>
                </a:schemeClr>
              </a:solidFill>
            </a:endParaRPr>
          </a:p>
          <a:p>
            <a:pPr marL="292100" lvl="1" indent="-114300">
              <a:buClr>
                <a:schemeClr val="accent3">
                  <a:lumMod val="40000"/>
                  <a:lumOff val="60000"/>
                </a:schemeClr>
              </a:buClr>
            </a:pPr>
            <a:r>
              <a:rPr lang="en-US" sz="1600" dirty="0">
                <a:solidFill>
                  <a:schemeClr val="bg1">
                    <a:lumMod val="20000"/>
                    <a:lumOff val="80000"/>
                  </a:schemeClr>
                </a:solidFill>
              </a:rPr>
              <a:t>Per virtual desktop SLA ‘guarantees’</a:t>
            </a:r>
          </a:p>
          <a:p>
            <a:pPr marL="114300" indent="-114300">
              <a:spcBef>
                <a:spcPts val="600"/>
              </a:spcBef>
              <a:buClr>
                <a:schemeClr val="accent3">
                  <a:lumMod val="40000"/>
                  <a:lumOff val="60000"/>
                </a:schemeClr>
              </a:buClr>
            </a:pPr>
            <a:r>
              <a:rPr lang="en-US" dirty="0">
                <a:solidFill>
                  <a:schemeClr val="bg1">
                    <a:lumMod val="20000"/>
                    <a:lumOff val="80000"/>
                  </a:schemeClr>
                </a:solidFill>
              </a:rPr>
              <a:t>I/O Optimization – </a:t>
            </a:r>
            <a:r>
              <a:rPr lang="en-US" dirty="0" err="1">
                <a:solidFill>
                  <a:schemeClr val="bg1">
                    <a:lumMod val="20000"/>
                    <a:lumOff val="80000"/>
                  </a:schemeClr>
                </a:solidFill>
              </a:rPr>
              <a:t>VM-FEX</a:t>
            </a:r>
            <a:endParaRPr lang="en-US" dirty="0">
              <a:solidFill>
                <a:schemeClr val="bg1">
                  <a:lumMod val="20000"/>
                  <a:lumOff val="80000"/>
                </a:schemeClr>
              </a:solidFill>
            </a:endParaRPr>
          </a:p>
          <a:p>
            <a:pPr marL="292100" lvl="1" indent="-114300">
              <a:buClr>
                <a:schemeClr val="accent3">
                  <a:lumMod val="40000"/>
                  <a:lumOff val="60000"/>
                </a:schemeClr>
              </a:buClr>
            </a:pPr>
            <a:r>
              <a:rPr lang="en-US" sz="1600" dirty="0">
                <a:solidFill>
                  <a:schemeClr val="bg1">
                    <a:lumMod val="20000"/>
                    <a:lumOff val="80000"/>
                  </a:schemeClr>
                </a:solidFill>
              </a:rPr>
              <a:t>Lower latency</a:t>
            </a:r>
          </a:p>
          <a:p>
            <a:pPr marL="114300" indent="-114300">
              <a:spcBef>
                <a:spcPts val="600"/>
              </a:spcBef>
              <a:buClr>
                <a:schemeClr val="accent3">
                  <a:lumMod val="40000"/>
                  <a:lumOff val="60000"/>
                </a:schemeClr>
              </a:buClr>
            </a:pPr>
            <a:r>
              <a:rPr lang="en-US" dirty="0">
                <a:solidFill>
                  <a:schemeClr val="bg1">
                    <a:lumMod val="20000"/>
                    <a:lumOff val="80000"/>
                  </a:schemeClr>
                </a:solidFill>
              </a:rPr>
              <a:t>Storage Caching</a:t>
            </a:r>
          </a:p>
          <a:p>
            <a:pPr marL="114300" indent="-114300">
              <a:spcBef>
                <a:spcPts val="600"/>
              </a:spcBef>
              <a:buClr>
                <a:schemeClr val="accent3">
                  <a:lumMod val="40000"/>
                  <a:lumOff val="60000"/>
                </a:schemeClr>
              </a:buClr>
            </a:pPr>
            <a:r>
              <a:rPr lang="en-US" dirty="0" err="1">
                <a:solidFill>
                  <a:schemeClr val="tx1"/>
                </a:solidFill>
              </a:rPr>
              <a:t>Nvidia</a:t>
            </a:r>
            <a:r>
              <a:rPr lang="en-US" dirty="0">
                <a:solidFill>
                  <a:schemeClr val="tx1"/>
                </a:solidFill>
              </a:rPr>
              <a:t> </a:t>
            </a:r>
            <a:r>
              <a:rPr lang="en-US" dirty="0" err="1">
                <a:solidFill>
                  <a:schemeClr val="tx1"/>
                </a:solidFill>
              </a:rPr>
              <a:t>vGPU</a:t>
            </a:r>
            <a:r>
              <a:rPr lang="en-US" dirty="0">
                <a:solidFill>
                  <a:schemeClr val="tx1"/>
                </a:solidFill>
              </a:rPr>
              <a:t> based Graphics </a:t>
            </a:r>
            <a:endParaRPr lang="en-US" dirty="0">
              <a:solidFill>
                <a:schemeClr val="bg1">
                  <a:lumMod val="20000"/>
                  <a:lumOff val="80000"/>
                </a:schemeClr>
              </a:solidFill>
            </a:endParaRPr>
          </a:p>
        </p:txBody>
      </p:sp>
      <p:sp>
        <p:nvSpPr>
          <p:cNvPr id="76" name="Text Placeholder 2"/>
          <p:cNvSpPr txBox="1">
            <a:spLocks/>
          </p:cNvSpPr>
          <p:nvPr/>
        </p:nvSpPr>
        <p:spPr>
          <a:xfrm>
            <a:off x="4226371" y="4216714"/>
            <a:ext cx="3715402" cy="1215542"/>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err="1"/>
              <a:t>WAAS</a:t>
            </a:r>
            <a:r>
              <a:rPr lang="en-US" dirty="0"/>
              <a:t>-optimized Virtual Desktop Delivery (</a:t>
            </a:r>
            <a:r>
              <a:rPr lang="en-US" dirty="0" err="1"/>
              <a:t>HDX</a:t>
            </a:r>
            <a:r>
              <a:rPr lang="en-US" dirty="0"/>
              <a:t>/</a:t>
            </a:r>
            <a:r>
              <a:rPr lang="en-US" dirty="0" err="1"/>
              <a:t>RTP</a:t>
            </a:r>
            <a:r>
              <a:rPr lang="en-US" dirty="0"/>
              <a:t>)</a:t>
            </a:r>
          </a:p>
          <a:p>
            <a:r>
              <a:rPr lang="en-US" dirty="0"/>
              <a:t>Superior WAN Performance</a:t>
            </a:r>
          </a:p>
          <a:p>
            <a:r>
              <a:rPr lang="en-US" dirty="0"/>
              <a:t>HD Quality User </a:t>
            </a:r>
            <a:r>
              <a:rPr lang="en-US" dirty="0" smtClean="0"/>
              <a:t>Experience</a:t>
            </a:r>
            <a:endParaRPr lang="en-US" dirty="0"/>
          </a:p>
        </p:txBody>
      </p:sp>
      <p:sp>
        <p:nvSpPr>
          <p:cNvPr id="77" name="Text Placeholder 2"/>
          <p:cNvSpPr txBox="1">
            <a:spLocks/>
          </p:cNvSpPr>
          <p:nvPr/>
        </p:nvSpPr>
        <p:spPr>
          <a:xfrm>
            <a:off x="8226538" y="4216714"/>
            <a:ext cx="3735274" cy="1437141"/>
          </a:xfrm>
          <a:prstGeom prst="rect">
            <a:avLst/>
          </a:prstGeom>
          <a:noFill/>
          <a:ln w="9525">
            <a:noFill/>
            <a:miter lim="800000"/>
            <a:headEnd/>
            <a:tailEnd/>
          </a:ln>
          <a:effectLst>
            <a:outerShdw blurRad="190500">
              <a:srgbClr val="000000"/>
            </a:outerShdw>
          </a:effectLst>
        </p:spPr>
        <p:txBody>
          <a:bodyPr wrap="square" lIns="82124" tIns="41061" rIns="82124" bIns="41061">
            <a:prstTxWarp prst="textNoShape">
              <a:avLst/>
            </a:prstTxWarp>
            <a:spAutoFit/>
          </a:bodyPr>
          <a:lstStyle>
            <a:defPPr>
              <a:defRPr lang="en-US"/>
            </a:defPPr>
            <a:lvl1pPr marL="225425" indent="-225425" defTabSz="814388">
              <a:lnSpc>
                <a:spcPct val="90000"/>
              </a:lnSpc>
              <a:spcBef>
                <a:spcPct val="50000"/>
              </a:spcBef>
              <a:buClr>
                <a:srgbClr val="E2AFEB"/>
              </a:buClr>
              <a:buFont typeface="Arial" pitchFamily="34" charset="0"/>
              <a:buChar char="•"/>
              <a:defRPr sz="1600" b="0">
                <a:solidFill>
                  <a:srgbClr val="FFFFFF"/>
                </a:solidFill>
                <a:ea typeface="MS PGothic" charset="0"/>
                <a:cs typeface="Arial" charset="0"/>
              </a:defRPr>
            </a:lvl1pPr>
          </a:lstStyle>
          <a:p>
            <a:r>
              <a:rPr lang="en-US" dirty="0"/>
              <a:t>Cisco Jabber on any device </a:t>
            </a:r>
          </a:p>
          <a:p>
            <a:r>
              <a:rPr lang="en-US" dirty="0"/>
              <a:t>Enterprise-grade communications capability </a:t>
            </a:r>
          </a:p>
          <a:p>
            <a:r>
              <a:rPr lang="en-US" dirty="0"/>
              <a:t>Powered by Cisco Unified Communications </a:t>
            </a:r>
          </a:p>
        </p:txBody>
      </p:sp>
      <p:sp>
        <p:nvSpPr>
          <p:cNvPr id="159" name="Freeform 158"/>
          <p:cNvSpPr/>
          <p:nvPr/>
        </p:nvSpPr>
        <p:spPr>
          <a:xfrm>
            <a:off x="2311400" y="1778000"/>
            <a:ext cx="596900" cy="571500"/>
          </a:xfrm>
          <a:custGeom>
            <a:avLst/>
            <a:gdLst>
              <a:gd name="connsiteX0" fmla="*/ 596900 w 596900"/>
              <a:gd name="connsiteY0" fmla="*/ 0 h 571500"/>
              <a:gd name="connsiteX1" fmla="*/ 0 w 596900"/>
              <a:gd name="connsiteY1" fmla="*/ 571500 h 571500"/>
            </a:gdLst>
            <a:ahLst/>
            <a:cxnLst>
              <a:cxn ang="0">
                <a:pos x="connsiteX0" y="connsiteY0"/>
              </a:cxn>
              <a:cxn ang="0">
                <a:pos x="connsiteX1" y="connsiteY1"/>
              </a:cxn>
            </a:cxnLst>
            <a:rect l="l" t="t" r="r" b="b"/>
            <a:pathLst>
              <a:path w="596900" h="571500">
                <a:moveTo>
                  <a:pt x="596900" y="0"/>
                </a:moveTo>
                <a:lnTo>
                  <a:pt x="0" y="57150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8100000" scaled="1"/>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150812" y="1219200"/>
            <a:ext cx="2259208" cy="2259208"/>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pic>
        <p:nvPicPr>
          <p:cNvPr id="169" name="Picture 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2994" y="1548053"/>
            <a:ext cx="2602651" cy="1759950"/>
          </a:xfrm>
          <a:prstGeom prst="rect">
            <a:avLst/>
          </a:prstGeom>
        </p:spPr>
      </p:pic>
      <p:sp>
        <p:nvSpPr>
          <p:cNvPr id="195" name="Rounded Rectangle 194"/>
          <p:cNvSpPr/>
          <p:nvPr/>
        </p:nvSpPr>
        <p:spPr>
          <a:xfrm>
            <a:off x="2827402" y="1219200"/>
            <a:ext cx="1194096" cy="1194096"/>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grpSp>
        <p:nvGrpSpPr>
          <p:cNvPr id="196" name="Group 195"/>
          <p:cNvGrpSpPr/>
          <p:nvPr/>
        </p:nvGrpSpPr>
        <p:grpSpPr>
          <a:xfrm>
            <a:off x="2838853" y="1152393"/>
            <a:ext cx="883425" cy="932104"/>
            <a:chOff x="10046640" y="935538"/>
            <a:chExt cx="1610372" cy="1699108"/>
          </a:xfrm>
        </p:grpSpPr>
        <p:sp>
          <p:nvSpPr>
            <p:cNvPr id="197" name="Oval 196"/>
            <p:cNvSpPr/>
            <p:nvPr/>
          </p:nvSpPr>
          <p:spPr bwMode="auto">
            <a:xfrm>
              <a:off x="10046640" y="935538"/>
              <a:ext cx="1610372"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08" name="Picture 20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222" y="1320915"/>
              <a:ext cx="1028964" cy="1313731"/>
            </a:xfrm>
            <a:prstGeom prst="rect">
              <a:avLst/>
            </a:prstGeom>
            <a:effectLst/>
          </p:spPr>
        </p:pic>
      </p:grpSp>
      <p:grpSp>
        <p:nvGrpSpPr>
          <p:cNvPr id="209" name="Group 208"/>
          <p:cNvGrpSpPr/>
          <p:nvPr/>
        </p:nvGrpSpPr>
        <p:grpSpPr>
          <a:xfrm>
            <a:off x="3460658" y="1047192"/>
            <a:ext cx="523240" cy="1239784"/>
            <a:chOff x="11349350" y="1702823"/>
            <a:chExt cx="663958" cy="1573206"/>
          </a:xfrm>
        </p:grpSpPr>
        <p:sp>
          <p:nvSpPr>
            <p:cNvPr id="211" name="Oval 210"/>
            <p:cNvSpPr/>
            <p:nvPr/>
          </p:nvSpPr>
          <p:spPr bwMode="auto">
            <a:xfrm>
              <a:off x="11349350" y="1702823"/>
              <a:ext cx="663958"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13" name="Picture 2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93161" y="2015752"/>
              <a:ext cx="376337" cy="1076568"/>
            </a:xfrm>
            <a:prstGeom prst="rect">
              <a:avLst/>
            </a:prstGeom>
          </p:spPr>
        </p:pic>
      </p:grpSp>
      <p:sp>
        <p:nvSpPr>
          <p:cNvPr id="214" name="TextBox 213"/>
          <p:cNvSpPr txBox="1">
            <a:spLocks/>
          </p:cNvSpPr>
          <p:nvPr/>
        </p:nvSpPr>
        <p:spPr>
          <a:xfrm>
            <a:off x="2817813" y="2084497"/>
            <a:ext cx="1203686"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Campus</a:t>
            </a:r>
          </a:p>
        </p:txBody>
      </p:sp>
      <p:pic>
        <p:nvPicPr>
          <p:cNvPr id="215" name="Picture 2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6423" y="1344808"/>
            <a:ext cx="2007990" cy="1753549"/>
          </a:xfrm>
          <a:prstGeom prst="roundRect">
            <a:avLst>
              <a:gd name="adj" fmla="val 10483"/>
            </a:avLst>
          </a:prstGeom>
          <a:effectLst>
            <a:outerShdw blurRad="63500" sx="102000" sy="102000" algn="ctr" rotWithShape="0">
              <a:prstClr val="black">
                <a:alpha val="40000"/>
              </a:prstClr>
            </a:outerShdw>
          </a:effectLst>
        </p:spPr>
      </p:pic>
      <p:sp>
        <p:nvSpPr>
          <p:cNvPr id="216" name="TextBox 215"/>
          <p:cNvSpPr txBox="1">
            <a:spLocks/>
          </p:cNvSpPr>
          <p:nvPr/>
        </p:nvSpPr>
        <p:spPr>
          <a:xfrm>
            <a:off x="276423" y="3149157"/>
            <a:ext cx="2007989"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Data Center</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2994" y="1548053"/>
            <a:ext cx="2609812" cy="1764792"/>
          </a:xfrm>
          <a:prstGeom prst="rect">
            <a:avLst/>
          </a:prstGeom>
        </p:spPr>
      </p:pic>
    </p:spTree>
    <p:extLst>
      <p:ext uri="{BB962C8B-B14F-4D97-AF65-F5344CB8AC3E}">
        <p14:creationId xmlns:p14="http://schemas.microsoft.com/office/powerpoint/2010/main" val="142012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500"/>
                                        <p:tgtEl>
                                          <p:spTgt spid="6"/>
                                        </p:tgtEl>
                                      </p:cBhvr>
                                    </p:animEffect>
                                    <p:set>
                                      <p:cBhvr>
                                        <p:cTn id="7" dur="1" fill="hold">
                                          <p:stCondLst>
                                            <p:cond delay="1499"/>
                                          </p:stCondLst>
                                        </p:cTn>
                                        <p:tgtEl>
                                          <p:spTgt spid="6"/>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a:grpSpLocks/>
          </p:cNvGrpSpPr>
          <p:nvPr/>
        </p:nvGrpSpPr>
        <p:grpSpPr>
          <a:xfrm>
            <a:off x="529293" y="1329315"/>
            <a:ext cx="3818530" cy="3848100"/>
            <a:chOff x="-81955" y="1329315"/>
            <a:chExt cx="3824648" cy="3843547"/>
          </a:xfrm>
        </p:grpSpPr>
        <p:grpSp>
          <p:nvGrpSpPr>
            <p:cNvPr id="7" name="Group 6"/>
            <p:cNvGrpSpPr/>
            <p:nvPr/>
          </p:nvGrpSpPr>
          <p:grpSpPr>
            <a:xfrm>
              <a:off x="-48047" y="1329315"/>
              <a:ext cx="3429916" cy="3821019"/>
              <a:chOff x="-48047" y="1567440"/>
              <a:chExt cx="3429916" cy="3821019"/>
            </a:xfrm>
          </p:grpSpPr>
          <p:sp>
            <p:nvSpPr>
              <p:cNvPr id="69" name="Rectangle 68"/>
              <p:cNvSpPr/>
              <p:nvPr/>
            </p:nvSpPr>
            <p:spPr>
              <a:xfrm>
                <a:off x="-48046" y="2140934"/>
                <a:ext cx="3429915" cy="3247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0" name="Round Same Side Corner Rectangle 69"/>
              <p:cNvSpPr/>
              <p:nvPr/>
            </p:nvSpPr>
            <p:spPr>
              <a:xfrm>
                <a:off x="-48046" y="1567440"/>
                <a:ext cx="3429915"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1" name="TextBox 70"/>
              <p:cNvSpPr txBox="1"/>
              <p:nvPr/>
            </p:nvSpPr>
            <p:spPr>
              <a:xfrm>
                <a:off x="-6380" y="1701344"/>
                <a:ext cx="3346589" cy="29204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2000" dirty="0" smtClean="0">
                    <a:effectLst>
                      <a:outerShdw blurRad="38100" dist="12700" dir="5400000" algn="t" rotWithShape="0">
                        <a:prstClr val="black">
                          <a:alpha val="30000"/>
                        </a:prstClr>
                      </a:outerShdw>
                    </a:effectLst>
                  </a:rPr>
                  <a:t>Desktop</a:t>
                </a:r>
                <a:endParaRPr lang="en-US" sz="2000" dirty="0">
                  <a:effectLst>
                    <a:outerShdw blurRad="38100" dist="12700" dir="5400000" algn="t" rotWithShape="0">
                      <a:prstClr val="black">
                        <a:alpha val="30000"/>
                      </a:prstClr>
                    </a:outerShdw>
                  </a:effectLst>
                </a:endParaRPr>
              </a:p>
            </p:txBody>
          </p:sp>
          <p:grpSp>
            <p:nvGrpSpPr>
              <p:cNvPr id="72" name="Group 64"/>
              <p:cNvGrpSpPr/>
              <p:nvPr/>
            </p:nvGrpSpPr>
            <p:grpSpPr>
              <a:xfrm>
                <a:off x="-48047" y="2101977"/>
                <a:ext cx="3429914" cy="36576"/>
                <a:chOff x="7087711" y="3203216"/>
                <a:chExt cx="505822" cy="500910"/>
              </a:xfrm>
              <a:effectLst>
                <a:outerShdw blurRad="25400" dist="12700" dir="5400000" algn="t" rotWithShape="0">
                  <a:prstClr val="black">
                    <a:alpha val="20000"/>
                  </a:prstClr>
                </a:outerShdw>
              </a:effectLst>
            </p:grpSpPr>
            <p:sp>
              <p:nvSpPr>
                <p:cNvPr id="73"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4"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grpSp>
        <p:sp>
          <p:nvSpPr>
            <p:cNvPr id="178" name="Oval 177"/>
            <p:cNvSpPr/>
            <p:nvPr/>
          </p:nvSpPr>
          <p:spPr bwMode="auto">
            <a:xfrm>
              <a:off x="265602" y="1628505"/>
              <a:ext cx="3219073" cy="21348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177" name="Oval 176"/>
            <p:cNvSpPr/>
            <p:nvPr/>
          </p:nvSpPr>
          <p:spPr bwMode="auto">
            <a:xfrm>
              <a:off x="-81955" y="3408544"/>
              <a:ext cx="2418537" cy="1764318"/>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sp>
          <p:nvSpPr>
            <p:cNvPr id="174" name="Oval 173"/>
            <p:cNvSpPr/>
            <p:nvPr/>
          </p:nvSpPr>
          <p:spPr bwMode="auto">
            <a:xfrm>
              <a:off x="1082302" y="2876740"/>
              <a:ext cx="2660391" cy="21348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grpSp>
      <p:grpSp>
        <p:nvGrpSpPr>
          <p:cNvPr id="22" name="Group 21"/>
          <p:cNvGrpSpPr>
            <a:grpSpLocks/>
          </p:cNvGrpSpPr>
          <p:nvPr/>
        </p:nvGrpSpPr>
        <p:grpSpPr>
          <a:xfrm>
            <a:off x="4421723" y="1330903"/>
            <a:ext cx="3435573" cy="3819525"/>
            <a:chOff x="2857044" y="1329315"/>
            <a:chExt cx="3446261" cy="3821019"/>
          </a:xfrm>
        </p:grpSpPr>
        <p:grpSp>
          <p:nvGrpSpPr>
            <p:cNvPr id="82" name="Group 81"/>
            <p:cNvGrpSpPr/>
            <p:nvPr/>
          </p:nvGrpSpPr>
          <p:grpSpPr>
            <a:xfrm>
              <a:off x="2857044" y="1329315"/>
              <a:ext cx="3429914" cy="3821019"/>
              <a:chOff x="2857044" y="1567440"/>
              <a:chExt cx="3429914" cy="3821019"/>
            </a:xfrm>
          </p:grpSpPr>
          <p:sp>
            <p:nvSpPr>
              <p:cNvPr id="83" name="Rectangle 82"/>
              <p:cNvSpPr/>
              <p:nvPr/>
            </p:nvSpPr>
            <p:spPr>
              <a:xfrm>
                <a:off x="2857044" y="2140934"/>
                <a:ext cx="3429914" cy="3247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84" name="Round Same Side Corner Rectangle 83"/>
              <p:cNvSpPr/>
              <p:nvPr/>
            </p:nvSpPr>
            <p:spPr>
              <a:xfrm>
                <a:off x="2857044" y="1567440"/>
                <a:ext cx="3429914"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85" name="TextBox 84"/>
              <p:cNvSpPr txBox="1"/>
              <p:nvPr/>
            </p:nvSpPr>
            <p:spPr>
              <a:xfrm>
                <a:off x="2898707" y="1701115"/>
                <a:ext cx="3346589" cy="29250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2000" dirty="0" smtClean="0">
                    <a:effectLst>
                      <a:outerShdw blurRad="38100" dist="12700" dir="5400000" algn="t" rotWithShape="0">
                        <a:prstClr val="black">
                          <a:alpha val="30000"/>
                        </a:prstClr>
                      </a:outerShdw>
                    </a:effectLst>
                  </a:rPr>
                  <a:t>Mobile</a:t>
                </a:r>
                <a:endParaRPr lang="en-US" sz="2000" dirty="0">
                  <a:effectLst>
                    <a:outerShdw blurRad="38100" dist="12700" dir="5400000" algn="t" rotWithShape="0">
                      <a:prstClr val="black">
                        <a:alpha val="30000"/>
                      </a:prstClr>
                    </a:outerShdw>
                  </a:effectLst>
                </a:endParaRPr>
              </a:p>
            </p:txBody>
          </p:sp>
          <p:grpSp>
            <p:nvGrpSpPr>
              <p:cNvPr id="86" name="Group 117"/>
              <p:cNvGrpSpPr/>
              <p:nvPr/>
            </p:nvGrpSpPr>
            <p:grpSpPr>
              <a:xfrm>
                <a:off x="2857045" y="2101977"/>
                <a:ext cx="3429913" cy="36576"/>
                <a:chOff x="7087711" y="3203216"/>
                <a:chExt cx="505822" cy="500910"/>
              </a:xfrm>
              <a:effectLst>
                <a:outerShdw blurRad="25400" dist="12700" dir="5400000" algn="t" rotWithShape="0">
                  <a:prstClr val="black">
                    <a:alpha val="20000"/>
                  </a:prstClr>
                </a:outerShdw>
              </a:effectLst>
            </p:grpSpPr>
            <p:sp>
              <p:nvSpPr>
                <p:cNvPr id="87"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88"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grpSp>
        <p:sp>
          <p:nvSpPr>
            <p:cNvPr id="175" name="Oval 174"/>
            <p:cNvSpPr/>
            <p:nvPr/>
          </p:nvSpPr>
          <p:spPr bwMode="auto">
            <a:xfrm>
              <a:off x="3084232" y="1917178"/>
              <a:ext cx="3219073" cy="236272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grpSp>
      <p:grpSp>
        <p:nvGrpSpPr>
          <p:cNvPr id="20" name="Group 19"/>
          <p:cNvGrpSpPr>
            <a:grpSpLocks/>
          </p:cNvGrpSpPr>
          <p:nvPr/>
        </p:nvGrpSpPr>
        <p:grpSpPr>
          <a:xfrm>
            <a:off x="7961531" y="1330903"/>
            <a:ext cx="3894710" cy="3819525"/>
            <a:chOff x="5484151" y="1329315"/>
            <a:chExt cx="3895078" cy="3821019"/>
          </a:xfrm>
        </p:grpSpPr>
        <p:grpSp>
          <p:nvGrpSpPr>
            <p:cNvPr id="75" name="Group 74"/>
            <p:cNvGrpSpPr/>
            <p:nvPr/>
          </p:nvGrpSpPr>
          <p:grpSpPr>
            <a:xfrm>
              <a:off x="5762131" y="1329315"/>
              <a:ext cx="3429915" cy="3821019"/>
              <a:chOff x="5908210" y="1567440"/>
              <a:chExt cx="3429915" cy="3821019"/>
            </a:xfrm>
          </p:grpSpPr>
          <p:sp>
            <p:nvSpPr>
              <p:cNvPr id="76" name="Rectangle 75"/>
              <p:cNvSpPr/>
              <p:nvPr/>
            </p:nvSpPr>
            <p:spPr>
              <a:xfrm>
                <a:off x="5908210" y="2140934"/>
                <a:ext cx="3429914" cy="3247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7" name="Round Same Side Corner Rectangle 76"/>
              <p:cNvSpPr/>
              <p:nvPr/>
            </p:nvSpPr>
            <p:spPr>
              <a:xfrm>
                <a:off x="5908210" y="1567440"/>
                <a:ext cx="3429914"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8" name="TextBox 77"/>
              <p:cNvSpPr txBox="1"/>
              <p:nvPr/>
            </p:nvSpPr>
            <p:spPr>
              <a:xfrm>
                <a:off x="5949876" y="1701115"/>
                <a:ext cx="3346589" cy="29250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2000">
                    <a:effectLst>
                      <a:outerShdw blurRad="38100" dist="12700" dir="5400000" algn="t" rotWithShape="0">
                        <a:prstClr val="black">
                          <a:alpha val="30000"/>
                        </a:prstClr>
                      </a:outerShdw>
                    </a:effectLst>
                  </a:rPr>
                  <a:t>Thin Client</a:t>
                </a:r>
                <a:endParaRPr lang="en-US" sz="2000" dirty="0">
                  <a:effectLst>
                    <a:outerShdw blurRad="38100" dist="12700" dir="5400000" algn="t" rotWithShape="0">
                      <a:prstClr val="black">
                        <a:alpha val="30000"/>
                      </a:prstClr>
                    </a:outerShdw>
                  </a:effectLst>
                </a:endParaRPr>
              </a:p>
            </p:txBody>
          </p:sp>
          <p:grpSp>
            <p:nvGrpSpPr>
              <p:cNvPr id="79" name="Group 87"/>
              <p:cNvGrpSpPr/>
              <p:nvPr/>
            </p:nvGrpSpPr>
            <p:grpSpPr>
              <a:xfrm>
                <a:off x="5908210" y="2101977"/>
                <a:ext cx="3429915" cy="36576"/>
                <a:chOff x="7087711" y="3203216"/>
                <a:chExt cx="505822" cy="500910"/>
              </a:xfrm>
              <a:effectLst>
                <a:outerShdw blurRad="25400" dist="12700" dir="5400000" algn="t" rotWithShape="0">
                  <a:prstClr val="black">
                    <a:alpha val="20000"/>
                  </a:prstClr>
                </a:outerShdw>
              </a:effectLst>
            </p:grpSpPr>
            <p:sp>
              <p:nvSpPr>
                <p:cNvPr id="80"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81"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grpSp>
        <p:sp>
          <p:nvSpPr>
            <p:cNvPr id="176" name="Oval 175"/>
            <p:cNvSpPr/>
            <p:nvPr/>
          </p:nvSpPr>
          <p:spPr bwMode="auto">
            <a:xfrm>
              <a:off x="5484151" y="2165646"/>
              <a:ext cx="3895078" cy="2598992"/>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grpSp>
      <p:sp>
        <p:nvSpPr>
          <p:cNvPr id="2" name="Title 1"/>
          <p:cNvSpPr>
            <a:spLocks noGrp="1"/>
          </p:cNvSpPr>
          <p:nvPr>
            <p:ph type="title"/>
          </p:nvPr>
        </p:nvSpPr>
        <p:spPr/>
        <p:txBody>
          <a:bodyPr/>
          <a:lstStyle/>
          <a:p>
            <a:r>
              <a:rPr lang="en-US" dirty="0" smtClean="0"/>
              <a:t>Enabling a Collaborative Workspace </a:t>
            </a:r>
            <a:br>
              <a:rPr lang="en-US" dirty="0" smtClean="0"/>
            </a:br>
            <a:r>
              <a:rPr lang="en-US" dirty="0" smtClean="0"/>
              <a:t>with Cisco Jabber</a:t>
            </a:r>
            <a:endParaRPr lang="en-US" dirty="0"/>
          </a:p>
        </p:txBody>
      </p:sp>
      <p:grpSp>
        <p:nvGrpSpPr>
          <p:cNvPr id="19" name="Group 18"/>
          <p:cNvGrpSpPr>
            <a:grpSpLocks/>
          </p:cNvGrpSpPr>
          <p:nvPr/>
        </p:nvGrpSpPr>
        <p:grpSpPr>
          <a:xfrm>
            <a:off x="563147" y="4766708"/>
            <a:ext cx="11105929" cy="561975"/>
            <a:chOff x="249593" y="4768294"/>
            <a:chExt cx="8644816" cy="558919"/>
          </a:xfrm>
        </p:grpSpPr>
        <p:sp>
          <p:nvSpPr>
            <p:cNvPr id="169" name="Round Same Side Corner Rectangle 168"/>
            <p:cNvSpPr/>
            <p:nvPr/>
          </p:nvSpPr>
          <p:spPr>
            <a:xfrm>
              <a:off x="249593" y="4768294"/>
              <a:ext cx="8644816" cy="558919"/>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170" name="TextBox 169"/>
            <p:cNvSpPr txBox="1"/>
            <p:nvPr/>
          </p:nvSpPr>
          <p:spPr>
            <a:xfrm>
              <a:off x="354601" y="4869447"/>
              <a:ext cx="8434800" cy="348957"/>
            </a:xfrm>
            <a:prstGeom prst="rect">
              <a:avLst/>
            </a:prstGeom>
            <a:noFill/>
            <a:ln w="9525">
              <a:noFill/>
              <a:miter lim="800000"/>
              <a:headEnd/>
              <a:tailEnd/>
            </a:ln>
          </p:spPr>
          <p:txBody>
            <a:bodyPr wrap="square" lIns="0" tIns="0" rIns="0" bIns="0">
              <a:spAutoFit/>
            </a:bodyPr>
            <a:lstStyle/>
            <a:p>
              <a:pPr algn="ctr" defTabSz="610628" eaLnBrk="0" hangingPunct="0">
                <a:lnSpc>
                  <a:spcPct val="95000"/>
                </a:lnSpc>
                <a:spcBef>
                  <a:spcPct val="50000"/>
                </a:spcBef>
                <a:buClr>
                  <a:srgbClr val="FFFFFF"/>
                </a:buClr>
                <a:buSzPct val="100000"/>
                <a:defRPr/>
              </a:pPr>
              <a:r>
                <a:rPr lang="en-US" sz="2400"/>
                <a:t>Collaboration + </a:t>
              </a:r>
              <a:r>
                <a:rPr lang="en-US" sz="2400" b="1">
                  <a:solidFill>
                    <a:srgbClr val="FFC000"/>
                  </a:solidFill>
                </a:rPr>
                <a:t>Virtual Desktop</a:t>
              </a:r>
              <a:endParaRPr lang="en-US" sz="2400" b="1" dirty="0">
                <a:solidFill>
                  <a:srgbClr val="FFC000"/>
                </a:solidFill>
              </a:endParaRPr>
            </a:p>
          </p:txBody>
        </p:sp>
      </p:grpSp>
      <p:grpSp>
        <p:nvGrpSpPr>
          <p:cNvPr id="8" name="Group 7"/>
          <p:cNvGrpSpPr/>
          <p:nvPr/>
        </p:nvGrpSpPr>
        <p:grpSpPr>
          <a:xfrm>
            <a:off x="0" y="5043819"/>
            <a:ext cx="12199616" cy="1810001"/>
            <a:chOff x="0" y="7514974"/>
            <a:chExt cx="12199616" cy="1810001"/>
          </a:xfrm>
        </p:grpSpPr>
        <p:sp>
          <p:nvSpPr>
            <p:cNvPr id="94" name="Rectangle 93"/>
            <p:cNvSpPr/>
            <p:nvPr/>
          </p:nvSpPr>
          <p:spPr>
            <a:xfrm>
              <a:off x="1" y="7808915"/>
              <a:ext cx="12188824" cy="151606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p:nvSpPr>
          <p:spPr>
            <a:xfrm>
              <a:off x="0" y="7795417"/>
              <a:ext cx="12188825" cy="1282322"/>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96" name="Group 51"/>
            <p:cNvGrpSpPr/>
            <p:nvPr/>
          </p:nvGrpSpPr>
          <p:grpSpPr>
            <a:xfrm>
              <a:off x="10664" y="7772400"/>
              <a:ext cx="12188952" cy="36515"/>
              <a:chOff x="7087711" y="3203216"/>
              <a:chExt cx="505822" cy="500910"/>
            </a:xfrm>
            <a:effectLst>
              <a:outerShdw blurRad="25400" dist="12700" dir="5400000" algn="t" rotWithShape="0">
                <a:prstClr val="black">
                  <a:alpha val="20000"/>
                </a:prstClr>
              </a:outerShdw>
            </a:effectLst>
          </p:grpSpPr>
          <p:sp>
            <p:nvSpPr>
              <p:cNvPr id="150"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51"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sp>
          <p:nvSpPr>
            <p:cNvPr id="3" name="Oval 2"/>
            <p:cNvSpPr/>
            <p:nvPr/>
          </p:nvSpPr>
          <p:spPr>
            <a:xfrm>
              <a:off x="1702648" y="7514974"/>
              <a:ext cx="1343764" cy="134376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sp>
          <p:nvSpPr>
            <p:cNvPr id="153" name="Oval 152"/>
            <p:cNvSpPr/>
            <p:nvPr/>
          </p:nvSpPr>
          <p:spPr>
            <a:xfrm>
              <a:off x="3315694" y="7514974"/>
              <a:ext cx="1343764" cy="134376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sp>
          <p:nvSpPr>
            <p:cNvPr id="154" name="Oval 153"/>
            <p:cNvSpPr/>
            <p:nvPr/>
          </p:nvSpPr>
          <p:spPr>
            <a:xfrm>
              <a:off x="4875212" y="7514974"/>
              <a:ext cx="1343764" cy="134376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sp>
          <p:nvSpPr>
            <p:cNvPr id="155" name="Oval 154"/>
            <p:cNvSpPr/>
            <p:nvPr/>
          </p:nvSpPr>
          <p:spPr>
            <a:xfrm>
              <a:off x="6856412" y="7514974"/>
              <a:ext cx="1343764" cy="134376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sp>
          <p:nvSpPr>
            <p:cNvPr id="165" name="Oval 164"/>
            <p:cNvSpPr/>
            <p:nvPr/>
          </p:nvSpPr>
          <p:spPr>
            <a:xfrm>
              <a:off x="9105241" y="7514974"/>
              <a:ext cx="1343764" cy="1343764"/>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grpSp>
          <p:nvGrpSpPr>
            <p:cNvPr id="97" name="Group 96"/>
            <p:cNvGrpSpPr/>
            <p:nvPr/>
          </p:nvGrpSpPr>
          <p:grpSpPr>
            <a:xfrm>
              <a:off x="2107153" y="7950255"/>
              <a:ext cx="553196" cy="473201"/>
              <a:chOff x="549478" y="5286040"/>
              <a:chExt cx="716804" cy="614016"/>
            </a:xfrm>
            <a:effectLst>
              <a:outerShdw blurRad="50800" dist="12700" dir="5400000" algn="ctr" rotWithShape="0">
                <a:srgbClr val="000000">
                  <a:alpha val="30000"/>
                </a:srgbClr>
              </a:outerShdw>
            </a:effectLst>
          </p:grpSpPr>
          <p:sp>
            <p:nvSpPr>
              <p:cNvPr id="148" name="Freeform 8"/>
              <p:cNvSpPr>
                <a:spLocks/>
              </p:cNvSpPr>
              <p:nvPr/>
            </p:nvSpPr>
            <p:spPr bwMode="auto">
              <a:xfrm>
                <a:off x="718536" y="5286040"/>
                <a:ext cx="547746" cy="409795"/>
              </a:xfrm>
              <a:custGeom>
                <a:avLst/>
                <a:gdLst>
                  <a:gd name="T0" fmla="*/ 161 w 171"/>
                  <a:gd name="T1" fmla="*/ 0 h 128"/>
                  <a:gd name="T2" fmla="*/ 10 w 171"/>
                  <a:gd name="T3" fmla="*/ 0 h 128"/>
                  <a:gd name="T4" fmla="*/ 0 w 171"/>
                  <a:gd name="T5" fmla="*/ 10 h 128"/>
                  <a:gd name="T6" fmla="*/ 0 w 171"/>
                  <a:gd name="T7" fmla="*/ 89 h 128"/>
                  <a:gd name="T8" fmla="*/ 10 w 171"/>
                  <a:gd name="T9" fmla="*/ 99 h 128"/>
                  <a:gd name="T10" fmla="*/ 111 w 171"/>
                  <a:gd name="T11" fmla="*/ 99 h 128"/>
                  <a:gd name="T12" fmla="*/ 161 w 171"/>
                  <a:gd name="T13" fmla="*/ 128 h 128"/>
                  <a:gd name="T14" fmla="*/ 152 w 171"/>
                  <a:gd name="T15" fmla="*/ 99 h 128"/>
                  <a:gd name="T16" fmla="*/ 161 w 171"/>
                  <a:gd name="T17" fmla="*/ 99 h 128"/>
                  <a:gd name="T18" fmla="*/ 171 w 171"/>
                  <a:gd name="T19" fmla="*/ 89 h 128"/>
                  <a:gd name="T20" fmla="*/ 171 w 171"/>
                  <a:gd name="T21" fmla="*/ 10 h 128"/>
                  <a:gd name="T22" fmla="*/ 161 w 171"/>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128">
                    <a:moveTo>
                      <a:pt x="161" y="0"/>
                    </a:moveTo>
                    <a:cubicBezTo>
                      <a:pt x="10" y="0"/>
                      <a:pt x="10" y="0"/>
                      <a:pt x="10" y="0"/>
                    </a:cubicBezTo>
                    <a:cubicBezTo>
                      <a:pt x="4" y="0"/>
                      <a:pt x="0" y="5"/>
                      <a:pt x="0" y="10"/>
                    </a:cubicBezTo>
                    <a:cubicBezTo>
                      <a:pt x="0" y="89"/>
                      <a:pt x="0" y="89"/>
                      <a:pt x="0" y="89"/>
                    </a:cubicBezTo>
                    <a:cubicBezTo>
                      <a:pt x="0" y="95"/>
                      <a:pt x="4" y="99"/>
                      <a:pt x="10" y="99"/>
                    </a:cubicBezTo>
                    <a:cubicBezTo>
                      <a:pt x="111" y="99"/>
                      <a:pt x="111" y="99"/>
                      <a:pt x="111" y="99"/>
                    </a:cubicBezTo>
                    <a:cubicBezTo>
                      <a:pt x="161" y="128"/>
                      <a:pt x="161" y="128"/>
                      <a:pt x="161" y="128"/>
                    </a:cubicBezTo>
                    <a:cubicBezTo>
                      <a:pt x="152" y="99"/>
                      <a:pt x="152" y="99"/>
                      <a:pt x="152" y="99"/>
                    </a:cubicBezTo>
                    <a:cubicBezTo>
                      <a:pt x="161" y="99"/>
                      <a:pt x="161" y="99"/>
                      <a:pt x="161" y="99"/>
                    </a:cubicBezTo>
                    <a:cubicBezTo>
                      <a:pt x="167" y="99"/>
                      <a:pt x="171" y="95"/>
                      <a:pt x="171" y="89"/>
                    </a:cubicBezTo>
                    <a:cubicBezTo>
                      <a:pt x="171" y="10"/>
                      <a:pt x="171" y="10"/>
                      <a:pt x="171" y="10"/>
                    </a:cubicBezTo>
                    <a:cubicBezTo>
                      <a:pt x="171" y="5"/>
                      <a:pt x="167" y="0"/>
                      <a:pt x="161"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9" name="Freeform 9"/>
              <p:cNvSpPr>
                <a:spLocks/>
              </p:cNvSpPr>
              <p:nvPr/>
            </p:nvSpPr>
            <p:spPr bwMode="auto">
              <a:xfrm>
                <a:off x="549478" y="5529482"/>
                <a:ext cx="546392" cy="370574"/>
              </a:xfrm>
              <a:custGeom>
                <a:avLst/>
                <a:gdLst>
                  <a:gd name="T0" fmla="*/ 41 w 171"/>
                  <a:gd name="T1" fmla="*/ 0 h 116"/>
                  <a:gd name="T2" fmla="*/ 10 w 171"/>
                  <a:gd name="T3" fmla="*/ 0 h 116"/>
                  <a:gd name="T4" fmla="*/ 0 w 171"/>
                  <a:gd name="T5" fmla="*/ 10 h 116"/>
                  <a:gd name="T6" fmla="*/ 0 w 171"/>
                  <a:gd name="T7" fmla="*/ 77 h 116"/>
                  <a:gd name="T8" fmla="*/ 10 w 171"/>
                  <a:gd name="T9" fmla="*/ 87 h 116"/>
                  <a:gd name="T10" fmla="*/ 19 w 171"/>
                  <a:gd name="T11" fmla="*/ 87 h 116"/>
                  <a:gd name="T12" fmla="*/ 10 w 171"/>
                  <a:gd name="T13" fmla="*/ 116 h 116"/>
                  <a:gd name="T14" fmla="*/ 60 w 171"/>
                  <a:gd name="T15" fmla="*/ 87 h 116"/>
                  <a:gd name="T16" fmla="*/ 161 w 171"/>
                  <a:gd name="T17" fmla="*/ 87 h 116"/>
                  <a:gd name="T18" fmla="*/ 171 w 171"/>
                  <a:gd name="T19" fmla="*/ 77 h 116"/>
                  <a:gd name="T20" fmla="*/ 171 w 171"/>
                  <a:gd name="T21" fmla="*/ 42 h 116"/>
                  <a:gd name="T22" fmla="*/ 158 w 171"/>
                  <a:gd name="T23" fmla="*/ 34 h 116"/>
                  <a:gd name="T24" fmla="*/ 59 w 171"/>
                  <a:gd name="T25" fmla="*/ 34 h 116"/>
                  <a:gd name="T26" fmla="*/ 41 w 171"/>
                  <a:gd name="T27" fmla="*/ 17 h 116"/>
                  <a:gd name="T28" fmla="*/ 41 w 171"/>
                  <a:gd name="T2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16">
                    <a:moveTo>
                      <a:pt x="41" y="0"/>
                    </a:moveTo>
                    <a:cubicBezTo>
                      <a:pt x="10" y="0"/>
                      <a:pt x="10" y="0"/>
                      <a:pt x="10" y="0"/>
                    </a:cubicBezTo>
                    <a:cubicBezTo>
                      <a:pt x="4" y="0"/>
                      <a:pt x="0" y="4"/>
                      <a:pt x="0" y="10"/>
                    </a:cubicBezTo>
                    <a:cubicBezTo>
                      <a:pt x="0" y="77"/>
                      <a:pt x="0" y="77"/>
                      <a:pt x="0" y="77"/>
                    </a:cubicBezTo>
                    <a:cubicBezTo>
                      <a:pt x="0" y="82"/>
                      <a:pt x="4" y="87"/>
                      <a:pt x="10" y="87"/>
                    </a:cubicBezTo>
                    <a:cubicBezTo>
                      <a:pt x="19" y="87"/>
                      <a:pt x="19" y="87"/>
                      <a:pt x="19" y="87"/>
                    </a:cubicBezTo>
                    <a:cubicBezTo>
                      <a:pt x="10" y="116"/>
                      <a:pt x="10" y="116"/>
                      <a:pt x="10" y="116"/>
                    </a:cubicBezTo>
                    <a:cubicBezTo>
                      <a:pt x="60" y="87"/>
                      <a:pt x="60" y="87"/>
                      <a:pt x="60" y="87"/>
                    </a:cubicBezTo>
                    <a:cubicBezTo>
                      <a:pt x="161" y="87"/>
                      <a:pt x="161" y="87"/>
                      <a:pt x="161" y="87"/>
                    </a:cubicBezTo>
                    <a:cubicBezTo>
                      <a:pt x="167" y="87"/>
                      <a:pt x="171" y="82"/>
                      <a:pt x="171" y="77"/>
                    </a:cubicBezTo>
                    <a:cubicBezTo>
                      <a:pt x="171" y="42"/>
                      <a:pt x="171" y="42"/>
                      <a:pt x="171" y="42"/>
                    </a:cubicBezTo>
                    <a:cubicBezTo>
                      <a:pt x="158" y="34"/>
                      <a:pt x="158" y="34"/>
                      <a:pt x="158" y="34"/>
                    </a:cubicBezTo>
                    <a:cubicBezTo>
                      <a:pt x="59" y="34"/>
                      <a:pt x="59" y="34"/>
                      <a:pt x="59" y="34"/>
                    </a:cubicBezTo>
                    <a:cubicBezTo>
                      <a:pt x="49" y="34"/>
                      <a:pt x="41" y="27"/>
                      <a:pt x="41" y="17"/>
                    </a:cubicBezTo>
                    <a:cubicBezTo>
                      <a:pt x="41" y="0"/>
                      <a:pt x="41" y="0"/>
                      <a:pt x="41"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98" name="Rectangle 97"/>
            <p:cNvSpPr/>
            <p:nvPr/>
          </p:nvSpPr>
          <p:spPr>
            <a:xfrm>
              <a:off x="1785198" y="8527713"/>
              <a:ext cx="1197107" cy="646331"/>
            </a:xfrm>
            <a:prstGeom prst="rect">
              <a:avLst/>
            </a:prstGeom>
          </p:spPr>
          <p:txBody>
            <a:bodyPr wrap="square">
              <a:spAutoFit/>
            </a:bodyPr>
            <a:lstStyle/>
            <a:p>
              <a:pPr algn="ctr">
                <a:spcBef>
                  <a:spcPts val="450"/>
                </a:spcBef>
              </a:pPr>
              <a:r>
                <a:rPr lang="en-US">
                  <a:ea typeface="MS PGothic" charset="0"/>
                </a:rPr>
                <a:t>Presence and </a:t>
              </a:r>
              <a:r>
                <a:rPr lang="en-US" dirty="0">
                  <a:ea typeface="MS PGothic" charset="0"/>
                </a:rPr>
                <a:t>IM</a:t>
              </a:r>
            </a:p>
          </p:txBody>
        </p:sp>
        <p:pic>
          <p:nvPicPr>
            <p:cNvPr id="99" name="Picture 3" descr="\\psf\Home\Desktop\Work_In_Progress\2012\Cisco\voice.e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43056" y="7953974"/>
              <a:ext cx="461390" cy="465764"/>
            </a:xfrm>
            <a:prstGeom prst="rect">
              <a:avLst/>
            </a:prstGeom>
            <a:grpFill/>
            <a:ln w="9525" cap="flat" cmpd="sng" algn="ctr">
              <a:noFill/>
              <a:prstDash val="solid"/>
              <a:round/>
              <a:headEnd type="none" w="med" len="med"/>
              <a:tailEnd type="none" w="med" len="med"/>
            </a:ln>
            <a:effectLst>
              <a:outerShdw blurRad="50800" dist="12700" dir="5400000" algn="ctr" rotWithShape="0">
                <a:srgbClr val="000000">
                  <a:alpha val="30000"/>
                </a:srgbClr>
              </a:outerShdw>
            </a:effectLst>
            <a:extLst/>
          </p:spPr>
        </p:pic>
        <p:sp>
          <p:nvSpPr>
            <p:cNvPr id="100" name="Rectangle 99"/>
            <p:cNvSpPr/>
            <p:nvPr/>
          </p:nvSpPr>
          <p:spPr>
            <a:xfrm>
              <a:off x="3587540" y="8527713"/>
              <a:ext cx="772421" cy="369332"/>
            </a:xfrm>
            <a:prstGeom prst="rect">
              <a:avLst/>
            </a:prstGeom>
          </p:spPr>
          <p:txBody>
            <a:bodyPr wrap="square">
              <a:spAutoFit/>
            </a:bodyPr>
            <a:lstStyle/>
            <a:p>
              <a:pPr algn="ctr">
                <a:spcBef>
                  <a:spcPts val="450"/>
                </a:spcBef>
              </a:pPr>
              <a:r>
                <a:rPr lang="en-US" dirty="0">
                  <a:ea typeface="MS PGothic" charset="0"/>
                </a:rPr>
                <a:t>Voice</a:t>
              </a:r>
            </a:p>
          </p:txBody>
        </p:sp>
        <p:sp>
          <p:nvSpPr>
            <p:cNvPr id="101" name="Freeform 11"/>
            <p:cNvSpPr>
              <a:spLocks noEditPoints="1"/>
            </p:cNvSpPr>
            <p:nvPr/>
          </p:nvSpPr>
          <p:spPr bwMode="auto">
            <a:xfrm>
              <a:off x="5213403" y="7890404"/>
              <a:ext cx="626257" cy="592903"/>
            </a:xfrm>
            <a:custGeom>
              <a:avLst/>
              <a:gdLst>
                <a:gd name="T0" fmla="*/ 347 w 693"/>
                <a:gd name="T1" fmla="*/ 21 h 657"/>
                <a:gd name="T2" fmla="*/ 347 w 693"/>
                <a:gd name="T3" fmla="*/ 95 h 657"/>
                <a:gd name="T4" fmla="*/ 676 w 693"/>
                <a:gd name="T5" fmla="*/ 87 h 657"/>
                <a:gd name="T6" fmla="*/ 404 w 693"/>
                <a:gd name="T7" fmla="*/ 58 h 657"/>
                <a:gd name="T8" fmla="*/ 289 w 693"/>
                <a:gd name="T9" fmla="*/ 58 h 657"/>
                <a:gd name="T10" fmla="*/ 18 w 693"/>
                <a:gd name="T11" fmla="*/ 87 h 657"/>
                <a:gd name="T12" fmla="*/ 0 w 693"/>
                <a:gd name="T13" fmla="*/ 557 h 657"/>
                <a:gd name="T14" fmla="*/ 676 w 693"/>
                <a:gd name="T15" fmla="*/ 575 h 657"/>
                <a:gd name="T16" fmla="*/ 693 w 693"/>
                <a:gd name="T17" fmla="*/ 104 h 657"/>
                <a:gd name="T18" fmla="*/ 347 w 693"/>
                <a:gd name="T19" fmla="*/ 10 h 657"/>
                <a:gd name="T20" fmla="*/ 347 w 693"/>
                <a:gd name="T21" fmla="*/ 105 h 657"/>
                <a:gd name="T22" fmla="*/ 347 w 693"/>
                <a:gd name="T23" fmla="*/ 10 h 657"/>
                <a:gd name="T24" fmla="*/ 572 w 693"/>
                <a:gd name="T25" fmla="*/ 547 h 657"/>
                <a:gd name="T26" fmla="*/ 608 w 693"/>
                <a:gd name="T27" fmla="*/ 538 h 657"/>
                <a:gd name="T28" fmla="*/ 652 w 693"/>
                <a:gd name="T29" fmla="*/ 511 h 657"/>
                <a:gd name="T30" fmla="*/ 42 w 693"/>
                <a:gd name="T31" fmla="*/ 128 h 657"/>
                <a:gd name="T32" fmla="*/ 652 w 693"/>
                <a:gd name="T33" fmla="*/ 511 h 657"/>
                <a:gd name="T34" fmla="*/ 347 w 693"/>
                <a:gd name="T35" fmla="*/ 164 h 657"/>
                <a:gd name="T36" fmla="*/ 406 w 693"/>
                <a:gd name="T37" fmla="*/ 222 h 657"/>
                <a:gd name="T38" fmla="*/ 216 w 693"/>
                <a:gd name="T39" fmla="*/ 474 h 657"/>
                <a:gd name="T40" fmla="*/ 231 w 693"/>
                <a:gd name="T41" fmla="*/ 356 h 657"/>
                <a:gd name="T42" fmla="*/ 304 w 693"/>
                <a:gd name="T43" fmla="*/ 312 h 657"/>
                <a:gd name="T44" fmla="*/ 400 w 693"/>
                <a:gd name="T45" fmla="*/ 312 h 657"/>
                <a:gd name="T46" fmla="*/ 477 w 693"/>
                <a:gd name="T47" fmla="*/ 445 h 657"/>
                <a:gd name="T48" fmla="*/ 130 w 693"/>
                <a:gd name="T49" fmla="*/ 657 h 657"/>
                <a:gd name="T50" fmla="*/ 164 w 693"/>
                <a:gd name="T51" fmla="*/ 603 h 657"/>
                <a:gd name="T52" fmla="*/ 130 w 693"/>
                <a:gd name="T53" fmla="*/ 657 h 657"/>
                <a:gd name="T54" fmla="*/ 177 w 693"/>
                <a:gd name="T55" fmla="*/ 603 h 657"/>
                <a:gd name="T56" fmla="*/ 209 w 693"/>
                <a:gd name="T57" fmla="*/ 657 h 657"/>
                <a:gd name="T58" fmla="*/ 369 w 693"/>
                <a:gd name="T59" fmla="*/ 603 h 657"/>
                <a:gd name="T60" fmla="*/ 222 w 693"/>
                <a:gd name="T61" fmla="*/ 657 h 657"/>
                <a:gd name="T62" fmla="*/ 369 w 693"/>
                <a:gd name="T63" fmla="*/ 603 h 657"/>
                <a:gd name="T64" fmla="*/ 45 w 693"/>
                <a:gd name="T65" fmla="*/ 603 h 657"/>
                <a:gd name="T66" fmla="*/ 39 w 693"/>
                <a:gd name="T67" fmla="*/ 651 h 657"/>
                <a:gd name="T68" fmla="*/ 117 w 693"/>
                <a:gd name="T69" fmla="*/ 657 h 657"/>
                <a:gd name="T70" fmla="*/ 525 w 693"/>
                <a:gd name="T71" fmla="*/ 603 h 657"/>
                <a:gd name="T72" fmla="*/ 382 w 693"/>
                <a:gd name="T73" fmla="*/ 657 h 657"/>
                <a:gd name="T74" fmla="*/ 525 w 693"/>
                <a:gd name="T75" fmla="*/ 603 h 657"/>
                <a:gd name="T76" fmla="*/ 538 w 693"/>
                <a:gd name="T77" fmla="*/ 657 h 657"/>
                <a:gd name="T78" fmla="*/ 655 w 693"/>
                <a:gd name="T79" fmla="*/ 651 h 657"/>
                <a:gd name="T80" fmla="*/ 649 w 693"/>
                <a:gd name="T81" fmla="*/ 603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93" h="657">
                  <a:moveTo>
                    <a:pt x="310" y="58"/>
                  </a:moveTo>
                  <a:cubicBezTo>
                    <a:pt x="310" y="37"/>
                    <a:pt x="326" y="21"/>
                    <a:pt x="347" y="21"/>
                  </a:cubicBezTo>
                  <a:cubicBezTo>
                    <a:pt x="367" y="21"/>
                    <a:pt x="384" y="37"/>
                    <a:pt x="384" y="58"/>
                  </a:cubicBezTo>
                  <a:cubicBezTo>
                    <a:pt x="384" y="78"/>
                    <a:pt x="367" y="95"/>
                    <a:pt x="347" y="95"/>
                  </a:cubicBezTo>
                  <a:cubicBezTo>
                    <a:pt x="326" y="95"/>
                    <a:pt x="310" y="78"/>
                    <a:pt x="310" y="58"/>
                  </a:cubicBezTo>
                  <a:close/>
                  <a:moveTo>
                    <a:pt x="676" y="87"/>
                  </a:moveTo>
                  <a:cubicBezTo>
                    <a:pt x="397" y="87"/>
                    <a:pt x="397" y="87"/>
                    <a:pt x="397" y="87"/>
                  </a:cubicBezTo>
                  <a:cubicBezTo>
                    <a:pt x="401" y="78"/>
                    <a:pt x="404" y="68"/>
                    <a:pt x="404" y="58"/>
                  </a:cubicBezTo>
                  <a:cubicBezTo>
                    <a:pt x="404" y="26"/>
                    <a:pt x="379" y="0"/>
                    <a:pt x="347" y="0"/>
                  </a:cubicBezTo>
                  <a:cubicBezTo>
                    <a:pt x="315" y="0"/>
                    <a:pt x="289" y="26"/>
                    <a:pt x="289" y="58"/>
                  </a:cubicBezTo>
                  <a:cubicBezTo>
                    <a:pt x="289" y="68"/>
                    <a:pt x="292" y="78"/>
                    <a:pt x="297" y="87"/>
                  </a:cubicBezTo>
                  <a:cubicBezTo>
                    <a:pt x="18" y="87"/>
                    <a:pt x="18" y="87"/>
                    <a:pt x="18" y="87"/>
                  </a:cubicBezTo>
                  <a:cubicBezTo>
                    <a:pt x="8" y="87"/>
                    <a:pt x="0" y="94"/>
                    <a:pt x="0" y="104"/>
                  </a:cubicBezTo>
                  <a:cubicBezTo>
                    <a:pt x="0" y="557"/>
                    <a:pt x="0" y="557"/>
                    <a:pt x="0" y="557"/>
                  </a:cubicBezTo>
                  <a:cubicBezTo>
                    <a:pt x="0" y="567"/>
                    <a:pt x="8" y="575"/>
                    <a:pt x="18" y="575"/>
                  </a:cubicBezTo>
                  <a:cubicBezTo>
                    <a:pt x="676" y="575"/>
                    <a:pt x="676" y="575"/>
                    <a:pt x="676" y="575"/>
                  </a:cubicBezTo>
                  <a:cubicBezTo>
                    <a:pt x="685" y="575"/>
                    <a:pt x="693" y="567"/>
                    <a:pt x="693" y="557"/>
                  </a:cubicBezTo>
                  <a:cubicBezTo>
                    <a:pt x="693" y="104"/>
                    <a:pt x="693" y="104"/>
                    <a:pt x="693" y="104"/>
                  </a:cubicBezTo>
                  <a:cubicBezTo>
                    <a:pt x="693" y="94"/>
                    <a:pt x="685" y="87"/>
                    <a:pt x="676" y="87"/>
                  </a:cubicBezTo>
                  <a:close/>
                  <a:moveTo>
                    <a:pt x="347" y="10"/>
                  </a:moveTo>
                  <a:cubicBezTo>
                    <a:pt x="373" y="10"/>
                    <a:pt x="394" y="32"/>
                    <a:pt x="394" y="58"/>
                  </a:cubicBezTo>
                  <a:cubicBezTo>
                    <a:pt x="394" y="84"/>
                    <a:pt x="373" y="105"/>
                    <a:pt x="347" y="105"/>
                  </a:cubicBezTo>
                  <a:cubicBezTo>
                    <a:pt x="321" y="105"/>
                    <a:pt x="299" y="84"/>
                    <a:pt x="299" y="58"/>
                  </a:cubicBezTo>
                  <a:cubicBezTo>
                    <a:pt x="299" y="32"/>
                    <a:pt x="321" y="10"/>
                    <a:pt x="347" y="10"/>
                  </a:cubicBezTo>
                  <a:close/>
                  <a:moveTo>
                    <a:pt x="608" y="547"/>
                  </a:moveTo>
                  <a:cubicBezTo>
                    <a:pt x="572" y="547"/>
                    <a:pt x="572" y="547"/>
                    <a:pt x="572" y="547"/>
                  </a:cubicBezTo>
                  <a:cubicBezTo>
                    <a:pt x="572" y="538"/>
                    <a:pt x="572" y="538"/>
                    <a:pt x="572" y="538"/>
                  </a:cubicBezTo>
                  <a:cubicBezTo>
                    <a:pt x="608" y="538"/>
                    <a:pt x="608" y="538"/>
                    <a:pt x="608" y="538"/>
                  </a:cubicBezTo>
                  <a:lnTo>
                    <a:pt x="608" y="547"/>
                  </a:lnTo>
                  <a:close/>
                  <a:moveTo>
                    <a:pt x="652" y="511"/>
                  </a:moveTo>
                  <a:cubicBezTo>
                    <a:pt x="42" y="511"/>
                    <a:pt x="42" y="511"/>
                    <a:pt x="42" y="511"/>
                  </a:cubicBezTo>
                  <a:cubicBezTo>
                    <a:pt x="42" y="128"/>
                    <a:pt x="42" y="128"/>
                    <a:pt x="42" y="128"/>
                  </a:cubicBezTo>
                  <a:cubicBezTo>
                    <a:pt x="652" y="128"/>
                    <a:pt x="652" y="128"/>
                    <a:pt x="652" y="128"/>
                  </a:cubicBezTo>
                  <a:lnTo>
                    <a:pt x="652" y="511"/>
                  </a:lnTo>
                  <a:close/>
                  <a:moveTo>
                    <a:pt x="406" y="222"/>
                  </a:moveTo>
                  <a:cubicBezTo>
                    <a:pt x="405" y="190"/>
                    <a:pt x="382" y="164"/>
                    <a:pt x="347" y="164"/>
                  </a:cubicBezTo>
                  <a:cubicBezTo>
                    <a:pt x="310" y="164"/>
                    <a:pt x="289" y="190"/>
                    <a:pt x="288" y="222"/>
                  </a:cubicBezTo>
                  <a:cubicBezTo>
                    <a:pt x="288" y="343"/>
                    <a:pt x="406" y="342"/>
                    <a:pt x="406" y="222"/>
                  </a:cubicBezTo>
                  <a:close/>
                  <a:moveTo>
                    <a:pt x="477" y="474"/>
                  </a:moveTo>
                  <a:cubicBezTo>
                    <a:pt x="216" y="474"/>
                    <a:pt x="216" y="474"/>
                    <a:pt x="216" y="474"/>
                  </a:cubicBezTo>
                  <a:cubicBezTo>
                    <a:pt x="216" y="445"/>
                    <a:pt x="216" y="445"/>
                    <a:pt x="216" y="445"/>
                  </a:cubicBezTo>
                  <a:cubicBezTo>
                    <a:pt x="216" y="415"/>
                    <a:pt x="218" y="381"/>
                    <a:pt x="231" y="356"/>
                  </a:cubicBezTo>
                  <a:cubicBezTo>
                    <a:pt x="243" y="333"/>
                    <a:pt x="266" y="312"/>
                    <a:pt x="294" y="312"/>
                  </a:cubicBezTo>
                  <a:cubicBezTo>
                    <a:pt x="304" y="312"/>
                    <a:pt x="304" y="312"/>
                    <a:pt x="304" y="312"/>
                  </a:cubicBezTo>
                  <a:cubicBezTo>
                    <a:pt x="328" y="335"/>
                    <a:pt x="365" y="335"/>
                    <a:pt x="390" y="312"/>
                  </a:cubicBezTo>
                  <a:cubicBezTo>
                    <a:pt x="400" y="312"/>
                    <a:pt x="400" y="312"/>
                    <a:pt x="400" y="312"/>
                  </a:cubicBezTo>
                  <a:cubicBezTo>
                    <a:pt x="427" y="312"/>
                    <a:pt x="450" y="333"/>
                    <a:pt x="462" y="356"/>
                  </a:cubicBezTo>
                  <a:cubicBezTo>
                    <a:pt x="475" y="381"/>
                    <a:pt x="477" y="415"/>
                    <a:pt x="477" y="445"/>
                  </a:cubicBezTo>
                  <a:cubicBezTo>
                    <a:pt x="477" y="474"/>
                    <a:pt x="477" y="474"/>
                    <a:pt x="477" y="474"/>
                  </a:cubicBezTo>
                  <a:close/>
                  <a:moveTo>
                    <a:pt x="130" y="657"/>
                  </a:moveTo>
                  <a:cubicBezTo>
                    <a:pt x="164" y="657"/>
                    <a:pt x="164" y="657"/>
                    <a:pt x="164" y="657"/>
                  </a:cubicBezTo>
                  <a:cubicBezTo>
                    <a:pt x="164" y="603"/>
                    <a:pt x="164" y="603"/>
                    <a:pt x="164" y="603"/>
                  </a:cubicBezTo>
                  <a:cubicBezTo>
                    <a:pt x="130" y="603"/>
                    <a:pt x="130" y="603"/>
                    <a:pt x="130" y="603"/>
                  </a:cubicBezTo>
                  <a:lnTo>
                    <a:pt x="130" y="657"/>
                  </a:lnTo>
                  <a:close/>
                  <a:moveTo>
                    <a:pt x="209" y="603"/>
                  </a:moveTo>
                  <a:cubicBezTo>
                    <a:pt x="177" y="603"/>
                    <a:pt x="177" y="603"/>
                    <a:pt x="177" y="603"/>
                  </a:cubicBezTo>
                  <a:cubicBezTo>
                    <a:pt x="177" y="657"/>
                    <a:pt x="177" y="657"/>
                    <a:pt x="177" y="657"/>
                  </a:cubicBezTo>
                  <a:cubicBezTo>
                    <a:pt x="209" y="657"/>
                    <a:pt x="209" y="657"/>
                    <a:pt x="209" y="657"/>
                  </a:cubicBezTo>
                  <a:lnTo>
                    <a:pt x="209" y="603"/>
                  </a:lnTo>
                  <a:close/>
                  <a:moveTo>
                    <a:pt x="369" y="603"/>
                  </a:moveTo>
                  <a:cubicBezTo>
                    <a:pt x="222" y="603"/>
                    <a:pt x="222" y="603"/>
                    <a:pt x="222" y="603"/>
                  </a:cubicBezTo>
                  <a:cubicBezTo>
                    <a:pt x="222" y="657"/>
                    <a:pt x="222" y="657"/>
                    <a:pt x="222" y="657"/>
                  </a:cubicBezTo>
                  <a:cubicBezTo>
                    <a:pt x="369" y="657"/>
                    <a:pt x="369" y="657"/>
                    <a:pt x="369" y="657"/>
                  </a:cubicBezTo>
                  <a:lnTo>
                    <a:pt x="369" y="603"/>
                  </a:lnTo>
                  <a:close/>
                  <a:moveTo>
                    <a:pt x="117" y="603"/>
                  </a:moveTo>
                  <a:cubicBezTo>
                    <a:pt x="45" y="603"/>
                    <a:pt x="45" y="603"/>
                    <a:pt x="45" y="603"/>
                  </a:cubicBezTo>
                  <a:cubicBezTo>
                    <a:pt x="42" y="603"/>
                    <a:pt x="39" y="606"/>
                    <a:pt x="39" y="609"/>
                  </a:cubicBezTo>
                  <a:cubicBezTo>
                    <a:pt x="39" y="651"/>
                    <a:pt x="39" y="651"/>
                    <a:pt x="39" y="651"/>
                  </a:cubicBezTo>
                  <a:cubicBezTo>
                    <a:pt x="39" y="654"/>
                    <a:pt x="42" y="657"/>
                    <a:pt x="45" y="657"/>
                  </a:cubicBezTo>
                  <a:cubicBezTo>
                    <a:pt x="117" y="657"/>
                    <a:pt x="117" y="657"/>
                    <a:pt x="117" y="657"/>
                  </a:cubicBezTo>
                  <a:lnTo>
                    <a:pt x="117" y="603"/>
                  </a:lnTo>
                  <a:close/>
                  <a:moveTo>
                    <a:pt x="525" y="603"/>
                  </a:moveTo>
                  <a:cubicBezTo>
                    <a:pt x="382" y="603"/>
                    <a:pt x="382" y="603"/>
                    <a:pt x="382" y="603"/>
                  </a:cubicBezTo>
                  <a:cubicBezTo>
                    <a:pt x="382" y="657"/>
                    <a:pt x="382" y="657"/>
                    <a:pt x="382" y="657"/>
                  </a:cubicBezTo>
                  <a:cubicBezTo>
                    <a:pt x="525" y="657"/>
                    <a:pt x="525" y="657"/>
                    <a:pt x="525" y="657"/>
                  </a:cubicBezTo>
                  <a:lnTo>
                    <a:pt x="525" y="603"/>
                  </a:lnTo>
                  <a:close/>
                  <a:moveTo>
                    <a:pt x="538" y="603"/>
                  </a:moveTo>
                  <a:cubicBezTo>
                    <a:pt x="538" y="657"/>
                    <a:pt x="538" y="657"/>
                    <a:pt x="538" y="657"/>
                  </a:cubicBezTo>
                  <a:cubicBezTo>
                    <a:pt x="649" y="657"/>
                    <a:pt x="649" y="657"/>
                    <a:pt x="649" y="657"/>
                  </a:cubicBezTo>
                  <a:cubicBezTo>
                    <a:pt x="652" y="657"/>
                    <a:pt x="655" y="654"/>
                    <a:pt x="655" y="651"/>
                  </a:cubicBezTo>
                  <a:cubicBezTo>
                    <a:pt x="655" y="609"/>
                    <a:pt x="655" y="609"/>
                    <a:pt x="655" y="609"/>
                  </a:cubicBezTo>
                  <a:cubicBezTo>
                    <a:pt x="655" y="606"/>
                    <a:pt x="652" y="603"/>
                    <a:pt x="649" y="603"/>
                  </a:cubicBezTo>
                  <a:lnTo>
                    <a:pt x="538" y="603"/>
                  </a:lnTo>
                  <a:close/>
                </a:path>
              </a:pathLst>
            </a:custGeom>
            <a:solidFill>
              <a:schemeClr val="tx1"/>
            </a:solidFill>
            <a:ln>
              <a:noFill/>
            </a:ln>
            <a:effectLst>
              <a:outerShdw blurRad="50800" dist="12700" dir="5400000" algn="ctr" rotWithShape="0">
                <a:srgbClr val="000000">
                  <a:alpha val="3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2" name="Rectangle 101"/>
            <p:cNvSpPr/>
            <p:nvPr/>
          </p:nvSpPr>
          <p:spPr>
            <a:xfrm>
              <a:off x="4965197" y="8527713"/>
              <a:ext cx="1122670" cy="369332"/>
            </a:xfrm>
            <a:prstGeom prst="rect">
              <a:avLst/>
            </a:prstGeom>
          </p:spPr>
          <p:txBody>
            <a:bodyPr wrap="square">
              <a:spAutoFit/>
            </a:bodyPr>
            <a:lstStyle/>
            <a:p>
              <a:pPr algn="ctr">
                <a:spcBef>
                  <a:spcPts val="450"/>
                </a:spcBef>
              </a:pPr>
              <a:r>
                <a:rPr lang="en-US" dirty="0">
                  <a:ea typeface="MS PGothic" charset="0"/>
                </a:rPr>
                <a:t>Video</a:t>
              </a:r>
            </a:p>
          </p:txBody>
        </p:sp>
        <p:sp>
          <p:nvSpPr>
            <p:cNvPr id="103" name="Freeform 181"/>
            <p:cNvSpPr>
              <a:spLocks noEditPoints="1"/>
            </p:cNvSpPr>
            <p:nvPr/>
          </p:nvSpPr>
          <p:spPr bwMode="auto">
            <a:xfrm>
              <a:off x="7148510" y="7895669"/>
              <a:ext cx="786191" cy="582373"/>
            </a:xfrm>
            <a:custGeom>
              <a:avLst/>
              <a:gdLst>
                <a:gd name="T0" fmla="*/ 1286 w 1595"/>
                <a:gd name="T1" fmla="*/ 769 h 1182"/>
                <a:gd name="T2" fmla="*/ 1169 w 1595"/>
                <a:gd name="T3" fmla="*/ 670 h 1182"/>
                <a:gd name="T4" fmla="*/ 1102 w 1595"/>
                <a:gd name="T5" fmla="*/ 340 h 1182"/>
                <a:gd name="T6" fmla="*/ 1267 w 1595"/>
                <a:gd name="T7" fmla="*/ 213 h 1182"/>
                <a:gd name="T8" fmla="*/ 1004 w 1595"/>
                <a:gd name="T9" fmla="*/ 213 h 1182"/>
                <a:gd name="T10" fmla="*/ 1001 w 1595"/>
                <a:gd name="T11" fmla="*/ 426 h 1182"/>
                <a:gd name="T12" fmla="*/ 660 w 1595"/>
                <a:gd name="T13" fmla="*/ 594 h 1182"/>
                <a:gd name="T14" fmla="*/ 588 w 1595"/>
                <a:gd name="T15" fmla="*/ 579 h 1182"/>
                <a:gd name="T16" fmla="*/ 519 w 1595"/>
                <a:gd name="T17" fmla="*/ 311 h 1182"/>
                <a:gd name="T18" fmla="*/ 518 w 1595"/>
                <a:gd name="T19" fmla="*/ 0 h 1182"/>
                <a:gd name="T20" fmla="*/ 467 w 1595"/>
                <a:gd name="T21" fmla="*/ 302 h 1182"/>
                <a:gd name="T22" fmla="*/ 308 w 1595"/>
                <a:gd name="T23" fmla="*/ 579 h 1182"/>
                <a:gd name="T24" fmla="*/ 203 w 1595"/>
                <a:gd name="T25" fmla="*/ 617 h 1182"/>
                <a:gd name="T26" fmla="*/ 0 w 1595"/>
                <a:gd name="T27" fmla="*/ 668 h 1182"/>
                <a:gd name="T28" fmla="*/ 216 w 1595"/>
                <a:gd name="T29" fmla="*/ 668 h 1182"/>
                <a:gd name="T30" fmla="*/ 321 w 1595"/>
                <a:gd name="T31" fmla="*/ 639 h 1182"/>
                <a:gd name="T32" fmla="*/ 465 w 1595"/>
                <a:gd name="T33" fmla="*/ 831 h 1182"/>
                <a:gd name="T34" fmla="*/ 521 w 1595"/>
                <a:gd name="T35" fmla="*/ 1182 h 1182"/>
                <a:gd name="T36" fmla="*/ 521 w 1595"/>
                <a:gd name="T37" fmla="*/ 822 h 1182"/>
                <a:gd name="T38" fmla="*/ 497 w 1595"/>
                <a:gd name="T39" fmla="*/ 710 h 1182"/>
                <a:gd name="T40" fmla="*/ 650 w 1595"/>
                <a:gd name="T41" fmla="*/ 645 h 1182"/>
                <a:gd name="T42" fmla="*/ 909 w 1595"/>
                <a:gd name="T43" fmla="*/ 930 h 1182"/>
                <a:gd name="T44" fmla="*/ 1270 w 1595"/>
                <a:gd name="T45" fmla="*/ 819 h 1182"/>
                <a:gd name="T46" fmla="*/ 1431 w 1595"/>
                <a:gd name="T47" fmla="*/ 1010 h 1182"/>
                <a:gd name="T48" fmla="*/ 1431 w 1595"/>
                <a:gd name="T49" fmla="*/ 682 h 1182"/>
                <a:gd name="T50" fmla="*/ 1025 w 1595"/>
                <a:gd name="T51" fmla="*/ 588 h 1182"/>
                <a:gd name="T52" fmla="*/ 968 w 1595"/>
                <a:gd name="T53" fmla="*/ 623 h 1182"/>
                <a:gd name="T54" fmla="*/ 958 w 1595"/>
                <a:gd name="T55" fmla="*/ 560 h 1182"/>
                <a:gd name="T56" fmla="*/ 902 w 1595"/>
                <a:gd name="T57" fmla="*/ 545 h 1182"/>
                <a:gd name="T58" fmla="*/ 902 w 1595"/>
                <a:gd name="T59" fmla="*/ 657 h 1182"/>
                <a:gd name="T60" fmla="*/ 902 w 1595"/>
                <a:gd name="T61" fmla="*/ 545 h 1182"/>
                <a:gd name="T62" fmla="*/ 843 w 1595"/>
                <a:gd name="T63" fmla="*/ 565 h 1182"/>
                <a:gd name="T64" fmla="*/ 835 w 1595"/>
                <a:gd name="T65" fmla="*/ 619 h 1182"/>
                <a:gd name="T66" fmla="*/ 772 w 1595"/>
                <a:gd name="T67" fmla="*/ 588 h 1182"/>
                <a:gd name="T68" fmla="*/ 765 w 1595"/>
                <a:gd name="T69" fmla="*/ 730 h 1182"/>
                <a:gd name="T70" fmla="*/ 757 w 1595"/>
                <a:gd name="T71" fmla="*/ 727 h 1182"/>
                <a:gd name="T72" fmla="*/ 773 w 1595"/>
                <a:gd name="T73" fmla="*/ 658 h 1182"/>
                <a:gd name="T74" fmla="*/ 800 w 1595"/>
                <a:gd name="T75" fmla="*/ 644 h 1182"/>
                <a:gd name="T76" fmla="*/ 853 w 1595"/>
                <a:gd name="T77" fmla="*/ 658 h 1182"/>
                <a:gd name="T78" fmla="*/ 837 w 1595"/>
                <a:gd name="T79" fmla="*/ 691 h 1182"/>
                <a:gd name="T80" fmla="*/ 765 w 1595"/>
                <a:gd name="T81" fmla="*/ 730 h 1182"/>
                <a:gd name="T82" fmla="*/ 970 w 1595"/>
                <a:gd name="T83" fmla="*/ 802 h 1182"/>
                <a:gd name="T84" fmla="*/ 837 w 1595"/>
                <a:gd name="T85" fmla="*/ 802 h 1182"/>
                <a:gd name="T86" fmla="*/ 822 w 1595"/>
                <a:gd name="T87" fmla="*/ 787 h 1182"/>
                <a:gd name="T88" fmla="*/ 887 w 1595"/>
                <a:gd name="T89" fmla="*/ 680 h 1182"/>
                <a:gd name="T90" fmla="*/ 916 w 1595"/>
                <a:gd name="T91" fmla="*/ 680 h 1182"/>
                <a:gd name="T92" fmla="*/ 961 w 1595"/>
                <a:gd name="T93" fmla="*/ 700 h 1182"/>
                <a:gd name="T94" fmla="*/ 970 w 1595"/>
                <a:gd name="T95" fmla="*/ 802 h 1182"/>
                <a:gd name="T96" fmla="*/ 1034 w 1595"/>
                <a:gd name="T97" fmla="*/ 730 h 1182"/>
                <a:gd name="T98" fmla="*/ 973 w 1595"/>
                <a:gd name="T99" fmla="*/ 693 h 1182"/>
                <a:gd name="T100" fmla="*/ 948 w 1595"/>
                <a:gd name="T101" fmla="*/ 658 h 1182"/>
                <a:gd name="T102" fmla="*/ 975 w 1595"/>
                <a:gd name="T103" fmla="*/ 644 h 1182"/>
                <a:gd name="T104" fmla="*/ 1027 w 1595"/>
                <a:gd name="T105" fmla="*/ 658 h 1182"/>
                <a:gd name="T106" fmla="*/ 1041 w 1595"/>
                <a:gd name="T107" fmla="*/ 728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5" h="1182">
                  <a:moveTo>
                    <a:pt x="1431" y="682"/>
                  </a:moveTo>
                  <a:cubicBezTo>
                    <a:pt x="1368" y="682"/>
                    <a:pt x="1314" y="717"/>
                    <a:pt x="1286" y="769"/>
                  </a:cubicBezTo>
                  <a:cubicBezTo>
                    <a:pt x="1163" y="728"/>
                    <a:pt x="1163" y="728"/>
                    <a:pt x="1163" y="728"/>
                  </a:cubicBezTo>
                  <a:cubicBezTo>
                    <a:pt x="1167" y="709"/>
                    <a:pt x="1169" y="690"/>
                    <a:pt x="1169" y="670"/>
                  </a:cubicBezTo>
                  <a:cubicBezTo>
                    <a:pt x="1169" y="577"/>
                    <a:pt x="1120" y="496"/>
                    <a:pt x="1047" y="450"/>
                  </a:cubicBezTo>
                  <a:cubicBezTo>
                    <a:pt x="1102" y="340"/>
                    <a:pt x="1102" y="340"/>
                    <a:pt x="1102" y="340"/>
                  </a:cubicBezTo>
                  <a:cubicBezTo>
                    <a:pt x="1112" y="343"/>
                    <a:pt x="1124" y="345"/>
                    <a:pt x="1136" y="345"/>
                  </a:cubicBezTo>
                  <a:cubicBezTo>
                    <a:pt x="1208" y="345"/>
                    <a:pt x="1267" y="286"/>
                    <a:pt x="1267" y="213"/>
                  </a:cubicBezTo>
                  <a:cubicBezTo>
                    <a:pt x="1267" y="141"/>
                    <a:pt x="1208" y="82"/>
                    <a:pt x="1136" y="82"/>
                  </a:cubicBezTo>
                  <a:cubicBezTo>
                    <a:pt x="1063" y="82"/>
                    <a:pt x="1004" y="141"/>
                    <a:pt x="1004" y="213"/>
                  </a:cubicBezTo>
                  <a:cubicBezTo>
                    <a:pt x="1004" y="256"/>
                    <a:pt x="1024" y="293"/>
                    <a:pt x="1055" y="317"/>
                  </a:cubicBezTo>
                  <a:cubicBezTo>
                    <a:pt x="1001" y="426"/>
                    <a:pt x="1001" y="426"/>
                    <a:pt x="1001" y="426"/>
                  </a:cubicBezTo>
                  <a:cubicBezTo>
                    <a:pt x="972" y="416"/>
                    <a:pt x="941" y="410"/>
                    <a:pt x="909" y="410"/>
                  </a:cubicBezTo>
                  <a:cubicBezTo>
                    <a:pt x="792" y="410"/>
                    <a:pt x="692" y="488"/>
                    <a:pt x="660" y="594"/>
                  </a:cubicBezTo>
                  <a:cubicBezTo>
                    <a:pt x="588" y="580"/>
                    <a:pt x="588" y="580"/>
                    <a:pt x="588" y="580"/>
                  </a:cubicBezTo>
                  <a:cubicBezTo>
                    <a:pt x="588" y="580"/>
                    <a:pt x="588" y="580"/>
                    <a:pt x="588" y="579"/>
                  </a:cubicBezTo>
                  <a:cubicBezTo>
                    <a:pt x="588" y="519"/>
                    <a:pt x="550" y="467"/>
                    <a:pt x="496" y="448"/>
                  </a:cubicBezTo>
                  <a:cubicBezTo>
                    <a:pt x="519" y="311"/>
                    <a:pt x="519" y="311"/>
                    <a:pt x="519" y="311"/>
                  </a:cubicBezTo>
                  <a:cubicBezTo>
                    <a:pt x="604" y="310"/>
                    <a:pt x="673" y="241"/>
                    <a:pt x="673" y="155"/>
                  </a:cubicBezTo>
                  <a:cubicBezTo>
                    <a:pt x="673" y="70"/>
                    <a:pt x="604" y="0"/>
                    <a:pt x="518" y="0"/>
                  </a:cubicBezTo>
                  <a:cubicBezTo>
                    <a:pt x="432" y="0"/>
                    <a:pt x="363" y="70"/>
                    <a:pt x="363" y="155"/>
                  </a:cubicBezTo>
                  <a:cubicBezTo>
                    <a:pt x="363" y="224"/>
                    <a:pt x="406" y="281"/>
                    <a:pt x="467" y="302"/>
                  </a:cubicBezTo>
                  <a:cubicBezTo>
                    <a:pt x="445" y="439"/>
                    <a:pt x="445" y="439"/>
                    <a:pt x="445" y="439"/>
                  </a:cubicBezTo>
                  <a:cubicBezTo>
                    <a:pt x="369" y="441"/>
                    <a:pt x="308" y="503"/>
                    <a:pt x="308" y="579"/>
                  </a:cubicBezTo>
                  <a:cubicBezTo>
                    <a:pt x="308" y="583"/>
                    <a:pt x="308" y="586"/>
                    <a:pt x="308" y="589"/>
                  </a:cubicBezTo>
                  <a:cubicBezTo>
                    <a:pt x="203" y="617"/>
                    <a:pt x="203" y="617"/>
                    <a:pt x="203" y="617"/>
                  </a:cubicBezTo>
                  <a:cubicBezTo>
                    <a:pt x="184" y="583"/>
                    <a:pt x="149" y="560"/>
                    <a:pt x="108" y="560"/>
                  </a:cubicBezTo>
                  <a:cubicBezTo>
                    <a:pt x="48" y="560"/>
                    <a:pt x="0" y="609"/>
                    <a:pt x="0" y="668"/>
                  </a:cubicBezTo>
                  <a:cubicBezTo>
                    <a:pt x="0" y="728"/>
                    <a:pt x="48" y="776"/>
                    <a:pt x="108" y="776"/>
                  </a:cubicBezTo>
                  <a:cubicBezTo>
                    <a:pt x="168" y="776"/>
                    <a:pt x="216" y="728"/>
                    <a:pt x="216" y="668"/>
                  </a:cubicBezTo>
                  <a:cubicBezTo>
                    <a:pt x="216" y="668"/>
                    <a:pt x="216" y="667"/>
                    <a:pt x="216" y="667"/>
                  </a:cubicBezTo>
                  <a:cubicBezTo>
                    <a:pt x="321" y="639"/>
                    <a:pt x="321" y="639"/>
                    <a:pt x="321" y="639"/>
                  </a:cubicBezTo>
                  <a:cubicBezTo>
                    <a:pt x="344" y="686"/>
                    <a:pt x="391" y="718"/>
                    <a:pt x="446" y="719"/>
                  </a:cubicBezTo>
                  <a:cubicBezTo>
                    <a:pt x="465" y="831"/>
                    <a:pt x="465" y="831"/>
                    <a:pt x="465" y="831"/>
                  </a:cubicBezTo>
                  <a:cubicBezTo>
                    <a:pt x="393" y="854"/>
                    <a:pt x="341" y="922"/>
                    <a:pt x="341" y="1002"/>
                  </a:cubicBezTo>
                  <a:cubicBezTo>
                    <a:pt x="341" y="1101"/>
                    <a:pt x="422" y="1182"/>
                    <a:pt x="521" y="1182"/>
                  </a:cubicBezTo>
                  <a:cubicBezTo>
                    <a:pt x="621" y="1182"/>
                    <a:pt x="701" y="1101"/>
                    <a:pt x="701" y="1002"/>
                  </a:cubicBezTo>
                  <a:cubicBezTo>
                    <a:pt x="701" y="902"/>
                    <a:pt x="621" y="822"/>
                    <a:pt x="521" y="822"/>
                  </a:cubicBezTo>
                  <a:cubicBezTo>
                    <a:pt x="520" y="822"/>
                    <a:pt x="518" y="822"/>
                    <a:pt x="516" y="822"/>
                  </a:cubicBezTo>
                  <a:cubicBezTo>
                    <a:pt x="497" y="710"/>
                    <a:pt x="497" y="710"/>
                    <a:pt x="497" y="710"/>
                  </a:cubicBezTo>
                  <a:cubicBezTo>
                    <a:pt x="534" y="697"/>
                    <a:pt x="563" y="668"/>
                    <a:pt x="578" y="631"/>
                  </a:cubicBezTo>
                  <a:cubicBezTo>
                    <a:pt x="650" y="645"/>
                    <a:pt x="650" y="645"/>
                    <a:pt x="650" y="645"/>
                  </a:cubicBezTo>
                  <a:cubicBezTo>
                    <a:pt x="649" y="653"/>
                    <a:pt x="649" y="662"/>
                    <a:pt x="649" y="670"/>
                  </a:cubicBezTo>
                  <a:cubicBezTo>
                    <a:pt x="649" y="813"/>
                    <a:pt x="765" y="930"/>
                    <a:pt x="909" y="930"/>
                  </a:cubicBezTo>
                  <a:cubicBezTo>
                    <a:pt x="1014" y="930"/>
                    <a:pt x="1105" y="867"/>
                    <a:pt x="1146" y="777"/>
                  </a:cubicBezTo>
                  <a:cubicBezTo>
                    <a:pt x="1270" y="819"/>
                    <a:pt x="1270" y="819"/>
                    <a:pt x="1270" y="819"/>
                  </a:cubicBezTo>
                  <a:cubicBezTo>
                    <a:pt x="1268" y="827"/>
                    <a:pt x="1267" y="836"/>
                    <a:pt x="1267" y="846"/>
                  </a:cubicBezTo>
                  <a:cubicBezTo>
                    <a:pt x="1267" y="936"/>
                    <a:pt x="1341" y="1010"/>
                    <a:pt x="1431" y="1010"/>
                  </a:cubicBezTo>
                  <a:cubicBezTo>
                    <a:pt x="1522" y="1010"/>
                    <a:pt x="1595" y="936"/>
                    <a:pt x="1595" y="846"/>
                  </a:cubicBezTo>
                  <a:cubicBezTo>
                    <a:pt x="1595" y="755"/>
                    <a:pt x="1522" y="682"/>
                    <a:pt x="1431" y="682"/>
                  </a:cubicBezTo>
                  <a:close/>
                  <a:moveTo>
                    <a:pt x="985" y="548"/>
                  </a:moveTo>
                  <a:cubicBezTo>
                    <a:pt x="1007" y="548"/>
                    <a:pt x="1025" y="566"/>
                    <a:pt x="1025" y="588"/>
                  </a:cubicBezTo>
                  <a:cubicBezTo>
                    <a:pt x="1025" y="609"/>
                    <a:pt x="1007" y="627"/>
                    <a:pt x="985" y="627"/>
                  </a:cubicBezTo>
                  <a:cubicBezTo>
                    <a:pt x="979" y="627"/>
                    <a:pt x="974" y="626"/>
                    <a:pt x="968" y="623"/>
                  </a:cubicBezTo>
                  <a:cubicBezTo>
                    <a:pt x="970" y="616"/>
                    <a:pt x="972" y="609"/>
                    <a:pt x="972" y="601"/>
                  </a:cubicBezTo>
                  <a:cubicBezTo>
                    <a:pt x="972" y="586"/>
                    <a:pt x="967" y="572"/>
                    <a:pt x="958" y="560"/>
                  </a:cubicBezTo>
                  <a:cubicBezTo>
                    <a:pt x="965" y="552"/>
                    <a:pt x="975" y="548"/>
                    <a:pt x="985" y="548"/>
                  </a:cubicBezTo>
                  <a:close/>
                  <a:moveTo>
                    <a:pt x="902" y="545"/>
                  </a:moveTo>
                  <a:cubicBezTo>
                    <a:pt x="933" y="545"/>
                    <a:pt x="958" y="570"/>
                    <a:pt x="958" y="601"/>
                  </a:cubicBezTo>
                  <a:cubicBezTo>
                    <a:pt x="958" y="632"/>
                    <a:pt x="933" y="657"/>
                    <a:pt x="902" y="657"/>
                  </a:cubicBezTo>
                  <a:cubicBezTo>
                    <a:pt x="871" y="657"/>
                    <a:pt x="846" y="632"/>
                    <a:pt x="846" y="601"/>
                  </a:cubicBezTo>
                  <a:cubicBezTo>
                    <a:pt x="846" y="570"/>
                    <a:pt x="871" y="545"/>
                    <a:pt x="902" y="545"/>
                  </a:cubicBezTo>
                  <a:close/>
                  <a:moveTo>
                    <a:pt x="811" y="548"/>
                  </a:moveTo>
                  <a:cubicBezTo>
                    <a:pt x="824" y="548"/>
                    <a:pt x="835" y="554"/>
                    <a:pt x="843" y="565"/>
                  </a:cubicBezTo>
                  <a:cubicBezTo>
                    <a:pt x="836" y="576"/>
                    <a:pt x="832" y="588"/>
                    <a:pt x="832" y="601"/>
                  </a:cubicBezTo>
                  <a:cubicBezTo>
                    <a:pt x="832" y="607"/>
                    <a:pt x="833" y="613"/>
                    <a:pt x="835" y="619"/>
                  </a:cubicBezTo>
                  <a:cubicBezTo>
                    <a:pt x="828" y="624"/>
                    <a:pt x="819" y="627"/>
                    <a:pt x="811" y="627"/>
                  </a:cubicBezTo>
                  <a:cubicBezTo>
                    <a:pt x="789" y="627"/>
                    <a:pt x="772" y="609"/>
                    <a:pt x="772" y="588"/>
                  </a:cubicBezTo>
                  <a:cubicBezTo>
                    <a:pt x="772" y="566"/>
                    <a:pt x="789" y="548"/>
                    <a:pt x="811" y="548"/>
                  </a:cubicBezTo>
                  <a:close/>
                  <a:moveTo>
                    <a:pt x="765" y="730"/>
                  </a:moveTo>
                  <a:cubicBezTo>
                    <a:pt x="764" y="730"/>
                    <a:pt x="764" y="730"/>
                    <a:pt x="764" y="730"/>
                  </a:cubicBezTo>
                  <a:cubicBezTo>
                    <a:pt x="761" y="730"/>
                    <a:pt x="758" y="729"/>
                    <a:pt x="757" y="727"/>
                  </a:cubicBezTo>
                  <a:cubicBezTo>
                    <a:pt x="754" y="724"/>
                    <a:pt x="755" y="720"/>
                    <a:pt x="755" y="720"/>
                  </a:cubicBezTo>
                  <a:cubicBezTo>
                    <a:pt x="755" y="719"/>
                    <a:pt x="763" y="672"/>
                    <a:pt x="773" y="658"/>
                  </a:cubicBezTo>
                  <a:cubicBezTo>
                    <a:pt x="782" y="644"/>
                    <a:pt x="798" y="644"/>
                    <a:pt x="800" y="644"/>
                  </a:cubicBezTo>
                  <a:cubicBezTo>
                    <a:pt x="800" y="644"/>
                    <a:pt x="800" y="644"/>
                    <a:pt x="800" y="644"/>
                  </a:cubicBezTo>
                  <a:cubicBezTo>
                    <a:pt x="821" y="644"/>
                    <a:pt x="821" y="644"/>
                    <a:pt x="821" y="644"/>
                  </a:cubicBezTo>
                  <a:cubicBezTo>
                    <a:pt x="821" y="644"/>
                    <a:pt x="843" y="641"/>
                    <a:pt x="853" y="658"/>
                  </a:cubicBezTo>
                  <a:cubicBezTo>
                    <a:pt x="855" y="661"/>
                    <a:pt x="858" y="666"/>
                    <a:pt x="860" y="672"/>
                  </a:cubicBezTo>
                  <a:cubicBezTo>
                    <a:pt x="850" y="677"/>
                    <a:pt x="843" y="683"/>
                    <a:pt x="837" y="691"/>
                  </a:cubicBezTo>
                  <a:cubicBezTo>
                    <a:pt x="832" y="699"/>
                    <a:pt x="826" y="712"/>
                    <a:pt x="821" y="730"/>
                  </a:cubicBezTo>
                  <a:lnTo>
                    <a:pt x="765" y="730"/>
                  </a:lnTo>
                  <a:close/>
                  <a:moveTo>
                    <a:pt x="970" y="802"/>
                  </a:moveTo>
                  <a:cubicBezTo>
                    <a:pt x="970" y="802"/>
                    <a:pt x="970" y="802"/>
                    <a:pt x="970" y="802"/>
                  </a:cubicBezTo>
                  <a:cubicBezTo>
                    <a:pt x="837" y="802"/>
                    <a:pt x="837" y="802"/>
                    <a:pt x="837" y="802"/>
                  </a:cubicBezTo>
                  <a:cubicBezTo>
                    <a:pt x="837" y="802"/>
                    <a:pt x="837" y="802"/>
                    <a:pt x="837" y="802"/>
                  </a:cubicBezTo>
                  <a:cubicBezTo>
                    <a:pt x="831" y="802"/>
                    <a:pt x="827" y="801"/>
                    <a:pt x="825" y="798"/>
                  </a:cubicBezTo>
                  <a:cubicBezTo>
                    <a:pt x="821" y="793"/>
                    <a:pt x="822" y="787"/>
                    <a:pt x="822" y="787"/>
                  </a:cubicBezTo>
                  <a:cubicBezTo>
                    <a:pt x="822" y="786"/>
                    <a:pt x="833" y="720"/>
                    <a:pt x="848" y="699"/>
                  </a:cubicBezTo>
                  <a:cubicBezTo>
                    <a:pt x="861" y="680"/>
                    <a:pt x="883" y="680"/>
                    <a:pt x="887" y="680"/>
                  </a:cubicBezTo>
                  <a:cubicBezTo>
                    <a:pt x="887" y="680"/>
                    <a:pt x="887" y="680"/>
                    <a:pt x="887" y="680"/>
                  </a:cubicBezTo>
                  <a:cubicBezTo>
                    <a:pt x="916" y="680"/>
                    <a:pt x="916" y="680"/>
                    <a:pt x="916" y="680"/>
                  </a:cubicBezTo>
                  <a:cubicBezTo>
                    <a:pt x="916" y="680"/>
                    <a:pt x="917" y="679"/>
                    <a:pt x="920" y="679"/>
                  </a:cubicBezTo>
                  <a:cubicBezTo>
                    <a:pt x="928" y="679"/>
                    <a:pt x="950" y="681"/>
                    <a:pt x="961" y="700"/>
                  </a:cubicBezTo>
                  <a:cubicBezTo>
                    <a:pt x="979" y="722"/>
                    <a:pt x="988" y="786"/>
                    <a:pt x="988" y="787"/>
                  </a:cubicBezTo>
                  <a:cubicBezTo>
                    <a:pt x="988" y="801"/>
                    <a:pt x="972" y="802"/>
                    <a:pt x="970" y="802"/>
                  </a:cubicBezTo>
                  <a:close/>
                  <a:moveTo>
                    <a:pt x="1041" y="728"/>
                  </a:moveTo>
                  <a:cubicBezTo>
                    <a:pt x="1038" y="730"/>
                    <a:pt x="1035" y="730"/>
                    <a:pt x="1034" y="730"/>
                  </a:cubicBezTo>
                  <a:cubicBezTo>
                    <a:pt x="989" y="730"/>
                    <a:pt x="989" y="730"/>
                    <a:pt x="989" y="730"/>
                  </a:cubicBezTo>
                  <a:cubicBezTo>
                    <a:pt x="984" y="713"/>
                    <a:pt x="979" y="700"/>
                    <a:pt x="973" y="693"/>
                  </a:cubicBezTo>
                  <a:cubicBezTo>
                    <a:pt x="966" y="681"/>
                    <a:pt x="955" y="673"/>
                    <a:pt x="942" y="669"/>
                  </a:cubicBezTo>
                  <a:cubicBezTo>
                    <a:pt x="944" y="664"/>
                    <a:pt x="946" y="660"/>
                    <a:pt x="948" y="658"/>
                  </a:cubicBezTo>
                  <a:cubicBezTo>
                    <a:pt x="957" y="644"/>
                    <a:pt x="973" y="644"/>
                    <a:pt x="975" y="644"/>
                  </a:cubicBezTo>
                  <a:cubicBezTo>
                    <a:pt x="975" y="644"/>
                    <a:pt x="975" y="644"/>
                    <a:pt x="975" y="644"/>
                  </a:cubicBezTo>
                  <a:cubicBezTo>
                    <a:pt x="995" y="644"/>
                    <a:pt x="995" y="644"/>
                    <a:pt x="995" y="644"/>
                  </a:cubicBezTo>
                  <a:cubicBezTo>
                    <a:pt x="995" y="644"/>
                    <a:pt x="1017" y="641"/>
                    <a:pt x="1027" y="658"/>
                  </a:cubicBezTo>
                  <a:cubicBezTo>
                    <a:pt x="1039" y="674"/>
                    <a:pt x="1046" y="719"/>
                    <a:pt x="1046" y="719"/>
                  </a:cubicBezTo>
                  <a:cubicBezTo>
                    <a:pt x="1046" y="724"/>
                    <a:pt x="1044" y="726"/>
                    <a:pt x="1041" y="728"/>
                  </a:cubicBezTo>
                  <a:close/>
                </a:path>
              </a:pathLst>
            </a:custGeom>
            <a:solidFill>
              <a:schemeClr val="tx1"/>
            </a:solidFill>
            <a:ln>
              <a:noFill/>
            </a:ln>
            <a:effectLst>
              <a:outerShdw blurRad="50800" dist="12700" dir="5400000" algn="ctr" rotWithShape="0">
                <a:srgbClr val="000000">
                  <a:alpha val="30000"/>
                </a:srgbClr>
              </a:outerShdw>
            </a:effectLst>
            <a:extLst/>
          </p:spPr>
          <p:txBody>
            <a:bodyPr vert="horz" wrap="square" lIns="68589" tIns="34295" rIns="68589" bIns="34295" numCol="1" anchor="t" anchorCtr="0" compatLnSpc="1">
              <a:prstTxWarp prst="textNoShape">
                <a:avLst/>
              </a:prstTxWarp>
            </a:bodyPr>
            <a:lstStyle/>
            <a:p>
              <a:pPr defTabSz="685532"/>
              <a:endParaRPr lang="en-US">
                <a:solidFill>
                  <a:srgbClr val="28ABE2"/>
                </a:solidFill>
              </a:endParaRPr>
            </a:p>
          </p:txBody>
        </p:sp>
        <p:sp>
          <p:nvSpPr>
            <p:cNvPr id="121" name="Rectangle 120"/>
            <p:cNvSpPr/>
            <p:nvPr/>
          </p:nvSpPr>
          <p:spPr>
            <a:xfrm>
              <a:off x="6693101" y="8527713"/>
              <a:ext cx="1697009" cy="369332"/>
            </a:xfrm>
            <a:prstGeom prst="rect">
              <a:avLst/>
            </a:prstGeom>
          </p:spPr>
          <p:txBody>
            <a:bodyPr wrap="square">
              <a:spAutoFit/>
            </a:bodyPr>
            <a:lstStyle/>
            <a:p>
              <a:pPr algn="ctr">
                <a:spcBef>
                  <a:spcPts val="450"/>
                </a:spcBef>
              </a:pPr>
              <a:r>
                <a:rPr lang="en-US" dirty="0">
                  <a:ea typeface="MS PGothic" charset="0"/>
                </a:rPr>
                <a:t>Conferencing </a:t>
              </a:r>
            </a:p>
          </p:txBody>
        </p:sp>
        <p:grpSp>
          <p:nvGrpSpPr>
            <p:cNvPr id="130" name="Group 129"/>
            <p:cNvGrpSpPr/>
            <p:nvPr/>
          </p:nvGrpSpPr>
          <p:grpSpPr>
            <a:xfrm>
              <a:off x="9368646" y="8001492"/>
              <a:ext cx="707058" cy="370727"/>
              <a:chOff x="7229233" y="2837318"/>
              <a:chExt cx="1228960" cy="645281"/>
            </a:xfrm>
            <a:effectLst>
              <a:outerShdw blurRad="50800" dist="12700" dir="5400000" algn="ctr" rotWithShape="0">
                <a:srgbClr val="000000">
                  <a:alpha val="30000"/>
                </a:srgbClr>
              </a:outerShdw>
            </a:effectLst>
          </p:grpSpPr>
          <p:grpSp>
            <p:nvGrpSpPr>
              <p:cNvPr id="139" name="Group 138"/>
              <p:cNvGrpSpPr/>
              <p:nvPr/>
            </p:nvGrpSpPr>
            <p:grpSpPr>
              <a:xfrm>
                <a:off x="7229233" y="2858934"/>
                <a:ext cx="901884" cy="594834"/>
                <a:chOff x="7229233" y="2858934"/>
                <a:chExt cx="901884" cy="594834"/>
              </a:xfrm>
            </p:grpSpPr>
            <p:sp>
              <p:nvSpPr>
                <p:cNvPr id="145" name="Rounded Rectangle 144"/>
                <p:cNvSpPr/>
                <p:nvPr/>
              </p:nvSpPr>
              <p:spPr>
                <a:xfrm>
                  <a:off x="7229233" y="2858934"/>
                  <a:ext cx="901884" cy="594834"/>
                </a:xfrm>
                <a:prstGeom prst="roundRect">
                  <a:avLst>
                    <a:gd name="adj" fmla="val 4657"/>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Freeform 146"/>
                <p:cNvSpPr/>
                <p:nvPr/>
              </p:nvSpPr>
              <p:spPr>
                <a:xfrm>
                  <a:off x="7310704" y="2946791"/>
                  <a:ext cx="738943" cy="374284"/>
                </a:xfrm>
                <a:custGeom>
                  <a:avLst/>
                  <a:gdLst>
                    <a:gd name="connsiteX0" fmla="*/ 0 w 614363"/>
                    <a:gd name="connsiteY0" fmla="*/ 28575 h 328612"/>
                    <a:gd name="connsiteX1" fmla="*/ 314325 w 614363"/>
                    <a:gd name="connsiteY1" fmla="*/ 328612 h 328612"/>
                    <a:gd name="connsiteX2" fmla="*/ 614363 w 614363"/>
                    <a:gd name="connsiteY2" fmla="*/ 0 h 328612"/>
                    <a:gd name="connsiteX0" fmla="*/ 0 w 660138"/>
                    <a:gd name="connsiteY0" fmla="*/ 0 h 334369"/>
                    <a:gd name="connsiteX1" fmla="*/ 360100 w 660138"/>
                    <a:gd name="connsiteY1" fmla="*/ 334369 h 334369"/>
                    <a:gd name="connsiteX2" fmla="*/ 660138 w 660138"/>
                    <a:gd name="connsiteY2" fmla="*/ 5757 h 334369"/>
                    <a:gd name="connsiteX0" fmla="*/ 0 w 660138"/>
                    <a:gd name="connsiteY0" fmla="*/ 0 h 334369"/>
                    <a:gd name="connsiteX1" fmla="*/ 325769 w 660138"/>
                    <a:gd name="connsiteY1" fmla="*/ 334369 h 334369"/>
                    <a:gd name="connsiteX2" fmla="*/ 660138 w 660138"/>
                    <a:gd name="connsiteY2" fmla="*/ 5757 h 334369"/>
                  </a:gdLst>
                  <a:ahLst/>
                  <a:cxnLst>
                    <a:cxn ang="0">
                      <a:pos x="connsiteX0" y="connsiteY0"/>
                    </a:cxn>
                    <a:cxn ang="0">
                      <a:pos x="connsiteX1" y="connsiteY1"/>
                    </a:cxn>
                    <a:cxn ang="0">
                      <a:pos x="connsiteX2" y="connsiteY2"/>
                    </a:cxn>
                  </a:cxnLst>
                  <a:rect l="l" t="t" r="r" b="b"/>
                  <a:pathLst>
                    <a:path w="660138" h="334369">
                      <a:moveTo>
                        <a:pt x="0" y="0"/>
                      </a:moveTo>
                      <a:lnTo>
                        <a:pt x="325769" y="334369"/>
                      </a:lnTo>
                      <a:lnTo>
                        <a:pt x="660138" y="5757"/>
                      </a:lnTo>
                    </a:path>
                  </a:pathLst>
                </a:custGeom>
                <a:noFill/>
                <a:ln w="4445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Arc 139"/>
              <p:cNvSpPr/>
              <p:nvPr/>
            </p:nvSpPr>
            <p:spPr>
              <a:xfrm>
                <a:off x="7812913" y="2837318"/>
                <a:ext cx="645280" cy="645281"/>
              </a:xfrm>
              <a:prstGeom prst="arc">
                <a:avLst>
                  <a:gd name="adj1" fmla="val 18120282"/>
                  <a:gd name="adj2" fmla="val 3026825"/>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Arc 142"/>
              <p:cNvSpPr/>
              <p:nvPr/>
            </p:nvSpPr>
            <p:spPr>
              <a:xfrm>
                <a:off x="7882694" y="2949200"/>
                <a:ext cx="421518" cy="421516"/>
              </a:xfrm>
              <a:prstGeom prst="arc">
                <a:avLst>
                  <a:gd name="adj1" fmla="val 18120282"/>
                  <a:gd name="adj2" fmla="val 3026825"/>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6" name="Rectangle 135"/>
            <p:cNvSpPr/>
            <p:nvPr/>
          </p:nvSpPr>
          <p:spPr>
            <a:xfrm>
              <a:off x="8995347" y="8527713"/>
              <a:ext cx="1453658" cy="369332"/>
            </a:xfrm>
            <a:prstGeom prst="rect">
              <a:avLst/>
            </a:prstGeom>
          </p:spPr>
          <p:txBody>
            <a:bodyPr wrap="square">
              <a:spAutoFit/>
            </a:bodyPr>
            <a:lstStyle/>
            <a:p>
              <a:pPr algn="ctr">
                <a:spcBef>
                  <a:spcPts val="450"/>
                </a:spcBef>
              </a:pPr>
              <a:r>
                <a:rPr lang="en-US" dirty="0">
                  <a:ea typeface="MS PGothic" charset="0"/>
                </a:rPr>
                <a:t>Messaging</a:t>
              </a:r>
            </a:p>
          </p:txBody>
        </p:sp>
      </p:grpSp>
      <p:pic>
        <p:nvPicPr>
          <p:cNvPr id="10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0779" y="162874"/>
            <a:ext cx="1062027" cy="94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5" name="Group 104"/>
          <p:cNvGrpSpPr/>
          <p:nvPr/>
        </p:nvGrpSpPr>
        <p:grpSpPr>
          <a:xfrm>
            <a:off x="850618" y="2644455"/>
            <a:ext cx="2706402" cy="1475767"/>
            <a:chOff x="850618" y="2644455"/>
            <a:chExt cx="2706402" cy="1475767"/>
          </a:xfrm>
        </p:grpSpPr>
        <p:sp>
          <p:nvSpPr>
            <p:cNvPr id="106" name="Freeform 7"/>
            <p:cNvSpPr>
              <a:spLocks noEditPoints="1"/>
            </p:cNvSpPr>
            <p:nvPr/>
          </p:nvSpPr>
          <p:spPr bwMode="auto">
            <a:xfrm>
              <a:off x="2956091" y="2733598"/>
              <a:ext cx="600929" cy="1378684"/>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353637"/>
            </a:solidFill>
            <a:ln>
              <a:noFill/>
            </a:ln>
            <a:effectLst>
              <a:glow rad="63500">
                <a:schemeClr val="bg1">
                  <a:alpha val="40000"/>
                </a:schemeClr>
              </a:glow>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grpSp>
          <p:nvGrpSpPr>
            <p:cNvPr id="107" name="Group 106"/>
            <p:cNvGrpSpPr/>
            <p:nvPr/>
          </p:nvGrpSpPr>
          <p:grpSpPr>
            <a:xfrm>
              <a:off x="885825" y="2700182"/>
              <a:ext cx="1833563" cy="1090767"/>
              <a:chOff x="885825" y="2700182"/>
              <a:chExt cx="1833563" cy="1090767"/>
            </a:xfrm>
          </p:grpSpPr>
          <p:pic>
            <p:nvPicPr>
              <p:cNvPr id="110" name="Picture 109" descr="new image hi-res.png"/>
              <p:cNvPicPr>
                <a:picLocks noChangeAspect="1"/>
              </p:cNvPicPr>
              <p:nvPr/>
            </p:nvPicPr>
            <p:blipFill rotWithShape="1">
              <a:blip r:embed="rId5"/>
              <a:srcRect l="30687" t="37731" r="38285" b="31146"/>
              <a:stretch/>
            </p:blipFill>
            <p:spPr>
              <a:xfrm>
                <a:off x="885825" y="2700182"/>
                <a:ext cx="1833563" cy="1090767"/>
              </a:xfrm>
              <a:prstGeom prst="rect">
                <a:avLst/>
              </a:prstGeom>
            </p:spPr>
          </p:pic>
          <p:pic>
            <p:nvPicPr>
              <p:cNvPr id="111" name="Picture 7" descr="\\psf\Home\Dropbox\Active Projects\110419 EBC Collaboration Revamp\0 Assets\ex60 copy.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3623" b="11815"/>
              <a:stretch/>
            </p:blipFill>
            <p:spPr bwMode="auto">
              <a:xfrm>
                <a:off x="1803795" y="2897984"/>
                <a:ext cx="722711" cy="374640"/>
              </a:xfrm>
              <a:prstGeom prst="rect">
                <a:avLst/>
              </a:prstGeom>
              <a:effectLst>
                <a:innerShdw blurRad="63500">
                  <a:prstClr val="black"/>
                </a:innerShdw>
              </a:effectLst>
              <a:extLst>
                <a:ext uri="{909E8E84-426E-40DD-AFC4-6F175D3DCCD1}">
                  <a14:hiddenFill xmlns:a14="http://schemas.microsoft.com/office/drawing/2010/main">
                    <a:solidFill>
                      <a:srgbClr val="FFFFFF"/>
                    </a:solidFill>
                  </a14:hiddenFill>
                </a:ext>
              </a:extLst>
            </p:spPr>
          </p:pic>
        </p:grpSp>
        <p:sp>
          <p:nvSpPr>
            <p:cNvPr id="108" name="Freeform 6"/>
            <p:cNvSpPr>
              <a:spLocks noEditPoints="1"/>
            </p:cNvSpPr>
            <p:nvPr/>
          </p:nvSpPr>
          <p:spPr bwMode="auto">
            <a:xfrm>
              <a:off x="850618" y="2644455"/>
              <a:ext cx="1911622" cy="1475767"/>
            </a:xfrm>
            <a:custGeom>
              <a:avLst/>
              <a:gdLst/>
              <a:ahLst/>
              <a:cxnLst>
                <a:cxn ang="0">
                  <a:pos x="295" y="0"/>
                </a:cxn>
                <a:cxn ang="0">
                  <a:pos x="15" y="0"/>
                </a:cxn>
                <a:cxn ang="0">
                  <a:pos x="0" y="14"/>
                </a:cxn>
                <a:cxn ang="0">
                  <a:pos x="0" y="184"/>
                </a:cxn>
                <a:cxn ang="0">
                  <a:pos x="15" y="198"/>
                </a:cxn>
                <a:cxn ang="0">
                  <a:pos x="149" y="198"/>
                </a:cxn>
                <a:cxn ang="0">
                  <a:pos x="149" y="227"/>
                </a:cxn>
                <a:cxn ang="0">
                  <a:pos x="59" y="240"/>
                </a:cxn>
                <a:cxn ang="0">
                  <a:pos x="252" y="240"/>
                </a:cxn>
                <a:cxn ang="0">
                  <a:pos x="162" y="227"/>
                </a:cxn>
                <a:cxn ang="0">
                  <a:pos x="162" y="198"/>
                </a:cxn>
                <a:cxn ang="0">
                  <a:pos x="295" y="198"/>
                </a:cxn>
                <a:cxn ang="0">
                  <a:pos x="310" y="184"/>
                </a:cxn>
                <a:cxn ang="0">
                  <a:pos x="310" y="14"/>
                </a:cxn>
                <a:cxn ang="0">
                  <a:pos x="295" y="0"/>
                </a:cxn>
                <a:cxn ang="0">
                  <a:pos x="297" y="171"/>
                </a:cxn>
                <a:cxn ang="0">
                  <a:pos x="282" y="185"/>
                </a:cxn>
                <a:cxn ang="0">
                  <a:pos x="27" y="185"/>
                </a:cxn>
                <a:cxn ang="0">
                  <a:pos x="13" y="171"/>
                </a:cxn>
                <a:cxn ang="0">
                  <a:pos x="13" y="27"/>
                </a:cxn>
                <a:cxn ang="0">
                  <a:pos x="27" y="13"/>
                </a:cxn>
                <a:cxn ang="0">
                  <a:pos x="282" y="13"/>
                </a:cxn>
                <a:cxn ang="0">
                  <a:pos x="297" y="27"/>
                </a:cxn>
                <a:cxn ang="0">
                  <a:pos x="297" y="171"/>
                </a:cxn>
              </a:cxnLst>
              <a:rect l="0" t="0" r="r" b="b"/>
              <a:pathLst>
                <a:path w="310" h="240">
                  <a:moveTo>
                    <a:pt x="295" y="0"/>
                  </a:moveTo>
                  <a:cubicBezTo>
                    <a:pt x="15" y="0"/>
                    <a:pt x="15" y="0"/>
                    <a:pt x="15" y="0"/>
                  </a:cubicBezTo>
                  <a:cubicBezTo>
                    <a:pt x="7" y="0"/>
                    <a:pt x="0" y="6"/>
                    <a:pt x="0" y="14"/>
                  </a:cubicBezTo>
                  <a:cubicBezTo>
                    <a:pt x="0" y="184"/>
                    <a:pt x="0" y="184"/>
                    <a:pt x="0" y="184"/>
                  </a:cubicBezTo>
                  <a:cubicBezTo>
                    <a:pt x="0" y="192"/>
                    <a:pt x="7" y="198"/>
                    <a:pt x="15" y="198"/>
                  </a:cubicBezTo>
                  <a:cubicBezTo>
                    <a:pt x="149" y="198"/>
                    <a:pt x="149" y="198"/>
                    <a:pt x="149" y="198"/>
                  </a:cubicBezTo>
                  <a:cubicBezTo>
                    <a:pt x="149" y="227"/>
                    <a:pt x="149" y="227"/>
                    <a:pt x="149" y="227"/>
                  </a:cubicBezTo>
                  <a:cubicBezTo>
                    <a:pt x="99" y="228"/>
                    <a:pt x="59" y="233"/>
                    <a:pt x="59" y="240"/>
                  </a:cubicBezTo>
                  <a:cubicBezTo>
                    <a:pt x="252" y="240"/>
                    <a:pt x="252" y="240"/>
                    <a:pt x="252" y="240"/>
                  </a:cubicBezTo>
                  <a:cubicBezTo>
                    <a:pt x="252" y="233"/>
                    <a:pt x="212" y="228"/>
                    <a:pt x="162" y="227"/>
                  </a:cubicBezTo>
                  <a:cubicBezTo>
                    <a:pt x="162" y="198"/>
                    <a:pt x="162" y="198"/>
                    <a:pt x="162" y="198"/>
                  </a:cubicBezTo>
                  <a:cubicBezTo>
                    <a:pt x="295" y="198"/>
                    <a:pt x="295" y="198"/>
                    <a:pt x="295" y="198"/>
                  </a:cubicBezTo>
                  <a:cubicBezTo>
                    <a:pt x="303" y="198"/>
                    <a:pt x="310" y="192"/>
                    <a:pt x="310" y="184"/>
                  </a:cubicBezTo>
                  <a:cubicBezTo>
                    <a:pt x="310" y="14"/>
                    <a:pt x="310" y="14"/>
                    <a:pt x="310" y="14"/>
                  </a:cubicBezTo>
                  <a:cubicBezTo>
                    <a:pt x="310" y="6"/>
                    <a:pt x="303" y="0"/>
                    <a:pt x="295" y="0"/>
                  </a:cubicBezTo>
                  <a:close/>
                  <a:moveTo>
                    <a:pt x="297" y="171"/>
                  </a:moveTo>
                  <a:cubicBezTo>
                    <a:pt x="297" y="179"/>
                    <a:pt x="290" y="185"/>
                    <a:pt x="282" y="185"/>
                  </a:cubicBezTo>
                  <a:cubicBezTo>
                    <a:pt x="27" y="185"/>
                    <a:pt x="27" y="185"/>
                    <a:pt x="27" y="185"/>
                  </a:cubicBezTo>
                  <a:cubicBezTo>
                    <a:pt x="19" y="185"/>
                    <a:pt x="13" y="179"/>
                    <a:pt x="13" y="171"/>
                  </a:cubicBezTo>
                  <a:cubicBezTo>
                    <a:pt x="13" y="27"/>
                    <a:pt x="13" y="27"/>
                    <a:pt x="13" y="27"/>
                  </a:cubicBezTo>
                  <a:cubicBezTo>
                    <a:pt x="13" y="19"/>
                    <a:pt x="19" y="13"/>
                    <a:pt x="27" y="13"/>
                  </a:cubicBezTo>
                  <a:cubicBezTo>
                    <a:pt x="282" y="13"/>
                    <a:pt x="282" y="13"/>
                    <a:pt x="282" y="13"/>
                  </a:cubicBezTo>
                  <a:cubicBezTo>
                    <a:pt x="290" y="13"/>
                    <a:pt x="297" y="19"/>
                    <a:pt x="297" y="27"/>
                  </a:cubicBezTo>
                  <a:lnTo>
                    <a:pt x="297" y="171"/>
                  </a:lnTo>
                  <a:close/>
                </a:path>
              </a:pathLst>
            </a:custGeom>
            <a:solidFill>
              <a:srgbClr val="353637"/>
            </a:solidFill>
            <a:ln>
              <a:noFill/>
            </a:ln>
            <a:effectLst>
              <a:glow rad="63500">
                <a:schemeClr val="bg1">
                  <a:alpha val="40000"/>
                </a:schemeClr>
              </a:glow>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81858" y="3185084"/>
              <a:ext cx="365878" cy="5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2" name="Group 111"/>
          <p:cNvGrpSpPr/>
          <p:nvPr/>
        </p:nvGrpSpPr>
        <p:grpSpPr>
          <a:xfrm>
            <a:off x="4759181" y="2541165"/>
            <a:ext cx="1683097" cy="1030287"/>
            <a:chOff x="4759181" y="2541165"/>
            <a:chExt cx="1683097" cy="1030287"/>
          </a:xfrm>
          <a:solidFill>
            <a:srgbClr val="353637"/>
          </a:solidFill>
          <a:effectLst>
            <a:glow rad="63500">
              <a:schemeClr val="bg1">
                <a:alpha val="40000"/>
              </a:schemeClr>
            </a:glow>
          </a:effectLst>
        </p:grpSpPr>
        <p:grpSp>
          <p:nvGrpSpPr>
            <p:cNvPr id="113" name="Group 112"/>
            <p:cNvGrpSpPr/>
            <p:nvPr/>
          </p:nvGrpSpPr>
          <p:grpSpPr>
            <a:xfrm>
              <a:off x="4759181" y="2541165"/>
              <a:ext cx="1683097" cy="1030287"/>
              <a:chOff x="2620108" y="3488958"/>
              <a:chExt cx="1683097" cy="1030287"/>
            </a:xfrm>
            <a:grpFill/>
          </p:grpSpPr>
          <p:grpSp>
            <p:nvGrpSpPr>
              <p:cNvPr id="115" name="Group 52"/>
              <p:cNvGrpSpPr>
                <a:grpSpLocks/>
              </p:cNvGrpSpPr>
              <p:nvPr/>
            </p:nvGrpSpPr>
            <p:grpSpPr bwMode="auto">
              <a:xfrm>
                <a:off x="2620108" y="3488958"/>
                <a:ext cx="1683097" cy="1030287"/>
                <a:chOff x="1360" y="1358"/>
                <a:chExt cx="758" cy="462"/>
              </a:xfrm>
              <a:grpFill/>
            </p:grpSpPr>
            <p:sp>
              <p:nvSpPr>
                <p:cNvPr id="117" name="Freeform 54"/>
                <p:cNvSpPr>
                  <a:spLocks noEditPoints="1"/>
                </p:cNvSpPr>
                <p:nvPr/>
              </p:nvSpPr>
              <p:spPr bwMode="auto">
                <a:xfrm>
                  <a:off x="1361" y="1694"/>
                  <a:ext cx="757" cy="85"/>
                </a:xfrm>
                <a:custGeom>
                  <a:avLst/>
                  <a:gdLst>
                    <a:gd name="T0" fmla="*/ 24 w 992"/>
                    <a:gd name="T1" fmla="*/ 0 h 226"/>
                    <a:gd name="T2" fmla="*/ 24 w 992"/>
                    <a:gd name="T3" fmla="*/ 0 h 226"/>
                    <a:gd name="T4" fmla="*/ 27 w 992"/>
                    <a:gd name="T5" fmla="*/ 0 h 226"/>
                    <a:gd name="T6" fmla="*/ 28 w 992"/>
                    <a:gd name="T7" fmla="*/ 0 h 226"/>
                    <a:gd name="T8" fmla="*/ 6 w 992"/>
                    <a:gd name="T9" fmla="*/ 0 h 226"/>
                    <a:gd name="T10" fmla="*/ 18 w 992"/>
                    <a:gd name="T11" fmla="*/ 0 h 226"/>
                    <a:gd name="T12" fmla="*/ 24 w 992"/>
                    <a:gd name="T13" fmla="*/ 0 h 226"/>
                    <a:gd name="T14" fmla="*/ 31 w 992"/>
                    <a:gd name="T15" fmla="*/ 0 h 226"/>
                    <a:gd name="T16" fmla="*/ 5 w 992"/>
                    <a:gd name="T17" fmla="*/ 0 h 226"/>
                    <a:gd name="T18" fmla="*/ 8 w 992"/>
                    <a:gd name="T19" fmla="*/ 0 h 226"/>
                    <a:gd name="T20" fmla="*/ 31 w 992"/>
                    <a:gd name="T21" fmla="*/ 0 h 226"/>
                    <a:gd name="T22" fmla="*/ 13 w 992"/>
                    <a:gd name="T23" fmla="*/ 0 h 226"/>
                    <a:gd name="T24" fmla="*/ 14 w 992"/>
                    <a:gd name="T25" fmla="*/ 0 h 226"/>
                    <a:gd name="T26" fmla="*/ 14 w 992"/>
                    <a:gd name="T27" fmla="*/ 0 h 226"/>
                    <a:gd name="T28" fmla="*/ 18 w 992"/>
                    <a:gd name="T29" fmla="*/ 0 h 226"/>
                    <a:gd name="T30" fmla="*/ 14 w 992"/>
                    <a:gd name="T31" fmla="*/ 0 h 226"/>
                    <a:gd name="T32" fmla="*/ 27 w 992"/>
                    <a:gd name="T33" fmla="*/ 0 h 226"/>
                    <a:gd name="T34" fmla="*/ 24 w 992"/>
                    <a:gd name="T35" fmla="*/ 0 h 226"/>
                    <a:gd name="T36" fmla="*/ 18 w 992"/>
                    <a:gd name="T37" fmla="*/ 0 h 226"/>
                    <a:gd name="T38" fmla="*/ 24 w 992"/>
                    <a:gd name="T39" fmla="*/ 0 h 226"/>
                    <a:gd name="T40" fmla="*/ 24 w 992"/>
                    <a:gd name="T41" fmla="*/ 0 h 226"/>
                    <a:gd name="T42" fmla="*/ 24 w 992"/>
                    <a:gd name="T43" fmla="*/ 0 h 226"/>
                    <a:gd name="T44" fmla="*/ 24 w 992"/>
                    <a:gd name="T45" fmla="*/ 0 h 226"/>
                    <a:gd name="T46" fmla="*/ 21 w 992"/>
                    <a:gd name="T47" fmla="*/ 0 h 226"/>
                    <a:gd name="T48" fmla="*/ 19 w 992"/>
                    <a:gd name="T49" fmla="*/ 0 h 226"/>
                    <a:gd name="T50" fmla="*/ 31 w 992"/>
                    <a:gd name="T51" fmla="*/ 0 h 226"/>
                    <a:gd name="T52" fmla="*/ 8 w 992"/>
                    <a:gd name="T53" fmla="*/ 0 h 226"/>
                    <a:gd name="T54" fmla="*/ 11 w 992"/>
                    <a:gd name="T55" fmla="*/ 0 h 226"/>
                    <a:gd name="T56" fmla="*/ 11 w 992"/>
                    <a:gd name="T57" fmla="*/ 0 h 226"/>
                    <a:gd name="T58" fmla="*/ 11 w 992"/>
                    <a:gd name="T59" fmla="*/ 0 h 226"/>
                    <a:gd name="T60" fmla="*/ 11 w 992"/>
                    <a:gd name="T61" fmla="*/ 0 h 226"/>
                    <a:gd name="T62" fmla="*/ 16 w 992"/>
                    <a:gd name="T63" fmla="*/ 0 h 226"/>
                    <a:gd name="T64" fmla="*/ 29 w 992"/>
                    <a:gd name="T65" fmla="*/ 0 h 226"/>
                    <a:gd name="T66" fmla="*/ 16 w 992"/>
                    <a:gd name="T67" fmla="*/ 0 h 226"/>
                    <a:gd name="T68" fmla="*/ 24 w 992"/>
                    <a:gd name="T69" fmla="*/ 0 h 226"/>
                    <a:gd name="T70" fmla="*/ 10 w 992"/>
                    <a:gd name="T71" fmla="*/ 0 h 226"/>
                    <a:gd name="T72" fmla="*/ 9 w 992"/>
                    <a:gd name="T73" fmla="*/ 0 h 226"/>
                    <a:gd name="T74" fmla="*/ 13 w 992"/>
                    <a:gd name="T75" fmla="*/ 0 h 226"/>
                    <a:gd name="T76" fmla="*/ 18 w 992"/>
                    <a:gd name="T77" fmla="*/ 0 h 226"/>
                    <a:gd name="T78" fmla="*/ 21 w 992"/>
                    <a:gd name="T79" fmla="*/ 0 h 226"/>
                    <a:gd name="T80" fmla="*/ 21 w 992"/>
                    <a:gd name="T81" fmla="*/ 0 h 226"/>
                    <a:gd name="T82" fmla="*/ 18 w 992"/>
                    <a:gd name="T83" fmla="*/ 0 h 226"/>
                    <a:gd name="T84" fmla="*/ 28 w 992"/>
                    <a:gd name="T85" fmla="*/ 0 h 226"/>
                    <a:gd name="T86" fmla="*/ 27 w 992"/>
                    <a:gd name="T87" fmla="*/ 0 h 226"/>
                    <a:gd name="T88" fmla="*/ 13 w 992"/>
                    <a:gd name="T89" fmla="*/ 0 h 226"/>
                    <a:gd name="T90" fmla="*/ 27 w 992"/>
                    <a:gd name="T91" fmla="*/ 0 h 226"/>
                    <a:gd name="T92" fmla="*/ 18 w 992"/>
                    <a:gd name="T93" fmla="*/ 0 h 226"/>
                    <a:gd name="T94" fmla="*/ 26 w 992"/>
                    <a:gd name="T95" fmla="*/ 0 h 226"/>
                    <a:gd name="T96" fmla="*/ 15 w 992"/>
                    <a:gd name="T97" fmla="*/ 0 h 226"/>
                    <a:gd name="T98" fmla="*/ 18 w 992"/>
                    <a:gd name="T99" fmla="*/ 0 h 226"/>
                    <a:gd name="T100" fmla="*/ 13 w 992"/>
                    <a:gd name="T101" fmla="*/ 0 h 226"/>
                    <a:gd name="T102" fmla="*/ 13 w 992"/>
                    <a:gd name="T103" fmla="*/ 0 h 226"/>
                    <a:gd name="T104" fmla="*/ 21 w 992"/>
                    <a:gd name="T105" fmla="*/ 0 h 226"/>
                    <a:gd name="T106" fmla="*/ 21 w 992"/>
                    <a:gd name="T107" fmla="*/ 0 h 226"/>
                    <a:gd name="T108" fmla="*/ 29 w 992"/>
                    <a:gd name="T109" fmla="*/ 0 h 2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2"/>
                    <a:gd name="T166" fmla="*/ 0 h 226"/>
                    <a:gd name="T167" fmla="*/ 992 w 992"/>
                    <a:gd name="T168" fmla="*/ 226 h 2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2" h="226">
                      <a:moveTo>
                        <a:pt x="192" y="0"/>
                      </a:moveTo>
                      <a:lnTo>
                        <a:pt x="800" y="0"/>
                      </a:lnTo>
                      <a:lnTo>
                        <a:pt x="992" y="226"/>
                      </a:lnTo>
                      <a:lnTo>
                        <a:pt x="0" y="226"/>
                      </a:lnTo>
                      <a:lnTo>
                        <a:pt x="192" y="0"/>
                      </a:lnTo>
                      <a:close/>
                      <a:moveTo>
                        <a:pt x="591" y="181"/>
                      </a:moveTo>
                      <a:lnTo>
                        <a:pt x="578" y="111"/>
                      </a:lnTo>
                      <a:lnTo>
                        <a:pt x="387" y="111"/>
                      </a:lnTo>
                      <a:lnTo>
                        <a:pt x="371" y="181"/>
                      </a:lnTo>
                      <a:lnTo>
                        <a:pt x="591" y="181"/>
                      </a:lnTo>
                      <a:close/>
                      <a:moveTo>
                        <a:pt x="614" y="106"/>
                      </a:moveTo>
                      <a:lnTo>
                        <a:pt x="608" y="83"/>
                      </a:lnTo>
                      <a:lnTo>
                        <a:pt x="337" y="83"/>
                      </a:lnTo>
                      <a:lnTo>
                        <a:pt x="328" y="106"/>
                      </a:lnTo>
                      <a:lnTo>
                        <a:pt x="614" y="106"/>
                      </a:lnTo>
                      <a:close/>
                      <a:moveTo>
                        <a:pt x="837" y="81"/>
                      </a:moveTo>
                      <a:lnTo>
                        <a:pt x="821" y="60"/>
                      </a:lnTo>
                      <a:lnTo>
                        <a:pt x="702" y="60"/>
                      </a:lnTo>
                      <a:lnTo>
                        <a:pt x="713" y="81"/>
                      </a:lnTo>
                      <a:lnTo>
                        <a:pt x="837" y="81"/>
                      </a:lnTo>
                      <a:close/>
                      <a:moveTo>
                        <a:pt x="820" y="59"/>
                      </a:moveTo>
                      <a:lnTo>
                        <a:pt x="805" y="41"/>
                      </a:lnTo>
                      <a:lnTo>
                        <a:pt x="713" y="41"/>
                      </a:lnTo>
                      <a:lnTo>
                        <a:pt x="723" y="59"/>
                      </a:lnTo>
                      <a:lnTo>
                        <a:pt x="820" y="59"/>
                      </a:lnTo>
                      <a:close/>
                      <a:moveTo>
                        <a:pt x="171" y="60"/>
                      </a:moveTo>
                      <a:lnTo>
                        <a:pt x="155" y="81"/>
                      </a:lnTo>
                      <a:lnTo>
                        <a:pt x="254" y="81"/>
                      </a:lnTo>
                      <a:lnTo>
                        <a:pt x="265" y="60"/>
                      </a:lnTo>
                      <a:lnTo>
                        <a:pt x="171" y="60"/>
                      </a:lnTo>
                      <a:close/>
                      <a:moveTo>
                        <a:pt x="187" y="41"/>
                      </a:moveTo>
                      <a:lnTo>
                        <a:pt x="172" y="59"/>
                      </a:lnTo>
                      <a:lnTo>
                        <a:pt x="245" y="59"/>
                      </a:lnTo>
                      <a:lnTo>
                        <a:pt x="256" y="41"/>
                      </a:lnTo>
                      <a:lnTo>
                        <a:pt x="187" y="41"/>
                      </a:lnTo>
                      <a:close/>
                      <a:moveTo>
                        <a:pt x="477" y="214"/>
                      </a:moveTo>
                      <a:lnTo>
                        <a:pt x="478" y="184"/>
                      </a:lnTo>
                      <a:lnTo>
                        <a:pt x="370" y="184"/>
                      </a:lnTo>
                      <a:lnTo>
                        <a:pt x="363" y="214"/>
                      </a:lnTo>
                      <a:lnTo>
                        <a:pt x="477" y="214"/>
                      </a:lnTo>
                      <a:close/>
                      <a:moveTo>
                        <a:pt x="597" y="214"/>
                      </a:moveTo>
                      <a:lnTo>
                        <a:pt x="591" y="184"/>
                      </a:lnTo>
                      <a:lnTo>
                        <a:pt x="483" y="184"/>
                      </a:lnTo>
                      <a:lnTo>
                        <a:pt x="482" y="214"/>
                      </a:lnTo>
                      <a:lnTo>
                        <a:pt x="597" y="214"/>
                      </a:lnTo>
                      <a:close/>
                      <a:moveTo>
                        <a:pt x="855" y="106"/>
                      </a:moveTo>
                      <a:lnTo>
                        <a:pt x="837" y="83"/>
                      </a:lnTo>
                      <a:lnTo>
                        <a:pt x="770" y="83"/>
                      </a:lnTo>
                      <a:lnTo>
                        <a:pt x="784" y="106"/>
                      </a:lnTo>
                      <a:lnTo>
                        <a:pt x="855" y="106"/>
                      </a:lnTo>
                      <a:close/>
                      <a:moveTo>
                        <a:pt x="206" y="106"/>
                      </a:moveTo>
                      <a:lnTo>
                        <a:pt x="221" y="83"/>
                      </a:lnTo>
                      <a:lnTo>
                        <a:pt x="154" y="83"/>
                      </a:lnTo>
                      <a:lnTo>
                        <a:pt x="136" y="106"/>
                      </a:lnTo>
                      <a:lnTo>
                        <a:pt x="206" y="106"/>
                      </a:lnTo>
                      <a:close/>
                      <a:moveTo>
                        <a:pt x="201" y="22"/>
                      </a:moveTo>
                      <a:lnTo>
                        <a:pt x="187" y="39"/>
                      </a:lnTo>
                      <a:lnTo>
                        <a:pt x="248" y="39"/>
                      </a:lnTo>
                      <a:lnTo>
                        <a:pt x="259" y="22"/>
                      </a:lnTo>
                      <a:lnTo>
                        <a:pt x="201" y="22"/>
                      </a:lnTo>
                      <a:close/>
                      <a:moveTo>
                        <a:pt x="687" y="106"/>
                      </a:moveTo>
                      <a:lnTo>
                        <a:pt x="678" y="83"/>
                      </a:lnTo>
                      <a:lnTo>
                        <a:pt x="611" y="83"/>
                      </a:lnTo>
                      <a:lnTo>
                        <a:pt x="617" y="106"/>
                      </a:lnTo>
                      <a:lnTo>
                        <a:pt x="687" y="106"/>
                      </a:lnTo>
                      <a:close/>
                      <a:moveTo>
                        <a:pt x="790" y="22"/>
                      </a:moveTo>
                      <a:lnTo>
                        <a:pt x="734" y="22"/>
                      </a:lnTo>
                      <a:lnTo>
                        <a:pt x="745" y="39"/>
                      </a:lnTo>
                      <a:lnTo>
                        <a:pt x="804" y="39"/>
                      </a:lnTo>
                      <a:lnTo>
                        <a:pt x="790" y="22"/>
                      </a:lnTo>
                      <a:close/>
                      <a:moveTo>
                        <a:pt x="325" y="106"/>
                      </a:moveTo>
                      <a:lnTo>
                        <a:pt x="334" y="83"/>
                      </a:lnTo>
                      <a:lnTo>
                        <a:pt x="269" y="83"/>
                      </a:lnTo>
                      <a:lnTo>
                        <a:pt x="257" y="106"/>
                      </a:lnTo>
                      <a:lnTo>
                        <a:pt x="325" y="106"/>
                      </a:lnTo>
                      <a:close/>
                      <a:moveTo>
                        <a:pt x="332" y="39"/>
                      </a:moveTo>
                      <a:lnTo>
                        <a:pt x="372" y="39"/>
                      </a:lnTo>
                      <a:lnTo>
                        <a:pt x="377" y="22"/>
                      </a:lnTo>
                      <a:lnTo>
                        <a:pt x="339" y="22"/>
                      </a:lnTo>
                      <a:lnTo>
                        <a:pt x="332" y="39"/>
                      </a:lnTo>
                      <a:close/>
                      <a:moveTo>
                        <a:pt x="311" y="60"/>
                      </a:moveTo>
                      <a:lnTo>
                        <a:pt x="302" y="81"/>
                      </a:lnTo>
                      <a:lnTo>
                        <a:pt x="345" y="81"/>
                      </a:lnTo>
                      <a:lnTo>
                        <a:pt x="352" y="60"/>
                      </a:lnTo>
                      <a:lnTo>
                        <a:pt x="311" y="60"/>
                      </a:lnTo>
                      <a:close/>
                      <a:moveTo>
                        <a:pt x="456" y="39"/>
                      </a:moveTo>
                      <a:lnTo>
                        <a:pt x="495" y="39"/>
                      </a:lnTo>
                      <a:lnTo>
                        <a:pt x="495" y="22"/>
                      </a:lnTo>
                      <a:lnTo>
                        <a:pt x="458" y="22"/>
                      </a:lnTo>
                      <a:lnTo>
                        <a:pt x="456" y="39"/>
                      </a:lnTo>
                      <a:close/>
                      <a:moveTo>
                        <a:pt x="403" y="6"/>
                      </a:moveTo>
                      <a:lnTo>
                        <a:pt x="398" y="21"/>
                      </a:lnTo>
                      <a:lnTo>
                        <a:pt x="435" y="21"/>
                      </a:lnTo>
                      <a:lnTo>
                        <a:pt x="438" y="6"/>
                      </a:lnTo>
                      <a:lnTo>
                        <a:pt x="403" y="6"/>
                      </a:lnTo>
                      <a:close/>
                      <a:moveTo>
                        <a:pt x="355" y="60"/>
                      </a:moveTo>
                      <a:lnTo>
                        <a:pt x="348" y="81"/>
                      </a:lnTo>
                      <a:lnTo>
                        <a:pt x="391" y="81"/>
                      </a:lnTo>
                      <a:lnTo>
                        <a:pt x="396" y="60"/>
                      </a:lnTo>
                      <a:lnTo>
                        <a:pt x="355" y="60"/>
                      </a:lnTo>
                      <a:close/>
                      <a:moveTo>
                        <a:pt x="662" y="39"/>
                      </a:moveTo>
                      <a:lnTo>
                        <a:pt x="701" y="39"/>
                      </a:lnTo>
                      <a:lnTo>
                        <a:pt x="692" y="22"/>
                      </a:lnTo>
                      <a:lnTo>
                        <a:pt x="655" y="22"/>
                      </a:lnTo>
                      <a:lnTo>
                        <a:pt x="662" y="39"/>
                      </a:lnTo>
                      <a:close/>
                      <a:moveTo>
                        <a:pt x="572" y="60"/>
                      </a:moveTo>
                      <a:lnTo>
                        <a:pt x="576" y="81"/>
                      </a:lnTo>
                      <a:lnTo>
                        <a:pt x="619" y="81"/>
                      </a:lnTo>
                      <a:lnTo>
                        <a:pt x="613" y="60"/>
                      </a:lnTo>
                      <a:lnTo>
                        <a:pt x="572" y="60"/>
                      </a:lnTo>
                      <a:close/>
                      <a:moveTo>
                        <a:pt x="442" y="60"/>
                      </a:moveTo>
                      <a:lnTo>
                        <a:pt x="439" y="81"/>
                      </a:lnTo>
                      <a:lnTo>
                        <a:pt x="482" y="81"/>
                      </a:lnTo>
                      <a:lnTo>
                        <a:pt x="483" y="60"/>
                      </a:lnTo>
                      <a:lnTo>
                        <a:pt x="442" y="60"/>
                      </a:lnTo>
                      <a:close/>
                      <a:moveTo>
                        <a:pt x="591" y="6"/>
                      </a:moveTo>
                      <a:lnTo>
                        <a:pt x="595" y="21"/>
                      </a:lnTo>
                      <a:lnTo>
                        <a:pt x="632" y="21"/>
                      </a:lnTo>
                      <a:lnTo>
                        <a:pt x="626" y="6"/>
                      </a:lnTo>
                      <a:lnTo>
                        <a:pt x="591" y="6"/>
                      </a:lnTo>
                      <a:close/>
                      <a:moveTo>
                        <a:pt x="478" y="6"/>
                      </a:moveTo>
                      <a:lnTo>
                        <a:pt x="477" y="21"/>
                      </a:lnTo>
                      <a:lnTo>
                        <a:pt x="514" y="21"/>
                      </a:lnTo>
                      <a:lnTo>
                        <a:pt x="513" y="6"/>
                      </a:lnTo>
                      <a:lnTo>
                        <a:pt x="478" y="6"/>
                      </a:lnTo>
                      <a:close/>
                      <a:moveTo>
                        <a:pt x="629" y="6"/>
                      </a:moveTo>
                      <a:lnTo>
                        <a:pt x="634" y="21"/>
                      </a:lnTo>
                      <a:lnTo>
                        <a:pt x="672" y="21"/>
                      </a:lnTo>
                      <a:lnTo>
                        <a:pt x="664" y="6"/>
                      </a:lnTo>
                      <a:lnTo>
                        <a:pt x="629" y="6"/>
                      </a:lnTo>
                      <a:close/>
                      <a:moveTo>
                        <a:pt x="615" y="60"/>
                      </a:moveTo>
                      <a:lnTo>
                        <a:pt x="621" y="81"/>
                      </a:lnTo>
                      <a:lnTo>
                        <a:pt x="664" y="81"/>
                      </a:lnTo>
                      <a:lnTo>
                        <a:pt x="656" y="60"/>
                      </a:lnTo>
                      <a:lnTo>
                        <a:pt x="615" y="60"/>
                      </a:lnTo>
                      <a:close/>
                      <a:moveTo>
                        <a:pt x="580" y="39"/>
                      </a:moveTo>
                      <a:lnTo>
                        <a:pt x="619" y="39"/>
                      </a:lnTo>
                      <a:lnTo>
                        <a:pt x="614" y="22"/>
                      </a:lnTo>
                      <a:lnTo>
                        <a:pt x="576" y="22"/>
                      </a:lnTo>
                      <a:lnTo>
                        <a:pt x="580" y="39"/>
                      </a:lnTo>
                      <a:close/>
                      <a:moveTo>
                        <a:pt x="485" y="60"/>
                      </a:moveTo>
                      <a:lnTo>
                        <a:pt x="485" y="81"/>
                      </a:lnTo>
                      <a:lnTo>
                        <a:pt x="528" y="81"/>
                      </a:lnTo>
                      <a:lnTo>
                        <a:pt x="526" y="60"/>
                      </a:lnTo>
                      <a:lnTo>
                        <a:pt x="485" y="60"/>
                      </a:lnTo>
                      <a:close/>
                      <a:moveTo>
                        <a:pt x="497" y="39"/>
                      </a:moveTo>
                      <a:lnTo>
                        <a:pt x="536" y="39"/>
                      </a:lnTo>
                      <a:lnTo>
                        <a:pt x="535" y="22"/>
                      </a:lnTo>
                      <a:lnTo>
                        <a:pt x="497" y="22"/>
                      </a:lnTo>
                      <a:lnTo>
                        <a:pt x="497" y="39"/>
                      </a:lnTo>
                      <a:close/>
                      <a:moveTo>
                        <a:pt x="516" y="6"/>
                      </a:moveTo>
                      <a:lnTo>
                        <a:pt x="517" y="21"/>
                      </a:lnTo>
                      <a:lnTo>
                        <a:pt x="554" y="21"/>
                      </a:lnTo>
                      <a:lnTo>
                        <a:pt x="551" y="6"/>
                      </a:lnTo>
                      <a:lnTo>
                        <a:pt x="516" y="6"/>
                      </a:lnTo>
                      <a:close/>
                      <a:moveTo>
                        <a:pt x="782" y="106"/>
                      </a:moveTo>
                      <a:lnTo>
                        <a:pt x="767" y="83"/>
                      </a:lnTo>
                      <a:lnTo>
                        <a:pt x="724" y="83"/>
                      </a:lnTo>
                      <a:lnTo>
                        <a:pt x="736" y="106"/>
                      </a:lnTo>
                      <a:lnTo>
                        <a:pt x="782" y="106"/>
                      </a:lnTo>
                      <a:close/>
                      <a:moveTo>
                        <a:pt x="214" y="6"/>
                      </a:moveTo>
                      <a:lnTo>
                        <a:pt x="202" y="21"/>
                      </a:lnTo>
                      <a:lnTo>
                        <a:pt x="239" y="21"/>
                      </a:lnTo>
                      <a:lnTo>
                        <a:pt x="249" y="6"/>
                      </a:lnTo>
                      <a:lnTo>
                        <a:pt x="214" y="6"/>
                      </a:lnTo>
                      <a:close/>
                      <a:moveTo>
                        <a:pt x="252" y="6"/>
                      </a:moveTo>
                      <a:lnTo>
                        <a:pt x="241" y="21"/>
                      </a:lnTo>
                      <a:lnTo>
                        <a:pt x="278" y="21"/>
                      </a:lnTo>
                      <a:lnTo>
                        <a:pt x="287" y="6"/>
                      </a:lnTo>
                      <a:lnTo>
                        <a:pt x="252" y="6"/>
                      </a:lnTo>
                      <a:close/>
                      <a:moveTo>
                        <a:pt x="250" y="39"/>
                      </a:moveTo>
                      <a:lnTo>
                        <a:pt x="289" y="39"/>
                      </a:lnTo>
                      <a:lnTo>
                        <a:pt x="298" y="22"/>
                      </a:lnTo>
                      <a:lnTo>
                        <a:pt x="260" y="22"/>
                      </a:lnTo>
                      <a:lnTo>
                        <a:pt x="250" y="39"/>
                      </a:lnTo>
                      <a:close/>
                      <a:moveTo>
                        <a:pt x="289" y="6"/>
                      </a:moveTo>
                      <a:lnTo>
                        <a:pt x="280" y="21"/>
                      </a:lnTo>
                      <a:lnTo>
                        <a:pt x="318" y="21"/>
                      </a:lnTo>
                      <a:lnTo>
                        <a:pt x="325" y="6"/>
                      </a:lnTo>
                      <a:lnTo>
                        <a:pt x="289" y="6"/>
                      </a:lnTo>
                      <a:close/>
                      <a:moveTo>
                        <a:pt x="667" y="6"/>
                      </a:moveTo>
                      <a:lnTo>
                        <a:pt x="674" y="21"/>
                      </a:lnTo>
                      <a:lnTo>
                        <a:pt x="711" y="21"/>
                      </a:lnTo>
                      <a:lnTo>
                        <a:pt x="702" y="6"/>
                      </a:lnTo>
                      <a:lnTo>
                        <a:pt x="667" y="6"/>
                      </a:lnTo>
                      <a:close/>
                      <a:moveTo>
                        <a:pt x="268" y="60"/>
                      </a:moveTo>
                      <a:lnTo>
                        <a:pt x="257" y="81"/>
                      </a:lnTo>
                      <a:lnTo>
                        <a:pt x="300" y="81"/>
                      </a:lnTo>
                      <a:lnTo>
                        <a:pt x="309" y="60"/>
                      </a:lnTo>
                      <a:lnTo>
                        <a:pt x="268" y="60"/>
                      </a:lnTo>
                      <a:close/>
                      <a:moveTo>
                        <a:pt x="374" y="39"/>
                      </a:moveTo>
                      <a:lnTo>
                        <a:pt x="413" y="39"/>
                      </a:lnTo>
                      <a:lnTo>
                        <a:pt x="416" y="22"/>
                      </a:lnTo>
                      <a:lnTo>
                        <a:pt x="379" y="22"/>
                      </a:lnTo>
                      <a:lnTo>
                        <a:pt x="374" y="39"/>
                      </a:lnTo>
                      <a:close/>
                      <a:moveTo>
                        <a:pt x="704" y="6"/>
                      </a:moveTo>
                      <a:lnTo>
                        <a:pt x="713" y="21"/>
                      </a:lnTo>
                      <a:lnTo>
                        <a:pt x="750" y="21"/>
                      </a:lnTo>
                      <a:lnTo>
                        <a:pt x="739" y="6"/>
                      </a:lnTo>
                      <a:lnTo>
                        <a:pt x="704" y="6"/>
                      </a:lnTo>
                      <a:close/>
                      <a:moveTo>
                        <a:pt x="365" y="6"/>
                      </a:moveTo>
                      <a:lnTo>
                        <a:pt x="359" y="21"/>
                      </a:lnTo>
                      <a:lnTo>
                        <a:pt x="396" y="21"/>
                      </a:lnTo>
                      <a:lnTo>
                        <a:pt x="400" y="6"/>
                      </a:lnTo>
                      <a:lnTo>
                        <a:pt x="365" y="6"/>
                      </a:lnTo>
                      <a:close/>
                      <a:moveTo>
                        <a:pt x="621" y="39"/>
                      </a:moveTo>
                      <a:lnTo>
                        <a:pt x="660" y="39"/>
                      </a:lnTo>
                      <a:lnTo>
                        <a:pt x="653" y="22"/>
                      </a:lnTo>
                      <a:lnTo>
                        <a:pt x="616" y="22"/>
                      </a:lnTo>
                      <a:lnTo>
                        <a:pt x="621" y="39"/>
                      </a:lnTo>
                      <a:close/>
                      <a:moveTo>
                        <a:pt x="742" y="6"/>
                      </a:moveTo>
                      <a:lnTo>
                        <a:pt x="752" y="21"/>
                      </a:lnTo>
                      <a:lnTo>
                        <a:pt x="789" y="21"/>
                      </a:lnTo>
                      <a:lnTo>
                        <a:pt x="777" y="6"/>
                      </a:lnTo>
                      <a:lnTo>
                        <a:pt x="742" y="6"/>
                      </a:lnTo>
                      <a:close/>
                      <a:moveTo>
                        <a:pt x="254" y="106"/>
                      </a:moveTo>
                      <a:lnTo>
                        <a:pt x="266" y="83"/>
                      </a:lnTo>
                      <a:lnTo>
                        <a:pt x="223" y="83"/>
                      </a:lnTo>
                      <a:lnTo>
                        <a:pt x="209" y="106"/>
                      </a:lnTo>
                      <a:lnTo>
                        <a:pt x="254" y="106"/>
                      </a:lnTo>
                      <a:close/>
                      <a:moveTo>
                        <a:pt x="258" y="41"/>
                      </a:moveTo>
                      <a:lnTo>
                        <a:pt x="247" y="59"/>
                      </a:lnTo>
                      <a:lnTo>
                        <a:pt x="288" y="59"/>
                      </a:lnTo>
                      <a:lnTo>
                        <a:pt x="297" y="41"/>
                      </a:lnTo>
                      <a:lnTo>
                        <a:pt x="258" y="41"/>
                      </a:lnTo>
                      <a:close/>
                      <a:moveTo>
                        <a:pt x="291" y="39"/>
                      </a:moveTo>
                      <a:lnTo>
                        <a:pt x="330" y="39"/>
                      </a:lnTo>
                      <a:lnTo>
                        <a:pt x="337" y="22"/>
                      </a:lnTo>
                      <a:lnTo>
                        <a:pt x="300" y="22"/>
                      </a:lnTo>
                      <a:lnTo>
                        <a:pt x="291" y="39"/>
                      </a:lnTo>
                      <a:close/>
                      <a:moveTo>
                        <a:pt x="440" y="6"/>
                      </a:moveTo>
                      <a:lnTo>
                        <a:pt x="438" y="21"/>
                      </a:lnTo>
                      <a:lnTo>
                        <a:pt x="475" y="21"/>
                      </a:lnTo>
                      <a:lnTo>
                        <a:pt x="476" y="6"/>
                      </a:lnTo>
                      <a:lnTo>
                        <a:pt x="440" y="6"/>
                      </a:lnTo>
                      <a:close/>
                      <a:moveTo>
                        <a:pt x="553" y="6"/>
                      </a:moveTo>
                      <a:lnTo>
                        <a:pt x="556" y="21"/>
                      </a:lnTo>
                      <a:lnTo>
                        <a:pt x="593" y="21"/>
                      </a:lnTo>
                      <a:lnTo>
                        <a:pt x="589" y="6"/>
                      </a:lnTo>
                      <a:lnTo>
                        <a:pt x="553" y="6"/>
                      </a:lnTo>
                      <a:close/>
                      <a:moveTo>
                        <a:pt x="529" y="60"/>
                      </a:moveTo>
                      <a:lnTo>
                        <a:pt x="530" y="81"/>
                      </a:lnTo>
                      <a:lnTo>
                        <a:pt x="573" y="81"/>
                      </a:lnTo>
                      <a:lnTo>
                        <a:pt x="570" y="60"/>
                      </a:lnTo>
                      <a:lnTo>
                        <a:pt x="529" y="60"/>
                      </a:lnTo>
                      <a:close/>
                      <a:moveTo>
                        <a:pt x="539" y="39"/>
                      </a:moveTo>
                      <a:lnTo>
                        <a:pt x="578" y="39"/>
                      </a:lnTo>
                      <a:lnTo>
                        <a:pt x="574" y="22"/>
                      </a:lnTo>
                      <a:lnTo>
                        <a:pt x="537" y="22"/>
                      </a:lnTo>
                      <a:lnTo>
                        <a:pt x="539" y="39"/>
                      </a:lnTo>
                      <a:close/>
                      <a:moveTo>
                        <a:pt x="415" y="39"/>
                      </a:moveTo>
                      <a:lnTo>
                        <a:pt x="454" y="39"/>
                      </a:lnTo>
                      <a:lnTo>
                        <a:pt x="456" y="22"/>
                      </a:lnTo>
                      <a:lnTo>
                        <a:pt x="418" y="22"/>
                      </a:lnTo>
                      <a:lnTo>
                        <a:pt x="415" y="39"/>
                      </a:lnTo>
                      <a:close/>
                      <a:moveTo>
                        <a:pt x="659" y="60"/>
                      </a:moveTo>
                      <a:lnTo>
                        <a:pt x="667" y="81"/>
                      </a:lnTo>
                      <a:lnTo>
                        <a:pt x="710" y="81"/>
                      </a:lnTo>
                      <a:lnTo>
                        <a:pt x="700" y="60"/>
                      </a:lnTo>
                      <a:lnTo>
                        <a:pt x="659" y="60"/>
                      </a:lnTo>
                      <a:close/>
                      <a:moveTo>
                        <a:pt x="704" y="39"/>
                      </a:moveTo>
                      <a:lnTo>
                        <a:pt x="742" y="39"/>
                      </a:lnTo>
                      <a:lnTo>
                        <a:pt x="732" y="22"/>
                      </a:lnTo>
                      <a:lnTo>
                        <a:pt x="695" y="22"/>
                      </a:lnTo>
                      <a:lnTo>
                        <a:pt x="704" y="39"/>
                      </a:lnTo>
                      <a:close/>
                      <a:moveTo>
                        <a:pt x="327" y="6"/>
                      </a:moveTo>
                      <a:lnTo>
                        <a:pt x="320" y="21"/>
                      </a:lnTo>
                      <a:lnTo>
                        <a:pt x="357" y="21"/>
                      </a:lnTo>
                      <a:lnTo>
                        <a:pt x="362" y="6"/>
                      </a:lnTo>
                      <a:lnTo>
                        <a:pt x="327" y="6"/>
                      </a:lnTo>
                      <a:close/>
                      <a:moveTo>
                        <a:pt x="398" y="60"/>
                      </a:moveTo>
                      <a:lnTo>
                        <a:pt x="393" y="81"/>
                      </a:lnTo>
                      <a:lnTo>
                        <a:pt x="436" y="81"/>
                      </a:lnTo>
                      <a:lnTo>
                        <a:pt x="439" y="60"/>
                      </a:lnTo>
                      <a:lnTo>
                        <a:pt x="398" y="60"/>
                      </a:lnTo>
                      <a:close/>
                      <a:moveTo>
                        <a:pt x="680" y="59"/>
                      </a:moveTo>
                      <a:lnTo>
                        <a:pt x="721" y="59"/>
                      </a:lnTo>
                      <a:lnTo>
                        <a:pt x="711" y="41"/>
                      </a:lnTo>
                      <a:lnTo>
                        <a:pt x="672" y="41"/>
                      </a:lnTo>
                      <a:lnTo>
                        <a:pt x="680" y="59"/>
                      </a:lnTo>
                      <a:close/>
                      <a:moveTo>
                        <a:pt x="420" y="59"/>
                      </a:moveTo>
                      <a:lnTo>
                        <a:pt x="461" y="59"/>
                      </a:lnTo>
                      <a:lnTo>
                        <a:pt x="463" y="41"/>
                      </a:lnTo>
                      <a:lnTo>
                        <a:pt x="424" y="41"/>
                      </a:lnTo>
                      <a:lnTo>
                        <a:pt x="420" y="59"/>
                      </a:lnTo>
                      <a:close/>
                      <a:moveTo>
                        <a:pt x="637" y="59"/>
                      </a:moveTo>
                      <a:lnTo>
                        <a:pt x="678" y="59"/>
                      </a:lnTo>
                      <a:lnTo>
                        <a:pt x="669" y="41"/>
                      </a:lnTo>
                      <a:lnTo>
                        <a:pt x="631" y="41"/>
                      </a:lnTo>
                      <a:lnTo>
                        <a:pt x="637" y="59"/>
                      </a:lnTo>
                      <a:close/>
                      <a:moveTo>
                        <a:pt x="377" y="59"/>
                      </a:moveTo>
                      <a:lnTo>
                        <a:pt x="418" y="59"/>
                      </a:lnTo>
                      <a:lnTo>
                        <a:pt x="421" y="41"/>
                      </a:lnTo>
                      <a:lnTo>
                        <a:pt x="382" y="41"/>
                      </a:lnTo>
                      <a:lnTo>
                        <a:pt x="377" y="59"/>
                      </a:lnTo>
                      <a:close/>
                      <a:moveTo>
                        <a:pt x="464" y="59"/>
                      </a:moveTo>
                      <a:lnTo>
                        <a:pt x="505" y="59"/>
                      </a:lnTo>
                      <a:lnTo>
                        <a:pt x="504" y="41"/>
                      </a:lnTo>
                      <a:lnTo>
                        <a:pt x="465" y="41"/>
                      </a:lnTo>
                      <a:lnTo>
                        <a:pt x="464" y="59"/>
                      </a:lnTo>
                      <a:close/>
                      <a:moveTo>
                        <a:pt x="594" y="59"/>
                      </a:moveTo>
                      <a:lnTo>
                        <a:pt x="634" y="59"/>
                      </a:lnTo>
                      <a:lnTo>
                        <a:pt x="628" y="41"/>
                      </a:lnTo>
                      <a:lnTo>
                        <a:pt x="589" y="41"/>
                      </a:lnTo>
                      <a:lnTo>
                        <a:pt x="594" y="59"/>
                      </a:lnTo>
                      <a:close/>
                      <a:moveTo>
                        <a:pt x="334" y="59"/>
                      </a:moveTo>
                      <a:lnTo>
                        <a:pt x="374" y="59"/>
                      </a:lnTo>
                      <a:lnTo>
                        <a:pt x="380" y="41"/>
                      </a:lnTo>
                      <a:lnTo>
                        <a:pt x="341" y="41"/>
                      </a:lnTo>
                      <a:lnTo>
                        <a:pt x="334" y="59"/>
                      </a:lnTo>
                      <a:close/>
                      <a:moveTo>
                        <a:pt x="290" y="59"/>
                      </a:moveTo>
                      <a:lnTo>
                        <a:pt x="331" y="59"/>
                      </a:lnTo>
                      <a:lnTo>
                        <a:pt x="338" y="41"/>
                      </a:lnTo>
                      <a:lnTo>
                        <a:pt x="300" y="41"/>
                      </a:lnTo>
                      <a:lnTo>
                        <a:pt x="290" y="59"/>
                      </a:lnTo>
                      <a:close/>
                      <a:moveTo>
                        <a:pt x="507" y="59"/>
                      </a:moveTo>
                      <a:lnTo>
                        <a:pt x="548" y="59"/>
                      </a:lnTo>
                      <a:lnTo>
                        <a:pt x="545" y="41"/>
                      </a:lnTo>
                      <a:lnTo>
                        <a:pt x="506" y="41"/>
                      </a:lnTo>
                      <a:lnTo>
                        <a:pt x="507" y="59"/>
                      </a:lnTo>
                      <a:close/>
                      <a:moveTo>
                        <a:pt x="550" y="59"/>
                      </a:moveTo>
                      <a:lnTo>
                        <a:pt x="591" y="59"/>
                      </a:lnTo>
                      <a:lnTo>
                        <a:pt x="587" y="41"/>
                      </a:lnTo>
                      <a:lnTo>
                        <a:pt x="548" y="41"/>
                      </a:lnTo>
                      <a:lnTo>
                        <a:pt x="550" y="59"/>
                      </a:lnTo>
                      <a:close/>
                      <a:moveTo>
                        <a:pt x="734" y="106"/>
                      </a:moveTo>
                      <a:lnTo>
                        <a:pt x="722" y="83"/>
                      </a:lnTo>
                      <a:lnTo>
                        <a:pt x="680" y="83"/>
                      </a:lnTo>
                      <a:lnTo>
                        <a:pt x="690" y="106"/>
                      </a:lnTo>
                      <a:lnTo>
                        <a:pt x="734" y="106"/>
                      </a:lnTo>
                      <a:close/>
                    </a:path>
                  </a:pathLst>
                </a:cu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8" name="Freeform 55"/>
                <p:cNvSpPr>
                  <a:spLocks/>
                </p:cNvSpPr>
                <p:nvPr/>
              </p:nvSpPr>
              <p:spPr bwMode="auto">
                <a:xfrm>
                  <a:off x="1360" y="1782"/>
                  <a:ext cx="758" cy="38"/>
                </a:xfrm>
                <a:custGeom>
                  <a:avLst/>
                  <a:gdLst>
                    <a:gd name="T0" fmla="*/ 0 w 2152"/>
                    <a:gd name="T1" fmla="*/ 0 h 48"/>
                    <a:gd name="T2" fmla="*/ 0 w 2152"/>
                    <a:gd name="T3" fmla="*/ 2 h 48"/>
                    <a:gd name="T4" fmla="*/ 0 w 2152"/>
                    <a:gd name="T5" fmla="*/ 3 h 48"/>
                    <a:gd name="T6" fmla="*/ 0 w 2152"/>
                    <a:gd name="T7" fmla="*/ 3 h 48"/>
                    <a:gd name="T8" fmla="*/ 0 w 2152"/>
                    <a:gd name="T9" fmla="*/ 2 h 48"/>
                    <a:gd name="T10" fmla="*/ 0 w 2152"/>
                    <a:gd name="T11" fmla="*/ 0 h 48"/>
                    <a:gd name="T12" fmla="*/ 0 w 2152"/>
                    <a:gd name="T13" fmla="*/ 0 h 48"/>
                    <a:gd name="T14" fmla="*/ 0 60000 65536"/>
                    <a:gd name="T15" fmla="*/ 0 60000 65536"/>
                    <a:gd name="T16" fmla="*/ 0 60000 65536"/>
                    <a:gd name="T17" fmla="*/ 0 60000 65536"/>
                    <a:gd name="T18" fmla="*/ 0 60000 65536"/>
                    <a:gd name="T19" fmla="*/ 0 60000 65536"/>
                    <a:gd name="T20" fmla="*/ 0 60000 65536"/>
                    <a:gd name="T21" fmla="*/ 0 w 2152"/>
                    <a:gd name="T22" fmla="*/ 0 h 48"/>
                    <a:gd name="T23" fmla="*/ 2152 w 215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52" h="48">
                      <a:moveTo>
                        <a:pt x="0" y="0"/>
                      </a:moveTo>
                      <a:cubicBezTo>
                        <a:pt x="0" y="5"/>
                        <a:pt x="0" y="5"/>
                        <a:pt x="0" y="5"/>
                      </a:cubicBezTo>
                      <a:cubicBezTo>
                        <a:pt x="0" y="29"/>
                        <a:pt x="19" y="48"/>
                        <a:pt x="43" y="48"/>
                      </a:cubicBezTo>
                      <a:cubicBezTo>
                        <a:pt x="2109" y="48"/>
                        <a:pt x="2109" y="48"/>
                        <a:pt x="2109" y="48"/>
                      </a:cubicBezTo>
                      <a:cubicBezTo>
                        <a:pt x="2133" y="48"/>
                        <a:pt x="2152" y="29"/>
                        <a:pt x="2152" y="5"/>
                      </a:cubicBezTo>
                      <a:cubicBezTo>
                        <a:pt x="2152" y="0"/>
                        <a:pt x="2152" y="0"/>
                        <a:pt x="2152" y="0"/>
                      </a:cubicBezTo>
                      <a:lnTo>
                        <a:pt x="0" y="0"/>
                      </a:lnTo>
                      <a:close/>
                    </a:path>
                  </a:pathLst>
                </a:cu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9" name="Freeform 53"/>
                <p:cNvSpPr>
                  <a:spLocks noEditPoints="1"/>
                </p:cNvSpPr>
                <p:nvPr/>
              </p:nvSpPr>
              <p:spPr bwMode="auto">
                <a:xfrm>
                  <a:off x="1508" y="1358"/>
                  <a:ext cx="465" cy="328"/>
                </a:xfrm>
                <a:custGeom>
                  <a:avLst/>
                  <a:gdLst>
                    <a:gd name="T0" fmla="*/ 0 w 609"/>
                    <a:gd name="T1" fmla="*/ 0 h 430"/>
                    <a:gd name="T2" fmla="*/ 0 w 609"/>
                    <a:gd name="T3" fmla="*/ 17 h 430"/>
                    <a:gd name="T4" fmla="*/ 24 w 609"/>
                    <a:gd name="T5" fmla="*/ 17 h 430"/>
                    <a:gd name="T6" fmla="*/ 24 w 609"/>
                    <a:gd name="T7" fmla="*/ 0 h 430"/>
                    <a:gd name="T8" fmla="*/ 0 w 609"/>
                    <a:gd name="T9" fmla="*/ 0 h 430"/>
                    <a:gd name="T10" fmla="*/ 24 w 609"/>
                    <a:gd name="T11" fmla="*/ 16 h 430"/>
                    <a:gd name="T12" fmla="*/ 2 w 609"/>
                    <a:gd name="T13" fmla="*/ 16 h 430"/>
                    <a:gd name="T14" fmla="*/ 2 w 609"/>
                    <a:gd name="T15" fmla="*/ 2 h 430"/>
                    <a:gd name="T16" fmla="*/ 24 w 609"/>
                    <a:gd name="T17" fmla="*/ 2 h 430"/>
                    <a:gd name="T18" fmla="*/ 24 w 609"/>
                    <a:gd name="T19" fmla="*/ 16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9"/>
                    <a:gd name="T31" fmla="*/ 0 h 430"/>
                    <a:gd name="T32" fmla="*/ 609 w 609"/>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9" h="430">
                      <a:moveTo>
                        <a:pt x="0" y="0"/>
                      </a:moveTo>
                      <a:lnTo>
                        <a:pt x="0" y="430"/>
                      </a:lnTo>
                      <a:lnTo>
                        <a:pt x="609" y="430"/>
                      </a:lnTo>
                      <a:lnTo>
                        <a:pt x="609" y="0"/>
                      </a:lnTo>
                      <a:lnTo>
                        <a:pt x="0" y="0"/>
                      </a:lnTo>
                      <a:close/>
                      <a:moveTo>
                        <a:pt x="586" y="402"/>
                      </a:moveTo>
                      <a:lnTo>
                        <a:pt x="23" y="402"/>
                      </a:lnTo>
                      <a:lnTo>
                        <a:pt x="23" y="23"/>
                      </a:lnTo>
                      <a:lnTo>
                        <a:pt x="586" y="23"/>
                      </a:lnTo>
                      <a:lnTo>
                        <a:pt x="586" y="402"/>
                      </a:lnTo>
                      <a:close/>
                    </a:path>
                  </a:pathLst>
                </a:cu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pic>
            <p:nvPicPr>
              <p:cNvPr id="116" name="Picture 115"/>
              <p:cNvPicPr>
                <a:picLocks noChangeAspect="1"/>
              </p:cNvPicPr>
              <p:nvPr/>
            </p:nvPicPr>
            <p:blipFill rotWithShape="1">
              <a:blip r:embed="rId8" cstate="screen">
                <a:extLst>
                  <a:ext uri="{28A0092B-C50C-407E-A947-70E740481C1C}">
                    <a14:useLocalDpi xmlns:a14="http://schemas.microsoft.com/office/drawing/2010/main"/>
                  </a:ext>
                </a:extLst>
              </a:blip>
              <a:srcRect r="6483"/>
              <a:stretch/>
            </p:blipFill>
            <p:spPr>
              <a:xfrm>
                <a:off x="2961099" y="3513596"/>
                <a:ext cx="1007651" cy="663617"/>
              </a:xfrm>
              <a:prstGeom prst="rect">
                <a:avLst/>
              </a:prstGeom>
              <a:grpFill/>
              <a:effectLst>
                <a:innerShdw blurRad="63500">
                  <a:prstClr val="black"/>
                </a:innerShdw>
              </a:effectLst>
            </p:spPr>
          </p:pic>
        </p:grpSp>
        <p:pic>
          <p:nvPicPr>
            <p:cNvPr id="1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1443" y="3127376"/>
              <a:ext cx="454514" cy="6870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0" name="Group 119"/>
          <p:cNvGrpSpPr/>
          <p:nvPr/>
        </p:nvGrpSpPr>
        <p:grpSpPr>
          <a:xfrm>
            <a:off x="6186887" y="3345792"/>
            <a:ext cx="1169280" cy="788623"/>
            <a:chOff x="6186887" y="3345792"/>
            <a:chExt cx="1169280" cy="788623"/>
          </a:xfrm>
        </p:grpSpPr>
        <p:sp>
          <p:nvSpPr>
            <p:cNvPr id="152" name="Rounded Rectangle 151"/>
            <p:cNvSpPr/>
            <p:nvPr/>
          </p:nvSpPr>
          <p:spPr>
            <a:xfrm rot="16200000">
              <a:off x="6377215" y="3155464"/>
              <a:ext cx="788623" cy="1169280"/>
            </a:xfrm>
            <a:prstGeom prst="roundRect">
              <a:avLst>
                <a:gd name="adj" fmla="val 3583"/>
              </a:avLst>
            </a:prstGeom>
            <a:solidFill>
              <a:srgbClr val="353637"/>
            </a:solidFill>
            <a:ln>
              <a:noFill/>
            </a:ln>
            <a:effectLst>
              <a:glow rad="63500">
                <a:schemeClr val="bg1">
                  <a:alpha val="40000"/>
                </a:schemeClr>
              </a:glow>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smtClean="0">
                <a:solidFill>
                  <a:schemeClr val="lt1"/>
                </a:solidFill>
              </a:endParaRPr>
            </a:p>
          </p:txBody>
        </p:sp>
        <p:pic>
          <p:nvPicPr>
            <p:cNvPr id="166" name="Picture 8" descr="\\psf\Home\Dropbox\Active Projects\110419 EBC Collaboration Revamp\0 Assets\8945 Phone Large.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6939" r="9984"/>
            <a:stretch/>
          </p:blipFill>
          <p:spPr bwMode="auto">
            <a:xfrm>
              <a:off x="6227968" y="3379263"/>
              <a:ext cx="1006168" cy="721680"/>
            </a:xfrm>
            <a:prstGeom prst="rect">
              <a:avLst/>
            </a:prstGeom>
            <a:effectLst>
              <a:innerShdw blurRad="63500">
                <a:prstClr val="black"/>
              </a:innerShdw>
            </a:effectLst>
            <a:extLst>
              <a:ext uri="{909E8E84-426E-40DD-AFC4-6F175D3DCCD1}">
                <a14:hiddenFill xmlns:a14="http://schemas.microsoft.com/office/drawing/2010/main">
                  <a:solidFill>
                    <a:srgbClr val="FFFFFF"/>
                  </a:solidFill>
                </a14:hiddenFill>
              </a:ext>
            </a:extLst>
          </p:spPr>
        </p:pic>
        <p:sp>
          <p:nvSpPr>
            <p:cNvPr id="167" name="Oval 166"/>
            <p:cNvSpPr/>
            <p:nvPr/>
          </p:nvSpPr>
          <p:spPr>
            <a:xfrm rot="16200000">
              <a:off x="7274772" y="3712751"/>
              <a:ext cx="54705" cy="54705"/>
            </a:xfrm>
            <a:prstGeom prst="ellipse">
              <a:avLst/>
            </a:prstGeom>
            <a:solidFill>
              <a:srgbClr val="353637"/>
            </a:solidFill>
            <a:ln w="12700">
              <a:solidFill>
                <a:schemeClr val="bg1">
                  <a:lumMod val="95000"/>
                </a:schemeClr>
              </a:soli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smtClean="0"/>
            </a:p>
          </p:txBody>
        </p:sp>
        <p:pic>
          <p:nvPicPr>
            <p:cNvPr id="168" name="Picture 167" descr="Screen shot 2013-01-04 at 12.37.14 PM.png"/>
            <p:cNvPicPr>
              <a:picLocks noChangeAspect="1"/>
            </p:cNvPicPr>
            <p:nvPr/>
          </p:nvPicPr>
          <p:blipFill rotWithShape="1">
            <a:blip r:embed="rId10" cstate="print">
              <a:extLst>
                <a:ext uri="{28A0092B-C50C-407E-A947-70E740481C1C}">
                  <a14:useLocalDpi xmlns:a14="http://schemas.microsoft.com/office/drawing/2010/main" val="0"/>
                </a:ext>
              </a:extLst>
            </a:blip>
            <a:srcRect l="11721" t="16245" r="17376" b="15048"/>
            <a:stretch/>
          </p:blipFill>
          <p:spPr>
            <a:xfrm>
              <a:off x="6227968" y="3379263"/>
              <a:ext cx="1006168" cy="721680"/>
            </a:xfrm>
            <a:prstGeom prst="rect">
              <a:avLst/>
            </a:prstGeom>
          </p:spPr>
        </p:pic>
      </p:grpSp>
      <p:grpSp>
        <p:nvGrpSpPr>
          <p:cNvPr id="171" name="Group 170"/>
          <p:cNvGrpSpPr/>
          <p:nvPr/>
        </p:nvGrpSpPr>
        <p:grpSpPr>
          <a:xfrm>
            <a:off x="6001409" y="3633134"/>
            <a:ext cx="314734" cy="609224"/>
            <a:chOff x="4472559" y="3367829"/>
            <a:chExt cx="407193" cy="788196"/>
          </a:xfrm>
          <a:solidFill>
            <a:srgbClr val="353637"/>
          </a:solidFill>
          <a:effectLst>
            <a:glow rad="63500">
              <a:schemeClr val="bg1">
                <a:alpha val="40000"/>
              </a:schemeClr>
            </a:glow>
          </a:effectLst>
        </p:grpSpPr>
        <p:grpSp>
          <p:nvGrpSpPr>
            <p:cNvPr id="172" name="Group 168"/>
            <p:cNvGrpSpPr/>
            <p:nvPr/>
          </p:nvGrpSpPr>
          <p:grpSpPr>
            <a:xfrm>
              <a:off x="4472559" y="3367829"/>
              <a:ext cx="407193" cy="788196"/>
              <a:chOff x="1984433" y="3033713"/>
              <a:chExt cx="407193" cy="788196"/>
            </a:xfrm>
            <a:grpFill/>
          </p:grpSpPr>
          <p:sp>
            <p:nvSpPr>
              <p:cNvPr id="179" name="Rounded Rectangle 178"/>
              <p:cNvSpPr/>
              <p:nvPr/>
            </p:nvSpPr>
            <p:spPr>
              <a:xfrm>
                <a:off x="1984433" y="3033713"/>
                <a:ext cx="407193" cy="788196"/>
              </a:xfrm>
              <a:prstGeom prst="roundRect">
                <a:avLst>
                  <a:gd name="adj" fmla="val 11404"/>
                </a:avLst>
              </a:prstGeom>
              <a:grpFill/>
              <a:ln>
                <a:no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lt1"/>
                    </a:solidFill>
                  </a:rPr>
                  <a:t>          </a:t>
                </a:r>
              </a:p>
            </p:txBody>
          </p:sp>
          <p:sp>
            <p:nvSpPr>
              <p:cNvPr id="180" name="Oval 179"/>
              <p:cNvSpPr/>
              <p:nvPr/>
            </p:nvSpPr>
            <p:spPr>
              <a:xfrm>
                <a:off x="2151121" y="3702843"/>
                <a:ext cx="73816" cy="73816"/>
              </a:xfrm>
              <a:prstGeom prst="ellipse">
                <a:avLst/>
              </a:prstGeom>
              <a:grpFill/>
              <a:ln w="12700">
                <a:solidFill>
                  <a:schemeClr val="bg1">
                    <a:lumMod val="95000"/>
                  </a:schemeClr>
                </a:solidFill>
              </a:ln>
              <a:effectLst>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smtClean="0"/>
              </a:p>
            </p:txBody>
          </p:sp>
        </p:grpSp>
        <p:pic>
          <p:nvPicPr>
            <p:cNvPr id="173" name="Picture 4"/>
            <p:cNvPicPr>
              <a:picLocks noChangeAspect="1"/>
            </p:cNvPicPr>
            <p:nvPr/>
          </p:nvPicPr>
          <p:blipFill>
            <a:blip r:embed="rId11" cstate="screen"/>
            <a:srcRect/>
            <a:stretch>
              <a:fillRect/>
            </a:stretch>
          </p:blipFill>
          <p:spPr bwMode="auto">
            <a:xfrm>
              <a:off x="4506061" y="3414008"/>
              <a:ext cx="340189" cy="579347"/>
            </a:xfrm>
            <a:prstGeom prst="rect">
              <a:avLst/>
            </a:prstGeom>
            <a:grpFill/>
            <a:effectLst>
              <a:innerShdw blurRad="63500">
                <a:prstClr val="black"/>
              </a:innerShdw>
            </a:effectLst>
          </p:spPr>
        </p:pic>
      </p:grpSp>
      <p:grpSp>
        <p:nvGrpSpPr>
          <p:cNvPr id="210" name="Group 209"/>
          <p:cNvGrpSpPr/>
          <p:nvPr/>
        </p:nvGrpSpPr>
        <p:grpSpPr>
          <a:xfrm>
            <a:off x="8798176" y="2640623"/>
            <a:ext cx="2368321" cy="1475767"/>
            <a:chOff x="8798176" y="2640623"/>
            <a:chExt cx="2368321" cy="1475767"/>
          </a:xfrm>
        </p:grpSpPr>
        <p:grpSp>
          <p:nvGrpSpPr>
            <p:cNvPr id="211" name="Group 210"/>
            <p:cNvGrpSpPr/>
            <p:nvPr/>
          </p:nvGrpSpPr>
          <p:grpSpPr>
            <a:xfrm>
              <a:off x="8833383" y="2700556"/>
              <a:ext cx="1833563" cy="1090767"/>
              <a:chOff x="8833383" y="2700556"/>
              <a:chExt cx="1833563" cy="1090767"/>
            </a:xfrm>
          </p:grpSpPr>
          <p:pic>
            <p:nvPicPr>
              <p:cNvPr id="214" name="Picture 213" descr="new image hi-res.png"/>
              <p:cNvPicPr>
                <a:picLocks noChangeAspect="1"/>
              </p:cNvPicPr>
              <p:nvPr/>
            </p:nvPicPr>
            <p:blipFill rotWithShape="1">
              <a:blip r:embed="rId5"/>
              <a:srcRect l="30687" t="37731" r="38285" b="31146"/>
              <a:stretch/>
            </p:blipFill>
            <p:spPr>
              <a:xfrm>
                <a:off x="8833383" y="2700556"/>
                <a:ext cx="1833563" cy="1090767"/>
              </a:xfrm>
              <a:prstGeom prst="rect">
                <a:avLst/>
              </a:prstGeom>
            </p:spPr>
          </p:pic>
          <p:pic>
            <p:nvPicPr>
              <p:cNvPr id="215" name="Picture 214"/>
              <p:cNvPicPr>
                <a:picLocks noChangeAspect="1"/>
              </p:cNvPicPr>
              <p:nvPr/>
            </p:nvPicPr>
            <p:blipFill rotWithShape="1">
              <a:blip r:embed="rId12" cstate="screen">
                <a:extLst>
                  <a:ext uri="{28A0092B-C50C-407E-A947-70E740481C1C}">
                    <a14:useLocalDpi xmlns:a14="http://schemas.microsoft.com/office/drawing/2010/main"/>
                  </a:ext>
                </a:extLst>
              </a:blip>
              <a:srcRect b="4990"/>
              <a:stretch/>
            </p:blipFill>
            <p:spPr>
              <a:xfrm>
                <a:off x="9751352" y="2890289"/>
                <a:ext cx="722711" cy="382335"/>
              </a:xfrm>
              <a:prstGeom prst="rect">
                <a:avLst/>
              </a:prstGeom>
              <a:effectLst>
                <a:innerShdw blurRad="63500">
                  <a:prstClr val="black"/>
                </a:innerShdw>
              </a:effectLst>
            </p:spPr>
          </p:pic>
          <p:pic>
            <p:nvPicPr>
              <p:cNvPr id="21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929416" y="3185084"/>
                <a:ext cx="365878" cy="5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2" name="Freeform 6"/>
            <p:cNvSpPr>
              <a:spLocks/>
            </p:cNvSpPr>
            <p:nvPr/>
          </p:nvSpPr>
          <p:spPr bwMode="auto">
            <a:xfrm>
              <a:off x="10804397" y="3085345"/>
              <a:ext cx="362100" cy="1031045"/>
            </a:xfrm>
            <a:custGeom>
              <a:avLst/>
              <a:gdLst>
                <a:gd name="T0" fmla="*/ 396 w 396"/>
                <a:gd name="T1" fmla="*/ 1106 h 1128"/>
                <a:gd name="T2" fmla="*/ 396 w 396"/>
                <a:gd name="T3" fmla="*/ 1128 h 1128"/>
                <a:gd name="T4" fmla="*/ 0 w 396"/>
                <a:gd name="T5" fmla="*/ 1128 h 1128"/>
                <a:gd name="T6" fmla="*/ 0 w 396"/>
                <a:gd name="T7" fmla="*/ 1106 h 1128"/>
                <a:gd name="T8" fmla="*/ 158 w 396"/>
                <a:gd name="T9" fmla="*/ 1106 h 1128"/>
                <a:gd name="T10" fmla="*/ 158 w 396"/>
                <a:gd name="T11" fmla="*/ 1084 h 1128"/>
                <a:gd name="T12" fmla="*/ 102 w 396"/>
                <a:gd name="T13" fmla="*/ 1084 h 1128"/>
                <a:gd name="T14" fmla="*/ 88 w 396"/>
                <a:gd name="T15" fmla="*/ 1070 h 1128"/>
                <a:gd name="T16" fmla="*/ 88 w 396"/>
                <a:gd name="T17" fmla="*/ 14 h 1128"/>
                <a:gd name="T18" fmla="*/ 102 w 396"/>
                <a:gd name="T19" fmla="*/ 0 h 1128"/>
                <a:gd name="T20" fmla="*/ 294 w 396"/>
                <a:gd name="T21" fmla="*/ 0 h 1128"/>
                <a:gd name="T22" fmla="*/ 308 w 396"/>
                <a:gd name="T23" fmla="*/ 14 h 1128"/>
                <a:gd name="T24" fmla="*/ 308 w 396"/>
                <a:gd name="T25" fmla="*/ 1070 h 1128"/>
                <a:gd name="T26" fmla="*/ 294 w 396"/>
                <a:gd name="T27" fmla="*/ 1084 h 1128"/>
                <a:gd name="T28" fmla="*/ 237 w 396"/>
                <a:gd name="T29" fmla="*/ 1084 h 1128"/>
                <a:gd name="T30" fmla="*/ 237 w 396"/>
                <a:gd name="T31" fmla="*/ 1106 h 1128"/>
                <a:gd name="T32" fmla="*/ 396 w 396"/>
                <a:gd name="T33" fmla="*/ 1106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6" h="1128">
                  <a:moveTo>
                    <a:pt x="396" y="1106"/>
                  </a:moveTo>
                  <a:cubicBezTo>
                    <a:pt x="396" y="1128"/>
                    <a:pt x="396" y="1128"/>
                    <a:pt x="396" y="1128"/>
                  </a:cubicBezTo>
                  <a:cubicBezTo>
                    <a:pt x="0" y="1128"/>
                    <a:pt x="0" y="1128"/>
                    <a:pt x="0" y="1128"/>
                  </a:cubicBezTo>
                  <a:cubicBezTo>
                    <a:pt x="0" y="1106"/>
                    <a:pt x="0" y="1106"/>
                    <a:pt x="0" y="1106"/>
                  </a:cubicBezTo>
                  <a:cubicBezTo>
                    <a:pt x="158" y="1106"/>
                    <a:pt x="158" y="1106"/>
                    <a:pt x="158" y="1106"/>
                  </a:cubicBezTo>
                  <a:cubicBezTo>
                    <a:pt x="158" y="1084"/>
                    <a:pt x="158" y="1084"/>
                    <a:pt x="158" y="1084"/>
                  </a:cubicBezTo>
                  <a:cubicBezTo>
                    <a:pt x="102" y="1084"/>
                    <a:pt x="102" y="1084"/>
                    <a:pt x="102" y="1084"/>
                  </a:cubicBezTo>
                  <a:cubicBezTo>
                    <a:pt x="94" y="1084"/>
                    <a:pt x="88" y="1078"/>
                    <a:pt x="88" y="1070"/>
                  </a:cubicBezTo>
                  <a:cubicBezTo>
                    <a:pt x="88" y="14"/>
                    <a:pt x="88" y="14"/>
                    <a:pt x="88" y="14"/>
                  </a:cubicBezTo>
                  <a:cubicBezTo>
                    <a:pt x="88" y="6"/>
                    <a:pt x="94" y="0"/>
                    <a:pt x="102" y="0"/>
                  </a:cubicBezTo>
                  <a:cubicBezTo>
                    <a:pt x="294" y="0"/>
                    <a:pt x="294" y="0"/>
                    <a:pt x="294" y="0"/>
                  </a:cubicBezTo>
                  <a:cubicBezTo>
                    <a:pt x="301" y="0"/>
                    <a:pt x="308" y="6"/>
                    <a:pt x="308" y="14"/>
                  </a:cubicBezTo>
                  <a:cubicBezTo>
                    <a:pt x="308" y="1070"/>
                    <a:pt x="308" y="1070"/>
                    <a:pt x="308" y="1070"/>
                  </a:cubicBezTo>
                  <a:cubicBezTo>
                    <a:pt x="308" y="1078"/>
                    <a:pt x="301" y="1084"/>
                    <a:pt x="294" y="1084"/>
                  </a:cubicBezTo>
                  <a:cubicBezTo>
                    <a:pt x="237" y="1084"/>
                    <a:pt x="237" y="1084"/>
                    <a:pt x="237" y="1084"/>
                  </a:cubicBezTo>
                  <a:cubicBezTo>
                    <a:pt x="237" y="1106"/>
                    <a:pt x="237" y="1106"/>
                    <a:pt x="237" y="1106"/>
                  </a:cubicBezTo>
                  <a:lnTo>
                    <a:pt x="396" y="1106"/>
                  </a:lnTo>
                  <a:close/>
                </a:path>
              </a:pathLst>
            </a:custGeom>
            <a:solidFill>
              <a:srgbClr val="353637"/>
            </a:solidFill>
            <a:ln>
              <a:noFill/>
            </a:ln>
            <a:effectLst>
              <a:glow rad="63500">
                <a:schemeClr val="bg1">
                  <a:alpha val="40000"/>
                </a:schemeClr>
              </a:glow>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3" name="Freeform 6"/>
            <p:cNvSpPr>
              <a:spLocks noEditPoints="1"/>
            </p:cNvSpPr>
            <p:nvPr/>
          </p:nvSpPr>
          <p:spPr bwMode="auto">
            <a:xfrm>
              <a:off x="8798176" y="2640623"/>
              <a:ext cx="1911622" cy="1475767"/>
            </a:xfrm>
            <a:custGeom>
              <a:avLst/>
              <a:gdLst/>
              <a:ahLst/>
              <a:cxnLst>
                <a:cxn ang="0">
                  <a:pos x="295" y="0"/>
                </a:cxn>
                <a:cxn ang="0">
                  <a:pos x="15" y="0"/>
                </a:cxn>
                <a:cxn ang="0">
                  <a:pos x="0" y="14"/>
                </a:cxn>
                <a:cxn ang="0">
                  <a:pos x="0" y="184"/>
                </a:cxn>
                <a:cxn ang="0">
                  <a:pos x="15" y="198"/>
                </a:cxn>
                <a:cxn ang="0">
                  <a:pos x="149" y="198"/>
                </a:cxn>
                <a:cxn ang="0">
                  <a:pos x="149" y="227"/>
                </a:cxn>
                <a:cxn ang="0">
                  <a:pos x="59" y="240"/>
                </a:cxn>
                <a:cxn ang="0">
                  <a:pos x="252" y="240"/>
                </a:cxn>
                <a:cxn ang="0">
                  <a:pos x="162" y="227"/>
                </a:cxn>
                <a:cxn ang="0">
                  <a:pos x="162" y="198"/>
                </a:cxn>
                <a:cxn ang="0">
                  <a:pos x="295" y="198"/>
                </a:cxn>
                <a:cxn ang="0">
                  <a:pos x="310" y="184"/>
                </a:cxn>
                <a:cxn ang="0">
                  <a:pos x="310" y="14"/>
                </a:cxn>
                <a:cxn ang="0">
                  <a:pos x="295" y="0"/>
                </a:cxn>
                <a:cxn ang="0">
                  <a:pos x="297" y="171"/>
                </a:cxn>
                <a:cxn ang="0">
                  <a:pos x="282" y="185"/>
                </a:cxn>
                <a:cxn ang="0">
                  <a:pos x="27" y="185"/>
                </a:cxn>
                <a:cxn ang="0">
                  <a:pos x="13" y="171"/>
                </a:cxn>
                <a:cxn ang="0">
                  <a:pos x="13" y="27"/>
                </a:cxn>
                <a:cxn ang="0">
                  <a:pos x="27" y="13"/>
                </a:cxn>
                <a:cxn ang="0">
                  <a:pos x="282" y="13"/>
                </a:cxn>
                <a:cxn ang="0">
                  <a:pos x="297" y="27"/>
                </a:cxn>
                <a:cxn ang="0">
                  <a:pos x="297" y="171"/>
                </a:cxn>
              </a:cxnLst>
              <a:rect l="0" t="0" r="r" b="b"/>
              <a:pathLst>
                <a:path w="310" h="240">
                  <a:moveTo>
                    <a:pt x="295" y="0"/>
                  </a:moveTo>
                  <a:cubicBezTo>
                    <a:pt x="15" y="0"/>
                    <a:pt x="15" y="0"/>
                    <a:pt x="15" y="0"/>
                  </a:cubicBezTo>
                  <a:cubicBezTo>
                    <a:pt x="7" y="0"/>
                    <a:pt x="0" y="6"/>
                    <a:pt x="0" y="14"/>
                  </a:cubicBezTo>
                  <a:cubicBezTo>
                    <a:pt x="0" y="184"/>
                    <a:pt x="0" y="184"/>
                    <a:pt x="0" y="184"/>
                  </a:cubicBezTo>
                  <a:cubicBezTo>
                    <a:pt x="0" y="192"/>
                    <a:pt x="7" y="198"/>
                    <a:pt x="15" y="198"/>
                  </a:cubicBezTo>
                  <a:cubicBezTo>
                    <a:pt x="149" y="198"/>
                    <a:pt x="149" y="198"/>
                    <a:pt x="149" y="198"/>
                  </a:cubicBezTo>
                  <a:cubicBezTo>
                    <a:pt x="149" y="227"/>
                    <a:pt x="149" y="227"/>
                    <a:pt x="149" y="227"/>
                  </a:cubicBezTo>
                  <a:cubicBezTo>
                    <a:pt x="99" y="228"/>
                    <a:pt x="59" y="233"/>
                    <a:pt x="59" y="240"/>
                  </a:cubicBezTo>
                  <a:cubicBezTo>
                    <a:pt x="252" y="240"/>
                    <a:pt x="252" y="240"/>
                    <a:pt x="252" y="240"/>
                  </a:cubicBezTo>
                  <a:cubicBezTo>
                    <a:pt x="252" y="233"/>
                    <a:pt x="212" y="228"/>
                    <a:pt x="162" y="227"/>
                  </a:cubicBezTo>
                  <a:cubicBezTo>
                    <a:pt x="162" y="198"/>
                    <a:pt x="162" y="198"/>
                    <a:pt x="162" y="198"/>
                  </a:cubicBezTo>
                  <a:cubicBezTo>
                    <a:pt x="295" y="198"/>
                    <a:pt x="295" y="198"/>
                    <a:pt x="295" y="198"/>
                  </a:cubicBezTo>
                  <a:cubicBezTo>
                    <a:pt x="303" y="198"/>
                    <a:pt x="310" y="192"/>
                    <a:pt x="310" y="184"/>
                  </a:cubicBezTo>
                  <a:cubicBezTo>
                    <a:pt x="310" y="14"/>
                    <a:pt x="310" y="14"/>
                    <a:pt x="310" y="14"/>
                  </a:cubicBezTo>
                  <a:cubicBezTo>
                    <a:pt x="310" y="6"/>
                    <a:pt x="303" y="0"/>
                    <a:pt x="295" y="0"/>
                  </a:cubicBezTo>
                  <a:close/>
                  <a:moveTo>
                    <a:pt x="297" y="171"/>
                  </a:moveTo>
                  <a:cubicBezTo>
                    <a:pt x="297" y="179"/>
                    <a:pt x="290" y="185"/>
                    <a:pt x="282" y="185"/>
                  </a:cubicBezTo>
                  <a:cubicBezTo>
                    <a:pt x="27" y="185"/>
                    <a:pt x="27" y="185"/>
                    <a:pt x="27" y="185"/>
                  </a:cubicBezTo>
                  <a:cubicBezTo>
                    <a:pt x="19" y="185"/>
                    <a:pt x="13" y="179"/>
                    <a:pt x="13" y="171"/>
                  </a:cubicBezTo>
                  <a:cubicBezTo>
                    <a:pt x="13" y="27"/>
                    <a:pt x="13" y="27"/>
                    <a:pt x="13" y="27"/>
                  </a:cubicBezTo>
                  <a:cubicBezTo>
                    <a:pt x="13" y="19"/>
                    <a:pt x="19" y="13"/>
                    <a:pt x="27" y="13"/>
                  </a:cubicBezTo>
                  <a:cubicBezTo>
                    <a:pt x="282" y="13"/>
                    <a:pt x="282" y="13"/>
                    <a:pt x="282" y="13"/>
                  </a:cubicBezTo>
                  <a:cubicBezTo>
                    <a:pt x="290" y="13"/>
                    <a:pt x="297" y="19"/>
                    <a:pt x="297" y="27"/>
                  </a:cubicBezTo>
                  <a:lnTo>
                    <a:pt x="297" y="171"/>
                  </a:lnTo>
                  <a:close/>
                </a:path>
              </a:pathLst>
            </a:custGeom>
            <a:solidFill>
              <a:srgbClr val="353637"/>
            </a:solidFill>
            <a:ln>
              <a:noFill/>
            </a:ln>
            <a:effectLst>
              <a:glow rad="63500">
                <a:schemeClr val="bg1">
                  <a:alpha val="40000"/>
                </a:schemeClr>
              </a:glow>
              <a:outerShdw blurRad="63500" sx="101000" sy="101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87492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6" presetClass="entr" presetSubtype="37"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Network Based Approach</a:t>
            </a:r>
            <a:endParaRPr lang="en-US" dirty="0"/>
          </a:p>
        </p:txBody>
      </p:sp>
      <p:sp>
        <p:nvSpPr>
          <p:cNvPr id="54" name="Rounded Rectangle 53"/>
          <p:cNvSpPr>
            <a:spLocks/>
          </p:cNvSpPr>
          <p:nvPr/>
        </p:nvSpPr>
        <p:spPr bwMode="ltGray">
          <a:xfrm>
            <a:off x="1272799" y="1497232"/>
            <a:ext cx="6917175" cy="4638675"/>
          </a:xfrm>
          <a:prstGeom prst="roundRect">
            <a:avLst>
              <a:gd name="adj" fmla="val 3241"/>
            </a:avLst>
          </a:prstGeom>
          <a:gradFill>
            <a:gsLst>
              <a:gs pos="0">
                <a:schemeClr val="tx2">
                  <a:alpha val="47000"/>
                </a:schemeClr>
              </a:gs>
              <a:gs pos="100000">
                <a:schemeClr val="accent1">
                  <a:alpha val="0"/>
                </a:schemeClr>
              </a:gs>
            </a:gsLst>
            <a:lin ang="10800000" scaled="1"/>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89" name="Oval 188"/>
          <p:cNvSpPr>
            <a:spLocks/>
          </p:cNvSpPr>
          <p:nvPr/>
        </p:nvSpPr>
        <p:spPr bwMode="auto">
          <a:xfrm>
            <a:off x="4494941" y="3779594"/>
            <a:ext cx="3542377" cy="26003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sp>
        <p:nvSpPr>
          <p:cNvPr id="56" name="Rounded Rectangle 55"/>
          <p:cNvSpPr>
            <a:spLocks/>
          </p:cNvSpPr>
          <p:nvPr/>
        </p:nvSpPr>
        <p:spPr bwMode="ltGray">
          <a:xfrm>
            <a:off x="522005" y="1498244"/>
            <a:ext cx="1647396" cy="4638675"/>
          </a:xfrm>
          <a:prstGeom prst="roundRect">
            <a:avLst>
              <a:gd name="adj" fmla="val 12384"/>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25400" cap="flat" cmpd="sng" algn="ctr">
            <a:solidFill>
              <a:schemeClr val="bg1">
                <a:lumMod val="60000"/>
                <a:lumOff val="40000"/>
              </a:schemeClr>
            </a:solidFill>
            <a:prstDash val="solid"/>
            <a:round/>
            <a:headEnd type="none" w="med" len="med"/>
            <a:tailEnd type="none" w="med" len="med"/>
          </a:ln>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87" name="Group 86"/>
          <p:cNvGrpSpPr>
            <a:grpSpLocks/>
          </p:cNvGrpSpPr>
          <p:nvPr/>
        </p:nvGrpSpPr>
        <p:grpSpPr>
          <a:xfrm>
            <a:off x="779269" y="2213915"/>
            <a:ext cx="1133180" cy="733425"/>
            <a:chOff x="705530" y="2216081"/>
            <a:chExt cx="1124986" cy="739320"/>
          </a:xfrm>
        </p:grpSpPr>
        <p:pic>
          <p:nvPicPr>
            <p:cNvPr id="11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768"/>
            <a:stretch/>
          </p:blipFill>
          <p:spPr bwMode="auto">
            <a:xfrm>
              <a:off x="705530" y="2216081"/>
              <a:ext cx="1124985" cy="739320"/>
            </a:xfrm>
            <a:prstGeom prst="roundRect">
              <a:avLst>
                <a:gd name="adj" fmla="val 3683"/>
              </a:avLst>
            </a:prstGeom>
            <a:ln w="6350">
              <a:noFill/>
              <a:miter lim="800000"/>
              <a:headEnd/>
              <a:tailEnd/>
            </a:ln>
            <a:effectLst>
              <a:outerShdw blurRad="50800" dist="12700" dir="5400000" algn="ctr" rotWithShape="0">
                <a:srgbClr val="000000">
                  <a:alpha val="30000"/>
                </a:srgbClr>
              </a:outerShdw>
            </a:effectLst>
            <a:extLst>
              <a:ext uri="{909E8E84-426E-40DD-AFC4-6F175D3DCCD1}">
                <a14:hiddenFill xmlns:a14="http://schemas.microsoft.com/office/drawing/2010/main">
                  <a:solidFill>
                    <a:schemeClr val="accent1"/>
                  </a:solidFill>
                </a14:hiddenFill>
              </a:ext>
            </a:extLst>
          </p:spPr>
        </p:pic>
        <p:pic>
          <p:nvPicPr>
            <p:cNvPr id="117" name="Picture 116"/>
            <p:cNvPicPr>
              <a:picLocks noChangeAspect="1"/>
            </p:cNvPicPr>
            <p:nvPr/>
          </p:nvPicPr>
          <p:blipFill>
            <a:blip r:embed="rId4" cstate="print"/>
            <a:stretch>
              <a:fillRect/>
            </a:stretch>
          </p:blipFill>
          <p:spPr>
            <a:xfrm>
              <a:off x="705531" y="2216081"/>
              <a:ext cx="1124985" cy="701135"/>
            </a:xfrm>
            <a:prstGeom prst="roundRect">
              <a:avLst>
                <a:gd name="adj" fmla="val 3683"/>
              </a:avLst>
            </a:prstGeom>
            <a:ln>
              <a:noFill/>
            </a:ln>
          </p:spPr>
        </p:pic>
        <p:pic>
          <p:nvPicPr>
            <p:cNvPr id="118" name="Picture 117" descr="JabberWinHub.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567" y="2309033"/>
              <a:ext cx="258003" cy="476249"/>
            </a:xfrm>
            <a:prstGeom prst="rect">
              <a:avLst/>
            </a:prstGeom>
            <a:ln>
              <a:noFill/>
            </a:ln>
          </p:spPr>
        </p:pic>
        <p:pic>
          <p:nvPicPr>
            <p:cNvPr id="119" name="Picture 118" descr="\\psf\Host\Volumes\Data\Graphics\Cisco Stock\Cisco Logo  Jabb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1064" y="2462710"/>
              <a:ext cx="383513" cy="4333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8" name="Group 97"/>
          <p:cNvGrpSpPr>
            <a:grpSpLocks/>
          </p:cNvGrpSpPr>
          <p:nvPr/>
        </p:nvGrpSpPr>
        <p:grpSpPr>
          <a:xfrm>
            <a:off x="5370810" y="4456940"/>
            <a:ext cx="1971162" cy="1181100"/>
            <a:chOff x="-4357916" y="3620819"/>
            <a:chExt cx="4675416" cy="2818700"/>
          </a:xfrm>
        </p:grpSpPr>
        <p:grpSp>
          <p:nvGrpSpPr>
            <p:cNvPr id="100" name="Group 19"/>
            <p:cNvGrpSpPr/>
            <p:nvPr/>
          </p:nvGrpSpPr>
          <p:grpSpPr>
            <a:xfrm>
              <a:off x="-3699121" y="3620819"/>
              <a:ext cx="3250126" cy="2018005"/>
              <a:chOff x="1081262" y="2133600"/>
              <a:chExt cx="3250126" cy="2127580"/>
            </a:xfrm>
            <a:effectLst>
              <a:reflection blurRad="6350" stA="52000" endA="300" endPos="35000" dir="5400000" sy="-100000" algn="bl" rotWithShape="0"/>
            </a:effectLst>
          </p:grpSpPr>
          <p:pic>
            <p:nvPicPr>
              <p:cNvPr id="109" name="Picture 6" descr="\\psf\Host\Volumes\Data\Documents\Business\Bodie Group\Cisco\110207 EntConnect Osullivan \01 Assets\03 In use\fuzzy tv off.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1262" y="2133600"/>
                <a:ext cx="3250126" cy="2127580"/>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0" name="Picture 7" descr="\\psf\Home\Dropbox\Active Projects\110419 EBC Collaboration Revamp\0 Assets\ex60 cop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58524" y="2303302"/>
                <a:ext cx="2932475" cy="1675701"/>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1" name="Group 17"/>
            <p:cNvGrpSpPr/>
            <p:nvPr/>
          </p:nvGrpSpPr>
          <p:grpSpPr>
            <a:xfrm>
              <a:off x="-4357916" y="4828831"/>
              <a:ext cx="1716981" cy="1325642"/>
              <a:chOff x="394098" y="2839015"/>
              <a:chExt cx="1716981" cy="1397623"/>
            </a:xfrm>
          </p:grpSpPr>
          <p:pic>
            <p:nvPicPr>
              <p:cNvPr id="107" name="Picture 5" descr="\\psf\Host\Volumes\Data\Graphics\mobile devices\1000px\Dell-XPS-Netbook.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4098" y="2839015"/>
                <a:ext cx="1716981" cy="1397623"/>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8" name="Picture 8" descr="\\psf\Home\Dropbox\Active Projects\110419 EBC Collaboration Revamp\0 Assets\8945 Phone Large.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66547" y="2957390"/>
                <a:ext cx="1353280" cy="788794"/>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02" name="Group 16"/>
            <p:cNvGrpSpPr/>
            <p:nvPr/>
          </p:nvGrpSpPr>
          <p:grpSpPr>
            <a:xfrm>
              <a:off x="-2893235" y="5352430"/>
              <a:ext cx="586813" cy="1087089"/>
              <a:chOff x="2315979" y="3435097"/>
              <a:chExt cx="586813" cy="1146117"/>
            </a:xfrm>
            <a:effectLst>
              <a:reflection blurRad="6350" stA="52000" endA="300" endPos="35000" dir="5400000" sy="-100000" algn="bl" rotWithShape="0"/>
            </a:effectLst>
          </p:grpSpPr>
          <p:pic>
            <p:nvPicPr>
              <p:cNvPr id="105" name="Picture 4" descr="\\psf\Host\Volumes\Data\Graphics\mobile devices\1000px\Iphone4.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15979" y="3435097"/>
                <a:ext cx="586813" cy="1146117"/>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 name="Picture 10" descr="\\psf\Home\Dropbox\Active Projects\110419 EBC Collaboration Revamp\0 Assets\iphone video.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374842" y="3634290"/>
                <a:ext cx="479022" cy="756158"/>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4" name="Picture 10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85721" y="4644963"/>
              <a:ext cx="2103221" cy="1682577"/>
            </a:xfrm>
            <a:prstGeom prst="rect">
              <a:avLst/>
            </a:prstGeom>
            <a:effectLst>
              <a:outerShdw blurRad="50800" dist="38100" dir="5400000" algn="t" rotWithShape="0">
                <a:prstClr val="black">
                  <a:alpha val="40000"/>
                </a:prstClr>
              </a:outerShdw>
            </a:effectLst>
          </p:spPr>
        </p:pic>
      </p:grpSp>
      <p:pic>
        <p:nvPicPr>
          <p:cNvPr id="93" name="Picture 92" descr="\\psf\Host\Volumes\Data\Graphics\Cisco Stock\Cisco Logo  Jabber.pn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6487" y="4713218"/>
            <a:ext cx="380901" cy="428625"/>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a:spLocks/>
          </p:cNvSpPr>
          <p:nvPr/>
        </p:nvSpPr>
        <p:spPr>
          <a:xfrm>
            <a:off x="656461" y="1936846"/>
            <a:ext cx="1371243" cy="180975"/>
          </a:xfrm>
          <a:prstGeom prst="rect">
            <a:avLst/>
          </a:prstGeom>
        </p:spPr>
        <p:txBody>
          <a:bodyPr wrap="square" lIns="0" tIns="0" rIns="0" bIns="0" anchor="ctr" anchorCtr="1">
            <a:spAutoFit/>
          </a:bodyPr>
          <a:lstStyle/>
          <a:p>
            <a:pPr indent="-64277" algn="ctr" defTabSz="610628" eaLnBrk="0" fontAlgn="base" hangingPunct="0">
              <a:lnSpc>
                <a:spcPct val="95000"/>
              </a:lnSpc>
              <a:spcBef>
                <a:spcPct val="50000"/>
              </a:spcBef>
              <a:spcAft>
                <a:spcPct val="0"/>
              </a:spcAft>
              <a:buClr>
                <a:srgbClr val="FFFFFF"/>
              </a:buClr>
              <a:buSzPct val="100000"/>
              <a:defRPr/>
            </a:pPr>
            <a:r>
              <a:rPr lang="en-IE" sz="1200">
                <a:effectLst>
                  <a:outerShdw blurRad="38100" dist="12700" dir="5400000" algn="t" rotWithShape="0">
                    <a:prstClr val="black">
                      <a:alpha val="30000"/>
                    </a:prstClr>
                  </a:outerShdw>
                </a:effectLst>
              </a:rPr>
              <a:t>User Desktop</a:t>
            </a:r>
            <a:endParaRPr lang="en-IE" sz="1200" dirty="0">
              <a:effectLst>
                <a:outerShdw blurRad="38100" dist="12700" dir="5400000" algn="t" rotWithShape="0">
                  <a:prstClr val="black">
                    <a:alpha val="30000"/>
                  </a:prstClr>
                </a:outerShdw>
              </a:effectLst>
            </a:endParaRPr>
          </a:p>
        </p:txBody>
      </p:sp>
      <p:sp>
        <p:nvSpPr>
          <p:cNvPr id="63" name="Rectangle 62"/>
          <p:cNvSpPr>
            <a:spLocks/>
          </p:cNvSpPr>
          <p:nvPr/>
        </p:nvSpPr>
        <p:spPr>
          <a:xfrm>
            <a:off x="656461" y="5668085"/>
            <a:ext cx="1371243" cy="180975"/>
          </a:xfrm>
          <a:prstGeom prst="rect">
            <a:avLst/>
          </a:prstGeom>
        </p:spPr>
        <p:txBody>
          <a:bodyPr wrap="square" lIns="0" tIns="0" rIns="0" bIns="0" anchor="ctr" anchorCtr="1">
            <a:spAutoFit/>
          </a:bodyPr>
          <a:lstStyle/>
          <a:p>
            <a:pPr indent="-64277" algn="ctr" defTabSz="610628" eaLnBrk="0" fontAlgn="base" hangingPunct="0">
              <a:lnSpc>
                <a:spcPct val="95000"/>
              </a:lnSpc>
              <a:spcBef>
                <a:spcPct val="50000"/>
              </a:spcBef>
              <a:spcAft>
                <a:spcPct val="0"/>
              </a:spcAft>
              <a:buClr>
                <a:srgbClr val="FFFFFF"/>
              </a:buClr>
              <a:buSzPct val="100000"/>
              <a:defRPr/>
            </a:pPr>
            <a:r>
              <a:rPr lang="en-IE" sz="1200" b="1">
                <a:effectLst>
                  <a:outerShdw blurRad="38100" dist="12700" dir="5400000" algn="t" rotWithShape="0">
                    <a:prstClr val="black">
                      <a:alpha val="30000"/>
                    </a:prstClr>
                  </a:outerShdw>
                </a:effectLst>
              </a:rPr>
              <a:t>Cisco UC Manager</a:t>
            </a:r>
            <a:endParaRPr lang="en-IE" sz="1200" b="1" dirty="0">
              <a:effectLst>
                <a:outerShdw blurRad="38100" dist="12700" dir="5400000" algn="t" rotWithShape="0">
                  <a:prstClr val="black">
                    <a:alpha val="30000"/>
                  </a:prstClr>
                </a:outerShdw>
              </a:effectLst>
            </a:endParaRPr>
          </a:p>
        </p:txBody>
      </p:sp>
      <p:cxnSp>
        <p:nvCxnSpPr>
          <p:cNvPr id="80" name="Straight Arrow Connector 79"/>
          <p:cNvCxnSpPr>
            <a:cxnSpLocks/>
          </p:cNvCxnSpPr>
          <p:nvPr/>
        </p:nvCxnSpPr>
        <p:spPr>
          <a:xfrm>
            <a:off x="1777211" y="5193777"/>
            <a:ext cx="3133481" cy="1191"/>
          </a:xfrm>
          <a:prstGeom prst="straightConnector1">
            <a:avLst/>
          </a:prstGeom>
          <a:ln w="38100">
            <a:solidFill>
              <a:schemeClr val="accent1"/>
            </a:solidFill>
            <a:prstDash val="solid"/>
            <a:headEnd type="triangle" w="med" len="med"/>
            <a:tailEnd type="triangle" w="med" len="med"/>
          </a:ln>
          <a:effectLst>
            <a:outerShdw blurRad="50800" dist="12700" dir="54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a:xfrm rot="5400000">
            <a:off x="6047042" y="3516806"/>
            <a:ext cx="1304925" cy="390423"/>
            <a:chOff x="1746495" y="2136619"/>
            <a:chExt cx="2494851" cy="519596"/>
          </a:xfrm>
        </p:grpSpPr>
        <p:sp>
          <p:nvSpPr>
            <p:cNvPr id="77" name="Left-Right Arrow 76"/>
            <p:cNvSpPr/>
            <p:nvPr/>
          </p:nvSpPr>
          <p:spPr>
            <a:xfrm>
              <a:off x="1746495" y="2136619"/>
              <a:ext cx="2494851" cy="519596"/>
            </a:xfrm>
            <a:prstGeom prst="leftRightArrow">
              <a:avLst>
                <a:gd name="adj1" fmla="val 75009"/>
                <a:gd name="adj2" fmla="val 50000"/>
              </a:avLst>
            </a:prstGeom>
            <a:gradFill flip="none" rotWithShape="1">
              <a:gsLst>
                <a:gs pos="0">
                  <a:schemeClr val="tx1"/>
                </a:gs>
                <a:gs pos="50000">
                  <a:srgbClr val="FFFFFF">
                    <a:alpha val="81000"/>
                  </a:srgbClr>
                </a:gs>
                <a:gs pos="10000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2" name="Rectangle 81"/>
            <p:cNvSpPr/>
            <p:nvPr/>
          </p:nvSpPr>
          <p:spPr>
            <a:xfrm rot="10800000">
              <a:off x="2036958" y="2266005"/>
              <a:ext cx="1913937" cy="286714"/>
            </a:xfrm>
            <a:prstGeom prst="rect">
              <a:avLst/>
            </a:prstGeom>
            <a:effectLst/>
          </p:spPr>
          <p:txBody>
            <a:bodyPr wrap="square" lIns="0" tIns="0" rIns="0" bIns="0" anchor="ctr" anchorCtr="0">
              <a:spAutoFit/>
            </a:bodyPr>
            <a:lstStyle/>
            <a:p>
              <a:pPr algn="ctr" rtl="0" fontAlgn="base">
                <a:spcBef>
                  <a:spcPct val="0"/>
                </a:spcBef>
                <a:spcAft>
                  <a:spcPct val="0"/>
                </a:spcAft>
              </a:pPr>
              <a:r>
                <a:rPr lang="en-IE" sz="1400" b="1" dirty="0">
                  <a:solidFill>
                    <a:schemeClr val="tx2"/>
                  </a:solidFill>
                  <a:latin typeface="Arial"/>
                  <a:cs typeface="Arial" charset="0"/>
                </a:rPr>
                <a:t>Media Flow</a:t>
              </a:r>
              <a:endParaRPr lang="en-US" sz="1400" b="1" dirty="0">
                <a:solidFill>
                  <a:schemeClr val="tx2"/>
                </a:solidFill>
                <a:latin typeface="Arial"/>
                <a:cs typeface="Arial" charset="0"/>
              </a:endParaRPr>
            </a:p>
          </p:txBody>
        </p:sp>
      </p:grpSp>
      <p:sp>
        <p:nvSpPr>
          <p:cNvPr id="89" name="Rectangle 88"/>
          <p:cNvSpPr>
            <a:spLocks/>
          </p:cNvSpPr>
          <p:nvPr/>
        </p:nvSpPr>
        <p:spPr>
          <a:xfrm>
            <a:off x="540449" y="1731244"/>
            <a:ext cx="1609306" cy="180975"/>
          </a:xfrm>
          <a:prstGeom prst="rect">
            <a:avLst/>
          </a:prstGeom>
        </p:spPr>
        <p:txBody>
          <a:bodyPr wrap="square" lIns="0" tIns="0" rIns="0" bIns="0" anchor="b" anchorCtr="1">
            <a:spAutoFit/>
          </a:bodyPr>
          <a:lstStyle/>
          <a:p>
            <a:pPr indent="-64277" algn="ctr" defTabSz="610628" eaLnBrk="0" fontAlgn="base" hangingPunct="0">
              <a:lnSpc>
                <a:spcPct val="95000"/>
              </a:lnSpc>
              <a:spcBef>
                <a:spcPct val="50000"/>
              </a:spcBef>
              <a:spcAft>
                <a:spcPct val="0"/>
              </a:spcAft>
              <a:buClr>
                <a:srgbClr val="FFFFFF"/>
              </a:buClr>
              <a:buSzPct val="100000"/>
              <a:defRPr/>
            </a:pPr>
            <a:r>
              <a:rPr lang="en-IE" sz="1200" b="1" dirty="0">
                <a:effectLst>
                  <a:outerShdw blurRad="38100" dist="12700" dir="5400000" algn="t" rotWithShape="0">
                    <a:prstClr val="black">
                      <a:alpha val="30000"/>
                    </a:prstClr>
                  </a:outerShdw>
                </a:effectLst>
              </a:rPr>
              <a:t>Data Center</a:t>
            </a:r>
          </a:p>
        </p:txBody>
      </p:sp>
      <p:sp>
        <p:nvSpPr>
          <p:cNvPr id="124" name="TextBox 123"/>
          <p:cNvSpPr txBox="1">
            <a:spLocks/>
          </p:cNvSpPr>
          <p:nvPr/>
        </p:nvSpPr>
        <p:spPr>
          <a:xfrm>
            <a:off x="5009488" y="2853672"/>
            <a:ext cx="1085204" cy="878702"/>
          </a:xfrm>
          <a:prstGeom prst="rect">
            <a:avLst/>
          </a:prstGeom>
        </p:spPr>
        <p:txBody>
          <a:bodyPr wrap="square" lIns="0" tIns="0" rIns="0" bIns="0" anchor="ctr" anchorCtr="0">
            <a:spAutoFit/>
          </a:bodyPr>
          <a:lstStyle/>
          <a:p>
            <a:pPr indent="-64277" algn="ctr" defTabSz="610628" eaLnBrk="0" fontAlgn="base" hangingPunct="0">
              <a:lnSpc>
                <a:spcPct val="95000"/>
              </a:lnSpc>
              <a:spcBef>
                <a:spcPct val="50000"/>
              </a:spcBef>
              <a:spcAft>
                <a:spcPct val="0"/>
              </a:spcAft>
              <a:buClr>
                <a:srgbClr val="FFFFFF"/>
              </a:buClr>
              <a:buSzPct val="100000"/>
              <a:defRPr/>
            </a:pPr>
            <a:r>
              <a:rPr lang="en-US" sz="1200" b="1" dirty="0">
                <a:effectLst>
                  <a:outerShdw blurRad="38100" dist="12700" dir="5400000" algn="t" rotWithShape="0">
                    <a:prstClr val="black">
                      <a:alpha val="30000"/>
                    </a:prstClr>
                  </a:outerShdw>
                </a:effectLst>
              </a:rPr>
              <a:t>Cisco </a:t>
            </a:r>
            <a:r>
              <a:rPr lang="en-US" sz="1200" b="1" dirty="0" smtClean="0">
                <a:effectLst>
                  <a:outerShdw blurRad="38100" dist="12700" dir="5400000" algn="t" rotWithShape="0">
                    <a:prstClr val="black">
                      <a:alpha val="30000"/>
                    </a:prstClr>
                  </a:outerShdw>
                </a:effectLst>
              </a:rPr>
              <a:t>Virtualization Experience Media Engine (VXME)</a:t>
            </a:r>
            <a:endParaRPr lang="en-US" sz="1200" b="1" dirty="0">
              <a:effectLst>
                <a:outerShdw blurRad="38100" dist="12700" dir="5400000" algn="t" rotWithShape="0">
                  <a:prstClr val="black">
                    <a:alpha val="30000"/>
                  </a:prstClr>
                </a:outerShdw>
              </a:effectLst>
            </a:endParaRPr>
          </a:p>
        </p:txBody>
      </p:sp>
      <p:sp>
        <p:nvSpPr>
          <p:cNvPr id="136" name="TextBox 135"/>
          <p:cNvSpPr txBox="1">
            <a:spLocks/>
          </p:cNvSpPr>
          <p:nvPr/>
        </p:nvSpPr>
        <p:spPr>
          <a:xfrm>
            <a:off x="5476673" y="5744660"/>
            <a:ext cx="1761666" cy="204720"/>
          </a:xfrm>
          <a:prstGeom prst="rect">
            <a:avLst/>
          </a:prstGeom>
        </p:spPr>
        <p:txBody>
          <a:bodyPr wrap="square" lIns="0" tIns="0" rIns="0" bIns="0" anchor="ctr" anchorCtr="0">
            <a:spAutoFit/>
          </a:bodyPr>
          <a:lstStyle/>
          <a:p>
            <a:pPr indent="-64277" algn="ctr" defTabSz="610628" eaLnBrk="0" fontAlgn="base" hangingPunct="0">
              <a:lnSpc>
                <a:spcPct val="95000"/>
              </a:lnSpc>
              <a:spcBef>
                <a:spcPct val="50000"/>
              </a:spcBef>
              <a:spcAft>
                <a:spcPct val="0"/>
              </a:spcAft>
              <a:buClr>
                <a:srgbClr val="FFFFFF"/>
              </a:buClr>
              <a:buSzPct val="100000"/>
              <a:defRPr/>
            </a:pPr>
            <a:r>
              <a:rPr lang="en-US" sz="1400" b="1">
                <a:effectLst>
                  <a:outerShdw blurRad="38100" dist="12700" dir="5400000" algn="t" rotWithShape="0">
                    <a:prstClr val="black">
                      <a:alpha val="30000"/>
                    </a:prstClr>
                  </a:outerShdw>
                </a:effectLst>
              </a:rPr>
              <a:t>Across All Devices</a:t>
            </a:r>
            <a:endParaRPr lang="en-US" sz="1400" b="1" dirty="0">
              <a:effectLst>
                <a:outerShdw blurRad="38100" dist="12700" dir="5400000" algn="t" rotWithShape="0">
                  <a:prstClr val="black">
                    <a:alpha val="30000"/>
                  </a:prstClr>
                </a:outerShdw>
              </a:effectLst>
            </a:endParaRPr>
          </a:p>
        </p:txBody>
      </p:sp>
      <p:grpSp>
        <p:nvGrpSpPr>
          <p:cNvPr id="8" name="Group 7"/>
          <p:cNvGrpSpPr/>
          <p:nvPr/>
        </p:nvGrpSpPr>
        <p:grpSpPr>
          <a:xfrm>
            <a:off x="8385199" y="1498627"/>
            <a:ext cx="3281621" cy="4632302"/>
            <a:chOff x="8467356" y="1498627"/>
            <a:chExt cx="2832124" cy="4632302"/>
          </a:xfrm>
        </p:grpSpPr>
        <p:grpSp>
          <p:nvGrpSpPr>
            <p:cNvPr id="155" name="Group 74"/>
            <p:cNvGrpSpPr>
              <a:grpSpLocks/>
            </p:cNvGrpSpPr>
            <p:nvPr/>
          </p:nvGrpSpPr>
          <p:grpSpPr>
            <a:xfrm>
              <a:off x="8477187" y="1498627"/>
              <a:ext cx="2818666" cy="1609725"/>
              <a:chOff x="268043" y="1835064"/>
              <a:chExt cx="2819846" cy="1618340"/>
            </a:xfrm>
          </p:grpSpPr>
          <p:sp>
            <p:nvSpPr>
              <p:cNvPr id="156" name="Rectangle 155"/>
              <p:cNvSpPr/>
              <p:nvPr/>
            </p:nvSpPr>
            <p:spPr>
              <a:xfrm>
                <a:off x="268043" y="2379983"/>
                <a:ext cx="2819846" cy="1073421"/>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7" name="Round Same Side Corner Rectangle 156"/>
              <p:cNvSpPr/>
              <p:nvPr/>
            </p:nvSpPr>
            <p:spPr>
              <a:xfrm>
                <a:off x="268043" y="1835064"/>
                <a:ext cx="2819846" cy="558919"/>
              </a:xfrm>
              <a:prstGeom prst="round2SameRect">
                <a:avLst>
                  <a:gd name="adj1" fmla="val 17189"/>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8" name="TextBox 157"/>
              <p:cNvSpPr txBox="1"/>
              <p:nvPr/>
            </p:nvSpPr>
            <p:spPr>
              <a:xfrm>
                <a:off x="302296" y="1996943"/>
                <a:ext cx="2751341" cy="235162"/>
              </a:xfrm>
              <a:prstGeom prst="rect">
                <a:avLst/>
              </a:prstGeom>
              <a:noFill/>
              <a:ln w="9525">
                <a:noFill/>
                <a:miter lim="800000"/>
                <a:headEnd/>
                <a:tailEnd/>
              </a:ln>
            </p:spPr>
            <p:txBody>
              <a:bodyPr wrap="square" lIns="0" tIns="0" rIns="0" bIns="0">
                <a:spAutoFit/>
              </a:bodyPr>
              <a:lstStyle/>
              <a:p>
                <a:pPr algn="ctr" defTabSz="610628" eaLnBrk="0" hangingPunct="0">
                  <a:lnSpc>
                    <a:spcPct val="95000"/>
                  </a:lnSpc>
                  <a:spcBef>
                    <a:spcPct val="50000"/>
                  </a:spcBef>
                  <a:buClr>
                    <a:srgbClr val="FFFFFF"/>
                  </a:buClr>
                  <a:buSzPct val="100000"/>
                  <a:defRPr/>
                </a:pPr>
                <a:r>
                  <a:rPr lang="en-US" sz="1600">
                    <a:effectLst>
                      <a:outerShdw blurRad="38100" dist="12700" dir="5400000" algn="t" rotWithShape="0">
                        <a:prstClr val="black">
                          <a:alpha val="30000"/>
                        </a:prstClr>
                      </a:outerShdw>
                    </a:effectLst>
                  </a:rPr>
                  <a:t>Uncompromised </a:t>
                </a:r>
                <a:r>
                  <a:rPr lang="en-US" sz="1600" smtClean="0">
                    <a:effectLst>
                      <a:outerShdw blurRad="38100" dist="12700" dir="5400000" algn="t" rotWithShape="0">
                        <a:prstClr val="black">
                          <a:alpha val="30000"/>
                        </a:prstClr>
                      </a:outerShdw>
                    </a:effectLst>
                  </a:rPr>
                  <a:t>User </a:t>
                </a:r>
                <a:r>
                  <a:rPr lang="en-US" sz="1600" dirty="0">
                    <a:effectLst>
                      <a:outerShdw blurRad="38100" dist="12700" dir="5400000" algn="t" rotWithShape="0">
                        <a:prstClr val="black">
                          <a:alpha val="30000"/>
                        </a:prstClr>
                      </a:outerShdw>
                    </a:effectLst>
                  </a:rPr>
                  <a:t>Experience</a:t>
                </a:r>
              </a:p>
            </p:txBody>
          </p:sp>
          <p:grpSp>
            <p:nvGrpSpPr>
              <p:cNvPr id="159" name="Group 78"/>
              <p:cNvGrpSpPr/>
              <p:nvPr/>
            </p:nvGrpSpPr>
            <p:grpSpPr>
              <a:xfrm>
                <a:off x="268043" y="2369601"/>
                <a:ext cx="2819846" cy="36576"/>
                <a:chOff x="7087711" y="3203216"/>
                <a:chExt cx="505822" cy="500910"/>
              </a:xfrm>
              <a:effectLst>
                <a:outerShdw blurRad="25400" dist="12700" dir="5400000" algn="t" rotWithShape="0">
                  <a:prstClr val="black">
                    <a:alpha val="20000"/>
                  </a:prstClr>
                </a:outerShdw>
              </a:effectLst>
            </p:grpSpPr>
            <p:sp>
              <p:nvSpPr>
                <p:cNvPr id="161"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62"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160" name="Text Placeholder 2"/>
              <p:cNvSpPr txBox="1">
                <a:spLocks/>
              </p:cNvSpPr>
              <p:nvPr/>
            </p:nvSpPr>
            <p:spPr>
              <a:xfrm>
                <a:off x="285169" y="2419443"/>
                <a:ext cx="2785595" cy="712885"/>
              </a:xfrm>
              <a:prstGeom prst="rect">
                <a:avLst/>
              </a:prstGeom>
            </p:spPr>
            <p:txBody>
              <a:bodyPr lIns="91440" tIns="91440" rIns="9144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50"/>
                  </a:spcBef>
                  <a:buClr>
                    <a:schemeClr val="tx1"/>
                  </a:buClr>
                </a:pPr>
                <a:r>
                  <a:rPr lang="en-US" sz="1600" dirty="0">
                    <a:solidFill>
                      <a:schemeClr val="bg1">
                        <a:lumMod val="20000"/>
                        <a:lumOff val="80000"/>
                      </a:schemeClr>
                    </a:solidFill>
                  </a:rPr>
                  <a:t>Routes voice and video </a:t>
                </a:r>
                <a:br>
                  <a:rPr lang="en-US" sz="1600" dirty="0">
                    <a:solidFill>
                      <a:schemeClr val="bg1">
                        <a:lumMod val="20000"/>
                        <a:lumOff val="80000"/>
                      </a:schemeClr>
                    </a:solidFill>
                  </a:rPr>
                </a:br>
                <a:r>
                  <a:rPr lang="en-US" sz="1600" dirty="0" smtClean="0">
                    <a:solidFill>
                      <a:schemeClr val="bg1">
                        <a:lumMod val="20000"/>
                        <a:lumOff val="80000"/>
                      </a:schemeClr>
                    </a:solidFill>
                  </a:rPr>
                  <a:t>point-to-point</a:t>
                </a:r>
                <a:endParaRPr lang="en-US" sz="1600" dirty="0">
                  <a:solidFill>
                    <a:schemeClr val="bg1">
                      <a:lumMod val="20000"/>
                      <a:lumOff val="80000"/>
                    </a:schemeClr>
                  </a:solidFill>
                </a:endParaRPr>
              </a:p>
            </p:txBody>
          </p:sp>
        </p:grpSp>
        <p:grpSp>
          <p:nvGrpSpPr>
            <p:cNvPr id="163" name="Group 74"/>
            <p:cNvGrpSpPr>
              <a:grpSpLocks/>
            </p:cNvGrpSpPr>
            <p:nvPr/>
          </p:nvGrpSpPr>
          <p:grpSpPr>
            <a:xfrm>
              <a:off x="8480814" y="3141448"/>
              <a:ext cx="2818666" cy="2847975"/>
              <a:chOff x="268043" y="1835064"/>
              <a:chExt cx="2819846" cy="2841787"/>
            </a:xfrm>
          </p:grpSpPr>
          <p:sp>
            <p:nvSpPr>
              <p:cNvPr id="164" name="Rectangle 163"/>
              <p:cNvSpPr/>
              <p:nvPr/>
            </p:nvSpPr>
            <p:spPr>
              <a:xfrm>
                <a:off x="268043" y="2392656"/>
                <a:ext cx="2819846" cy="181120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65" name="Round Same Side Corner Rectangle 164"/>
              <p:cNvSpPr/>
              <p:nvPr/>
            </p:nvSpPr>
            <p:spPr>
              <a:xfrm>
                <a:off x="268043" y="1835064"/>
                <a:ext cx="2819846" cy="558919"/>
              </a:xfrm>
              <a:prstGeom prst="round2SameRect">
                <a:avLst>
                  <a:gd name="adj1" fmla="val 17189"/>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66" name="TextBox 165"/>
              <p:cNvSpPr txBox="1"/>
              <p:nvPr/>
            </p:nvSpPr>
            <p:spPr>
              <a:xfrm>
                <a:off x="427357" y="1986310"/>
                <a:ext cx="2501219" cy="233355"/>
              </a:xfrm>
              <a:prstGeom prst="rect">
                <a:avLst/>
              </a:prstGeom>
              <a:noFill/>
              <a:ln w="9525">
                <a:noFill/>
                <a:miter lim="800000"/>
                <a:headEnd/>
                <a:tailEnd/>
              </a:ln>
            </p:spPr>
            <p:txBody>
              <a:bodyPr wrap="square" lIns="0" tIns="0" rIns="0" bIns="0">
                <a:spAutoFit/>
              </a:bodyPr>
              <a:lstStyle/>
              <a:p>
                <a:pPr algn="ctr" defTabSz="610628" eaLnBrk="0" hangingPunct="0">
                  <a:lnSpc>
                    <a:spcPct val="95000"/>
                  </a:lnSpc>
                  <a:spcBef>
                    <a:spcPct val="50000"/>
                  </a:spcBef>
                  <a:buClr>
                    <a:srgbClr val="FFFFFF"/>
                  </a:buClr>
                  <a:buSzPct val="100000"/>
                  <a:defRPr/>
                </a:pPr>
                <a:r>
                  <a:rPr lang="en-US" sz="1600" dirty="0">
                    <a:effectLst>
                      <a:outerShdw blurRad="38100" dist="12700" dir="5400000" algn="t" rotWithShape="0">
                        <a:prstClr val="black">
                          <a:alpha val="30000"/>
                        </a:prstClr>
                      </a:outerShdw>
                    </a:effectLst>
                  </a:rPr>
                  <a:t>Optimized Resources</a:t>
                </a:r>
              </a:p>
            </p:txBody>
          </p:sp>
          <p:grpSp>
            <p:nvGrpSpPr>
              <p:cNvPr id="167" name="Group 78"/>
              <p:cNvGrpSpPr/>
              <p:nvPr/>
            </p:nvGrpSpPr>
            <p:grpSpPr>
              <a:xfrm>
                <a:off x="268043" y="2369601"/>
                <a:ext cx="2819846" cy="36576"/>
                <a:chOff x="7087711" y="3203216"/>
                <a:chExt cx="505822" cy="500910"/>
              </a:xfrm>
              <a:effectLst>
                <a:outerShdw blurRad="25400" dist="12700" dir="5400000" algn="t" rotWithShape="0">
                  <a:prstClr val="black">
                    <a:alpha val="20000"/>
                  </a:prstClr>
                </a:outerShdw>
              </a:effectLst>
            </p:grpSpPr>
            <p:sp>
              <p:nvSpPr>
                <p:cNvPr id="16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168" name="Text Placeholder 2"/>
              <p:cNvSpPr txBox="1">
                <a:spLocks/>
              </p:cNvSpPr>
              <p:nvPr/>
            </p:nvSpPr>
            <p:spPr>
              <a:xfrm>
                <a:off x="285169" y="2419443"/>
                <a:ext cx="2785595" cy="2257408"/>
              </a:xfrm>
              <a:prstGeom prst="rect">
                <a:avLst/>
              </a:prstGeom>
            </p:spPr>
            <p:txBody>
              <a:bodyPr lIns="91440" tIns="91440" rIns="9144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50"/>
                  </a:spcBef>
                  <a:buClr>
                    <a:schemeClr val="tx1"/>
                  </a:buClr>
                  <a:defRPr/>
                </a:pPr>
                <a:r>
                  <a:rPr lang="en-US" sz="1600" dirty="0">
                    <a:solidFill>
                      <a:schemeClr val="bg1">
                        <a:lumMod val="20000"/>
                        <a:lumOff val="80000"/>
                      </a:schemeClr>
                    </a:solidFill>
                  </a:rPr>
                  <a:t>Bandwidth reduction from megabytes to kilobytes</a:t>
                </a:r>
              </a:p>
              <a:p>
                <a:pPr>
                  <a:spcBef>
                    <a:spcPts val="450"/>
                  </a:spcBef>
                  <a:buClr>
                    <a:schemeClr val="tx1"/>
                  </a:buClr>
                  <a:defRPr/>
                </a:pPr>
                <a:r>
                  <a:rPr lang="en-US" sz="1600" dirty="0">
                    <a:solidFill>
                      <a:schemeClr val="bg1">
                        <a:lumMod val="20000"/>
                        <a:lumOff val="80000"/>
                      </a:schemeClr>
                    </a:solidFill>
                  </a:rPr>
                  <a:t>Reduced processing in </a:t>
                </a:r>
                <a:r>
                  <a:rPr lang="en-US" sz="1600">
                    <a:solidFill>
                      <a:schemeClr val="bg1">
                        <a:lumMod val="20000"/>
                        <a:lumOff val="80000"/>
                      </a:schemeClr>
                    </a:solidFill>
                  </a:rPr>
                  <a:t>data center</a:t>
                </a:r>
                <a:endParaRPr lang="en-US" sz="1600" dirty="0">
                  <a:solidFill>
                    <a:schemeClr val="bg1">
                      <a:lumMod val="20000"/>
                      <a:lumOff val="80000"/>
                    </a:schemeClr>
                  </a:solidFill>
                </a:endParaRPr>
              </a:p>
            </p:txBody>
          </p:sp>
        </p:grpSp>
        <p:grpSp>
          <p:nvGrpSpPr>
            <p:cNvPr id="171" name="Group 74"/>
            <p:cNvGrpSpPr>
              <a:grpSpLocks/>
            </p:cNvGrpSpPr>
            <p:nvPr/>
          </p:nvGrpSpPr>
          <p:grpSpPr>
            <a:xfrm>
              <a:off x="8467356" y="5264154"/>
              <a:ext cx="2818666" cy="866775"/>
              <a:chOff x="268043" y="1538984"/>
              <a:chExt cx="2819846" cy="867193"/>
            </a:xfrm>
          </p:grpSpPr>
          <p:sp>
            <p:nvSpPr>
              <p:cNvPr id="172" name="Round Same Side Corner Rectangle 171"/>
              <p:cNvSpPr/>
              <p:nvPr/>
            </p:nvSpPr>
            <p:spPr>
              <a:xfrm>
                <a:off x="268043" y="1538984"/>
                <a:ext cx="2819846" cy="854999"/>
              </a:xfrm>
              <a:prstGeom prst="round2SameRect">
                <a:avLst>
                  <a:gd name="adj1" fmla="val 17189"/>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3" name="TextBox 172"/>
              <p:cNvSpPr txBox="1"/>
              <p:nvPr/>
            </p:nvSpPr>
            <p:spPr>
              <a:xfrm>
                <a:off x="302296" y="1615521"/>
                <a:ext cx="2751341" cy="701925"/>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600" dirty="0">
                    <a:effectLst>
                      <a:outerShdw blurRad="38100" dist="12700" dir="5400000" algn="t" rotWithShape="0">
                        <a:prstClr val="black">
                          <a:alpha val="30000"/>
                        </a:prstClr>
                      </a:outerShdw>
                    </a:effectLst>
                  </a:rPr>
                  <a:t>Enterprise-Grade Voice </a:t>
                </a:r>
                <a:br>
                  <a:rPr lang="en-US" sz="1600" dirty="0">
                    <a:effectLst>
                      <a:outerShdw blurRad="38100" dist="12700" dir="5400000" algn="t" rotWithShape="0">
                        <a:prstClr val="black">
                          <a:alpha val="30000"/>
                        </a:prstClr>
                      </a:outerShdw>
                    </a:effectLst>
                  </a:rPr>
                </a:br>
                <a:r>
                  <a:rPr lang="en-US" sz="1600" dirty="0">
                    <a:effectLst>
                      <a:outerShdw blurRad="38100" dist="12700" dir="5400000" algn="t" rotWithShape="0">
                        <a:prstClr val="black">
                          <a:alpha val="30000"/>
                        </a:prstClr>
                      </a:outerShdw>
                    </a:effectLst>
                  </a:rPr>
                  <a:t>and Video Based </a:t>
                </a:r>
                <a:r>
                  <a:rPr lang="en-US" sz="1600" dirty="0" smtClean="0">
                    <a:effectLst>
                      <a:outerShdw blurRad="38100" dist="12700" dir="5400000" algn="t" rotWithShape="0">
                        <a:prstClr val="black">
                          <a:alpha val="30000"/>
                        </a:prstClr>
                      </a:outerShdw>
                    </a:effectLst>
                  </a:rPr>
                  <a:t>on </a:t>
                </a:r>
                <a:br>
                  <a:rPr lang="en-US" sz="1600" dirty="0" smtClean="0">
                    <a:effectLst>
                      <a:outerShdw blurRad="38100" dist="12700" dir="5400000" algn="t" rotWithShape="0">
                        <a:prstClr val="black">
                          <a:alpha val="30000"/>
                        </a:prstClr>
                      </a:outerShdw>
                    </a:effectLst>
                  </a:rPr>
                </a:br>
                <a:r>
                  <a:rPr lang="en-US" sz="1600" dirty="0" smtClean="0">
                    <a:effectLst>
                      <a:outerShdw blurRad="38100" dist="12700" dir="5400000" algn="t" rotWithShape="0">
                        <a:prstClr val="black">
                          <a:alpha val="30000"/>
                        </a:prstClr>
                      </a:outerShdw>
                    </a:effectLst>
                  </a:rPr>
                  <a:t>Cisco </a:t>
                </a:r>
                <a:r>
                  <a:rPr lang="en-US" sz="1600" dirty="0">
                    <a:effectLst>
                      <a:outerShdw blurRad="38100" dist="12700" dir="5400000" algn="t" rotWithShape="0">
                        <a:prstClr val="black">
                          <a:alpha val="30000"/>
                        </a:prstClr>
                      </a:outerShdw>
                    </a:effectLst>
                  </a:rPr>
                  <a:t>Unified </a:t>
                </a:r>
                <a:r>
                  <a:rPr lang="en-US" sz="1600" dirty="0" smtClean="0">
                    <a:effectLst>
                      <a:outerShdw blurRad="38100" dist="12700" dir="5400000" algn="t" rotWithShape="0">
                        <a:prstClr val="black">
                          <a:alpha val="30000"/>
                        </a:prstClr>
                      </a:outerShdw>
                    </a:effectLst>
                  </a:rPr>
                  <a:t>Communications</a:t>
                </a:r>
                <a:endParaRPr lang="en-US" sz="1600" dirty="0">
                  <a:effectLst>
                    <a:outerShdw blurRad="38100" dist="12700" dir="5400000" algn="t" rotWithShape="0">
                      <a:prstClr val="black">
                        <a:alpha val="30000"/>
                      </a:prstClr>
                    </a:outerShdw>
                  </a:effectLst>
                </a:endParaRPr>
              </a:p>
            </p:txBody>
          </p:sp>
          <p:grpSp>
            <p:nvGrpSpPr>
              <p:cNvPr id="174" name="Group 78"/>
              <p:cNvGrpSpPr/>
              <p:nvPr/>
            </p:nvGrpSpPr>
            <p:grpSpPr>
              <a:xfrm>
                <a:off x="268043" y="2369601"/>
                <a:ext cx="2819846" cy="36576"/>
                <a:chOff x="7087711" y="3203216"/>
                <a:chExt cx="505822" cy="500910"/>
              </a:xfrm>
              <a:effectLst>
                <a:outerShdw blurRad="25400" dist="12700" dir="5400000" algn="t" rotWithShape="0">
                  <a:prstClr val="black">
                    <a:alpha val="20000"/>
                  </a:prstClr>
                </a:outerShdw>
              </a:effectLst>
            </p:grpSpPr>
            <p:sp>
              <p:nvSpPr>
                <p:cNvPr id="17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cxnSp>
        <p:nvCxnSpPr>
          <p:cNvPr id="177" name="Straight Arrow Connector 176"/>
          <p:cNvCxnSpPr>
            <a:cxnSpLocks/>
          </p:cNvCxnSpPr>
          <p:nvPr/>
        </p:nvCxnSpPr>
        <p:spPr>
          <a:xfrm rot="16200000">
            <a:off x="412414" y="3939938"/>
            <a:ext cx="1857375" cy="1191"/>
          </a:xfrm>
          <a:prstGeom prst="straightConnector1">
            <a:avLst/>
          </a:prstGeom>
          <a:ln w="38100">
            <a:solidFill>
              <a:schemeClr val="accent1"/>
            </a:solidFill>
            <a:prstDash val="solid"/>
            <a:headEnd type="triangle" w="med" len="med"/>
            <a:tailEnd type="triangle" w="med" len="med"/>
          </a:ln>
          <a:effectLst>
            <a:outerShdw blurRad="50800" dist="12700" dir="54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cxnSpLocks/>
          </p:cNvCxnSpPr>
          <p:nvPr/>
        </p:nvCxnSpPr>
        <p:spPr>
          <a:xfrm flipV="1">
            <a:off x="1777211" y="2671160"/>
            <a:ext cx="3658031" cy="2314575"/>
          </a:xfrm>
          <a:prstGeom prst="bentConnector3">
            <a:avLst/>
          </a:prstGeom>
          <a:ln w="38100">
            <a:solidFill>
              <a:schemeClr val="accent1"/>
            </a:solidFill>
            <a:prstDash val="solid"/>
            <a:headEnd type="triangle" w="med" len="med"/>
            <a:tailEnd type="triangle" w="med" len="med"/>
          </a:ln>
          <a:effectLst>
            <a:outerShdw blurRad="50800" dist="12700" dir="54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180" name="Left-Right Arrow 179"/>
          <p:cNvSpPr>
            <a:spLocks/>
          </p:cNvSpPr>
          <p:nvPr/>
        </p:nvSpPr>
        <p:spPr>
          <a:xfrm rot="10800000" flipV="1">
            <a:off x="1912448" y="2207304"/>
            <a:ext cx="3531066" cy="295275"/>
          </a:xfrm>
          <a:prstGeom prst="leftRightArrow">
            <a:avLst>
              <a:gd name="adj1" fmla="val 75009"/>
              <a:gd name="adj2" fmla="val 50000"/>
            </a:avLst>
          </a:prstGeom>
          <a:solidFill>
            <a:schemeClr val="accent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cxnSp>
        <p:nvCxnSpPr>
          <p:cNvPr id="182" name="Straight Arrow Connector 181"/>
          <p:cNvCxnSpPr>
            <a:cxnSpLocks/>
          </p:cNvCxnSpPr>
          <p:nvPr/>
        </p:nvCxnSpPr>
        <p:spPr>
          <a:xfrm>
            <a:off x="1110431" y="6399215"/>
            <a:ext cx="523739" cy="1191"/>
          </a:xfrm>
          <a:prstGeom prst="straightConnector1">
            <a:avLst/>
          </a:prstGeom>
          <a:ln w="38100">
            <a:solidFill>
              <a:schemeClr val="accent1"/>
            </a:solidFill>
            <a:prstDash val="solid"/>
            <a:headEnd type="triangle" w="med" len="med"/>
            <a:tailEnd type="triangle" w="med" len="med"/>
          </a:ln>
          <a:effectLst>
            <a:outerShdw blurRad="50800" dist="12700" dir="5400000" algn="tl" rotWithShape="0">
              <a:prstClr val="black">
                <a:alpha val="3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a:spLocks/>
          </p:cNvSpPr>
          <p:nvPr/>
        </p:nvSpPr>
        <p:spPr>
          <a:xfrm>
            <a:off x="1881763" y="6262303"/>
            <a:ext cx="771599" cy="253897"/>
          </a:xfrm>
          <a:prstGeom prst="rect">
            <a:avLst/>
          </a:prstGeom>
          <a:noFill/>
        </p:spPr>
        <p:txBody>
          <a:bodyPr wrap="none" lIns="68562" tIns="34281" rIns="68562" bIns="34281" rtlCol="0">
            <a:spAutoFit/>
          </a:bodyPr>
          <a:lstStyle/>
          <a:p>
            <a:r>
              <a:rPr lang="en-US" sz="1200" dirty="0" smtClean="0">
                <a:solidFill>
                  <a:schemeClr val="bg1">
                    <a:lumMod val="20000"/>
                    <a:lumOff val="80000"/>
                  </a:schemeClr>
                </a:solidFill>
              </a:rPr>
              <a:t>Signaling</a:t>
            </a:r>
            <a:endParaRPr lang="en-US" sz="1200" dirty="0"/>
          </a:p>
        </p:txBody>
      </p:sp>
      <p:sp>
        <p:nvSpPr>
          <p:cNvPr id="183" name="Left-Right Arrow 182"/>
          <p:cNvSpPr>
            <a:spLocks/>
          </p:cNvSpPr>
          <p:nvPr/>
        </p:nvSpPr>
        <p:spPr>
          <a:xfrm rot="10800000" flipV="1">
            <a:off x="3520896" y="6318842"/>
            <a:ext cx="523739" cy="161925"/>
          </a:xfrm>
          <a:prstGeom prst="leftRightArrow">
            <a:avLst>
              <a:gd name="adj1" fmla="val 75009"/>
              <a:gd name="adj2" fmla="val 50000"/>
            </a:avLst>
          </a:prstGeom>
          <a:solidFill>
            <a:schemeClr val="accent2"/>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184" name="TextBox 183"/>
          <p:cNvSpPr txBox="1">
            <a:spLocks/>
          </p:cNvSpPr>
          <p:nvPr/>
        </p:nvSpPr>
        <p:spPr>
          <a:xfrm>
            <a:off x="4537133" y="6262303"/>
            <a:ext cx="2228252" cy="253916"/>
          </a:xfrm>
          <a:prstGeom prst="rect">
            <a:avLst/>
          </a:prstGeom>
          <a:noFill/>
        </p:spPr>
        <p:txBody>
          <a:bodyPr wrap="none" lIns="68562" tIns="34281" rIns="68562" bIns="34281" rtlCol="0">
            <a:spAutoFit/>
          </a:bodyPr>
          <a:lstStyle/>
          <a:p>
            <a:r>
              <a:rPr lang="en-US" sz="1200">
                <a:solidFill>
                  <a:schemeClr val="bg1">
                    <a:lumMod val="20000"/>
                    <a:lumOff val="80000"/>
                  </a:schemeClr>
                </a:solidFill>
              </a:rPr>
              <a:t>Desktop Virtualization Protocol</a:t>
            </a:r>
            <a:endParaRPr lang="en-US" sz="1200"/>
          </a:p>
        </p:txBody>
      </p:sp>
      <p:pic>
        <p:nvPicPr>
          <p:cNvPr id="185" name="Picture 29" descr="\\MV-FS\Projects\Cisco\References\Brand Assets\Kubrick Icons\Device Icons\Device_CUCM_3085_default_256.png"/>
          <p:cNvPicPr>
            <a:picLocks noChangeArrowheads="1"/>
          </p:cNvPicPr>
          <p:nvPr/>
        </p:nvPicPr>
        <p:blipFill>
          <a:blip r:embed="rId14" cstate="print"/>
          <a:srcRect/>
          <a:stretch>
            <a:fillRect/>
          </a:stretch>
        </p:blipFill>
        <p:spPr bwMode="auto">
          <a:xfrm>
            <a:off x="850392" y="4759823"/>
            <a:ext cx="980820" cy="981075"/>
          </a:xfrm>
          <a:prstGeom prst="rect">
            <a:avLst/>
          </a:prstGeom>
          <a:noFill/>
        </p:spPr>
      </p:pic>
      <p:sp>
        <p:nvSpPr>
          <p:cNvPr id="187" name="Oval 186"/>
          <p:cNvSpPr>
            <a:spLocks/>
          </p:cNvSpPr>
          <p:nvPr/>
        </p:nvSpPr>
        <p:spPr bwMode="auto">
          <a:xfrm>
            <a:off x="5266252" y="2107742"/>
            <a:ext cx="1028432" cy="10001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sp>
        <p:nvSpPr>
          <p:cNvPr id="188" name="Oval 187"/>
          <p:cNvSpPr>
            <a:spLocks/>
          </p:cNvSpPr>
          <p:nvPr/>
        </p:nvSpPr>
        <p:spPr bwMode="auto">
          <a:xfrm>
            <a:off x="5822461" y="1540372"/>
            <a:ext cx="2199702" cy="19526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pic>
        <p:nvPicPr>
          <p:cNvPr id="75"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50779" y="162874"/>
            <a:ext cx="1062027" cy="94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9" name="Group 78"/>
          <p:cNvGrpSpPr/>
          <p:nvPr/>
        </p:nvGrpSpPr>
        <p:grpSpPr>
          <a:xfrm>
            <a:off x="5669443" y="1747590"/>
            <a:ext cx="1701842" cy="1117072"/>
            <a:chOff x="9927376" y="1942216"/>
            <a:chExt cx="1385675" cy="865237"/>
          </a:xfrm>
        </p:grpSpPr>
        <p:sp>
          <p:nvSpPr>
            <p:cNvPr id="81" name="Freeform 6"/>
            <p:cNvSpPr>
              <a:spLocks noEditPoints="1"/>
            </p:cNvSpPr>
            <p:nvPr/>
          </p:nvSpPr>
          <p:spPr bwMode="auto">
            <a:xfrm flipH="1">
              <a:off x="10174729" y="1942216"/>
              <a:ext cx="964025" cy="822056"/>
            </a:xfrm>
            <a:custGeom>
              <a:avLst/>
              <a:gdLst>
                <a:gd name="T0" fmla="*/ 1210 w 1273"/>
                <a:gd name="T1" fmla="*/ 0 h 1250"/>
                <a:gd name="T2" fmla="*/ 63 w 1273"/>
                <a:gd name="T3" fmla="*/ 0 h 1250"/>
                <a:gd name="T4" fmla="*/ 0 w 1273"/>
                <a:gd name="T5" fmla="*/ 76 h 1250"/>
                <a:gd name="T6" fmla="*/ 0 w 1273"/>
                <a:gd name="T7" fmla="*/ 972 h 1250"/>
                <a:gd name="T8" fmla="*/ 63 w 1273"/>
                <a:gd name="T9" fmla="*/ 1048 h 1250"/>
                <a:gd name="T10" fmla="*/ 504 w 1273"/>
                <a:gd name="T11" fmla="*/ 1048 h 1250"/>
                <a:gd name="T12" fmla="*/ 504 w 1273"/>
                <a:gd name="T13" fmla="*/ 1162 h 1250"/>
                <a:gd name="T14" fmla="*/ 189 w 1273"/>
                <a:gd name="T15" fmla="*/ 1250 h 1250"/>
                <a:gd name="T16" fmla="*/ 1084 w 1273"/>
                <a:gd name="T17" fmla="*/ 1250 h 1250"/>
                <a:gd name="T18" fmla="*/ 769 w 1273"/>
                <a:gd name="T19" fmla="*/ 1162 h 1250"/>
                <a:gd name="T20" fmla="*/ 769 w 1273"/>
                <a:gd name="T21" fmla="*/ 1048 h 1250"/>
                <a:gd name="T22" fmla="*/ 1210 w 1273"/>
                <a:gd name="T23" fmla="*/ 1048 h 1250"/>
                <a:gd name="T24" fmla="*/ 1273 w 1273"/>
                <a:gd name="T25" fmla="*/ 972 h 1250"/>
                <a:gd name="T26" fmla="*/ 1273 w 1273"/>
                <a:gd name="T27" fmla="*/ 76 h 1250"/>
                <a:gd name="T28" fmla="*/ 1210 w 1273"/>
                <a:gd name="T29" fmla="*/ 0 h 1250"/>
                <a:gd name="T30" fmla="*/ 1172 w 1273"/>
                <a:gd name="T31" fmla="*/ 934 h 1250"/>
                <a:gd name="T32" fmla="*/ 101 w 1273"/>
                <a:gd name="T33" fmla="*/ 934 h 1250"/>
                <a:gd name="T34" fmla="*/ 101 w 1273"/>
                <a:gd name="T35" fmla="*/ 114 h 1250"/>
                <a:gd name="T36" fmla="*/ 1172 w 1273"/>
                <a:gd name="T37" fmla="*/ 114 h 1250"/>
                <a:gd name="T38" fmla="*/ 1172 w 1273"/>
                <a:gd name="T39" fmla="*/ 934 h 1250"/>
                <a:gd name="T40" fmla="*/ 1172 w 1273"/>
                <a:gd name="T41" fmla="*/ 934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3" h="1250">
                  <a:moveTo>
                    <a:pt x="1210" y="0"/>
                  </a:moveTo>
                  <a:cubicBezTo>
                    <a:pt x="63" y="0"/>
                    <a:pt x="63" y="0"/>
                    <a:pt x="63" y="0"/>
                  </a:cubicBezTo>
                  <a:cubicBezTo>
                    <a:pt x="25" y="0"/>
                    <a:pt x="0" y="38"/>
                    <a:pt x="0" y="76"/>
                  </a:cubicBezTo>
                  <a:cubicBezTo>
                    <a:pt x="0" y="972"/>
                    <a:pt x="0" y="972"/>
                    <a:pt x="0" y="972"/>
                  </a:cubicBezTo>
                  <a:cubicBezTo>
                    <a:pt x="0" y="1010"/>
                    <a:pt x="25" y="1048"/>
                    <a:pt x="63" y="1048"/>
                  </a:cubicBezTo>
                  <a:cubicBezTo>
                    <a:pt x="504" y="1048"/>
                    <a:pt x="504" y="1048"/>
                    <a:pt x="504" y="1048"/>
                  </a:cubicBezTo>
                  <a:cubicBezTo>
                    <a:pt x="504" y="1162"/>
                    <a:pt x="504" y="1162"/>
                    <a:pt x="504" y="1162"/>
                  </a:cubicBezTo>
                  <a:cubicBezTo>
                    <a:pt x="328" y="1174"/>
                    <a:pt x="189" y="1212"/>
                    <a:pt x="189" y="1250"/>
                  </a:cubicBezTo>
                  <a:cubicBezTo>
                    <a:pt x="1084" y="1250"/>
                    <a:pt x="1084" y="1250"/>
                    <a:pt x="1084" y="1250"/>
                  </a:cubicBezTo>
                  <a:cubicBezTo>
                    <a:pt x="1084" y="1212"/>
                    <a:pt x="945" y="1174"/>
                    <a:pt x="769" y="1162"/>
                  </a:cubicBezTo>
                  <a:cubicBezTo>
                    <a:pt x="769" y="1048"/>
                    <a:pt x="769" y="1048"/>
                    <a:pt x="769" y="1048"/>
                  </a:cubicBezTo>
                  <a:cubicBezTo>
                    <a:pt x="1210" y="1048"/>
                    <a:pt x="1210" y="1048"/>
                    <a:pt x="1210" y="1048"/>
                  </a:cubicBezTo>
                  <a:cubicBezTo>
                    <a:pt x="1248" y="1048"/>
                    <a:pt x="1273" y="1010"/>
                    <a:pt x="1273" y="972"/>
                  </a:cubicBezTo>
                  <a:cubicBezTo>
                    <a:pt x="1273" y="76"/>
                    <a:pt x="1273" y="76"/>
                    <a:pt x="1273" y="76"/>
                  </a:cubicBezTo>
                  <a:cubicBezTo>
                    <a:pt x="1273" y="38"/>
                    <a:pt x="1248" y="0"/>
                    <a:pt x="1210" y="0"/>
                  </a:cubicBezTo>
                  <a:close/>
                  <a:moveTo>
                    <a:pt x="1172" y="934"/>
                  </a:moveTo>
                  <a:cubicBezTo>
                    <a:pt x="101" y="934"/>
                    <a:pt x="101" y="934"/>
                    <a:pt x="101" y="934"/>
                  </a:cubicBezTo>
                  <a:cubicBezTo>
                    <a:pt x="101" y="114"/>
                    <a:pt x="101" y="114"/>
                    <a:pt x="101" y="114"/>
                  </a:cubicBezTo>
                  <a:cubicBezTo>
                    <a:pt x="1172" y="114"/>
                    <a:pt x="1172" y="114"/>
                    <a:pt x="1172" y="114"/>
                  </a:cubicBezTo>
                  <a:cubicBezTo>
                    <a:pt x="1172" y="934"/>
                    <a:pt x="1172" y="934"/>
                    <a:pt x="1172" y="934"/>
                  </a:cubicBezTo>
                  <a:cubicBezTo>
                    <a:pt x="1172" y="934"/>
                    <a:pt x="1172" y="934"/>
                    <a:pt x="1172" y="934"/>
                  </a:cubicBezTo>
                  <a:close/>
                </a:path>
              </a:pathLst>
            </a:custGeom>
            <a:solidFill>
              <a:srgbClr val="353637"/>
            </a:solidFill>
            <a:ln w="9525" cap="flat" cmpd="sng" algn="ctr">
              <a:noFill/>
              <a:prstDash val="solid"/>
              <a:round/>
              <a:headEnd type="none" w="med" len="med"/>
              <a:tailEnd type="none" w="med" len="med"/>
            </a:ln>
            <a:effectLst>
              <a:glow rad="63500">
                <a:schemeClr val="bg1">
                  <a:alpha val="40000"/>
                </a:schemeClr>
              </a:glo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a:p>
          </p:txBody>
        </p:sp>
        <p:grpSp>
          <p:nvGrpSpPr>
            <p:cNvPr id="83" name="Group 82"/>
            <p:cNvGrpSpPr/>
            <p:nvPr/>
          </p:nvGrpSpPr>
          <p:grpSpPr>
            <a:xfrm>
              <a:off x="10236200" y="2024535"/>
              <a:ext cx="819150" cy="528165"/>
              <a:chOff x="6833313" y="1707035"/>
              <a:chExt cx="4332409" cy="2519808"/>
            </a:xfrm>
          </p:grpSpPr>
          <p:pic>
            <p:nvPicPr>
              <p:cNvPr id="86" name="Picture 85" descr="Ontario Portfolio with backgroudn non high res.pn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833313" y="1707035"/>
                <a:ext cx="4332409" cy="2519808"/>
              </a:xfrm>
              <a:prstGeom prst="rect">
                <a:avLst/>
              </a:prstGeom>
              <a:effectLst/>
            </p:spPr>
          </p:pic>
          <p:pic>
            <p:nvPicPr>
              <p:cNvPr id="90" name="Picture 89" descr="P2P.png"/>
              <p:cNvPicPr>
                <a:picLocks noChangeAspect="1"/>
              </p:cNvPicPr>
              <p:nvPr/>
            </p:nvPicPr>
            <p:blipFill>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a:ext>
                </a:extLst>
              </a:blip>
              <a:stretch>
                <a:fillRect/>
              </a:stretch>
            </p:blipFill>
            <p:spPr>
              <a:xfrm>
                <a:off x="8318694" y="1894606"/>
                <a:ext cx="2294013" cy="2192549"/>
              </a:xfrm>
              <a:prstGeom prst="rect">
                <a:avLst/>
              </a:prstGeom>
            </p:spPr>
          </p:pic>
          <p:pic>
            <p:nvPicPr>
              <p:cNvPr id="91" name="Picture 90" descr="JabberWinHub.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137400" y="1783617"/>
                <a:ext cx="1117599" cy="2303539"/>
              </a:xfrm>
              <a:prstGeom prst="rect">
                <a:avLst/>
              </a:prstGeom>
            </p:spPr>
          </p:pic>
        </p:grpSp>
        <p:pic>
          <p:nvPicPr>
            <p:cNvPr id="84" name="Picture 83" descr="\\psf\Host\Volumes\Data\Graphics\Cisco Stock\Cisco Logo  Jabb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9538" y="2374146"/>
              <a:ext cx="383513" cy="433307"/>
            </a:xfrm>
            <a:prstGeom prst="rect">
              <a:avLst/>
            </a:prstGeom>
            <a:noFill/>
            <a:extLst>
              <a:ext uri="{909E8E84-426E-40DD-AFC4-6F175D3DCCD1}">
                <a14:hiddenFill xmlns:a14="http://schemas.microsoft.com/office/drawing/2010/main">
                  <a:solidFill>
                    <a:srgbClr val="FFFFFF"/>
                  </a:solidFill>
                </a14:hiddenFill>
              </a:ext>
            </a:extLst>
          </p:spPr>
        </p:pic>
        <p:sp>
          <p:nvSpPr>
            <p:cNvPr id="85" name="Freeform 6"/>
            <p:cNvSpPr>
              <a:spLocks/>
            </p:cNvSpPr>
            <p:nvPr/>
          </p:nvSpPr>
          <p:spPr bwMode="auto">
            <a:xfrm>
              <a:off x="9927376" y="2151894"/>
              <a:ext cx="214333" cy="610295"/>
            </a:xfrm>
            <a:custGeom>
              <a:avLst/>
              <a:gdLst>
                <a:gd name="T0" fmla="*/ 396 w 396"/>
                <a:gd name="T1" fmla="*/ 1106 h 1128"/>
                <a:gd name="T2" fmla="*/ 396 w 396"/>
                <a:gd name="T3" fmla="*/ 1128 h 1128"/>
                <a:gd name="T4" fmla="*/ 0 w 396"/>
                <a:gd name="T5" fmla="*/ 1128 h 1128"/>
                <a:gd name="T6" fmla="*/ 0 w 396"/>
                <a:gd name="T7" fmla="*/ 1106 h 1128"/>
                <a:gd name="T8" fmla="*/ 158 w 396"/>
                <a:gd name="T9" fmla="*/ 1106 h 1128"/>
                <a:gd name="T10" fmla="*/ 158 w 396"/>
                <a:gd name="T11" fmla="*/ 1084 h 1128"/>
                <a:gd name="T12" fmla="*/ 102 w 396"/>
                <a:gd name="T13" fmla="*/ 1084 h 1128"/>
                <a:gd name="T14" fmla="*/ 88 w 396"/>
                <a:gd name="T15" fmla="*/ 1070 h 1128"/>
                <a:gd name="T16" fmla="*/ 88 w 396"/>
                <a:gd name="T17" fmla="*/ 14 h 1128"/>
                <a:gd name="T18" fmla="*/ 102 w 396"/>
                <a:gd name="T19" fmla="*/ 0 h 1128"/>
                <a:gd name="T20" fmla="*/ 294 w 396"/>
                <a:gd name="T21" fmla="*/ 0 h 1128"/>
                <a:gd name="T22" fmla="*/ 308 w 396"/>
                <a:gd name="T23" fmla="*/ 14 h 1128"/>
                <a:gd name="T24" fmla="*/ 308 w 396"/>
                <a:gd name="T25" fmla="*/ 1070 h 1128"/>
                <a:gd name="T26" fmla="*/ 294 w 396"/>
                <a:gd name="T27" fmla="*/ 1084 h 1128"/>
                <a:gd name="T28" fmla="*/ 237 w 396"/>
                <a:gd name="T29" fmla="*/ 1084 h 1128"/>
                <a:gd name="T30" fmla="*/ 237 w 396"/>
                <a:gd name="T31" fmla="*/ 1106 h 1128"/>
                <a:gd name="T32" fmla="*/ 396 w 396"/>
                <a:gd name="T33" fmla="*/ 1106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6" h="1128">
                  <a:moveTo>
                    <a:pt x="396" y="1106"/>
                  </a:moveTo>
                  <a:cubicBezTo>
                    <a:pt x="396" y="1128"/>
                    <a:pt x="396" y="1128"/>
                    <a:pt x="396" y="1128"/>
                  </a:cubicBezTo>
                  <a:cubicBezTo>
                    <a:pt x="0" y="1128"/>
                    <a:pt x="0" y="1128"/>
                    <a:pt x="0" y="1128"/>
                  </a:cubicBezTo>
                  <a:cubicBezTo>
                    <a:pt x="0" y="1106"/>
                    <a:pt x="0" y="1106"/>
                    <a:pt x="0" y="1106"/>
                  </a:cubicBezTo>
                  <a:cubicBezTo>
                    <a:pt x="158" y="1106"/>
                    <a:pt x="158" y="1106"/>
                    <a:pt x="158" y="1106"/>
                  </a:cubicBezTo>
                  <a:cubicBezTo>
                    <a:pt x="158" y="1084"/>
                    <a:pt x="158" y="1084"/>
                    <a:pt x="158" y="1084"/>
                  </a:cubicBezTo>
                  <a:cubicBezTo>
                    <a:pt x="102" y="1084"/>
                    <a:pt x="102" y="1084"/>
                    <a:pt x="102" y="1084"/>
                  </a:cubicBezTo>
                  <a:cubicBezTo>
                    <a:pt x="94" y="1084"/>
                    <a:pt x="88" y="1078"/>
                    <a:pt x="88" y="1070"/>
                  </a:cubicBezTo>
                  <a:cubicBezTo>
                    <a:pt x="88" y="14"/>
                    <a:pt x="88" y="14"/>
                    <a:pt x="88" y="14"/>
                  </a:cubicBezTo>
                  <a:cubicBezTo>
                    <a:pt x="88" y="6"/>
                    <a:pt x="94" y="0"/>
                    <a:pt x="102" y="0"/>
                  </a:cubicBezTo>
                  <a:cubicBezTo>
                    <a:pt x="294" y="0"/>
                    <a:pt x="294" y="0"/>
                    <a:pt x="294" y="0"/>
                  </a:cubicBezTo>
                  <a:cubicBezTo>
                    <a:pt x="301" y="0"/>
                    <a:pt x="308" y="6"/>
                    <a:pt x="308" y="14"/>
                  </a:cubicBezTo>
                  <a:cubicBezTo>
                    <a:pt x="308" y="1070"/>
                    <a:pt x="308" y="1070"/>
                    <a:pt x="308" y="1070"/>
                  </a:cubicBezTo>
                  <a:cubicBezTo>
                    <a:pt x="308" y="1078"/>
                    <a:pt x="301" y="1084"/>
                    <a:pt x="294" y="1084"/>
                  </a:cubicBezTo>
                  <a:cubicBezTo>
                    <a:pt x="237" y="1084"/>
                    <a:pt x="237" y="1084"/>
                    <a:pt x="237" y="1084"/>
                  </a:cubicBezTo>
                  <a:cubicBezTo>
                    <a:pt x="237" y="1106"/>
                    <a:pt x="237" y="1106"/>
                    <a:pt x="237" y="1106"/>
                  </a:cubicBezTo>
                  <a:lnTo>
                    <a:pt x="396" y="1106"/>
                  </a:lnTo>
                  <a:close/>
                </a:path>
              </a:pathLst>
            </a:custGeom>
            <a:solidFill>
              <a:srgbClr val="353637"/>
            </a:solidFill>
            <a:ln w="9525" cap="flat" cmpd="sng" algn="ctr">
              <a:noFill/>
              <a:prstDash val="solid"/>
              <a:round/>
              <a:headEnd type="none" w="med" len="med"/>
              <a:tailEnd type="none" w="med" len="med"/>
            </a:ln>
            <a:effectLst>
              <a:glow rad="63500">
                <a:schemeClr val="bg1">
                  <a:alpha val="40000"/>
                </a:schemeClr>
              </a:glo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a:p>
          </p:txBody>
        </p:sp>
      </p:grpSp>
    </p:spTree>
    <p:extLst>
      <p:ext uri="{BB962C8B-B14F-4D97-AF65-F5344CB8AC3E}">
        <p14:creationId xmlns:p14="http://schemas.microsoft.com/office/powerpoint/2010/main" val="15801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Cisco VXI Smart Solution</a:t>
            </a:r>
            <a:endParaRPr lang="en-US" dirty="0"/>
          </a:p>
        </p:txBody>
      </p:sp>
      <p:sp>
        <p:nvSpPr>
          <p:cNvPr id="2" name="Text Placeholder 1"/>
          <p:cNvSpPr>
            <a:spLocks noGrp="1"/>
          </p:cNvSpPr>
          <p:nvPr>
            <p:ph type="body" sz="quarter" idx="11"/>
          </p:nvPr>
        </p:nvSpPr>
        <p:spPr>
          <a:xfrm>
            <a:off x="292608" y="1216660"/>
            <a:ext cx="11612880" cy="457200"/>
          </a:xfrm>
        </p:spPr>
        <p:txBody>
          <a:bodyPr/>
          <a:lstStyle/>
          <a:p>
            <a:r>
              <a:rPr lang="en-US" smtClean="0"/>
              <a:t>Agenda</a:t>
            </a:r>
            <a:endParaRPr lang="en-US" dirty="0"/>
          </a:p>
        </p:txBody>
      </p:sp>
      <p:sp>
        <p:nvSpPr>
          <p:cNvPr id="8" name="Chevron 7"/>
          <p:cNvSpPr>
            <a:spLocks/>
          </p:cNvSpPr>
          <p:nvPr/>
        </p:nvSpPr>
        <p:spPr>
          <a:xfrm>
            <a:off x="423339" y="1893377"/>
            <a:ext cx="347846" cy="499602"/>
          </a:xfrm>
          <a:prstGeom prst="chevron">
            <a:avLst/>
          </a:prstGeom>
          <a:gradFill flip="none" rotWithShape="1">
            <a:gsLst>
              <a:gs pos="0">
                <a:schemeClr val="bg2"/>
              </a:gs>
              <a:gs pos="100000">
                <a:srgbClr val="025CE0"/>
              </a:gs>
              <a:gs pos="65000">
                <a:srgbClr val="277EFD"/>
              </a:gs>
            </a:gsLst>
            <a:lin ang="13500000" scaled="1"/>
            <a:tileRect/>
          </a:gra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 name="Chevron 9"/>
          <p:cNvSpPr>
            <a:spLocks/>
          </p:cNvSpPr>
          <p:nvPr/>
        </p:nvSpPr>
        <p:spPr>
          <a:xfrm>
            <a:off x="423339" y="2692741"/>
            <a:ext cx="347846" cy="499602"/>
          </a:xfrm>
          <a:prstGeom prst="chevron">
            <a:avLst/>
          </a:prstGeom>
          <a:gradFill flip="none" rotWithShape="1">
            <a:gsLst>
              <a:gs pos="0">
                <a:schemeClr val="bg2"/>
              </a:gs>
              <a:gs pos="100000">
                <a:srgbClr val="025CE0"/>
              </a:gs>
              <a:gs pos="65000">
                <a:srgbClr val="277EFD"/>
              </a:gs>
            </a:gsLst>
            <a:lin ang="13500000" scaled="1"/>
            <a:tileRect/>
          </a:gra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2" name="Chevron 11"/>
          <p:cNvSpPr>
            <a:spLocks/>
          </p:cNvSpPr>
          <p:nvPr/>
        </p:nvSpPr>
        <p:spPr>
          <a:xfrm>
            <a:off x="423339" y="3492105"/>
            <a:ext cx="347846" cy="499602"/>
          </a:xfrm>
          <a:prstGeom prst="chevron">
            <a:avLst/>
          </a:prstGeom>
          <a:gradFill flip="none" rotWithShape="1">
            <a:gsLst>
              <a:gs pos="0">
                <a:schemeClr val="bg2"/>
              </a:gs>
              <a:gs pos="100000">
                <a:srgbClr val="025CE0"/>
              </a:gs>
              <a:gs pos="65000">
                <a:srgbClr val="277EFD"/>
              </a:gs>
            </a:gsLst>
            <a:lin ang="13500000" scaled="1"/>
            <a:tileRect/>
          </a:gra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5" name="Chevron 14"/>
          <p:cNvSpPr>
            <a:spLocks/>
          </p:cNvSpPr>
          <p:nvPr/>
        </p:nvSpPr>
        <p:spPr>
          <a:xfrm>
            <a:off x="423339" y="4291468"/>
            <a:ext cx="347846" cy="499602"/>
          </a:xfrm>
          <a:prstGeom prst="chevron">
            <a:avLst/>
          </a:prstGeom>
          <a:gradFill flip="none" rotWithShape="1">
            <a:gsLst>
              <a:gs pos="0">
                <a:schemeClr val="bg2"/>
              </a:gs>
              <a:gs pos="100000">
                <a:srgbClr val="025CE0"/>
              </a:gs>
              <a:gs pos="65000">
                <a:srgbClr val="277EFD"/>
              </a:gs>
            </a:gsLst>
            <a:lin ang="13500000" scaled="1"/>
            <a:tileRect/>
          </a:gra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7" name="Chevron 16"/>
          <p:cNvSpPr>
            <a:spLocks/>
          </p:cNvSpPr>
          <p:nvPr/>
        </p:nvSpPr>
        <p:spPr>
          <a:xfrm>
            <a:off x="423339" y="5090832"/>
            <a:ext cx="347846" cy="499602"/>
          </a:xfrm>
          <a:prstGeom prst="chevron">
            <a:avLst/>
          </a:prstGeom>
          <a:gradFill flip="none" rotWithShape="1">
            <a:gsLst>
              <a:gs pos="0">
                <a:schemeClr val="bg2"/>
              </a:gs>
              <a:gs pos="100000">
                <a:srgbClr val="025CE0"/>
              </a:gs>
              <a:gs pos="65000">
                <a:srgbClr val="277EFD"/>
              </a:gs>
            </a:gsLst>
            <a:lin ang="13500000" scaled="1"/>
            <a:tileRect/>
          </a:gra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9" name="Chevron 18"/>
          <p:cNvSpPr>
            <a:spLocks/>
          </p:cNvSpPr>
          <p:nvPr/>
        </p:nvSpPr>
        <p:spPr>
          <a:xfrm>
            <a:off x="423339" y="5890196"/>
            <a:ext cx="347846" cy="499602"/>
          </a:xfrm>
          <a:prstGeom prst="chevron">
            <a:avLst/>
          </a:prstGeom>
          <a:gradFill flip="none" rotWithShape="1">
            <a:gsLst>
              <a:gs pos="0">
                <a:schemeClr val="bg2"/>
              </a:gs>
              <a:gs pos="100000">
                <a:srgbClr val="025CE0"/>
              </a:gs>
              <a:gs pos="65000">
                <a:srgbClr val="277EFD"/>
              </a:gs>
            </a:gsLst>
            <a:lin ang="13500000" scaled="1"/>
            <a:tileRect/>
          </a:gradFill>
          <a:ln w="9525"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35" name="Group 34"/>
          <p:cNvGrpSpPr/>
          <p:nvPr/>
        </p:nvGrpSpPr>
        <p:grpSpPr>
          <a:xfrm>
            <a:off x="423338" y="1796526"/>
            <a:ext cx="11233674" cy="4695666"/>
            <a:chOff x="423338" y="1796526"/>
            <a:chExt cx="9070184" cy="4695666"/>
          </a:xfrm>
        </p:grpSpPr>
        <p:sp>
          <p:nvSpPr>
            <p:cNvPr id="27" name="Rectangle 26"/>
            <p:cNvSpPr>
              <a:spLocks/>
            </p:cNvSpPr>
            <p:nvPr/>
          </p:nvSpPr>
          <p:spPr>
            <a:xfrm>
              <a:off x="423339" y="1796526"/>
              <a:ext cx="9070183" cy="686953"/>
            </a:xfrm>
            <a:prstGeom prst="rect">
              <a:avLst/>
            </a:prstGeom>
            <a:gradFill>
              <a:gsLst>
                <a:gs pos="0">
                  <a:schemeClr val="accent1">
                    <a:tint val="66000"/>
                    <a:satMod val="160000"/>
                    <a:alpha val="0"/>
                  </a:schemeClr>
                </a:gs>
                <a:gs pos="51000">
                  <a:schemeClr val="bg1">
                    <a:alpha val="39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28" name="Rectangle 27"/>
            <p:cNvSpPr>
              <a:spLocks/>
            </p:cNvSpPr>
            <p:nvPr/>
          </p:nvSpPr>
          <p:spPr>
            <a:xfrm>
              <a:off x="423339" y="2598269"/>
              <a:ext cx="9070183" cy="686953"/>
            </a:xfrm>
            <a:prstGeom prst="rect">
              <a:avLst/>
            </a:prstGeom>
            <a:gradFill>
              <a:gsLst>
                <a:gs pos="0">
                  <a:schemeClr val="accent1">
                    <a:tint val="66000"/>
                    <a:satMod val="160000"/>
                    <a:alpha val="0"/>
                  </a:schemeClr>
                </a:gs>
                <a:gs pos="51000">
                  <a:schemeClr val="bg1">
                    <a:alpha val="39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29" name="Rectangle 28"/>
            <p:cNvSpPr>
              <a:spLocks/>
            </p:cNvSpPr>
            <p:nvPr/>
          </p:nvSpPr>
          <p:spPr>
            <a:xfrm>
              <a:off x="423339" y="3400012"/>
              <a:ext cx="9070183" cy="686953"/>
            </a:xfrm>
            <a:prstGeom prst="rect">
              <a:avLst/>
            </a:prstGeom>
            <a:gradFill>
              <a:gsLst>
                <a:gs pos="0">
                  <a:schemeClr val="accent1">
                    <a:tint val="66000"/>
                    <a:satMod val="160000"/>
                    <a:alpha val="0"/>
                  </a:schemeClr>
                </a:gs>
                <a:gs pos="51000">
                  <a:schemeClr val="bg1">
                    <a:alpha val="39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30" name="Rectangle 29"/>
            <p:cNvSpPr>
              <a:spLocks/>
            </p:cNvSpPr>
            <p:nvPr/>
          </p:nvSpPr>
          <p:spPr>
            <a:xfrm>
              <a:off x="423339" y="4201755"/>
              <a:ext cx="9070183" cy="686953"/>
            </a:xfrm>
            <a:prstGeom prst="rect">
              <a:avLst/>
            </a:prstGeom>
            <a:gradFill>
              <a:gsLst>
                <a:gs pos="0">
                  <a:schemeClr val="accent1">
                    <a:tint val="66000"/>
                    <a:satMod val="160000"/>
                    <a:alpha val="0"/>
                  </a:schemeClr>
                </a:gs>
                <a:gs pos="51000">
                  <a:schemeClr val="bg1">
                    <a:alpha val="39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31" name="Rectangle 30"/>
            <p:cNvSpPr>
              <a:spLocks/>
            </p:cNvSpPr>
            <p:nvPr/>
          </p:nvSpPr>
          <p:spPr>
            <a:xfrm>
              <a:off x="423339" y="5003498"/>
              <a:ext cx="9070183" cy="686953"/>
            </a:xfrm>
            <a:prstGeom prst="rect">
              <a:avLst/>
            </a:prstGeom>
            <a:gradFill>
              <a:gsLst>
                <a:gs pos="0">
                  <a:schemeClr val="accent1">
                    <a:tint val="66000"/>
                    <a:satMod val="160000"/>
                    <a:alpha val="0"/>
                  </a:schemeClr>
                </a:gs>
                <a:gs pos="51000">
                  <a:schemeClr val="bg1">
                    <a:alpha val="39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32" name="Rectangle 31"/>
            <p:cNvSpPr>
              <a:spLocks/>
            </p:cNvSpPr>
            <p:nvPr/>
          </p:nvSpPr>
          <p:spPr>
            <a:xfrm>
              <a:off x="423339" y="5805239"/>
              <a:ext cx="9070183" cy="686953"/>
            </a:xfrm>
            <a:prstGeom prst="rect">
              <a:avLst/>
            </a:prstGeom>
            <a:gradFill>
              <a:gsLst>
                <a:gs pos="0">
                  <a:schemeClr val="accent1">
                    <a:tint val="66000"/>
                    <a:satMod val="160000"/>
                    <a:alpha val="0"/>
                  </a:schemeClr>
                </a:gs>
                <a:gs pos="51000">
                  <a:schemeClr val="bg1">
                    <a:alpha val="39000"/>
                  </a:schemeClr>
                </a:gs>
                <a:gs pos="100000">
                  <a:schemeClr val="accent1">
                    <a:tint val="23500"/>
                    <a:satMod val="160000"/>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9" name="Rectangle 8"/>
            <p:cNvSpPr>
              <a:spLocks/>
            </p:cNvSpPr>
            <p:nvPr/>
          </p:nvSpPr>
          <p:spPr>
            <a:xfrm>
              <a:off x="827230" y="1963411"/>
              <a:ext cx="7786416" cy="353182"/>
            </a:xfrm>
            <a:prstGeom prst="rect">
              <a:avLst/>
            </a:prstGeom>
          </p:spPr>
          <p:txBody>
            <a:bodyPr wrap="square" lIns="68562" tIns="34281" rIns="68562" bIns="34281">
              <a:spAutoFit/>
            </a:bodyPr>
            <a:lstStyle/>
            <a:p>
              <a:r>
                <a:rPr lang="en-US" sz="2000" dirty="0"/>
                <a:t>Next-Generation Workspaces and Cisco Unified Workspace Strategy</a:t>
              </a:r>
            </a:p>
          </p:txBody>
        </p:sp>
        <p:sp>
          <p:nvSpPr>
            <p:cNvPr id="11" name="Rectangle 10"/>
            <p:cNvSpPr>
              <a:spLocks/>
            </p:cNvSpPr>
            <p:nvPr/>
          </p:nvSpPr>
          <p:spPr>
            <a:xfrm>
              <a:off x="827230" y="2765154"/>
              <a:ext cx="7206671" cy="353182"/>
            </a:xfrm>
            <a:prstGeom prst="rect">
              <a:avLst/>
            </a:prstGeom>
          </p:spPr>
          <p:txBody>
            <a:bodyPr wrap="square" lIns="68562" tIns="34281" rIns="68562" bIns="34281">
              <a:spAutoFit/>
            </a:bodyPr>
            <a:lstStyle/>
            <a:p>
              <a:r>
                <a:rPr lang="en-US" sz="2000" dirty="0"/>
                <a:t>Desktop and Application Virtualization Overview</a:t>
              </a:r>
            </a:p>
          </p:txBody>
        </p:sp>
        <p:sp>
          <p:nvSpPr>
            <p:cNvPr id="13" name="Rectangle 12"/>
            <p:cNvSpPr>
              <a:spLocks/>
            </p:cNvSpPr>
            <p:nvPr/>
          </p:nvSpPr>
          <p:spPr>
            <a:xfrm>
              <a:off x="827230" y="3549105"/>
              <a:ext cx="7206671" cy="353182"/>
            </a:xfrm>
            <a:prstGeom prst="rect">
              <a:avLst/>
            </a:prstGeom>
          </p:spPr>
          <p:txBody>
            <a:bodyPr wrap="square" lIns="68562" tIns="34281" rIns="68562" bIns="34281">
              <a:spAutoFit/>
            </a:bodyPr>
            <a:lstStyle/>
            <a:p>
              <a:r>
                <a:rPr lang="en-US" sz="2000" dirty="0"/>
                <a:t>Cisco VXI Smart Solution </a:t>
              </a:r>
            </a:p>
          </p:txBody>
        </p:sp>
        <p:sp>
          <p:nvSpPr>
            <p:cNvPr id="16" name="Rectangle 15"/>
            <p:cNvSpPr>
              <a:spLocks/>
            </p:cNvSpPr>
            <p:nvPr/>
          </p:nvSpPr>
          <p:spPr>
            <a:xfrm>
              <a:off x="827230" y="4348469"/>
              <a:ext cx="7206671" cy="353182"/>
            </a:xfrm>
            <a:prstGeom prst="rect">
              <a:avLst/>
            </a:prstGeom>
          </p:spPr>
          <p:txBody>
            <a:bodyPr wrap="square" lIns="68562" tIns="34281" rIns="68562" bIns="34281">
              <a:spAutoFit/>
            </a:bodyPr>
            <a:lstStyle/>
            <a:p>
              <a:r>
                <a:rPr lang="en-US" sz="2000" dirty="0"/>
                <a:t>Desktop and Application Virtualization Top Challenges</a:t>
              </a:r>
            </a:p>
          </p:txBody>
        </p:sp>
        <p:sp>
          <p:nvSpPr>
            <p:cNvPr id="18" name="Rectangle 17"/>
            <p:cNvSpPr>
              <a:spLocks/>
            </p:cNvSpPr>
            <p:nvPr/>
          </p:nvSpPr>
          <p:spPr>
            <a:xfrm>
              <a:off x="827230" y="5147832"/>
              <a:ext cx="7206671" cy="353182"/>
            </a:xfrm>
            <a:prstGeom prst="rect">
              <a:avLst/>
            </a:prstGeom>
          </p:spPr>
          <p:txBody>
            <a:bodyPr wrap="square" lIns="68562" tIns="34281" rIns="68562" bIns="34281">
              <a:spAutoFit/>
            </a:bodyPr>
            <a:lstStyle/>
            <a:p>
              <a:r>
                <a:rPr lang="en-US" sz="2000" dirty="0"/>
                <a:t>Customer Success Stories</a:t>
              </a:r>
            </a:p>
          </p:txBody>
        </p:sp>
        <p:sp>
          <p:nvSpPr>
            <p:cNvPr id="20" name="Rectangle 19"/>
            <p:cNvSpPr>
              <a:spLocks/>
            </p:cNvSpPr>
            <p:nvPr/>
          </p:nvSpPr>
          <p:spPr>
            <a:xfrm>
              <a:off x="827230" y="5982882"/>
              <a:ext cx="7206671" cy="353182"/>
            </a:xfrm>
            <a:prstGeom prst="rect">
              <a:avLst/>
            </a:prstGeom>
          </p:spPr>
          <p:txBody>
            <a:bodyPr wrap="square" lIns="68562" tIns="34281" rIns="68562" bIns="34281">
              <a:spAutoFit/>
            </a:bodyPr>
            <a:lstStyle/>
            <a:p>
              <a:r>
                <a:rPr lang="en-US" sz="2000" dirty="0"/>
                <a:t>Summary and Next Steps</a:t>
              </a:r>
            </a:p>
          </p:txBody>
        </p:sp>
        <p:grpSp>
          <p:nvGrpSpPr>
            <p:cNvPr id="33" name="Group 32"/>
            <p:cNvGrpSpPr/>
            <p:nvPr/>
          </p:nvGrpSpPr>
          <p:grpSpPr>
            <a:xfrm>
              <a:off x="423338" y="2540316"/>
              <a:ext cx="9070183" cy="3208087"/>
              <a:chOff x="1833693" y="2412237"/>
              <a:chExt cx="8217934" cy="3425112"/>
            </a:xfrm>
          </p:grpSpPr>
          <p:cxnSp>
            <p:nvCxnSpPr>
              <p:cNvPr id="21" name="Straight Connector 20"/>
              <p:cNvCxnSpPr>
                <a:cxnSpLocks/>
              </p:cNvCxnSpPr>
              <p:nvPr/>
            </p:nvCxnSpPr>
            <p:spPr>
              <a:xfrm>
                <a:off x="1833693" y="2412237"/>
                <a:ext cx="8217934" cy="1191"/>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1833693" y="3268220"/>
                <a:ext cx="8217934" cy="1191"/>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1833693" y="4124198"/>
                <a:ext cx="8217934" cy="1191"/>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1833693" y="4980178"/>
                <a:ext cx="8217934" cy="1191"/>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1833693" y="5836158"/>
                <a:ext cx="8217934" cy="1191"/>
              </a:xfrm>
              <a:prstGeom prst="line">
                <a:avLst/>
              </a:prstGeom>
              <a:ln w="15875">
                <a:solidFill>
                  <a:schemeClr val="bg1">
                    <a:lumMod val="60000"/>
                    <a:lumOff val="40000"/>
                  </a:schemeClr>
                </a:solidFill>
                <a:prstDash val="solid"/>
                <a:headEnd type="none" w="sm" len="sm"/>
              </a:ln>
              <a:effectLst/>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67060195"/>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a:grpSpLocks/>
          </p:cNvGrpSpPr>
          <p:nvPr/>
        </p:nvGrpSpPr>
        <p:grpSpPr>
          <a:xfrm>
            <a:off x="-65" y="1633460"/>
            <a:ext cx="6578074" cy="4876583"/>
            <a:chOff x="3074661" y="1"/>
            <a:chExt cx="9358226" cy="6858000"/>
          </a:xfrm>
          <a:effectLst>
            <a:outerShdw blurRad="50800" dist="38100" dir="5400000" algn="t" rotWithShape="0">
              <a:prstClr val="black">
                <a:alpha val="40000"/>
              </a:prstClr>
            </a:outerShdw>
          </a:effectLst>
        </p:grpSpPr>
        <p:pic>
          <p:nvPicPr>
            <p:cNvPr id="30" name="Picture 29" descr="Screen shot 2012-11-29 at 10.43.12 AM.png"/>
            <p:cNvPicPr>
              <a:picLocks noChangeAspect="1"/>
            </p:cNvPicPr>
            <p:nvPr/>
          </p:nvPicPr>
          <p:blipFill rotWithShape="1">
            <a:blip r:embed="rId3">
              <a:extLst>
                <a:ext uri="{28A0092B-C50C-407E-A947-70E740481C1C}">
                  <a14:useLocalDpi xmlns:a14="http://schemas.microsoft.com/office/drawing/2010/main" val="0"/>
                </a:ext>
              </a:extLst>
            </a:blip>
            <a:srcRect l="23170" t="-113" r="751" b="25"/>
            <a:stretch/>
          </p:blipFill>
          <p:spPr>
            <a:xfrm>
              <a:off x="3074661" y="1"/>
              <a:ext cx="9358226" cy="6858000"/>
            </a:xfrm>
            <a:prstGeom prst="rect">
              <a:avLst/>
            </a:prstGeom>
            <a:noFill/>
            <a:ln w="9525">
              <a:noFill/>
            </a:ln>
          </p:spPr>
        </p:pic>
        <p:pic>
          <p:nvPicPr>
            <p:cNvPr id="33" name="Picture 32" descr="P2P.png"/>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5216744" y="1101590"/>
              <a:ext cx="2782669" cy="2420757"/>
            </a:xfrm>
            <a:prstGeom prst="rect">
              <a:avLst/>
            </a:prstGeom>
          </p:spPr>
        </p:pic>
        <p:pic>
          <p:nvPicPr>
            <p:cNvPr id="34" name="Picture 33" descr="JabberWinHub.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8412" y="1007706"/>
              <a:ext cx="1408332" cy="2543298"/>
            </a:xfrm>
            <a:prstGeom prst="rect">
              <a:avLst/>
            </a:prstGeom>
          </p:spPr>
        </p:pic>
      </p:grpSp>
      <p:sp>
        <p:nvSpPr>
          <p:cNvPr id="26" name="Rectangle 25"/>
          <p:cNvSpPr>
            <a:spLocks/>
          </p:cNvSpPr>
          <p:nvPr/>
        </p:nvSpPr>
        <p:spPr>
          <a:xfrm flipH="1">
            <a:off x="5411970" y="1479839"/>
            <a:ext cx="5070402" cy="4905375"/>
          </a:xfrm>
          <a:prstGeom prst="rect">
            <a:avLst/>
          </a:prstGeom>
          <a:gradFill flip="none" rotWithShape="1">
            <a:gsLst>
              <a:gs pos="0">
                <a:schemeClr val="bg2">
                  <a:alpha val="0"/>
                </a:schemeClr>
              </a:gs>
              <a:gs pos="46000">
                <a:srgbClr val="000000"/>
              </a:gs>
            </a:gsLst>
            <a:lin ang="108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32" name="Title 1"/>
          <p:cNvSpPr>
            <a:spLocks noGrp="1"/>
          </p:cNvSpPr>
          <p:nvPr>
            <p:ph type="title"/>
          </p:nvPr>
        </p:nvSpPr>
        <p:spPr>
          <a:xfrm>
            <a:off x="182246" y="439420"/>
            <a:ext cx="11612880" cy="838200"/>
          </a:xfrm>
        </p:spPr>
        <p:txBody>
          <a:bodyPr/>
          <a:lstStyle/>
          <a:p>
            <a:r>
              <a:rPr lang="en-US" dirty="0" smtClean="0"/>
              <a:t>Cisco Jabber and Virtualization Experience Client (</a:t>
            </a:r>
            <a:r>
              <a:rPr lang="en-US" dirty="0" err="1" smtClean="0"/>
              <a:t>VXC</a:t>
            </a:r>
            <a:r>
              <a:rPr lang="en-US" dirty="0" smtClean="0"/>
              <a:t>) </a:t>
            </a:r>
            <a:endParaRPr lang="en-US" dirty="0"/>
          </a:p>
        </p:txBody>
      </p:sp>
      <p:sp>
        <p:nvSpPr>
          <p:cNvPr id="37" name="Rectangle 36"/>
          <p:cNvSpPr>
            <a:spLocks/>
          </p:cNvSpPr>
          <p:nvPr/>
        </p:nvSpPr>
        <p:spPr>
          <a:xfrm rot="16200000">
            <a:off x="5525147" y="-4060897"/>
            <a:ext cx="1138461" cy="12188882"/>
          </a:xfrm>
          <a:prstGeom prst="rect">
            <a:avLst/>
          </a:prstGeom>
          <a:gradFill flip="none" rotWithShape="1">
            <a:gsLst>
              <a:gs pos="42900">
                <a:schemeClr val="bg1">
                  <a:lumMod val="50000"/>
                </a:schemeClr>
              </a:gs>
              <a:gs pos="0">
                <a:srgbClr val="0096D6">
                  <a:tint val="66000"/>
                  <a:satMod val="160000"/>
                  <a:alpha val="0"/>
                </a:srgbClr>
              </a:gs>
              <a:gs pos="96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38" name="Rectangle 37"/>
          <p:cNvSpPr>
            <a:spLocks/>
          </p:cNvSpPr>
          <p:nvPr/>
        </p:nvSpPr>
        <p:spPr>
          <a:xfrm rot="16200000">
            <a:off x="5525149" y="-2814593"/>
            <a:ext cx="1138461" cy="12188888"/>
          </a:xfrm>
          <a:prstGeom prst="rect">
            <a:avLst/>
          </a:prstGeom>
          <a:gradFill flip="none" rotWithShape="1">
            <a:gsLst>
              <a:gs pos="42900">
                <a:schemeClr val="bg1">
                  <a:lumMod val="50000"/>
                </a:schemeClr>
              </a:gs>
              <a:gs pos="0">
                <a:srgbClr val="0096D6">
                  <a:tint val="66000"/>
                  <a:satMod val="160000"/>
                  <a:alpha val="0"/>
                </a:srgbClr>
              </a:gs>
              <a:gs pos="96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39" name="Rectangle 38"/>
          <p:cNvSpPr>
            <a:spLocks/>
          </p:cNvSpPr>
          <p:nvPr/>
        </p:nvSpPr>
        <p:spPr>
          <a:xfrm rot="16200000">
            <a:off x="5525149" y="-1565965"/>
            <a:ext cx="1138461" cy="12188888"/>
          </a:xfrm>
          <a:prstGeom prst="rect">
            <a:avLst/>
          </a:prstGeom>
          <a:gradFill flip="none" rotWithShape="1">
            <a:gsLst>
              <a:gs pos="42900">
                <a:schemeClr val="bg1">
                  <a:lumMod val="50000"/>
                </a:schemeClr>
              </a:gs>
              <a:gs pos="0">
                <a:srgbClr val="0096D6">
                  <a:tint val="66000"/>
                  <a:satMod val="160000"/>
                  <a:alpha val="0"/>
                </a:srgbClr>
              </a:gs>
              <a:gs pos="96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40" name="Rectangle 39"/>
          <p:cNvSpPr>
            <a:spLocks/>
          </p:cNvSpPr>
          <p:nvPr/>
        </p:nvSpPr>
        <p:spPr>
          <a:xfrm rot="16200000">
            <a:off x="5525149" y="-322778"/>
            <a:ext cx="1138461" cy="12188888"/>
          </a:xfrm>
          <a:prstGeom prst="rect">
            <a:avLst/>
          </a:prstGeom>
          <a:gradFill flip="none" rotWithShape="1">
            <a:gsLst>
              <a:gs pos="42900">
                <a:schemeClr val="bg1">
                  <a:lumMod val="50000"/>
                </a:schemeClr>
              </a:gs>
              <a:gs pos="0">
                <a:srgbClr val="0096D6">
                  <a:tint val="66000"/>
                  <a:satMod val="160000"/>
                  <a:alpha val="0"/>
                </a:srgbClr>
              </a:gs>
              <a:gs pos="96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44" name="TextBox 43"/>
          <p:cNvSpPr txBox="1">
            <a:spLocks/>
          </p:cNvSpPr>
          <p:nvPr/>
        </p:nvSpPr>
        <p:spPr>
          <a:xfrm>
            <a:off x="5094509" y="1818126"/>
            <a:ext cx="5675093" cy="438563"/>
          </a:xfrm>
          <a:prstGeom prst="rect">
            <a:avLst/>
          </a:prstGeom>
          <a:noFill/>
        </p:spPr>
        <p:txBody>
          <a:bodyPr wrap="square" lIns="68562" tIns="34281" rIns="68562" bIns="34281" rtlCol="0" anchor="ctr">
            <a:spAutoFit/>
          </a:bodyPr>
          <a:lstStyle/>
          <a:p>
            <a:r>
              <a:rPr lang="en-US" sz="2400" b="1" dirty="0">
                <a:solidFill>
                  <a:srgbClr val="FFFFFF"/>
                </a:solidFill>
                <a:effectLst>
                  <a:outerShdw blurRad="50800" dist="12700" dir="5400000" algn="ctr" rotWithShape="0">
                    <a:srgbClr val="000000">
                      <a:alpha val="30000"/>
                    </a:srgbClr>
                  </a:outerShdw>
                </a:effectLst>
              </a:rPr>
              <a:t>Cisco Jabber with Cisco </a:t>
            </a:r>
            <a:r>
              <a:rPr lang="en-US" sz="2400" b="1" dirty="0" smtClean="0">
                <a:solidFill>
                  <a:srgbClr val="FFFFFF"/>
                </a:solidFill>
                <a:effectLst>
                  <a:outerShdw blurRad="50800" dist="12700" dir="5400000" algn="ctr" rotWithShape="0">
                    <a:srgbClr val="000000">
                      <a:alpha val="30000"/>
                    </a:srgbClr>
                  </a:outerShdw>
                </a:effectLst>
              </a:rPr>
              <a:t>VXME </a:t>
            </a:r>
            <a:endParaRPr lang="en-US" sz="2400" b="1" dirty="0">
              <a:solidFill>
                <a:srgbClr val="FFFFFF"/>
              </a:solidFill>
              <a:effectLst>
                <a:outerShdw blurRad="50800" dist="12700" dir="5400000" algn="ctr" rotWithShape="0">
                  <a:srgbClr val="000000">
                    <a:alpha val="30000"/>
                  </a:srgbClr>
                </a:outerShdw>
              </a:effectLst>
            </a:endParaRPr>
          </a:p>
        </p:txBody>
      </p:sp>
      <p:grpSp>
        <p:nvGrpSpPr>
          <p:cNvPr id="7" name="Group 6"/>
          <p:cNvGrpSpPr/>
          <p:nvPr/>
        </p:nvGrpSpPr>
        <p:grpSpPr>
          <a:xfrm>
            <a:off x="5094510" y="5476506"/>
            <a:ext cx="6553416" cy="494920"/>
            <a:chOff x="5094510" y="5476506"/>
            <a:chExt cx="6553416" cy="494920"/>
          </a:xfrm>
        </p:grpSpPr>
        <p:sp>
          <p:nvSpPr>
            <p:cNvPr id="50" name="TextBox 49"/>
            <p:cNvSpPr txBox="1">
              <a:spLocks/>
            </p:cNvSpPr>
            <p:nvPr/>
          </p:nvSpPr>
          <p:spPr>
            <a:xfrm>
              <a:off x="5094510" y="5532863"/>
              <a:ext cx="5325074" cy="438563"/>
            </a:xfrm>
            <a:prstGeom prst="rect">
              <a:avLst/>
            </a:prstGeom>
            <a:noFill/>
          </p:spPr>
          <p:txBody>
            <a:bodyPr wrap="square" lIns="68562" tIns="34281" rIns="68562" bIns="34281" rtlCol="0" anchor="ctr">
              <a:spAutoFit/>
            </a:bodyPr>
            <a:lstStyle/>
            <a:p>
              <a:r>
                <a:rPr lang="en-US" sz="2400" b="1" dirty="0">
                  <a:solidFill>
                    <a:srgbClr val="FFFFFF"/>
                  </a:solidFill>
                  <a:effectLst>
                    <a:outerShdw blurRad="50800" dist="12700" dir="5400000" algn="ctr" rotWithShape="0">
                      <a:srgbClr val="000000">
                        <a:alpha val="30000"/>
                      </a:srgbClr>
                    </a:outerShdw>
                  </a:effectLst>
                </a:rPr>
                <a:t>Integrated UC Accessories</a:t>
              </a:r>
            </a:p>
          </p:txBody>
        </p:sp>
        <p:pic>
          <p:nvPicPr>
            <p:cNvPr id="51" name="Picture 50" descr="Logitech-logo-White[3].png"/>
            <p:cNvPicPr>
              <a:picLocks/>
            </p:cNvPicPr>
            <p:nvPr/>
          </p:nvPicPr>
          <p:blipFill>
            <a:blip r:embed="rId7"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0438566" y="5476506"/>
              <a:ext cx="1209360" cy="200025"/>
            </a:xfrm>
            <a:prstGeom prst="rect">
              <a:avLst/>
            </a:prstGeom>
            <a:effectLst>
              <a:outerShdw blurRad="63500" sx="102000" sy="102000" algn="ctr" rotWithShape="0">
                <a:prstClr val="black">
                  <a:alpha val="40000"/>
                </a:prstClr>
              </a:outerShdw>
            </a:effectLst>
          </p:spPr>
        </p:pic>
        <p:pic>
          <p:nvPicPr>
            <p:cNvPr id="52" name="Picture 51"/>
            <p:cNvPicPr>
              <a:picLocks/>
            </p:cNvPicPr>
            <p:nvPr/>
          </p:nvPicPr>
          <p:blipFill>
            <a:blip r:embed="rId8" cstate="screen">
              <a:extLst>
                <a:ext uri="{28A0092B-C50C-407E-A947-70E740481C1C}">
                  <a14:useLocalDpi xmlns:a14="http://schemas.microsoft.com/office/drawing/2010/main"/>
                </a:ext>
              </a:extLst>
            </a:blip>
            <a:stretch>
              <a:fillRect/>
            </a:stretch>
          </p:blipFill>
          <p:spPr>
            <a:xfrm>
              <a:off x="10663819" y="5784134"/>
              <a:ext cx="809414" cy="161925"/>
            </a:xfrm>
            <a:prstGeom prst="rect">
              <a:avLst/>
            </a:prstGeom>
            <a:effectLst>
              <a:outerShdw blurRad="63500" sx="102000" sy="102000" algn="ctr" rotWithShape="0">
                <a:prstClr val="black">
                  <a:alpha val="40000"/>
                </a:prstClr>
              </a:outerShdw>
            </a:effectLst>
          </p:spPr>
        </p:pic>
      </p:grpSp>
      <p:grpSp>
        <p:nvGrpSpPr>
          <p:cNvPr id="27" name="Group 87"/>
          <p:cNvGrpSpPr>
            <a:grpSpLocks/>
          </p:cNvGrpSpPr>
          <p:nvPr/>
        </p:nvGrpSpPr>
        <p:grpSpPr>
          <a:xfrm>
            <a:off x="-64" y="1464316"/>
            <a:ext cx="12188952" cy="38100"/>
            <a:chOff x="7087711" y="3203216"/>
            <a:chExt cx="505822" cy="500910"/>
          </a:xfrm>
          <a:effectLst>
            <a:outerShdw blurRad="25400" dist="12700" dir="5400000" algn="t" rotWithShape="0">
              <a:prstClr val="black">
                <a:alpha val="20000"/>
              </a:prstClr>
            </a:outerShdw>
          </a:effectLst>
        </p:grpSpPr>
        <p:sp>
          <p:nvSpPr>
            <p:cNvPr id="28"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29"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nvGrpSpPr>
          <p:cNvPr id="31" name="Group 87"/>
          <p:cNvGrpSpPr>
            <a:grpSpLocks/>
          </p:cNvGrpSpPr>
          <p:nvPr/>
        </p:nvGrpSpPr>
        <p:grpSpPr>
          <a:xfrm>
            <a:off x="-64" y="6302799"/>
            <a:ext cx="12188952" cy="38100"/>
            <a:chOff x="7087711" y="3203216"/>
            <a:chExt cx="505822" cy="500910"/>
          </a:xfrm>
          <a:effectLst>
            <a:outerShdw blurRad="25400" dist="12700" dir="5400000" algn="t" rotWithShape="0">
              <a:prstClr val="black">
                <a:alpha val="20000"/>
              </a:prstClr>
            </a:outerShdw>
          </a:effectLst>
        </p:grpSpPr>
        <p:sp>
          <p:nvSpPr>
            <p:cNvPr id="3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3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nvGrpSpPr>
          <p:cNvPr id="4" name="Group 3"/>
          <p:cNvGrpSpPr/>
          <p:nvPr/>
        </p:nvGrpSpPr>
        <p:grpSpPr>
          <a:xfrm>
            <a:off x="5094510" y="2794589"/>
            <a:ext cx="6931361" cy="1209675"/>
            <a:chOff x="5094510" y="2794589"/>
            <a:chExt cx="6931361" cy="1209675"/>
          </a:xfrm>
        </p:grpSpPr>
        <p:sp>
          <p:nvSpPr>
            <p:cNvPr id="48" name="TextBox 47"/>
            <p:cNvSpPr txBox="1">
              <a:spLocks/>
            </p:cNvSpPr>
            <p:nvPr/>
          </p:nvSpPr>
          <p:spPr>
            <a:xfrm>
              <a:off x="5094510" y="3061105"/>
              <a:ext cx="5325074" cy="438563"/>
            </a:xfrm>
            <a:prstGeom prst="rect">
              <a:avLst/>
            </a:prstGeom>
            <a:noFill/>
          </p:spPr>
          <p:txBody>
            <a:bodyPr wrap="square" lIns="68562" tIns="34281" rIns="68562" bIns="34281" rtlCol="0" anchor="ctr">
              <a:spAutoFit/>
            </a:bodyPr>
            <a:lstStyle/>
            <a:p>
              <a:r>
                <a:rPr lang="en-US" sz="2400" b="1" dirty="0">
                  <a:solidFill>
                    <a:srgbClr val="FFFFFF"/>
                  </a:solidFill>
                  <a:effectLst>
                    <a:outerShdw blurRad="50800" dist="12700" dir="5400000" algn="ctr" rotWithShape="0">
                      <a:srgbClr val="000000">
                        <a:alpha val="30000"/>
                      </a:srgbClr>
                    </a:outerShdw>
                  </a:effectLst>
                </a:rPr>
                <a:t>Cisco </a:t>
              </a:r>
              <a:r>
                <a:rPr lang="en-US" sz="2400" b="1">
                  <a:solidFill>
                    <a:srgbClr val="FFFFFF"/>
                  </a:solidFill>
                  <a:effectLst>
                    <a:outerShdw blurRad="50800" dist="12700" dir="5400000" algn="ctr" rotWithShape="0">
                      <a:srgbClr val="000000">
                        <a:alpha val="30000"/>
                      </a:srgbClr>
                    </a:outerShdw>
                  </a:effectLst>
                </a:rPr>
                <a:t>VXC </a:t>
              </a:r>
              <a:r>
                <a:rPr lang="en-US" sz="2400" b="1" smtClean="0">
                  <a:solidFill>
                    <a:srgbClr val="FFFFFF"/>
                  </a:solidFill>
                  <a:effectLst>
                    <a:outerShdw blurRad="50800" dist="12700" dir="5400000" algn="ctr" rotWithShape="0">
                      <a:srgbClr val="000000">
                        <a:alpha val="30000"/>
                      </a:srgbClr>
                    </a:outerShdw>
                  </a:effectLst>
                </a:rPr>
                <a:t>6215 Thin </a:t>
              </a:r>
              <a:r>
                <a:rPr lang="en-US" sz="2400" b="1" dirty="0">
                  <a:solidFill>
                    <a:srgbClr val="FFFFFF"/>
                  </a:solidFill>
                  <a:effectLst>
                    <a:outerShdw blurRad="50800" dist="12700" dir="5400000" algn="ctr" rotWithShape="0">
                      <a:srgbClr val="000000">
                        <a:alpha val="30000"/>
                      </a:srgbClr>
                    </a:outerShdw>
                  </a:effectLst>
                </a:rPr>
                <a:t>Client</a:t>
              </a:r>
            </a:p>
          </p:txBody>
        </p:sp>
        <p:sp>
          <p:nvSpPr>
            <p:cNvPr id="54" name="Oval 53"/>
            <p:cNvSpPr>
              <a:spLocks/>
            </p:cNvSpPr>
            <p:nvPr/>
          </p:nvSpPr>
          <p:spPr bwMode="auto">
            <a:xfrm>
              <a:off x="10778421" y="2794589"/>
              <a:ext cx="1247450" cy="120967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pic>
          <p:nvPicPr>
            <p:cNvPr id="45" name="Picture 44"/>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1072029" y="2836588"/>
              <a:ext cx="599919" cy="904875"/>
            </a:xfrm>
            <a:prstGeom prst="rect">
              <a:avLst/>
            </a:prstGeom>
            <a:effectLst>
              <a:outerShdw blurRad="50800" dist="38100" dir="5400000" algn="t" rotWithShape="0">
                <a:prstClr val="black">
                  <a:alpha val="40000"/>
                </a:prstClr>
              </a:outerShdw>
            </a:effectLst>
          </p:spPr>
        </p:pic>
      </p:grpSp>
      <p:grpSp>
        <p:nvGrpSpPr>
          <p:cNvPr id="6" name="Group 5"/>
          <p:cNvGrpSpPr/>
          <p:nvPr/>
        </p:nvGrpSpPr>
        <p:grpSpPr>
          <a:xfrm>
            <a:off x="5094510" y="4017235"/>
            <a:ext cx="6955224" cy="1104900"/>
            <a:chOff x="5094510" y="4017235"/>
            <a:chExt cx="6955224" cy="1104900"/>
          </a:xfrm>
        </p:grpSpPr>
        <p:sp>
          <p:nvSpPr>
            <p:cNvPr id="56" name="Oval 55"/>
            <p:cNvSpPr>
              <a:spLocks/>
            </p:cNvSpPr>
            <p:nvPr/>
          </p:nvSpPr>
          <p:spPr bwMode="auto">
            <a:xfrm>
              <a:off x="9777200" y="4092983"/>
              <a:ext cx="1495036" cy="1000125"/>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sp>
          <p:nvSpPr>
            <p:cNvPr id="49" name="TextBox 48"/>
            <p:cNvSpPr txBox="1">
              <a:spLocks/>
            </p:cNvSpPr>
            <p:nvPr/>
          </p:nvSpPr>
          <p:spPr>
            <a:xfrm>
              <a:off x="5094510" y="4094205"/>
              <a:ext cx="5325074" cy="807895"/>
            </a:xfrm>
            <a:prstGeom prst="rect">
              <a:avLst/>
            </a:prstGeom>
            <a:noFill/>
          </p:spPr>
          <p:txBody>
            <a:bodyPr wrap="square" lIns="68562" tIns="34281" rIns="68562" bIns="34281" rtlCol="0" anchor="ctr">
              <a:spAutoFit/>
            </a:bodyPr>
            <a:lstStyle/>
            <a:p>
              <a:r>
                <a:rPr lang="en-US" sz="2400" b="1" dirty="0">
                  <a:solidFill>
                    <a:srgbClr val="FFFFFF"/>
                  </a:solidFill>
                  <a:effectLst>
                    <a:outerShdw blurRad="50800" dist="12700" dir="5400000" algn="ctr" rotWithShape="0">
                      <a:srgbClr val="000000">
                        <a:alpha val="30000"/>
                      </a:srgbClr>
                    </a:outerShdw>
                  </a:effectLst>
                </a:rPr>
                <a:t>Cisco </a:t>
              </a:r>
              <a:r>
                <a:rPr lang="en-US" sz="2400" b="1">
                  <a:solidFill>
                    <a:srgbClr val="FFFFFF"/>
                  </a:solidFill>
                  <a:effectLst>
                    <a:outerShdw blurRad="50800" dist="12700" dir="5400000" algn="ctr" rotWithShape="0">
                      <a:srgbClr val="000000">
                        <a:alpha val="30000"/>
                      </a:srgbClr>
                    </a:outerShdw>
                  </a:effectLst>
                </a:rPr>
                <a:t>VXC </a:t>
              </a:r>
              <a:r>
                <a:rPr lang="en-US" sz="2400" b="1" smtClean="0">
                  <a:solidFill>
                    <a:srgbClr val="FFFFFF"/>
                  </a:solidFill>
                  <a:effectLst>
                    <a:outerShdw blurRad="50800" dist="12700" dir="5400000" algn="ctr" rotWithShape="0">
                      <a:srgbClr val="000000">
                        <a:alpha val="30000"/>
                      </a:srgbClr>
                    </a:outerShdw>
                  </a:effectLst>
                </a:rPr>
                <a:t>2000 </a:t>
              </a:r>
              <a:r>
                <a:rPr lang="en-US" sz="2400" b="1">
                  <a:solidFill>
                    <a:srgbClr val="FFFFFF"/>
                  </a:solidFill>
                  <a:effectLst>
                    <a:outerShdw blurRad="50800" dist="12700" dir="5400000" algn="ctr" rotWithShape="0">
                      <a:srgbClr val="000000">
                        <a:alpha val="30000"/>
                      </a:srgbClr>
                    </a:outerShdw>
                  </a:effectLst>
                </a:rPr>
                <a:t>Series</a:t>
              </a:r>
            </a:p>
            <a:p>
              <a:r>
                <a:rPr lang="en-US" sz="2400" b="1">
                  <a:solidFill>
                    <a:srgbClr val="FFFFFF"/>
                  </a:solidFill>
                  <a:effectLst>
                    <a:outerShdw blurRad="50800" dist="12700" dir="5400000" algn="ctr" rotWithShape="0">
                      <a:srgbClr val="000000">
                        <a:alpha val="30000"/>
                      </a:srgbClr>
                    </a:outerShdw>
                  </a:effectLst>
                </a:rPr>
                <a:t>Zero Clients</a:t>
              </a:r>
              <a:endParaRPr lang="en-US" sz="2400" b="1" dirty="0">
                <a:solidFill>
                  <a:srgbClr val="FFFFFF"/>
                </a:solidFill>
                <a:effectLst>
                  <a:outerShdw blurRad="50800" dist="12700" dir="5400000" algn="ctr" rotWithShape="0">
                    <a:srgbClr val="000000">
                      <a:alpha val="30000"/>
                    </a:srgbClr>
                  </a:outerShdw>
                </a:effectLst>
              </a:endParaRPr>
            </a:p>
          </p:txBody>
        </p:sp>
        <p:sp>
          <p:nvSpPr>
            <p:cNvPr id="55" name="Oval 54"/>
            <p:cNvSpPr>
              <a:spLocks/>
            </p:cNvSpPr>
            <p:nvPr/>
          </p:nvSpPr>
          <p:spPr bwMode="auto">
            <a:xfrm>
              <a:off x="11021302" y="4017235"/>
              <a:ext cx="1028432" cy="110490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54754" tIns="27376" rIns="54754" bIns="27376" anchor="ctr"/>
            <a:lstStyle/>
            <a:p>
              <a:pPr defTabSz="685617">
                <a:defRPr/>
              </a:pPr>
              <a:endParaRPr lang="en-US" kern="0" dirty="0">
                <a:solidFill>
                  <a:sysClr val="windowText" lastClr="000000"/>
                </a:solidFill>
              </a:endParaRPr>
            </a:p>
          </p:txBody>
        </p:sp>
        <p:pic>
          <p:nvPicPr>
            <p:cNvPr id="47" name="Picture 46"/>
            <p:cNvPicPr>
              <a:picLocks/>
            </p:cNvPicPr>
            <p:nvPr/>
          </p:nvPicPr>
          <p:blipFill>
            <a:blip r:embed="rId10" cstate="screen"/>
            <a:stretch>
              <a:fillRect/>
            </a:stretch>
          </p:blipFill>
          <p:spPr>
            <a:xfrm>
              <a:off x="11360782" y="4097920"/>
              <a:ext cx="466603" cy="809625"/>
            </a:xfrm>
            <a:prstGeom prst="rect">
              <a:avLst/>
            </a:prstGeom>
            <a:effectLst>
              <a:outerShdw blurRad="50800" dist="38100" dir="5400000" algn="t" rotWithShape="0">
                <a:prstClr val="black">
                  <a:alpha val="40000"/>
                </a:prstClr>
              </a:outerShdw>
            </a:effectLst>
          </p:spPr>
        </p:pic>
        <p:pic>
          <p:nvPicPr>
            <p:cNvPr id="46" name="Picture 45" descr="BP_3q_back_01.png"/>
            <p:cNvPicPr>
              <a:picLocks/>
            </p:cNvPicPr>
            <p:nvPr/>
          </p:nvPicPr>
          <p:blipFill>
            <a:blip r:embed="rId11" cstate="screen"/>
            <a:srcRect/>
            <a:stretch>
              <a:fillRect/>
            </a:stretch>
          </p:blipFill>
          <p:spPr>
            <a:xfrm>
              <a:off x="9868000" y="4020524"/>
              <a:ext cx="1342675" cy="1028700"/>
            </a:xfrm>
            <a:prstGeom prst="rect">
              <a:avLst/>
            </a:prstGeom>
            <a:effectLst>
              <a:outerShdw blurRad="50800" dist="38100" dir="5400000" algn="t" rotWithShape="0">
                <a:prstClr val="black">
                  <a:alpha val="40000"/>
                </a:prstClr>
              </a:outerShdw>
            </a:effectLst>
          </p:spPr>
        </p:pic>
      </p:grpSp>
      <p:pic>
        <p:nvPicPr>
          <p:cNvPr id="5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50779" y="162874"/>
            <a:ext cx="1062027" cy="945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 name="Group 57"/>
          <p:cNvGrpSpPr/>
          <p:nvPr/>
        </p:nvGrpSpPr>
        <p:grpSpPr>
          <a:xfrm>
            <a:off x="10429178" y="1518340"/>
            <a:ext cx="1512300" cy="1192280"/>
            <a:chOff x="6960313" y="2189635"/>
            <a:chExt cx="4332409" cy="3415622"/>
          </a:xfrm>
        </p:grpSpPr>
        <p:grpSp>
          <p:nvGrpSpPr>
            <p:cNvPr id="59" name="Group 58"/>
            <p:cNvGrpSpPr/>
            <p:nvPr/>
          </p:nvGrpSpPr>
          <p:grpSpPr>
            <a:xfrm>
              <a:off x="6960313" y="2189635"/>
              <a:ext cx="4332409" cy="2519808"/>
              <a:chOff x="6833313" y="1707035"/>
              <a:chExt cx="4332409" cy="2519808"/>
            </a:xfrm>
          </p:grpSpPr>
          <p:pic>
            <p:nvPicPr>
              <p:cNvPr id="63" name="Picture 62" descr="Ontario Portfolio with backgroudn non high res.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33313" y="1707035"/>
                <a:ext cx="4332409" cy="2519808"/>
              </a:xfrm>
              <a:prstGeom prst="rect">
                <a:avLst/>
              </a:prstGeom>
              <a:effectLst/>
            </p:spPr>
          </p:pic>
          <p:pic>
            <p:nvPicPr>
              <p:cNvPr id="64" name="Picture 63" descr="P2P.png"/>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tretch>
                <a:fillRect/>
              </a:stretch>
            </p:blipFill>
            <p:spPr>
              <a:xfrm>
                <a:off x="8318694" y="1894606"/>
                <a:ext cx="2294013" cy="2192549"/>
              </a:xfrm>
              <a:prstGeom prst="rect">
                <a:avLst/>
              </a:prstGeom>
            </p:spPr>
          </p:pic>
          <p:pic>
            <p:nvPicPr>
              <p:cNvPr id="65" name="Picture 64" descr="JabberWinHub.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37400" y="1783617"/>
                <a:ext cx="1117599" cy="2303539"/>
              </a:xfrm>
              <a:prstGeom prst="rect">
                <a:avLst/>
              </a:prstGeom>
            </p:spPr>
          </p:pic>
        </p:grpSp>
        <p:grpSp>
          <p:nvGrpSpPr>
            <p:cNvPr id="60" name="Group 59"/>
            <p:cNvGrpSpPr/>
            <p:nvPr/>
          </p:nvGrpSpPr>
          <p:grpSpPr>
            <a:xfrm>
              <a:off x="9309168" y="3546131"/>
              <a:ext cx="1884250" cy="2059126"/>
              <a:chOff x="9395661" y="3774440"/>
              <a:chExt cx="1884250" cy="2059126"/>
            </a:xfrm>
          </p:grpSpPr>
          <p:sp>
            <p:nvSpPr>
              <p:cNvPr id="61" name="Oval 1268"/>
              <p:cNvSpPr>
                <a:spLocks noChangeArrowheads="1"/>
              </p:cNvSpPr>
              <p:nvPr/>
            </p:nvSpPr>
            <p:spPr bwMode="auto">
              <a:xfrm>
                <a:off x="9395661" y="5521724"/>
                <a:ext cx="1884250" cy="311842"/>
              </a:xfrm>
              <a:prstGeom prst="ellipse">
                <a:avLst/>
              </a:prstGeom>
              <a:gradFill rotWithShape="1">
                <a:gsLst>
                  <a:gs pos="0">
                    <a:srgbClr val="000000">
                      <a:alpha val="71999"/>
                    </a:srgbClr>
                  </a:gs>
                  <a:gs pos="100000">
                    <a:srgbClr val="FFFFFF">
                      <a:alpha val="0"/>
                    </a:srgbClr>
                  </a:gs>
                </a:gsLst>
                <a:path path="shape">
                  <a:fillToRect l="50000" t="50000" r="50000" b="50000"/>
                </a:path>
              </a:gradFill>
              <a:ln w="9525" algn="ctr">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endParaRPr>
              </a:p>
            </p:txBody>
          </p:sp>
          <p:pic>
            <p:nvPicPr>
              <p:cNvPr id="62" name="Picture 61" descr="\\psf\Host\Volumes\Data\Graphics\Cisco Stock\Cisco Logo  Jabber.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9548065" y="3774440"/>
                <a:ext cx="1579442" cy="1784511"/>
              </a:xfrm>
              <a:prstGeom prst="rect">
                <a:avLst/>
              </a:prstGeom>
              <a:noFill/>
              <a:effectLst>
                <a:outerShdw blurRad="190500" sx="107000" sy="107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4553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58"/>
                                        </p:tgtEl>
                                      </p:cBhvr>
                                    </p:animEffect>
                                    <p:set>
                                      <p:cBhvr>
                                        <p:cTn id="36"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Freeform 146"/>
          <p:cNvSpPr/>
          <p:nvPr/>
        </p:nvSpPr>
        <p:spPr>
          <a:xfrm>
            <a:off x="2286000" y="2914648"/>
            <a:ext cx="7581900" cy="0"/>
          </a:xfrm>
          <a:custGeom>
            <a:avLst/>
            <a:gdLst>
              <a:gd name="connsiteX0" fmla="*/ 0 w 7581900"/>
              <a:gd name="connsiteY0" fmla="*/ 0 h 0"/>
              <a:gd name="connsiteX1" fmla="*/ 7581900 w 7581900"/>
              <a:gd name="connsiteY1" fmla="*/ 0 h 0"/>
            </a:gdLst>
            <a:ahLst/>
            <a:cxnLst>
              <a:cxn ang="0">
                <a:pos x="connsiteX0" y="connsiteY0"/>
              </a:cxn>
              <a:cxn ang="0">
                <a:pos x="connsiteX1" y="connsiteY1"/>
              </a:cxn>
            </a:cxnLst>
            <a:rect l="l" t="t" r="r" b="b"/>
            <a:pathLst>
              <a:path w="7581900">
                <a:moveTo>
                  <a:pt x="0" y="0"/>
                </a:moveTo>
                <a:lnTo>
                  <a:pt x="7581900" y="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0" scaled="1"/>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389429" y="677566"/>
            <a:ext cx="7409966" cy="376675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grpSp>
        <p:nvGrpSpPr>
          <p:cNvPr id="67" name="Group 4"/>
          <p:cNvGrpSpPr>
            <a:grpSpLocks noChangeAspect="1"/>
          </p:cNvGrpSpPr>
          <p:nvPr/>
        </p:nvGrpSpPr>
        <p:grpSpPr bwMode="auto">
          <a:xfrm>
            <a:off x="4570412" y="1776413"/>
            <a:ext cx="3048000" cy="1568450"/>
            <a:chOff x="2879" y="1119"/>
            <a:chExt cx="1920" cy="988"/>
          </a:xfrm>
        </p:grpSpPr>
        <p:sp>
          <p:nvSpPr>
            <p:cNvPr id="68" name="AutoShape 3"/>
            <p:cNvSpPr>
              <a:spLocks noChangeAspect="1" noChangeArrowheads="1" noTextEdit="1"/>
            </p:cNvSpPr>
            <p:nvPr/>
          </p:nvSpPr>
          <p:spPr bwMode="auto">
            <a:xfrm>
              <a:off x="2879" y="1119"/>
              <a:ext cx="192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5"/>
            <p:cNvSpPr>
              <a:spLocks/>
            </p:cNvSpPr>
            <p:nvPr/>
          </p:nvSpPr>
          <p:spPr bwMode="auto">
            <a:xfrm>
              <a:off x="2870" y="1110"/>
              <a:ext cx="1929" cy="988"/>
            </a:xfrm>
            <a:custGeom>
              <a:avLst/>
              <a:gdLst>
                <a:gd name="T0" fmla="*/ 94 w 217"/>
                <a:gd name="T1" fmla="*/ 0 h 108"/>
                <a:gd name="T2" fmla="*/ 60 w 217"/>
                <a:gd name="T3" fmla="*/ 32 h 108"/>
                <a:gd name="T4" fmla="*/ 55 w 217"/>
                <a:gd name="T5" fmla="*/ 32 h 108"/>
                <a:gd name="T6" fmla="*/ 26 w 217"/>
                <a:gd name="T7" fmla="*/ 61 h 108"/>
                <a:gd name="T8" fmla="*/ 26 w 217"/>
                <a:gd name="T9" fmla="*/ 64 h 108"/>
                <a:gd name="T10" fmla="*/ 18 w 217"/>
                <a:gd name="T11" fmla="*/ 62 h 108"/>
                <a:gd name="T12" fmla="*/ 0 w 217"/>
                <a:gd name="T13" fmla="*/ 80 h 108"/>
                <a:gd name="T14" fmla="*/ 18 w 217"/>
                <a:gd name="T15" fmla="*/ 97 h 108"/>
                <a:gd name="T16" fmla="*/ 31 w 217"/>
                <a:gd name="T17" fmla="*/ 91 h 108"/>
                <a:gd name="T18" fmla="*/ 49 w 217"/>
                <a:gd name="T19" fmla="*/ 105 h 108"/>
                <a:gd name="T20" fmla="*/ 66 w 217"/>
                <a:gd name="T21" fmla="*/ 93 h 108"/>
                <a:gd name="T22" fmla="*/ 94 w 217"/>
                <a:gd name="T23" fmla="*/ 107 h 108"/>
                <a:gd name="T24" fmla="*/ 119 w 217"/>
                <a:gd name="T25" fmla="*/ 96 h 108"/>
                <a:gd name="T26" fmla="*/ 148 w 217"/>
                <a:gd name="T27" fmla="*/ 108 h 108"/>
                <a:gd name="T28" fmla="*/ 187 w 217"/>
                <a:gd name="T29" fmla="*/ 82 h 108"/>
                <a:gd name="T30" fmla="*/ 197 w 217"/>
                <a:gd name="T31" fmla="*/ 85 h 108"/>
                <a:gd name="T32" fmla="*/ 217 w 217"/>
                <a:gd name="T33" fmla="*/ 65 h 108"/>
                <a:gd name="T34" fmla="*/ 197 w 217"/>
                <a:gd name="T35" fmla="*/ 45 h 108"/>
                <a:gd name="T36" fmla="*/ 189 w 217"/>
                <a:gd name="T37" fmla="*/ 47 h 108"/>
                <a:gd name="T38" fmla="*/ 148 w 217"/>
                <a:gd name="T39" fmla="*/ 14 h 108"/>
                <a:gd name="T40" fmla="*/ 124 w 217"/>
                <a:gd name="T41" fmla="*/ 22 h 108"/>
                <a:gd name="T42" fmla="*/ 94 w 217"/>
                <a:gd name="T4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7" h="108">
                  <a:moveTo>
                    <a:pt x="94" y="0"/>
                  </a:moveTo>
                  <a:cubicBezTo>
                    <a:pt x="77" y="0"/>
                    <a:pt x="63" y="14"/>
                    <a:pt x="60" y="32"/>
                  </a:cubicBezTo>
                  <a:cubicBezTo>
                    <a:pt x="58" y="32"/>
                    <a:pt x="57" y="32"/>
                    <a:pt x="55" y="32"/>
                  </a:cubicBezTo>
                  <a:cubicBezTo>
                    <a:pt x="39" y="32"/>
                    <a:pt x="26" y="45"/>
                    <a:pt x="26" y="61"/>
                  </a:cubicBezTo>
                  <a:cubicBezTo>
                    <a:pt x="26" y="62"/>
                    <a:pt x="26" y="63"/>
                    <a:pt x="26" y="64"/>
                  </a:cubicBezTo>
                  <a:cubicBezTo>
                    <a:pt x="23" y="63"/>
                    <a:pt x="21" y="62"/>
                    <a:pt x="18" y="62"/>
                  </a:cubicBezTo>
                  <a:cubicBezTo>
                    <a:pt x="8" y="62"/>
                    <a:pt x="0" y="70"/>
                    <a:pt x="0" y="80"/>
                  </a:cubicBezTo>
                  <a:cubicBezTo>
                    <a:pt x="0" y="89"/>
                    <a:pt x="8" y="97"/>
                    <a:pt x="18" y="97"/>
                  </a:cubicBezTo>
                  <a:cubicBezTo>
                    <a:pt x="23" y="97"/>
                    <a:pt x="28" y="95"/>
                    <a:pt x="31" y="91"/>
                  </a:cubicBezTo>
                  <a:cubicBezTo>
                    <a:pt x="33" y="99"/>
                    <a:pt x="40" y="105"/>
                    <a:pt x="49" y="105"/>
                  </a:cubicBezTo>
                  <a:cubicBezTo>
                    <a:pt x="57" y="105"/>
                    <a:pt x="64" y="100"/>
                    <a:pt x="66" y="93"/>
                  </a:cubicBezTo>
                  <a:cubicBezTo>
                    <a:pt x="72" y="101"/>
                    <a:pt x="82" y="107"/>
                    <a:pt x="94" y="107"/>
                  </a:cubicBezTo>
                  <a:cubicBezTo>
                    <a:pt x="104" y="107"/>
                    <a:pt x="113" y="103"/>
                    <a:pt x="119" y="96"/>
                  </a:cubicBezTo>
                  <a:cubicBezTo>
                    <a:pt x="126" y="103"/>
                    <a:pt x="137" y="108"/>
                    <a:pt x="148" y="108"/>
                  </a:cubicBezTo>
                  <a:cubicBezTo>
                    <a:pt x="166" y="108"/>
                    <a:pt x="181" y="97"/>
                    <a:pt x="187" y="82"/>
                  </a:cubicBezTo>
                  <a:cubicBezTo>
                    <a:pt x="190" y="84"/>
                    <a:pt x="193" y="85"/>
                    <a:pt x="197" y="85"/>
                  </a:cubicBezTo>
                  <a:cubicBezTo>
                    <a:pt x="208" y="85"/>
                    <a:pt x="217" y="76"/>
                    <a:pt x="217" y="65"/>
                  </a:cubicBezTo>
                  <a:cubicBezTo>
                    <a:pt x="217" y="54"/>
                    <a:pt x="208" y="45"/>
                    <a:pt x="197" y="45"/>
                  </a:cubicBezTo>
                  <a:cubicBezTo>
                    <a:pt x="194" y="45"/>
                    <a:pt x="191" y="46"/>
                    <a:pt x="189" y="47"/>
                  </a:cubicBezTo>
                  <a:cubicBezTo>
                    <a:pt x="185" y="28"/>
                    <a:pt x="168" y="14"/>
                    <a:pt x="148" y="14"/>
                  </a:cubicBezTo>
                  <a:cubicBezTo>
                    <a:pt x="139" y="14"/>
                    <a:pt x="131" y="17"/>
                    <a:pt x="124" y="22"/>
                  </a:cubicBezTo>
                  <a:cubicBezTo>
                    <a:pt x="118" y="9"/>
                    <a:pt x="107" y="0"/>
                    <a:pt x="94" y="0"/>
                  </a:cubicBezTo>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9" name="Rectangle 148"/>
          <p:cNvSpPr>
            <a:spLocks/>
          </p:cNvSpPr>
          <p:nvPr/>
        </p:nvSpPr>
        <p:spPr>
          <a:xfrm>
            <a:off x="150813"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0" name="Rectangle 149"/>
          <p:cNvSpPr>
            <a:spLocks/>
          </p:cNvSpPr>
          <p:nvPr/>
        </p:nvSpPr>
        <p:spPr>
          <a:xfrm>
            <a:off x="4150575"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51" name="Rectangle 150"/>
          <p:cNvSpPr>
            <a:spLocks/>
          </p:cNvSpPr>
          <p:nvPr/>
        </p:nvSpPr>
        <p:spPr>
          <a:xfrm>
            <a:off x="8150337" y="4058849"/>
            <a:ext cx="3887676" cy="4676495"/>
          </a:xfrm>
          <a:prstGeom prst="rect">
            <a:avLst/>
          </a:prstGeom>
          <a:gradFill flip="none" rotWithShape="1">
            <a:gsLst>
              <a:gs pos="0">
                <a:srgbClr val="7B55D9">
                  <a:alpha val="0"/>
                </a:srgbClr>
              </a:gs>
              <a:gs pos="71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19" name="Title 118"/>
          <p:cNvSpPr>
            <a:spLocks noGrp="1"/>
          </p:cNvSpPr>
          <p:nvPr>
            <p:ph type="title"/>
          </p:nvPr>
        </p:nvSpPr>
        <p:spPr/>
        <p:txBody>
          <a:bodyPr/>
          <a:lstStyle/>
          <a:p>
            <a:r>
              <a:rPr lang="en-US" dirty="0" smtClean="0"/>
              <a:t>Cisco </a:t>
            </a:r>
            <a:r>
              <a:rPr lang="en-US" dirty="0" err="1" smtClean="0"/>
              <a:t>VXI</a:t>
            </a:r>
            <a:r>
              <a:rPr lang="en-US" dirty="0" smtClean="0"/>
              <a:t> Deployment and Support</a:t>
            </a:r>
            <a:endParaRPr lang="en-US" dirty="0"/>
          </a:p>
        </p:txBody>
      </p:sp>
      <p:pic>
        <p:nvPicPr>
          <p:cNvPr id="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779" y="162874"/>
            <a:ext cx="1062027" cy="94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Group 62"/>
          <p:cNvGrpSpPr/>
          <p:nvPr/>
        </p:nvGrpSpPr>
        <p:grpSpPr>
          <a:xfrm>
            <a:off x="8150336" y="3637915"/>
            <a:ext cx="3887677" cy="471863"/>
            <a:chOff x="8150336" y="1781128"/>
            <a:chExt cx="3887677" cy="471863"/>
          </a:xfrm>
        </p:grpSpPr>
        <p:grpSp>
          <p:nvGrpSpPr>
            <p:cNvPr id="65" name="Group 64"/>
            <p:cNvGrpSpPr/>
            <p:nvPr/>
          </p:nvGrpSpPr>
          <p:grpSpPr>
            <a:xfrm>
              <a:off x="8150337" y="1781128"/>
              <a:ext cx="3887676" cy="436799"/>
              <a:chOff x="6108591" y="1552528"/>
              <a:chExt cx="2875388" cy="440527"/>
            </a:xfrm>
          </p:grpSpPr>
          <p:sp>
            <p:nvSpPr>
              <p:cNvPr id="93" name="Round Same Side Corner Rectangle 92"/>
              <p:cNvSpPr/>
              <p:nvPr/>
            </p:nvSpPr>
            <p:spPr>
              <a:xfrm>
                <a:off x="6108591" y="1552528"/>
                <a:ext cx="2875388" cy="440527"/>
              </a:xfrm>
              <a:prstGeom prst="round2SameRect">
                <a:avLst>
                  <a:gd name="adj1" fmla="val 10754"/>
                  <a:gd name="adj2" fmla="val 0"/>
                </a:avLst>
              </a:prstGeom>
              <a:gradFill flip="none" rotWithShape="1">
                <a:gsLst>
                  <a:gs pos="0">
                    <a:schemeClr val="accent3">
                      <a:lumMod val="50000"/>
                    </a:schemeClr>
                  </a:gs>
                  <a:gs pos="100000">
                    <a:schemeClr val="accent3"/>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94" name="Rectangle 93"/>
              <p:cNvSpPr/>
              <p:nvPr/>
            </p:nvSpPr>
            <p:spPr>
              <a:xfrm>
                <a:off x="6108591" y="1591378"/>
                <a:ext cx="2875387"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Collaborative Workspace</a:t>
                </a:r>
              </a:p>
            </p:txBody>
          </p:sp>
        </p:grpSp>
        <p:grpSp>
          <p:nvGrpSpPr>
            <p:cNvPr id="73" name="Group 64"/>
            <p:cNvGrpSpPr/>
            <p:nvPr/>
          </p:nvGrpSpPr>
          <p:grpSpPr>
            <a:xfrm>
              <a:off x="8150336" y="2216415"/>
              <a:ext cx="3887675" cy="36576"/>
              <a:chOff x="7087711" y="3203216"/>
              <a:chExt cx="505822" cy="500910"/>
            </a:xfrm>
            <a:effectLst>
              <a:outerShdw blurRad="25400" dist="12700" dir="5400000" algn="t" rotWithShape="0">
                <a:prstClr val="black">
                  <a:alpha val="20000"/>
                </a:prstClr>
              </a:outerShdw>
            </a:effectLst>
          </p:grpSpPr>
          <p:sp>
            <p:nvSpPr>
              <p:cNvPr id="8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92"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95" name="Group 94"/>
          <p:cNvGrpSpPr/>
          <p:nvPr/>
        </p:nvGrpSpPr>
        <p:grpSpPr>
          <a:xfrm>
            <a:off x="150813" y="3638128"/>
            <a:ext cx="3887676" cy="456987"/>
            <a:chOff x="227012" y="1781341"/>
            <a:chExt cx="3772516" cy="456987"/>
          </a:xfrm>
        </p:grpSpPr>
        <p:grpSp>
          <p:nvGrpSpPr>
            <p:cNvPr id="96" name="Group 95"/>
            <p:cNvGrpSpPr/>
            <p:nvPr/>
          </p:nvGrpSpPr>
          <p:grpSpPr>
            <a:xfrm>
              <a:off x="227014" y="1781341"/>
              <a:ext cx="3772514" cy="436791"/>
              <a:chOff x="169544" y="1552741"/>
              <a:chExt cx="3415714" cy="440315"/>
            </a:xfrm>
          </p:grpSpPr>
          <p:sp>
            <p:nvSpPr>
              <p:cNvPr id="100" name="Round Same Side Corner Rectangle 99"/>
              <p:cNvSpPr/>
              <p:nvPr/>
            </p:nvSpPr>
            <p:spPr>
              <a:xfrm>
                <a:off x="169544" y="1552741"/>
                <a:ext cx="3415704" cy="440315"/>
              </a:xfrm>
              <a:prstGeom prst="round2SameRect">
                <a:avLst>
                  <a:gd name="adj1" fmla="val 11495"/>
                  <a:gd name="adj2" fmla="val 0"/>
                </a:avLst>
              </a:prstGeom>
              <a:gradFill flip="none" rotWithShape="1">
                <a:gsLst>
                  <a:gs pos="0">
                    <a:schemeClr val="bg2">
                      <a:lumMod val="50000"/>
                    </a:schemeClr>
                  </a:gs>
                  <a:gs pos="100000">
                    <a:schemeClr val="bg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1" name="Rectangle 100"/>
              <p:cNvSpPr/>
              <p:nvPr/>
            </p:nvSpPr>
            <p:spPr>
              <a:xfrm>
                <a:off x="169544" y="1591459"/>
                <a:ext cx="3415714" cy="358350"/>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Virtualized Data Center</a:t>
                </a:r>
              </a:p>
            </p:txBody>
          </p:sp>
        </p:grpSp>
        <p:grpSp>
          <p:nvGrpSpPr>
            <p:cNvPr id="97" name="Group 64"/>
            <p:cNvGrpSpPr/>
            <p:nvPr/>
          </p:nvGrpSpPr>
          <p:grpSpPr>
            <a:xfrm>
              <a:off x="227012" y="2202062"/>
              <a:ext cx="3756028" cy="36266"/>
              <a:chOff x="7087711" y="3203216"/>
              <a:chExt cx="505822" cy="500910"/>
            </a:xfrm>
            <a:effectLst>
              <a:outerShdw blurRad="25400" dist="12700" dir="5400000" algn="t" rotWithShape="0">
                <a:prstClr val="black">
                  <a:alpha val="20000"/>
                </a:prstClr>
              </a:outerShdw>
            </a:effectLst>
          </p:grpSpPr>
          <p:sp>
            <p:nvSpPr>
              <p:cNvPr id="98"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99"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grpSp>
        <p:nvGrpSpPr>
          <p:cNvPr id="102" name="Group 101"/>
          <p:cNvGrpSpPr/>
          <p:nvPr/>
        </p:nvGrpSpPr>
        <p:grpSpPr>
          <a:xfrm>
            <a:off x="4150574" y="3637915"/>
            <a:ext cx="3887677" cy="475642"/>
            <a:chOff x="4150574" y="1781128"/>
            <a:chExt cx="3887677" cy="475642"/>
          </a:xfrm>
        </p:grpSpPr>
        <p:grpSp>
          <p:nvGrpSpPr>
            <p:cNvPr id="103" name="Group 102"/>
            <p:cNvGrpSpPr/>
            <p:nvPr/>
          </p:nvGrpSpPr>
          <p:grpSpPr>
            <a:xfrm>
              <a:off x="4150574" y="1781128"/>
              <a:ext cx="3887677" cy="436799"/>
              <a:chOff x="3764166" y="1552528"/>
              <a:chExt cx="2216180" cy="440527"/>
            </a:xfrm>
          </p:grpSpPr>
          <p:sp>
            <p:nvSpPr>
              <p:cNvPr id="107" name="Round Same Side Corner Rectangle 106"/>
              <p:cNvSpPr/>
              <p:nvPr/>
            </p:nvSpPr>
            <p:spPr>
              <a:xfrm>
                <a:off x="3764166" y="1552528"/>
                <a:ext cx="2216180" cy="440527"/>
              </a:xfrm>
              <a:prstGeom prst="round2SameRect">
                <a:avLst>
                  <a:gd name="adj1" fmla="val 11496"/>
                  <a:gd name="adj2" fmla="val 0"/>
                </a:avLst>
              </a:prstGeom>
              <a:gradFill flip="none" rotWithShape="1">
                <a:gsLst>
                  <a:gs pos="0">
                    <a:schemeClr val="tx2">
                      <a:lumMod val="50000"/>
                    </a:schemeClr>
                  </a:gs>
                  <a:gs pos="100000">
                    <a:schemeClr val="tx2"/>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9" name="Rectangle 108"/>
              <p:cNvSpPr/>
              <p:nvPr/>
            </p:nvSpPr>
            <p:spPr>
              <a:xfrm>
                <a:off x="3779616" y="1591377"/>
                <a:ext cx="2185280" cy="358516"/>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Borderless Network</a:t>
                </a:r>
              </a:p>
            </p:txBody>
          </p:sp>
        </p:grpSp>
        <p:grpSp>
          <p:nvGrpSpPr>
            <p:cNvPr id="104" name="Group 64"/>
            <p:cNvGrpSpPr/>
            <p:nvPr/>
          </p:nvGrpSpPr>
          <p:grpSpPr>
            <a:xfrm>
              <a:off x="4150575" y="2220194"/>
              <a:ext cx="3887676" cy="36576"/>
              <a:chOff x="7087711" y="3203216"/>
              <a:chExt cx="505822" cy="500910"/>
            </a:xfrm>
            <a:effectLst>
              <a:outerShdw blurRad="25400" dist="12700" dir="5400000" algn="t" rotWithShape="0">
                <a:prstClr val="black">
                  <a:alpha val="20000"/>
                </a:prstClr>
              </a:outerShdw>
            </a:effectLst>
          </p:grpSpPr>
          <p:sp>
            <p:nvSpPr>
              <p:cNvPr id="10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0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grpSp>
      <p:sp>
        <p:nvSpPr>
          <p:cNvPr id="110" name="Rectangle 109"/>
          <p:cNvSpPr>
            <a:spLocks/>
          </p:cNvSpPr>
          <p:nvPr/>
        </p:nvSpPr>
        <p:spPr>
          <a:xfrm>
            <a:off x="0" y="6200377"/>
            <a:ext cx="12188826" cy="60376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11" name="TextBox 110"/>
          <p:cNvSpPr txBox="1">
            <a:spLocks/>
          </p:cNvSpPr>
          <p:nvPr/>
        </p:nvSpPr>
        <p:spPr>
          <a:xfrm>
            <a:off x="1724717" y="6313755"/>
            <a:ext cx="8743639" cy="377008"/>
          </a:xfrm>
          <a:prstGeom prst="rect">
            <a:avLst/>
          </a:prstGeom>
          <a:noFill/>
        </p:spPr>
        <p:txBody>
          <a:bodyPr wrap="none" lIns="68562" tIns="34281" rIns="68562" bIns="34281" rtlCol="0" anchor="ctr">
            <a:spAutoFit/>
          </a:bodyPr>
          <a:lstStyle/>
          <a:p>
            <a:pPr algn="ctr"/>
            <a:r>
              <a:rPr lang="en-US" sz="2000" dirty="0">
                <a:effectLst>
                  <a:outerShdw blurRad="25400" dist="12700" dir="5400000" algn="t" rotWithShape="0">
                    <a:prstClr val="black">
                      <a:alpha val="20000"/>
                    </a:prstClr>
                  </a:outerShdw>
                </a:effectLst>
              </a:rPr>
              <a:t>Faster and </a:t>
            </a:r>
            <a:r>
              <a:rPr lang="en-US" sz="2000" dirty="0" smtClean="0">
                <a:effectLst>
                  <a:outerShdw blurRad="25400" dist="12700" dir="5400000" algn="t" rotWithShape="0">
                    <a:prstClr val="black">
                      <a:alpha val="20000"/>
                    </a:prstClr>
                  </a:outerShdw>
                </a:effectLst>
              </a:rPr>
              <a:t>Lower Risk Deployments With End-to-end Designs and Support </a:t>
            </a:r>
            <a:endParaRPr lang="en-US" sz="2000" dirty="0">
              <a:effectLst>
                <a:outerShdw blurRad="25400" dist="12700" dir="5400000" algn="t" rotWithShape="0">
                  <a:prstClr val="black">
                    <a:alpha val="20000"/>
                  </a:prstClr>
                </a:outerShdw>
              </a:effectLst>
            </a:endParaRPr>
          </a:p>
        </p:txBody>
      </p:sp>
      <p:sp>
        <p:nvSpPr>
          <p:cNvPr id="116" name="Freeform 115"/>
          <p:cNvSpPr/>
          <p:nvPr/>
        </p:nvSpPr>
        <p:spPr>
          <a:xfrm>
            <a:off x="2311400" y="1778000"/>
            <a:ext cx="596900" cy="571500"/>
          </a:xfrm>
          <a:custGeom>
            <a:avLst/>
            <a:gdLst>
              <a:gd name="connsiteX0" fmla="*/ 596900 w 596900"/>
              <a:gd name="connsiteY0" fmla="*/ 0 h 571500"/>
              <a:gd name="connsiteX1" fmla="*/ 0 w 596900"/>
              <a:gd name="connsiteY1" fmla="*/ 571500 h 571500"/>
            </a:gdLst>
            <a:ahLst/>
            <a:cxnLst>
              <a:cxn ang="0">
                <a:pos x="connsiteX0" y="connsiteY0"/>
              </a:cxn>
              <a:cxn ang="0">
                <a:pos x="connsiteX1" y="connsiteY1"/>
              </a:cxn>
            </a:cxnLst>
            <a:rect l="l" t="t" r="r" b="b"/>
            <a:pathLst>
              <a:path w="596900" h="571500">
                <a:moveTo>
                  <a:pt x="596900" y="0"/>
                </a:moveTo>
                <a:lnTo>
                  <a:pt x="0" y="571500"/>
                </a:lnTo>
              </a:path>
            </a:pathLst>
          </a:custGeom>
          <a:noFill/>
          <a:ln w="50800">
            <a:gradFill flip="none" rotWithShape="1">
              <a:gsLst>
                <a:gs pos="0">
                  <a:schemeClr val="accent1">
                    <a:tint val="66000"/>
                    <a:satMod val="160000"/>
                    <a:alpha val="0"/>
                  </a:schemeClr>
                </a:gs>
                <a:gs pos="50000">
                  <a:schemeClr val="accent1"/>
                </a:gs>
                <a:gs pos="100000">
                  <a:schemeClr val="accent1">
                    <a:tint val="23500"/>
                    <a:satMod val="160000"/>
                    <a:alpha val="0"/>
                  </a:schemeClr>
                </a:gs>
              </a:gsLst>
              <a:lin ang="8100000" scaled="1"/>
              <a:tileRect/>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150812" y="1219200"/>
            <a:ext cx="2259208" cy="2259208"/>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sp>
        <p:nvSpPr>
          <p:cNvPr id="128" name="Rounded Rectangle 127"/>
          <p:cNvSpPr/>
          <p:nvPr/>
        </p:nvSpPr>
        <p:spPr>
          <a:xfrm>
            <a:off x="2827402" y="1219200"/>
            <a:ext cx="1194096" cy="1194096"/>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grpSp>
        <p:nvGrpSpPr>
          <p:cNvPr id="129" name="Group 128"/>
          <p:cNvGrpSpPr/>
          <p:nvPr/>
        </p:nvGrpSpPr>
        <p:grpSpPr>
          <a:xfrm>
            <a:off x="2838853" y="1152393"/>
            <a:ext cx="883425" cy="932104"/>
            <a:chOff x="10046640" y="935538"/>
            <a:chExt cx="1610372" cy="1699108"/>
          </a:xfrm>
        </p:grpSpPr>
        <p:sp>
          <p:nvSpPr>
            <p:cNvPr id="130" name="Oval 129"/>
            <p:cNvSpPr/>
            <p:nvPr/>
          </p:nvSpPr>
          <p:spPr bwMode="auto">
            <a:xfrm>
              <a:off x="10046640" y="935538"/>
              <a:ext cx="1610372"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40" name="Picture 1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9222" y="1320915"/>
              <a:ext cx="1028964" cy="1313731"/>
            </a:xfrm>
            <a:prstGeom prst="rect">
              <a:avLst/>
            </a:prstGeom>
            <a:effectLst/>
          </p:spPr>
        </p:pic>
      </p:grpSp>
      <p:grpSp>
        <p:nvGrpSpPr>
          <p:cNvPr id="141" name="Group 140"/>
          <p:cNvGrpSpPr/>
          <p:nvPr/>
        </p:nvGrpSpPr>
        <p:grpSpPr>
          <a:xfrm>
            <a:off x="3460658" y="1047192"/>
            <a:ext cx="523240" cy="1239784"/>
            <a:chOff x="11349350" y="1702823"/>
            <a:chExt cx="663958" cy="1573206"/>
          </a:xfrm>
        </p:grpSpPr>
        <p:sp>
          <p:nvSpPr>
            <p:cNvPr id="142" name="Oval 141"/>
            <p:cNvSpPr/>
            <p:nvPr/>
          </p:nvSpPr>
          <p:spPr bwMode="auto">
            <a:xfrm>
              <a:off x="11349350" y="1702823"/>
              <a:ext cx="663958"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43" name="Picture 1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3161" y="2015752"/>
              <a:ext cx="376337" cy="1076568"/>
            </a:xfrm>
            <a:prstGeom prst="rect">
              <a:avLst/>
            </a:prstGeom>
          </p:spPr>
        </p:pic>
      </p:grpSp>
      <p:sp>
        <p:nvSpPr>
          <p:cNvPr id="144" name="TextBox 143"/>
          <p:cNvSpPr txBox="1">
            <a:spLocks/>
          </p:cNvSpPr>
          <p:nvPr/>
        </p:nvSpPr>
        <p:spPr>
          <a:xfrm>
            <a:off x="2817813" y="2084497"/>
            <a:ext cx="1203686"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Campus</a:t>
            </a:r>
          </a:p>
        </p:txBody>
      </p:sp>
      <p:pic>
        <p:nvPicPr>
          <p:cNvPr id="145" name="Picture 14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423" y="1344808"/>
            <a:ext cx="2007990" cy="1753549"/>
          </a:xfrm>
          <a:prstGeom prst="roundRect">
            <a:avLst>
              <a:gd name="adj" fmla="val 10483"/>
            </a:avLst>
          </a:prstGeom>
          <a:effectLst>
            <a:outerShdw blurRad="63500" sx="102000" sy="102000" algn="ctr" rotWithShape="0">
              <a:prstClr val="black">
                <a:alpha val="40000"/>
              </a:prstClr>
            </a:outerShdw>
          </a:effectLst>
        </p:spPr>
      </p:pic>
      <p:sp>
        <p:nvSpPr>
          <p:cNvPr id="146" name="TextBox 145"/>
          <p:cNvSpPr txBox="1">
            <a:spLocks/>
          </p:cNvSpPr>
          <p:nvPr/>
        </p:nvSpPr>
        <p:spPr>
          <a:xfrm>
            <a:off x="276423" y="3149157"/>
            <a:ext cx="2007989"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Data Center</a:t>
            </a:r>
          </a:p>
        </p:txBody>
      </p:sp>
      <p:grpSp>
        <p:nvGrpSpPr>
          <p:cNvPr id="152" name="Group 151"/>
          <p:cNvGrpSpPr/>
          <p:nvPr/>
        </p:nvGrpSpPr>
        <p:grpSpPr>
          <a:xfrm>
            <a:off x="9754100" y="1219200"/>
            <a:ext cx="2259208" cy="2259208"/>
            <a:chOff x="9754100" y="1219200"/>
            <a:chExt cx="2259208" cy="2259208"/>
          </a:xfrm>
        </p:grpSpPr>
        <p:sp>
          <p:nvSpPr>
            <p:cNvPr id="153" name="Rounded Rectangle 152"/>
            <p:cNvSpPr/>
            <p:nvPr/>
          </p:nvSpPr>
          <p:spPr>
            <a:xfrm>
              <a:off x="9754100" y="1219200"/>
              <a:ext cx="2259208" cy="2259208"/>
            </a:xfrm>
            <a:prstGeom prst="roundRect">
              <a:avLst>
                <a:gd name="adj" fmla="val 10764"/>
              </a:avLst>
            </a:prstGeom>
            <a:gradFill flip="none" rotWithShape="1">
              <a:gsLst>
                <a:gs pos="0">
                  <a:srgbClr val="8E909E">
                    <a:lumMod val="26000"/>
                  </a:srgbClr>
                </a:gs>
                <a:gs pos="100000">
                  <a:srgbClr val="8E909E">
                    <a:lumMod val="40000"/>
                  </a:srgbClr>
                </a:gs>
                <a:gs pos="65000">
                  <a:srgbClr val="8E909E">
                    <a:lumMod val="54000"/>
                  </a:srgbClr>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kern="0" dirty="0">
                <a:solidFill>
                  <a:srgbClr val="FFFFFF"/>
                </a:solidFill>
              </a:endParaRPr>
            </a:p>
          </p:txBody>
        </p:sp>
        <p:sp>
          <p:nvSpPr>
            <p:cNvPr id="155" name="TextBox 154"/>
            <p:cNvSpPr txBox="1">
              <a:spLocks/>
            </p:cNvSpPr>
            <p:nvPr/>
          </p:nvSpPr>
          <p:spPr>
            <a:xfrm>
              <a:off x="9766165" y="3127545"/>
              <a:ext cx="2247143" cy="284675"/>
            </a:xfrm>
            <a:prstGeom prst="rect">
              <a:avLst/>
            </a:prstGeom>
            <a:noFill/>
          </p:spPr>
          <p:txBody>
            <a:bodyPr wrap="square" lIns="68562" tIns="34281" rIns="68562" bIns="34281" rtlCol="0">
              <a:spAutoFit/>
            </a:bodyPr>
            <a:lstStyle>
              <a:defPPr>
                <a:defRPr lang="en-US"/>
              </a:defPPr>
              <a:lvl1pPr>
                <a:defRPr sz="1400">
                  <a:solidFill>
                    <a:schemeClr val="bg1"/>
                  </a:solidFill>
                  <a:effectLst>
                    <a:outerShdw blurRad="63500" sx="102000" sy="102000" algn="ctr" rotWithShape="0">
                      <a:prstClr val="black">
                        <a:alpha val="40000"/>
                      </a:prstClr>
                    </a:outerShdw>
                  </a:effectLst>
                </a:defRPr>
              </a:lvl1pPr>
            </a:lstStyle>
            <a:p>
              <a:pPr algn="ctr"/>
              <a:r>
                <a:rPr lang="en-US" dirty="0">
                  <a:solidFill>
                    <a:srgbClr val="FFFFFF"/>
                  </a:solidFill>
                </a:rPr>
                <a:t>Branch</a:t>
              </a:r>
            </a:p>
          </p:txBody>
        </p:sp>
      </p:grpSp>
      <p:grpSp>
        <p:nvGrpSpPr>
          <p:cNvPr id="156" name="Group 155"/>
          <p:cNvGrpSpPr/>
          <p:nvPr/>
        </p:nvGrpSpPr>
        <p:grpSpPr>
          <a:xfrm>
            <a:off x="9675477" y="983692"/>
            <a:ext cx="1942351" cy="1897523"/>
            <a:chOff x="9738977" y="1047192"/>
            <a:chExt cx="1942351" cy="1897523"/>
          </a:xfrm>
        </p:grpSpPr>
        <p:sp>
          <p:nvSpPr>
            <p:cNvPr id="157" name="Oval 156"/>
            <p:cNvSpPr/>
            <p:nvPr/>
          </p:nvSpPr>
          <p:spPr bwMode="auto">
            <a:xfrm>
              <a:off x="9738977" y="1047192"/>
              <a:ext cx="1942351" cy="1897523"/>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1" name="Picture 1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2895" y="1423025"/>
              <a:ext cx="1694515" cy="1145857"/>
            </a:xfrm>
            <a:prstGeom prst="rect">
              <a:avLst/>
            </a:prstGeom>
          </p:spPr>
        </p:pic>
      </p:grpSp>
      <p:grpSp>
        <p:nvGrpSpPr>
          <p:cNvPr id="162" name="Group 161"/>
          <p:cNvGrpSpPr/>
          <p:nvPr/>
        </p:nvGrpSpPr>
        <p:grpSpPr>
          <a:xfrm>
            <a:off x="10520178" y="1219200"/>
            <a:ext cx="1445013" cy="1524637"/>
            <a:chOff x="10046640" y="935538"/>
            <a:chExt cx="1610372" cy="1699108"/>
          </a:xfrm>
        </p:grpSpPr>
        <p:sp>
          <p:nvSpPr>
            <p:cNvPr id="163" name="Oval 162"/>
            <p:cNvSpPr/>
            <p:nvPr/>
          </p:nvSpPr>
          <p:spPr bwMode="auto">
            <a:xfrm>
              <a:off x="10046640" y="935538"/>
              <a:ext cx="1610372"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4" name="Picture 1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9222" y="1320915"/>
              <a:ext cx="1028964" cy="1313731"/>
            </a:xfrm>
            <a:prstGeom prst="rect">
              <a:avLst/>
            </a:prstGeom>
            <a:effectLst/>
          </p:spPr>
        </p:pic>
      </p:grpSp>
      <p:sp>
        <p:nvSpPr>
          <p:cNvPr id="165" name="Oval 164"/>
          <p:cNvSpPr/>
          <p:nvPr/>
        </p:nvSpPr>
        <p:spPr bwMode="auto">
          <a:xfrm>
            <a:off x="9613159" y="1589334"/>
            <a:ext cx="1610372"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66" name="Group 165"/>
          <p:cNvGrpSpPr/>
          <p:nvPr/>
        </p:nvGrpSpPr>
        <p:grpSpPr>
          <a:xfrm>
            <a:off x="11349350" y="1525151"/>
            <a:ext cx="663958" cy="1573206"/>
            <a:chOff x="11349350" y="1702823"/>
            <a:chExt cx="663958" cy="1573206"/>
          </a:xfrm>
        </p:grpSpPr>
        <p:sp>
          <p:nvSpPr>
            <p:cNvPr id="167" name="Oval 166"/>
            <p:cNvSpPr/>
            <p:nvPr/>
          </p:nvSpPr>
          <p:spPr bwMode="auto">
            <a:xfrm>
              <a:off x="11349350" y="1702823"/>
              <a:ext cx="663958" cy="157320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93161" y="2015752"/>
              <a:ext cx="376337" cy="1076568"/>
            </a:xfrm>
            <a:prstGeom prst="rect">
              <a:avLst/>
            </a:prstGeom>
          </p:spPr>
        </p:pic>
      </p:grpSp>
      <p:sp>
        <p:nvSpPr>
          <p:cNvPr id="169" name="Oval 168"/>
          <p:cNvSpPr/>
          <p:nvPr/>
        </p:nvSpPr>
        <p:spPr bwMode="auto">
          <a:xfrm>
            <a:off x="10929678" y="2369172"/>
            <a:ext cx="937016" cy="91539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70" name="Picture 3" descr="C:\Users\Brent.DUARTE\Desktop\Checklist, Templates, Guides, etc\Images\HKK97128.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54100" y="1808377"/>
            <a:ext cx="1632785" cy="130622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7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3531" y="2491195"/>
            <a:ext cx="349309" cy="671345"/>
          </a:xfrm>
          <a:prstGeom prst="rect">
            <a:avLst/>
          </a:prstGeom>
        </p:spPr>
      </p:pic>
      <p:grpSp>
        <p:nvGrpSpPr>
          <p:cNvPr id="172" name="Group 171"/>
          <p:cNvGrpSpPr/>
          <p:nvPr/>
        </p:nvGrpSpPr>
        <p:grpSpPr>
          <a:xfrm>
            <a:off x="10415196" y="2369172"/>
            <a:ext cx="937016" cy="915390"/>
            <a:chOff x="10415196" y="2369172"/>
            <a:chExt cx="937016" cy="915390"/>
          </a:xfrm>
        </p:grpSpPr>
        <p:sp>
          <p:nvSpPr>
            <p:cNvPr id="173" name="Oval 172"/>
            <p:cNvSpPr/>
            <p:nvPr/>
          </p:nvSpPr>
          <p:spPr bwMode="auto">
            <a:xfrm>
              <a:off x="10415196" y="2369172"/>
              <a:ext cx="937016" cy="91539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174" name="Picture 1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8059" y="2491195"/>
              <a:ext cx="343235" cy="671345"/>
            </a:xfrm>
            <a:prstGeom prst="rect">
              <a:avLst/>
            </a:prstGeom>
          </p:spPr>
        </p:pic>
      </p:grpSp>
      <p:sp>
        <p:nvSpPr>
          <p:cNvPr id="70" name="Rectangle 69"/>
          <p:cNvSpPr>
            <a:spLocks/>
          </p:cNvSpPr>
          <p:nvPr/>
        </p:nvSpPr>
        <p:spPr>
          <a:xfrm rot="16200000">
            <a:off x="5915561" y="-1597156"/>
            <a:ext cx="357710" cy="11887199"/>
          </a:xfrm>
          <a:prstGeom prst="rect">
            <a:avLst/>
          </a:prstGeom>
          <a:gradFill flip="none" rotWithShape="1">
            <a:gsLst>
              <a:gs pos="100000">
                <a:schemeClr val="bg1">
                  <a:lumMod val="75000"/>
                  <a:alpha val="0"/>
                </a:schemeClr>
              </a:gs>
              <a:gs pos="0">
                <a:srgbClr val="0096D6">
                  <a:tint val="66000"/>
                  <a:satMod val="160000"/>
                  <a:alpha val="0"/>
                </a:srgbClr>
              </a:gs>
              <a:gs pos="50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71" name="Rectangle 70"/>
          <p:cNvSpPr>
            <a:spLocks/>
          </p:cNvSpPr>
          <p:nvPr/>
        </p:nvSpPr>
        <p:spPr>
          <a:xfrm rot="16200000">
            <a:off x="5915561" y="-1191343"/>
            <a:ext cx="357710" cy="11887199"/>
          </a:xfrm>
          <a:prstGeom prst="rect">
            <a:avLst/>
          </a:prstGeom>
          <a:gradFill flip="none" rotWithShape="1">
            <a:gsLst>
              <a:gs pos="100000">
                <a:schemeClr val="bg1">
                  <a:lumMod val="75000"/>
                  <a:alpha val="0"/>
                </a:schemeClr>
              </a:gs>
              <a:gs pos="0">
                <a:srgbClr val="0096D6">
                  <a:tint val="66000"/>
                  <a:satMod val="160000"/>
                  <a:alpha val="0"/>
                </a:srgbClr>
              </a:gs>
              <a:gs pos="50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72" name="Rectangle 71"/>
          <p:cNvSpPr>
            <a:spLocks/>
          </p:cNvSpPr>
          <p:nvPr/>
        </p:nvSpPr>
        <p:spPr>
          <a:xfrm rot="16200000">
            <a:off x="5915562" y="-785530"/>
            <a:ext cx="357710" cy="11887199"/>
          </a:xfrm>
          <a:prstGeom prst="rect">
            <a:avLst/>
          </a:prstGeom>
          <a:gradFill flip="none" rotWithShape="1">
            <a:gsLst>
              <a:gs pos="100000">
                <a:schemeClr val="bg1">
                  <a:lumMod val="75000"/>
                  <a:alpha val="0"/>
                </a:schemeClr>
              </a:gs>
              <a:gs pos="0">
                <a:srgbClr val="0096D6">
                  <a:tint val="66000"/>
                  <a:satMod val="160000"/>
                  <a:alpha val="0"/>
                </a:srgbClr>
              </a:gs>
              <a:gs pos="50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74" name="Rectangle 73"/>
          <p:cNvSpPr>
            <a:spLocks/>
          </p:cNvSpPr>
          <p:nvPr/>
        </p:nvSpPr>
        <p:spPr>
          <a:xfrm rot="16200000">
            <a:off x="5915561" y="-379717"/>
            <a:ext cx="357710" cy="11887199"/>
          </a:xfrm>
          <a:prstGeom prst="rect">
            <a:avLst/>
          </a:prstGeom>
          <a:gradFill flip="none" rotWithShape="1">
            <a:gsLst>
              <a:gs pos="100000">
                <a:schemeClr val="bg1">
                  <a:lumMod val="75000"/>
                  <a:alpha val="0"/>
                </a:schemeClr>
              </a:gs>
              <a:gs pos="0">
                <a:srgbClr val="0096D6">
                  <a:tint val="66000"/>
                  <a:satMod val="160000"/>
                  <a:alpha val="0"/>
                </a:srgbClr>
              </a:gs>
              <a:gs pos="50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75" name="Rectangle 74"/>
          <p:cNvSpPr>
            <a:spLocks/>
          </p:cNvSpPr>
          <p:nvPr/>
        </p:nvSpPr>
        <p:spPr>
          <a:xfrm rot="16200000">
            <a:off x="5915562" y="26095"/>
            <a:ext cx="357710" cy="11887199"/>
          </a:xfrm>
          <a:prstGeom prst="rect">
            <a:avLst/>
          </a:prstGeom>
          <a:gradFill flip="none" rotWithShape="1">
            <a:gsLst>
              <a:gs pos="100000">
                <a:schemeClr val="bg1">
                  <a:lumMod val="75000"/>
                  <a:alpha val="0"/>
                </a:schemeClr>
              </a:gs>
              <a:gs pos="0">
                <a:srgbClr val="0096D6">
                  <a:tint val="66000"/>
                  <a:satMod val="160000"/>
                  <a:alpha val="0"/>
                </a:srgbClr>
              </a:gs>
              <a:gs pos="50000">
                <a:schemeClr val="bg1">
                  <a:lumMod val="75000"/>
                </a:schemeClr>
              </a:gs>
            </a:gsLst>
            <a:lin ang="5400000" scaled="1"/>
            <a:tileRect/>
          </a:gradFill>
          <a:ln w="9525">
            <a:noFill/>
            <a:miter lim="800000"/>
            <a:headEnd/>
            <a:tailEnd/>
          </a:ln>
        </p:spPr>
        <p:txBody>
          <a:bodyPr wrap="none" lIns="68562" tIns="34281" rIns="68562" bIns="34281" anchor="ctr"/>
          <a:lstStyle/>
          <a:p>
            <a:pPr defTabSz="685617">
              <a:defRPr/>
            </a:pPr>
            <a:endParaRPr lang="en-US" kern="0" dirty="0">
              <a:solidFill>
                <a:srgbClr val="0096D6"/>
              </a:solidFill>
            </a:endParaRPr>
          </a:p>
        </p:txBody>
      </p:sp>
      <p:sp>
        <p:nvSpPr>
          <p:cNvPr id="4" name="Rectangle 3"/>
          <p:cNvSpPr/>
          <p:nvPr/>
        </p:nvSpPr>
        <p:spPr>
          <a:xfrm>
            <a:off x="3884929" y="4161423"/>
            <a:ext cx="4418966" cy="338554"/>
          </a:xfrm>
          <a:prstGeom prst="rect">
            <a:avLst/>
          </a:prstGeom>
        </p:spPr>
        <p:txBody>
          <a:bodyPr wrap="none" anchor="ctr">
            <a:spAutoFit/>
          </a:bodyPr>
          <a:lstStyle/>
          <a:p>
            <a:pPr algn="ctr">
              <a:spcBef>
                <a:spcPts val="600"/>
              </a:spcBef>
              <a:buClr>
                <a:schemeClr val="tx1"/>
              </a:buClr>
            </a:pPr>
            <a:r>
              <a:rPr lang="en-US" sz="1600" dirty="0">
                <a:solidFill>
                  <a:srgbClr val="FFFFFF"/>
                </a:solidFill>
                <a:effectLst>
                  <a:outerShdw blurRad="63500" algn="ctr" rotWithShape="0">
                    <a:prstClr val="black">
                      <a:alpha val="40000"/>
                    </a:prstClr>
                  </a:outerShdw>
                </a:effectLst>
                <a:ea typeface="MS PGothic" charset="0"/>
                <a:cs typeface="Arial" charset="0"/>
              </a:rPr>
              <a:t>Cisco Validated Designs for Citrix and VMware</a:t>
            </a:r>
          </a:p>
        </p:txBody>
      </p:sp>
      <p:sp>
        <p:nvSpPr>
          <p:cNvPr id="77" name="Rectangle 76"/>
          <p:cNvSpPr/>
          <p:nvPr/>
        </p:nvSpPr>
        <p:spPr>
          <a:xfrm>
            <a:off x="4594706" y="4582979"/>
            <a:ext cx="2999411" cy="338554"/>
          </a:xfrm>
          <a:prstGeom prst="rect">
            <a:avLst/>
          </a:prstGeom>
        </p:spPr>
        <p:txBody>
          <a:bodyPr wrap="none" anchor="ctr">
            <a:spAutoFit/>
          </a:bodyPr>
          <a:lstStyle/>
          <a:p>
            <a:pPr algn="ctr">
              <a:spcBef>
                <a:spcPts val="600"/>
              </a:spcBef>
              <a:buClr>
                <a:schemeClr val="tx1"/>
              </a:buClr>
            </a:pPr>
            <a:r>
              <a:rPr lang="en-US" sz="1600" dirty="0">
                <a:solidFill>
                  <a:srgbClr val="FFFFFF"/>
                </a:solidFill>
                <a:effectLst>
                  <a:outerShdw blurRad="63500" algn="ctr" rotWithShape="0">
                    <a:prstClr val="black">
                      <a:alpha val="40000"/>
                    </a:prstClr>
                  </a:outerShdw>
                </a:effectLst>
                <a:ea typeface="MS PGothic" charset="0"/>
                <a:cs typeface="Arial" charset="0"/>
              </a:rPr>
              <a:t>End-to-end Advanced Services</a:t>
            </a:r>
          </a:p>
        </p:txBody>
      </p:sp>
      <p:sp>
        <p:nvSpPr>
          <p:cNvPr id="78" name="Rectangle 77"/>
          <p:cNvSpPr/>
          <p:nvPr/>
        </p:nvSpPr>
        <p:spPr>
          <a:xfrm>
            <a:off x="4064048" y="4988792"/>
            <a:ext cx="4060727" cy="338554"/>
          </a:xfrm>
          <a:prstGeom prst="rect">
            <a:avLst/>
          </a:prstGeom>
        </p:spPr>
        <p:txBody>
          <a:bodyPr wrap="none" anchor="ctr">
            <a:spAutoFit/>
          </a:bodyPr>
          <a:lstStyle/>
          <a:p>
            <a:pPr algn="ctr">
              <a:spcBef>
                <a:spcPts val="600"/>
              </a:spcBef>
              <a:buClr>
                <a:schemeClr val="tx1"/>
              </a:buClr>
            </a:pPr>
            <a:r>
              <a:rPr lang="en-US" sz="1600" dirty="0">
                <a:solidFill>
                  <a:srgbClr val="FFFFFF"/>
                </a:solidFill>
                <a:effectLst>
                  <a:outerShdw blurRad="63500" algn="ctr" rotWithShape="0">
                    <a:prstClr val="black">
                      <a:alpha val="40000"/>
                    </a:prstClr>
                  </a:outerShdw>
                </a:effectLst>
                <a:ea typeface="MS PGothic" charset="0"/>
                <a:cs typeface="Arial" charset="0"/>
              </a:rPr>
              <a:t>End-to-end </a:t>
            </a:r>
            <a:r>
              <a:rPr lang="en-US" sz="1600" dirty="0" smtClean="0">
                <a:solidFill>
                  <a:srgbClr val="FFFFFF"/>
                </a:solidFill>
                <a:effectLst>
                  <a:outerShdw blurRad="63500" algn="ctr" rotWithShape="0">
                    <a:prstClr val="black">
                      <a:alpha val="40000"/>
                    </a:prstClr>
                  </a:outerShdw>
                </a:effectLst>
                <a:ea typeface="MS PGothic" charset="0"/>
                <a:cs typeface="Arial" charset="0"/>
              </a:rPr>
              <a:t>Multi-Vendor </a:t>
            </a:r>
            <a:r>
              <a:rPr lang="en-US" sz="1600" dirty="0">
                <a:solidFill>
                  <a:srgbClr val="FFFFFF"/>
                </a:solidFill>
                <a:effectLst>
                  <a:outerShdw blurRad="63500" algn="ctr" rotWithShape="0">
                    <a:prstClr val="black">
                      <a:alpha val="40000"/>
                    </a:prstClr>
                  </a:outerShdw>
                </a:effectLst>
                <a:ea typeface="MS PGothic" charset="0"/>
                <a:cs typeface="Arial" charset="0"/>
              </a:rPr>
              <a:t>Solutions Support</a:t>
            </a:r>
          </a:p>
        </p:txBody>
      </p:sp>
      <p:sp>
        <p:nvSpPr>
          <p:cNvPr id="79" name="Rectangle 78"/>
          <p:cNvSpPr/>
          <p:nvPr/>
        </p:nvSpPr>
        <p:spPr>
          <a:xfrm>
            <a:off x="4668380" y="5394605"/>
            <a:ext cx="2852063" cy="338554"/>
          </a:xfrm>
          <a:prstGeom prst="rect">
            <a:avLst/>
          </a:prstGeom>
        </p:spPr>
        <p:txBody>
          <a:bodyPr wrap="none" anchor="ctr">
            <a:spAutoFit/>
          </a:bodyPr>
          <a:lstStyle/>
          <a:p>
            <a:pPr algn="ctr">
              <a:spcBef>
                <a:spcPts val="600"/>
              </a:spcBef>
              <a:buClr>
                <a:schemeClr val="tx1"/>
              </a:buClr>
            </a:pPr>
            <a:r>
              <a:rPr lang="en-US" sz="1600" dirty="0">
                <a:solidFill>
                  <a:srgbClr val="FFFFFF"/>
                </a:solidFill>
                <a:effectLst>
                  <a:outerShdw blurRad="63500" algn="ctr" rotWithShape="0">
                    <a:prstClr val="black">
                      <a:alpha val="40000"/>
                    </a:prstClr>
                  </a:outerShdw>
                </a:effectLst>
                <a:ea typeface="MS PGothic" charset="0"/>
                <a:cs typeface="Arial" charset="0"/>
              </a:rPr>
              <a:t>Integrated Solution Roadmap</a:t>
            </a:r>
          </a:p>
        </p:txBody>
      </p:sp>
      <p:sp>
        <p:nvSpPr>
          <p:cNvPr id="80" name="Rectangle 79"/>
          <p:cNvSpPr/>
          <p:nvPr/>
        </p:nvSpPr>
        <p:spPr>
          <a:xfrm>
            <a:off x="4443415" y="5800417"/>
            <a:ext cx="3301994" cy="338554"/>
          </a:xfrm>
          <a:prstGeom prst="rect">
            <a:avLst/>
          </a:prstGeom>
        </p:spPr>
        <p:txBody>
          <a:bodyPr wrap="none" anchor="ctr">
            <a:spAutoFit/>
          </a:bodyPr>
          <a:lstStyle/>
          <a:p>
            <a:pPr algn="ctr">
              <a:spcBef>
                <a:spcPts val="600"/>
              </a:spcBef>
              <a:buClr>
                <a:schemeClr val="tx1"/>
              </a:buClr>
            </a:pPr>
            <a:r>
              <a:rPr lang="en-US" sz="1600" dirty="0" err="1" smtClean="0">
                <a:solidFill>
                  <a:srgbClr val="FFFFFF"/>
                </a:solidFill>
                <a:effectLst>
                  <a:outerShdw blurRad="63500" algn="ctr" rotWithShape="0">
                    <a:prstClr val="black">
                      <a:alpha val="40000"/>
                    </a:prstClr>
                  </a:outerShdw>
                </a:effectLst>
                <a:ea typeface="MS PGothic" charset="0"/>
                <a:cs typeface="Arial" charset="0"/>
              </a:rPr>
              <a:t>VXI</a:t>
            </a:r>
            <a:r>
              <a:rPr lang="en-US" sz="1600" dirty="0" smtClean="0">
                <a:solidFill>
                  <a:srgbClr val="FFFFFF"/>
                </a:solidFill>
                <a:effectLst>
                  <a:outerShdw blurRad="63500" algn="ctr" rotWithShape="0">
                    <a:prstClr val="black">
                      <a:alpha val="40000"/>
                    </a:prstClr>
                  </a:outerShdw>
                </a:effectLst>
                <a:ea typeface="MS PGothic" charset="0"/>
                <a:cs typeface="Arial" charset="0"/>
              </a:rPr>
              <a:t>-Enabled </a:t>
            </a:r>
            <a:r>
              <a:rPr lang="en-US" sz="1600" dirty="0">
                <a:solidFill>
                  <a:srgbClr val="FFFFFF"/>
                </a:solidFill>
                <a:effectLst>
                  <a:outerShdw blurRad="63500" algn="ctr" rotWithShape="0">
                    <a:prstClr val="black">
                      <a:alpha val="40000"/>
                    </a:prstClr>
                  </a:outerShdw>
                </a:effectLst>
                <a:ea typeface="MS PGothic" charset="0"/>
                <a:cs typeface="Arial" charset="0"/>
              </a:rPr>
              <a:t>Partners—Worldwide</a:t>
            </a:r>
          </a:p>
        </p:txBody>
      </p:sp>
    </p:spTree>
    <p:extLst>
      <p:ext uri="{BB962C8B-B14F-4D97-AF65-F5344CB8AC3E}">
        <p14:creationId xmlns:p14="http://schemas.microsoft.com/office/powerpoint/2010/main" val="1115355176"/>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7"/>
          <p:cNvSpPr>
            <a:spLocks noGrp="1"/>
          </p:cNvSpPr>
          <p:nvPr>
            <p:ph type="title"/>
          </p:nvPr>
        </p:nvSpPr>
        <p:spPr/>
        <p:txBody>
          <a:bodyPr/>
          <a:lstStyle/>
          <a:p>
            <a:r>
              <a:rPr lang="en-US" smtClean="0"/>
              <a:t>Cisco VXI Services</a:t>
            </a:r>
            <a:endParaRPr lang="en-US" dirty="0"/>
          </a:p>
        </p:txBody>
      </p:sp>
      <p:grpSp>
        <p:nvGrpSpPr>
          <p:cNvPr id="39" name="Group 38"/>
          <p:cNvGrpSpPr/>
          <p:nvPr/>
        </p:nvGrpSpPr>
        <p:grpSpPr>
          <a:xfrm>
            <a:off x="264640" y="1484135"/>
            <a:ext cx="11408200" cy="4904396"/>
            <a:chOff x="178644" y="1622364"/>
            <a:chExt cx="8571150" cy="4904396"/>
          </a:xfrm>
        </p:grpSpPr>
        <p:sp>
          <p:nvSpPr>
            <p:cNvPr id="41" name="Rectangle 40"/>
            <p:cNvSpPr/>
            <p:nvPr/>
          </p:nvSpPr>
          <p:spPr>
            <a:xfrm>
              <a:off x="4994984" y="4726733"/>
              <a:ext cx="3723082" cy="1222448"/>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43" name="Round Same Side Corner Rectangle 42"/>
            <p:cNvSpPr/>
            <p:nvPr/>
          </p:nvSpPr>
          <p:spPr>
            <a:xfrm>
              <a:off x="4994984" y="4248574"/>
              <a:ext cx="3723082" cy="476283"/>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46" name="TextBox 45"/>
            <p:cNvSpPr txBox="1"/>
            <p:nvPr/>
          </p:nvSpPr>
          <p:spPr>
            <a:xfrm>
              <a:off x="5037511" y="4384379"/>
              <a:ext cx="3574571" cy="204671"/>
            </a:xfrm>
            <a:prstGeom prst="rect">
              <a:avLst/>
            </a:prstGeom>
            <a:noFill/>
            <a:ln w="9525">
              <a:noFill/>
              <a:miter lim="800000"/>
              <a:headEnd/>
              <a:tailEnd/>
            </a:ln>
          </p:spPr>
          <p:txBody>
            <a:bodyPr wrap="square" lIns="0" tIns="0" rIns="0" bIns="0" anchor="ctr">
              <a:spAutoFit/>
            </a:bodyPr>
            <a:lstStyle/>
            <a:p>
              <a:pPr indent="-166688" algn="ctr" defTabSz="814388" eaLnBrk="0" hangingPunct="0">
                <a:lnSpc>
                  <a:spcPct val="95000"/>
                </a:lnSpc>
                <a:spcBef>
                  <a:spcPct val="50000"/>
                </a:spcBef>
                <a:buClr>
                  <a:srgbClr val="FFFFFF"/>
                </a:buClr>
                <a:buSzPct val="100000"/>
                <a:defRPr/>
              </a:pPr>
              <a:r>
                <a:rPr lang="en-US" sz="1400" b="1" dirty="0">
                  <a:effectLst>
                    <a:outerShdw blurRad="50800" dist="12700" dir="5400000" algn="ctr" rotWithShape="0">
                      <a:srgbClr val="000000">
                        <a:alpha val="30000"/>
                      </a:srgbClr>
                    </a:outerShdw>
                  </a:effectLst>
                </a:rPr>
                <a:t>Customer </a:t>
              </a:r>
              <a:r>
                <a:rPr lang="en-US" sz="1400" b="1" dirty="0" smtClean="0">
                  <a:effectLst>
                    <a:outerShdw blurRad="50800" dist="12700" dir="5400000" algn="ctr" rotWithShape="0">
                      <a:srgbClr val="000000">
                        <a:alpha val="30000"/>
                      </a:srgbClr>
                    </a:outerShdw>
                  </a:effectLst>
                </a:rPr>
                <a:t>Outcomes and IT </a:t>
              </a:r>
              <a:r>
                <a:rPr lang="en-US" sz="1400" b="1" dirty="0">
                  <a:effectLst>
                    <a:outerShdw blurRad="50800" dist="12700" dir="5400000" algn="ctr" rotWithShape="0">
                      <a:srgbClr val="000000">
                        <a:alpha val="30000"/>
                      </a:srgbClr>
                    </a:outerShdw>
                  </a:effectLst>
                </a:rPr>
                <a:t>Priorities</a:t>
              </a:r>
            </a:p>
          </p:txBody>
        </p:sp>
        <p:grpSp>
          <p:nvGrpSpPr>
            <p:cNvPr id="47" name="Group 77"/>
            <p:cNvGrpSpPr/>
            <p:nvPr/>
          </p:nvGrpSpPr>
          <p:grpSpPr>
            <a:xfrm>
              <a:off x="4994984" y="4700475"/>
              <a:ext cx="3723082" cy="36576"/>
              <a:chOff x="7087711" y="3203216"/>
              <a:chExt cx="505822" cy="500910"/>
            </a:xfrm>
            <a:effectLst>
              <a:outerShdw blurRad="25400" dist="12700" dir="5400000" algn="t" rotWithShape="0">
                <a:prstClr val="black">
                  <a:alpha val="20000"/>
                </a:prstClr>
              </a:outerShdw>
            </a:effectLst>
          </p:grpSpPr>
          <p:sp>
            <p:nvSpPr>
              <p:cNvPr id="93"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94"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grpSp>
        <p:sp>
          <p:nvSpPr>
            <p:cNvPr id="48" name="Text Box 10"/>
            <p:cNvSpPr txBox="1">
              <a:spLocks noChangeArrowheads="1"/>
            </p:cNvSpPr>
            <p:nvPr/>
          </p:nvSpPr>
          <p:spPr bwMode="auto">
            <a:xfrm rot="16200000">
              <a:off x="-639604" y="3194548"/>
              <a:ext cx="2330131" cy="386034"/>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a:spcBef>
                  <a:spcPct val="50000"/>
                </a:spcBef>
              </a:pPr>
              <a:r>
                <a:rPr lang="en-US" sz="1400" spc="50" dirty="0" smtClean="0">
                  <a:ln w="13500">
                    <a:solidFill>
                      <a:srgbClr val="0096D6">
                        <a:shade val="2500"/>
                        <a:alpha val="6500"/>
                      </a:srgbClr>
                    </a:solidFill>
                    <a:prstDash val="solid"/>
                  </a:ln>
                  <a:solidFill>
                    <a:srgbClr val="FFFFFF"/>
                  </a:solidFill>
                  <a:ea typeface="MS PGothic" pitchFamily="34" charset="-128"/>
                  <a:cs typeface="MS PGothic" pitchFamily="34" charset="-128"/>
                </a:rPr>
                <a:t>Identify Business </a:t>
              </a:r>
              <a:r>
                <a:rPr lang="en-US" sz="1400" spc="50" dirty="0">
                  <a:ln w="13500">
                    <a:solidFill>
                      <a:srgbClr val="0096D6">
                        <a:shade val="2500"/>
                        <a:alpha val="6500"/>
                      </a:srgbClr>
                    </a:solidFill>
                    <a:prstDash val="solid"/>
                  </a:ln>
                  <a:solidFill>
                    <a:srgbClr val="FFFFFF"/>
                  </a:solidFill>
                  <a:ea typeface="MS PGothic" pitchFamily="34" charset="-128"/>
                  <a:cs typeface="MS PGothic" pitchFamily="34" charset="-128"/>
                </a:rPr>
                <a:t>Value + Business </a:t>
              </a:r>
              <a:r>
                <a:rPr lang="en-US" sz="1400" spc="50" dirty="0" smtClean="0">
                  <a:ln w="13500">
                    <a:solidFill>
                      <a:srgbClr val="0096D6">
                        <a:shade val="2500"/>
                        <a:alpha val="6500"/>
                      </a:srgbClr>
                    </a:solidFill>
                    <a:prstDash val="solid"/>
                  </a:ln>
                  <a:solidFill>
                    <a:srgbClr val="FFFFFF"/>
                  </a:solidFill>
                  <a:ea typeface="MS PGothic" pitchFamily="34" charset="-128"/>
                  <a:cs typeface="MS PGothic" pitchFamily="34" charset="-128"/>
                </a:rPr>
                <a:t>Outcomes</a:t>
              </a:r>
              <a:endParaRPr lang="en-US" sz="1400" spc="50" dirty="0">
                <a:ln w="13500">
                  <a:solidFill>
                    <a:srgbClr val="0096D6">
                      <a:shade val="2500"/>
                      <a:alpha val="6500"/>
                    </a:srgbClr>
                  </a:solidFill>
                  <a:prstDash val="solid"/>
                </a:ln>
                <a:solidFill>
                  <a:srgbClr val="FFFFFF"/>
                </a:solidFill>
                <a:ea typeface="MS PGothic" pitchFamily="34" charset="-128"/>
                <a:cs typeface="MS PGothic" pitchFamily="34" charset="-128"/>
              </a:endParaRPr>
            </a:p>
          </p:txBody>
        </p:sp>
        <p:sp>
          <p:nvSpPr>
            <p:cNvPr id="49" name="Pentagon 264"/>
            <p:cNvSpPr>
              <a:spLocks noChangeArrowheads="1"/>
            </p:cNvSpPr>
            <p:nvPr/>
          </p:nvSpPr>
          <p:spPr bwMode="auto">
            <a:xfrm>
              <a:off x="304799" y="1661652"/>
              <a:ext cx="8444995" cy="453422"/>
            </a:xfrm>
            <a:prstGeom prst="homePlate">
              <a:avLst>
                <a:gd name="adj" fmla="val 38714"/>
              </a:avLst>
            </a:prstGeom>
            <a:gradFill flip="none" rotWithShape="1">
              <a:gsLst>
                <a:gs pos="0">
                  <a:schemeClr val="bg1">
                    <a:lumMod val="20000"/>
                    <a:lumOff val="80000"/>
                    <a:alpha val="38000"/>
                  </a:schemeClr>
                </a:gs>
                <a:gs pos="50000">
                  <a:srgbClr val="788287"/>
                </a:gs>
              </a:gsLst>
              <a:lin ang="0" scaled="1"/>
              <a:tileRect/>
            </a:gradFill>
            <a:ln w="12700" cap="flat" cmpd="sng" algn="ctr">
              <a:noFill/>
              <a:prstDash val="solid"/>
            </a:ln>
            <a:effectLst>
              <a:outerShdw blurRad="76200" dist="50800" dir="5400000" algn="ctr" rotWithShape="0">
                <a:srgbClr val="000000">
                  <a:alpha val="27000"/>
                </a:srgbClr>
              </a:outerShdw>
            </a:effectLst>
          </p:spPr>
          <p:txBody>
            <a:bodyPr rot="0" spcFirstLastPara="0" vertOverflow="overflow" horzOverflow="overflow" vert="horz" wrap="square" lIns="91440" tIns="73152" rIns="274320" bIns="45720" numCol="1" spcCol="0" rtlCol="0" fromWordArt="0" anchor="t" anchorCtr="0" forceAA="0" compatLnSpc="1">
              <a:prstTxWarp prst="textNoShape">
                <a:avLst/>
              </a:prstTxWarp>
              <a:noAutofit/>
            </a:bodyPr>
            <a:lstStyle/>
            <a:p>
              <a:pPr algn="r"/>
              <a:endParaRPr lang="en-US" sz="2000" kern="0" dirty="0">
                <a:solidFill>
                  <a:srgbClr val="FFFFFF"/>
                </a:solidFill>
                <a:latin typeface="Arial"/>
              </a:endParaRPr>
            </a:p>
          </p:txBody>
        </p:sp>
        <p:sp>
          <p:nvSpPr>
            <p:cNvPr id="50" name="Rectangle 12"/>
            <p:cNvSpPr>
              <a:spLocks/>
            </p:cNvSpPr>
            <p:nvPr/>
          </p:nvSpPr>
          <p:spPr bwMode="auto">
            <a:xfrm>
              <a:off x="6235342" y="1622364"/>
              <a:ext cx="2172501" cy="513811"/>
            </a:xfrm>
            <a:prstGeom prst="rect">
              <a:avLst/>
            </a:prstGeom>
            <a:noFill/>
            <a:ln w="9525">
              <a:noFill/>
              <a:miter lim="800000"/>
              <a:headEnd/>
              <a:tailEnd/>
            </a:ln>
          </p:spPr>
          <p:txBody>
            <a:bodyPr wrap="square" lIns="82124" tIns="41061" rIns="82124" bIns="41061" anchor="ctr">
              <a:prstTxWarp prst="textNoShape">
                <a:avLst/>
              </a:prstTxWarp>
              <a:spAutoFit/>
            </a:bodyPr>
            <a:lstStyle/>
            <a:p>
              <a:pPr algn="ctr"/>
              <a:r>
                <a:rPr lang="en-US" sz="1400" b="1" spc="50"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t>Incremental Architectural Change </a:t>
              </a:r>
              <a:r>
                <a:rPr lang="en-US" sz="1400" b="1" spc="50" dirty="0" smtClean="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t>and Maintenance </a:t>
              </a:r>
              <a:endParaRPr lang="en-US" sz="1400" b="1" spc="50"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endParaRPr>
            </a:p>
          </p:txBody>
        </p:sp>
        <p:sp>
          <p:nvSpPr>
            <p:cNvPr id="51" name="Rectangle 45"/>
            <p:cNvSpPr>
              <a:spLocks/>
            </p:cNvSpPr>
            <p:nvPr/>
          </p:nvSpPr>
          <p:spPr bwMode="auto">
            <a:xfrm>
              <a:off x="622842" y="1622364"/>
              <a:ext cx="1781862" cy="513811"/>
            </a:xfrm>
            <a:prstGeom prst="rect">
              <a:avLst/>
            </a:prstGeom>
            <a:noFill/>
            <a:ln w="9525">
              <a:noFill/>
              <a:miter lim="800000"/>
              <a:headEnd/>
              <a:tailEnd/>
            </a:ln>
          </p:spPr>
          <p:txBody>
            <a:bodyPr wrap="square" lIns="82124" tIns="41061" rIns="82124" bIns="41061" anchor="ctr">
              <a:prstTxWarp prst="textNoShape">
                <a:avLst/>
              </a:prstTxWarp>
              <a:spAutoFit/>
            </a:bodyPr>
            <a:lstStyle/>
            <a:p>
              <a:pPr algn="ctr"/>
              <a:r>
                <a:rPr lang="en-US" sz="1400" b="1"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t>Architectural </a:t>
              </a:r>
              <a:br>
                <a:rPr lang="en-US" sz="1400" b="1"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br>
              <a:r>
                <a:rPr lang="en-US" sz="1400" b="1"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t>Services Approach</a:t>
              </a:r>
            </a:p>
          </p:txBody>
        </p:sp>
        <p:sp>
          <p:nvSpPr>
            <p:cNvPr id="54" name="Rectangle 12"/>
            <p:cNvSpPr>
              <a:spLocks/>
            </p:cNvSpPr>
            <p:nvPr/>
          </p:nvSpPr>
          <p:spPr bwMode="auto">
            <a:xfrm>
              <a:off x="3243820" y="1622364"/>
              <a:ext cx="2339616" cy="513811"/>
            </a:xfrm>
            <a:prstGeom prst="rect">
              <a:avLst/>
            </a:prstGeom>
            <a:noFill/>
            <a:ln w="9525">
              <a:noFill/>
              <a:miter lim="800000"/>
              <a:headEnd/>
              <a:tailEnd/>
            </a:ln>
          </p:spPr>
          <p:txBody>
            <a:bodyPr wrap="square" lIns="82124" tIns="41061" rIns="82124" bIns="41061" anchor="ctr">
              <a:prstTxWarp prst="textNoShape">
                <a:avLst/>
              </a:prstTxWarp>
              <a:spAutoFit/>
            </a:bodyPr>
            <a:lstStyle/>
            <a:p>
              <a:pPr algn="ctr"/>
              <a:r>
                <a:rPr lang="en-US" sz="1400" b="1" spc="50"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t>Architectural</a:t>
              </a:r>
            </a:p>
            <a:p>
              <a:pPr algn="ctr"/>
              <a:r>
                <a:rPr lang="en-US" sz="1400" b="1" spc="50" dirty="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ea typeface="MS PGothic" pitchFamily="34" charset="-128"/>
                  <a:cs typeface="MS PGothic" pitchFamily="34" charset="-128"/>
                </a:rPr>
                <a:t>Deployment </a:t>
              </a:r>
            </a:p>
          </p:txBody>
        </p:sp>
        <p:sp>
          <p:nvSpPr>
            <p:cNvPr id="55" name="Rectangle 54"/>
            <p:cNvSpPr>
              <a:spLocks noChangeArrowheads="1"/>
            </p:cNvSpPr>
            <p:nvPr/>
          </p:nvSpPr>
          <p:spPr bwMode="auto">
            <a:xfrm>
              <a:off x="4983799" y="4755919"/>
              <a:ext cx="3736974" cy="1209562"/>
            </a:xfrm>
            <a:prstGeom prst="rect">
              <a:avLst/>
            </a:prstGeom>
            <a:noFill/>
            <a:ln w="9525">
              <a:noFill/>
              <a:miter lim="800000"/>
              <a:headEnd/>
              <a:tailEnd/>
            </a:ln>
          </p:spPr>
          <p:txBody>
            <a:bodyPr wrap="square">
              <a:prstTxWarp prst="textNoShape">
                <a:avLst/>
              </a:prstTxWarp>
              <a:spAutoFit/>
            </a:bodyPr>
            <a:lstStyle/>
            <a:p>
              <a:pPr marL="225425" lvl="1" indent="-225425" defTabSz="814388">
                <a:lnSpc>
                  <a:spcPct val="90000"/>
                </a:lnSpc>
                <a:spcBef>
                  <a:spcPts val="600"/>
                </a:spcBef>
                <a:buClr>
                  <a:schemeClr val="tx1"/>
                </a:buClr>
                <a:buFont typeface="Arial" pitchFamily="34" charset="0"/>
                <a:buChar char="•"/>
              </a:pPr>
              <a:r>
                <a:rPr lang="en-US" sz="1600" dirty="0">
                  <a:solidFill>
                    <a:srgbClr val="FFFFFF"/>
                  </a:solidFill>
                  <a:ea typeface="MS PGothic" charset="0"/>
                  <a:cs typeface="Arial" charset="0"/>
                </a:rPr>
                <a:t>Enhanced security and compliance</a:t>
              </a:r>
            </a:p>
            <a:p>
              <a:pPr marL="225425" lvl="1" indent="-225425" defTabSz="814388" fontAlgn="base">
                <a:lnSpc>
                  <a:spcPct val="90000"/>
                </a:lnSpc>
                <a:spcBef>
                  <a:spcPts val="600"/>
                </a:spcBef>
                <a:spcAft>
                  <a:spcPct val="0"/>
                </a:spcAft>
                <a:buClr>
                  <a:schemeClr val="tx1"/>
                </a:buClr>
                <a:buFont typeface="Arial" pitchFamily="34" charset="0"/>
                <a:buChar char="•"/>
              </a:pPr>
              <a:r>
                <a:rPr lang="en-US" sz="1600" dirty="0">
                  <a:solidFill>
                    <a:srgbClr val="FFFFFF"/>
                  </a:solidFill>
                  <a:ea typeface="MS PGothic" charset="0"/>
                  <a:cs typeface="Arial" charset="0"/>
                </a:rPr>
                <a:t>Lower operating costs</a:t>
              </a:r>
            </a:p>
            <a:p>
              <a:pPr marL="225425" lvl="1" indent="-225425" defTabSz="814388" fontAlgn="base">
                <a:lnSpc>
                  <a:spcPct val="90000"/>
                </a:lnSpc>
                <a:spcBef>
                  <a:spcPts val="600"/>
                </a:spcBef>
                <a:spcAft>
                  <a:spcPct val="0"/>
                </a:spcAft>
                <a:buClr>
                  <a:schemeClr val="tx1"/>
                </a:buClr>
                <a:buFont typeface="Arial" pitchFamily="34" charset="0"/>
                <a:buChar char="•"/>
              </a:pPr>
              <a:r>
                <a:rPr lang="en-US" sz="1600" dirty="0">
                  <a:solidFill>
                    <a:srgbClr val="FFFFFF"/>
                  </a:solidFill>
                  <a:ea typeface="MS PGothic" charset="0"/>
                  <a:cs typeface="Arial" charset="0"/>
                </a:rPr>
                <a:t>Business agility</a:t>
              </a:r>
            </a:p>
            <a:p>
              <a:pPr marL="225425" lvl="1" indent="-225425" defTabSz="814388">
                <a:lnSpc>
                  <a:spcPct val="90000"/>
                </a:lnSpc>
                <a:spcBef>
                  <a:spcPts val="600"/>
                </a:spcBef>
                <a:buClr>
                  <a:schemeClr val="tx1"/>
                </a:buClr>
                <a:buFont typeface="Arial" pitchFamily="34" charset="0"/>
                <a:buChar char="•"/>
              </a:pPr>
              <a:r>
                <a:rPr lang="en-US" sz="1600" dirty="0">
                  <a:solidFill>
                    <a:srgbClr val="FFFFFF"/>
                  </a:solidFill>
                  <a:ea typeface="MS PGothic" charset="0"/>
                  <a:cs typeface="Arial" charset="0"/>
                </a:rPr>
                <a:t>Superior work style experience</a:t>
              </a:r>
            </a:p>
          </p:txBody>
        </p:sp>
        <p:sp>
          <p:nvSpPr>
            <p:cNvPr id="59" name="Rounded Rectangle 5"/>
            <p:cNvSpPr/>
            <p:nvPr/>
          </p:nvSpPr>
          <p:spPr>
            <a:xfrm>
              <a:off x="6054442" y="6069560"/>
              <a:ext cx="2695352" cy="4572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algn="ctr"/>
              <a:endParaRPr lang="en-US" sz="2500" dirty="0">
                <a:solidFill>
                  <a:schemeClr val="bg1"/>
                </a:solidFill>
                <a:cs typeface="Helvetica Light" charset="0"/>
              </a:endParaRPr>
            </a:p>
          </p:txBody>
        </p:sp>
        <p:sp>
          <p:nvSpPr>
            <p:cNvPr id="60" name="Rectangle 59"/>
            <p:cNvSpPr/>
            <p:nvPr/>
          </p:nvSpPr>
          <p:spPr>
            <a:xfrm>
              <a:off x="6957926" y="6144272"/>
              <a:ext cx="888385" cy="307777"/>
            </a:xfrm>
            <a:prstGeom prst="rect">
              <a:avLst/>
            </a:prstGeom>
            <a:noFill/>
            <a:effectLst/>
          </p:spPr>
          <p:txBody>
            <a:bodyPr wrap="none" lIns="91440" tIns="45720" rIns="91440" bIns="45720">
              <a:spAutoFit/>
            </a:bodyPr>
            <a:lstStyle/>
            <a:p>
              <a:r>
                <a:rPr lang="en-US" sz="1400" b="1" spc="50" dirty="0" smtClean="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rPr>
                <a:t>Manage</a:t>
              </a:r>
            </a:p>
          </p:txBody>
        </p:sp>
        <p:sp>
          <p:nvSpPr>
            <p:cNvPr id="61" name="Rounded Rectangle 5"/>
            <p:cNvSpPr/>
            <p:nvPr/>
          </p:nvSpPr>
          <p:spPr>
            <a:xfrm>
              <a:off x="329650" y="6069560"/>
              <a:ext cx="5690149" cy="4572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noFill/>
            </a:ln>
            <a:effectLst>
              <a:outerShdw blurRad="76200" algn="ctr" rotWithShape="0">
                <a:srgbClr val="000000">
                  <a:alpha val="79999"/>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algn="ctr"/>
              <a:endParaRPr lang="en-US" sz="2500" dirty="0">
                <a:solidFill>
                  <a:schemeClr val="bg1"/>
                </a:solidFill>
                <a:cs typeface="Helvetica Light" charset="0"/>
              </a:endParaRPr>
            </a:p>
          </p:txBody>
        </p:sp>
        <p:sp>
          <p:nvSpPr>
            <p:cNvPr id="65" name="Rectangle 64"/>
            <p:cNvSpPr/>
            <p:nvPr/>
          </p:nvSpPr>
          <p:spPr>
            <a:xfrm>
              <a:off x="2556606" y="6144272"/>
              <a:ext cx="1124026" cy="307777"/>
            </a:xfrm>
            <a:prstGeom prst="rect">
              <a:avLst/>
            </a:prstGeom>
            <a:noFill/>
            <a:effectLst/>
          </p:spPr>
          <p:txBody>
            <a:bodyPr wrap="none" lIns="91440" tIns="45720" rIns="91440" bIns="45720">
              <a:spAutoFit/>
            </a:bodyPr>
            <a:lstStyle/>
            <a:p>
              <a:r>
                <a:rPr lang="en-US" sz="1400" b="1" spc="50" dirty="0" smtClean="0">
                  <a:ln w="13500">
                    <a:solidFill>
                      <a:srgbClr val="0096D6">
                        <a:shade val="2500"/>
                        <a:alpha val="6500"/>
                      </a:srgbClr>
                    </a:solidFill>
                    <a:prstDash val="solid"/>
                  </a:ln>
                  <a:solidFill>
                    <a:srgbClr val="FFFFFF"/>
                  </a:solidFill>
                  <a:effectLst>
                    <a:outerShdw blurRad="38100" dist="38100" dir="2700000" algn="tl">
                      <a:srgbClr val="000000">
                        <a:alpha val="43137"/>
                      </a:srgbClr>
                    </a:outerShdw>
                  </a:effectLst>
                </a:rPr>
                <a:t>Plan/Build</a:t>
              </a:r>
            </a:p>
          </p:txBody>
        </p:sp>
        <p:sp>
          <p:nvSpPr>
            <p:cNvPr id="67" name="Freeform 7"/>
            <p:cNvSpPr>
              <a:spLocks/>
            </p:cNvSpPr>
            <p:nvPr/>
          </p:nvSpPr>
          <p:spPr bwMode="auto">
            <a:xfrm>
              <a:off x="264972" y="2400106"/>
              <a:ext cx="8378840" cy="2946594"/>
            </a:xfrm>
            <a:custGeom>
              <a:avLst/>
              <a:gdLst>
                <a:gd name="T0" fmla="*/ 0 w 3311"/>
                <a:gd name="T1" fmla="*/ 2147483647 h 1535"/>
                <a:gd name="T2" fmla="*/ 2147483647 w 3311"/>
                <a:gd name="T3" fmla="*/ 2147483647 h 1535"/>
                <a:gd name="T4" fmla="*/ 2147483647 w 3311"/>
                <a:gd name="T5" fmla="*/ 2147483647 h 1535"/>
                <a:gd name="T6" fmla="*/ 2147483647 w 3311"/>
                <a:gd name="T7" fmla="*/ 0 h 1535"/>
                <a:gd name="T8" fmla="*/ 0 60000 65536"/>
                <a:gd name="T9" fmla="*/ 0 60000 65536"/>
                <a:gd name="T10" fmla="*/ 0 60000 65536"/>
                <a:gd name="T11" fmla="*/ 0 60000 65536"/>
                <a:gd name="T12" fmla="*/ 0 w 3311"/>
                <a:gd name="T13" fmla="*/ 0 h 1535"/>
                <a:gd name="T14" fmla="*/ 3311 w 3311"/>
                <a:gd name="T15" fmla="*/ 1535 h 1535"/>
              </a:gdLst>
              <a:ahLst/>
              <a:cxnLst>
                <a:cxn ang="T8">
                  <a:pos x="T0" y="T1"/>
                </a:cxn>
                <a:cxn ang="T9">
                  <a:pos x="T2" y="T3"/>
                </a:cxn>
                <a:cxn ang="T10">
                  <a:pos x="T4" y="T5"/>
                </a:cxn>
                <a:cxn ang="T11">
                  <a:pos x="T6" y="T7"/>
                </a:cxn>
              </a:cxnLst>
              <a:rect l="T12" t="T13" r="T14" b="T15"/>
              <a:pathLst>
                <a:path w="3311" h="1535">
                  <a:moveTo>
                    <a:pt x="0" y="1535"/>
                  </a:moveTo>
                  <a:cubicBezTo>
                    <a:pt x="0" y="1535"/>
                    <a:pt x="760" y="1535"/>
                    <a:pt x="1117" y="1237"/>
                  </a:cubicBezTo>
                  <a:cubicBezTo>
                    <a:pt x="1474" y="938"/>
                    <a:pt x="1988" y="252"/>
                    <a:pt x="2366" y="145"/>
                  </a:cubicBezTo>
                  <a:cubicBezTo>
                    <a:pt x="2744" y="37"/>
                    <a:pt x="3311" y="0"/>
                    <a:pt x="3311" y="0"/>
                  </a:cubicBezTo>
                </a:path>
              </a:pathLst>
            </a:custGeom>
            <a:noFill/>
            <a:ln w="50800">
              <a:solidFill>
                <a:schemeClr val="accent1"/>
              </a:solidFill>
              <a:miter lim="800000"/>
              <a:headEnd/>
              <a:tailEnd type="triangle" w="med" len="med"/>
            </a:ln>
          </p:spPr>
          <p:txBody>
            <a:bodyPr>
              <a:prstTxWarp prst="textNoShape">
                <a:avLst/>
              </a:prstTxWarp>
            </a:bodyPr>
            <a:lstStyle/>
            <a:p>
              <a:endParaRPr lang="en-US" dirty="0">
                <a:solidFill>
                  <a:srgbClr val="0096D6"/>
                </a:solidFill>
              </a:endParaRPr>
            </a:p>
          </p:txBody>
        </p:sp>
        <p:sp>
          <p:nvSpPr>
            <p:cNvPr id="79" name="Text Box 12"/>
            <p:cNvSpPr txBox="1">
              <a:spLocks noChangeArrowheads="1"/>
            </p:cNvSpPr>
            <p:nvPr/>
          </p:nvSpPr>
          <p:spPr bwMode="auto">
            <a:xfrm>
              <a:off x="989771" y="4489236"/>
              <a:ext cx="1243013" cy="513811"/>
            </a:xfrm>
            <a:prstGeom prst="rect">
              <a:avLst/>
            </a:prstGeom>
            <a:noFill/>
            <a:ln w="9525">
              <a:noFill/>
              <a:miter lim="800000"/>
              <a:headEnd/>
              <a:tailEnd/>
            </a:ln>
          </p:spPr>
          <p:txBody>
            <a:bodyPr lIns="82124" tIns="41061" rIns="82124"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Strategy and Assessment</a:t>
              </a:r>
              <a:endParaRPr lang="en-GB" sz="1400" dirty="0">
                <a:solidFill>
                  <a:srgbClr val="FFFFFF"/>
                </a:solidFill>
                <a:ea typeface="MS PGothic" pitchFamily="34" charset="-128"/>
                <a:cs typeface="MS PGothic" pitchFamily="34" charset="-128"/>
              </a:endParaRPr>
            </a:p>
          </p:txBody>
        </p:sp>
        <p:sp>
          <p:nvSpPr>
            <p:cNvPr id="80" name="Text Box 12"/>
            <p:cNvSpPr txBox="1">
              <a:spLocks noChangeArrowheads="1"/>
            </p:cNvSpPr>
            <p:nvPr/>
          </p:nvSpPr>
          <p:spPr bwMode="auto">
            <a:xfrm>
              <a:off x="2063645" y="4148334"/>
              <a:ext cx="1284287" cy="513811"/>
            </a:xfrm>
            <a:prstGeom prst="rect">
              <a:avLst/>
            </a:prstGeom>
            <a:noFill/>
            <a:ln w="9525">
              <a:noFill/>
              <a:miter lim="800000"/>
              <a:headEnd/>
              <a:tailEnd/>
            </a:ln>
          </p:spPr>
          <p:txBody>
            <a:bodyPr lIns="82124" tIns="41061" rIns="82124"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Planning </a:t>
              </a:r>
              <a:r>
                <a:rPr lang="en-GB" sz="1400" dirty="0">
                  <a:solidFill>
                    <a:srgbClr val="FFFFFF"/>
                  </a:solidFill>
                  <a:ea typeface="MS PGothic" pitchFamily="34" charset="-128"/>
                  <a:cs typeface="MS PGothic" pitchFamily="34" charset="-128"/>
                </a:rPr>
                <a:t>and </a:t>
              </a:r>
              <a:br>
                <a:rPr lang="en-GB" sz="1400" dirty="0">
                  <a:solidFill>
                    <a:srgbClr val="FFFFFF"/>
                  </a:solidFill>
                  <a:ea typeface="MS PGothic" pitchFamily="34" charset="-128"/>
                  <a:cs typeface="MS PGothic" pitchFamily="34" charset="-128"/>
                </a:rPr>
              </a:br>
              <a:r>
                <a:rPr lang="en-GB" sz="1400" dirty="0">
                  <a:solidFill>
                    <a:srgbClr val="FFFFFF"/>
                  </a:solidFill>
                  <a:ea typeface="MS PGothic" pitchFamily="34" charset="-128"/>
                  <a:cs typeface="MS PGothic" pitchFamily="34" charset="-128"/>
                </a:rPr>
                <a:t>Design </a:t>
              </a:r>
            </a:p>
          </p:txBody>
        </p:sp>
        <p:sp>
          <p:nvSpPr>
            <p:cNvPr id="81" name="Text Box 12"/>
            <p:cNvSpPr txBox="1">
              <a:spLocks noChangeArrowheads="1"/>
            </p:cNvSpPr>
            <p:nvPr/>
          </p:nvSpPr>
          <p:spPr bwMode="auto">
            <a:xfrm>
              <a:off x="6737112" y="2677743"/>
              <a:ext cx="1707788" cy="513811"/>
            </a:xfrm>
            <a:prstGeom prst="rect">
              <a:avLst/>
            </a:prstGeom>
            <a:noFill/>
            <a:ln w="9525">
              <a:noFill/>
              <a:miter lim="800000"/>
              <a:headEnd/>
              <a:tailEnd/>
            </a:ln>
          </p:spPr>
          <p:txBody>
            <a:bodyPr wrap="square" lIns="0" tIns="41061" rIns="0"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Optimization and</a:t>
              </a:r>
            </a:p>
            <a:p>
              <a:pPr algn="ctr"/>
              <a:r>
                <a:rPr lang="en-GB" sz="1400" dirty="0" smtClean="0">
                  <a:solidFill>
                    <a:srgbClr val="FFFFFF"/>
                  </a:solidFill>
                  <a:ea typeface="MS PGothic" pitchFamily="34" charset="-128"/>
                  <a:cs typeface="MS PGothic" pitchFamily="34" charset="-128"/>
                </a:rPr>
                <a:t>Solution Support</a:t>
              </a:r>
              <a:endParaRPr lang="en-GB" sz="1400" dirty="0">
                <a:solidFill>
                  <a:srgbClr val="FFFFFF"/>
                </a:solidFill>
                <a:ea typeface="MS PGothic" pitchFamily="34" charset="-128"/>
                <a:cs typeface="MS PGothic" pitchFamily="34" charset="-128"/>
              </a:endParaRPr>
            </a:p>
          </p:txBody>
        </p:sp>
        <p:sp>
          <p:nvSpPr>
            <p:cNvPr id="82" name="Text Box 12"/>
            <p:cNvSpPr txBox="1">
              <a:spLocks noChangeArrowheads="1"/>
            </p:cNvSpPr>
            <p:nvPr/>
          </p:nvSpPr>
          <p:spPr bwMode="auto">
            <a:xfrm>
              <a:off x="178644" y="4668843"/>
              <a:ext cx="769842" cy="513811"/>
            </a:xfrm>
            <a:prstGeom prst="rect">
              <a:avLst/>
            </a:prstGeom>
            <a:noFill/>
            <a:ln w="9525">
              <a:noFill/>
              <a:miter lim="800000"/>
              <a:headEnd/>
              <a:tailEnd/>
            </a:ln>
          </p:spPr>
          <p:txBody>
            <a:bodyPr lIns="82124" tIns="41061" rIns="82124"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Discovery Session</a:t>
              </a:r>
              <a:endParaRPr lang="en-GB" sz="1400" dirty="0">
                <a:solidFill>
                  <a:srgbClr val="FFFFFF"/>
                </a:solidFill>
                <a:ea typeface="MS PGothic" pitchFamily="34" charset="-128"/>
                <a:cs typeface="MS PGothic" pitchFamily="34" charset="-128"/>
              </a:endParaRPr>
            </a:p>
          </p:txBody>
        </p:sp>
        <p:sp>
          <p:nvSpPr>
            <p:cNvPr id="83" name="Text Box 12"/>
            <p:cNvSpPr txBox="1">
              <a:spLocks noChangeArrowheads="1"/>
            </p:cNvSpPr>
            <p:nvPr/>
          </p:nvSpPr>
          <p:spPr bwMode="auto">
            <a:xfrm>
              <a:off x="2806602" y="3666238"/>
              <a:ext cx="1556088" cy="513811"/>
            </a:xfrm>
            <a:prstGeom prst="rect">
              <a:avLst/>
            </a:prstGeom>
            <a:noFill/>
            <a:ln w="9525">
              <a:noFill/>
              <a:miter lim="800000"/>
              <a:headEnd/>
              <a:tailEnd/>
            </a:ln>
          </p:spPr>
          <p:txBody>
            <a:bodyPr wrap="square" lIns="82124" tIns="41061" rIns="82124"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Pre-Production Pilot</a:t>
              </a:r>
              <a:endParaRPr lang="en-GB" sz="1400" dirty="0">
                <a:solidFill>
                  <a:srgbClr val="FFFFFF"/>
                </a:solidFill>
                <a:ea typeface="MS PGothic" pitchFamily="34" charset="-128"/>
                <a:cs typeface="MS PGothic" pitchFamily="34" charset="-128"/>
              </a:endParaRPr>
            </a:p>
          </p:txBody>
        </p:sp>
        <p:sp>
          <p:nvSpPr>
            <p:cNvPr id="84" name="Text Box 12"/>
            <p:cNvSpPr txBox="1">
              <a:spLocks noChangeArrowheads="1"/>
            </p:cNvSpPr>
            <p:nvPr/>
          </p:nvSpPr>
          <p:spPr bwMode="auto">
            <a:xfrm>
              <a:off x="5015750" y="2393314"/>
              <a:ext cx="1409854" cy="298368"/>
            </a:xfrm>
            <a:prstGeom prst="rect">
              <a:avLst/>
            </a:prstGeom>
            <a:noFill/>
            <a:ln w="9525">
              <a:noFill/>
              <a:miter lim="800000"/>
              <a:headEnd/>
              <a:tailEnd/>
            </a:ln>
          </p:spPr>
          <p:txBody>
            <a:bodyPr wrap="square" lIns="82124" tIns="41061" rIns="82124"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Implementation</a:t>
              </a:r>
              <a:endParaRPr lang="en-GB" sz="1400" dirty="0">
                <a:solidFill>
                  <a:srgbClr val="FFFFFF"/>
                </a:solidFill>
                <a:ea typeface="MS PGothic" pitchFamily="34" charset="-128"/>
                <a:cs typeface="MS PGothic" pitchFamily="34" charset="-128"/>
              </a:endParaRPr>
            </a:p>
          </p:txBody>
        </p:sp>
        <p:sp>
          <p:nvSpPr>
            <p:cNvPr id="85" name="Text Box 12"/>
            <p:cNvSpPr txBox="1">
              <a:spLocks noChangeArrowheads="1"/>
            </p:cNvSpPr>
            <p:nvPr/>
          </p:nvSpPr>
          <p:spPr bwMode="auto">
            <a:xfrm>
              <a:off x="3766070" y="2588310"/>
              <a:ext cx="1409854" cy="944698"/>
            </a:xfrm>
            <a:prstGeom prst="rect">
              <a:avLst/>
            </a:prstGeom>
            <a:noFill/>
            <a:ln w="9525">
              <a:noFill/>
              <a:miter lim="800000"/>
              <a:headEnd/>
              <a:tailEnd/>
            </a:ln>
          </p:spPr>
          <p:txBody>
            <a:bodyPr wrap="square" lIns="82124" tIns="41061" rIns="82124" bIns="41061" anchor="ctr">
              <a:prstTxWarp prst="textNoShape">
                <a:avLst/>
              </a:prstTxWarp>
              <a:spAutoFit/>
            </a:bodyPr>
            <a:lstStyle/>
            <a:p>
              <a:pPr algn="ctr"/>
              <a:r>
                <a:rPr lang="en-GB" sz="1400" dirty="0" smtClean="0">
                  <a:solidFill>
                    <a:srgbClr val="FFFFFF"/>
                  </a:solidFill>
                  <a:ea typeface="MS PGothic" pitchFamily="34" charset="-128"/>
                  <a:cs typeface="MS PGothic" pitchFamily="34" charset="-128"/>
                </a:rPr>
                <a:t>Desktop Virtualization Validation Service</a:t>
              </a:r>
              <a:endParaRPr lang="en-GB" sz="1400" dirty="0">
                <a:solidFill>
                  <a:srgbClr val="FFFFFF"/>
                </a:solidFill>
                <a:ea typeface="MS PGothic" pitchFamily="34" charset="-128"/>
                <a:cs typeface="MS PGothic" pitchFamily="34" charset="-128"/>
              </a:endParaRPr>
            </a:p>
          </p:txBody>
        </p:sp>
        <p:sp>
          <p:nvSpPr>
            <p:cNvPr id="86" name="Oval 85"/>
            <p:cNvSpPr/>
            <p:nvPr/>
          </p:nvSpPr>
          <p:spPr>
            <a:xfrm>
              <a:off x="393914" y="5255260"/>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87" name="Oval 86"/>
            <p:cNvSpPr/>
            <p:nvPr/>
          </p:nvSpPr>
          <p:spPr>
            <a:xfrm>
              <a:off x="1513222" y="5141508"/>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88" name="Oval 87"/>
            <p:cNvSpPr/>
            <p:nvPr/>
          </p:nvSpPr>
          <p:spPr>
            <a:xfrm>
              <a:off x="2710385" y="4849902"/>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89" name="Oval 88"/>
            <p:cNvSpPr/>
            <p:nvPr/>
          </p:nvSpPr>
          <p:spPr>
            <a:xfrm>
              <a:off x="3661801" y="4255702"/>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90" name="Oval 89"/>
            <p:cNvSpPr/>
            <p:nvPr/>
          </p:nvSpPr>
          <p:spPr>
            <a:xfrm>
              <a:off x="4435856" y="3592830"/>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91" name="Oval 90"/>
            <p:cNvSpPr/>
            <p:nvPr/>
          </p:nvSpPr>
          <p:spPr>
            <a:xfrm>
              <a:off x="5491996" y="2877779"/>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sp>
          <p:nvSpPr>
            <p:cNvPr id="92" name="Oval 91"/>
            <p:cNvSpPr/>
            <p:nvPr/>
          </p:nvSpPr>
          <p:spPr>
            <a:xfrm>
              <a:off x="7391167" y="2400106"/>
              <a:ext cx="137400" cy="182880"/>
            </a:xfrm>
            <a:prstGeom prst="ellipse">
              <a:avLst/>
            </a:prstGeom>
            <a:gradFill flip="none" rotWithShape="1">
              <a:gsLst>
                <a:gs pos="0">
                  <a:schemeClr val="bg1">
                    <a:lumMod val="50000"/>
                  </a:schemeClr>
                </a:gs>
                <a:gs pos="54000">
                  <a:schemeClr val="bg1">
                    <a:lumMod val="75000"/>
                  </a:schemeClr>
                </a:gs>
                <a:gs pos="100000">
                  <a:schemeClr val="bg1"/>
                </a:gs>
              </a:gsLst>
              <a:lin ang="18900000" scaled="1"/>
              <a:tileRect/>
            </a:gradFill>
            <a:ln w="139700" cap="flat" cmpd="sng" algn="ctr">
              <a:solidFill>
                <a:schemeClr val="bg1">
                  <a:alpha val="17000"/>
                </a:schemeClr>
              </a:solidFill>
              <a:prstDash val="solid"/>
              <a:round/>
              <a:headEnd type="none" w="med" len="med"/>
              <a:tailEnd type="none" w="med" len="med"/>
            </a:ln>
            <a:effectLst>
              <a:outerShdw blurRad="266700" dist="38100" dir="5400000">
                <a:srgbClr val="000000"/>
              </a:outerShdw>
            </a:effectLst>
            <a:scene3d>
              <a:camera prst="orthographicFront"/>
              <a:lightRig rig="threePt" dir="t"/>
            </a:scene3d>
            <a:sp3d>
              <a:bevelT w="177800" h="317500"/>
            </a:sp3d>
          </p:spPr>
          <p:txBody>
            <a:bodyPr wrap="square" lIns="82124" tIns="41061" rIns="82124" bIns="41061" rtlCol="0" anchor="ctr"/>
            <a:lstStyle/>
            <a:p>
              <a:pPr algn="ctr" defTabSz="814388" eaLnBrk="0" fontAlgn="base" hangingPunct="0">
                <a:lnSpc>
                  <a:spcPct val="90000"/>
                </a:lnSpc>
                <a:spcBef>
                  <a:spcPct val="0"/>
                </a:spcBef>
                <a:spcAft>
                  <a:spcPct val="0"/>
                </a:spcAft>
              </a:pPr>
              <a:endParaRPr lang="en-US" sz="1400" dirty="0">
                <a:solidFill>
                  <a:srgbClr val="000000"/>
                </a:solidFill>
              </a:endParaRPr>
            </a:p>
          </p:txBody>
        </p:sp>
      </p:grpSp>
      <p:pic>
        <p:nvPicPr>
          <p:cNvPr id="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0779" y="162874"/>
            <a:ext cx="1062027" cy="94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021337"/>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Deploy with Confidence </a:t>
            </a:r>
            <a:endParaRPr lang="en-US" dirty="0"/>
          </a:p>
        </p:txBody>
      </p:sp>
      <p:sp>
        <p:nvSpPr>
          <p:cNvPr id="11" name="Rectangle 10"/>
          <p:cNvSpPr>
            <a:spLocks/>
          </p:cNvSpPr>
          <p:nvPr/>
        </p:nvSpPr>
        <p:spPr>
          <a:xfrm>
            <a:off x="0" y="5939386"/>
            <a:ext cx="12188825" cy="92392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3" name="Rectangle 12"/>
          <p:cNvSpPr>
            <a:spLocks/>
          </p:cNvSpPr>
          <p:nvPr/>
        </p:nvSpPr>
        <p:spPr>
          <a:xfrm>
            <a:off x="578405" y="6078226"/>
            <a:ext cx="2894846" cy="684899"/>
          </a:xfrm>
          <a:prstGeom prst="rect">
            <a:avLst/>
          </a:prstGeom>
        </p:spPr>
        <p:txBody>
          <a:bodyPr wrap="square" lIns="68562" tIns="34281" rIns="68562" bIns="34281" anchor="ctr">
            <a:spAutoFit/>
          </a:bodyPr>
          <a:lstStyle/>
          <a:p>
            <a:pPr algn="ctr"/>
            <a:r>
              <a:rPr lang="en-US" sz="2000" dirty="0"/>
              <a:t>ACCELERATE TIME TO VALUE</a:t>
            </a:r>
          </a:p>
        </p:txBody>
      </p:sp>
      <p:sp>
        <p:nvSpPr>
          <p:cNvPr id="14" name="Rectangle 13"/>
          <p:cNvSpPr>
            <a:spLocks/>
          </p:cNvSpPr>
          <p:nvPr/>
        </p:nvSpPr>
        <p:spPr>
          <a:xfrm>
            <a:off x="4843339" y="6078226"/>
            <a:ext cx="3190044" cy="684899"/>
          </a:xfrm>
          <a:prstGeom prst="rect">
            <a:avLst/>
          </a:prstGeom>
        </p:spPr>
        <p:txBody>
          <a:bodyPr wrap="square" lIns="68562" tIns="34281" rIns="68562" bIns="34281" anchor="ctr">
            <a:spAutoFit/>
          </a:bodyPr>
          <a:lstStyle/>
          <a:p>
            <a:pPr algn="ctr"/>
            <a:r>
              <a:rPr lang="en-US" sz="2000" dirty="0"/>
              <a:t>LOWER </a:t>
            </a:r>
            <a:br>
              <a:rPr lang="en-US" sz="2000" dirty="0"/>
            </a:br>
            <a:r>
              <a:rPr lang="en-US" sz="2000" dirty="0"/>
              <a:t>DEPLOYMENT RISK</a:t>
            </a:r>
          </a:p>
        </p:txBody>
      </p:sp>
      <p:sp>
        <p:nvSpPr>
          <p:cNvPr id="15" name="Rectangle 14"/>
          <p:cNvSpPr>
            <a:spLocks/>
          </p:cNvSpPr>
          <p:nvPr/>
        </p:nvSpPr>
        <p:spPr>
          <a:xfrm>
            <a:off x="8888391" y="6078226"/>
            <a:ext cx="2894846" cy="684899"/>
          </a:xfrm>
          <a:prstGeom prst="rect">
            <a:avLst/>
          </a:prstGeom>
        </p:spPr>
        <p:txBody>
          <a:bodyPr wrap="square" lIns="68562" tIns="34281" rIns="68562" bIns="34281" anchor="ctr">
            <a:spAutoFit/>
          </a:bodyPr>
          <a:lstStyle/>
          <a:p>
            <a:pPr algn="ctr"/>
            <a:r>
              <a:rPr lang="en-US" sz="2000" dirty="0"/>
              <a:t>REDUCE </a:t>
            </a:r>
            <a:br>
              <a:rPr lang="en-US" sz="2000" dirty="0"/>
            </a:br>
            <a:r>
              <a:rPr lang="en-US" sz="2000" dirty="0"/>
              <a:t>COSTS</a:t>
            </a:r>
          </a:p>
        </p:txBody>
      </p:sp>
      <p:cxnSp>
        <p:nvCxnSpPr>
          <p:cNvPr id="6" name="Straight Connector 5"/>
          <p:cNvCxnSpPr>
            <a:cxnSpLocks/>
          </p:cNvCxnSpPr>
          <p:nvPr/>
        </p:nvCxnSpPr>
        <p:spPr>
          <a:xfrm>
            <a:off x="4012154" y="6105078"/>
            <a:ext cx="1191" cy="647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8925775" y="6105078"/>
            <a:ext cx="1191" cy="647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15"/>
          <p:cNvGrpSpPr>
            <a:grpSpLocks/>
          </p:cNvGrpSpPr>
          <p:nvPr/>
        </p:nvGrpSpPr>
        <p:grpSpPr>
          <a:xfrm>
            <a:off x="4172879" y="1652618"/>
            <a:ext cx="3549069" cy="3543300"/>
            <a:chOff x="3052021" y="1652618"/>
            <a:chExt cx="2863103" cy="3541210"/>
          </a:xfrm>
        </p:grpSpPr>
        <p:sp>
          <p:nvSpPr>
            <p:cNvPr id="25" name="Rectangle 24"/>
            <p:cNvSpPr/>
            <p:nvPr/>
          </p:nvSpPr>
          <p:spPr>
            <a:xfrm>
              <a:off x="3052021" y="1959470"/>
              <a:ext cx="2863103" cy="2966442"/>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26" name="Round Same Side Corner Rectangle 25"/>
            <p:cNvSpPr/>
            <p:nvPr/>
          </p:nvSpPr>
          <p:spPr>
            <a:xfrm>
              <a:off x="3052021" y="1652618"/>
              <a:ext cx="2863103" cy="672612"/>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27" name="TextBox 26"/>
            <p:cNvSpPr txBox="1"/>
            <p:nvPr/>
          </p:nvSpPr>
          <p:spPr>
            <a:xfrm>
              <a:off x="3086798" y="1876469"/>
              <a:ext cx="2793548" cy="23377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600" dirty="0">
                  <a:effectLst>
                    <a:outerShdw blurRad="38100" dist="12700" dir="5400000" algn="t" rotWithShape="0">
                      <a:prstClr val="black">
                        <a:alpha val="30000"/>
                      </a:prstClr>
                    </a:outerShdw>
                  </a:effectLst>
                </a:rPr>
                <a:t>Partner Ecosystem</a:t>
              </a:r>
            </a:p>
          </p:txBody>
        </p:sp>
        <p:grpSp>
          <p:nvGrpSpPr>
            <p:cNvPr id="28" name="Group 156"/>
            <p:cNvGrpSpPr/>
            <p:nvPr/>
          </p:nvGrpSpPr>
          <p:grpSpPr>
            <a:xfrm>
              <a:off x="3052021" y="2325230"/>
              <a:ext cx="2863103" cy="36576"/>
              <a:chOff x="7087711" y="3203216"/>
              <a:chExt cx="505822" cy="500910"/>
            </a:xfrm>
            <a:effectLst>
              <a:outerShdw blurRad="25400" dist="12700" dir="5400000" algn="t" rotWithShape="0">
                <a:prstClr val="black">
                  <a:alpha val="20000"/>
                </a:prstClr>
              </a:outerShdw>
            </a:effectLst>
          </p:grpSpPr>
          <p:sp>
            <p:nvSpPr>
              <p:cNvPr id="37"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8"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29" name="Text Placeholder 2"/>
            <p:cNvSpPr txBox="1">
              <a:spLocks/>
            </p:cNvSpPr>
            <p:nvPr/>
          </p:nvSpPr>
          <p:spPr>
            <a:xfrm>
              <a:off x="3121011" y="2361806"/>
              <a:ext cx="2772600" cy="2832022"/>
            </a:xfrm>
            <a:prstGeom prst="rect">
              <a:avLst/>
            </a:prstGeom>
          </p:spPr>
          <p:txBody>
            <a:bodyPr lIns="45720" tIns="91440" rIns="4572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EMC, Intel, NetApp </a:t>
              </a:r>
            </a:p>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AppSense, McAfee, Microsoft</a:t>
              </a:r>
            </a:p>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LiquidwareLabs, Trend Micro, Atlantis Computing, </a:t>
              </a:r>
              <a:r>
                <a:rPr lang="en-US" sz="1600" dirty="0" err="1">
                  <a:solidFill>
                    <a:srgbClr val="FFFFFF"/>
                  </a:solidFill>
                  <a:latin typeface="+mn-lt"/>
                  <a:ea typeface="MS PGothic" charset="0"/>
                  <a:cs typeface="Arial" charset="0"/>
                </a:rPr>
                <a:t>Unidesk</a:t>
              </a:r>
              <a:endParaRPr lang="en-US" sz="1600" dirty="0">
                <a:solidFill>
                  <a:srgbClr val="FFFFFF"/>
                </a:solidFill>
                <a:latin typeface="+mn-lt"/>
                <a:ea typeface="MS PGothic" charset="0"/>
                <a:cs typeface="Arial" charset="0"/>
              </a:endParaRPr>
            </a:p>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Nimble Storage, </a:t>
              </a:r>
              <a:r>
                <a:rPr lang="en-US" sz="1600" dirty="0" err="1">
                  <a:solidFill>
                    <a:srgbClr val="FFFFFF"/>
                  </a:solidFill>
                  <a:latin typeface="+mn-lt"/>
                  <a:ea typeface="MS PGothic" charset="0"/>
                  <a:cs typeface="Arial" charset="0"/>
                </a:rPr>
                <a:t>Nexenta</a:t>
              </a:r>
              <a:r>
                <a:rPr lang="en-US" sz="1600" dirty="0">
                  <a:solidFill>
                    <a:srgbClr val="FFFFFF"/>
                  </a:solidFill>
                  <a:latin typeface="+mn-lt"/>
                  <a:ea typeface="MS PGothic" charset="0"/>
                  <a:cs typeface="Arial" charset="0"/>
                </a:rPr>
                <a:t>, Whiptail</a:t>
              </a:r>
            </a:p>
          </p:txBody>
        </p:sp>
      </p:grpSp>
      <p:grpSp>
        <p:nvGrpSpPr>
          <p:cNvPr id="17" name="Group 16"/>
          <p:cNvGrpSpPr>
            <a:grpSpLocks/>
          </p:cNvGrpSpPr>
          <p:nvPr/>
        </p:nvGrpSpPr>
        <p:grpSpPr>
          <a:xfrm>
            <a:off x="8016241" y="1652618"/>
            <a:ext cx="3549069" cy="3543300"/>
            <a:chOff x="5935293" y="1652618"/>
            <a:chExt cx="2863103" cy="3541210"/>
          </a:xfrm>
        </p:grpSpPr>
        <p:sp>
          <p:nvSpPr>
            <p:cNvPr id="30" name="Rectangle 29"/>
            <p:cNvSpPr/>
            <p:nvPr/>
          </p:nvSpPr>
          <p:spPr>
            <a:xfrm>
              <a:off x="5935293" y="1959470"/>
              <a:ext cx="2863103" cy="2966442"/>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1" name="Round Same Side Corner Rectangle 30"/>
            <p:cNvSpPr/>
            <p:nvPr/>
          </p:nvSpPr>
          <p:spPr>
            <a:xfrm>
              <a:off x="5935293" y="1652618"/>
              <a:ext cx="2863103" cy="672612"/>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2" name="TextBox 31"/>
            <p:cNvSpPr txBox="1"/>
            <p:nvPr/>
          </p:nvSpPr>
          <p:spPr>
            <a:xfrm>
              <a:off x="5970070" y="1876469"/>
              <a:ext cx="2793548" cy="233772"/>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600" dirty="0">
                  <a:effectLst>
                    <a:outerShdw blurRad="38100" dist="12700" dir="5400000" algn="t" rotWithShape="0">
                      <a:prstClr val="black">
                        <a:alpha val="30000"/>
                      </a:prstClr>
                    </a:outerShdw>
                  </a:effectLst>
                </a:rPr>
                <a:t>Channel Partners</a:t>
              </a:r>
            </a:p>
          </p:txBody>
        </p:sp>
        <p:grpSp>
          <p:nvGrpSpPr>
            <p:cNvPr id="33" name="Group 164"/>
            <p:cNvGrpSpPr/>
            <p:nvPr/>
          </p:nvGrpSpPr>
          <p:grpSpPr>
            <a:xfrm>
              <a:off x="5935293" y="2325230"/>
              <a:ext cx="2863103" cy="36576"/>
              <a:chOff x="7087711" y="3203216"/>
              <a:chExt cx="505822" cy="500910"/>
            </a:xfrm>
            <a:effectLst>
              <a:outerShdw blurRad="25400" dist="12700" dir="5400000" algn="t" rotWithShape="0">
                <a:prstClr val="black">
                  <a:alpha val="20000"/>
                </a:prstClr>
              </a:outerShdw>
            </a:effectLst>
          </p:grpSpPr>
          <p:sp>
            <p:nvSpPr>
              <p:cNvPr id="3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34" name="Text Placeholder 2"/>
            <p:cNvSpPr txBox="1">
              <a:spLocks/>
            </p:cNvSpPr>
            <p:nvPr/>
          </p:nvSpPr>
          <p:spPr>
            <a:xfrm>
              <a:off x="5980545" y="2361806"/>
              <a:ext cx="2772600" cy="2832022"/>
            </a:xfrm>
            <a:prstGeom prst="rect">
              <a:avLst/>
            </a:prstGeom>
          </p:spPr>
          <p:txBody>
            <a:bodyPr lIns="45720" tIns="91440" rIns="4572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From traditional desktop virtualization to Unified Workspace practice</a:t>
              </a:r>
            </a:p>
          </p:txBody>
        </p:sp>
      </p:grpSp>
      <p:grpSp>
        <p:nvGrpSpPr>
          <p:cNvPr id="12" name="Group 11"/>
          <p:cNvGrpSpPr>
            <a:grpSpLocks/>
          </p:cNvGrpSpPr>
          <p:nvPr/>
        </p:nvGrpSpPr>
        <p:grpSpPr>
          <a:xfrm>
            <a:off x="329518" y="1652618"/>
            <a:ext cx="3549069" cy="3543300"/>
            <a:chOff x="168749" y="1652618"/>
            <a:chExt cx="2863103" cy="3541210"/>
          </a:xfrm>
        </p:grpSpPr>
        <p:sp>
          <p:nvSpPr>
            <p:cNvPr id="20" name="Rectangle 19"/>
            <p:cNvSpPr/>
            <p:nvPr/>
          </p:nvSpPr>
          <p:spPr>
            <a:xfrm>
              <a:off x="168749" y="1959470"/>
              <a:ext cx="2863103" cy="2966442"/>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21" name="Round Same Side Corner Rectangle 20"/>
            <p:cNvSpPr/>
            <p:nvPr/>
          </p:nvSpPr>
          <p:spPr>
            <a:xfrm>
              <a:off x="168749" y="1652618"/>
              <a:ext cx="2863103" cy="672612"/>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22" name="TextBox 21"/>
            <p:cNvSpPr txBox="1"/>
            <p:nvPr/>
          </p:nvSpPr>
          <p:spPr>
            <a:xfrm>
              <a:off x="203526" y="1755151"/>
              <a:ext cx="2793548" cy="467544"/>
            </a:xfrm>
            <a:prstGeom prst="rect">
              <a:avLst/>
            </a:prstGeom>
            <a:noFill/>
            <a:ln w="9525">
              <a:noFill/>
              <a:miter lim="800000"/>
              <a:headEnd/>
              <a:tailEnd/>
            </a:ln>
          </p:spPr>
          <p:txBody>
            <a:bodyPr wrap="square" lIns="0" tIns="0" rIns="0" bIns="0">
              <a:spAutoFit/>
            </a:bodyPr>
            <a:lstStyle/>
            <a:p>
              <a:pPr algn="ctr" defTabSz="610628" eaLnBrk="0" hangingPunct="0">
                <a:lnSpc>
                  <a:spcPct val="95000"/>
                </a:lnSpc>
                <a:spcBef>
                  <a:spcPct val="50000"/>
                </a:spcBef>
                <a:buClr>
                  <a:srgbClr val="FFFFFF"/>
                </a:buClr>
                <a:buSzPct val="100000"/>
                <a:defRPr/>
              </a:pPr>
              <a:r>
                <a:rPr lang="en-US" sz="1600" dirty="0">
                  <a:effectLst>
                    <a:outerShdw blurRad="38100" dist="12700" dir="5400000" algn="t" rotWithShape="0">
                      <a:prstClr val="black">
                        <a:alpha val="30000"/>
                      </a:prstClr>
                    </a:outerShdw>
                  </a:effectLst>
                </a:rPr>
                <a:t>VXI Cisco Validated </a:t>
              </a:r>
              <a:br>
                <a:rPr lang="en-US" sz="1600" dirty="0">
                  <a:effectLst>
                    <a:outerShdw blurRad="38100" dist="12700" dir="5400000" algn="t" rotWithShape="0">
                      <a:prstClr val="black">
                        <a:alpha val="30000"/>
                      </a:prstClr>
                    </a:outerShdw>
                  </a:effectLst>
                </a:rPr>
              </a:br>
              <a:r>
                <a:rPr lang="en-US" sz="1600" dirty="0">
                  <a:effectLst>
                    <a:outerShdw blurRad="38100" dist="12700" dir="5400000" algn="t" rotWithShape="0">
                      <a:prstClr val="black">
                        <a:alpha val="30000"/>
                      </a:prstClr>
                    </a:outerShdw>
                  </a:effectLst>
                </a:rPr>
                <a:t>Designs (CVDs)</a:t>
              </a:r>
            </a:p>
          </p:txBody>
        </p:sp>
        <p:grpSp>
          <p:nvGrpSpPr>
            <p:cNvPr id="23" name="Group 33"/>
            <p:cNvGrpSpPr/>
            <p:nvPr/>
          </p:nvGrpSpPr>
          <p:grpSpPr>
            <a:xfrm>
              <a:off x="168749" y="2325230"/>
              <a:ext cx="2863103" cy="36576"/>
              <a:chOff x="7087711" y="3203216"/>
              <a:chExt cx="505822" cy="500910"/>
            </a:xfrm>
            <a:effectLst>
              <a:outerShdw blurRad="25400" dist="12700" dir="5400000" algn="t" rotWithShape="0">
                <a:prstClr val="black">
                  <a:alpha val="20000"/>
                </a:prstClr>
              </a:outerShdw>
            </a:effectLst>
          </p:grpSpPr>
          <p:sp>
            <p:nvSpPr>
              <p:cNvPr id="3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4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24" name="Text Placeholder 2"/>
            <p:cNvSpPr txBox="1">
              <a:spLocks/>
            </p:cNvSpPr>
            <p:nvPr/>
          </p:nvSpPr>
          <p:spPr>
            <a:xfrm>
              <a:off x="214001" y="2361806"/>
              <a:ext cx="2772600" cy="2832022"/>
            </a:xfrm>
            <a:prstGeom prst="rect">
              <a:avLst/>
            </a:prstGeom>
          </p:spPr>
          <p:txBody>
            <a:bodyPr lIns="45720" tIns="91440" rIns="4572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Citrix XenDesktop</a:t>
              </a:r>
            </a:p>
            <a:p>
              <a:pPr marL="225425" indent="-225425" defTabSz="814388">
                <a:lnSpc>
                  <a:spcPct val="90000"/>
                </a:lnSpc>
                <a:spcBef>
                  <a:spcPts val="600"/>
                </a:spcBef>
                <a:spcAft>
                  <a:spcPts val="450"/>
                </a:spcAft>
                <a:buClr>
                  <a:schemeClr val="tx1"/>
                </a:buClr>
              </a:pPr>
              <a:r>
                <a:rPr lang="en-US" sz="1600" dirty="0">
                  <a:solidFill>
                    <a:srgbClr val="FFFFFF"/>
                  </a:solidFill>
                  <a:latin typeface="+mn-lt"/>
                  <a:ea typeface="MS PGothic" charset="0"/>
                  <a:cs typeface="Arial" charset="0"/>
                </a:rPr>
                <a:t>VMware View</a:t>
              </a:r>
            </a:p>
          </p:txBody>
        </p:sp>
      </p:grpSp>
      <p:pic>
        <p:nvPicPr>
          <p:cNvPr id="3" name="Picture 2"/>
          <p:cNvPicPr>
            <a:picLocks/>
          </p:cNvPicPr>
          <p:nvPr/>
        </p:nvPicPr>
        <p:blipFill rotWithShape="1">
          <a:blip r:embed="rId3" cstate="print">
            <a:extLst>
              <a:ext uri="{28A0092B-C50C-407E-A947-70E740481C1C}">
                <a14:useLocalDpi xmlns:a14="http://schemas.microsoft.com/office/drawing/2010/main" val="0"/>
              </a:ext>
            </a:extLst>
          </a:blip>
          <a:srcRect l="6595" t="12043" r="5970" b="5688"/>
          <a:stretch/>
        </p:blipFill>
        <p:spPr>
          <a:xfrm>
            <a:off x="717082" y="3444278"/>
            <a:ext cx="1904504" cy="1533525"/>
          </a:xfrm>
          <a:prstGeom prst="roundRect">
            <a:avLst>
              <a:gd name="adj" fmla="val 2671"/>
            </a:avLst>
          </a:prstGeom>
        </p:spPr>
      </p:pic>
      <p:pic>
        <p:nvPicPr>
          <p:cNvPr id="5" name="Picture 4"/>
          <p:cNvPicPr>
            <a:picLocks/>
          </p:cNvPicPr>
          <p:nvPr/>
        </p:nvPicPr>
        <p:blipFill rotWithShape="1">
          <a:blip r:embed="rId4" cstate="print">
            <a:extLst>
              <a:ext uri="{28A0092B-C50C-407E-A947-70E740481C1C}">
                <a14:useLocalDpi xmlns:a14="http://schemas.microsoft.com/office/drawing/2010/main" val="0"/>
              </a:ext>
            </a:extLst>
          </a:blip>
          <a:srcRect l="13410" t="10173" r="7148" b="802"/>
          <a:stretch/>
        </p:blipFill>
        <p:spPr>
          <a:xfrm>
            <a:off x="1734391" y="4022130"/>
            <a:ext cx="1904504" cy="1552575"/>
          </a:xfrm>
          <a:prstGeom prst="roundRect">
            <a:avLst>
              <a:gd name="adj" fmla="val 3683"/>
            </a:avLst>
          </a:prstGeom>
        </p:spPr>
      </p:pic>
      <p:pic>
        <p:nvPicPr>
          <p:cNvPr id="67" name="Picture 66"/>
          <p:cNvPicPr>
            <a:picLocks/>
          </p:cNvPicPr>
          <p:nvPr/>
        </p:nvPicPr>
        <p:blipFill rotWithShape="1">
          <a:blip r:embed="rId5" cstate="print">
            <a:extLst>
              <a:ext uri="{28A0092B-C50C-407E-A947-70E740481C1C}">
                <a14:useLocalDpi xmlns:a14="http://schemas.microsoft.com/office/drawing/2010/main" val="0"/>
              </a:ext>
            </a:extLst>
          </a:blip>
          <a:srcRect l="32438" t="13241" r="22702" b="44448"/>
          <a:stretch/>
        </p:blipFill>
        <p:spPr>
          <a:xfrm>
            <a:off x="8558331" y="3579814"/>
            <a:ext cx="2466333" cy="1552575"/>
          </a:xfrm>
          <a:prstGeom prst="roundRect">
            <a:avLst>
              <a:gd name="adj" fmla="val 3683"/>
            </a:avLst>
          </a:prstGeom>
        </p:spPr>
      </p:pic>
      <p:pic>
        <p:nvPicPr>
          <p:cNvPr id="5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0779" y="162874"/>
            <a:ext cx="1062027" cy="94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6064" y="4061640"/>
            <a:ext cx="1356696" cy="180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085731"/>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Desktop and Application Virtualization Top </a:t>
            </a:r>
            <a:br>
              <a:rPr lang="en-US" smtClean="0"/>
            </a:br>
            <a:r>
              <a:rPr lang="en-US" smtClean="0"/>
              <a:t>Business Challenges</a:t>
            </a:r>
            <a:endParaRPr lang="en-US" dirty="0"/>
          </a:p>
        </p:txBody>
      </p:sp>
    </p:spTree>
    <p:extLst>
      <p:ext uri="{BB962C8B-B14F-4D97-AF65-F5344CB8AC3E}">
        <p14:creationId xmlns:p14="http://schemas.microsoft.com/office/powerpoint/2010/main" val="3673370299"/>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Desktop Virtualization—Business Challenges </a:t>
            </a:r>
            <a:endParaRPr lang="en-US" dirty="0"/>
          </a:p>
        </p:txBody>
      </p:sp>
      <p:sp>
        <p:nvSpPr>
          <p:cNvPr id="5" name="Subtitle 4"/>
          <p:cNvSpPr>
            <a:spLocks noGrp="1"/>
          </p:cNvSpPr>
          <p:nvPr>
            <p:ph type="body" sz="quarter" idx="11"/>
          </p:nvPr>
        </p:nvSpPr>
        <p:spPr>
          <a:xfrm>
            <a:off x="292608" y="1216660"/>
            <a:ext cx="11612880" cy="457200"/>
          </a:xfrm>
        </p:spPr>
        <p:txBody>
          <a:bodyPr/>
          <a:lstStyle/>
          <a:p>
            <a:r>
              <a:rPr lang="en-US" smtClean="0"/>
              <a:t>Cisco VXI Advantage</a:t>
            </a:r>
            <a:endParaRPr lang="en-US" dirty="0"/>
          </a:p>
        </p:txBody>
      </p:sp>
      <p:sp>
        <p:nvSpPr>
          <p:cNvPr id="21" name="Rectangle 20"/>
          <p:cNvSpPr>
            <a:spLocks/>
          </p:cNvSpPr>
          <p:nvPr/>
        </p:nvSpPr>
        <p:spPr>
          <a:xfrm rot="16200000">
            <a:off x="8219797" y="44713"/>
            <a:ext cx="1634490" cy="585818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7" name="Rectangle 16"/>
          <p:cNvSpPr>
            <a:spLocks/>
          </p:cNvSpPr>
          <p:nvPr/>
        </p:nvSpPr>
        <p:spPr>
          <a:xfrm rot="5400000" flipH="1">
            <a:off x="1544748" y="2942553"/>
            <a:ext cx="1634490" cy="479203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6" name="Rectangle 15"/>
          <p:cNvSpPr>
            <a:spLocks/>
          </p:cNvSpPr>
          <p:nvPr/>
        </p:nvSpPr>
        <p:spPr>
          <a:xfrm rot="16200000">
            <a:off x="9038206" y="2971172"/>
            <a:ext cx="1634490" cy="4734798"/>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3" name="Group 2"/>
          <p:cNvGrpSpPr>
            <a:grpSpLocks/>
          </p:cNvGrpSpPr>
          <p:nvPr/>
        </p:nvGrpSpPr>
        <p:grpSpPr>
          <a:xfrm>
            <a:off x="3753300" y="1998883"/>
            <a:ext cx="4619374" cy="4274820"/>
            <a:chOff x="2486932" y="1799771"/>
            <a:chExt cx="4204153" cy="3889829"/>
          </a:xfrm>
        </p:grpSpPr>
        <p:sp>
          <p:nvSpPr>
            <p:cNvPr id="11" name="Donut 10"/>
            <p:cNvSpPr/>
            <p:nvPr/>
          </p:nvSpPr>
          <p:spPr>
            <a:xfrm>
              <a:off x="3018972" y="2525485"/>
              <a:ext cx="3048000" cy="3048000"/>
            </a:xfrm>
            <a:prstGeom prst="donut">
              <a:avLst>
                <a:gd name="adj" fmla="val 11655"/>
              </a:avLst>
            </a:prstGeom>
            <a:solidFill>
              <a:schemeClr val="bg1">
                <a:lumMod val="20000"/>
                <a:lumOff val="80000"/>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p:cNvSpPr/>
            <p:nvPr/>
          </p:nvSpPr>
          <p:spPr>
            <a:xfrm>
              <a:off x="3628572" y="1799771"/>
              <a:ext cx="1828800" cy="1828800"/>
            </a:xfrm>
            <a:prstGeom prst="ellipse">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defRPr/>
              </a:pPr>
              <a:endParaRPr lang="en-US" dirty="0"/>
            </a:p>
          </p:txBody>
        </p:sp>
        <p:sp>
          <p:nvSpPr>
            <p:cNvPr id="9" name="Oval 8"/>
            <p:cNvSpPr/>
            <p:nvPr/>
          </p:nvSpPr>
          <p:spPr>
            <a:xfrm>
              <a:off x="2486932" y="3775075"/>
              <a:ext cx="1828800" cy="1828800"/>
            </a:xfrm>
            <a:prstGeom prst="ellipse">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defRPr/>
              </a:pPr>
              <a:endParaRPr lang="en-US" dirty="0"/>
            </a:p>
          </p:txBody>
        </p:sp>
        <p:sp>
          <p:nvSpPr>
            <p:cNvPr id="10" name="Oval 9"/>
            <p:cNvSpPr/>
            <p:nvPr/>
          </p:nvSpPr>
          <p:spPr>
            <a:xfrm>
              <a:off x="4862285" y="3860800"/>
              <a:ext cx="1828800" cy="1828800"/>
            </a:xfrm>
            <a:prstGeom prst="ellipse">
              <a:avLst/>
            </a:prstGeom>
            <a:gradFill flip="none" rotWithShape="1">
              <a:gsLst>
                <a:gs pos="0">
                  <a:schemeClr val="bg2"/>
                </a:gs>
                <a:gs pos="100000">
                  <a:srgbClr val="025CE0"/>
                </a:gs>
                <a:gs pos="65000">
                  <a:srgbClr val="277EFD"/>
                </a:gs>
              </a:gsLst>
              <a:lin ang="13500000" scaled="1"/>
              <a:tileRect/>
            </a:gradFill>
            <a:ln w="25400" cap="flat" cmpd="sng" algn="ctr">
              <a:solidFill>
                <a:schemeClr val="bg1">
                  <a:lumMod val="60000"/>
                  <a:lumOff val="40000"/>
                </a:schemeClr>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defRPr/>
              </a:pPr>
              <a:endParaRPr lang="en-US" dirty="0"/>
            </a:p>
          </p:txBody>
        </p:sp>
        <p:sp>
          <p:nvSpPr>
            <p:cNvPr id="12" name="Rectangle 11"/>
            <p:cNvSpPr/>
            <p:nvPr/>
          </p:nvSpPr>
          <p:spPr>
            <a:xfrm>
              <a:off x="3657601" y="2316114"/>
              <a:ext cx="1770742" cy="924192"/>
            </a:xfrm>
            <a:prstGeom prst="rect">
              <a:avLst/>
            </a:prstGeom>
          </p:spPr>
          <p:txBody>
            <a:bodyPr wrap="square">
              <a:spAutoFit/>
            </a:bodyPr>
            <a:lstStyle/>
            <a:p>
              <a:pPr algn="ctr"/>
              <a:r>
                <a:rPr lang="en-US" sz="2000" dirty="0"/>
                <a:t>Evolving Work Styles and Use Cases </a:t>
              </a:r>
            </a:p>
          </p:txBody>
        </p:sp>
        <p:sp>
          <p:nvSpPr>
            <p:cNvPr id="13" name="Rectangle 12"/>
            <p:cNvSpPr/>
            <p:nvPr/>
          </p:nvSpPr>
          <p:spPr>
            <a:xfrm>
              <a:off x="2571614" y="4242158"/>
              <a:ext cx="1659436" cy="924192"/>
            </a:xfrm>
            <a:prstGeom prst="rect">
              <a:avLst/>
            </a:prstGeom>
          </p:spPr>
          <p:txBody>
            <a:bodyPr wrap="square" anchor="ctr">
              <a:spAutoFit/>
            </a:bodyPr>
            <a:lstStyle/>
            <a:p>
              <a:pPr algn="ctr"/>
              <a:r>
                <a:rPr lang="en-US" sz="2000" dirty="0"/>
                <a:t>Strategic Solution Provider</a:t>
              </a:r>
            </a:p>
          </p:txBody>
        </p:sp>
        <p:sp>
          <p:nvSpPr>
            <p:cNvPr id="14" name="Rectangle 13"/>
            <p:cNvSpPr/>
            <p:nvPr/>
          </p:nvSpPr>
          <p:spPr>
            <a:xfrm>
              <a:off x="4874395" y="4297817"/>
              <a:ext cx="1804580" cy="924192"/>
            </a:xfrm>
            <a:prstGeom prst="rect">
              <a:avLst/>
            </a:prstGeom>
          </p:spPr>
          <p:txBody>
            <a:bodyPr wrap="square" anchor="ctr">
              <a:spAutoFit/>
            </a:bodyPr>
            <a:lstStyle/>
            <a:p>
              <a:pPr lvl="0" algn="ctr">
                <a:defRPr/>
              </a:pPr>
              <a:r>
                <a:rPr lang="en-US" sz="2000" dirty="0"/>
                <a:t>CapEx for Desktop Virtualization</a:t>
              </a:r>
            </a:p>
          </p:txBody>
        </p:sp>
      </p:grpSp>
      <p:sp>
        <p:nvSpPr>
          <p:cNvPr id="19" name="Rectangle 18"/>
          <p:cNvSpPr>
            <a:spLocks/>
          </p:cNvSpPr>
          <p:nvPr/>
        </p:nvSpPr>
        <p:spPr>
          <a:xfrm>
            <a:off x="335140" y="4870502"/>
            <a:ext cx="3460692" cy="936136"/>
          </a:xfrm>
          <a:prstGeom prst="rect">
            <a:avLst/>
          </a:prstGeom>
        </p:spPr>
        <p:txBody>
          <a:bodyPr wrap="square" lIns="68562" tIns="34281" rIns="68562" bIns="34281" anchor="ctr">
            <a:spAutoFit/>
          </a:bodyPr>
          <a:lstStyle/>
          <a:p>
            <a:pPr marL="128553" indent="-128553">
              <a:spcAft>
                <a:spcPts val="450"/>
              </a:spcAft>
              <a:buFont typeface="Arial" pitchFamily="34" charset="0"/>
              <a:buChar char="•"/>
            </a:pPr>
            <a:r>
              <a:rPr lang="en-US" sz="1600" dirty="0"/>
              <a:t>Cisco’s holistic approach</a:t>
            </a:r>
          </a:p>
          <a:p>
            <a:pPr marL="128553" indent="-128553">
              <a:spcAft>
                <a:spcPts val="450"/>
              </a:spcAft>
              <a:buFont typeface="Arial" pitchFamily="34" charset="0"/>
              <a:buChar char="•"/>
            </a:pPr>
            <a:r>
              <a:rPr lang="en-US" sz="1600" dirty="0"/>
              <a:t>Cisco VXI as a Proven Solution</a:t>
            </a:r>
          </a:p>
          <a:p>
            <a:pPr marL="128553" indent="-128553">
              <a:spcAft>
                <a:spcPts val="450"/>
              </a:spcAft>
              <a:buFont typeface="Arial" pitchFamily="34" charset="0"/>
              <a:buChar char="•"/>
            </a:pPr>
            <a:r>
              <a:rPr lang="en-US" sz="1600" dirty="0"/>
              <a:t>Partner ecosystem</a:t>
            </a:r>
          </a:p>
        </p:txBody>
      </p:sp>
      <p:sp>
        <p:nvSpPr>
          <p:cNvPr id="20" name="Rectangle 19"/>
          <p:cNvSpPr>
            <a:spLocks/>
          </p:cNvSpPr>
          <p:nvPr/>
        </p:nvSpPr>
        <p:spPr>
          <a:xfrm>
            <a:off x="8506047" y="4870502"/>
            <a:ext cx="3635255" cy="936136"/>
          </a:xfrm>
          <a:prstGeom prst="rect">
            <a:avLst/>
          </a:prstGeom>
        </p:spPr>
        <p:txBody>
          <a:bodyPr wrap="square" lIns="68562" tIns="34281" rIns="68562" bIns="34281" anchor="ctr">
            <a:spAutoFit/>
          </a:bodyPr>
          <a:lstStyle/>
          <a:p>
            <a:pPr marL="128553" indent="-128553">
              <a:spcAft>
                <a:spcPts val="450"/>
              </a:spcAft>
              <a:buFont typeface="Arial" pitchFamily="34" charset="0"/>
              <a:buChar char="•"/>
            </a:pPr>
            <a:r>
              <a:rPr lang="en-US" sz="1600" dirty="0"/>
              <a:t>Continued technology investments </a:t>
            </a:r>
          </a:p>
          <a:p>
            <a:pPr marL="128553" indent="-128553">
              <a:spcAft>
                <a:spcPts val="450"/>
              </a:spcAft>
              <a:buFont typeface="Arial" pitchFamily="34" charset="0"/>
              <a:buChar char="•"/>
            </a:pPr>
            <a:r>
              <a:rPr lang="en-US" sz="1600" dirty="0"/>
              <a:t>TCO Calculators </a:t>
            </a:r>
          </a:p>
          <a:p>
            <a:pPr marL="128553" indent="-128553">
              <a:spcAft>
                <a:spcPts val="450"/>
              </a:spcAft>
              <a:buFont typeface="Arial" pitchFamily="34" charset="0"/>
              <a:buChar char="•"/>
            </a:pPr>
            <a:r>
              <a:rPr lang="en-US" sz="1600" dirty="0"/>
              <a:t>Cisco Capital </a:t>
            </a:r>
          </a:p>
        </p:txBody>
      </p:sp>
      <p:sp>
        <p:nvSpPr>
          <p:cNvPr id="18" name="Rectangle 17"/>
          <p:cNvSpPr>
            <a:spLocks/>
          </p:cNvSpPr>
          <p:nvPr/>
        </p:nvSpPr>
        <p:spPr>
          <a:xfrm>
            <a:off x="7367964" y="2662212"/>
            <a:ext cx="3798183" cy="625794"/>
          </a:xfrm>
          <a:prstGeom prst="rect">
            <a:avLst/>
          </a:prstGeom>
        </p:spPr>
        <p:txBody>
          <a:bodyPr wrap="square" lIns="68562" tIns="34281" rIns="68562" bIns="34281" anchor="ctr">
            <a:spAutoFit/>
          </a:bodyPr>
          <a:lstStyle/>
          <a:p>
            <a:pPr marL="128553" indent="-128553">
              <a:spcAft>
                <a:spcPts val="450"/>
              </a:spcAft>
              <a:buFont typeface="Arial" pitchFamily="34" charset="0"/>
              <a:buChar char="•"/>
            </a:pPr>
            <a:r>
              <a:rPr lang="en-US" sz="1600" dirty="0"/>
              <a:t>Cisco Unified Workspace Strategy</a:t>
            </a:r>
          </a:p>
          <a:p>
            <a:pPr marL="128553" indent="-128553">
              <a:spcAft>
                <a:spcPts val="450"/>
              </a:spcAft>
              <a:buFont typeface="Arial" pitchFamily="34" charset="0"/>
              <a:buChar char="•"/>
            </a:pPr>
            <a:r>
              <a:rPr lang="en-US" sz="1600" dirty="0"/>
              <a:t>Cisco Smart </a:t>
            </a:r>
            <a:r>
              <a:rPr lang="en-US" sz="1600" dirty="0" smtClean="0"/>
              <a:t>Solutions (e.g., </a:t>
            </a:r>
            <a:r>
              <a:rPr lang="en-US" sz="1600" dirty="0" err="1" smtClean="0"/>
              <a:t>BYOD</a:t>
            </a:r>
            <a:r>
              <a:rPr lang="en-US" sz="1600" dirty="0" smtClean="0"/>
              <a:t>)</a:t>
            </a:r>
            <a:endParaRPr lang="en-US" sz="1600" dirty="0"/>
          </a:p>
        </p:txBody>
      </p:sp>
    </p:spTree>
    <p:extLst>
      <p:ext uri="{BB962C8B-B14F-4D97-AF65-F5344CB8AC3E}">
        <p14:creationId xmlns:p14="http://schemas.microsoft.com/office/powerpoint/2010/main" val="366291494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40857" y="1658550"/>
            <a:ext cx="11307110" cy="2907217"/>
            <a:chOff x="799585" y="1658550"/>
            <a:chExt cx="11084315" cy="2907217"/>
          </a:xfrm>
        </p:grpSpPr>
        <p:grpSp>
          <p:nvGrpSpPr>
            <p:cNvPr id="7" name="Group 6"/>
            <p:cNvGrpSpPr/>
            <p:nvPr/>
          </p:nvGrpSpPr>
          <p:grpSpPr>
            <a:xfrm>
              <a:off x="799585" y="1688846"/>
              <a:ext cx="3603935" cy="2866707"/>
              <a:chOff x="1184601" y="1688846"/>
              <a:chExt cx="2833902" cy="2866707"/>
            </a:xfrm>
          </p:grpSpPr>
          <p:sp>
            <p:nvSpPr>
              <p:cNvPr id="45" name="Rectangle 44"/>
              <p:cNvSpPr/>
              <p:nvPr/>
            </p:nvSpPr>
            <p:spPr>
              <a:xfrm>
                <a:off x="1184601" y="2329028"/>
                <a:ext cx="2833902" cy="2226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46" name="Round Same Side Corner Rectangle 45"/>
              <p:cNvSpPr/>
              <p:nvPr/>
            </p:nvSpPr>
            <p:spPr>
              <a:xfrm>
                <a:off x="1184601" y="1688846"/>
                <a:ext cx="2833902" cy="658426"/>
              </a:xfrm>
              <a:prstGeom prst="round2SameRect">
                <a:avLst>
                  <a:gd name="adj1" fmla="val 11495"/>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nvGrpSpPr>
              <p:cNvPr id="47" name="Group 64"/>
              <p:cNvGrpSpPr/>
              <p:nvPr/>
            </p:nvGrpSpPr>
            <p:grpSpPr>
              <a:xfrm>
                <a:off x="1184601" y="2329028"/>
                <a:ext cx="2833902" cy="36488"/>
                <a:chOff x="7087711" y="3203216"/>
                <a:chExt cx="505822" cy="500910"/>
              </a:xfrm>
              <a:effectLst>
                <a:outerShdw blurRad="25400" dist="12700" dir="5400000" algn="t" rotWithShape="0">
                  <a:prstClr val="black">
                    <a:alpha val="20000"/>
                  </a:prstClr>
                </a:outerShdw>
              </a:effectLst>
            </p:grpSpPr>
            <p:sp>
              <p:nvSpPr>
                <p:cNvPr id="48"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49"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50" name="Rectangle 49"/>
              <p:cNvSpPr/>
              <p:nvPr/>
            </p:nvSpPr>
            <p:spPr>
              <a:xfrm>
                <a:off x="1184601" y="1833252"/>
                <a:ext cx="2833902" cy="384721"/>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sz="2000" dirty="0">
                    <a:effectLst>
                      <a:outerShdw blurRad="38100" dist="12700" dir="5400000" algn="t" rotWithShape="0">
                        <a:prstClr val="black">
                          <a:alpha val="30000"/>
                        </a:prstClr>
                      </a:outerShdw>
                    </a:effectLst>
                  </a:rPr>
                  <a:t>Plan</a:t>
                </a:r>
              </a:p>
            </p:txBody>
          </p:sp>
          <p:sp>
            <p:nvSpPr>
              <p:cNvPr id="63" name="Rectangle 62"/>
              <p:cNvSpPr/>
              <p:nvPr/>
            </p:nvSpPr>
            <p:spPr>
              <a:xfrm>
                <a:off x="1198630" y="2436111"/>
                <a:ext cx="2805843" cy="895117"/>
              </a:xfrm>
              <a:prstGeom prst="rect">
                <a:avLst/>
              </a:prstGeom>
            </p:spPr>
            <p:txBody>
              <a:bodyPr wrap="square">
                <a:spAutoFit/>
              </a:bodyPr>
              <a:lstStyle/>
              <a:p>
                <a:pPr marL="171404" indent="-171404">
                  <a:spcBef>
                    <a:spcPts val="450"/>
                  </a:spcBef>
                  <a:buClr>
                    <a:schemeClr val="tx1"/>
                  </a:buClr>
                  <a:buSzPct val="90000"/>
                  <a:buFont typeface="Arial" pitchFamily="34" charset="0"/>
                  <a:buChar char="•"/>
                </a:pPr>
                <a:r>
                  <a:rPr lang="en-US" sz="1600" dirty="0">
                    <a:solidFill>
                      <a:schemeClr val="bg1">
                        <a:lumMod val="20000"/>
                        <a:lumOff val="80000"/>
                      </a:schemeClr>
                    </a:solidFill>
                    <a:latin typeface="+mj-lt"/>
                  </a:rPr>
                  <a:t>TCO Calculators </a:t>
                </a:r>
              </a:p>
              <a:p>
                <a:pPr marL="171404" indent="-171404">
                  <a:spcBef>
                    <a:spcPts val="450"/>
                  </a:spcBef>
                  <a:buClr>
                    <a:schemeClr val="tx1"/>
                  </a:buClr>
                  <a:buSzPct val="90000"/>
                  <a:buFont typeface="Arial" pitchFamily="34" charset="0"/>
                  <a:buChar char="•"/>
                </a:pPr>
                <a:r>
                  <a:rPr lang="en-US" sz="1600" dirty="0">
                    <a:solidFill>
                      <a:schemeClr val="bg1">
                        <a:lumMod val="20000"/>
                        <a:lumOff val="80000"/>
                      </a:schemeClr>
                    </a:solidFill>
                    <a:latin typeface="+mj-lt"/>
                  </a:rPr>
                  <a:t>Advanced Services </a:t>
                </a:r>
                <a:r>
                  <a:rPr lang="en-US" sz="1600">
                    <a:solidFill>
                      <a:schemeClr val="bg1">
                        <a:lumMod val="20000"/>
                        <a:lumOff val="80000"/>
                      </a:schemeClr>
                    </a:solidFill>
                    <a:latin typeface="+mj-lt"/>
                  </a:rPr>
                  <a:t>Business </a:t>
                </a:r>
                <a:r>
                  <a:rPr lang="en-US" sz="1600" smtClean="0">
                    <a:solidFill>
                      <a:schemeClr val="bg1">
                        <a:lumMod val="20000"/>
                        <a:lumOff val="80000"/>
                      </a:schemeClr>
                    </a:solidFill>
                    <a:latin typeface="+mj-lt"/>
                  </a:rPr>
                  <a:t/>
                </a:r>
                <a:br>
                  <a:rPr lang="en-US" sz="1600" smtClean="0">
                    <a:solidFill>
                      <a:schemeClr val="bg1">
                        <a:lumMod val="20000"/>
                        <a:lumOff val="80000"/>
                      </a:schemeClr>
                    </a:solidFill>
                    <a:latin typeface="+mj-lt"/>
                  </a:rPr>
                </a:br>
                <a:r>
                  <a:rPr lang="en-US" sz="1600" smtClean="0">
                    <a:solidFill>
                      <a:schemeClr val="bg1">
                        <a:lumMod val="20000"/>
                        <a:lumOff val="80000"/>
                      </a:schemeClr>
                    </a:solidFill>
                    <a:latin typeface="+mj-lt"/>
                  </a:rPr>
                  <a:t>Value </a:t>
                </a:r>
                <a:r>
                  <a:rPr lang="en-US" sz="1600" dirty="0">
                    <a:solidFill>
                      <a:schemeClr val="bg1">
                        <a:lumMod val="20000"/>
                        <a:lumOff val="80000"/>
                      </a:schemeClr>
                    </a:solidFill>
                    <a:latin typeface="+mj-lt"/>
                  </a:rPr>
                  <a:t>Analysis (Strategy) </a:t>
                </a:r>
              </a:p>
            </p:txBody>
          </p:sp>
        </p:grpSp>
        <p:grpSp>
          <p:nvGrpSpPr>
            <p:cNvPr id="8" name="Group 7"/>
            <p:cNvGrpSpPr/>
            <p:nvPr/>
          </p:nvGrpSpPr>
          <p:grpSpPr>
            <a:xfrm>
              <a:off x="4538814" y="1658550"/>
              <a:ext cx="3748415" cy="2897003"/>
              <a:chOff x="4178481" y="1658550"/>
              <a:chExt cx="2947512" cy="2897003"/>
            </a:xfrm>
          </p:grpSpPr>
          <p:sp>
            <p:nvSpPr>
              <p:cNvPr id="51" name="Rectangle 50"/>
              <p:cNvSpPr/>
              <p:nvPr/>
            </p:nvSpPr>
            <p:spPr>
              <a:xfrm>
                <a:off x="4178481" y="2329028"/>
                <a:ext cx="2833902" cy="222652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52" name="Round Same Side Corner Rectangle 51"/>
              <p:cNvSpPr/>
              <p:nvPr/>
            </p:nvSpPr>
            <p:spPr>
              <a:xfrm>
                <a:off x="4178481" y="1688528"/>
                <a:ext cx="2833902" cy="658743"/>
              </a:xfrm>
              <a:prstGeom prst="round2SameRect">
                <a:avLst>
                  <a:gd name="adj1" fmla="val 11496"/>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nvGrpSpPr>
              <p:cNvPr id="53" name="Group 117"/>
              <p:cNvGrpSpPr/>
              <p:nvPr/>
            </p:nvGrpSpPr>
            <p:grpSpPr>
              <a:xfrm>
                <a:off x="4178481" y="2329028"/>
                <a:ext cx="2833902" cy="36488"/>
                <a:chOff x="7087711" y="3203216"/>
                <a:chExt cx="505822" cy="500910"/>
              </a:xfrm>
              <a:effectLst>
                <a:outerShdw blurRad="25400" dist="12700" dir="5400000" algn="t" rotWithShape="0">
                  <a:prstClr val="black">
                    <a:alpha val="20000"/>
                  </a:prstClr>
                </a:outerShdw>
              </a:effectLst>
            </p:grpSpPr>
            <p:sp>
              <p:nvSpPr>
                <p:cNvPr id="54"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55"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56" name="Rectangle 55"/>
              <p:cNvSpPr/>
              <p:nvPr/>
            </p:nvSpPr>
            <p:spPr>
              <a:xfrm>
                <a:off x="4252756" y="1658550"/>
                <a:ext cx="2685353" cy="677108"/>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sz="2000" dirty="0">
                    <a:effectLst>
                      <a:outerShdw blurRad="38100" dist="12700" dir="5400000" algn="t" rotWithShape="0">
                        <a:prstClr val="black">
                          <a:alpha val="30000"/>
                        </a:prstClr>
                      </a:outerShdw>
                    </a:effectLst>
                  </a:rPr>
                  <a:t>Sustained Technology Investments</a:t>
                </a:r>
              </a:p>
            </p:txBody>
          </p:sp>
          <p:sp>
            <p:nvSpPr>
              <p:cNvPr id="64" name="Rectangle 63"/>
              <p:cNvSpPr/>
              <p:nvPr/>
            </p:nvSpPr>
            <p:spPr>
              <a:xfrm>
                <a:off x="4192510" y="2436111"/>
                <a:ext cx="2933483" cy="2008242"/>
              </a:xfrm>
              <a:prstGeom prst="rect">
                <a:avLst/>
              </a:prstGeom>
            </p:spPr>
            <p:txBody>
              <a:bodyPr wrap="square">
                <a:spAutoFit/>
              </a:bodyPr>
              <a:lstStyle/>
              <a:p>
                <a:pPr marL="171404" indent="-171404">
                  <a:spcBef>
                    <a:spcPts val="450"/>
                  </a:spcBef>
                  <a:buClr>
                    <a:schemeClr val="tx1"/>
                  </a:buClr>
                  <a:buSzPct val="90000"/>
                  <a:buFont typeface="Arial" pitchFamily="34" charset="0"/>
                  <a:buChar char="•"/>
                </a:pPr>
                <a:r>
                  <a:rPr lang="en-US" sz="1600" dirty="0" err="1">
                    <a:solidFill>
                      <a:schemeClr val="bg1">
                        <a:lumMod val="20000"/>
                        <a:lumOff val="80000"/>
                      </a:schemeClr>
                    </a:solidFill>
                    <a:latin typeface="+mj-lt"/>
                  </a:rPr>
                  <a:t>UCS</a:t>
                </a:r>
                <a:r>
                  <a:rPr lang="en-US" sz="1600" dirty="0">
                    <a:solidFill>
                      <a:schemeClr val="bg1">
                        <a:lumMod val="20000"/>
                        <a:lumOff val="80000"/>
                      </a:schemeClr>
                    </a:solidFill>
                    <a:latin typeface="+mj-lt"/>
                  </a:rPr>
                  <a:t> virtual desktops server density and technology advancements</a:t>
                </a:r>
              </a:p>
              <a:p>
                <a:pPr marL="171404" indent="-171404">
                  <a:spcBef>
                    <a:spcPts val="450"/>
                  </a:spcBef>
                  <a:buClr>
                    <a:schemeClr val="tx1"/>
                  </a:buClr>
                  <a:buSzPct val="90000"/>
                  <a:buFont typeface="Arial" pitchFamily="34" charset="0"/>
                  <a:buChar char="•"/>
                </a:pPr>
                <a:r>
                  <a:rPr lang="en-US" sz="1600" dirty="0">
                    <a:solidFill>
                      <a:schemeClr val="bg1">
                        <a:lumMod val="20000"/>
                        <a:lumOff val="80000"/>
                      </a:schemeClr>
                    </a:solidFill>
                    <a:latin typeface="+mj-lt"/>
                  </a:rPr>
                  <a:t>Storage optimization solutions </a:t>
                </a:r>
              </a:p>
              <a:p>
                <a:pPr marL="171404" indent="-171404">
                  <a:spcBef>
                    <a:spcPts val="450"/>
                  </a:spcBef>
                  <a:buClr>
                    <a:schemeClr val="tx1"/>
                  </a:buClr>
                  <a:buSzPct val="90000"/>
                  <a:buFont typeface="Arial" pitchFamily="34" charset="0"/>
                  <a:buChar char="•"/>
                </a:pPr>
                <a:r>
                  <a:rPr lang="en-US" sz="1600" dirty="0">
                    <a:solidFill>
                      <a:schemeClr val="bg1">
                        <a:lumMod val="20000"/>
                        <a:lumOff val="80000"/>
                      </a:schemeClr>
                    </a:solidFill>
                  </a:rPr>
                  <a:t>Operational streamlining (</a:t>
                </a:r>
                <a:r>
                  <a:rPr lang="en-US" sz="1600" dirty="0" err="1">
                    <a:solidFill>
                      <a:schemeClr val="bg1">
                        <a:lumMod val="20000"/>
                        <a:lumOff val="80000"/>
                      </a:schemeClr>
                    </a:solidFill>
                  </a:rPr>
                  <a:t>UCS</a:t>
                </a:r>
                <a:r>
                  <a:rPr lang="en-US" sz="1600" dirty="0">
                    <a:solidFill>
                      <a:schemeClr val="bg1">
                        <a:lumMod val="20000"/>
                        <a:lumOff val="80000"/>
                      </a:schemeClr>
                    </a:solidFill>
                  </a:rPr>
                  <a:t> Profiles) </a:t>
                </a:r>
              </a:p>
              <a:p>
                <a:pPr marL="171404" indent="-171404">
                  <a:spcBef>
                    <a:spcPts val="450"/>
                  </a:spcBef>
                  <a:buClr>
                    <a:schemeClr val="tx1"/>
                  </a:buClr>
                  <a:buSzPct val="90000"/>
                  <a:buFont typeface="Arial" pitchFamily="34" charset="0"/>
                  <a:buChar char="•"/>
                </a:pPr>
                <a:r>
                  <a:rPr lang="en-US" sz="1600" dirty="0" err="1">
                    <a:solidFill>
                      <a:schemeClr val="bg1">
                        <a:lumMod val="20000"/>
                        <a:lumOff val="80000"/>
                      </a:schemeClr>
                    </a:solidFill>
                  </a:rPr>
                  <a:t>QoS</a:t>
                </a:r>
                <a:r>
                  <a:rPr lang="en-US" sz="1600" dirty="0">
                    <a:solidFill>
                      <a:schemeClr val="bg1">
                        <a:lumMod val="20000"/>
                        <a:lumOff val="80000"/>
                      </a:schemeClr>
                    </a:solidFill>
                  </a:rPr>
                  <a:t> for </a:t>
                </a:r>
                <a:r>
                  <a:rPr lang="en-US" sz="1600" dirty="0" smtClean="0">
                    <a:solidFill>
                      <a:schemeClr val="bg1">
                        <a:lumMod val="20000"/>
                        <a:lumOff val="80000"/>
                      </a:schemeClr>
                    </a:solidFill>
                  </a:rPr>
                  <a:t>virtual desktops/applications  </a:t>
                </a:r>
                <a:r>
                  <a:rPr lang="en-US" sz="1600" dirty="0">
                    <a:solidFill>
                      <a:schemeClr val="bg1">
                        <a:lumMod val="20000"/>
                        <a:lumOff val="80000"/>
                      </a:schemeClr>
                    </a:solidFill>
                  </a:rPr>
                  <a:t>(e.g., </a:t>
                </a:r>
                <a:r>
                  <a:rPr lang="en-US" sz="1600" dirty="0" err="1">
                    <a:solidFill>
                      <a:schemeClr val="bg1">
                        <a:lumMod val="20000"/>
                        <a:lumOff val="80000"/>
                      </a:schemeClr>
                    </a:solidFill>
                  </a:rPr>
                  <a:t>XenApp</a:t>
                </a:r>
                <a:r>
                  <a:rPr lang="en-US" sz="1600" dirty="0">
                    <a:solidFill>
                      <a:schemeClr val="bg1">
                        <a:lumMod val="20000"/>
                        <a:lumOff val="80000"/>
                      </a:schemeClr>
                    </a:solidFill>
                  </a:rPr>
                  <a:t> with </a:t>
                </a:r>
                <a:r>
                  <a:rPr lang="en-US" sz="1600" dirty="0" err="1" smtClean="0">
                    <a:solidFill>
                      <a:schemeClr val="bg1">
                        <a:lumMod val="20000"/>
                        <a:lumOff val="80000"/>
                      </a:schemeClr>
                    </a:solidFill>
                  </a:rPr>
                  <a:t>VM-FEX</a:t>
                </a:r>
                <a:r>
                  <a:rPr lang="en-US" sz="1600" smtClean="0">
                    <a:solidFill>
                      <a:schemeClr val="bg1">
                        <a:lumMod val="20000"/>
                        <a:lumOff val="80000"/>
                      </a:schemeClr>
                    </a:solidFill>
                  </a:rPr>
                  <a:t>)</a:t>
                </a:r>
                <a:endParaRPr lang="en-US" sz="1600" dirty="0">
                  <a:solidFill>
                    <a:schemeClr val="bg1">
                      <a:lumMod val="20000"/>
                      <a:lumOff val="80000"/>
                    </a:schemeClr>
                  </a:solidFill>
                  <a:latin typeface="+mj-lt"/>
                </a:endParaRPr>
              </a:p>
            </p:txBody>
          </p:sp>
        </p:grpSp>
        <p:grpSp>
          <p:nvGrpSpPr>
            <p:cNvPr id="9" name="Group 8"/>
            <p:cNvGrpSpPr/>
            <p:nvPr/>
          </p:nvGrpSpPr>
          <p:grpSpPr>
            <a:xfrm>
              <a:off x="8287230" y="1688528"/>
              <a:ext cx="3596670" cy="2877239"/>
              <a:chOff x="8670466" y="1688528"/>
              <a:chExt cx="2828188" cy="2877239"/>
            </a:xfrm>
          </p:grpSpPr>
          <p:sp>
            <p:nvSpPr>
              <p:cNvPr id="57" name="Rectangle 56"/>
              <p:cNvSpPr>
                <a:spLocks/>
              </p:cNvSpPr>
              <p:nvPr/>
            </p:nvSpPr>
            <p:spPr>
              <a:xfrm>
                <a:off x="8670466" y="2327392"/>
                <a:ext cx="2828188" cy="223837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58" name="Round Same Side Corner Rectangle 57"/>
              <p:cNvSpPr>
                <a:spLocks/>
              </p:cNvSpPr>
              <p:nvPr/>
            </p:nvSpPr>
            <p:spPr>
              <a:xfrm>
                <a:off x="8670466" y="1688528"/>
                <a:ext cx="2828188" cy="657225"/>
              </a:xfrm>
              <a:prstGeom prst="round2SameRect">
                <a:avLst>
                  <a:gd name="adj1" fmla="val 10754"/>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nvGrpSpPr>
              <p:cNvPr id="59" name="Group 87"/>
              <p:cNvGrpSpPr>
                <a:grpSpLocks/>
              </p:cNvGrpSpPr>
              <p:nvPr/>
            </p:nvGrpSpPr>
            <p:grpSpPr>
              <a:xfrm>
                <a:off x="8670466" y="2328978"/>
                <a:ext cx="2828188" cy="38100"/>
                <a:chOff x="7087711" y="3203216"/>
                <a:chExt cx="505822" cy="500910"/>
              </a:xfrm>
              <a:effectLst>
                <a:outerShdw blurRad="25400" dist="12700" dir="5400000" algn="t" rotWithShape="0">
                  <a:prstClr val="black">
                    <a:alpha val="20000"/>
                  </a:prstClr>
                </a:outerShdw>
              </a:effectLst>
            </p:grpSpPr>
            <p:sp>
              <p:nvSpPr>
                <p:cNvPr id="60"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1"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62" name="Rectangle 61"/>
              <p:cNvSpPr>
                <a:spLocks/>
              </p:cNvSpPr>
              <p:nvPr/>
            </p:nvSpPr>
            <p:spPr>
              <a:xfrm>
                <a:off x="8820894" y="1815505"/>
                <a:ext cx="2523468" cy="361619"/>
              </a:xfrm>
              <a:prstGeom prst="rect">
                <a:avLst/>
              </a:prstGeom>
            </p:spPr>
            <p:txBody>
              <a:bodyPr wrap="square" lIns="68562" tIns="34281" rIns="68562" bIns="34281" anchor="ctr">
                <a:spAutoFit/>
              </a:bodyPr>
              <a:lstStyle/>
              <a:p>
                <a:pPr algn="ctr" defTabSz="610628" eaLnBrk="0" hangingPunct="0">
                  <a:lnSpc>
                    <a:spcPct val="95000"/>
                  </a:lnSpc>
                  <a:spcBef>
                    <a:spcPct val="50000"/>
                  </a:spcBef>
                  <a:buClr>
                    <a:srgbClr val="FFFFFF"/>
                  </a:buClr>
                  <a:buSzPct val="100000"/>
                  <a:defRPr/>
                </a:pPr>
                <a:r>
                  <a:rPr lang="en-US" sz="2000" dirty="0">
                    <a:effectLst>
                      <a:outerShdw blurRad="38100" dist="12700" dir="5400000" algn="t" rotWithShape="0">
                        <a:prstClr val="black">
                          <a:alpha val="30000"/>
                        </a:prstClr>
                      </a:outerShdw>
                    </a:effectLst>
                  </a:rPr>
                  <a:t>Finance</a:t>
                </a:r>
              </a:p>
            </p:txBody>
          </p:sp>
          <p:sp>
            <p:nvSpPr>
              <p:cNvPr id="65" name="Rectangle 64"/>
              <p:cNvSpPr>
                <a:spLocks/>
              </p:cNvSpPr>
              <p:nvPr/>
            </p:nvSpPr>
            <p:spPr>
              <a:xfrm>
                <a:off x="8701555" y="2436319"/>
                <a:ext cx="2781329" cy="315453"/>
              </a:xfrm>
              <a:prstGeom prst="rect">
                <a:avLst/>
              </a:prstGeom>
            </p:spPr>
            <p:txBody>
              <a:bodyPr wrap="square" lIns="68562" tIns="34281" rIns="68562" bIns="34281">
                <a:spAutoFit/>
              </a:bodyPr>
              <a:lstStyle/>
              <a:p>
                <a:pPr marL="171404" indent="-171404">
                  <a:spcBef>
                    <a:spcPts val="450"/>
                  </a:spcBef>
                  <a:buClr>
                    <a:schemeClr val="tx1"/>
                  </a:buClr>
                  <a:buSzPct val="90000"/>
                  <a:buFont typeface="Arial" pitchFamily="34" charset="0"/>
                  <a:buChar char="•"/>
                </a:pPr>
                <a:r>
                  <a:rPr lang="en-US" sz="1600" dirty="0">
                    <a:solidFill>
                      <a:schemeClr val="bg1">
                        <a:lumMod val="20000"/>
                        <a:lumOff val="80000"/>
                      </a:schemeClr>
                    </a:solidFill>
                    <a:latin typeface="+mj-lt"/>
                  </a:rPr>
                  <a:t>Cisco Capital </a:t>
                </a:r>
              </a:p>
            </p:txBody>
          </p:sp>
        </p:grpSp>
      </p:grpSp>
      <p:pic>
        <p:nvPicPr>
          <p:cNvPr id="3" name="Picture 2"/>
          <p:cNvPicPr>
            <a:picLocks/>
          </p:cNvPicPr>
          <p:nvPr/>
        </p:nvPicPr>
        <p:blipFill rotWithShape="1">
          <a:blip r:embed="rId3" cstate="screen">
            <a:extLst>
              <a:ext uri="{28A0092B-C50C-407E-A947-70E740481C1C}">
                <a14:useLocalDpi xmlns:a14="http://schemas.microsoft.com/office/drawing/2010/main"/>
              </a:ext>
            </a:extLst>
          </a:blip>
          <a:srcRect t="12474" r="204" b="12678"/>
          <a:stretch/>
        </p:blipFill>
        <p:spPr>
          <a:xfrm>
            <a:off x="1" y="4838700"/>
            <a:ext cx="12188824" cy="2022563"/>
          </a:xfrm>
          <a:prstGeom prst="rect">
            <a:avLst/>
          </a:prstGeom>
        </p:spPr>
      </p:pic>
      <p:sp>
        <p:nvSpPr>
          <p:cNvPr id="13" name="Title 12"/>
          <p:cNvSpPr>
            <a:spLocks noGrp="1"/>
          </p:cNvSpPr>
          <p:nvPr>
            <p:ph type="title"/>
          </p:nvPr>
        </p:nvSpPr>
        <p:spPr/>
        <p:txBody>
          <a:bodyPr/>
          <a:lstStyle/>
          <a:p>
            <a:pPr lvl="0"/>
            <a:r>
              <a:rPr lang="en-US" smtClean="0"/>
              <a:t>CapEx Considerations </a:t>
            </a:r>
            <a:endParaRPr lang="en-US" dirty="0"/>
          </a:p>
        </p:txBody>
      </p:sp>
      <p:sp>
        <p:nvSpPr>
          <p:cNvPr id="4" name="Text Placeholder 3"/>
          <p:cNvSpPr>
            <a:spLocks noGrp="1"/>
          </p:cNvSpPr>
          <p:nvPr>
            <p:ph type="body" sz="quarter" idx="11"/>
          </p:nvPr>
        </p:nvSpPr>
        <p:spPr/>
        <p:txBody>
          <a:bodyPr/>
          <a:lstStyle/>
          <a:p>
            <a:r>
              <a:rPr lang="en-US" smtClean="0"/>
              <a:t>Cisco VXI Economic Impact</a:t>
            </a:r>
            <a:endParaRPr lang="en-US"/>
          </a:p>
        </p:txBody>
      </p:sp>
      <p:pic>
        <p:nvPicPr>
          <p:cNvPr id="41"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9131" y="138060"/>
            <a:ext cx="126649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6" name="Group 87"/>
          <p:cNvGrpSpPr>
            <a:grpSpLocks/>
          </p:cNvGrpSpPr>
          <p:nvPr/>
        </p:nvGrpSpPr>
        <p:grpSpPr>
          <a:xfrm>
            <a:off x="-64" y="4792435"/>
            <a:ext cx="12188952" cy="47625"/>
            <a:chOff x="7087711" y="3203216"/>
            <a:chExt cx="505822" cy="737177"/>
          </a:xfrm>
          <a:effectLst>
            <a:outerShdw blurRad="25400" dist="12700" dir="5400000" algn="t" rotWithShape="0">
              <a:prstClr val="black">
                <a:alpha val="20000"/>
              </a:prstClr>
            </a:outerShdw>
          </a:effectLst>
        </p:grpSpPr>
        <p:sp>
          <p:nvSpPr>
            <p:cNvPr id="67"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68" name="Oval 10"/>
            <p:cNvSpPr>
              <a:spLocks noChangeArrowheads="1"/>
            </p:cNvSpPr>
            <p:nvPr/>
          </p:nvSpPr>
          <p:spPr bwMode="auto">
            <a:xfrm>
              <a:off x="7087711" y="3439483"/>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Tree>
    <p:extLst>
      <p:ext uri="{BB962C8B-B14F-4D97-AF65-F5344CB8AC3E}">
        <p14:creationId xmlns:p14="http://schemas.microsoft.com/office/powerpoint/2010/main" val="1314071394"/>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a:spLocks/>
          </p:cNvSpPr>
          <p:nvPr/>
        </p:nvSpPr>
        <p:spPr>
          <a:xfrm rot="10800000">
            <a:off x="1811414" y="1966912"/>
            <a:ext cx="2028297" cy="4105275"/>
          </a:xfrm>
          <a:prstGeom prst="rect">
            <a:avLst/>
          </a:prstGeom>
          <a:gradFill flip="none" rotWithShape="1">
            <a:gsLst>
              <a:gs pos="0">
                <a:srgbClr val="7B55D9">
                  <a:alpha val="0"/>
                </a:srgbClr>
              </a:gs>
              <a:gs pos="100000">
                <a:schemeClr val="accent4">
                  <a:lumMod val="75000"/>
                  <a:lumOff val="25000"/>
                  <a:alpha val="7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144636500"/>
              </p:ext>
            </p:extLst>
          </p:nvPr>
        </p:nvGraphicFramePr>
        <p:xfrm>
          <a:off x="361507" y="1114553"/>
          <a:ext cx="3590297"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Cisco </a:t>
            </a:r>
            <a:r>
              <a:rPr lang="en-US" dirty="0" err="1" smtClean="0"/>
              <a:t>VXI</a:t>
            </a:r>
            <a:r>
              <a:rPr lang="en-US" dirty="0" smtClean="0"/>
              <a:t>: Key Value Drivers</a:t>
            </a:r>
            <a:endParaRPr lang="en-US" dirty="0"/>
          </a:p>
        </p:txBody>
      </p:sp>
      <p:sp>
        <p:nvSpPr>
          <p:cNvPr id="21" name="TextBox 20"/>
          <p:cNvSpPr txBox="1">
            <a:spLocks/>
          </p:cNvSpPr>
          <p:nvPr/>
        </p:nvSpPr>
        <p:spPr>
          <a:xfrm>
            <a:off x="4615216" y="6167475"/>
            <a:ext cx="6575245" cy="377008"/>
          </a:xfrm>
          <a:prstGeom prst="rect">
            <a:avLst/>
          </a:prstGeom>
          <a:noFill/>
        </p:spPr>
        <p:txBody>
          <a:bodyPr wrap="square" lIns="68562" tIns="34281" rIns="68562" bIns="34281" rtlCol="0">
            <a:spAutoFit/>
          </a:bodyPr>
          <a:lstStyle/>
          <a:p>
            <a:pPr algn="ctr"/>
            <a:r>
              <a:rPr lang="en-US" sz="2000" dirty="0"/>
              <a:t>CISCO VXI </a:t>
            </a:r>
            <a:r>
              <a:rPr lang="en-US" sz="2000"/>
              <a:t>TCO </a:t>
            </a:r>
            <a:r>
              <a:rPr lang="en-US" sz="2000" smtClean="0"/>
              <a:t>BENEFITS WITHOUT </a:t>
            </a:r>
            <a:r>
              <a:rPr lang="en-US" sz="2000" dirty="0" err="1"/>
              <a:t>VOICE+VIDEO</a:t>
            </a:r>
            <a:endParaRPr lang="en-US" sz="2000" dirty="0"/>
          </a:p>
        </p:txBody>
      </p:sp>
      <p:sp>
        <p:nvSpPr>
          <p:cNvPr id="23" name="Rectangle 22"/>
          <p:cNvSpPr>
            <a:spLocks/>
          </p:cNvSpPr>
          <p:nvPr/>
        </p:nvSpPr>
        <p:spPr>
          <a:xfrm>
            <a:off x="3044154" y="1536145"/>
            <a:ext cx="561829" cy="1057275"/>
          </a:xfrm>
          <a:prstGeom prst="rect">
            <a:avLst/>
          </a:prstGeom>
          <a:noFill/>
          <a:ln>
            <a:solidFill>
              <a:schemeClr val="accent3">
                <a:lumMod val="40000"/>
                <a:lumOff val="60000"/>
              </a:schemeClr>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grpSp>
        <p:nvGrpSpPr>
          <p:cNvPr id="47" name="Group 46"/>
          <p:cNvGrpSpPr>
            <a:grpSpLocks/>
          </p:cNvGrpSpPr>
          <p:nvPr/>
        </p:nvGrpSpPr>
        <p:grpSpPr>
          <a:xfrm>
            <a:off x="3664340" y="1519866"/>
            <a:ext cx="161883" cy="1066800"/>
            <a:chOff x="3086100" y="1498600"/>
            <a:chExt cx="558800" cy="1066800"/>
          </a:xfrm>
        </p:grpSpPr>
        <p:cxnSp>
          <p:nvCxnSpPr>
            <p:cNvPr id="43" name="Straight Connector 42"/>
            <p:cNvCxnSpPr/>
            <p:nvPr/>
          </p:nvCxnSpPr>
          <p:spPr>
            <a:xfrm>
              <a:off x="3086100" y="14986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86100" y="25654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644900" y="1498600"/>
              <a:ext cx="0" cy="106680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a:cxnSpLocks/>
          </p:cNvCxnSpPr>
          <p:nvPr/>
        </p:nvCxnSpPr>
        <p:spPr>
          <a:xfrm>
            <a:off x="3826223" y="2071291"/>
            <a:ext cx="783029"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p:cNvSpPr>
          <p:nvPr/>
        </p:nvSpPr>
        <p:spPr>
          <a:xfrm rot="16200000">
            <a:off x="6883745" y="-615025"/>
            <a:ext cx="1000125" cy="535757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54" name="Group 53"/>
          <p:cNvGrpSpPr>
            <a:grpSpLocks/>
          </p:cNvGrpSpPr>
          <p:nvPr/>
        </p:nvGrpSpPr>
        <p:grpSpPr>
          <a:xfrm flipH="1">
            <a:off x="4609805" y="1498600"/>
            <a:ext cx="238063" cy="4572000"/>
            <a:chOff x="3086100" y="1498600"/>
            <a:chExt cx="558800" cy="1066800"/>
          </a:xfrm>
        </p:grpSpPr>
        <p:cxnSp>
          <p:nvCxnSpPr>
            <p:cNvPr id="55" name="Straight Connector 54"/>
            <p:cNvCxnSpPr/>
            <p:nvPr/>
          </p:nvCxnSpPr>
          <p:spPr>
            <a:xfrm>
              <a:off x="3086100" y="14986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86100" y="25654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644900" y="1498600"/>
              <a:ext cx="0" cy="106680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58" name="Rectangle 57"/>
          <p:cNvSpPr>
            <a:spLocks/>
          </p:cNvSpPr>
          <p:nvPr/>
        </p:nvSpPr>
        <p:spPr>
          <a:xfrm rot="16200000">
            <a:off x="6883745" y="523742"/>
            <a:ext cx="1000125" cy="535757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9" name="Rectangle 58"/>
          <p:cNvSpPr>
            <a:spLocks/>
          </p:cNvSpPr>
          <p:nvPr/>
        </p:nvSpPr>
        <p:spPr>
          <a:xfrm rot="16200000">
            <a:off x="6883745" y="1662509"/>
            <a:ext cx="1000125" cy="535757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0" name="Rectangle 59"/>
          <p:cNvSpPr>
            <a:spLocks/>
          </p:cNvSpPr>
          <p:nvPr/>
        </p:nvSpPr>
        <p:spPr>
          <a:xfrm rot="16200000">
            <a:off x="6883745" y="2801274"/>
            <a:ext cx="1000125" cy="5357575"/>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1" name="Rounded Rectangle 60"/>
          <p:cNvSpPr>
            <a:spLocks/>
          </p:cNvSpPr>
          <p:nvPr/>
        </p:nvSpPr>
        <p:spPr>
          <a:xfrm>
            <a:off x="5178970" y="1643719"/>
            <a:ext cx="1787363" cy="838200"/>
          </a:xfrm>
          <a:prstGeom prst="roundRect">
            <a:avLst>
              <a:gd name="adj" fmla="val 8166"/>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4281" tIns="34281" rIns="34281" bIns="34281" rtlCol="0" anchor="ctr"/>
          <a:lstStyle/>
          <a:p>
            <a:pPr algn="r"/>
            <a:r>
              <a:rPr lang="en-US" b="1" dirty="0">
                <a:solidFill>
                  <a:schemeClr val="accent3">
                    <a:lumMod val="60000"/>
                    <a:lumOff val="40000"/>
                  </a:schemeClr>
                </a:solidFill>
              </a:rPr>
              <a:t>Client</a:t>
            </a:r>
            <a:br>
              <a:rPr lang="en-US" b="1" dirty="0">
                <a:solidFill>
                  <a:schemeClr val="accent3">
                    <a:lumMod val="60000"/>
                    <a:lumOff val="40000"/>
                  </a:schemeClr>
                </a:solidFill>
              </a:rPr>
            </a:br>
            <a:r>
              <a:rPr lang="en-US" b="1" dirty="0">
                <a:solidFill>
                  <a:schemeClr val="accent3">
                    <a:lumMod val="60000"/>
                    <a:lumOff val="40000"/>
                  </a:schemeClr>
                </a:solidFill>
              </a:rPr>
              <a:t>Hardware</a:t>
            </a:r>
            <a:br>
              <a:rPr lang="en-US" b="1" dirty="0">
                <a:solidFill>
                  <a:schemeClr val="accent3">
                    <a:lumMod val="60000"/>
                    <a:lumOff val="40000"/>
                  </a:schemeClr>
                </a:solidFill>
              </a:rPr>
            </a:br>
            <a:r>
              <a:rPr lang="en-US" b="1" dirty="0">
                <a:solidFill>
                  <a:schemeClr val="accent3">
                    <a:lumMod val="60000"/>
                    <a:lumOff val="40000"/>
                  </a:schemeClr>
                </a:solidFill>
              </a:rPr>
              <a:t>and Software</a:t>
            </a:r>
          </a:p>
        </p:txBody>
      </p:sp>
      <p:sp>
        <p:nvSpPr>
          <p:cNvPr id="62" name="Rounded Rectangle 61"/>
          <p:cNvSpPr>
            <a:spLocks/>
          </p:cNvSpPr>
          <p:nvPr/>
        </p:nvSpPr>
        <p:spPr>
          <a:xfrm>
            <a:off x="5178970" y="2771656"/>
            <a:ext cx="1787363" cy="838200"/>
          </a:xfrm>
          <a:prstGeom prst="roundRect">
            <a:avLst>
              <a:gd name="adj" fmla="val 8166"/>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4281" tIns="34281" rIns="34281" bIns="34281" rtlCol="0" anchor="ctr"/>
          <a:lstStyle/>
          <a:p>
            <a:pPr algn="r"/>
            <a:r>
              <a:rPr lang="en-US" b="1" dirty="0">
                <a:solidFill>
                  <a:schemeClr val="accent3">
                    <a:lumMod val="60000"/>
                    <a:lumOff val="40000"/>
                  </a:schemeClr>
                </a:solidFill>
              </a:rPr>
              <a:t>Data Center Infrastructure</a:t>
            </a:r>
            <a:br>
              <a:rPr lang="en-US" b="1" dirty="0">
                <a:solidFill>
                  <a:schemeClr val="accent3">
                    <a:lumMod val="60000"/>
                    <a:lumOff val="40000"/>
                  </a:schemeClr>
                </a:solidFill>
              </a:rPr>
            </a:br>
            <a:r>
              <a:rPr lang="en-US" b="1" dirty="0">
                <a:solidFill>
                  <a:schemeClr val="accent3">
                    <a:lumMod val="60000"/>
                    <a:lumOff val="40000"/>
                  </a:schemeClr>
                </a:solidFill>
              </a:rPr>
              <a:t>(Investment)</a:t>
            </a:r>
          </a:p>
        </p:txBody>
      </p:sp>
      <p:sp>
        <p:nvSpPr>
          <p:cNvPr id="63" name="Rounded Rectangle 62"/>
          <p:cNvSpPr>
            <a:spLocks/>
          </p:cNvSpPr>
          <p:nvPr/>
        </p:nvSpPr>
        <p:spPr>
          <a:xfrm>
            <a:off x="5178970" y="3935400"/>
            <a:ext cx="1787363" cy="838200"/>
          </a:xfrm>
          <a:prstGeom prst="roundRect">
            <a:avLst>
              <a:gd name="adj" fmla="val 8166"/>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4281" tIns="34281" rIns="34281" bIns="34281" rtlCol="0" anchor="ctr"/>
          <a:lstStyle/>
          <a:p>
            <a:pPr algn="r"/>
            <a:r>
              <a:rPr lang="en-US" b="1" dirty="0">
                <a:solidFill>
                  <a:schemeClr val="accent3">
                    <a:lumMod val="60000"/>
                    <a:lumOff val="40000"/>
                  </a:schemeClr>
                </a:solidFill>
              </a:rPr>
              <a:t>IT Operational Costs</a:t>
            </a:r>
          </a:p>
        </p:txBody>
      </p:sp>
      <p:sp>
        <p:nvSpPr>
          <p:cNvPr id="64" name="Rounded Rectangle 63"/>
          <p:cNvSpPr>
            <a:spLocks/>
          </p:cNvSpPr>
          <p:nvPr/>
        </p:nvSpPr>
        <p:spPr>
          <a:xfrm>
            <a:off x="5178970" y="5057607"/>
            <a:ext cx="1787363" cy="838200"/>
          </a:xfrm>
          <a:prstGeom prst="roundRect">
            <a:avLst>
              <a:gd name="adj" fmla="val 6750"/>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4281" tIns="34281" rIns="34281" bIns="34281" rtlCol="0" anchor="ctr"/>
          <a:lstStyle/>
          <a:p>
            <a:pPr algn="r"/>
            <a:r>
              <a:rPr lang="en-US" b="1" dirty="0">
                <a:solidFill>
                  <a:schemeClr val="accent3">
                    <a:lumMod val="60000"/>
                    <a:lumOff val="40000"/>
                  </a:schemeClr>
                </a:solidFill>
              </a:rPr>
              <a:t>Utilities and Facilities</a:t>
            </a:r>
          </a:p>
        </p:txBody>
      </p:sp>
      <p:cxnSp>
        <p:nvCxnSpPr>
          <p:cNvPr id="66" name="Straight Connector 65"/>
          <p:cNvCxnSpPr>
            <a:cxnSpLocks/>
          </p:cNvCxnSpPr>
          <p:nvPr/>
        </p:nvCxnSpPr>
        <p:spPr>
          <a:xfrm>
            <a:off x="7165553" y="1687513"/>
            <a:ext cx="1191" cy="752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a:xfrm>
            <a:off x="7165553" y="2817812"/>
            <a:ext cx="1191" cy="752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a:xfrm>
            <a:off x="7165553" y="3948113"/>
            <a:ext cx="1191" cy="752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a:off x="7165553" y="5116513"/>
            <a:ext cx="1191" cy="752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 Placeholder 2"/>
          <p:cNvSpPr txBox="1">
            <a:spLocks/>
          </p:cNvSpPr>
          <p:nvPr/>
        </p:nvSpPr>
        <p:spPr>
          <a:xfrm>
            <a:off x="7349949" y="1720972"/>
            <a:ext cx="3720310" cy="714375"/>
          </a:xfrm>
          <a:prstGeom prst="rect">
            <a:avLst/>
          </a:prstGeom>
        </p:spPr>
        <p:txBody>
          <a:bodyPr lIns="68562" tIns="34281" rIns="68562" bIns="34281" anchor="ctr"/>
          <a:lstStyle/>
          <a:p>
            <a:pPr marL="228600" indent="-228600">
              <a:buClr>
                <a:schemeClr val="tx1"/>
              </a:buClr>
              <a:buSzPct val="90000"/>
              <a:buFont typeface="Arial" pitchFamily="34" charset="0"/>
              <a:buChar char="•"/>
              <a:defRPr/>
            </a:pPr>
            <a:r>
              <a:rPr lang="en-US" sz="1600" dirty="0">
                <a:latin typeface="+mj-lt"/>
              </a:rPr>
              <a:t>Lower cost client devices</a:t>
            </a:r>
          </a:p>
          <a:p>
            <a:pPr marL="228600" indent="-228600">
              <a:buClr>
                <a:schemeClr val="tx1"/>
              </a:buClr>
              <a:buSzPct val="90000"/>
              <a:buFont typeface="Arial" pitchFamily="34" charset="0"/>
              <a:buChar char="•"/>
              <a:defRPr/>
            </a:pPr>
            <a:r>
              <a:rPr lang="en-US" sz="1600" dirty="0">
                <a:latin typeface="+mj-lt"/>
              </a:rPr>
              <a:t>Extend life of desktops</a:t>
            </a:r>
          </a:p>
        </p:txBody>
      </p:sp>
      <p:sp>
        <p:nvSpPr>
          <p:cNvPr id="71" name="Text Placeholder 2"/>
          <p:cNvSpPr txBox="1">
            <a:spLocks/>
          </p:cNvSpPr>
          <p:nvPr/>
        </p:nvSpPr>
        <p:spPr>
          <a:xfrm>
            <a:off x="7383807" y="2729422"/>
            <a:ext cx="3720310" cy="914400"/>
          </a:xfrm>
          <a:prstGeom prst="rect">
            <a:avLst/>
          </a:prstGeom>
        </p:spPr>
        <p:txBody>
          <a:bodyPr lIns="68562" tIns="34281" rIns="68562" bIns="34281" anchor="ctr"/>
          <a:lstStyle/>
          <a:p>
            <a:pPr marL="228600" indent="-228600">
              <a:buClr>
                <a:schemeClr val="tx1"/>
              </a:buClr>
              <a:buSzPct val="90000"/>
              <a:buFont typeface="Arial" pitchFamily="34" charset="0"/>
              <a:buChar char="•"/>
              <a:defRPr/>
            </a:pPr>
            <a:r>
              <a:rPr lang="en-US" sz="1600" dirty="0">
                <a:latin typeface="+mj-lt"/>
              </a:rPr>
              <a:t>UCS virtual desktop density</a:t>
            </a:r>
          </a:p>
          <a:p>
            <a:pPr marL="228600" indent="-228600">
              <a:buClr>
                <a:schemeClr val="tx1"/>
              </a:buClr>
              <a:buSzPct val="90000"/>
              <a:buFont typeface="Arial" pitchFamily="34" charset="0"/>
              <a:buChar char="•"/>
              <a:defRPr/>
            </a:pPr>
            <a:r>
              <a:rPr lang="en-US" sz="1600" dirty="0">
                <a:latin typeface="+mj-lt"/>
              </a:rPr>
              <a:t>UCS Unified fabric</a:t>
            </a:r>
          </a:p>
          <a:p>
            <a:pPr marL="228600" indent="-228600">
              <a:buClr>
                <a:schemeClr val="tx1"/>
              </a:buClr>
              <a:buSzPct val="90000"/>
              <a:buFont typeface="Arial" pitchFamily="34" charset="0"/>
              <a:buChar char="•"/>
              <a:defRPr/>
            </a:pPr>
            <a:r>
              <a:rPr lang="en-US" sz="1600" dirty="0">
                <a:latin typeface="+mj-lt"/>
              </a:rPr>
              <a:t>End-to-end validated design</a:t>
            </a:r>
          </a:p>
        </p:txBody>
      </p:sp>
      <p:sp>
        <p:nvSpPr>
          <p:cNvPr id="72" name="Text Placeholder 2"/>
          <p:cNvSpPr txBox="1">
            <a:spLocks/>
          </p:cNvSpPr>
          <p:nvPr/>
        </p:nvSpPr>
        <p:spPr>
          <a:xfrm>
            <a:off x="7383807" y="3869833"/>
            <a:ext cx="3720310" cy="914400"/>
          </a:xfrm>
          <a:prstGeom prst="rect">
            <a:avLst/>
          </a:prstGeom>
        </p:spPr>
        <p:txBody>
          <a:bodyPr lIns="68562" tIns="34281" rIns="68562" bIns="34281" anchor="ctr"/>
          <a:lstStyle/>
          <a:p>
            <a:pPr marL="228600" indent="-228600">
              <a:buClr>
                <a:schemeClr val="tx1"/>
              </a:buClr>
              <a:buSzPct val="90000"/>
              <a:buFont typeface="Arial" pitchFamily="34" charset="0"/>
              <a:buChar char="•"/>
              <a:defRPr/>
            </a:pPr>
            <a:r>
              <a:rPr lang="en-US" sz="1600" dirty="0">
                <a:latin typeface="+mj-lt"/>
              </a:rPr>
              <a:t>Lower deployment, administration and Help Desk costs</a:t>
            </a:r>
          </a:p>
        </p:txBody>
      </p:sp>
      <p:sp>
        <p:nvSpPr>
          <p:cNvPr id="73" name="Text Placeholder 2"/>
          <p:cNvSpPr txBox="1">
            <a:spLocks/>
          </p:cNvSpPr>
          <p:nvPr/>
        </p:nvSpPr>
        <p:spPr>
          <a:xfrm>
            <a:off x="7383807" y="5013543"/>
            <a:ext cx="3720310" cy="914400"/>
          </a:xfrm>
          <a:prstGeom prst="rect">
            <a:avLst/>
          </a:prstGeom>
        </p:spPr>
        <p:txBody>
          <a:bodyPr lIns="68562" tIns="34281" rIns="68562" bIns="34281" anchor="ctr"/>
          <a:lstStyle/>
          <a:p>
            <a:pPr marL="228600" indent="-228600">
              <a:buClr>
                <a:schemeClr val="tx1"/>
              </a:buClr>
              <a:buSzPct val="90000"/>
              <a:buFont typeface="Arial" pitchFamily="34" charset="0"/>
              <a:buChar char="•"/>
              <a:defRPr/>
            </a:pPr>
            <a:r>
              <a:rPr lang="en-US" sz="1600" dirty="0">
                <a:latin typeface="+mj-lt"/>
              </a:rPr>
              <a:t>Lower power consumption</a:t>
            </a:r>
          </a:p>
          <a:p>
            <a:pPr marL="228600" indent="-228600">
              <a:buClr>
                <a:schemeClr val="tx1"/>
              </a:buClr>
              <a:buSzPct val="90000"/>
              <a:buFont typeface="Arial" pitchFamily="34" charset="0"/>
              <a:buChar char="•"/>
              <a:defRPr/>
            </a:pPr>
            <a:r>
              <a:rPr lang="en-US" sz="1600" dirty="0">
                <a:latin typeface="+mj-lt"/>
              </a:rPr>
              <a:t>Energy Management</a:t>
            </a:r>
          </a:p>
          <a:p>
            <a:pPr marL="228600" indent="-228600">
              <a:buClr>
                <a:schemeClr val="tx1"/>
              </a:buClr>
              <a:buSzPct val="90000"/>
              <a:buFont typeface="Arial" pitchFamily="34" charset="0"/>
              <a:buChar char="•"/>
              <a:defRPr/>
            </a:pPr>
            <a:r>
              <a:rPr lang="en-US" sz="1600" dirty="0">
                <a:latin typeface="+mj-lt"/>
              </a:rPr>
              <a:t>Power over Ethernet benefits</a:t>
            </a:r>
          </a:p>
        </p:txBody>
      </p:sp>
      <p:pic>
        <p:nvPicPr>
          <p:cNvPr id="34"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9131" y="138060"/>
            <a:ext cx="126649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771742"/>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Cost Savings with VXI</a:t>
            </a:r>
            <a:endParaRPr lang="en-US" dirty="0"/>
          </a:p>
        </p:txBody>
      </p:sp>
      <p:sp>
        <p:nvSpPr>
          <p:cNvPr id="14" name="Text Placeholder 13"/>
          <p:cNvSpPr>
            <a:spLocks noGrp="1"/>
          </p:cNvSpPr>
          <p:nvPr>
            <p:ph type="body" sz="quarter" idx="11"/>
          </p:nvPr>
        </p:nvSpPr>
        <p:spPr/>
        <p:txBody>
          <a:bodyPr/>
          <a:lstStyle/>
          <a:p>
            <a:r>
              <a:rPr lang="en-US" smtClean="0"/>
              <a:t>Drive up to 25% Savings In Overall Desktop and Video TCO</a:t>
            </a:r>
            <a:endParaRPr lang="en-US" dirty="0"/>
          </a:p>
        </p:txBody>
      </p:sp>
      <p:pic>
        <p:nvPicPr>
          <p:cNvPr id="24"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9131" y="138060"/>
            <a:ext cx="126649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726749" y="1722013"/>
            <a:ext cx="10138883" cy="5178679"/>
            <a:chOff x="764758" y="2235200"/>
            <a:chExt cx="8379242" cy="4279900"/>
          </a:xfrm>
        </p:grpSpPr>
        <p:sp>
          <p:nvSpPr>
            <p:cNvPr id="29" name="Rectangle 28"/>
            <p:cNvSpPr/>
            <p:nvPr/>
          </p:nvSpPr>
          <p:spPr>
            <a:xfrm rot="16200000">
              <a:off x="7749814" y="3257555"/>
              <a:ext cx="783855" cy="1623522"/>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31" name="Rectangle 30"/>
            <p:cNvSpPr/>
            <p:nvPr/>
          </p:nvSpPr>
          <p:spPr>
            <a:xfrm rot="10800000">
              <a:off x="1656932" y="2514597"/>
              <a:ext cx="5359399" cy="2950681"/>
            </a:xfrm>
            <a:prstGeom prst="rect">
              <a:avLst/>
            </a:prstGeom>
            <a:gradFill flip="none" rotWithShape="1">
              <a:gsLst>
                <a:gs pos="0">
                  <a:srgbClr val="7B55D9">
                    <a:alpha val="0"/>
                  </a:srgbClr>
                </a:gs>
                <a:gs pos="100000">
                  <a:schemeClr val="accent4">
                    <a:lumMod val="75000"/>
                    <a:lumOff val="25000"/>
                    <a:alpha val="7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graphicFrame>
          <p:nvGraphicFramePr>
            <p:cNvPr id="32" name="Chart Placeholder 4"/>
            <p:cNvGraphicFramePr>
              <a:graphicFrameLocks/>
            </p:cNvGraphicFramePr>
            <p:nvPr>
              <p:extLst>
                <p:ext uri="{D42A27DB-BD31-4B8C-83A1-F6EECF244321}">
                  <p14:modId xmlns:p14="http://schemas.microsoft.com/office/powerpoint/2010/main" val="667896689"/>
                </p:ext>
              </p:extLst>
            </p:nvPr>
          </p:nvGraphicFramePr>
          <p:xfrm>
            <a:off x="764758" y="2235200"/>
            <a:ext cx="6610350" cy="4279900"/>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p:cNvSpPr/>
            <p:nvPr/>
          </p:nvSpPr>
          <p:spPr>
            <a:xfrm>
              <a:off x="2859677" y="2380734"/>
              <a:ext cx="2877711" cy="369332"/>
            </a:xfrm>
            <a:prstGeom prst="rect">
              <a:avLst/>
            </a:prstGeom>
          </p:spPr>
          <p:txBody>
            <a:bodyPr wrap="none">
              <a:spAutoFit/>
            </a:bodyPr>
            <a:lstStyle/>
            <a:p>
              <a:pPr algn="ctr">
                <a:defRPr sz="1800" b="1" i="0" u="none" strike="noStrike" kern="1200" baseline="0">
                  <a:solidFill>
                    <a:srgbClr val="08ACF6"/>
                  </a:solidFill>
                  <a:latin typeface="+mn-lt"/>
                  <a:ea typeface="+mn-ea"/>
                  <a:cs typeface="+mn-cs"/>
                </a:defRPr>
              </a:pPr>
              <a:r>
                <a:rPr lang="en-US" dirty="0" smtClean="0">
                  <a:solidFill>
                    <a:schemeClr val="bg1">
                      <a:lumMod val="20000"/>
                      <a:lumOff val="80000"/>
                    </a:schemeClr>
                  </a:solidFill>
                </a:rPr>
                <a:t>Annual TCO Per User ($)</a:t>
              </a:r>
              <a:endParaRPr lang="en-US" dirty="0">
                <a:solidFill>
                  <a:schemeClr val="bg1">
                    <a:lumMod val="20000"/>
                    <a:lumOff val="80000"/>
                  </a:schemeClr>
                </a:solidFill>
              </a:endParaRPr>
            </a:p>
          </p:txBody>
        </p:sp>
        <p:grpSp>
          <p:nvGrpSpPr>
            <p:cNvPr id="34" name="Group 33"/>
            <p:cNvGrpSpPr/>
            <p:nvPr/>
          </p:nvGrpSpPr>
          <p:grpSpPr>
            <a:xfrm>
              <a:off x="6307904" y="3746500"/>
              <a:ext cx="169137" cy="673100"/>
              <a:chOff x="3086100" y="1498600"/>
              <a:chExt cx="558800" cy="1066800"/>
            </a:xfrm>
          </p:grpSpPr>
          <p:cxnSp>
            <p:nvCxnSpPr>
              <p:cNvPr id="43" name="Straight Connector 42"/>
              <p:cNvCxnSpPr/>
              <p:nvPr/>
            </p:nvCxnSpPr>
            <p:spPr>
              <a:xfrm>
                <a:off x="3086100" y="14986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86100" y="25654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44900" y="1498600"/>
                <a:ext cx="0" cy="106680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flipH="1">
              <a:off x="7283033" y="3632200"/>
              <a:ext cx="355600" cy="863600"/>
              <a:chOff x="3086100" y="1498600"/>
              <a:chExt cx="558800" cy="1066800"/>
            </a:xfrm>
          </p:grpSpPr>
          <p:cxnSp>
            <p:nvCxnSpPr>
              <p:cNvPr id="40" name="Straight Connector 39"/>
              <p:cNvCxnSpPr/>
              <p:nvPr/>
            </p:nvCxnSpPr>
            <p:spPr>
              <a:xfrm>
                <a:off x="3086100" y="14986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86100" y="2565400"/>
                <a:ext cx="546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644900" y="1498600"/>
                <a:ext cx="0" cy="106680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7400923" y="3685111"/>
              <a:ext cx="1743077" cy="768411"/>
            </a:xfrm>
            <a:prstGeom prst="rect">
              <a:avLst/>
            </a:prstGeom>
            <a:noFill/>
            <a:ln w="9525">
              <a:noFill/>
              <a:prstDash val="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sz="1400" dirty="0" smtClean="0">
                  <a:solidFill>
                    <a:schemeClr val="bg1">
                      <a:lumMod val="20000"/>
                      <a:lumOff val="80000"/>
                    </a:schemeClr>
                  </a:solidFill>
                </a:rPr>
                <a:t>Desktop: -17%</a:t>
              </a:r>
            </a:p>
            <a:p>
              <a:r>
                <a:rPr lang="en-US" sz="1400" dirty="0" smtClean="0">
                  <a:solidFill>
                    <a:schemeClr val="bg1">
                      <a:lumMod val="20000"/>
                      <a:lumOff val="80000"/>
                    </a:schemeClr>
                  </a:solidFill>
                </a:rPr>
                <a:t>Voice: - 30%+</a:t>
              </a:r>
            </a:p>
            <a:p>
              <a:r>
                <a:rPr lang="en-US" sz="1400" dirty="0" smtClean="0">
                  <a:solidFill>
                    <a:schemeClr val="bg1">
                      <a:lumMod val="20000"/>
                      <a:lumOff val="80000"/>
                    </a:schemeClr>
                  </a:solidFill>
                </a:rPr>
                <a:t>Total</a:t>
              </a:r>
              <a:r>
                <a:rPr lang="en-US" sz="1400" dirty="0">
                  <a:solidFill>
                    <a:schemeClr val="bg1">
                      <a:lumMod val="20000"/>
                      <a:lumOff val="80000"/>
                    </a:schemeClr>
                  </a:solidFill>
                </a:rPr>
                <a:t>: -24</a:t>
              </a:r>
              <a:r>
                <a:rPr lang="en-US" sz="1400">
                  <a:solidFill>
                    <a:schemeClr val="bg1">
                      <a:lumMod val="20000"/>
                      <a:lumOff val="80000"/>
                    </a:schemeClr>
                  </a:solidFill>
                </a:rPr>
                <a:t>% </a:t>
              </a:r>
              <a:endParaRPr lang="en-US" sz="1400" dirty="0">
                <a:solidFill>
                  <a:schemeClr val="bg1">
                    <a:lumMod val="20000"/>
                    <a:lumOff val="80000"/>
                  </a:schemeClr>
                </a:solidFill>
              </a:endParaRPr>
            </a:p>
          </p:txBody>
        </p:sp>
        <p:cxnSp>
          <p:nvCxnSpPr>
            <p:cNvPr id="39" name="Straight Connector 38"/>
            <p:cNvCxnSpPr/>
            <p:nvPr/>
          </p:nvCxnSpPr>
          <p:spPr>
            <a:xfrm>
              <a:off x="6477000" y="4140200"/>
              <a:ext cx="800100" cy="0"/>
            </a:xfrm>
            <a:prstGeom prst="line">
              <a:avLst/>
            </a:prstGeom>
            <a:ln>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949135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cstate="print">
            <a:extLst>
              <a:ext uri="{28A0092B-C50C-407E-A947-70E740481C1C}">
                <a14:useLocalDpi xmlns:a14="http://schemas.microsoft.com/office/drawing/2010/main" val="0"/>
              </a:ext>
            </a:extLst>
          </a:blip>
          <a:srcRect l="49" t="42847" r="49" b="37415"/>
          <a:stretch/>
        </p:blipFill>
        <p:spPr>
          <a:xfrm>
            <a:off x="1" y="5249729"/>
            <a:ext cx="12188824" cy="1600200"/>
          </a:xfrm>
          <a:prstGeom prst="rect">
            <a:avLst/>
          </a:prstGeom>
        </p:spPr>
      </p:pic>
      <p:sp>
        <p:nvSpPr>
          <p:cNvPr id="3" name="Title 2"/>
          <p:cNvSpPr>
            <a:spLocks noGrp="1"/>
          </p:cNvSpPr>
          <p:nvPr>
            <p:ph type="title"/>
          </p:nvPr>
        </p:nvSpPr>
        <p:spPr/>
        <p:txBody>
          <a:bodyPr/>
          <a:lstStyle/>
          <a:p>
            <a:r>
              <a:rPr lang="en-US" smtClean="0"/>
              <a:t>Cisco as Your Strategic Partner </a:t>
            </a:r>
            <a:endParaRPr lang="en-US" dirty="0"/>
          </a:p>
        </p:txBody>
      </p:sp>
      <p:sp>
        <p:nvSpPr>
          <p:cNvPr id="4" name="Text Placeholder 3"/>
          <p:cNvSpPr>
            <a:spLocks noGrp="1"/>
          </p:cNvSpPr>
          <p:nvPr>
            <p:ph type="body" sz="quarter" idx="11"/>
          </p:nvPr>
        </p:nvSpPr>
        <p:spPr/>
        <p:txBody>
          <a:bodyPr/>
          <a:lstStyle/>
          <a:p>
            <a:r>
              <a:rPr lang="en-US" smtClean="0"/>
              <a:t>A Broader Value Proposition</a:t>
            </a:r>
            <a:endParaRPr lang="en-US" dirty="0"/>
          </a:p>
        </p:txBody>
      </p:sp>
      <p:grpSp>
        <p:nvGrpSpPr>
          <p:cNvPr id="8" name="Group 7"/>
          <p:cNvGrpSpPr>
            <a:grpSpLocks/>
          </p:cNvGrpSpPr>
          <p:nvPr/>
        </p:nvGrpSpPr>
        <p:grpSpPr>
          <a:xfrm>
            <a:off x="359218" y="1735947"/>
            <a:ext cx="5233507" cy="4191000"/>
            <a:chOff x="160020" y="1225135"/>
            <a:chExt cx="2834640" cy="4191232"/>
          </a:xfrm>
        </p:grpSpPr>
        <p:sp>
          <p:nvSpPr>
            <p:cNvPr id="26" name="Rectangle 25"/>
            <p:cNvSpPr/>
            <p:nvPr/>
          </p:nvSpPr>
          <p:spPr>
            <a:xfrm>
              <a:off x="160020" y="1866853"/>
              <a:ext cx="2834640" cy="3549514"/>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2" name="Round Same Side Corner Rectangle 31"/>
            <p:cNvSpPr/>
            <p:nvPr/>
          </p:nvSpPr>
          <p:spPr>
            <a:xfrm>
              <a:off x="160020" y="1225135"/>
              <a:ext cx="2834640" cy="660006"/>
            </a:xfrm>
            <a:prstGeom prst="round2SameRect">
              <a:avLst>
                <a:gd name="adj1" fmla="val 11495"/>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nvGrpSpPr>
            <p:cNvPr id="34" name="Group 64"/>
            <p:cNvGrpSpPr/>
            <p:nvPr/>
          </p:nvGrpSpPr>
          <p:grpSpPr>
            <a:xfrm>
              <a:off x="160020" y="1866853"/>
              <a:ext cx="2834640" cy="36576"/>
              <a:chOff x="7087711" y="3203216"/>
              <a:chExt cx="505822" cy="500910"/>
            </a:xfrm>
            <a:effectLst>
              <a:outerShdw blurRad="25400" dist="12700" dir="5400000" algn="t" rotWithShape="0">
                <a:prstClr val="black">
                  <a:alpha val="20000"/>
                </a:prstClr>
              </a:outerShdw>
            </a:effectLst>
          </p:grpSpPr>
          <p:sp>
            <p:nvSpPr>
              <p:cNvPr id="3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20" name="Rectangle 19"/>
            <p:cNvSpPr/>
            <p:nvPr/>
          </p:nvSpPr>
          <p:spPr>
            <a:xfrm>
              <a:off x="160020" y="1384959"/>
              <a:ext cx="2834640" cy="355502"/>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Proven Solution</a:t>
              </a:r>
            </a:p>
          </p:txBody>
        </p:sp>
        <p:sp>
          <p:nvSpPr>
            <p:cNvPr id="28" name="Rectangle 27"/>
            <p:cNvSpPr/>
            <p:nvPr/>
          </p:nvSpPr>
          <p:spPr>
            <a:xfrm>
              <a:off x="160020" y="1917043"/>
              <a:ext cx="2834640" cy="2903520"/>
            </a:xfrm>
            <a:prstGeom prst="rect">
              <a:avLst/>
            </a:prstGeom>
          </p:spPr>
          <p:txBody>
            <a:bodyPr wrap="square">
              <a:spAutoFit/>
            </a:bodyPr>
            <a:lstStyle/>
            <a:p>
              <a:pPr marL="171404" indent="-171404">
                <a:spcAft>
                  <a:spcPts val="225"/>
                </a:spcAft>
                <a:buClr>
                  <a:srgbClr val="FFFFFF"/>
                </a:buClr>
                <a:buFont typeface="Arial" pitchFamily="34" charset="0"/>
                <a:buChar char="•"/>
                <a:defRPr/>
              </a:pPr>
              <a:r>
                <a:rPr lang="en-US" sz="1600" kern="0" dirty="0">
                  <a:solidFill>
                    <a:srgbClr val="FFFFFF"/>
                  </a:solidFill>
                </a:rPr>
                <a:t>Over </a:t>
              </a:r>
              <a:r>
                <a:rPr lang="en-US" sz="1600" b="1" kern="0" dirty="0" smtClean="0">
                  <a:solidFill>
                    <a:srgbClr val="FFC000"/>
                  </a:solidFill>
                </a:rPr>
                <a:t>1000</a:t>
              </a:r>
              <a:r>
                <a:rPr lang="en-US" sz="1600" kern="0" dirty="0" smtClean="0"/>
                <a:t> Desktop </a:t>
              </a:r>
              <a:r>
                <a:rPr lang="en-US" sz="1600" kern="0" dirty="0"/>
                <a:t>Virtualization Customers </a:t>
              </a:r>
              <a:r>
                <a:rPr lang="en-US" sz="1600" kern="0" dirty="0" smtClean="0"/>
                <a:t/>
              </a:r>
              <a:br>
                <a:rPr lang="en-US" sz="1600" kern="0" dirty="0" smtClean="0"/>
              </a:br>
              <a:r>
                <a:rPr lang="en-US" sz="1600" kern="0" dirty="0" smtClean="0"/>
                <a:t>in </a:t>
              </a:r>
              <a:r>
                <a:rPr lang="en-US" sz="1600" kern="0" dirty="0"/>
                <a:t>Production</a:t>
              </a:r>
            </a:p>
            <a:p>
              <a:pPr marL="171404" indent="-171404">
                <a:spcAft>
                  <a:spcPts val="225"/>
                </a:spcAft>
                <a:buClr>
                  <a:srgbClr val="FFFFFF"/>
                </a:buClr>
                <a:buFont typeface="Arial" pitchFamily="34" charset="0"/>
                <a:buChar char="•"/>
                <a:defRPr/>
              </a:pPr>
              <a:r>
                <a:rPr lang="en-US" sz="1600" kern="0" dirty="0"/>
                <a:t>Key Sectors are Financial Services, Healthcare, Public Sector and Education </a:t>
              </a:r>
            </a:p>
            <a:p>
              <a:pPr marL="171404" indent="-171404">
                <a:spcAft>
                  <a:spcPts val="225"/>
                </a:spcAft>
                <a:buClr>
                  <a:srgbClr val="FFFFFF"/>
                </a:buClr>
                <a:buFont typeface="Arial" pitchFamily="34" charset="0"/>
                <a:buChar char="•"/>
                <a:defRPr/>
              </a:pPr>
              <a:r>
                <a:rPr lang="en-US" sz="1600" kern="0" dirty="0" smtClean="0"/>
                <a:t>Select customers </a:t>
              </a:r>
              <a:r>
                <a:rPr lang="en-US" sz="1600" kern="0" dirty="0"/>
                <a:t>running </a:t>
              </a:r>
              <a:r>
                <a:rPr lang="en-US" sz="1600" kern="0" dirty="0" smtClean="0"/>
                <a:t>well over </a:t>
              </a:r>
              <a:r>
                <a:rPr lang="en-US" sz="1600" b="1" kern="0" dirty="0" smtClean="0">
                  <a:solidFill>
                    <a:srgbClr val="FFC000"/>
                  </a:solidFill>
                </a:rPr>
                <a:t>20,000</a:t>
              </a:r>
              <a:r>
                <a:rPr lang="en-US" sz="1600" kern="0" dirty="0" smtClean="0"/>
                <a:t> </a:t>
              </a:r>
              <a:r>
                <a:rPr lang="en-US" sz="1600" kern="0" dirty="0" err="1" smtClean="0"/>
                <a:t>VXI</a:t>
              </a:r>
              <a:r>
                <a:rPr lang="en-US" sz="1600" kern="0" dirty="0" smtClean="0"/>
                <a:t>/</a:t>
              </a:r>
              <a:r>
                <a:rPr lang="en-US" sz="1600" kern="0" dirty="0" err="1" smtClean="0"/>
                <a:t>VDI</a:t>
              </a:r>
              <a:r>
                <a:rPr lang="en-US" sz="1600" kern="0" dirty="0" smtClean="0"/>
                <a:t>  seats on Cisco </a:t>
              </a:r>
              <a:r>
                <a:rPr lang="en-US" sz="1600" kern="0" dirty="0" err="1"/>
                <a:t>UCS</a:t>
              </a:r>
              <a:r>
                <a:rPr lang="en-US" sz="1600" kern="0" dirty="0"/>
                <a:t> </a:t>
              </a:r>
            </a:p>
            <a:p>
              <a:pPr marL="171404" lvl="0" indent="-171404">
                <a:spcAft>
                  <a:spcPts val="225"/>
                </a:spcAft>
                <a:buClr>
                  <a:srgbClr val="FFFFFF"/>
                </a:buClr>
                <a:buFont typeface="Arial" pitchFamily="34" charset="0"/>
                <a:buChar char="•"/>
                <a:defRPr/>
              </a:pPr>
              <a:r>
                <a:rPr lang="en-US" sz="1600" kern="0" dirty="0"/>
                <a:t>Industry awards: 2011 Citrix Ready Solution of the Year, Best of VMworld 2010 Hardware for </a:t>
              </a:r>
              <a:r>
                <a:rPr lang="en-US" sz="1600" kern="0" dirty="0" smtClean="0"/>
                <a:t>Virtualization, </a:t>
              </a:r>
              <a:r>
                <a:rPr lang="en-US" sz="1600" kern="0" dirty="0">
                  <a:latin typeface="Arial" charset="0"/>
                  <a:ea typeface="ＭＳ Ｐゴシック" charset="0"/>
                </a:rPr>
                <a:t>n</a:t>
              </a:r>
              <a:r>
                <a:rPr lang="en-US" sz="1600" kern="0" dirty="0" smtClean="0">
                  <a:latin typeface="Arial" charset="0"/>
                  <a:ea typeface="ＭＳ Ｐゴシック" charset="0"/>
                </a:rPr>
                <a:t>ew </a:t>
              </a:r>
              <a:r>
                <a:rPr lang="en-US" sz="1600" b="1" kern="0" dirty="0" err="1">
                  <a:solidFill>
                    <a:srgbClr val="FFC000"/>
                  </a:solidFill>
                  <a:latin typeface="Arial" charset="0"/>
                  <a:ea typeface="ＭＳ Ｐゴシック" charset="0"/>
                </a:rPr>
                <a:t>VMmark</a:t>
              </a:r>
              <a:r>
                <a:rPr lang="en-US" sz="1600" b="1" kern="0" dirty="0">
                  <a:solidFill>
                    <a:srgbClr val="FFC000"/>
                  </a:solidFill>
                  <a:latin typeface="Arial" charset="0"/>
                  <a:ea typeface="ＭＳ Ｐゴシック" charset="0"/>
                </a:rPr>
                <a:t> 2.1 </a:t>
              </a:r>
              <a:r>
                <a:rPr lang="en-US" sz="1600" kern="0" dirty="0">
                  <a:latin typeface="Arial" charset="0"/>
                  <a:ea typeface="ＭＳ Ｐゴシック" charset="0"/>
                </a:rPr>
                <a:t>benchmark </a:t>
              </a:r>
              <a:r>
                <a:rPr lang="en-US" sz="1600" kern="0" dirty="0" smtClean="0">
                  <a:latin typeface="Arial" charset="0"/>
                  <a:ea typeface="ＭＳ Ｐゴシック" charset="0"/>
                </a:rPr>
                <a:t>World </a:t>
              </a:r>
              <a:r>
                <a:rPr lang="en-US" sz="1600" kern="0" dirty="0">
                  <a:latin typeface="Arial" charset="0"/>
                  <a:ea typeface="ＭＳ Ｐゴシック" charset="0"/>
                </a:rPr>
                <a:t>record with </a:t>
              </a:r>
              <a:r>
                <a:rPr lang="en-US" sz="1600" kern="0" dirty="0" smtClean="0">
                  <a:latin typeface="Arial" charset="0"/>
                  <a:ea typeface="ＭＳ Ｐゴシック" charset="0"/>
                </a:rPr>
                <a:t>Cisco </a:t>
              </a:r>
              <a:r>
                <a:rPr lang="en-US" sz="1600" kern="0" dirty="0" err="1" smtClean="0">
                  <a:latin typeface="Arial" charset="0"/>
                  <a:ea typeface="ＭＳ Ｐゴシック" charset="0"/>
                </a:rPr>
                <a:t>UCS</a:t>
              </a:r>
              <a:r>
                <a:rPr lang="en-US" sz="1600" kern="0" dirty="0" smtClean="0">
                  <a:latin typeface="Arial" charset="0"/>
                  <a:ea typeface="ＭＳ Ｐゴシック" charset="0"/>
                </a:rPr>
                <a:t> (2012)</a:t>
              </a:r>
              <a:endParaRPr lang="en-US" sz="1600" kern="0" dirty="0">
                <a:latin typeface="Arial" charset="0"/>
                <a:ea typeface="ＭＳ Ｐゴシック" charset="0"/>
              </a:endParaRPr>
            </a:p>
            <a:p>
              <a:pPr marL="171404" indent="-171404">
                <a:spcAft>
                  <a:spcPts val="225"/>
                </a:spcAft>
                <a:buClr>
                  <a:srgbClr val="FFFFFF"/>
                </a:buClr>
                <a:buFont typeface="Arial" pitchFamily="34" charset="0"/>
                <a:buChar char="•"/>
                <a:defRPr/>
              </a:pPr>
              <a:endParaRPr lang="en-US" sz="1600" b="1" kern="0" dirty="0">
                <a:solidFill>
                  <a:schemeClr val="accent1">
                    <a:lumMod val="60000"/>
                    <a:lumOff val="40000"/>
                  </a:schemeClr>
                </a:solidFill>
              </a:endParaRPr>
            </a:p>
          </p:txBody>
        </p:sp>
      </p:grpSp>
      <p:grpSp>
        <p:nvGrpSpPr>
          <p:cNvPr id="11" name="Group 10"/>
          <p:cNvGrpSpPr/>
          <p:nvPr/>
        </p:nvGrpSpPr>
        <p:grpSpPr>
          <a:xfrm>
            <a:off x="5682002" y="1735589"/>
            <a:ext cx="3076179" cy="4191039"/>
            <a:chOff x="5667154" y="1735589"/>
            <a:chExt cx="3076179" cy="4191039"/>
          </a:xfrm>
        </p:grpSpPr>
        <p:sp>
          <p:nvSpPr>
            <p:cNvPr id="46" name="Rectangle 45"/>
            <p:cNvSpPr/>
            <p:nvPr/>
          </p:nvSpPr>
          <p:spPr>
            <a:xfrm>
              <a:off x="5729630" y="2377581"/>
              <a:ext cx="2951226" cy="3549047"/>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48" name="Round Same Side Corner Rectangle 47"/>
            <p:cNvSpPr/>
            <p:nvPr/>
          </p:nvSpPr>
          <p:spPr>
            <a:xfrm>
              <a:off x="5729630" y="1735628"/>
              <a:ext cx="2951226" cy="660237"/>
            </a:xfrm>
            <a:prstGeom prst="round2SameRect">
              <a:avLst>
                <a:gd name="adj1" fmla="val 11496"/>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nvGrpSpPr>
            <p:cNvPr id="50" name="Group 117"/>
            <p:cNvGrpSpPr/>
            <p:nvPr/>
          </p:nvGrpSpPr>
          <p:grpSpPr>
            <a:xfrm>
              <a:off x="5729630" y="2377581"/>
              <a:ext cx="2951226" cy="36571"/>
              <a:chOff x="7087711" y="3203216"/>
              <a:chExt cx="505822" cy="500910"/>
            </a:xfrm>
            <a:effectLst>
              <a:outerShdw blurRad="25400" dist="12700" dir="5400000" algn="t" rotWithShape="0">
                <a:prstClr val="black">
                  <a:alpha val="20000"/>
                </a:prstClr>
              </a:outerShdw>
            </a:effectLst>
          </p:grpSpPr>
          <p:sp>
            <p:nvSpPr>
              <p:cNvPr id="51"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52"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21" name="Rectangle 20"/>
            <p:cNvSpPr/>
            <p:nvPr/>
          </p:nvSpPr>
          <p:spPr>
            <a:xfrm>
              <a:off x="5667154" y="1735589"/>
              <a:ext cx="3076179" cy="618631"/>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Competence Across</a:t>
              </a:r>
              <a:br>
                <a:rPr lang="en-US" dirty="0">
                  <a:effectLst>
                    <a:outerShdw blurRad="38100" dist="12700" dir="5400000" algn="t" rotWithShape="0">
                      <a:prstClr val="black">
                        <a:alpha val="30000"/>
                      </a:prstClr>
                    </a:outerShdw>
                  </a:effectLst>
                </a:rPr>
              </a:br>
              <a:r>
                <a:rPr lang="en-US" dirty="0">
                  <a:effectLst>
                    <a:outerShdw blurRad="38100" dist="12700" dir="5400000" algn="t" rotWithShape="0">
                      <a:prstClr val="black">
                        <a:alpha val="30000"/>
                      </a:prstClr>
                    </a:outerShdw>
                  </a:effectLst>
                </a:rPr>
                <a:t> the Value Chain</a:t>
              </a:r>
            </a:p>
          </p:txBody>
        </p:sp>
        <p:sp>
          <p:nvSpPr>
            <p:cNvPr id="29" name="Rectangle 28"/>
            <p:cNvSpPr/>
            <p:nvPr/>
          </p:nvSpPr>
          <p:spPr>
            <a:xfrm>
              <a:off x="5729631" y="2427764"/>
              <a:ext cx="2951227" cy="2359620"/>
            </a:xfrm>
            <a:prstGeom prst="rect">
              <a:avLst/>
            </a:prstGeom>
          </p:spPr>
          <p:txBody>
            <a:bodyPr wrap="square">
              <a:spAutoFit/>
            </a:bodyPr>
            <a:lstStyle/>
            <a:p>
              <a:pPr marL="171404" indent="-171404">
                <a:spcAft>
                  <a:spcPts val="225"/>
                </a:spcAft>
                <a:buClr>
                  <a:srgbClr val="FFFFFF"/>
                </a:buClr>
                <a:buFont typeface="Arial" pitchFamily="34" charset="0"/>
                <a:buChar char="•"/>
                <a:defRPr/>
              </a:pPr>
              <a:r>
                <a:rPr lang="en-US" sz="1600" kern="0" dirty="0">
                  <a:solidFill>
                    <a:srgbClr val="FFFFFF"/>
                  </a:solidFill>
                </a:rPr>
                <a:t>Experience integrating desktop virtualization with network and collaboration</a:t>
              </a:r>
            </a:p>
            <a:p>
              <a:pPr marL="171404" indent="-171404">
                <a:spcAft>
                  <a:spcPts val="225"/>
                </a:spcAft>
                <a:buClr>
                  <a:srgbClr val="FFFFFF"/>
                </a:buClr>
                <a:buFont typeface="Arial" pitchFamily="34" charset="0"/>
                <a:buChar char="•"/>
                <a:defRPr/>
              </a:pPr>
              <a:r>
                <a:rPr lang="en-US" sz="1600" kern="0" dirty="0">
                  <a:solidFill>
                    <a:srgbClr val="FFFFFF"/>
                  </a:solidFill>
                </a:rPr>
                <a:t>Data center, network, collaboration, security </a:t>
              </a:r>
              <a:br>
                <a:rPr lang="en-US" sz="1600" kern="0" dirty="0">
                  <a:solidFill>
                    <a:srgbClr val="FFFFFF"/>
                  </a:solidFill>
                </a:rPr>
              </a:br>
              <a:r>
                <a:rPr lang="en-US" sz="1600" kern="0" dirty="0">
                  <a:solidFill>
                    <a:srgbClr val="FFFFFF"/>
                  </a:solidFill>
                </a:rPr>
                <a:t>and services </a:t>
              </a:r>
            </a:p>
            <a:p>
              <a:pPr marL="171404" indent="-171404">
                <a:spcAft>
                  <a:spcPts val="225"/>
                </a:spcAft>
                <a:buClr>
                  <a:srgbClr val="FFFFFF"/>
                </a:buClr>
                <a:buFont typeface="Arial" pitchFamily="34" charset="0"/>
                <a:buChar char="•"/>
                <a:defRPr/>
              </a:pPr>
              <a:r>
                <a:rPr lang="en-US" sz="1600" kern="0" dirty="0">
                  <a:solidFill>
                    <a:srgbClr val="FFFFFF"/>
                  </a:solidFill>
                </a:rPr>
                <a:t>Solution level support with </a:t>
              </a:r>
              <a:r>
                <a:rPr lang="en-US" sz="1600" dirty="0"/>
                <a:t>Cisco Solution Support Service for </a:t>
              </a:r>
              <a:r>
                <a:rPr lang="en-US" sz="1600" dirty="0" err="1"/>
                <a:t>VXI</a:t>
              </a:r>
              <a:r>
                <a:rPr lang="en-US" sz="1600" dirty="0"/>
                <a:t> </a:t>
              </a:r>
              <a:endParaRPr lang="en-US" sz="1600" kern="0" dirty="0">
                <a:solidFill>
                  <a:srgbClr val="FFFFFF"/>
                </a:solidFill>
              </a:endParaRPr>
            </a:p>
          </p:txBody>
        </p:sp>
      </p:grpSp>
      <p:grpSp>
        <p:nvGrpSpPr>
          <p:cNvPr id="12" name="Group 11"/>
          <p:cNvGrpSpPr/>
          <p:nvPr/>
        </p:nvGrpSpPr>
        <p:grpSpPr>
          <a:xfrm>
            <a:off x="8847458" y="1735589"/>
            <a:ext cx="2951226" cy="4191039"/>
            <a:chOff x="8847458" y="1735589"/>
            <a:chExt cx="2951226" cy="4191039"/>
          </a:xfrm>
        </p:grpSpPr>
        <p:sp>
          <p:nvSpPr>
            <p:cNvPr id="38" name="Rectangle 37"/>
            <p:cNvSpPr/>
            <p:nvPr/>
          </p:nvSpPr>
          <p:spPr>
            <a:xfrm>
              <a:off x="8847458" y="2377581"/>
              <a:ext cx="2951226" cy="3549047"/>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40" name="Round Same Side Corner Rectangle 39"/>
            <p:cNvSpPr/>
            <p:nvPr/>
          </p:nvSpPr>
          <p:spPr>
            <a:xfrm>
              <a:off x="8847458" y="1735628"/>
              <a:ext cx="2951226" cy="660237"/>
            </a:xfrm>
            <a:prstGeom prst="round2SameRect">
              <a:avLst>
                <a:gd name="adj1" fmla="val 10754"/>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nvGrpSpPr>
            <p:cNvPr id="42" name="Group 87"/>
            <p:cNvGrpSpPr/>
            <p:nvPr/>
          </p:nvGrpSpPr>
          <p:grpSpPr>
            <a:xfrm>
              <a:off x="8847458" y="2377581"/>
              <a:ext cx="2951226" cy="36571"/>
              <a:chOff x="7087711" y="3203216"/>
              <a:chExt cx="505822" cy="500910"/>
            </a:xfrm>
            <a:effectLst>
              <a:outerShdw blurRad="25400" dist="12700" dir="5400000" algn="t" rotWithShape="0">
                <a:prstClr val="black">
                  <a:alpha val="20000"/>
                </a:prstClr>
              </a:outerShdw>
            </a:effectLst>
          </p:grpSpPr>
          <p:sp>
            <p:nvSpPr>
              <p:cNvPr id="43"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44"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22" name="Rectangle 21"/>
            <p:cNvSpPr/>
            <p:nvPr/>
          </p:nvSpPr>
          <p:spPr>
            <a:xfrm>
              <a:off x="9004615" y="1735589"/>
              <a:ext cx="2636912" cy="618631"/>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Broad Ecosystem </a:t>
              </a:r>
              <a:br>
                <a:rPr lang="en-US" dirty="0">
                  <a:effectLst>
                    <a:outerShdw blurRad="38100" dist="12700" dir="5400000" algn="t" rotWithShape="0">
                      <a:prstClr val="black">
                        <a:alpha val="30000"/>
                      </a:prstClr>
                    </a:outerShdw>
                  </a:effectLst>
                </a:rPr>
              </a:br>
              <a:r>
                <a:rPr lang="en-US" dirty="0">
                  <a:effectLst>
                    <a:outerShdw blurRad="38100" dist="12700" dir="5400000" algn="t" rotWithShape="0">
                      <a:prstClr val="black">
                        <a:alpha val="30000"/>
                      </a:prstClr>
                    </a:outerShdw>
                  </a:effectLst>
                </a:rPr>
                <a:t>Of Partners</a:t>
              </a:r>
            </a:p>
          </p:txBody>
        </p:sp>
        <p:sp>
          <p:nvSpPr>
            <p:cNvPr id="30" name="Rectangle 29"/>
            <p:cNvSpPr/>
            <p:nvPr/>
          </p:nvSpPr>
          <p:spPr>
            <a:xfrm>
              <a:off x="8847458" y="2427764"/>
              <a:ext cx="2919276" cy="1626086"/>
            </a:xfrm>
            <a:prstGeom prst="rect">
              <a:avLst/>
            </a:prstGeom>
          </p:spPr>
          <p:txBody>
            <a:bodyPr wrap="square">
              <a:spAutoFit/>
            </a:bodyPr>
            <a:lstStyle/>
            <a:p>
              <a:pPr marL="171404" indent="-171404">
                <a:spcAft>
                  <a:spcPts val="225"/>
                </a:spcAft>
                <a:buClr>
                  <a:srgbClr val="FFFFFF"/>
                </a:buClr>
                <a:buFont typeface="Arial" pitchFamily="34" charset="0"/>
                <a:buChar char="•"/>
                <a:defRPr/>
              </a:pPr>
              <a:r>
                <a:rPr lang="en-US" sz="1600" kern="0" dirty="0"/>
                <a:t>Over 20 technology </a:t>
              </a:r>
              <a:r>
                <a:rPr lang="en-US" sz="1600" kern="0" dirty="0">
                  <a:solidFill>
                    <a:srgbClr val="FFFFFF"/>
                  </a:solidFill>
                </a:rPr>
                <a:t>and integration partners </a:t>
              </a:r>
              <a:br>
                <a:rPr lang="en-US" sz="1600" kern="0" dirty="0">
                  <a:solidFill>
                    <a:srgbClr val="FFFFFF"/>
                  </a:solidFill>
                </a:rPr>
              </a:br>
              <a:r>
                <a:rPr lang="en-US" sz="1600" kern="0" dirty="0">
                  <a:solidFill>
                    <a:srgbClr val="FFFFFF"/>
                  </a:solidFill>
                </a:rPr>
                <a:t>for delivery</a:t>
              </a:r>
            </a:p>
            <a:p>
              <a:pPr marL="171404" indent="-171404">
                <a:spcAft>
                  <a:spcPts val="225"/>
                </a:spcAft>
                <a:buClr>
                  <a:srgbClr val="FFFFFF"/>
                </a:buClr>
                <a:buFont typeface="Arial" pitchFamily="34" charset="0"/>
                <a:buChar char="•"/>
                <a:defRPr/>
              </a:pPr>
              <a:r>
                <a:rPr lang="en-US" sz="1600" kern="0" dirty="0">
                  <a:solidFill>
                    <a:srgbClr val="FFFFFF"/>
                  </a:solidFill>
                </a:rPr>
                <a:t>Best of breed approach—</a:t>
              </a:r>
              <a:br>
                <a:rPr lang="en-US" sz="1600" kern="0" dirty="0">
                  <a:solidFill>
                    <a:srgbClr val="FFFFFF"/>
                  </a:solidFill>
                </a:rPr>
              </a:br>
              <a:r>
                <a:rPr lang="en-US" sz="1600" kern="0" dirty="0">
                  <a:solidFill>
                    <a:srgbClr val="FFFFFF"/>
                  </a:solidFill>
                </a:rPr>
                <a:t>no proprietary storage </a:t>
              </a:r>
              <a:r>
                <a:rPr lang="en-US" sz="1600" kern="0" dirty="0" smtClean="0">
                  <a:solidFill>
                    <a:srgbClr val="FFFFFF"/>
                  </a:solidFill>
                </a:rPr>
                <a:t/>
              </a:r>
              <a:br>
                <a:rPr lang="en-US" sz="1600" kern="0" dirty="0" smtClean="0">
                  <a:solidFill>
                    <a:srgbClr val="FFFFFF"/>
                  </a:solidFill>
                </a:rPr>
              </a:br>
              <a:r>
                <a:rPr lang="en-US" sz="1600" kern="0" dirty="0" smtClean="0">
                  <a:solidFill>
                    <a:srgbClr val="FFFFFF"/>
                  </a:solidFill>
                </a:rPr>
                <a:t>lock-in</a:t>
              </a:r>
              <a:endParaRPr lang="en-US" sz="1600" kern="0" dirty="0">
                <a:solidFill>
                  <a:srgbClr val="FFFFFF"/>
                </a:solidFill>
              </a:endParaRPr>
            </a:p>
          </p:txBody>
        </p:sp>
      </p:grpSp>
      <p:grpSp>
        <p:nvGrpSpPr>
          <p:cNvPr id="33" name="Group 87"/>
          <p:cNvGrpSpPr>
            <a:grpSpLocks/>
          </p:cNvGrpSpPr>
          <p:nvPr/>
        </p:nvGrpSpPr>
        <p:grpSpPr>
          <a:xfrm>
            <a:off x="-64" y="5213153"/>
            <a:ext cx="12188952" cy="38100"/>
            <a:chOff x="7087711" y="3203216"/>
            <a:chExt cx="505822" cy="500910"/>
          </a:xfrm>
          <a:effectLst>
            <a:outerShdw blurRad="25400" dist="12700" dir="5400000" algn="t" rotWithShape="0">
              <a:prstClr val="black">
                <a:alpha val="20000"/>
              </a:prstClr>
            </a:outerShdw>
          </a:effectLst>
        </p:grpSpPr>
        <p:sp>
          <p:nvSpPr>
            <p:cNvPr id="37"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39"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pic>
        <p:nvPicPr>
          <p:cNvPr id="41"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9131" y="138060"/>
            <a:ext cx="126649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84024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1523605" y="5516691"/>
            <a:ext cx="9141619" cy="125730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en-US" dirty="0"/>
          </a:p>
        </p:txBody>
      </p:sp>
      <p:sp>
        <p:nvSpPr>
          <p:cNvPr id="3" name="Title 2"/>
          <p:cNvSpPr>
            <a:spLocks noGrp="1"/>
          </p:cNvSpPr>
          <p:nvPr>
            <p:ph type="title"/>
          </p:nvPr>
        </p:nvSpPr>
        <p:spPr/>
        <p:txBody>
          <a:bodyPr/>
          <a:lstStyle/>
          <a:p>
            <a:r>
              <a:rPr lang="en-US" smtClean="0"/>
              <a:t>Next Generation Workspaces</a:t>
            </a:r>
            <a:endParaRPr lang="en-US" dirty="0"/>
          </a:p>
        </p:txBody>
      </p:sp>
      <p:sp>
        <p:nvSpPr>
          <p:cNvPr id="2" name="Text Placeholder 1"/>
          <p:cNvSpPr>
            <a:spLocks noGrp="1"/>
          </p:cNvSpPr>
          <p:nvPr>
            <p:ph type="body" sz="quarter" idx="11"/>
          </p:nvPr>
        </p:nvSpPr>
        <p:spPr/>
        <p:txBody>
          <a:bodyPr/>
          <a:lstStyle/>
          <a:p>
            <a:r>
              <a:rPr lang="en-US" smtClean="0"/>
              <a:t>Factors</a:t>
            </a:r>
            <a:endParaRPr lang="en-US" dirty="0"/>
          </a:p>
        </p:txBody>
      </p:sp>
      <p:grpSp>
        <p:nvGrpSpPr>
          <p:cNvPr id="8" name="Group 7"/>
          <p:cNvGrpSpPr/>
          <p:nvPr/>
        </p:nvGrpSpPr>
        <p:grpSpPr>
          <a:xfrm>
            <a:off x="258352" y="1723502"/>
            <a:ext cx="11604371" cy="4044263"/>
            <a:chOff x="539957" y="1790823"/>
            <a:chExt cx="11041160" cy="3847977"/>
          </a:xfrm>
        </p:grpSpPr>
        <p:sp>
          <p:nvSpPr>
            <p:cNvPr id="62" name="Rectangle 61"/>
            <p:cNvSpPr>
              <a:spLocks/>
            </p:cNvSpPr>
            <p:nvPr/>
          </p:nvSpPr>
          <p:spPr>
            <a:xfrm rot="5400000" flipH="1">
              <a:off x="1997682" y="2058097"/>
              <a:ext cx="1659802" cy="4575251"/>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vert270" wrap="square" lIns="61577" tIns="30788" rIns="61577" bIns="30788" numCol="1" spcCol="0" rtlCol="0" fromWordArt="0" anchor="ctr" anchorCtr="0" forceAA="0" compatLnSpc="1">
              <a:prstTxWarp prst="textNoShape">
                <a:avLst/>
              </a:prstTxWarp>
              <a:noAutofit/>
            </a:bodyPr>
            <a:lstStyle/>
            <a:p>
              <a:pPr marL="1028426" indent="-214255" defTabSz="610628" eaLnBrk="0" fontAlgn="base" hangingPunct="0">
                <a:lnSpc>
                  <a:spcPct val="90000"/>
                </a:lnSpc>
                <a:spcBef>
                  <a:spcPct val="0"/>
                </a:spcBef>
                <a:spcAft>
                  <a:spcPct val="0"/>
                </a:spcAft>
                <a:buFont typeface="Arial" pitchFamily="34" charset="0"/>
                <a:buChar char="•"/>
              </a:pPr>
              <a:r>
                <a:rPr lang="en-US" dirty="0"/>
                <a:t>Security</a:t>
              </a:r>
            </a:p>
            <a:p>
              <a:pPr marL="1028426" indent="-214255" defTabSz="610628" eaLnBrk="0" fontAlgn="base" hangingPunct="0">
                <a:lnSpc>
                  <a:spcPct val="90000"/>
                </a:lnSpc>
                <a:spcBef>
                  <a:spcPct val="0"/>
                </a:spcBef>
                <a:spcAft>
                  <a:spcPct val="0"/>
                </a:spcAft>
                <a:buFont typeface="Arial" pitchFamily="34" charset="0"/>
                <a:buChar char="•"/>
              </a:pPr>
              <a:r>
                <a:rPr lang="en-US" dirty="0"/>
                <a:t>Access</a:t>
              </a:r>
            </a:p>
            <a:p>
              <a:pPr marL="1028426" indent="-214255" defTabSz="610628" eaLnBrk="0" fontAlgn="base" hangingPunct="0">
                <a:lnSpc>
                  <a:spcPct val="90000"/>
                </a:lnSpc>
                <a:spcBef>
                  <a:spcPct val="0"/>
                </a:spcBef>
                <a:spcAft>
                  <a:spcPct val="0"/>
                </a:spcAft>
                <a:buFont typeface="Arial" pitchFamily="34" charset="0"/>
                <a:buChar char="•"/>
              </a:pPr>
              <a:r>
                <a:rPr lang="en-US" dirty="0"/>
                <a:t>Costs</a:t>
              </a:r>
            </a:p>
          </p:txBody>
        </p:sp>
        <p:sp>
          <p:nvSpPr>
            <p:cNvPr id="41" name="Rectangle 40"/>
            <p:cNvSpPr>
              <a:spLocks/>
            </p:cNvSpPr>
            <p:nvPr/>
          </p:nvSpPr>
          <p:spPr>
            <a:xfrm rot="16200000">
              <a:off x="7792396" y="70426"/>
              <a:ext cx="1661781" cy="5124086"/>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vert" wrap="square" lIns="0" tIns="365760" rIns="61577" bIns="30788" numCol="1" spcCol="0" rtlCol="0" fromWordArt="0" anchor="ctr" anchorCtr="0" forceAA="0" compatLnSpc="1">
              <a:prstTxWarp prst="textNoShape">
                <a:avLst/>
              </a:prstTxWarp>
              <a:noAutofit/>
            </a:bodyPr>
            <a:lstStyle/>
            <a:p>
              <a:pPr marL="1028426" indent="-214255" defTabSz="610628" eaLnBrk="0" fontAlgn="base" hangingPunct="0">
                <a:lnSpc>
                  <a:spcPct val="90000"/>
                </a:lnSpc>
                <a:spcBef>
                  <a:spcPct val="0"/>
                </a:spcBef>
                <a:spcAft>
                  <a:spcPct val="0"/>
                </a:spcAft>
                <a:buFont typeface="Arial" pitchFamily="34" charset="0"/>
                <a:buChar char="•"/>
              </a:pPr>
              <a:r>
                <a:rPr lang="en-US" dirty="0"/>
                <a:t>Business Environment </a:t>
              </a:r>
            </a:p>
            <a:p>
              <a:pPr marL="1028426" indent="-214255" defTabSz="610628" eaLnBrk="0" fontAlgn="base" hangingPunct="0">
                <a:lnSpc>
                  <a:spcPct val="90000"/>
                </a:lnSpc>
                <a:spcBef>
                  <a:spcPct val="0"/>
                </a:spcBef>
                <a:spcAft>
                  <a:spcPct val="0"/>
                </a:spcAft>
                <a:buFont typeface="Arial" pitchFamily="34" charset="0"/>
                <a:buChar char="•"/>
              </a:pPr>
              <a:r>
                <a:rPr lang="en-US" dirty="0"/>
                <a:t>Mobility</a:t>
              </a:r>
            </a:p>
            <a:p>
              <a:pPr marL="1028426" indent="-214255" defTabSz="610628" eaLnBrk="0" fontAlgn="base" hangingPunct="0">
                <a:lnSpc>
                  <a:spcPct val="90000"/>
                </a:lnSpc>
                <a:spcBef>
                  <a:spcPct val="0"/>
                </a:spcBef>
                <a:spcAft>
                  <a:spcPct val="0"/>
                </a:spcAft>
                <a:buFont typeface="Arial" pitchFamily="34" charset="0"/>
                <a:buChar char="•"/>
              </a:pPr>
              <a:r>
                <a:rPr lang="en-US" dirty="0"/>
                <a:t>Workplace</a:t>
              </a:r>
            </a:p>
          </p:txBody>
        </p:sp>
        <p:sp>
          <p:nvSpPr>
            <p:cNvPr id="43" name="Rectangle 42"/>
            <p:cNvSpPr>
              <a:spLocks/>
            </p:cNvSpPr>
            <p:nvPr/>
          </p:nvSpPr>
          <p:spPr>
            <a:xfrm rot="16200000">
              <a:off x="8470395" y="2073200"/>
              <a:ext cx="1676400" cy="4545044"/>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vert" wrap="square" lIns="61577" tIns="365760" rIns="61577" bIns="30788" numCol="1" spcCol="0" rtlCol="0" fromWordArt="0" anchor="ctr" anchorCtr="0" forceAA="0" compatLnSpc="1">
              <a:prstTxWarp prst="textNoShape">
                <a:avLst/>
              </a:prstTxWarp>
              <a:noAutofit/>
            </a:bodyPr>
            <a:lstStyle/>
            <a:p>
              <a:pPr marL="1028426" indent="-214255" defTabSz="610628" eaLnBrk="0" fontAlgn="base" hangingPunct="0">
                <a:lnSpc>
                  <a:spcPct val="90000"/>
                </a:lnSpc>
                <a:spcBef>
                  <a:spcPct val="0"/>
                </a:spcBef>
                <a:spcAft>
                  <a:spcPct val="0"/>
                </a:spcAft>
                <a:buFont typeface="Arial" pitchFamily="34" charset="0"/>
                <a:buChar char="•"/>
              </a:pPr>
              <a:r>
                <a:rPr lang="en-US" dirty="0"/>
                <a:t>Lines of Business</a:t>
              </a:r>
            </a:p>
            <a:p>
              <a:pPr marL="1028426" indent="-214255" defTabSz="610628" eaLnBrk="0" fontAlgn="base" hangingPunct="0">
                <a:lnSpc>
                  <a:spcPct val="90000"/>
                </a:lnSpc>
                <a:spcBef>
                  <a:spcPct val="0"/>
                </a:spcBef>
                <a:spcAft>
                  <a:spcPct val="0"/>
                </a:spcAft>
                <a:buFont typeface="Arial" pitchFamily="34" charset="0"/>
                <a:buChar char="•"/>
              </a:pPr>
              <a:r>
                <a:rPr lang="en-US" dirty="0"/>
                <a:t>Users</a:t>
              </a:r>
            </a:p>
            <a:p>
              <a:pPr marL="1028426" indent="-214255" defTabSz="610628" eaLnBrk="0" fontAlgn="base" hangingPunct="0">
                <a:lnSpc>
                  <a:spcPct val="90000"/>
                </a:lnSpc>
                <a:spcBef>
                  <a:spcPct val="0"/>
                </a:spcBef>
                <a:spcAft>
                  <a:spcPct val="0"/>
                </a:spcAft>
                <a:buFont typeface="Arial" pitchFamily="34" charset="0"/>
                <a:buChar char="•"/>
              </a:pPr>
              <a:r>
                <a:rPr lang="en-US" dirty="0"/>
                <a:t>I.T.</a:t>
              </a:r>
            </a:p>
          </p:txBody>
        </p:sp>
        <p:sp>
          <p:nvSpPr>
            <p:cNvPr id="6" name="Hexagon 5"/>
            <p:cNvSpPr>
              <a:spLocks/>
            </p:cNvSpPr>
            <p:nvPr/>
          </p:nvSpPr>
          <p:spPr>
            <a:xfrm rot="5400000">
              <a:off x="5011028" y="1938700"/>
              <a:ext cx="2133600" cy="1837846"/>
            </a:xfrm>
            <a:prstGeom prst="hexagon">
              <a:avLst/>
            </a:prstGeom>
            <a:gradFill flip="none" rotWithShape="1">
              <a:gsLst>
                <a:gs pos="0">
                  <a:schemeClr val="bg2"/>
                </a:gs>
                <a:gs pos="100000">
                  <a:srgbClr val="025CE0"/>
                </a:gs>
                <a:gs pos="65000">
                  <a:srgbClr val="277EFD"/>
                </a:gs>
              </a:gsLst>
              <a:lin ang="8100000" scaled="1"/>
              <a:tileRect/>
            </a:gradFill>
            <a:ln w="25400" cap="flat" cmpd="sng" algn="ctr">
              <a:noFill/>
              <a:prstDash val="solid"/>
              <a:round/>
              <a:headEnd type="none" w="med" len="med"/>
              <a:tailEnd type="none" w="med" len="med"/>
            </a:ln>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9" name="Hexagon 28"/>
            <p:cNvSpPr>
              <a:spLocks/>
            </p:cNvSpPr>
            <p:nvPr/>
          </p:nvSpPr>
          <p:spPr>
            <a:xfrm rot="5400000">
              <a:off x="4054005" y="3653076"/>
              <a:ext cx="2133600" cy="1837846"/>
            </a:xfrm>
            <a:prstGeom prst="hexagon">
              <a:avLst/>
            </a:prstGeom>
            <a:gradFill flip="none" rotWithShape="1">
              <a:gsLst>
                <a:gs pos="0">
                  <a:schemeClr val="bg2"/>
                </a:gs>
                <a:gs pos="100000">
                  <a:srgbClr val="025CE0"/>
                </a:gs>
                <a:gs pos="65000">
                  <a:srgbClr val="277EFD"/>
                </a:gs>
              </a:gsLst>
              <a:lin ang="8100000" scaled="1"/>
              <a:tileRect/>
            </a:gradFill>
            <a:ln w="25400" cap="flat" cmpd="sng" algn="ctr">
              <a:noFill/>
              <a:prstDash val="solid"/>
              <a:round/>
              <a:headEnd type="none" w="med" len="med"/>
              <a:tailEnd type="none" w="med" len="med"/>
            </a:ln>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3" name="Hexagon 32"/>
            <p:cNvSpPr>
              <a:spLocks/>
            </p:cNvSpPr>
            <p:nvPr/>
          </p:nvSpPr>
          <p:spPr>
            <a:xfrm rot="5400000">
              <a:off x="5968051" y="3653077"/>
              <a:ext cx="2133600" cy="1837846"/>
            </a:xfrm>
            <a:prstGeom prst="hexagon">
              <a:avLst/>
            </a:prstGeom>
            <a:gradFill flip="none" rotWithShape="1">
              <a:gsLst>
                <a:gs pos="0">
                  <a:schemeClr val="bg2"/>
                </a:gs>
                <a:gs pos="100000">
                  <a:srgbClr val="025CE0"/>
                </a:gs>
                <a:gs pos="65000">
                  <a:srgbClr val="277EFD"/>
                </a:gs>
              </a:gsLst>
              <a:lin ang="8100000" scaled="1"/>
              <a:tileRect/>
            </a:gradFill>
            <a:ln w="25400" cap="flat" cmpd="sng" algn="ctr">
              <a:noFill/>
              <a:prstDash val="solid"/>
              <a:round/>
              <a:headEnd type="none" w="med" len="med"/>
              <a:tailEnd type="none" w="med" len="med"/>
            </a:ln>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5" name="Rectangle 14"/>
            <p:cNvSpPr>
              <a:spLocks/>
            </p:cNvSpPr>
            <p:nvPr/>
          </p:nvSpPr>
          <p:spPr>
            <a:xfrm>
              <a:off x="5195513" y="2540911"/>
              <a:ext cx="1790234" cy="534413"/>
            </a:xfrm>
            <a:prstGeom prst="rect">
              <a:avLst/>
            </a:prstGeom>
          </p:spPr>
          <p:txBody>
            <a:bodyPr wrap="square" lIns="68562" tIns="34281" rIns="68562" bIns="34281">
              <a:spAutoFit/>
            </a:bodyPr>
            <a:lstStyle/>
            <a:p>
              <a:pPr algn="ctr"/>
              <a:r>
                <a:rPr lang="en-US" sz="1600" b="1" dirty="0"/>
                <a:t>STRATEGIC FORCES </a:t>
              </a:r>
            </a:p>
          </p:txBody>
        </p:sp>
        <p:sp>
          <p:nvSpPr>
            <p:cNvPr id="48" name="Rectangle 47"/>
            <p:cNvSpPr>
              <a:spLocks/>
            </p:cNvSpPr>
            <p:nvPr/>
          </p:nvSpPr>
          <p:spPr>
            <a:xfrm>
              <a:off x="4199199" y="4265986"/>
              <a:ext cx="1799756" cy="534413"/>
            </a:xfrm>
            <a:prstGeom prst="rect">
              <a:avLst/>
            </a:prstGeom>
          </p:spPr>
          <p:txBody>
            <a:bodyPr wrap="square" lIns="68562" tIns="34281" rIns="68562" bIns="34281">
              <a:spAutoFit/>
            </a:bodyPr>
            <a:lstStyle/>
            <a:p>
              <a:pPr algn="ctr"/>
              <a:r>
                <a:rPr lang="en-US" sz="1600" b="1" dirty="0"/>
                <a:t>TACTICAL IMPERATIVES</a:t>
              </a:r>
            </a:p>
          </p:txBody>
        </p:sp>
        <p:sp>
          <p:nvSpPr>
            <p:cNvPr id="49" name="Rectangle 48"/>
            <p:cNvSpPr>
              <a:spLocks/>
            </p:cNvSpPr>
            <p:nvPr/>
          </p:nvSpPr>
          <p:spPr>
            <a:xfrm>
              <a:off x="6117150" y="4174138"/>
              <a:ext cx="1837846" cy="768684"/>
            </a:xfrm>
            <a:prstGeom prst="rect">
              <a:avLst/>
            </a:prstGeom>
          </p:spPr>
          <p:txBody>
            <a:bodyPr wrap="square" lIns="68562" tIns="34281" rIns="68562" bIns="34281">
              <a:spAutoFit/>
            </a:bodyPr>
            <a:lstStyle/>
            <a:p>
              <a:pPr algn="ctr"/>
              <a:r>
                <a:rPr lang="en-US" sz="1600" b="1" dirty="0"/>
                <a:t>MULTIPLE STAKEHOLDERS AND ROLES</a:t>
              </a:r>
            </a:p>
          </p:txBody>
        </p:sp>
      </p:grpSp>
      <p:sp>
        <p:nvSpPr>
          <p:cNvPr id="19" name="Rectangle 18"/>
          <p:cNvSpPr>
            <a:spLocks/>
          </p:cNvSpPr>
          <p:nvPr/>
        </p:nvSpPr>
        <p:spPr>
          <a:xfrm>
            <a:off x="0" y="5882673"/>
            <a:ext cx="12188825" cy="92392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22" name="Rectangle 21"/>
          <p:cNvSpPr>
            <a:spLocks/>
          </p:cNvSpPr>
          <p:nvPr/>
        </p:nvSpPr>
        <p:spPr>
          <a:xfrm>
            <a:off x="1049750" y="5991969"/>
            <a:ext cx="10427635" cy="684785"/>
          </a:xfrm>
          <a:prstGeom prst="rect">
            <a:avLst/>
          </a:prstGeom>
        </p:spPr>
        <p:txBody>
          <a:bodyPr wrap="square" lIns="68562" tIns="34281" rIns="68562" bIns="34281">
            <a:spAutoFit/>
          </a:bodyPr>
          <a:lstStyle/>
          <a:p>
            <a:pPr lvl="0" algn="ctr"/>
            <a:r>
              <a:rPr lang="en-US" sz="2000" dirty="0">
                <a:latin typeface="+mj-lt"/>
              </a:rPr>
              <a:t>The </a:t>
            </a:r>
            <a:r>
              <a:rPr lang="en-US" sz="2000" dirty="0" smtClean="0">
                <a:latin typeface="+mj-lt"/>
              </a:rPr>
              <a:t>Modern Workspace Needs to Change to Support New Work-Styles, </a:t>
            </a:r>
            <a:br>
              <a:rPr lang="en-US" sz="2000" dirty="0" smtClean="0">
                <a:latin typeface="+mj-lt"/>
              </a:rPr>
            </a:br>
            <a:r>
              <a:rPr lang="en-US" sz="2000" dirty="0" smtClean="0">
                <a:latin typeface="+mj-lt"/>
              </a:rPr>
              <a:t>Multiple Devices, Greater Mobility and Business Agility</a:t>
            </a:r>
            <a:endParaRPr lang="en-US" sz="2000" dirty="0">
              <a:latin typeface="+mj-lt"/>
            </a:endParaRPr>
          </a:p>
        </p:txBody>
      </p:sp>
    </p:spTree>
    <p:extLst>
      <p:ext uri="{BB962C8B-B14F-4D97-AF65-F5344CB8AC3E}">
        <p14:creationId xmlns:p14="http://schemas.microsoft.com/office/powerpoint/2010/main" val="453715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 y="6580094"/>
            <a:ext cx="6751672" cy="196353"/>
          </a:xfrm>
          <a:prstGeom prst="rect">
            <a:avLst/>
          </a:prstGeom>
          <a:solidFill>
            <a:srgbClr val="0B0B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5" name="Group 4"/>
          <p:cNvGrpSpPr/>
          <p:nvPr/>
        </p:nvGrpSpPr>
        <p:grpSpPr>
          <a:xfrm>
            <a:off x="400987" y="3332446"/>
            <a:ext cx="11386849" cy="3352166"/>
            <a:chOff x="400987" y="1808629"/>
            <a:chExt cx="11386849" cy="3352166"/>
          </a:xfrm>
        </p:grpSpPr>
        <p:sp>
          <p:nvSpPr>
            <p:cNvPr id="21" name="Rounded Rectangle 20"/>
            <p:cNvSpPr/>
            <p:nvPr/>
          </p:nvSpPr>
          <p:spPr>
            <a:xfrm>
              <a:off x="400987" y="1808629"/>
              <a:ext cx="11386849" cy="3352166"/>
            </a:xfrm>
            <a:prstGeom prst="roundRect">
              <a:avLst>
                <a:gd name="adj" fmla="val 2833"/>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81" name="TextBox 80"/>
            <p:cNvSpPr txBox="1"/>
            <p:nvPr/>
          </p:nvSpPr>
          <p:spPr>
            <a:xfrm>
              <a:off x="6637568" y="1989277"/>
              <a:ext cx="4661026" cy="2502223"/>
            </a:xfrm>
            <a:prstGeom prst="rect">
              <a:avLst/>
            </a:prstGeom>
            <a:noFill/>
          </p:spPr>
          <p:txBody>
            <a:bodyPr wrap="square" rtlCol="0">
              <a:spAutoFit/>
            </a:bodyPr>
            <a:lstStyle/>
            <a:p>
              <a:pPr marL="52388" indent="-52388">
                <a:lnSpc>
                  <a:spcPct val="90000"/>
                </a:lnSpc>
                <a:spcBef>
                  <a:spcPts val="600"/>
                </a:spcBef>
                <a:buNone/>
              </a:pPr>
              <a:r>
                <a:rPr lang="en-US" sz="1600" dirty="0">
                  <a:solidFill>
                    <a:srgbClr val="FFFFFF"/>
                  </a:solidFill>
                  <a:effectLst>
                    <a:outerShdw blurRad="38100" dist="38100" dir="2700000" algn="tl">
                      <a:srgbClr val="000000">
                        <a:alpha val="43137"/>
                      </a:srgbClr>
                    </a:outerShdw>
                  </a:effectLst>
                </a:rPr>
                <a:t>“Citrix and Cisco share a common vision of computing in the mobile and cloud era, and have a strong shared culture focused on openness, user experience and a relentless commitment to customer success. Extending our successful partnership to new areas like cloud, mobility and networking will allow us to bring some amazing new innovations to our joint customers in both the enterprise and service provider markets</a:t>
              </a:r>
              <a:r>
                <a:rPr lang="en-US" sz="1600" dirty="0" smtClean="0">
                  <a:solidFill>
                    <a:srgbClr val="FFFFFF"/>
                  </a:solidFill>
                  <a:effectLst>
                    <a:outerShdw blurRad="38100" dist="38100" dir="2700000" algn="tl">
                      <a:srgbClr val="000000">
                        <a:alpha val="43137"/>
                      </a:srgbClr>
                    </a:outerShdw>
                  </a:effectLst>
                </a:rPr>
                <a:t>.”</a:t>
              </a:r>
              <a:r>
                <a:rPr lang="en-US" sz="1600" dirty="0">
                  <a:solidFill>
                    <a:srgbClr val="FFFFFF"/>
                  </a:solidFill>
                  <a:effectLst>
                    <a:outerShdw blurRad="38100" dist="38100" dir="2700000" algn="tl">
                      <a:srgbClr val="000000">
                        <a:alpha val="43137"/>
                      </a:srgbClr>
                    </a:outerShdw>
                  </a:effectLst>
                </a:rPr>
                <a:t/>
              </a:r>
              <a:br>
                <a:rPr lang="en-US" sz="1600" dirty="0">
                  <a:solidFill>
                    <a:srgbClr val="FFFFFF"/>
                  </a:solidFill>
                  <a:effectLst>
                    <a:outerShdw blurRad="38100" dist="38100" dir="2700000" algn="tl">
                      <a:srgbClr val="000000">
                        <a:alpha val="43137"/>
                      </a:srgbClr>
                    </a:outerShdw>
                  </a:effectLst>
                </a:rPr>
              </a:br>
              <a:r>
                <a:rPr lang="en-US" sz="1600" dirty="0" smtClean="0">
                  <a:solidFill>
                    <a:srgbClr val="FFFFFF"/>
                  </a:solidFill>
                  <a:effectLst>
                    <a:outerShdw blurRad="38100" dist="38100" dir="2700000" algn="tl">
                      <a:srgbClr val="000000">
                        <a:alpha val="43137"/>
                      </a:srgbClr>
                    </a:outerShdw>
                  </a:effectLst>
                </a:rPr>
                <a:t/>
              </a:r>
              <a:br>
                <a:rPr lang="en-US" sz="1600" dirty="0" smtClean="0">
                  <a:solidFill>
                    <a:srgbClr val="FFFFFF"/>
                  </a:solidFill>
                  <a:effectLst>
                    <a:outerShdw blurRad="38100" dist="38100" dir="2700000" algn="tl">
                      <a:srgbClr val="000000">
                        <a:alpha val="43137"/>
                      </a:srgbClr>
                    </a:outerShdw>
                  </a:effectLst>
                </a:rPr>
              </a:br>
              <a:r>
                <a:rPr lang="en-US" sz="1400" dirty="0" smtClean="0">
                  <a:solidFill>
                    <a:schemeClr val="bg2">
                      <a:lumMod val="40000"/>
                      <a:lumOff val="60000"/>
                    </a:schemeClr>
                  </a:solidFill>
                  <a:effectLst>
                    <a:outerShdw blurRad="38100" dist="38100" dir="2700000" algn="tl">
                      <a:srgbClr val="000000">
                        <a:alpha val="43137"/>
                      </a:srgbClr>
                    </a:outerShdw>
                  </a:effectLst>
                </a:rPr>
                <a:t>Wes </a:t>
              </a:r>
              <a:r>
                <a:rPr lang="en-US" sz="1400" dirty="0">
                  <a:solidFill>
                    <a:schemeClr val="bg2">
                      <a:lumMod val="40000"/>
                      <a:lumOff val="60000"/>
                    </a:schemeClr>
                  </a:solidFill>
                  <a:effectLst>
                    <a:outerShdw blurRad="38100" dist="38100" dir="2700000" algn="tl">
                      <a:srgbClr val="000000">
                        <a:alpha val="43137"/>
                      </a:srgbClr>
                    </a:outerShdw>
                  </a:effectLst>
                </a:rPr>
                <a:t>Wasson, Senior Vice President of Strategy, </a:t>
              </a:r>
              <a:r>
                <a:rPr lang="en-US" sz="1400" dirty="0" smtClean="0">
                  <a:solidFill>
                    <a:schemeClr val="bg2">
                      <a:lumMod val="40000"/>
                      <a:lumOff val="60000"/>
                    </a:schemeClr>
                  </a:solidFill>
                  <a:effectLst>
                    <a:outerShdw blurRad="38100" dist="38100" dir="2700000" algn="tl">
                      <a:srgbClr val="000000">
                        <a:alpha val="43137"/>
                      </a:srgbClr>
                    </a:outerShdw>
                  </a:effectLst>
                </a:rPr>
                <a:t>Citrix</a:t>
              </a:r>
              <a:endParaRPr lang="en-US" sz="1400" dirty="0">
                <a:solidFill>
                  <a:schemeClr val="bg2">
                    <a:lumMod val="40000"/>
                    <a:lumOff val="60000"/>
                  </a:schemeClr>
                </a:solidFill>
                <a:effectLst>
                  <a:outerShdw blurRad="38100" dist="38100" dir="2700000" algn="tl">
                    <a:srgbClr val="000000">
                      <a:alpha val="43137"/>
                    </a:srgbClr>
                  </a:outerShdw>
                </a:effectLst>
              </a:endParaRPr>
            </a:p>
          </p:txBody>
        </p:sp>
        <p:grpSp>
          <p:nvGrpSpPr>
            <p:cNvPr id="4" name="Group 3"/>
            <p:cNvGrpSpPr/>
            <p:nvPr/>
          </p:nvGrpSpPr>
          <p:grpSpPr>
            <a:xfrm>
              <a:off x="558542" y="1997192"/>
              <a:ext cx="5535869" cy="2557324"/>
              <a:chOff x="617826" y="-2624180"/>
              <a:chExt cx="11043898" cy="2166316"/>
            </a:xfrm>
          </p:grpSpPr>
          <p:sp>
            <p:nvSpPr>
              <p:cNvPr id="23" name="Rounded Rectangle 22"/>
              <p:cNvSpPr>
                <a:spLocks/>
              </p:cNvSpPr>
              <p:nvPr/>
            </p:nvSpPr>
            <p:spPr>
              <a:xfrm>
                <a:off x="617826" y="-2624180"/>
                <a:ext cx="11043898" cy="485775"/>
              </a:xfrm>
              <a:prstGeom prst="roundRect">
                <a:avLst/>
              </a:prstGeom>
              <a:gradFill flip="none" rotWithShape="1">
                <a:gsLst>
                  <a:gs pos="0">
                    <a:schemeClr val="accent1"/>
                  </a:gs>
                  <a:gs pos="100000">
                    <a:schemeClr val="bg2"/>
                  </a:gs>
                </a:gsLst>
                <a:lin ang="2700000" scaled="1"/>
                <a:tileRect/>
              </a:gra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a:spcAft>
                    <a:spcPts val="1200"/>
                  </a:spcAft>
                  <a:buClr>
                    <a:srgbClr val="FFFFFF"/>
                  </a:buClr>
                  <a:defRPr/>
                </a:pPr>
                <a:r>
                  <a:rPr lang="en-US" sz="1600" dirty="0" smtClean="0">
                    <a:solidFill>
                      <a:srgbClr val="FFFFFF"/>
                    </a:solidFill>
                    <a:effectLst>
                      <a:outerShdw blurRad="38100" dist="38100" dir="2700000" algn="tl">
                        <a:srgbClr val="000000">
                          <a:alpha val="43137"/>
                        </a:srgbClr>
                      </a:outerShdw>
                    </a:effectLst>
                  </a:rPr>
                  <a:t>Ongoing Joint Investment in </a:t>
                </a:r>
                <a:br>
                  <a:rPr lang="en-US" sz="1600" dirty="0" smtClean="0">
                    <a:solidFill>
                      <a:srgbClr val="FFFFFF"/>
                    </a:solidFill>
                    <a:effectLst>
                      <a:outerShdw blurRad="38100" dist="38100" dir="2700000" algn="tl">
                        <a:srgbClr val="000000">
                          <a:alpha val="43137"/>
                        </a:srgbClr>
                      </a:outerShdw>
                    </a:effectLst>
                  </a:rPr>
                </a:br>
                <a:r>
                  <a:rPr lang="en-US" sz="1600" dirty="0" err="1" smtClean="0">
                    <a:solidFill>
                      <a:srgbClr val="FFFFFF"/>
                    </a:solidFill>
                    <a:effectLst>
                      <a:outerShdw blurRad="38100" dist="38100" dir="2700000" algn="tl">
                        <a:srgbClr val="000000">
                          <a:alpha val="43137"/>
                        </a:srgbClr>
                      </a:outerShdw>
                    </a:effectLst>
                  </a:rPr>
                  <a:t>VXI</a:t>
                </a:r>
                <a:r>
                  <a:rPr lang="en-US" sz="1600" dirty="0" smtClean="0">
                    <a:solidFill>
                      <a:srgbClr val="FFFFFF"/>
                    </a:solidFill>
                    <a:effectLst>
                      <a:outerShdw blurRad="38100" dist="38100" dir="2700000" algn="tl">
                        <a:srgbClr val="000000">
                          <a:alpha val="43137"/>
                        </a:srgbClr>
                      </a:outerShdw>
                    </a:effectLst>
                  </a:rPr>
                  <a:t> Cisco Validated Designs</a:t>
                </a:r>
                <a:endParaRPr lang="en-US" sz="1600" dirty="0">
                  <a:solidFill>
                    <a:srgbClr val="FFFFFF"/>
                  </a:solidFill>
                  <a:effectLst>
                    <a:outerShdw blurRad="38100" dist="38100" dir="2700000" algn="tl">
                      <a:srgbClr val="000000">
                        <a:alpha val="43137"/>
                      </a:srgbClr>
                    </a:outerShdw>
                  </a:effectLst>
                </a:endParaRPr>
              </a:p>
            </p:txBody>
          </p:sp>
          <p:sp>
            <p:nvSpPr>
              <p:cNvPr id="24" name="Rounded Rectangle 23"/>
              <p:cNvSpPr>
                <a:spLocks/>
              </p:cNvSpPr>
              <p:nvPr/>
            </p:nvSpPr>
            <p:spPr>
              <a:xfrm>
                <a:off x="617826" y="-2063999"/>
                <a:ext cx="11043898" cy="485775"/>
              </a:xfrm>
              <a:prstGeom prst="roundRect">
                <a:avLst/>
              </a:prstGeom>
              <a:gradFill flip="none" rotWithShape="1">
                <a:gsLst>
                  <a:gs pos="0">
                    <a:schemeClr val="accent1"/>
                  </a:gs>
                  <a:gs pos="100000">
                    <a:schemeClr val="bg2"/>
                  </a:gs>
                </a:gsLst>
                <a:lin ang="2700000" scaled="1"/>
                <a:tileRect/>
              </a:gra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a:spcAft>
                    <a:spcPts val="1200"/>
                  </a:spcAft>
                  <a:buClr>
                    <a:srgbClr val="FFFFFF"/>
                  </a:buClr>
                  <a:defRPr/>
                </a:pPr>
                <a:r>
                  <a:rPr lang="en-US" sz="1600" dirty="0" smtClean="0">
                    <a:solidFill>
                      <a:srgbClr val="FFFFFF"/>
                    </a:solidFill>
                    <a:effectLst>
                      <a:outerShdw blurRad="38100" dist="38100" dir="2700000" algn="tl">
                        <a:srgbClr val="000000">
                          <a:alpha val="43137"/>
                        </a:srgbClr>
                      </a:outerShdw>
                    </a:effectLst>
                  </a:rPr>
                  <a:t>100s of 1000s of </a:t>
                </a:r>
                <a:r>
                  <a:rPr lang="en-US" sz="1600" dirty="0" err="1" smtClean="0">
                    <a:solidFill>
                      <a:srgbClr val="FFFFFF"/>
                    </a:solidFill>
                    <a:effectLst>
                      <a:outerShdw blurRad="38100" dist="38100" dir="2700000" algn="tl">
                        <a:srgbClr val="000000">
                          <a:alpha val="43137"/>
                        </a:srgbClr>
                      </a:outerShdw>
                    </a:effectLst>
                  </a:rPr>
                  <a:t>XenDesktop</a:t>
                </a:r>
                <a:r>
                  <a:rPr lang="en-US" sz="1600" dirty="0" smtClean="0">
                    <a:solidFill>
                      <a:srgbClr val="FFFFFF"/>
                    </a:solidFill>
                    <a:effectLst>
                      <a:outerShdw blurRad="38100" dist="38100" dir="2700000" algn="tl">
                        <a:srgbClr val="000000">
                          <a:alpha val="43137"/>
                        </a:srgbClr>
                      </a:outerShdw>
                    </a:effectLst>
                  </a:rPr>
                  <a:t> </a:t>
                </a:r>
                <a:br>
                  <a:rPr lang="en-US" sz="1600" dirty="0" smtClean="0">
                    <a:solidFill>
                      <a:srgbClr val="FFFFFF"/>
                    </a:solidFill>
                    <a:effectLst>
                      <a:outerShdw blurRad="38100" dist="38100" dir="2700000" algn="tl">
                        <a:srgbClr val="000000">
                          <a:alpha val="43137"/>
                        </a:srgbClr>
                      </a:outerShdw>
                    </a:effectLst>
                  </a:rPr>
                </a:br>
                <a:r>
                  <a:rPr lang="en-US" sz="1600" dirty="0" smtClean="0">
                    <a:solidFill>
                      <a:srgbClr val="FFFFFF"/>
                    </a:solidFill>
                    <a:effectLst>
                      <a:outerShdw blurRad="38100" dist="38100" dir="2700000" algn="tl">
                        <a:srgbClr val="000000">
                          <a:alpha val="43137"/>
                        </a:srgbClr>
                      </a:outerShdw>
                    </a:effectLst>
                  </a:rPr>
                  <a:t>Seats Deployed Worldwide*</a:t>
                </a:r>
                <a:endParaRPr lang="en-US" sz="1600" dirty="0">
                  <a:solidFill>
                    <a:srgbClr val="FFFFFF"/>
                  </a:solidFill>
                  <a:effectLst>
                    <a:outerShdw blurRad="38100" dist="38100" dir="2700000" algn="tl">
                      <a:srgbClr val="000000">
                        <a:alpha val="43137"/>
                      </a:srgbClr>
                    </a:outerShdw>
                  </a:effectLst>
                </a:endParaRPr>
              </a:p>
            </p:txBody>
          </p:sp>
          <p:sp>
            <p:nvSpPr>
              <p:cNvPr id="25" name="Rounded Rectangle 24"/>
              <p:cNvSpPr>
                <a:spLocks/>
              </p:cNvSpPr>
              <p:nvPr/>
            </p:nvSpPr>
            <p:spPr>
              <a:xfrm>
                <a:off x="617826" y="-1503820"/>
                <a:ext cx="11043898" cy="485775"/>
              </a:xfrm>
              <a:prstGeom prst="roundRect">
                <a:avLst/>
              </a:prstGeom>
              <a:gradFill flip="none" rotWithShape="1">
                <a:gsLst>
                  <a:gs pos="0">
                    <a:schemeClr val="accent1"/>
                  </a:gs>
                  <a:gs pos="100000">
                    <a:schemeClr val="bg2"/>
                  </a:gs>
                </a:gsLst>
                <a:lin ang="2700000" scaled="1"/>
                <a:tileRect/>
              </a:gra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a:spcAft>
                    <a:spcPts val="1200"/>
                  </a:spcAft>
                  <a:buClr>
                    <a:srgbClr val="FFFFFF"/>
                  </a:buClr>
                  <a:defRPr/>
                </a:pPr>
                <a:r>
                  <a:rPr lang="en-US" sz="1600" dirty="0" smtClean="0">
                    <a:solidFill>
                      <a:srgbClr val="FFFFFF"/>
                    </a:solidFill>
                    <a:effectLst>
                      <a:outerShdw blurRad="38100" dist="38100" dir="2700000" algn="tl">
                        <a:srgbClr val="000000">
                          <a:alpha val="43137"/>
                        </a:srgbClr>
                      </a:outerShdw>
                    </a:effectLst>
                  </a:rPr>
                  <a:t>100s of Enterprise and Service </a:t>
                </a:r>
                <a:br>
                  <a:rPr lang="en-US" sz="1600" dirty="0" smtClean="0">
                    <a:solidFill>
                      <a:srgbClr val="FFFFFF"/>
                    </a:solidFill>
                    <a:effectLst>
                      <a:outerShdw blurRad="38100" dist="38100" dir="2700000" algn="tl">
                        <a:srgbClr val="000000">
                          <a:alpha val="43137"/>
                        </a:srgbClr>
                      </a:outerShdw>
                    </a:effectLst>
                  </a:rPr>
                </a:br>
                <a:r>
                  <a:rPr lang="en-US" sz="1600" dirty="0" smtClean="0">
                    <a:solidFill>
                      <a:srgbClr val="FFFFFF"/>
                    </a:solidFill>
                    <a:effectLst>
                      <a:outerShdw blurRad="38100" dist="38100" dir="2700000" algn="tl">
                        <a:srgbClr val="000000">
                          <a:alpha val="43137"/>
                        </a:srgbClr>
                      </a:outerShdw>
                    </a:effectLst>
                  </a:rPr>
                  <a:t>Provider Customers of All Sizes</a:t>
                </a:r>
                <a:endParaRPr lang="en-US" sz="1600" dirty="0">
                  <a:solidFill>
                    <a:srgbClr val="FFFFFF"/>
                  </a:solidFill>
                  <a:effectLst>
                    <a:outerShdw blurRad="38100" dist="38100" dir="2700000" algn="tl">
                      <a:srgbClr val="000000">
                        <a:alpha val="43137"/>
                      </a:srgbClr>
                    </a:outerShdw>
                  </a:effectLst>
                </a:endParaRPr>
              </a:p>
            </p:txBody>
          </p:sp>
          <p:sp>
            <p:nvSpPr>
              <p:cNvPr id="26" name="Rounded Rectangle 25"/>
              <p:cNvSpPr>
                <a:spLocks/>
              </p:cNvSpPr>
              <p:nvPr/>
            </p:nvSpPr>
            <p:spPr>
              <a:xfrm>
                <a:off x="617826" y="-943639"/>
                <a:ext cx="11043898" cy="485775"/>
              </a:xfrm>
              <a:prstGeom prst="roundRect">
                <a:avLst/>
              </a:prstGeom>
              <a:gradFill flip="none" rotWithShape="1">
                <a:gsLst>
                  <a:gs pos="0">
                    <a:schemeClr val="accent1"/>
                  </a:gs>
                  <a:gs pos="100000">
                    <a:schemeClr val="bg2"/>
                  </a:gs>
                </a:gsLst>
                <a:lin ang="2700000" scaled="1"/>
                <a:tileRect/>
              </a:gradFill>
              <a:ln w="9525" cap="flat" cmpd="sng" algn="ctr">
                <a:noFill/>
                <a:prstDash val="solid"/>
                <a:round/>
                <a:headEnd type="none" w="med" len="med"/>
                <a:tailEnd type="none" w="med" len="med"/>
              </a:ln>
              <a:effectLst>
                <a:outerShdw blurRad="635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a:spcAft>
                    <a:spcPts val="1200"/>
                  </a:spcAft>
                  <a:buClr>
                    <a:srgbClr val="FFFFFF"/>
                  </a:buClr>
                  <a:defRPr/>
                </a:pPr>
                <a:r>
                  <a:rPr lang="en-US" sz="1600" dirty="0" smtClean="0">
                    <a:solidFill>
                      <a:srgbClr val="FFFFFF"/>
                    </a:solidFill>
                    <a:effectLst>
                      <a:outerShdw blurRad="38100" dist="38100" dir="2700000" algn="tl">
                        <a:srgbClr val="000000">
                          <a:alpha val="43137"/>
                        </a:srgbClr>
                      </a:outerShdw>
                    </a:effectLst>
                  </a:rPr>
                  <a:t>Rich HD Experience For Citrix Virtual Apps </a:t>
                </a:r>
                <a:br>
                  <a:rPr lang="en-US" sz="1600" dirty="0" smtClean="0">
                    <a:solidFill>
                      <a:srgbClr val="FFFFFF"/>
                    </a:solidFill>
                    <a:effectLst>
                      <a:outerShdw blurRad="38100" dist="38100" dir="2700000" algn="tl">
                        <a:srgbClr val="000000">
                          <a:alpha val="43137"/>
                        </a:srgbClr>
                      </a:outerShdw>
                    </a:effectLst>
                  </a:rPr>
                </a:br>
                <a:r>
                  <a:rPr lang="en-US" sz="1600" dirty="0" smtClean="0">
                    <a:solidFill>
                      <a:srgbClr val="FFFFFF"/>
                    </a:solidFill>
                    <a:effectLst>
                      <a:outerShdw blurRad="38100" dist="38100" dir="2700000" algn="tl">
                        <a:srgbClr val="000000">
                          <a:alpha val="43137"/>
                        </a:srgbClr>
                      </a:outerShdw>
                    </a:effectLst>
                  </a:rPr>
                  <a:t>and Desktops on Cisco Infrastructure</a:t>
                </a:r>
                <a:endParaRPr lang="en-US" sz="1600" dirty="0">
                  <a:solidFill>
                    <a:srgbClr val="FFFFFF"/>
                  </a:solidFill>
                  <a:effectLst>
                    <a:outerShdw blurRad="38100" dist="38100" dir="2700000" algn="tl">
                      <a:srgbClr val="000000">
                        <a:alpha val="43137"/>
                      </a:srgbClr>
                    </a:outerShdw>
                  </a:effectLst>
                </a:endParaRPr>
              </a:p>
            </p:txBody>
          </p:sp>
        </p:grpSp>
      </p:grpSp>
      <p:sp>
        <p:nvSpPr>
          <p:cNvPr id="27" name="Rectangle 26"/>
          <p:cNvSpPr>
            <a:spLocks/>
          </p:cNvSpPr>
          <p:nvPr/>
        </p:nvSpPr>
        <p:spPr>
          <a:xfrm>
            <a:off x="-1" y="6200377"/>
            <a:ext cx="12188826" cy="603765"/>
          </a:xfrm>
          <a:prstGeom prst="rect">
            <a:avLst/>
          </a:prstGeom>
          <a:gradFill flip="none" rotWithShape="1">
            <a:gsLst>
              <a:gs pos="100000">
                <a:schemeClr val="accent5"/>
              </a:gs>
              <a:gs pos="0">
                <a:schemeClr val="accent5">
                  <a:lumMod val="60000"/>
                  <a:lumOff val="40000"/>
                </a:schemeClr>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7" name="Group 6"/>
          <p:cNvGrpSpPr/>
          <p:nvPr/>
        </p:nvGrpSpPr>
        <p:grpSpPr>
          <a:xfrm>
            <a:off x="-64" y="1859254"/>
            <a:ext cx="12188952" cy="1809729"/>
            <a:chOff x="-64" y="4814387"/>
            <a:chExt cx="12188952" cy="1809729"/>
          </a:xfrm>
        </p:grpSpPr>
        <p:sp>
          <p:nvSpPr>
            <p:cNvPr id="74" name="Rectangle 73"/>
            <p:cNvSpPr/>
            <p:nvPr/>
          </p:nvSpPr>
          <p:spPr>
            <a:xfrm>
              <a:off x="2" y="5317133"/>
              <a:ext cx="12188825" cy="1306983"/>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600" dirty="0"/>
            </a:p>
          </p:txBody>
        </p:sp>
        <p:sp>
          <p:nvSpPr>
            <p:cNvPr id="13" name="Round Same Side Corner Rectangle 12"/>
            <p:cNvSpPr/>
            <p:nvPr/>
          </p:nvSpPr>
          <p:spPr>
            <a:xfrm>
              <a:off x="400987" y="4814387"/>
              <a:ext cx="11386849" cy="485493"/>
            </a:xfrm>
            <a:prstGeom prst="round2SameRect">
              <a:avLst>
                <a:gd name="adj1" fmla="val 28570"/>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14" name="TextBox 13"/>
            <p:cNvSpPr txBox="1"/>
            <p:nvPr/>
          </p:nvSpPr>
          <p:spPr>
            <a:xfrm>
              <a:off x="539302" y="4921572"/>
              <a:ext cx="11110218" cy="292388"/>
            </a:xfrm>
            <a:prstGeom prst="rect">
              <a:avLst/>
            </a:prstGeom>
            <a:noFill/>
            <a:ln w="9525">
              <a:noFill/>
              <a:miter lim="800000"/>
              <a:headEnd/>
              <a:tailEnd/>
            </a:ln>
          </p:spPr>
          <p:txBody>
            <a:bodyPr wrap="square" lIns="0" tIns="0" rIns="0" bIns="0">
              <a:spAutoFit/>
            </a:bodyPr>
            <a:lstStyle/>
            <a:p>
              <a:pPr algn="ctr" defTabSz="814388" eaLnBrk="0" fontAlgn="auto" hangingPunct="0">
                <a:lnSpc>
                  <a:spcPct val="95000"/>
                </a:lnSpc>
                <a:spcBef>
                  <a:spcPct val="50000"/>
                </a:spcBef>
                <a:spcAft>
                  <a:spcPts val="0"/>
                </a:spcAft>
                <a:buClr>
                  <a:srgbClr val="FFFFFF"/>
                </a:buClr>
                <a:buSzPct val="100000"/>
                <a:defRPr/>
              </a:pPr>
              <a:r>
                <a:rPr lang="en-US" sz="2000" smtClean="0"/>
                <a:t>Cisco and Citrix Strategic Relationship</a:t>
              </a:r>
              <a:endParaRPr lang="en-US" sz="2000" b="1" dirty="0">
                <a:solidFill>
                  <a:srgbClr val="FFC000"/>
                </a:solidFill>
              </a:endParaRPr>
            </a:p>
          </p:txBody>
        </p:sp>
        <p:grpSp>
          <p:nvGrpSpPr>
            <p:cNvPr id="46" name="Group 87"/>
            <p:cNvGrpSpPr/>
            <p:nvPr/>
          </p:nvGrpSpPr>
          <p:grpSpPr>
            <a:xfrm>
              <a:off x="-64" y="5298845"/>
              <a:ext cx="12188952" cy="36576"/>
              <a:chOff x="7087711" y="3203216"/>
              <a:chExt cx="505822" cy="500910"/>
            </a:xfrm>
            <a:effectLst>
              <a:outerShdw blurRad="25400" dist="12700" dir="5400000" algn="t" rotWithShape="0">
                <a:prstClr val="black">
                  <a:alpha val="20000"/>
                </a:prstClr>
              </a:outerShdw>
            </a:effectLst>
          </p:grpSpPr>
          <p:sp>
            <p:nvSpPr>
              <p:cNvPr id="47"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600" dirty="0"/>
              </a:p>
            </p:txBody>
          </p:sp>
          <p:sp>
            <p:nvSpPr>
              <p:cNvPr id="48"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sz="1600" dirty="0"/>
              </a:p>
            </p:txBody>
          </p:sp>
        </p:grpSp>
        <p:sp>
          <p:nvSpPr>
            <p:cNvPr id="49" name="Text Placeholder 3"/>
            <p:cNvSpPr txBox="1">
              <a:spLocks/>
            </p:cNvSpPr>
            <p:nvPr/>
          </p:nvSpPr>
          <p:spPr>
            <a:xfrm>
              <a:off x="568431" y="5396204"/>
              <a:ext cx="11051963" cy="805617"/>
            </a:xfrm>
            <a:prstGeom prst="rect">
              <a:avLst/>
            </a:prstGeom>
          </p:spPr>
          <p:txBody>
            <a:bodyPr vert="horz" lIns="91440" tIns="45720" rIns="91440" bIns="45720" numCol="3" spcCol="182880" rtlCol="0">
              <a:noAutofit/>
            </a:bodyPr>
            <a:lstStyle>
              <a:lvl1pPr marL="228600" indent="-228600" algn="l" defTabSz="914400" rtl="0" eaLnBrk="1" latinLnBrk="0" hangingPunct="1">
                <a:lnSpc>
                  <a:spcPct val="95000"/>
                </a:lnSpc>
                <a:spcBef>
                  <a:spcPts val="1440"/>
                </a:spcBef>
                <a:buClr>
                  <a:schemeClr val="accent3">
                    <a:lumMod val="40000"/>
                    <a:lumOff val="60000"/>
                  </a:schemeClr>
                </a:buClr>
                <a:buSzPct val="90000"/>
                <a:buFont typeface="Arial" pitchFamily="34" charset="0"/>
                <a:buChar char="•"/>
                <a:tabLst/>
                <a:defRPr lang="en-US" sz="2200" kern="1200" dirty="0" smtClean="0">
                  <a:solidFill>
                    <a:schemeClr val="bg1">
                      <a:lumMod val="20000"/>
                      <a:lumOff val="80000"/>
                    </a:schemeClr>
                  </a:solidFill>
                  <a:latin typeface="+mj-lt"/>
                  <a:ea typeface="+mn-ea"/>
                  <a:cs typeface="+mn-cs"/>
                </a:defRPr>
              </a:lvl1pPr>
              <a:lvl2pPr marL="406400" indent="0" algn="l" defTabSz="914400" rtl="0" eaLnBrk="1" latinLnBrk="0" hangingPunct="1">
                <a:lnSpc>
                  <a:spcPct val="95000"/>
                </a:lnSpc>
                <a:spcBef>
                  <a:spcPts val="840"/>
                </a:spcBef>
                <a:buClr>
                  <a:schemeClr val="tx2"/>
                </a:buClr>
                <a:buSzPct val="90000"/>
                <a:buFontTx/>
                <a:buNone/>
                <a:tabLst/>
                <a:defRPr lang="en-US" sz="1800" kern="1200" dirty="0" smtClean="0">
                  <a:solidFill>
                    <a:schemeClr val="bg1">
                      <a:lumMod val="20000"/>
                      <a:lumOff val="80000"/>
                    </a:schemeClr>
                  </a:solidFill>
                  <a:latin typeface="+mj-lt"/>
                  <a:ea typeface="+mn-ea"/>
                  <a:cs typeface="+mn-cs"/>
                </a:defRPr>
              </a:lvl2pPr>
              <a:lvl3pPr marL="571500" indent="-1588" algn="l" defTabSz="914400" rtl="0" eaLnBrk="1" latinLnBrk="0" hangingPunct="1">
                <a:lnSpc>
                  <a:spcPct val="95000"/>
                </a:lnSpc>
                <a:spcBef>
                  <a:spcPts val="840"/>
                </a:spcBef>
                <a:buClr>
                  <a:schemeClr val="tx2"/>
                </a:buClr>
                <a:buSzPct val="90000"/>
                <a:buFont typeface="Arial" pitchFamily="34" charset="0"/>
                <a:buNone/>
                <a:tabLst/>
                <a:defRPr lang="en-US" sz="1600" kern="1200" dirty="0" smtClean="0">
                  <a:solidFill>
                    <a:schemeClr val="bg1">
                      <a:lumMod val="20000"/>
                      <a:lumOff val="80000"/>
                    </a:schemeClr>
                  </a:solidFill>
                  <a:latin typeface="+mj-lt"/>
                  <a:ea typeface="+mn-ea"/>
                  <a:cs typeface="+mn-cs"/>
                </a:defRPr>
              </a:lvl3pPr>
              <a:lvl4pPr marL="688975"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smtClean="0">
                  <a:solidFill>
                    <a:schemeClr val="bg1">
                      <a:lumMod val="20000"/>
                      <a:lumOff val="80000"/>
                    </a:schemeClr>
                  </a:solidFill>
                  <a:latin typeface="+mj-lt"/>
                  <a:ea typeface="+mn-ea"/>
                  <a:cs typeface="+mn-cs"/>
                </a:defRPr>
              </a:lvl4pPr>
              <a:lvl5pPr marL="801688" indent="0" algn="l" defTabSz="914400" rtl="0" eaLnBrk="1" latinLnBrk="0" hangingPunct="1">
                <a:lnSpc>
                  <a:spcPct val="95000"/>
                </a:lnSpc>
                <a:spcBef>
                  <a:spcPts val="840"/>
                </a:spcBef>
                <a:buClr>
                  <a:schemeClr val="tx2"/>
                </a:buClr>
                <a:buSzPct val="90000"/>
                <a:buFont typeface="Arial" pitchFamily="34" charset="0"/>
                <a:buNone/>
                <a:tabLst/>
                <a:defRPr lang="en-US" sz="1400" kern="1200" dirty="0">
                  <a:solidFill>
                    <a:schemeClr val="bg1">
                      <a:lumMod val="20000"/>
                      <a:lumOff val="80000"/>
                    </a:schemeClr>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600"/>
                </a:spcBef>
                <a:buClr>
                  <a:srgbClr val="FFFFFF"/>
                </a:buClr>
                <a:buNone/>
                <a:defRPr/>
              </a:pPr>
              <a:r>
                <a:rPr lang="en-US" sz="1600" kern="0" dirty="0" smtClean="0">
                  <a:solidFill>
                    <a:srgbClr val="FFFFFF"/>
                  </a:solidFill>
                  <a:latin typeface="+mn-lt"/>
                </a:rPr>
                <a:t>Multi-year Strategic Agreement </a:t>
              </a:r>
              <a:br>
                <a:rPr lang="en-US" sz="1600" kern="0" dirty="0" smtClean="0">
                  <a:solidFill>
                    <a:srgbClr val="FFFFFF"/>
                  </a:solidFill>
                  <a:latin typeface="+mn-lt"/>
                </a:rPr>
              </a:br>
              <a:r>
                <a:rPr lang="en-US" sz="1600" kern="0" dirty="0" smtClean="0">
                  <a:solidFill>
                    <a:srgbClr val="FFFFFF"/>
                  </a:solidFill>
                  <a:latin typeface="+mn-lt"/>
                </a:rPr>
                <a:t>That Includes Technology and </a:t>
              </a:r>
              <a:br>
                <a:rPr lang="en-US" sz="1600" kern="0" dirty="0" smtClean="0">
                  <a:solidFill>
                    <a:srgbClr val="FFFFFF"/>
                  </a:solidFill>
                  <a:latin typeface="+mn-lt"/>
                </a:rPr>
              </a:br>
              <a:r>
                <a:rPr lang="en-US" sz="1600" kern="0" dirty="0" err="1" smtClean="0">
                  <a:solidFill>
                    <a:srgbClr val="FFFFFF"/>
                  </a:solidFill>
                  <a:latin typeface="+mn-lt"/>
                </a:rPr>
                <a:t>GTM</a:t>
              </a:r>
              <a:r>
                <a:rPr lang="en-US" sz="1600" kern="0" dirty="0" smtClean="0">
                  <a:solidFill>
                    <a:srgbClr val="FFFFFF"/>
                  </a:solidFill>
                  <a:latin typeface="+mn-lt"/>
                </a:rPr>
                <a:t> Investments</a:t>
              </a:r>
            </a:p>
            <a:p>
              <a:pPr marL="0" indent="0" algn="ctr">
                <a:spcBef>
                  <a:spcPts val="600"/>
                </a:spcBef>
                <a:buClr>
                  <a:srgbClr val="FFFFFF"/>
                </a:buClr>
                <a:buNone/>
                <a:defRPr/>
              </a:pPr>
              <a:r>
                <a:rPr lang="en-US" sz="1600" kern="0" dirty="0" smtClean="0">
                  <a:solidFill>
                    <a:srgbClr val="FFFFFF"/>
                  </a:solidFill>
                  <a:latin typeface="+mn-lt"/>
                </a:rPr>
                <a:t>Expanded Partnership in </a:t>
              </a:r>
              <a:br>
                <a:rPr lang="en-US" sz="1600" kern="0" dirty="0" smtClean="0">
                  <a:solidFill>
                    <a:srgbClr val="FFFFFF"/>
                  </a:solidFill>
                  <a:latin typeface="+mn-lt"/>
                </a:rPr>
              </a:br>
              <a:r>
                <a:rPr lang="en-US" sz="1600" kern="0" dirty="0" smtClean="0">
                  <a:solidFill>
                    <a:srgbClr val="FFFFFF"/>
                  </a:solidFill>
                  <a:latin typeface="+mn-lt"/>
                </a:rPr>
                <a:t>Networking, Cloud </a:t>
              </a:r>
              <a:br>
                <a:rPr lang="en-US" sz="1600" kern="0" dirty="0" smtClean="0">
                  <a:solidFill>
                    <a:srgbClr val="FFFFFF"/>
                  </a:solidFill>
                  <a:latin typeface="+mn-lt"/>
                </a:rPr>
              </a:br>
              <a:r>
                <a:rPr lang="en-US" sz="1600" kern="0" dirty="0" smtClean="0">
                  <a:solidFill>
                    <a:srgbClr val="FFFFFF"/>
                  </a:solidFill>
                  <a:latin typeface="+mn-lt"/>
                </a:rPr>
                <a:t>and Workspace Mobility</a:t>
              </a:r>
            </a:p>
            <a:p>
              <a:pPr marL="0" indent="0" algn="ctr">
                <a:spcBef>
                  <a:spcPts val="600"/>
                </a:spcBef>
                <a:buClr>
                  <a:srgbClr val="FFFFFF"/>
                </a:buClr>
                <a:buNone/>
                <a:defRPr/>
              </a:pPr>
              <a:r>
                <a:rPr lang="en-US" sz="1600" kern="0" dirty="0" smtClean="0">
                  <a:solidFill>
                    <a:srgbClr val="FFFFFF"/>
                  </a:solidFill>
                  <a:latin typeface="+mn-lt"/>
                </a:rPr>
                <a:t>Outstanding Go-to-market, </a:t>
              </a:r>
              <a:br>
                <a:rPr lang="en-US" sz="1600" kern="0" dirty="0" smtClean="0">
                  <a:solidFill>
                    <a:srgbClr val="FFFFFF"/>
                  </a:solidFill>
                  <a:latin typeface="+mn-lt"/>
                </a:rPr>
              </a:br>
              <a:r>
                <a:rPr lang="en-US" sz="1600" kern="0" dirty="0" smtClean="0">
                  <a:solidFill>
                    <a:srgbClr val="FFFFFF"/>
                  </a:solidFill>
                  <a:latin typeface="+mn-lt"/>
                </a:rPr>
                <a:t>Partner Alignment and </a:t>
              </a:r>
              <a:br>
                <a:rPr lang="en-US" sz="1600" kern="0" dirty="0" smtClean="0">
                  <a:solidFill>
                    <a:srgbClr val="FFFFFF"/>
                  </a:solidFill>
                  <a:latin typeface="+mn-lt"/>
                </a:rPr>
              </a:br>
              <a:r>
                <a:rPr lang="en-US" sz="1600" kern="0" dirty="0" smtClean="0">
                  <a:solidFill>
                    <a:srgbClr val="FFFFFF"/>
                  </a:solidFill>
                  <a:latin typeface="+mn-lt"/>
                </a:rPr>
                <a:t>Shared Culture</a:t>
              </a:r>
              <a:endParaRPr lang="en-US" sz="1600" kern="0" dirty="0">
                <a:solidFill>
                  <a:srgbClr val="FFFFFF"/>
                </a:solidFill>
                <a:latin typeface="+mn-lt"/>
              </a:endParaRPr>
            </a:p>
          </p:txBody>
        </p:sp>
        <p:cxnSp>
          <p:nvCxnSpPr>
            <p:cNvPr id="29" name="Straight Connector 28"/>
            <p:cNvCxnSpPr/>
            <p:nvPr/>
          </p:nvCxnSpPr>
          <p:spPr>
            <a:xfrm>
              <a:off x="4062942" y="5438186"/>
              <a:ext cx="0" cy="71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25884" y="5438186"/>
              <a:ext cx="0" cy="717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p>
            <a:r>
              <a:rPr lang="en-US" smtClean="0"/>
              <a:t>Cisco VXI with Citrix</a:t>
            </a:r>
            <a:endParaRPr lang="en-US" dirty="0"/>
          </a:p>
        </p:txBody>
      </p:sp>
      <p:sp>
        <p:nvSpPr>
          <p:cNvPr id="3" name="Text Placeholder 2"/>
          <p:cNvSpPr>
            <a:spLocks noGrp="1"/>
          </p:cNvSpPr>
          <p:nvPr>
            <p:ph type="body" sz="quarter" idx="11"/>
          </p:nvPr>
        </p:nvSpPr>
        <p:spPr>
          <a:xfrm>
            <a:off x="292608" y="1216660"/>
            <a:ext cx="11612880" cy="457200"/>
          </a:xfrm>
        </p:spPr>
        <p:txBody>
          <a:bodyPr/>
          <a:lstStyle/>
          <a:p>
            <a:r>
              <a:rPr lang="en-US" smtClean="0"/>
              <a:t>Joint VXI Solution Roadmap and Momentum</a:t>
            </a:r>
          </a:p>
        </p:txBody>
      </p:sp>
      <p:sp>
        <p:nvSpPr>
          <p:cNvPr id="6" name="Subtitle 2"/>
          <p:cNvSpPr txBox="1">
            <a:spLocks/>
          </p:cNvSpPr>
          <p:nvPr/>
        </p:nvSpPr>
        <p:spPr>
          <a:xfrm>
            <a:off x="475997" y="1171947"/>
            <a:ext cx="11515376" cy="5408147"/>
          </a:xfrm>
          <a:prstGeom prst="rect">
            <a:avLst/>
          </a:prstGeom>
        </p:spPr>
        <p:txBody>
          <a:bodyPr lIns="91436" tIns="45719" rIns="91436" bIns="45719"/>
          <a:lstStyle>
            <a:lvl1pPr marL="228600" indent="-228600" algn="l" rtl="0" eaLnBrk="1" fontAlgn="base" hangingPunct="1">
              <a:lnSpc>
                <a:spcPct val="90000"/>
              </a:lnSpc>
              <a:spcBef>
                <a:spcPct val="35000"/>
              </a:spcBef>
              <a:spcAft>
                <a:spcPct val="15000"/>
              </a:spcAft>
              <a:buClr>
                <a:schemeClr val="tx1">
                  <a:lumMod val="50000"/>
                </a:schemeClr>
              </a:buClr>
              <a:buFont typeface="Times" pitchFamily="1" charset="0"/>
              <a:buChar char="•"/>
              <a:defRPr sz="2600">
                <a:solidFill>
                  <a:schemeClr val="tx1"/>
                </a:solidFill>
                <a:latin typeface="+mj-lt"/>
                <a:ea typeface="+mn-ea"/>
                <a:cs typeface="+mn-cs"/>
              </a:defRPr>
            </a:lvl1pPr>
            <a:lvl2pPr marL="571500" indent="-228600" algn="l" rtl="0" eaLnBrk="1" fontAlgn="base" hangingPunct="1">
              <a:lnSpc>
                <a:spcPct val="90000"/>
              </a:lnSpc>
              <a:spcBef>
                <a:spcPct val="15000"/>
              </a:spcBef>
              <a:spcAft>
                <a:spcPct val="15000"/>
              </a:spcAft>
              <a:buClr>
                <a:schemeClr val="tx1">
                  <a:lumMod val="65000"/>
                </a:schemeClr>
              </a:buClr>
              <a:buChar char="–"/>
              <a:defRPr sz="2200">
                <a:solidFill>
                  <a:schemeClr val="tx1"/>
                </a:solidFill>
                <a:latin typeface="+mj-lt"/>
              </a:defRPr>
            </a:lvl2pPr>
            <a:lvl3pPr marL="577850" indent="0" algn="l" rtl="0" eaLnBrk="1" fontAlgn="base" hangingPunct="1">
              <a:lnSpc>
                <a:spcPct val="90000"/>
              </a:lnSpc>
              <a:spcBef>
                <a:spcPct val="15000"/>
              </a:spcBef>
              <a:spcAft>
                <a:spcPct val="15000"/>
              </a:spcAft>
              <a:buClr>
                <a:schemeClr val="tx2"/>
              </a:buClr>
              <a:buNone/>
              <a:defRPr sz="2000">
                <a:solidFill>
                  <a:schemeClr val="tx1"/>
                </a:solidFill>
                <a:latin typeface="Arial Narrow" pitchFamily="34" charset="0"/>
              </a:defRPr>
            </a:lvl3pPr>
            <a:lvl4pPr marL="1200150" indent="-171450" algn="l" rtl="0" eaLnBrk="1" fontAlgn="base" hangingPunct="1">
              <a:lnSpc>
                <a:spcPct val="85000"/>
              </a:lnSpc>
              <a:spcBef>
                <a:spcPct val="15000"/>
              </a:spcBef>
              <a:spcAft>
                <a:spcPct val="10000"/>
              </a:spcAft>
              <a:buClr>
                <a:schemeClr val="tx2"/>
              </a:buClr>
              <a:buChar char="–"/>
              <a:defRPr sz="2000">
                <a:solidFill>
                  <a:schemeClr val="tx1"/>
                </a:solidFill>
                <a:latin typeface="+mj-lt"/>
              </a:defRPr>
            </a:lvl4pPr>
            <a:lvl5pPr marL="1485900" indent="-171450" algn="l" rtl="0" eaLnBrk="1" fontAlgn="base" hangingPunct="1">
              <a:lnSpc>
                <a:spcPct val="90000"/>
              </a:lnSpc>
              <a:spcBef>
                <a:spcPct val="15000"/>
              </a:spcBef>
              <a:spcAft>
                <a:spcPct val="10000"/>
              </a:spcAft>
              <a:buClr>
                <a:schemeClr val="tx2"/>
              </a:buClr>
              <a:buChar char="–"/>
              <a:defRPr sz="2000">
                <a:solidFill>
                  <a:schemeClr val="tx1"/>
                </a:solidFill>
                <a:latin typeface="+mj-lt"/>
              </a:defRPr>
            </a:lvl5pPr>
            <a:lvl6pPr marL="1943100" indent="-171450" algn="l" rtl="0" eaLnBrk="1" fontAlgn="base" hangingPunct="1">
              <a:lnSpc>
                <a:spcPct val="90000"/>
              </a:lnSpc>
              <a:spcBef>
                <a:spcPct val="15000"/>
              </a:spcBef>
              <a:spcAft>
                <a:spcPct val="10000"/>
              </a:spcAft>
              <a:buClr>
                <a:schemeClr val="tx2"/>
              </a:buClr>
              <a:buChar char="–"/>
              <a:defRPr sz="2000">
                <a:solidFill>
                  <a:schemeClr val="tx1"/>
                </a:solidFill>
                <a:latin typeface="+mn-lt"/>
              </a:defRPr>
            </a:lvl6pPr>
            <a:lvl7pPr marL="2400300" indent="-171450" algn="l" rtl="0" eaLnBrk="1" fontAlgn="base" hangingPunct="1">
              <a:lnSpc>
                <a:spcPct val="90000"/>
              </a:lnSpc>
              <a:spcBef>
                <a:spcPct val="15000"/>
              </a:spcBef>
              <a:spcAft>
                <a:spcPct val="10000"/>
              </a:spcAft>
              <a:buClr>
                <a:schemeClr val="tx2"/>
              </a:buClr>
              <a:buChar char="–"/>
              <a:defRPr sz="2000">
                <a:solidFill>
                  <a:schemeClr val="tx1"/>
                </a:solidFill>
                <a:latin typeface="+mn-lt"/>
              </a:defRPr>
            </a:lvl7pPr>
            <a:lvl8pPr marL="2857500" indent="-171450" algn="l" rtl="0" eaLnBrk="1" fontAlgn="base" hangingPunct="1">
              <a:lnSpc>
                <a:spcPct val="90000"/>
              </a:lnSpc>
              <a:spcBef>
                <a:spcPct val="15000"/>
              </a:spcBef>
              <a:spcAft>
                <a:spcPct val="10000"/>
              </a:spcAft>
              <a:buClr>
                <a:schemeClr val="tx2"/>
              </a:buClr>
              <a:buChar char="–"/>
              <a:defRPr sz="2000">
                <a:solidFill>
                  <a:schemeClr val="tx1"/>
                </a:solidFill>
                <a:latin typeface="+mn-lt"/>
              </a:defRPr>
            </a:lvl8pPr>
            <a:lvl9pPr marL="3314700" indent="-171450" algn="l" rtl="0" eaLnBrk="1" fontAlgn="base" hangingPunct="1">
              <a:lnSpc>
                <a:spcPct val="90000"/>
              </a:lnSpc>
              <a:spcBef>
                <a:spcPct val="15000"/>
              </a:spcBef>
              <a:spcAft>
                <a:spcPct val="10000"/>
              </a:spcAft>
              <a:buClr>
                <a:schemeClr val="tx2"/>
              </a:buClr>
              <a:buChar char="–"/>
              <a:defRPr sz="2000">
                <a:solidFill>
                  <a:schemeClr val="tx1"/>
                </a:solidFill>
                <a:latin typeface="+mn-lt"/>
              </a:defRPr>
            </a:lvl9pPr>
          </a:lstStyle>
          <a:p>
            <a:pPr marL="515938" lvl="1" indent="-173038">
              <a:lnSpc>
                <a:spcPct val="100000"/>
              </a:lnSpc>
              <a:spcBef>
                <a:spcPts val="1200"/>
              </a:spcBef>
              <a:spcAft>
                <a:spcPts val="0"/>
              </a:spcAft>
              <a:buClr>
                <a:schemeClr val="tx2"/>
              </a:buClr>
              <a:buFont typeface="Arial" pitchFamily="34" charset="0"/>
              <a:buChar char="•"/>
              <a:tabLst>
                <a:tab pos="115888" algn="l"/>
              </a:tabLst>
            </a:pPr>
            <a:endParaRPr lang="en-US" sz="2000" dirty="0" smtClean="0">
              <a:latin typeface="Arial" pitchFamily="34" charset="0"/>
              <a:cs typeface="Arial" pitchFamily="34" charset="0"/>
            </a:endParaRPr>
          </a:p>
        </p:txBody>
      </p:sp>
      <p:sp>
        <p:nvSpPr>
          <p:cNvPr id="2" name="TextBox 1"/>
          <p:cNvSpPr txBox="1"/>
          <p:nvPr/>
        </p:nvSpPr>
        <p:spPr>
          <a:xfrm>
            <a:off x="3798913" y="6302204"/>
            <a:ext cx="4590998" cy="400110"/>
          </a:xfrm>
          <a:prstGeom prst="rect">
            <a:avLst/>
          </a:prstGeom>
          <a:noFill/>
        </p:spPr>
        <p:txBody>
          <a:bodyPr wrap="square" rtlCol="0" anchor="ctr">
            <a:spAutoFit/>
          </a:bodyPr>
          <a:lstStyle/>
          <a:p>
            <a:pPr algn="ctr"/>
            <a:r>
              <a:rPr lang="en-US" sz="2000" dirty="0" smtClean="0"/>
              <a:t>Learn more </a:t>
            </a:r>
            <a:r>
              <a:rPr lang="en-US" sz="2000" dirty="0" smtClean="0">
                <a:hlinkClick r:id="rId3"/>
              </a:rPr>
              <a:t>www.cisco.com/go/citrix </a:t>
            </a:r>
            <a:endParaRPr lang="en-US" sz="2000" dirty="0" smtClean="0"/>
          </a:p>
        </p:txBody>
      </p:sp>
      <p:pic>
        <p:nvPicPr>
          <p:cNvPr id="28"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9131" y="138060"/>
            <a:ext cx="126649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36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rapezoid 66"/>
          <p:cNvSpPr>
            <a:spLocks/>
          </p:cNvSpPr>
          <p:nvPr/>
        </p:nvSpPr>
        <p:spPr>
          <a:xfrm rot="12375319">
            <a:off x="5111335" y="228974"/>
            <a:ext cx="4980278" cy="3343275"/>
          </a:xfrm>
          <a:custGeom>
            <a:avLst/>
            <a:gdLst>
              <a:gd name="connsiteX0" fmla="*/ 0 w 5682492"/>
              <a:gd name="connsiteY0" fmla="*/ 3125606 h 3125606"/>
              <a:gd name="connsiteX1" fmla="*/ 2358801 w 5682492"/>
              <a:gd name="connsiteY1" fmla="*/ 0 h 3125606"/>
              <a:gd name="connsiteX2" fmla="*/ 3323691 w 5682492"/>
              <a:gd name="connsiteY2" fmla="*/ 0 h 3125606"/>
              <a:gd name="connsiteX3" fmla="*/ 5682492 w 5682492"/>
              <a:gd name="connsiteY3" fmla="*/ 3125606 h 3125606"/>
              <a:gd name="connsiteX4" fmla="*/ 0 w 5682492"/>
              <a:gd name="connsiteY4" fmla="*/ 3125606 h 3125606"/>
              <a:gd name="connsiteX0" fmla="*/ 0 w 4980310"/>
              <a:gd name="connsiteY0" fmla="*/ 3125606 h 3337514"/>
              <a:gd name="connsiteX1" fmla="*/ 2358801 w 4980310"/>
              <a:gd name="connsiteY1" fmla="*/ 0 h 3337514"/>
              <a:gd name="connsiteX2" fmla="*/ 3323691 w 4980310"/>
              <a:gd name="connsiteY2" fmla="*/ 0 h 3337514"/>
              <a:gd name="connsiteX3" fmla="*/ 4980310 w 4980310"/>
              <a:gd name="connsiteY3" fmla="*/ 3337514 h 3337514"/>
              <a:gd name="connsiteX4" fmla="*/ 0 w 4980310"/>
              <a:gd name="connsiteY4" fmla="*/ 3125606 h 3337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10" h="3337514">
                <a:moveTo>
                  <a:pt x="0" y="3125606"/>
                </a:moveTo>
                <a:lnTo>
                  <a:pt x="2358801" y="0"/>
                </a:lnTo>
                <a:lnTo>
                  <a:pt x="3323691" y="0"/>
                </a:lnTo>
                <a:lnTo>
                  <a:pt x="4980310" y="3337514"/>
                </a:lnTo>
                <a:lnTo>
                  <a:pt x="0" y="3125606"/>
                </a:lnTo>
                <a:close/>
              </a:path>
            </a:pathLst>
          </a:custGeom>
          <a:gradFill flip="none" rotWithShape="1">
            <a:gsLst>
              <a:gs pos="44000">
                <a:srgbClr val="7B55D9">
                  <a:alpha val="0"/>
                </a:srgbClr>
              </a:gs>
              <a:gs pos="88000">
                <a:schemeClr val="accent4">
                  <a:lumMod val="75000"/>
                  <a:lumOff val="25000"/>
                  <a:alpha val="4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7" name="Trapezoid 66"/>
          <p:cNvSpPr>
            <a:spLocks/>
          </p:cNvSpPr>
          <p:nvPr/>
        </p:nvSpPr>
        <p:spPr>
          <a:xfrm rot="9224681" flipH="1">
            <a:off x="2060196" y="230251"/>
            <a:ext cx="4980278" cy="3343275"/>
          </a:xfrm>
          <a:custGeom>
            <a:avLst/>
            <a:gdLst>
              <a:gd name="connsiteX0" fmla="*/ 0 w 5682492"/>
              <a:gd name="connsiteY0" fmla="*/ 3125606 h 3125606"/>
              <a:gd name="connsiteX1" fmla="*/ 2358801 w 5682492"/>
              <a:gd name="connsiteY1" fmla="*/ 0 h 3125606"/>
              <a:gd name="connsiteX2" fmla="*/ 3323691 w 5682492"/>
              <a:gd name="connsiteY2" fmla="*/ 0 h 3125606"/>
              <a:gd name="connsiteX3" fmla="*/ 5682492 w 5682492"/>
              <a:gd name="connsiteY3" fmla="*/ 3125606 h 3125606"/>
              <a:gd name="connsiteX4" fmla="*/ 0 w 5682492"/>
              <a:gd name="connsiteY4" fmla="*/ 3125606 h 3125606"/>
              <a:gd name="connsiteX0" fmla="*/ 0 w 4980310"/>
              <a:gd name="connsiteY0" fmla="*/ 3125606 h 3337514"/>
              <a:gd name="connsiteX1" fmla="*/ 2358801 w 4980310"/>
              <a:gd name="connsiteY1" fmla="*/ 0 h 3337514"/>
              <a:gd name="connsiteX2" fmla="*/ 3323691 w 4980310"/>
              <a:gd name="connsiteY2" fmla="*/ 0 h 3337514"/>
              <a:gd name="connsiteX3" fmla="*/ 4980310 w 4980310"/>
              <a:gd name="connsiteY3" fmla="*/ 3337514 h 3337514"/>
              <a:gd name="connsiteX4" fmla="*/ 0 w 4980310"/>
              <a:gd name="connsiteY4" fmla="*/ 3125606 h 3337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0310" h="3337514">
                <a:moveTo>
                  <a:pt x="0" y="3125606"/>
                </a:moveTo>
                <a:lnTo>
                  <a:pt x="2358801" y="0"/>
                </a:lnTo>
                <a:lnTo>
                  <a:pt x="3323691" y="0"/>
                </a:lnTo>
                <a:lnTo>
                  <a:pt x="4980310" y="3337514"/>
                </a:lnTo>
                <a:lnTo>
                  <a:pt x="0" y="3125606"/>
                </a:lnTo>
                <a:close/>
              </a:path>
            </a:pathLst>
          </a:custGeom>
          <a:gradFill flip="none" rotWithShape="1">
            <a:gsLst>
              <a:gs pos="46000">
                <a:srgbClr val="7B55D9">
                  <a:alpha val="0"/>
                </a:srgbClr>
              </a:gs>
              <a:gs pos="88000">
                <a:schemeClr val="accent4">
                  <a:lumMod val="75000"/>
                  <a:lumOff val="25000"/>
                  <a:alpha val="4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6" name="Trapezoid 65"/>
          <p:cNvSpPr>
            <a:spLocks/>
          </p:cNvSpPr>
          <p:nvPr/>
        </p:nvSpPr>
        <p:spPr>
          <a:xfrm rot="5400000" flipH="1">
            <a:off x="1354764" y="2520340"/>
            <a:ext cx="4352925" cy="3123386"/>
          </a:xfrm>
          <a:prstGeom prst="trapezoid">
            <a:avLst>
              <a:gd name="adj" fmla="val 51144"/>
            </a:avLst>
          </a:prstGeom>
          <a:gradFill flip="none" rotWithShape="1">
            <a:gsLst>
              <a:gs pos="38000">
                <a:srgbClr val="7B55D9">
                  <a:alpha val="0"/>
                </a:srgbClr>
              </a:gs>
              <a:gs pos="88000">
                <a:schemeClr val="accent4">
                  <a:lumMod val="75000"/>
                  <a:lumOff val="25000"/>
                  <a:alpha val="4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5" name="Trapezoid 64"/>
          <p:cNvSpPr>
            <a:spLocks/>
          </p:cNvSpPr>
          <p:nvPr/>
        </p:nvSpPr>
        <p:spPr>
          <a:xfrm rot="16200000">
            <a:off x="6468511" y="2520341"/>
            <a:ext cx="4352925" cy="3123386"/>
          </a:xfrm>
          <a:prstGeom prst="trapezoid">
            <a:avLst>
              <a:gd name="adj" fmla="val 51144"/>
            </a:avLst>
          </a:prstGeom>
          <a:gradFill flip="none" rotWithShape="1">
            <a:gsLst>
              <a:gs pos="39000">
                <a:srgbClr val="7B55D9">
                  <a:alpha val="0"/>
                </a:srgbClr>
              </a:gs>
              <a:gs pos="88000">
                <a:schemeClr val="accent4">
                  <a:lumMod val="75000"/>
                  <a:lumOff val="25000"/>
                  <a:alpha val="4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 name="Trapezoid 6"/>
          <p:cNvSpPr>
            <a:spLocks/>
          </p:cNvSpPr>
          <p:nvPr/>
        </p:nvSpPr>
        <p:spPr>
          <a:xfrm>
            <a:off x="2015402" y="4694168"/>
            <a:ext cx="8141754" cy="1609725"/>
          </a:xfrm>
          <a:prstGeom prst="trapezoid">
            <a:avLst>
              <a:gd name="adj" fmla="val 197052"/>
            </a:avLst>
          </a:prstGeom>
          <a:gradFill flip="none" rotWithShape="1">
            <a:gsLst>
              <a:gs pos="38000">
                <a:srgbClr val="7B55D9">
                  <a:alpha val="0"/>
                </a:srgbClr>
              </a:gs>
              <a:gs pos="100000">
                <a:schemeClr val="accent4">
                  <a:lumMod val="75000"/>
                  <a:lumOff val="25000"/>
                  <a:alpha val="46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2" name="Hexagon 71"/>
          <p:cNvSpPr>
            <a:spLocks/>
          </p:cNvSpPr>
          <p:nvPr/>
        </p:nvSpPr>
        <p:spPr>
          <a:xfrm rot="5400000">
            <a:off x="5023235" y="3158620"/>
            <a:ext cx="2133600" cy="1837846"/>
          </a:xfrm>
          <a:prstGeom prst="hexagon">
            <a:avLst/>
          </a:prstGeom>
          <a:solidFill>
            <a:srgbClr val="000000"/>
          </a:solidFill>
          <a:ln w="107950" cap="flat" cmpd="sng" algn="ctr">
            <a:solidFill>
              <a:srgbClr val="000000"/>
            </a:solidFill>
            <a:prstDash val="solid"/>
            <a:bevel/>
            <a:headEnd type="none" w="med" len="med"/>
            <a:tailEnd type="none" w="med" len="med"/>
          </a:ln>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 name="Title 2"/>
          <p:cNvSpPr>
            <a:spLocks noGrp="1"/>
          </p:cNvSpPr>
          <p:nvPr>
            <p:ph type="title"/>
          </p:nvPr>
        </p:nvSpPr>
        <p:spPr/>
        <p:txBody>
          <a:bodyPr/>
          <a:lstStyle/>
          <a:p>
            <a:r>
              <a:rPr lang="en-US" smtClean="0"/>
              <a:t>Differentiated Solutions from Cisco</a:t>
            </a:r>
            <a:endParaRPr lang="en-US" dirty="0"/>
          </a:p>
        </p:txBody>
      </p:sp>
      <p:sp>
        <p:nvSpPr>
          <p:cNvPr id="4" name="Text Placeholder 3"/>
          <p:cNvSpPr>
            <a:spLocks noGrp="1"/>
          </p:cNvSpPr>
          <p:nvPr>
            <p:ph type="body" sz="quarter" idx="11"/>
          </p:nvPr>
        </p:nvSpPr>
        <p:spPr/>
        <p:txBody>
          <a:bodyPr/>
          <a:lstStyle/>
          <a:p>
            <a:r>
              <a:rPr lang="en-US" smtClean="0"/>
              <a:t>Summary</a:t>
            </a:r>
            <a:endParaRPr lang="en-US" dirty="0"/>
          </a:p>
        </p:txBody>
      </p:sp>
      <p:sp>
        <p:nvSpPr>
          <p:cNvPr id="31" name="Rectangle 30"/>
          <p:cNvSpPr>
            <a:spLocks/>
          </p:cNvSpPr>
          <p:nvPr/>
        </p:nvSpPr>
        <p:spPr>
          <a:xfrm>
            <a:off x="2147043" y="3574805"/>
            <a:ext cx="2771053" cy="1000125"/>
          </a:xfrm>
          <a:prstGeom prst="rect">
            <a:avLst/>
          </a:prstGeom>
          <a:noFill/>
          <a:ln w="9525" cap="flat" cmpd="sng" algn="ctr">
            <a:noFill/>
            <a:prstDash val="solid"/>
            <a:round/>
            <a:headEnd type="none" w="med" len="med"/>
            <a:tailEnd type="none" w="med" len="med"/>
          </a:ln>
          <a:effectLst/>
        </p:spPr>
        <p:txBody>
          <a:bodyPr lIns="61577" tIns="30788" rIns="61577" bIns="30788" anchor="ctr"/>
          <a:lstStyle/>
          <a:p>
            <a:pPr algn="r" defTabSz="610628" eaLnBrk="0" hangingPunct="0">
              <a:lnSpc>
                <a:spcPct val="90000"/>
              </a:lnSpc>
              <a:defRPr/>
            </a:pPr>
            <a:r>
              <a:rPr lang="en-US" sz="1600" b="1" dirty="0">
                <a:solidFill>
                  <a:schemeClr val="accent3">
                    <a:lumMod val="60000"/>
                    <a:lumOff val="40000"/>
                  </a:schemeClr>
                </a:solidFill>
              </a:rPr>
              <a:t>IMPROVED RISK PROFILE</a:t>
            </a:r>
            <a:r>
              <a:rPr lang="en-US" sz="1600" b="1" dirty="0"/>
              <a:t/>
            </a:r>
            <a:br>
              <a:rPr lang="en-US" sz="1600" b="1" dirty="0"/>
            </a:br>
            <a:r>
              <a:rPr lang="en-US" sz="1600" dirty="0" smtClean="0"/>
              <a:t>Purpose-Built Into Every Stage of the Journey</a:t>
            </a:r>
            <a:endParaRPr lang="en-US" sz="1600" dirty="0"/>
          </a:p>
        </p:txBody>
      </p:sp>
      <p:sp>
        <p:nvSpPr>
          <p:cNvPr id="32" name="Rectangle 31"/>
          <p:cNvSpPr>
            <a:spLocks/>
          </p:cNvSpPr>
          <p:nvPr/>
        </p:nvSpPr>
        <p:spPr>
          <a:xfrm>
            <a:off x="2984069" y="1687712"/>
            <a:ext cx="2923413" cy="1247775"/>
          </a:xfrm>
          <a:prstGeom prst="rect">
            <a:avLst/>
          </a:prstGeom>
          <a:noFill/>
          <a:ln w="9525" cap="flat" cmpd="sng" algn="ctr">
            <a:noFill/>
            <a:prstDash val="solid"/>
            <a:round/>
            <a:headEnd type="none" w="med" len="med"/>
            <a:tailEnd type="none" w="med" len="med"/>
          </a:ln>
          <a:effectLst/>
        </p:spPr>
        <p:txBody>
          <a:bodyPr lIns="61577" tIns="30788" rIns="61577" bIns="30788" anchor="t"/>
          <a:lstStyle/>
          <a:p>
            <a:pPr algn="r" defTabSz="610628" eaLnBrk="0" hangingPunct="0">
              <a:lnSpc>
                <a:spcPct val="90000"/>
              </a:lnSpc>
              <a:defRPr/>
            </a:pPr>
            <a:r>
              <a:rPr lang="en-US" sz="1600" b="1" dirty="0">
                <a:solidFill>
                  <a:schemeClr val="accent3">
                    <a:lumMod val="60000"/>
                    <a:lumOff val="40000"/>
                  </a:schemeClr>
                </a:solidFill>
                <a:latin typeface="Arial" pitchFamily="34" charset="0"/>
              </a:rPr>
              <a:t>END-TO-END CAPABILITIES</a:t>
            </a:r>
            <a:r>
              <a:rPr lang="en-US" sz="1600" dirty="0">
                <a:latin typeface="Arial" pitchFamily="34" charset="0"/>
              </a:rPr>
              <a:t/>
            </a:r>
            <a:br>
              <a:rPr lang="en-US" sz="1600" dirty="0">
                <a:latin typeface="Arial" pitchFamily="34" charset="0"/>
              </a:rPr>
            </a:br>
            <a:r>
              <a:rPr lang="en-US" sz="1600" dirty="0">
                <a:latin typeface="Arial" pitchFamily="34" charset="0"/>
              </a:rPr>
              <a:t>Data Center, Borderless Network, Collaboration </a:t>
            </a:r>
            <a:br>
              <a:rPr lang="en-US" sz="1600" dirty="0">
                <a:latin typeface="Arial" pitchFamily="34" charset="0"/>
              </a:rPr>
            </a:br>
            <a:r>
              <a:rPr lang="en-US" sz="1600" dirty="0">
                <a:latin typeface="Arial" pitchFamily="34" charset="0"/>
              </a:rPr>
              <a:t>and Services</a:t>
            </a:r>
          </a:p>
        </p:txBody>
      </p:sp>
      <p:sp>
        <p:nvSpPr>
          <p:cNvPr id="34" name="Rectangle 33"/>
          <p:cNvSpPr>
            <a:spLocks/>
          </p:cNvSpPr>
          <p:nvPr/>
        </p:nvSpPr>
        <p:spPr>
          <a:xfrm>
            <a:off x="6191534" y="1690888"/>
            <a:ext cx="2752008" cy="923925"/>
          </a:xfrm>
          <a:prstGeom prst="rect">
            <a:avLst/>
          </a:prstGeom>
          <a:noFill/>
          <a:ln w="9525" cap="flat" cmpd="sng" algn="ctr">
            <a:noFill/>
            <a:prstDash val="solid"/>
            <a:round/>
            <a:headEnd type="none" w="med" len="med"/>
            <a:tailEnd type="none" w="med" len="med"/>
          </a:ln>
          <a:effectLst/>
        </p:spPr>
        <p:txBody>
          <a:bodyPr lIns="61577" tIns="30788" rIns="61577" bIns="30788" anchor="t"/>
          <a:lstStyle/>
          <a:p>
            <a:pPr defTabSz="610628" eaLnBrk="0" hangingPunct="0">
              <a:lnSpc>
                <a:spcPct val="90000"/>
              </a:lnSpc>
              <a:defRPr/>
            </a:pPr>
            <a:r>
              <a:rPr lang="en-US" sz="1600" b="1" dirty="0">
                <a:solidFill>
                  <a:schemeClr val="accent3">
                    <a:lumMod val="60000"/>
                    <a:lumOff val="40000"/>
                  </a:schemeClr>
                </a:solidFill>
              </a:rPr>
              <a:t>UNIFIED WORKSPACE STRATEGY</a:t>
            </a:r>
            <a:r>
              <a:rPr lang="en-US" sz="1600" b="1" dirty="0"/>
              <a:t/>
            </a:r>
            <a:br>
              <a:rPr lang="en-US" sz="1600" b="1" dirty="0"/>
            </a:br>
            <a:r>
              <a:rPr lang="en-US" sz="1600" dirty="0"/>
              <a:t>A </a:t>
            </a:r>
            <a:r>
              <a:rPr lang="en-US" sz="1600" dirty="0" smtClean="0"/>
              <a:t>Holistic Approach to Address a Broad Set of </a:t>
            </a:r>
            <a:br>
              <a:rPr lang="en-US" sz="1600" dirty="0" smtClean="0"/>
            </a:br>
            <a:r>
              <a:rPr lang="en-US" sz="1600" dirty="0" smtClean="0"/>
              <a:t>Use Cases…Your Way </a:t>
            </a:r>
            <a:endParaRPr lang="en-US" sz="1600" dirty="0"/>
          </a:p>
        </p:txBody>
      </p:sp>
      <p:grpSp>
        <p:nvGrpSpPr>
          <p:cNvPr id="8" name="Group 7"/>
          <p:cNvGrpSpPr>
            <a:grpSpLocks/>
          </p:cNvGrpSpPr>
          <p:nvPr/>
        </p:nvGrpSpPr>
        <p:grpSpPr>
          <a:xfrm>
            <a:off x="5172252" y="3009889"/>
            <a:ext cx="1837846" cy="2133600"/>
            <a:chOff x="3648819" y="3009888"/>
            <a:chExt cx="1836317" cy="2130125"/>
          </a:xfrm>
        </p:grpSpPr>
        <p:sp>
          <p:nvSpPr>
            <p:cNvPr id="53" name="Hexagon 52"/>
            <p:cNvSpPr/>
            <p:nvPr/>
          </p:nvSpPr>
          <p:spPr>
            <a:xfrm rot="5400000">
              <a:off x="3501915" y="3156792"/>
              <a:ext cx="2130125" cy="1836317"/>
            </a:xfrm>
            <a:prstGeom prst="hexagon">
              <a:avLst/>
            </a:prstGeom>
            <a:gradFill flip="none" rotWithShape="1">
              <a:gsLst>
                <a:gs pos="0">
                  <a:schemeClr val="bg2"/>
                </a:gs>
                <a:gs pos="100000">
                  <a:srgbClr val="025CE0"/>
                </a:gs>
                <a:gs pos="65000">
                  <a:srgbClr val="277EFD"/>
                </a:gs>
              </a:gsLst>
              <a:lin ang="8100000" scaled="1"/>
              <a:tileRect/>
            </a:gradFill>
            <a:ln w="107950" cap="flat" cmpd="sng" algn="ctr">
              <a:solidFill>
                <a:srgbClr val="000000"/>
              </a:solidFill>
              <a:prstDash val="solid"/>
              <a:bevel/>
              <a:headEnd type="none" w="med" len="med"/>
              <a:tailEnd type="none" w="med" len="med"/>
            </a:ln>
            <a:effectLst/>
          </p:spPr>
          <p:txBody>
            <a:bodyPr rot="0" spcFirstLastPara="0" vertOverflow="overflow" horzOverflow="overflow" vert="horz" wrap="non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37" name="Group 13"/>
            <p:cNvGrpSpPr/>
            <p:nvPr/>
          </p:nvGrpSpPr>
          <p:grpSpPr bwMode="auto">
            <a:xfrm>
              <a:off x="4028876" y="3798391"/>
              <a:ext cx="1084512" cy="573208"/>
              <a:chOff x="4056857" y="5486400"/>
              <a:chExt cx="1030291" cy="544684"/>
            </a:xfrm>
            <a:solidFill>
              <a:schemeClr val="tx1"/>
            </a:solidFill>
          </p:grpSpPr>
          <p:grpSp>
            <p:nvGrpSpPr>
              <p:cNvPr id="38" name="Group 1"/>
              <p:cNvGrpSpPr/>
              <p:nvPr/>
            </p:nvGrpSpPr>
            <p:grpSpPr>
              <a:xfrm>
                <a:off x="4150321" y="5843128"/>
                <a:ext cx="842812" cy="187956"/>
                <a:chOff x="4150321" y="5843128"/>
                <a:chExt cx="842812" cy="187956"/>
              </a:xfrm>
              <a:grpFill/>
            </p:grpSpPr>
            <p:sp>
              <p:nvSpPr>
                <p:cNvPr id="48" name="Rectangle 47"/>
                <p:cNvSpPr>
                  <a:spLocks noChangeArrowheads="1"/>
                </p:cNvSpPr>
                <p:nvPr/>
              </p:nvSpPr>
              <p:spPr bwMode="black">
                <a:xfrm>
                  <a:off x="4347086" y="5848060"/>
                  <a:ext cx="47005" cy="178090"/>
                </a:xfrm>
                <a:prstGeom prst="rect">
                  <a:avLst/>
                </a:prstGeom>
                <a:grpFill/>
                <a:ln w="9525">
                  <a:noFill/>
                  <a:miter lim="800000"/>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9" name="Freeform 48"/>
                <p:cNvSpPr>
                  <a:spLocks/>
                </p:cNvSpPr>
                <p:nvPr/>
              </p:nvSpPr>
              <p:spPr bwMode="black">
                <a:xfrm>
                  <a:off x="4620918" y="5843129"/>
                  <a:ext cx="136097" cy="18795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50" name="Freeform 49"/>
                <p:cNvSpPr>
                  <a:spLocks/>
                </p:cNvSpPr>
                <p:nvPr/>
              </p:nvSpPr>
              <p:spPr bwMode="black">
                <a:xfrm>
                  <a:off x="4150321" y="5843128"/>
                  <a:ext cx="136096" cy="187954"/>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51" name="Freeform 50"/>
                <p:cNvSpPr>
                  <a:spLocks noEditPoints="1"/>
                </p:cNvSpPr>
                <p:nvPr/>
              </p:nvSpPr>
              <p:spPr bwMode="black">
                <a:xfrm>
                  <a:off x="4806205" y="5843128"/>
                  <a:ext cx="186928" cy="187954"/>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52" name="Freeform 51"/>
                <p:cNvSpPr>
                  <a:spLocks/>
                </p:cNvSpPr>
                <p:nvPr/>
              </p:nvSpPr>
              <p:spPr bwMode="black">
                <a:xfrm>
                  <a:off x="4454760" y="5843128"/>
                  <a:ext cx="121886" cy="187954"/>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grpSp>
          <p:sp>
            <p:nvSpPr>
              <p:cNvPr id="39" name="Freeform 38"/>
              <p:cNvSpPr>
                <a:spLocks/>
              </p:cNvSpPr>
              <p:nvPr/>
            </p:nvSpPr>
            <p:spPr bwMode="black">
              <a:xfrm>
                <a:off x="4056857" y="5632160"/>
                <a:ext cx="44272" cy="9151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0" name="Freeform 39"/>
              <p:cNvSpPr>
                <a:spLocks/>
              </p:cNvSpPr>
              <p:nvPr/>
            </p:nvSpPr>
            <p:spPr bwMode="black">
              <a:xfrm>
                <a:off x="4180928"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1" name="Freeform 40"/>
              <p:cNvSpPr>
                <a:spLocks/>
              </p:cNvSpPr>
              <p:nvPr/>
            </p:nvSpPr>
            <p:spPr bwMode="black">
              <a:xfrm>
                <a:off x="4302814" y="5486400"/>
                <a:ext cx="44272" cy="28165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2" name="Freeform 41"/>
              <p:cNvSpPr>
                <a:spLocks/>
              </p:cNvSpPr>
              <p:nvPr/>
            </p:nvSpPr>
            <p:spPr bwMode="black">
              <a:xfrm>
                <a:off x="4426885" y="5570787"/>
                <a:ext cx="44272" cy="1528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3" name="Freeform 42"/>
              <p:cNvSpPr>
                <a:spLocks/>
              </p:cNvSpPr>
              <p:nvPr/>
            </p:nvSpPr>
            <p:spPr bwMode="black">
              <a:xfrm>
                <a:off x="4548224" y="5632160"/>
                <a:ext cx="47005" cy="9151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4" name="Freeform 43"/>
              <p:cNvSpPr>
                <a:spLocks/>
              </p:cNvSpPr>
              <p:nvPr/>
            </p:nvSpPr>
            <p:spPr bwMode="black">
              <a:xfrm>
                <a:off x="4672295" y="5570787"/>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5" name="Freeform 44"/>
              <p:cNvSpPr>
                <a:spLocks/>
              </p:cNvSpPr>
              <p:nvPr/>
            </p:nvSpPr>
            <p:spPr bwMode="black">
              <a:xfrm>
                <a:off x="4796368" y="5486400"/>
                <a:ext cx="44819" cy="28165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6" name="Freeform 45"/>
              <p:cNvSpPr>
                <a:spLocks/>
              </p:cNvSpPr>
              <p:nvPr/>
            </p:nvSpPr>
            <p:spPr bwMode="black">
              <a:xfrm>
                <a:off x="4918255" y="5570788"/>
                <a:ext cx="44819" cy="1528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sp>
            <p:nvSpPr>
              <p:cNvPr id="47" name="Freeform 46"/>
              <p:cNvSpPr>
                <a:spLocks/>
              </p:cNvSpPr>
              <p:nvPr/>
            </p:nvSpPr>
            <p:spPr bwMode="black">
              <a:xfrm>
                <a:off x="5042329" y="5632160"/>
                <a:ext cx="44819" cy="9151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a:effectLst>
                <a:outerShdw blurRad="38100" dist="25400" dir="5400000" algn="t" rotWithShape="0">
                  <a:prstClr val="black">
                    <a:alpha val="20000"/>
                  </a:prstClr>
                </a:outerShdw>
              </a:effectLst>
            </p:spPr>
            <p:txBody>
              <a:bodyPr/>
              <a:lstStyle/>
              <a:p>
                <a:pPr>
                  <a:defRPr/>
                </a:pPr>
                <a:endParaRPr lang="en-US" dirty="0">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2700000" scaled="1"/>
                    <a:tileRect/>
                  </a:gradFill>
                  <a:latin typeface="+mj-lt"/>
                </a:endParaRPr>
              </a:p>
            </p:txBody>
          </p:sp>
        </p:grpSp>
      </p:grpSp>
      <p:sp>
        <p:nvSpPr>
          <p:cNvPr id="69" name="Rectangle 68"/>
          <p:cNvSpPr>
            <a:spLocks/>
          </p:cNvSpPr>
          <p:nvPr/>
        </p:nvSpPr>
        <p:spPr>
          <a:xfrm>
            <a:off x="7260791" y="3594653"/>
            <a:ext cx="3313405" cy="1000125"/>
          </a:xfrm>
          <a:prstGeom prst="rect">
            <a:avLst/>
          </a:prstGeom>
          <a:noFill/>
          <a:ln w="9525" cap="flat" cmpd="sng" algn="ctr">
            <a:noFill/>
            <a:prstDash val="solid"/>
            <a:round/>
            <a:headEnd type="none" w="med" len="med"/>
            <a:tailEnd type="none" w="med" len="med"/>
          </a:ln>
          <a:effectLst/>
        </p:spPr>
        <p:txBody>
          <a:bodyPr lIns="61577" tIns="30788" rIns="61577" bIns="30788" anchor="ctr"/>
          <a:lstStyle/>
          <a:p>
            <a:pPr defTabSz="610628" eaLnBrk="0" hangingPunct="0">
              <a:lnSpc>
                <a:spcPct val="90000"/>
              </a:lnSpc>
              <a:defRPr/>
            </a:pPr>
            <a:r>
              <a:rPr lang="en-US" sz="1600" b="1" dirty="0">
                <a:solidFill>
                  <a:schemeClr val="accent3">
                    <a:lumMod val="60000"/>
                    <a:lumOff val="40000"/>
                  </a:schemeClr>
                </a:solidFill>
              </a:rPr>
              <a:t>PARTNER ECOSYSTEM</a:t>
            </a:r>
            <a:r>
              <a:rPr lang="en-US" sz="1600" dirty="0"/>
              <a:t> </a:t>
            </a:r>
            <a:br>
              <a:rPr lang="en-US" sz="1600" dirty="0"/>
            </a:br>
            <a:r>
              <a:rPr lang="en-US" sz="1600" dirty="0"/>
              <a:t>A </a:t>
            </a:r>
            <a:r>
              <a:rPr lang="en-US" sz="1600" dirty="0" smtClean="0"/>
              <a:t>Broader Set of Choices That Prevents Vendor Lock-in</a:t>
            </a:r>
            <a:endParaRPr lang="en-US" sz="1600" dirty="0"/>
          </a:p>
        </p:txBody>
      </p:sp>
      <p:sp>
        <p:nvSpPr>
          <p:cNvPr id="70" name="Rectangle 69"/>
          <p:cNvSpPr>
            <a:spLocks/>
          </p:cNvSpPr>
          <p:nvPr/>
        </p:nvSpPr>
        <p:spPr>
          <a:xfrm>
            <a:off x="4299175" y="5248241"/>
            <a:ext cx="3628080" cy="1247775"/>
          </a:xfrm>
          <a:prstGeom prst="rect">
            <a:avLst/>
          </a:prstGeom>
          <a:noFill/>
          <a:ln w="9525" cap="flat" cmpd="sng" algn="ctr">
            <a:noFill/>
            <a:prstDash val="solid"/>
            <a:round/>
            <a:headEnd type="none" w="med" len="med"/>
            <a:tailEnd type="none" w="med" len="med"/>
          </a:ln>
          <a:effectLst/>
        </p:spPr>
        <p:txBody>
          <a:bodyPr lIns="61577" tIns="30788" rIns="61577" bIns="30788" anchor="t"/>
          <a:lstStyle/>
          <a:p>
            <a:pPr algn="ctr" defTabSz="610628" eaLnBrk="0" hangingPunct="0">
              <a:lnSpc>
                <a:spcPct val="90000"/>
              </a:lnSpc>
              <a:defRPr/>
            </a:pPr>
            <a:r>
              <a:rPr lang="en-US" sz="1600" b="1" dirty="0">
                <a:solidFill>
                  <a:schemeClr val="accent3">
                    <a:lumMod val="60000"/>
                    <a:lumOff val="40000"/>
                  </a:schemeClr>
                </a:solidFill>
              </a:rPr>
              <a:t>FLEXIBLE DEPLOYMENT MODELS</a:t>
            </a:r>
          </a:p>
          <a:p>
            <a:pPr algn="ctr" defTabSz="610628" eaLnBrk="0" hangingPunct="0">
              <a:lnSpc>
                <a:spcPct val="90000"/>
              </a:lnSpc>
              <a:defRPr/>
            </a:pPr>
            <a:r>
              <a:rPr lang="en-US" sz="1600" dirty="0"/>
              <a:t>Native, </a:t>
            </a:r>
            <a:r>
              <a:rPr lang="en-US" sz="1600" dirty="0" smtClean="0"/>
              <a:t>Virtual </a:t>
            </a:r>
            <a:r>
              <a:rPr lang="en-US" sz="1600" dirty="0"/>
              <a:t>and </a:t>
            </a:r>
            <a:r>
              <a:rPr lang="en-US" sz="1600" dirty="0" smtClean="0"/>
              <a:t>Cloud-Based </a:t>
            </a:r>
            <a:endParaRPr lang="en-US" sz="1600" dirty="0"/>
          </a:p>
        </p:txBody>
      </p:sp>
    </p:spTree>
    <p:extLst>
      <p:ext uri="{BB962C8B-B14F-4D97-AF65-F5344CB8AC3E}">
        <p14:creationId xmlns:p14="http://schemas.microsoft.com/office/powerpoint/2010/main" val="79003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right)">
                                      <p:cBhvr>
                                        <p:cTn id="27" dur="500"/>
                                        <p:tgtEl>
                                          <p:spTgt spid="6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500"/>
                                        <p:tgtEl>
                                          <p:spTgt spid="6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66" grpId="0" animBg="1"/>
      <p:bldP spid="65" grpId="0" animBg="1"/>
      <p:bldP spid="7" grpId="0" animBg="1"/>
      <p:bldP spid="31" grpId="0"/>
      <p:bldP spid="32" grpId="0"/>
      <p:bldP spid="34" grpId="0"/>
      <p:bldP spid="69" grpId="0"/>
      <p:bldP spid="7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Customer Success Stories</a:t>
            </a:r>
            <a:endParaRPr lang="en-US" dirty="0"/>
          </a:p>
        </p:txBody>
      </p:sp>
    </p:spTree>
    <p:extLst>
      <p:ext uri="{BB962C8B-B14F-4D97-AF65-F5344CB8AC3E}">
        <p14:creationId xmlns:p14="http://schemas.microsoft.com/office/powerpoint/2010/main" val="463002006"/>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Presentation Details (Hidden Slide)</a:t>
            </a:r>
            <a:endParaRPr lang="en-US" dirty="0"/>
          </a:p>
        </p:txBody>
      </p:sp>
      <p:sp>
        <p:nvSpPr>
          <p:cNvPr id="3" name="Text Placeholder 2"/>
          <p:cNvSpPr>
            <a:spLocks noGrp="1"/>
          </p:cNvSpPr>
          <p:nvPr>
            <p:ph type="body" sz="quarter" idx="11"/>
          </p:nvPr>
        </p:nvSpPr>
        <p:spPr/>
        <p:txBody>
          <a:bodyPr>
            <a:noAutofit/>
          </a:bodyPr>
          <a:lstStyle/>
          <a:p>
            <a:r>
              <a:rPr lang="en-US" sz="2000" b="1" dirty="0" smtClean="0"/>
              <a:t>Presentation:</a:t>
            </a:r>
            <a:r>
              <a:rPr lang="en-US" sz="2000" dirty="0" smtClean="0"/>
              <a:t> VXI on UCS Case </a:t>
            </a:r>
            <a:r>
              <a:rPr lang="en-US" sz="2000" dirty="0" smtClean="0"/>
              <a:t>Studies (approved for external use)</a:t>
            </a:r>
            <a:endParaRPr lang="en-US" sz="2000" dirty="0" smtClean="0"/>
          </a:p>
          <a:p>
            <a:r>
              <a:rPr lang="en-US" sz="2000" b="1" dirty="0" smtClean="0"/>
              <a:t>Target Audience:</a:t>
            </a:r>
            <a:r>
              <a:rPr lang="en-US" sz="2000" dirty="0" smtClean="0"/>
              <a:t> BDM or </a:t>
            </a:r>
            <a:r>
              <a:rPr lang="en-US" sz="2000" dirty="0" smtClean="0"/>
              <a:t>TDM</a:t>
            </a:r>
            <a:endParaRPr lang="en-US" sz="2000" dirty="0" smtClean="0"/>
          </a:p>
          <a:p>
            <a:r>
              <a:rPr lang="en-US" sz="2000" b="1" dirty="0" smtClean="0"/>
              <a:t>What This Presentation Is: </a:t>
            </a:r>
            <a:r>
              <a:rPr lang="en-US" sz="2000" dirty="0" smtClean="0"/>
              <a:t> A collection of our </a:t>
            </a:r>
            <a:r>
              <a:rPr lang="en-US" sz="2000" b="1" dirty="0" smtClean="0"/>
              <a:t>externally</a:t>
            </a:r>
            <a:r>
              <a:rPr lang="en-US" sz="2000" dirty="0" smtClean="0"/>
              <a:t> available case studies </a:t>
            </a:r>
            <a:r>
              <a:rPr lang="en-US" sz="2000" dirty="0" smtClean="0"/>
              <a:t>that </a:t>
            </a:r>
            <a:r>
              <a:rPr lang="en-US" sz="2000" dirty="0" smtClean="0"/>
              <a:t>you can use </a:t>
            </a:r>
            <a:r>
              <a:rPr lang="en-US" sz="2000" dirty="0" smtClean="0"/>
              <a:t>in customer presentations</a:t>
            </a:r>
            <a:endParaRPr lang="en-US" sz="2000" dirty="0" smtClean="0"/>
          </a:p>
          <a:p>
            <a:r>
              <a:rPr lang="en-US" sz="2000" b="1" dirty="0" smtClean="0"/>
              <a:t>Resources: </a:t>
            </a:r>
          </a:p>
          <a:p>
            <a:pPr lvl="1"/>
            <a:r>
              <a:rPr lang="en-US" sz="1600" b="1" dirty="0" smtClean="0"/>
              <a:t>External to Cisco:</a:t>
            </a:r>
            <a:r>
              <a:rPr lang="en-US" sz="1600" dirty="0" smtClean="0"/>
              <a:t>  </a:t>
            </a:r>
            <a:r>
              <a:rPr lang="en-US" sz="1600" dirty="0">
                <a:hlinkClick r:id="rId3"/>
              </a:rPr>
              <a:t>http://</a:t>
            </a:r>
            <a:r>
              <a:rPr lang="en-US" sz="1600" dirty="0" smtClean="0">
                <a:hlinkClick r:id="rId3"/>
              </a:rPr>
              <a:t>www.cisco.com/en/US/solutions/ns340/ns517/ns224/dc_case_studies.html</a:t>
            </a:r>
            <a:r>
              <a:rPr lang="en-US" sz="1600" dirty="0" smtClean="0"/>
              <a:t> </a:t>
            </a:r>
          </a:p>
        </p:txBody>
      </p:sp>
    </p:spTree>
    <p:extLst>
      <p:ext uri="{BB962C8B-B14F-4D97-AF65-F5344CB8AC3E}">
        <p14:creationId xmlns:p14="http://schemas.microsoft.com/office/powerpoint/2010/main" val="1620700672"/>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53" name="Rounded Rectangle 52"/>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38" name="Round Same Side Corner Rectangle 3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2" name="Rounded Rectangle 61"/>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Banco Azteca</a:t>
            </a:r>
            <a:endParaRPr lang="en-US" dirty="0"/>
          </a:p>
        </p:txBody>
      </p:sp>
      <p:grpSp>
        <p:nvGrpSpPr>
          <p:cNvPr id="4" name="Group 3"/>
          <p:cNvGrpSpPr/>
          <p:nvPr/>
        </p:nvGrpSpPr>
        <p:grpSpPr>
          <a:xfrm>
            <a:off x="0" y="5437851"/>
            <a:ext cx="12188825" cy="1368748"/>
            <a:chOff x="0" y="5437851"/>
            <a:chExt cx="12188825" cy="1368748"/>
          </a:xfrm>
        </p:grpSpPr>
        <p:sp>
          <p:nvSpPr>
            <p:cNvPr id="39" name="Rectangle 38"/>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9" name="Text Box 23"/>
            <p:cNvSpPr txBox="1">
              <a:spLocks noChangeArrowheads="1"/>
            </p:cNvSpPr>
            <p:nvPr/>
          </p:nvSpPr>
          <p:spPr bwMode="auto">
            <a:xfrm>
              <a:off x="345899" y="5705188"/>
              <a:ext cx="11497027" cy="8340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smtClean="0"/>
                <a:t>“The possibilities for our Vblock solution are endless. It will give us much more agility as we expand into new markets and offer new lines of business, since less physical infrastructure will be required.</a:t>
              </a:r>
              <a:r>
                <a:rPr lang="en-US" i="1" dirty="0" smtClean="0"/>
                <a:t>” </a:t>
              </a:r>
            </a:p>
            <a:p>
              <a:pPr marL="76200" indent="-12700">
                <a:lnSpc>
                  <a:spcPct val="90000"/>
                </a:lnSpc>
                <a:spcBef>
                  <a:spcPts val="600"/>
                </a:spcBef>
              </a:pPr>
              <a:r>
                <a:rPr lang="en-US" sz="1200" i="1" dirty="0" smtClean="0"/>
                <a:t>—</a:t>
              </a:r>
              <a:r>
                <a:rPr lang="en-US" sz="1200" dirty="0" smtClean="0"/>
                <a:t>Raul Hidalgo, Infrastructure Manager, Banco Azteca</a:t>
              </a:r>
              <a:endParaRPr lang="en-US" sz="1200" b="0" dirty="0"/>
            </a:p>
          </p:txBody>
        </p:sp>
      </p:grpSp>
      <p:sp>
        <p:nvSpPr>
          <p:cNvPr id="22"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600"/>
              </a:spcBef>
              <a:buClr>
                <a:schemeClr val="tx1"/>
              </a:buClr>
              <a:buFont typeface="Arial" pitchFamily="34" charset="0"/>
              <a:buChar char="•"/>
            </a:pPr>
            <a:r>
              <a:rPr lang="en-US" sz="1100" dirty="0"/>
              <a:t>Financial Services</a:t>
            </a:r>
          </a:p>
          <a:p>
            <a:pPr marL="171450" lvl="1" indent="-171450">
              <a:lnSpc>
                <a:spcPct val="95000"/>
              </a:lnSpc>
              <a:spcBef>
                <a:spcPts val="600"/>
              </a:spcBef>
              <a:buClr>
                <a:schemeClr val="tx1"/>
              </a:buClr>
              <a:buFont typeface="Arial" pitchFamily="34" charset="0"/>
              <a:buChar char="•"/>
            </a:pPr>
            <a:r>
              <a:rPr lang="en-US" sz="1100" dirty="0"/>
              <a:t>1,500 branches and </a:t>
            </a:r>
            <a:r>
              <a:rPr lang="en-US" sz="1100" dirty="0" smtClean="0"/>
              <a:t/>
            </a:r>
            <a:br>
              <a:rPr lang="en-US" sz="1100" dirty="0" smtClean="0"/>
            </a:br>
            <a:r>
              <a:rPr lang="en-US" sz="1100" dirty="0" smtClean="0"/>
              <a:t>15 </a:t>
            </a:r>
            <a:r>
              <a:rPr lang="en-US" sz="1100" dirty="0"/>
              <a:t>million customers</a:t>
            </a:r>
          </a:p>
          <a:p>
            <a:pPr marL="171450" lvl="1" indent="-171450">
              <a:lnSpc>
                <a:spcPct val="95000"/>
              </a:lnSpc>
              <a:spcBef>
                <a:spcPts val="600"/>
              </a:spcBef>
              <a:buClr>
                <a:schemeClr val="tx1"/>
              </a:buClr>
              <a:buFont typeface="Arial" pitchFamily="34" charset="0"/>
              <a:buChar char="•"/>
            </a:pPr>
            <a:r>
              <a:rPr lang="en-US" sz="1100" dirty="0"/>
              <a:t>17,000 employees</a:t>
            </a:r>
          </a:p>
          <a:p>
            <a:pPr marL="171450" lvl="1" indent="-171450">
              <a:lnSpc>
                <a:spcPct val="95000"/>
              </a:lnSpc>
              <a:spcBef>
                <a:spcPts val="600"/>
              </a:spcBef>
              <a:buClr>
                <a:schemeClr val="tx1"/>
              </a:buClr>
              <a:buFont typeface="Arial" pitchFamily="34" charset="0"/>
              <a:buChar char="•"/>
            </a:pPr>
            <a:r>
              <a:rPr lang="en-US" sz="1100" dirty="0"/>
              <a:t>Heaquartered in </a:t>
            </a:r>
            <a:r>
              <a:rPr lang="en-US" sz="1100" dirty="0" smtClean="0"/>
              <a:t>Mexico </a:t>
            </a:r>
            <a:r>
              <a:rPr lang="en-US" sz="1100" dirty="0"/>
              <a:t>City, Mexico</a:t>
            </a:r>
          </a:p>
          <a:p>
            <a:pPr marL="171450" lvl="1" indent="-171450">
              <a:lnSpc>
                <a:spcPct val="95000"/>
              </a:lnSpc>
              <a:spcBef>
                <a:spcPts val="600"/>
              </a:spcBef>
              <a:buClr>
                <a:schemeClr val="tx1"/>
              </a:buClr>
              <a:buFont typeface="Arial" pitchFamily="34" charset="0"/>
              <a:buChar char="•"/>
            </a:pPr>
            <a:r>
              <a:rPr lang="en-US" sz="1100" dirty="0"/>
              <a:t>Operations in Mexico, Panama, Guatemala, Honduras, Peru and Brazil; specializes in micro-loans and depository services </a:t>
            </a:r>
          </a:p>
          <a:p>
            <a:pPr marL="171450" lvl="1" indent="-171450">
              <a:lnSpc>
                <a:spcPct val="95000"/>
              </a:lnSpc>
              <a:spcBef>
                <a:spcPts val="600"/>
              </a:spcBef>
              <a:buClr>
                <a:schemeClr val="tx1"/>
              </a:buClr>
              <a:buFont typeface="Arial" pitchFamily="34" charset="0"/>
              <a:buChar char="•"/>
            </a:pPr>
            <a:r>
              <a:rPr lang="en-US" sz="1100" dirty="0"/>
              <a:t>Theater:  Americas</a:t>
            </a:r>
          </a:p>
        </p:txBody>
      </p:sp>
      <p:sp>
        <p:nvSpPr>
          <p:cNvPr id="23"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25" name="Rectangle 17"/>
          <p:cNvSpPr>
            <a:spLocks noChangeArrowheads="1"/>
          </p:cNvSpPr>
          <p:nvPr/>
        </p:nvSpPr>
        <p:spPr bwMode="auto">
          <a:xfrm>
            <a:off x="3202172" y="1365666"/>
            <a:ext cx="5550118" cy="1171090"/>
          </a:xfrm>
          <a:prstGeom prst="rect">
            <a:avLst/>
          </a:prstGeom>
          <a:noFill/>
          <a:ln w="9525">
            <a:noFill/>
            <a:miter lim="800000"/>
            <a:headEnd/>
            <a:tailEnd/>
          </a:ln>
        </p:spPr>
        <p:txBody>
          <a:bodyPr wrap="square">
            <a:prstTxWarp prst="textNoShape">
              <a:avLst/>
            </a:prstTxWarp>
            <a:spAutoFit/>
          </a:bodyPr>
          <a:lstStyle/>
          <a:p>
            <a:pPr>
              <a:lnSpc>
                <a:spcPct val="95000"/>
              </a:lnSpc>
              <a:spcBef>
                <a:spcPts val="600"/>
              </a:spcBef>
            </a:pPr>
            <a:r>
              <a:rPr lang="en-US" sz="1400" b="1" dirty="0" smtClean="0"/>
              <a:t>CHALLENGE</a:t>
            </a:r>
          </a:p>
          <a:p>
            <a:pPr marL="171450" lvl="1" indent="-171450">
              <a:lnSpc>
                <a:spcPct val="95000"/>
              </a:lnSpc>
              <a:spcBef>
                <a:spcPts val="600"/>
              </a:spcBef>
              <a:buClr>
                <a:schemeClr val="tx1"/>
              </a:buClr>
              <a:buFont typeface="Arial" pitchFamily="34" charset="0"/>
              <a:buChar char="•"/>
            </a:pPr>
            <a:r>
              <a:rPr lang="en-US" sz="1100" dirty="0" smtClean="0"/>
              <a:t>Improve information security by moving proprietary data stored on </a:t>
            </a:r>
            <a:br>
              <a:rPr lang="en-US" sz="1100" dirty="0" smtClean="0"/>
            </a:br>
            <a:r>
              <a:rPr lang="en-US" sz="1100" dirty="0" smtClean="0"/>
              <a:t>desktops and laptops to a secure, central, location</a:t>
            </a:r>
          </a:p>
          <a:p>
            <a:pPr marL="171450" lvl="1" indent="-171450">
              <a:lnSpc>
                <a:spcPct val="95000"/>
              </a:lnSpc>
              <a:spcBef>
                <a:spcPts val="600"/>
              </a:spcBef>
              <a:buClr>
                <a:schemeClr val="tx1"/>
              </a:buClr>
              <a:buFont typeface="Arial" pitchFamily="34" charset="0"/>
              <a:buChar char="•"/>
            </a:pPr>
            <a:r>
              <a:rPr lang="en-US" sz="1100" dirty="0" smtClean="0"/>
              <a:t>Reduce capital and support expenditures </a:t>
            </a:r>
          </a:p>
          <a:p>
            <a:pPr marL="171450" lvl="1" indent="-171450">
              <a:lnSpc>
                <a:spcPct val="95000"/>
              </a:lnSpc>
              <a:spcBef>
                <a:spcPts val="600"/>
              </a:spcBef>
              <a:buClr>
                <a:schemeClr val="tx1"/>
              </a:buClr>
              <a:buFont typeface="Arial" pitchFamily="34" charset="0"/>
              <a:buChar char="•"/>
            </a:pPr>
            <a:r>
              <a:rPr lang="en-US" sz="1100" dirty="0" smtClean="0"/>
              <a:t>Deliver IT agility to meet needs of increasingly mobile workforce</a:t>
            </a:r>
            <a:endParaRPr lang="en-US" sz="1100" dirty="0"/>
          </a:p>
        </p:txBody>
      </p:sp>
      <p:sp>
        <p:nvSpPr>
          <p:cNvPr id="27" name="Rectangle 17"/>
          <p:cNvSpPr>
            <a:spLocks noChangeArrowheads="1"/>
          </p:cNvSpPr>
          <p:nvPr/>
        </p:nvSpPr>
        <p:spPr bwMode="auto">
          <a:xfrm>
            <a:off x="3202172" y="2776849"/>
            <a:ext cx="5550118" cy="1171090"/>
          </a:xfrm>
          <a:prstGeom prst="rect">
            <a:avLst/>
          </a:prstGeom>
          <a:noFill/>
          <a:ln w="9525">
            <a:noFill/>
            <a:miter lim="800000"/>
            <a:headEnd/>
            <a:tailEnd/>
          </a:ln>
        </p:spPr>
        <p:txBody>
          <a:bodyPr wrap="square">
            <a:prstTxWarp prst="textNoShape">
              <a:avLst/>
            </a:prstTxWarp>
            <a:spAutoFit/>
          </a:bodyPr>
          <a:lstStyle/>
          <a:p>
            <a:pPr>
              <a:lnSpc>
                <a:spcPct val="95000"/>
              </a:lnSpc>
              <a:spcBef>
                <a:spcPts val="600"/>
              </a:spcBef>
            </a:pPr>
            <a:r>
              <a:rPr lang="en-US" sz="1400" b="1" dirty="0" smtClean="0"/>
              <a:t> WHY CISCO DATA CENTER SOLUTIONS</a:t>
            </a:r>
            <a:endParaRPr lang="en-US" sz="1400" b="1" dirty="0"/>
          </a:p>
          <a:p>
            <a:pPr marL="171450" lvl="1" indent="-171450">
              <a:lnSpc>
                <a:spcPct val="95000"/>
              </a:lnSpc>
              <a:spcBef>
                <a:spcPts val="600"/>
              </a:spcBef>
              <a:buClr>
                <a:schemeClr val="tx1"/>
              </a:buClr>
              <a:buFont typeface="Arial" pitchFamily="34" charset="0"/>
              <a:buChar char="•"/>
            </a:pPr>
            <a:r>
              <a:rPr lang="en-US" sz="1100" dirty="0"/>
              <a:t>Cisco VXI Smart Solution delivers flexible, secure, and unified end-to-end infrastructure to support a diverse desktop environment </a:t>
            </a:r>
          </a:p>
          <a:p>
            <a:pPr marL="171450" lvl="1" indent="-171450">
              <a:lnSpc>
                <a:spcPct val="95000"/>
              </a:lnSpc>
              <a:spcBef>
                <a:spcPts val="600"/>
              </a:spcBef>
              <a:buClr>
                <a:schemeClr val="tx1"/>
              </a:buClr>
              <a:buFont typeface="Arial" pitchFamily="34" charset="0"/>
              <a:buChar char="•"/>
            </a:pPr>
            <a:r>
              <a:rPr lang="en-US" sz="1100" dirty="0"/>
              <a:t>Cisco UCS platform improves performance of virtualized applications</a:t>
            </a:r>
          </a:p>
          <a:p>
            <a:pPr marL="171450" lvl="1" indent="-171450">
              <a:lnSpc>
                <a:spcPct val="95000"/>
              </a:lnSpc>
              <a:spcBef>
                <a:spcPts val="600"/>
              </a:spcBef>
              <a:buClr>
                <a:schemeClr val="tx1"/>
              </a:buClr>
              <a:buFont typeface="Arial" pitchFamily="34" charset="0"/>
              <a:buChar char="•"/>
            </a:pPr>
            <a:r>
              <a:rPr lang="en-US" sz="1100" dirty="0"/>
              <a:t>Ability to scale to 5,000 virtual desktops delivers business agility</a:t>
            </a:r>
          </a:p>
        </p:txBody>
      </p:sp>
      <p:sp>
        <p:nvSpPr>
          <p:cNvPr id="29" name="Rectangle 17"/>
          <p:cNvSpPr>
            <a:spLocks noChangeArrowheads="1"/>
          </p:cNvSpPr>
          <p:nvPr/>
        </p:nvSpPr>
        <p:spPr bwMode="auto">
          <a:xfrm>
            <a:off x="3202172" y="4188032"/>
            <a:ext cx="5550118" cy="1171090"/>
          </a:xfrm>
          <a:prstGeom prst="rect">
            <a:avLst/>
          </a:prstGeom>
          <a:noFill/>
          <a:ln w="9525">
            <a:noFill/>
            <a:miter lim="800000"/>
            <a:headEnd/>
            <a:tailEnd/>
          </a:ln>
        </p:spPr>
        <p:txBody>
          <a:bodyPr wrap="square">
            <a:prstTxWarp prst="textNoShape">
              <a:avLst/>
            </a:prstTxWarp>
            <a:spAutoFit/>
          </a:bodyPr>
          <a:lstStyle/>
          <a:p>
            <a:pPr>
              <a:lnSpc>
                <a:spcPct val="95000"/>
              </a:lnSpc>
              <a:spcBef>
                <a:spcPts val="600"/>
              </a:spcBef>
            </a:pPr>
            <a:r>
              <a:rPr lang="en-US" sz="1400" b="1" dirty="0"/>
              <a:t>BENEFITS</a:t>
            </a:r>
          </a:p>
          <a:p>
            <a:pPr marL="171450" lvl="1" indent="-171450">
              <a:lnSpc>
                <a:spcPct val="95000"/>
              </a:lnSpc>
              <a:spcBef>
                <a:spcPts val="600"/>
              </a:spcBef>
              <a:buClr>
                <a:schemeClr val="tx1"/>
              </a:buClr>
              <a:buFont typeface="Arial" pitchFamily="34" charset="0"/>
              <a:buChar char="•"/>
            </a:pPr>
            <a:r>
              <a:rPr lang="en-US" sz="1100" dirty="0"/>
              <a:t>Deployment of 500-seat VDI pilot in 3 weeks</a:t>
            </a:r>
          </a:p>
          <a:p>
            <a:pPr marL="171450" lvl="1" indent="-171450">
              <a:lnSpc>
                <a:spcPct val="95000"/>
              </a:lnSpc>
              <a:spcBef>
                <a:spcPts val="600"/>
              </a:spcBef>
              <a:buClr>
                <a:schemeClr val="tx1"/>
              </a:buClr>
              <a:buFont typeface="Arial" pitchFamily="34" charset="0"/>
              <a:buChar char="•"/>
            </a:pPr>
            <a:r>
              <a:rPr lang="en-US" sz="1100" dirty="0"/>
              <a:t>Delivers agility needed to expand into new markets or offer </a:t>
            </a:r>
            <a:r>
              <a:rPr lang="en-US" sz="1100" dirty="0" smtClean="0"/>
              <a:t>new </a:t>
            </a:r>
            <a:r>
              <a:rPr lang="en-US" sz="1100" dirty="0"/>
              <a:t>lines </a:t>
            </a:r>
            <a:r>
              <a:rPr lang="en-US" sz="1100" dirty="0" smtClean="0"/>
              <a:t/>
            </a:r>
            <a:br>
              <a:rPr lang="en-US" sz="1100" dirty="0" smtClean="0"/>
            </a:br>
            <a:r>
              <a:rPr lang="en-US" sz="1100" dirty="0" smtClean="0"/>
              <a:t>of </a:t>
            </a:r>
            <a:r>
              <a:rPr lang="en-US" sz="1100" dirty="0"/>
              <a:t>business</a:t>
            </a:r>
          </a:p>
          <a:p>
            <a:pPr marL="171450" lvl="1" indent="-171450">
              <a:lnSpc>
                <a:spcPct val="95000"/>
              </a:lnSpc>
              <a:spcBef>
                <a:spcPts val="600"/>
              </a:spcBef>
              <a:buClr>
                <a:schemeClr val="tx1"/>
              </a:buClr>
              <a:buFont typeface="Arial" pitchFamily="34" charset="0"/>
              <a:buChar char="•"/>
            </a:pPr>
            <a:r>
              <a:rPr lang="en-US" sz="1100" dirty="0"/>
              <a:t>Increased data security through centralization of proprietary data</a:t>
            </a:r>
          </a:p>
        </p:txBody>
      </p:sp>
      <p:sp>
        <p:nvSpPr>
          <p:cNvPr id="36"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37"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spcBef>
                <a:spcPts val="600"/>
              </a:spcBef>
              <a:buClr>
                <a:schemeClr val="tx1"/>
              </a:buClr>
              <a:buFont typeface="Arial" pitchFamily="34" charset="0"/>
              <a:buChar char="•"/>
            </a:pPr>
            <a:r>
              <a:rPr lang="en-US" sz="1100" dirty="0"/>
              <a:t>Cisco Virtualization </a:t>
            </a:r>
            <a:r>
              <a:rPr lang="en-US" sz="1100" dirty="0" smtClean="0"/>
              <a:t/>
            </a:r>
            <a:br>
              <a:rPr lang="en-US" sz="1100" dirty="0" smtClean="0"/>
            </a:br>
            <a:r>
              <a:rPr lang="en-US" sz="1100" dirty="0" smtClean="0"/>
              <a:t>Experience </a:t>
            </a:r>
            <a:r>
              <a:rPr lang="en-US" sz="1100" dirty="0"/>
              <a:t>Infrastructure </a:t>
            </a:r>
            <a:r>
              <a:rPr lang="en-US" sz="1100" dirty="0" smtClean="0"/>
              <a:t/>
            </a:r>
            <a:br>
              <a:rPr lang="en-US" sz="1100" dirty="0" smtClean="0"/>
            </a:br>
            <a:r>
              <a:rPr lang="en-US" sz="1100" dirty="0" smtClean="0"/>
              <a:t>(</a:t>
            </a:r>
            <a:r>
              <a:rPr lang="en-US" sz="1100" dirty="0"/>
              <a:t>VXI</a:t>
            </a:r>
            <a:r>
              <a:rPr lang="en-US" sz="1100" dirty="0" smtClean="0"/>
              <a:t>) </a:t>
            </a:r>
            <a:r>
              <a:rPr lang="en-US" sz="1100" dirty="0"/>
              <a:t> </a:t>
            </a:r>
            <a:r>
              <a:rPr lang="en-US" sz="1100" dirty="0" smtClean="0"/>
              <a:t>Smart Solution</a:t>
            </a:r>
          </a:p>
          <a:p>
            <a:pPr marL="171450" lvl="1" indent="-171450">
              <a:spcBef>
                <a:spcPts val="600"/>
              </a:spcBef>
              <a:buClr>
                <a:schemeClr val="tx1"/>
              </a:buClr>
              <a:buFont typeface="Arial" pitchFamily="34" charset="0"/>
              <a:buChar char="•"/>
            </a:pPr>
            <a:r>
              <a:rPr lang="en-US" sz="1100" dirty="0" smtClean="0"/>
              <a:t>Cisco Unified Computing </a:t>
            </a:r>
            <a:br>
              <a:rPr lang="en-US" sz="1100" dirty="0" smtClean="0"/>
            </a:br>
            <a:r>
              <a:rPr lang="en-US" sz="1100" dirty="0" smtClean="0"/>
              <a:t>System (UCS)</a:t>
            </a:r>
          </a:p>
          <a:p>
            <a:pPr marL="171450" lvl="1" indent="-171450">
              <a:spcBef>
                <a:spcPts val="600"/>
              </a:spcBef>
              <a:buClr>
                <a:schemeClr val="tx1"/>
              </a:buClr>
              <a:buFont typeface="Arial" pitchFamily="34" charset="0"/>
              <a:buChar char="•"/>
            </a:pPr>
            <a:r>
              <a:rPr lang="en-US" sz="1100" dirty="0" smtClean="0"/>
              <a:t>Virtual Desktops: 500 in pilot; </a:t>
            </a:r>
            <a:br>
              <a:rPr lang="en-US" sz="1100" dirty="0" smtClean="0"/>
            </a:br>
            <a:r>
              <a:rPr lang="en-US" sz="1100" dirty="0" smtClean="0"/>
              <a:t>scale to 5,000</a:t>
            </a:r>
          </a:p>
          <a:p>
            <a:pPr marL="171450" lvl="1" indent="-171450">
              <a:spcBef>
                <a:spcPts val="600"/>
              </a:spcBef>
              <a:buClr>
                <a:schemeClr val="tx1"/>
              </a:buClr>
              <a:buFont typeface="Arial" pitchFamily="34" charset="0"/>
              <a:buChar char="•"/>
            </a:pPr>
            <a:r>
              <a:rPr lang="en-US" sz="1100" dirty="0" smtClean="0"/>
              <a:t>Cisco MDS networking</a:t>
            </a:r>
          </a:p>
          <a:p>
            <a:pPr marL="171450" lvl="1" indent="-171450">
              <a:spcBef>
                <a:spcPts val="600"/>
              </a:spcBef>
              <a:buClr>
                <a:schemeClr val="tx1"/>
              </a:buClr>
              <a:buFont typeface="Arial" pitchFamily="34" charset="0"/>
              <a:buChar char="•"/>
            </a:pPr>
            <a:r>
              <a:rPr lang="en-US" sz="1100" dirty="0" smtClean="0"/>
              <a:t>Deployed in Vblock</a:t>
            </a:r>
          </a:p>
          <a:p>
            <a:pPr marL="171450" lvl="1" indent="-171450">
              <a:spcBef>
                <a:spcPts val="600"/>
              </a:spcBef>
              <a:buClr>
                <a:schemeClr val="tx1"/>
              </a:buClr>
              <a:buFont typeface="Arial" pitchFamily="34" charset="0"/>
              <a:buChar char="•"/>
            </a:pPr>
            <a:r>
              <a:rPr lang="en-US" sz="1100" dirty="0"/>
              <a:t>Storage: EMC </a:t>
            </a:r>
            <a:r>
              <a:rPr lang="en-US" sz="1100" dirty="0" smtClean="0"/>
              <a:t>Celerra unified storage; EMC Ionix Unified Infrastructure Manager</a:t>
            </a:r>
            <a:endParaRPr lang="en-US" sz="1100" dirty="0"/>
          </a:p>
          <a:p>
            <a:pPr marL="171450" lvl="1" indent="-171450">
              <a:spcBef>
                <a:spcPts val="600"/>
              </a:spcBef>
              <a:buClr>
                <a:schemeClr val="tx1"/>
              </a:buClr>
              <a:buFont typeface="Arial" pitchFamily="34" charset="0"/>
              <a:buChar char="•"/>
            </a:pPr>
            <a:r>
              <a:rPr lang="en-US" sz="1100" dirty="0" smtClean="0"/>
              <a:t>Desktop Virtualization Software: VMware View; VMware </a:t>
            </a:r>
            <a:r>
              <a:rPr lang="en-US" sz="1100" dirty="0" err="1" smtClean="0"/>
              <a:t>vSphere</a:t>
            </a:r>
            <a:r>
              <a:rPr lang="en-US" sz="1100" dirty="0" smtClean="0"/>
              <a:t> virtualization</a:t>
            </a:r>
          </a:p>
        </p:txBody>
      </p:sp>
      <p:pic>
        <p:nvPicPr>
          <p:cNvPr id="2" name="Picture 1"/>
          <p:cNvPicPr>
            <a:picLocks noChangeAspect="1"/>
          </p:cNvPicPr>
          <p:nvPr/>
        </p:nvPicPr>
        <p:blipFill>
          <a:blip r:embed="rId3"/>
          <a:stretch>
            <a:fillRect/>
          </a:stretch>
        </p:blipFill>
        <p:spPr>
          <a:xfrm>
            <a:off x="6088064" y="3424238"/>
            <a:ext cx="12697" cy="9525"/>
          </a:xfrm>
          <a:prstGeom prst="rect">
            <a:avLst/>
          </a:prstGeom>
        </p:spPr>
      </p:pic>
      <p:pic>
        <p:nvPicPr>
          <p:cNvPr id="3" name="Picture 2"/>
          <p:cNvPicPr>
            <a:picLocks noChangeAspect="1"/>
          </p:cNvPicPr>
          <p:nvPr/>
        </p:nvPicPr>
        <p:blipFill>
          <a:blip r:embed="rId3"/>
          <a:stretch>
            <a:fillRect/>
          </a:stretch>
        </p:blipFill>
        <p:spPr>
          <a:xfrm>
            <a:off x="6088064" y="3424238"/>
            <a:ext cx="12697" cy="952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1883" y="1388530"/>
            <a:ext cx="1078382" cy="689458"/>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7031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6" name="Rounded Rectangle 65"/>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 Same Side Corner Rectangle 66"/>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8" name="Rounded Rectangle 67"/>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600"/>
              </a:spcBef>
              <a:buClr>
                <a:schemeClr val="tx1"/>
              </a:buClr>
              <a:buFont typeface="Arial" pitchFamily="34" charset="0"/>
              <a:buChar char="•"/>
            </a:pPr>
            <a:r>
              <a:rPr lang="en-US" sz="1100"/>
              <a:t>Healthcare</a:t>
            </a:r>
          </a:p>
          <a:p>
            <a:pPr marL="171450" lvl="1" indent="-171450">
              <a:lnSpc>
                <a:spcPct val="95000"/>
              </a:lnSpc>
              <a:spcBef>
                <a:spcPts val="600"/>
              </a:spcBef>
              <a:buClr>
                <a:schemeClr val="tx1"/>
              </a:buClr>
              <a:buFont typeface="Arial" pitchFamily="34" charset="0"/>
              <a:buChar char="•"/>
            </a:pPr>
            <a:r>
              <a:rPr lang="en-US" sz="1100"/>
              <a:t>Regional health network with 22 sites spanning 60,000 square kilometers</a:t>
            </a:r>
          </a:p>
          <a:p>
            <a:pPr marL="171450" lvl="1" indent="-171450">
              <a:lnSpc>
                <a:spcPct val="95000"/>
              </a:lnSpc>
              <a:spcBef>
                <a:spcPts val="600"/>
              </a:spcBef>
              <a:buClr>
                <a:schemeClr val="tx1"/>
              </a:buClr>
              <a:buFont typeface="Arial" pitchFamily="34" charset="0"/>
              <a:buChar char="•"/>
            </a:pPr>
            <a:r>
              <a:rPr lang="en-US" sz="1100"/>
              <a:t>6,000 employees</a:t>
            </a:r>
          </a:p>
          <a:p>
            <a:pPr marL="171450" lvl="1" indent="-171450">
              <a:lnSpc>
                <a:spcPct val="95000"/>
              </a:lnSpc>
              <a:spcBef>
                <a:spcPts val="600"/>
              </a:spcBef>
              <a:buClr>
                <a:schemeClr val="tx1"/>
              </a:buClr>
              <a:buFont typeface="Arial" pitchFamily="34" charset="0"/>
              <a:buChar char="•"/>
            </a:pPr>
            <a:r>
              <a:rPr lang="en-US" sz="1100"/>
              <a:t>Headquartered in Australia</a:t>
            </a:r>
          </a:p>
          <a:p>
            <a:pPr marL="171450" lvl="1" indent="-171450">
              <a:lnSpc>
                <a:spcPct val="95000"/>
              </a:lnSpc>
              <a:spcBef>
                <a:spcPts val="600"/>
              </a:spcBef>
              <a:buClr>
                <a:schemeClr val="tx1"/>
              </a:buClr>
              <a:buFont typeface="Arial" pitchFamily="34" charset="0"/>
              <a:buChar char="•"/>
            </a:pPr>
            <a:r>
              <a:rPr lang="en-US" sz="1100"/>
              <a:t>Theater:  </a:t>
            </a:r>
            <a:r>
              <a:rPr lang="en-US" sz="1100" smtClean="0"/>
              <a:t>APJC</a:t>
            </a:r>
            <a:endParaRPr lang="en-US" sz="110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a:off x="3202172" y="1365666"/>
            <a:ext cx="5550118" cy="1094146"/>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Simplify management of decentralized, heterogeneous environment</a:t>
            </a:r>
          </a:p>
          <a:p>
            <a:pPr marL="171450" lvl="1" indent="-171450">
              <a:lnSpc>
                <a:spcPct val="95000"/>
              </a:lnSpc>
              <a:spcBef>
                <a:spcPts val="300"/>
              </a:spcBef>
              <a:buClr>
                <a:schemeClr val="tx1"/>
              </a:buClr>
              <a:buFont typeface="Arial" pitchFamily="34" charset="0"/>
              <a:buChar char="•"/>
            </a:pPr>
            <a:r>
              <a:rPr lang="en-US" sz="1100"/>
              <a:t>Provide reliable anytime, access to patient information systems</a:t>
            </a:r>
          </a:p>
          <a:p>
            <a:pPr marL="171450" lvl="1" indent="-171450">
              <a:lnSpc>
                <a:spcPct val="95000"/>
              </a:lnSpc>
              <a:spcBef>
                <a:spcPts val="300"/>
              </a:spcBef>
              <a:buClr>
                <a:schemeClr val="tx1"/>
              </a:buClr>
              <a:buFont typeface="Arial" pitchFamily="34" charset="0"/>
              <a:buChar char="•"/>
            </a:pPr>
            <a:r>
              <a:rPr lang="en-US" sz="1100"/>
              <a:t>Enable easier collaboration among healthcare providers across the region</a:t>
            </a:r>
          </a:p>
          <a:p>
            <a:pPr marL="171450" lvl="1" indent="-171450">
              <a:lnSpc>
                <a:spcPct val="95000"/>
              </a:lnSpc>
              <a:spcBef>
                <a:spcPts val="300"/>
              </a:spcBef>
              <a:buClr>
                <a:schemeClr val="tx1"/>
              </a:buClr>
              <a:buFont typeface="Arial" pitchFamily="34" charset="0"/>
              <a:buChar char="•"/>
            </a:pPr>
            <a:r>
              <a:rPr lang="en-US" sz="1100"/>
              <a:t>Better secure sensitive patient information</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spcBef>
                <a:spcPts val="600"/>
              </a:spcBef>
              <a:buClr>
                <a:schemeClr val="tx1"/>
              </a:buClr>
              <a:buFont typeface="Arial" pitchFamily="34" charset="0"/>
              <a:buChar char="•"/>
            </a:pPr>
            <a:r>
              <a:rPr lang="en-US" sz="1100"/>
              <a:t>Cisco Virtualization </a:t>
            </a:r>
            <a:r>
              <a:rPr lang="en-US" sz="1100" smtClean="0"/>
              <a:t/>
            </a:r>
            <a:br>
              <a:rPr lang="en-US" sz="1100" smtClean="0"/>
            </a:br>
            <a:r>
              <a:rPr lang="en-US" sz="1100" smtClean="0"/>
              <a:t>Experience </a:t>
            </a:r>
            <a:r>
              <a:rPr lang="en-US" sz="1100"/>
              <a:t>Infrastructure (VXI), including Cisco Virtualization Experience Client </a:t>
            </a:r>
          </a:p>
          <a:p>
            <a:pPr marL="171450" lvl="1" indent="-171450">
              <a:spcBef>
                <a:spcPts val="600"/>
              </a:spcBef>
              <a:buClr>
                <a:schemeClr val="tx1"/>
              </a:buClr>
              <a:buFont typeface="Arial" pitchFamily="34" charset="0"/>
              <a:buChar char="•"/>
            </a:pPr>
            <a:r>
              <a:rPr lang="en-US" sz="1100"/>
              <a:t>Cisco UCS B200 Blade Servers</a:t>
            </a:r>
          </a:p>
          <a:p>
            <a:pPr marL="171450" lvl="1" indent="-171450">
              <a:spcBef>
                <a:spcPts val="600"/>
              </a:spcBef>
              <a:buClr>
                <a:schemeClr val="tx1"/>
              </a:buClr>
              <a:buFont typeface="Arial" pitchFamily="34" charset="0"/>
              <a:buChar char="•"/>
            </a:pPr>
            <a:r>
              <a:rPr lang="en-US" sz="1100"/>
              <a:t>Cisco UCS 6140 Fabric Interconnects</a:t>
            </a:r>
          </a:p>
          <a:p>
            <a:pPr marL="171450" lvl="1" indent="-171450">
              <a:spcBef>
                <a:spcPts val="600"/>
              </a:spcBef>
              <a:buClr>
                <a:schemeClr val="tx1"/>
              </a:buClr>
              <a:buFont typeface="Arial" pitchFamily="34" charset="0"/>
              <a:buChar char="•"/>
            </a:pPr>
            <a:r>
              <a:rPr lang="en-US" sz="1100"/>
              <a:t>10-Gbps Cisco Nexus switch architecture</a:t>
            </a:r>
          </a:p>
          <a:p>
            <a:pPr marL="171450" lvl="1" indent="-171450">
              <a:spcBef>
                <a:spcPts val="600"/>
              </a:spcBef>
              <a:buClr>
                <a:schemeClr val="tx1"/>
              </a:buClr>
              <a:buFont typeface="Arial" pitchFamily="34" charset="0"/>
              <a:buChar char="•"/>
            </a:pPr>
            <a:r>
              <a:rPr lang="en-US" sz="1100"/>
              <a:t>Cisco Nexus 2104XP </a:t>
            </a:r>
            <a:r>
              <a:rPr lang="en-US" sz="1100" smtClean="0"/>
              <a:t/>
            </a:r>
            <a:br>
              <a:rPr lang="en-US" sz="1100" smtClean="0"/>
            </a:br>
            <a:r>
              <a:rPr lang="en-US" sz="1100" smtClean="0"/>
              <a:t>Fabric </a:t>
            </a:r>
            <a:r>
              <a:rPr lang="en-US" sz="1100"/>
              <a:t>Extenders</a:t>
            </a:r>
          </a:p>
          <a:p>
            <a:pPr marL="171450" lvl="1" indent="-171450">
              <a:spcBef>
                <a:spcPts val="600"/>
              </a:spcBef>
              <a:buClr>
                <a:schemeClr val="tx1"/>
              </a:buClr>
              <a:buFont typeface="Arial" pitchFamily="34" charset="0"/>
              <a:buChar char="•"/>
            </a:pPr>
            <a:r>
              <a:rPr lang="en-US" sz="1100"/>
              <a:t>Cisco Unified IP phones</a:t>
            </a:r>
          </a:p>
          <a:p>
            <a:pPr marL="171450" lvl="1" indent="-171450">
              <a:spcBef>
                <a:spcPts val="600"/>
              </a:spcBef>
              <a:buClr>
                <a:schemeClr val="tx1"/>
              </a:buClr>
              <a:buFont typeface="Arial" pitchFamily="34" charset="0"/>
              <a:buChar char="•"/>
            </a:pPr>
            <a:r>
              <a:rPr lang="en-US" sz="1100"/>
              <a:t>Applications: Electronic Health Records (HER); Cisco </a:t>
            </a:r>
            <a:r>
              <a:rPr lang="en-US" sz="1100" smtClean="0"/>
              <a:t>Jabber</a:t>
            </a:r>
            <a:endParaRPr lang="en-US" sz="1100"/>
          </a:p>
        </p:txBody>
      </p:sp>
      <p:sp>
        <p:nvSpPr>
          <p:cNvPr id="5" name="Rectangle 15"/>
          <p:cNvSpPr>
            <a:spLocks noGrp="1" noChangeArrowheads="1"/>
          </p:cNvSpPr>
          <p:nvPr>
            <p:ph type="title"/>
          </p:nvPr>
        </p:nvSpPr>
        <p:spPr/>
        <p:txBody>
          <a:bodyPr/>
          <a:lstStyle/>
          <a:p>
            <a:r>
              <a:rPr lang="en-US" smtClean="0"/>
              <a:t>Barwon Health</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1014" y="1382113"/>
            <a:ext cx="960120" cy="620078"/>
          </a:xfrm>
          <a:prstGeom prst="rect">
            <a:avLst/>
          </a:prstGeom>
        </p:spPr>
      </p:pic>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4" name="Rectangle 17"/>
          <p:cNvSpPr>
            <a:spLocks noChangeArrowheads="1"/>
          </p:cNvSpPr>
          <p:nvPr/>
        </p:nvSpPr>
        <p:spPr bwMode="auto">
          <a:xfrm>
            <a:off x="3202172" y="2635458"/>
            <a:ext cx="5550118" cy="1338828"/>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VXI increases reliability and reduces management overhead by </a:t>
            </a:r>
            <a:r>
              <a:rPr lang="en-US" sz="1100" smtClean="0"/>
              <a:t/>
            </a:r>
            <a:br>
              <a:rPr lang="en-US" sz="1100" smtClean="0"/>
            </a:br>
            <a:r>
              <a:rPr lang="en-US" sz="1100" smtClean="0"/>
              <a:t>unifying </a:t>
            </a:r>
            <a:r>
              <a:rPr lang="en-US" sz="1100"/>
              <a:t>virtual desktops, voice, and video to enable next wave of electronic healthcare delivery</a:t>
            </a:r>
          </a:p>
          <a:p>
            <a:pPr marL="171450" lvl="1" indent="-171450">
              <a:lnSpc>
                <a:spcPct val="95000"/>
              </a:lnSpc>
              <a:spcBef>
                <a:spcPts val="300"/>
              </a:spcBef>
              <a:buClr>
                <a:schemeClr val="tx1"/>
              </a:buClr>
              <a:buFont typeface="Arial" pitchFamily="34" charset="0"/>
              <a:buChar char="•"/>
            </a:pPr>
            <a:r>
              <a:rPr lang="en-US" sz="1100"/>
              <a:t>Cisco UCS architecture and 10-Gbps switching delivers high-performance environment for supporting data-intensive information exchange and </a:t>
            </a:r>
            <a:r>
              <a:rPr lang="en-US" sz="1100" smtClean="0"/>
              <a:t/>
            </a:r>
            <a:br>
              <a:rPr lang="en-US" sz="1100" smtClean="0"/>
            </a:br>
            <a:r>
              <a:rPr lang="en-US" sz="1100" smtClean="0"/>
              <a:t>video </a:t>
            </a:r>
            <a:r>
              <a:rPr lang="en-US" sz="1100"/>
              <a:t>collaboration</a:t>
            </a:r>
            <a:endParaRPr lang="en-US" sz="1100" dirty="0"/>
          </a:p>
        </p:txBody>
      </p:sp>
      <p:sp>
        <p:nvSpPr>
          <p:cNvPr id="75" name="Rectangle 17"/>
          <p:cNvSpPr>
            <a:spLocks noChangeArrowheads="1"/>
          </p:cNvSpPr>
          <p:nvPr/>
        </p:nvSpPr>
        <p:spPr bwMode="auto">
          <a:xfrm>
            <a:off x="3202172" y="4149932"/>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Reliable, flexible, secure access to patient information offers improved patient experience and addresses regulatory requirements</a:t>
            </a:r>
          </a:p>
          <a:p>
            <a:pPr marL="171450" lvl="1" indent="-171450">
              <a:lnSpc>
                <a:spcPct val="95000"/>
              </a:lnSpc>
              <a:spcBef>
                <a:spcPts val="300"/>
              </a:spcBef>
              <a:buClr>
                <a:schemeClr val="tx1"/>
              </a:buClr>
              <a:buFont typeface="Arial" pitchFamily="34" charset="0"/>
              <a:buChar char="•"/>
            </a:pPr>
            <a:r>
              <a:rPr lang="en-US" sz="1100"/>
              <a:t>Consolidation from 100 physical servers to four or five server blades reduces data center space requirements and management costs</a:t>
            </a:r>
          </a:p>
          <a:p>
            <a:pPr marL="171450" lvl="1" indent="-171450">
              <a:lnSpc>
                <a:spcPct val="95000"/>
              </a:lnSpc>
              <a:spcBef>
                <a:spcPts val="300"/>
              </a:spcBef>
              <a:buClr>
                <a:schemeClr val="tx1"/>
              </a:buClr>
              <a:buFont typeface="Arial" pitchFamily="34" charset="0"/>
              <a:buChar char="•"/>
            </a:pPr>
            <a:r>
              <a:rPr lang="en-US" sz="1100"/>
              <a:t>Reducing points of failure and security leaks minimizes risk</a:t>
            </a:r>
            <a:endParaRPr lang="en-US" sz="1100" dirty="0"/>
          </a:p>
        </p:txBody>
      </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705188"/>
              <a:ext cx="11497027" cy="8340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“Converging previously disparate systems will allow a more reliable experience for clinicians and patients and enable the next wave of electronic healthcare delivery.”</a:t>
              </a:r>
            </a:p>
            <a:p>
              <a:pPr marL="76200" indent="-12700">
                <a:lnSpc>
                  <a:spcPct val="90000"/>
                </a:lnSpc>
                <a:spcBef>
                  <a:spcPts val="600"/>
                </a:spcBef>
              </a:pPr>
              <a:r>
                <a:rPr lang="en-US" sz="1200" i="1" dirty="0"/>
                <a:t>—</a:t>
              </a:r>
              <a:r>
                <a:rPr lang="en-US" sz="1200" dirty="0"/>
                <a:t> Paul Cohen, Deputy CEO, </a:t>
              </a:r>
              <a:r>
                <a:rPr lang="en-US" sz="1200" dirty="0" err="1"/>
                <a:t>Barwon</a:t>
              </a:r>
              <a:r>
                <a:rPr lang="en-US" sz="1200" dirty="0"/>
                <a:t> Health</a:t>
              </a:r>
            </a:p>
          </p:txBody>
        </p:sp>
      </p:grpSp>
    </p:spTree>
    <p:extLst>
      <p:ext uri="{BB962C8B-B14F-4D97-AF65-F5344CB8AC3E}">
        <p14:creationId xmlns:p14="http://schemas.microsoft.com/office/powerpoint/2010/main" val="283830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6" name="Rounded Rectangle 65"/>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 Same Side Corner Rectangle 66"/>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8" name="Rounded Rectangle 67"/>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600"/>
              </a:spcBef>
              <a:buClr>
                <a:schemeClr val="tx1"/>
              </a:buClr>
              <a:buFont typeface="Arial" pitchFamily="34" charset="0"/>
              <a:buChar char="•"/>
            </a:pPr>
            <a:r>
              <a:rPr lang="en-US" sz="1100"/>
              <a:t>Engineering Services</a:t>
            </a:r>
          </a:p>
          <a:p>
            <a:pPr marL="171450" lvl="1" indent="-171450">
              <a:lnSpc>
                <a:spcPct val="95000"/>
              </a:lnSpc>
              <a:spcBef>
                <a:spcPts val="600"/>
              </a:spcBef>
              <a:buClr>
                <a:schemeClr val="tx1"/>
              </a:buClr>
              <a:buFont typeface="Arial" pitchFamily="34" charset="0"/>
              <a:buChar char="•"/>
            </a:pPr>
            <a:r>
              <a:rPr lang="en-US" sz="1100"/>
              <a:t>10 global delivery locations in the US, Romania, India, and China</a:t>
            </a:r>
          </a:p>
          <a:p>
            <a:pPr marL="171450" lvl="1" indent="-171450">
              <a:lnSpc>
                <a:spcPct val="95000"/>
              </a:lnSpc>
              <a:spcBef>
                <a:spcPts val="600"/>
              </a:spcBef>
              <a:buClr>
                <a:schemeClr val="tx1"/>
              </a:buClr>
              <a:buFont typeface="Arial" pitchFamily="34" charset="0"/>
              <a:buChar char="•"/>
            </a:pPr>
            <a:r>
              <a:rPr lang="en-US" sz="1100"/>
              <a:t>3,900+ employees, globally</a:t>
            </a:r>
          </a:p>
          <a:p>
            <a:pPr marL="171450" lvl="1" indent="-171450">
              <a:lnSpc>
                <a:spcPct val="95000"/>
              </a:lnSpc>
              <a:spcBef>
                <a:spcPts val="600"/>
              </a:spcBef>
              <a:buClr>
                <a:schemeClr val="tx1"/>
              </a:buClr>
              <a:buFont typeface="Arial" pitchFamily="34" charset="0"/>
              <a:buChar char="•"/>
            </a:pPr>
            <a:r>
              <a:rPr lang="en-US" sz="1100"/>
              <a:t>Headquartered in Mumbai, India</a:t>
            </a:r>
          </a:p>
          <a:p>
            <a:pPr marL="171450" lvl="1" indent="-171450">
              <a:lnSpc>
                <a:spcPct val="95000"/>
              </a:lnSpc>
              <a:spcBef>
                <a:spcPts val="600"/>
              </a:spcBef>
              <a:buClr>
                <a:schemeClr val="tx1"/>
              </a:buClr>
              <a:buFont typeface="Arial" pitchFamily="34" charset="0"/>
              <a:buChar char="•"/>
            </a:pPr>
            <a:r>
              <a:rPr lang="en-US" sz="1100"/>
              <a:t>Revenues exceeding </a:t>
            </a:r>
            <a:r>
              <a:rPr lang="en-US" sz="1100" smtClean="0"/>
              <a:t/>
            </a:r>
            <a:br>
              <a:rPr lang="en-US" sz="1100" smtClean="0"/>
            </a:br>
            <a:r>
              <a:rPr lang="en-US" sz="1100" smtClean="0"/>
              <a:t>$</a:t>
            </a:r>
            <a:r>
              <a:rPr lang="en-US" sz="1100"/>
              <a:t>136 </a:t>
            </a:r>
            <a:r>
              <a:rPr lang="en-US" sz="1100" smtClean="0"/>
              <a:t>million </a:t>
            </a:r>
            <a:r>
              <a:rPr lang="en-US" sz="1100"/>
              <a:t>USD</a:t>
            </a:r>
          </a:p>
          <a:p>
            <a:pPr marL="171450" lvl="1" indent="-171450">
              <a:lnSpc>
                <a:spcPct val="95000"/>
              </a:lnSpc>
              <a:spcBef>
                <a:spcPts val="600"/>
              </a:spcBef>
              <a:buClr>
                <a:schemeClr val="tx1"/>
              </a:buClr>
              <a:buFont typeface="Arial" pitchFamily="34" charset="0"/>
              <a:buChar char="•"/>
            </a:pPr>
            <a:r>
              <a:rPr lang="en-US" sz="1100"/>
              <a:t>600 seats</a:t>
            </a:r>
          </a:p>
          <a:p>
            <a:pPr marL="171450" lvl="1" indent="-171450">
              <a:lnSpc>
                <a:spcPct val="95000"/>
              </a:lnSpc>
              <a:spcBef>
                <a:spcPts val="600"/>
              </a:spcBef>
              <a:buClr>
                <a:schemeClr val="tx1"/>
              </a:buClr>
              <a:buFont typeface="Arial" pitchFamily="34" charset="0"/>
              <a:buChar char="•"/>
            </a:pPr>
            <a:r>
              <a:rPr lang="en-US" sz="1100"/>
              <a:t>Theater:  APJC</a:t>
            </a:r>
            <a:endParaRPr lang="en-US" sz="1100" dirty="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a:off x="3202172" y="1365666"/>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Traditional PC environment was costly, time consuming to manage and did not deliver needed data security or flexibility </a:t>
            </a:r>
          </a:p>
          <a:p>
            <a:pPr marL="171450" lvl="1" indent="-171450">
              <a:lnSpc>
                <a:spcPct val="95000"/>
              </a:lnSpc>
              <a:spcBef>
                <a:spcPts val="300"/>
              </a:spcBef>
              <a:buClr>
                <a:schemeClr val="tx1"/>
              </a:buClr>
              <a:buFont typeface="Arial" pitchFamily="34" charset="0"/>
              <a:buChar char="•"/>
            </a:pPr>
            <a:r>
              <a:rPr lang="en-US" sz="1100"/>
              <a:t>Regular PC maintenance resulted in significant downtime</a:t>
            </a:r>
          </a:p>
          <a:p>
            <a:pPr marL="171450" lvl="1" indent="-171450">
              <a:lnSpc>
                <a:spcPct val="95000"/>
              </a:lnSpc>
              <a:spcBef>
                <a:spcPts val="300"/>
              </a:spcBef>
              <a:buClr>
                <a:schemeClr val="tx1"/>
              </a:buClr>
              <a:buFont typeface="Arial" pitchFamily="34" charset="0"/>
              <a:buChar char="•"/>
            </a:pPr>
            <a:r>
              <a:rPr lang="en-US" sz="1100"/>
              <a:t>IT team concerned about security, performance, and cost of implementing virtual desktop environment</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spcBef>
                <a:spcPts val="600"/>
              </a:spcBef>
              <a:buClr>
                <a:schemeClr val="tx1"/>
              </a:buClr>
              <a:buFont typeface="Arial" pitchFamily="34" charset="0"/>
              <a:buChar char="•"/>
            </a:pPr>
            <a:r>
              <a:rPr lang="en-US" sz="1100"/>
              <a:t>Cisco Virtualization Experience Infrastructure (VXI) </a:t>
            </a:r>
          </a:p>
          <a:p>
            <a:pPr marL="171450" lvl="1" indent="-171450">
              <a:spcBef>
                <a:spcPts val="600"/>
              </a:spcBef>
              <a:buClr>
                <a:schemeClr val="tx1"/>
              </a:buClr>
              <a:buFont typeface="Arial" pitchFamily="34" charset="0"/>
              <a:buChar char="•"/>
            </a:pPr>
            <a:r>
              <a:rPr lang="en-US" sz="1100"/>
              <a:t>Cisco UCS with 6120 XP Fabric Interconnects</a:t>
            </a:r>
          </a:p>
          <a:p>
            <a:pPr marL="171450" lvl="1" indent="-171450">
              <a:spcBef>
                <a:spcPts val="600"/>
              </a:spcBef>
              <a:buClr>
                <a:schemeClr val="tx1"/>
              </a:buClr>
              <a:buFont typeface="Arial" pitchFamily="34" charset="0"/>
              <a:buChar char="•"/>
            </a:pPr>
            <a:r>
              <a:rPr lang="en-US" sz="1100"/>
              <a:t>Cisco Nexus 5000 switches</a:t>
            </a:r>
          </a:p>
          <a:p>
            <a:pPr marL="171450" lvl="1" indent="-171450">
              <a:spcBef>
                <a:spcPts val="600"/>
              </a:spcBef>
              <a:buClr>
                <a:schemeClr val="tx1"/>
              </a:buClr>
              <a:buFont typeface="Arial" pitchFamily="34" charset="0"/>
              <a:buChar char="•"/>
            </a:pPr>
            <a:r>
              <a:rPr lang="en-US" sz="1100"/>
              <a:t>Cisco 6509 switch</a:t>
            </a:r>
          </a:p>
          <a:p>
            <a:pPr marL="171450" lvl="1" indent="-171450">
              <a:spcBef>
                <a:spcPts val="600"/>
              </a:spcBef>
              <a:buClr>
                <a:schemeClr val="tx1"/>
              </a:buClr>
              <a:buFont typeface="Arial" pitchFamily="34" charset="0"/>
              <a:buChar char="•"/>
            </a:pPr>
            <a:r>
              <a:rPr lang="en-US" sz="1100"/>
              <a:t>Virtual Desktops: 600</a:t>
            </a:r>
          </a:p>
          <a:p>
            <a:pPr marL="171450" lvl="1" indent="-171450">
              <a:spcBef>
                <a:spcPts val="600"/>
              </a:spcBef>
              <a:buClr>
                <a:schemeClr val="tx1"/>
              </a:buClr>
              <a:buFont typeface="Arial" pitchFamily="34" charset="0"/>
              <a:buChar char="•"/>
            </a:pPr>
            <a:r>
              <a:rPr lang="en-US" sz="1100"/>
              <a:t>OCS, Cisco Softphones</a:t>
            </a:r>
          </a:p>
          <a:p>
            <a:pPr marL="171450" lvl="1" indent="-171450">
              <a:spcBef>
                <a:spcPts val="600"/>
              </a:spcBef>
              <a:buClr>
                <a:schemeClr val="tx1"/>
              </a:buClr>
              <a:buFont typeface="Arial" pitchFamily="34" charset="0"/>
              <a:buChar char="•"/>
            </a:pPr>
            <a:r>
              <a:rPr lang="en-US" sz="1100"/>
              <a:t>Network technologies: VSS, FCOE, NFS, iSCSI, 802.1x VLAN Security</a:t>
            </a:r>
          </a:p>
          <a:p>
            <a:pPr marL="171450" lvl="1" indent="-171450">
              <a:spcBef>
                <a:spcPts val="600"/>
              </a:spcBef>
              <a:buClr>
                <a:schemeClr val="tx1"/>
              </a:buClr>
              <a:buFont typeface="Arial" pitchFamily="34" charset="0"/>
              <a:buChar char="•"/>
            </a:pPr>
            <a:r>
              <a:rPr lang="en-US" sz="1100"/>
              <a:t>Storage: NetApp FAS3140</a:t>
            </a:r>
          </a:p>
          <a:p>
            <a:pPr marL="171450" lvl="1" indent="-171450">
              <a:spcBef>
                <a:spcPts val="600"/>
              </a:spcBef>
              <a:buClr>
                <a:schemeClr val="tx1"/>
              </a:buClr>
              <a:buFont typeface="Arial" pitchFamily="34" charset="0"/>
              <a:buChar char="•"/>
            </a:pPr>
            <a:r>
              <a:rPr lang="en-US" sz="1100"/>
              <a:t>Desktop Virtualization Software: Citrix XenDesktop</a:t>
            </a:r>
            <a:endParaRPr lang="en-US" sz="1100" dirty="0"/>
          </a:p>
        </p:txBody>
      </p:sp>
      <p:sp>
        <p:nvSpPr>
          <p:cNvPr id="74" name="Rectangle 17"/>
          <p:cNvSpPr>
            <a:spLocks noChangeArrowheads="1"/>
          </p:cNvSpPr>
          <p:nvPr/>
        </p:nvSpPr>
        <p:spPr bwMode="auto">
          <a:xfrm>
            <a:off x="3202172" y="2613893"/>
            <a:ext cx="5550118"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VXI delivers superior collaboration and rich media user experience with proven ROI</a:t>
            </a:r>
          </a:p>
          <a:p>
            <a:pPr marL="171450" lvl="1" indent="-171450">
              <a:lnSpc>
                <a:spcPct val="95000"/>
              </a:lnSpc>
              <a:spcBef>
                <a:spcPts val="300"/>
              </a:spcBef>
              <a:buClr>
                <a:schemeClr val="tx1"/>
              </a:buClr>
              <a:buFont typeface="Arial" pitchFamily="34" charset="0"/>
              <a:buChar char="•"/>
            </a:pPr>
            <a:r>
              <a:rPr lang="en-US" sz="1100"/>
              <a:t>Cisco VXI enables all categories of Geometric workers to use the Internet and become more productive from anywhere, anytime</a:t>
            </a:r>
          </a:p>
          <a:p>
            <a:pPr marL="171450" lvl="1" indent="-171450">
              <a:lnSpc>
                <a:spcPct val="95000"/>
              </a:lnSpc>
              <a:spcBef>
                <a:spcPts val="300"/>
              </a:spcBef>
              <a:buClr>
                <a:schemeClr val="tx1"/>
              </a:buClr>
              <a:buFont typeface="Arial" pitchFamily="34" charset="0"/>
              <a:buChar char="•"/>
            </a:pPr>
            <a:r>
              <a:rPr lang="en-US" sz="1100"/>
              <a:t>Cisco Data Center solutions integrate easily with Geometric’s existing VLAN structure, greatly simplify IT management, and reduce cabling and power demands</a:t>
            </a:r>
            <a:endParaRPr lang="en-US" sz="1100" dirty="0"/>
          </a:p>
        </p:txBody>
      </p:sp>
      <p:sp>
        <p:nvSpPr>
          <p:cNvPr id="75" name="Rectangle 17"/>
          <p:cNvSpPr>
            <a:spLocks noChangeArrowheads="1"/>
          </p:cNvSpPr>
          <p:nvPr/>
        </p:nvSpPr>
        <p:spPr bwMode="auto">
          <a:xfrm>
            <a:off x="3202172" y="4022932"/>
            <a:ext cx="5550118"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Greatly reduces network components and complexity, reducing Ethernet cabling </a:t>
            </a:r>
            <a:r>
              <a:rPr lang="en-US" sz="1100" smtClean="0"/>
              <a:t/>
            </a:r>
            <a:br>
              <a:rPr lang="en-US" sz="1100" smtClean="0"/>
            </a:br>
            <a:r>
              <a:rPr lang="en-US" sz="1100" smtClean="0"/>
              <a:t>by </a:t>
            </a:r>
            <a:r>
              <a:rPr lang="en-US" sz="1100"/>
              <a:t>60% and eliminating FC cabling and switching</a:t>
            </a:r>
          </a:p>
          <a:p>
            <a:pPr marL="171450" lvl="1" indent="-171450">
              <a:lnSpc>
                <a:spcPct val="95000"/>
              </a:lnSpc>
              <a:spcBef>
                <a:spcPts val="300"/>
              </a:spcBef>
              <a:buClr>
                <a:schemeClr val="tx1"/>
              </a:buClr>
              <a:buFont typeface="Arial" pitchFamily="34" charset="0"/>
              <a:buChar char="•"/>
            </a:pPr>
            <a:r>
              <a:rPr lang="en-US" sz="1100"/>
              <a:t>Accelerates by 76% IT fulfillment for new desktop allocations, reinstallations, </a:t>
            </a:r>
            <a:r>
              <a:rPr lang="en-US" sz="1100" smtClean="0"/>
              <a:t/>
            </a:r>
            <a:br>
              <a:rPr lang="en-US" sz="1100" smtClean="0"/>
            </a:br>
            <a:r>
              <a:rPr lang="en-US" sz="1100" smtClean="0"/>
              <a:t>and </a:t>
            </a:r>
            <a:r>
              <a:rPr lang="en-US" sz="1100"/>
              <a:t>restorations</a:t>
            </a:r>
          </a:p>
          <a:p>
            <a:pPr marL="171450" lvl="1" indent="-171450">
              <a:lnSpc>
                <a:spcPct val="95000"/>
              </a:lnSpc>
              <a:spcBef>
                <a:spcPts val="300"/>
              </a:spcBef>
              <a:buClr>
                <a:schemeClr val="tx1"/>
              </a:buClr>
              <a:buFont typeface="Arial" pitchFamily="34" charset="0"/>
              <a:buChar char="•"/>
            </a:pPr>
            <a:r>
              <a:rPr lang="en-US" sz="1100"/>
              <a:t>More secure remote working options and reliable connectivity to variety of </a:t>
            </a:r>
            <a:r>
              <a:rPr lang="en-US" sz="1100" smtClean="0"/>
              <a:t/>
            </a:r>
            <a:br>
              <a:rPr lang="en-US" sz="1100" smtClean="0"/>
            </a:br>
            <a:r>
              <a:rPr lang="en-US" sz="1100" smtClean="0"/>
              <a:t>consumer </a:t>
            </a:r>
            <a:r>
              <a:rPr lang="en-US" sz="1100"/>
              <a:t>devices</a:t>
            </a:r>
            <a:endParaRPr lang="en-US" sz="1100" dirty="0"/>
          </a:p>
        </p:txBody>
      </p:sp>
      <p:sp>
        <p:nvSpPr>
          <p:cNvPr id="62" name="Rounded Rectangle 61"/>
          <p:cNvSpPr/>
          <p:nvPr/>
        </p:nvSpPr>
        <p:spPr>
          <a:xfrm>
            <a:off x="9147457" y="1365665"/>
            <a:ext cx="2807234" cy="735188"/>
          </a:xfrm>
          <a:prstGeom prst="roundRect">
            <a:avLst>
              <a:gd name="adj" fmla="val 8926"/>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solidFill>
                  <a:schemeClr val="tx2"/>
                </a:solidFill>
              </a:rPr>
              <a:t>Geometric Ltd</a:t>
            </a:r>
            <a:r>
              <a:rPr lang="en-US" sz="2000" dirty="0" smtClean="0">
                <a:solidFill>
                  <a:schemeClr val="tx2"/>
                </a:solidFill>
              </a:rPr>
              <a:t>.</a:t>
            </a:r>
          </a:p>
        </p:txBody>
      </p:sp>
      <p:sp>
        <p:nvSpPr>
          <p:cNvPr id="5" name="Rectangle 15"/>
          <p:cNvSpPr>
            <a:spLocks noGrp="1" noChangeArrowheads="1"/>
          </p:cNvSpPr>
          <p:nvPr>
            <p:ph type="title"/>
          </p:nvPr>
        </p:nvSpPr>
        <p:spPr/>
        <p:txBody>
          <a:bodyPr/>
          <a:lstStyle/>
          <a:p>
            <a:r>
              <a:rPr lang="en-US" smtClean="0"/>
              <a:t>Geometric</a:t>
            </a:r>
            <a:endParaRPr lang="en-US" dirty="0"/>
          </a:p>
        </p:txBody>
      </p:sp>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4" name="Rectangle 33"/>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580538"/>
              <a:ext cx="11497027" cy="10833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“This solution allows our employees to use the internet and be productive from anywhere, at any time, using any device of their choice, without affecting security or performance. It also cuts the time that the business is waiting on IT for computing resources by 76%.”</a:t>
              </a:r>
              <a:r>
                <a:rPr lang="en-US" i="1" dirty="0"/>
                <a:t> </a:t>
              </a:r>
            </a:p>
            <a:p>
              <a:pPr marL="76200" indent="-12700">
                <a:lnSpc>
                  <a:spcPct val="90000"/>
                </a:lnSpc>
                <a:spcBef>
                  <a:spcPts val="600"/>
                </a:spcBef>
              </a:pPr>
              <a:r>
                <a:rPr lang="en-US" sz="1200" i="1" dirty="0"/>
                <a:t>—</a:t>
              </a:r>
              <a:r>
                <a:rPr lang="en-US" sz="1200" dirty="0" err="1"/>
                <a:t>Prashanta</a:t>
              </a:r>
              <a:r>
                <a:rPr lang="en-US" sz="1200" dirty="0"/>
                <a:t> </a:t>
              </a:r>
              <a:r>
                <a:rPr lang="en-US" sz="1200" dirty="0" err="1"/>
                <a:t>Ghoshal</a:t>
              </a:r>
              <a:r>
                <a:rPr lang="en-US" sz="1200" dirty="0"/>
                <a:t>, Director </a:t>
              </a:r>
              <a:r>
                <a:rPr lang="en-US" sz="1200" dirty="0" err="1"/>
                <a:t>ITES</a:t>
              </a:r>
              <a:r>
                <a:rPr lang="en-US" sz="1200" dirty="0"/>
                <a:t> </a:t>
              </a:r>
            </a:p>
          </p:txBody>
        </p:sp>
      </p:grpSp>
    </p:spTree>
    <p:extLst>
      <p:ext uri="{BB962C8B-B14F-4D97-AF65-F5344CB8AC3E}">
        <p14:creationId xmlns:p14="http://schemas.microsoft.com/office/powerpoint/2010/main" val="287235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86"/>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88" name="Rounded Rectangle 87"/>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89" name="Round Same Side Corner Rectangle 88"/>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90" name="Rounded Rectangle 89"/>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91"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Industry: Education</a:t>
            </a:r>
          </a:p>
          <a:p>
            <a:pPr marL="171450" lvl="1" indent="-171450">
              <a:lnSpc>
                <a:spcPct val="95000"/>
              </a:lnSpc>
              <a:spcBef>
                <a:spcPts val="300"/>
              </a:spcBef>
              <a:buClr>
                <a:schemeClr val="tx1"/>
              </a:buClr>
              <a:buFont typeface="Arial" pitchFamily="34" charset="0"/>
              <a:buChar char="•"/>
            </a:pPr>
            <a:r>
              <a:rPr lang="en-US" sz="1100"/>
              <a:t>Employees: 6400</a:t>
            </a:r>
          </a:p>
          <a:p>
            <a:pPr marL="171450" lvl="1" indent="-171450">
              <a:lnSpc>
                <a:spcPct val="95000"/>
              </a:lnSpc>
              <a:spcBef>
                <a:spcPts val="300"/>
              </a:spcBef>
              <a:buClr>
                <a:schemeClr val="tx1"/>
              </a:buClr>
              <a:buFont typeface="Arial" pitchFamily="34" charset="0"/>
              <a:buChar char="•"/>
            </a:pPr>
            <a:r>
              <a:rPr lang="en-US" sz="1100"/>
              <a:t>Student population: 33,000 </a:t>
            </a:r>
            <a:r>
              <a:rPr lang="en-US" sz="1100" smtClean="0"/>
              <a:t/>
            </a:r>
            <a:br>
              <a:rPr lang="en-US" sz="1100" smtClean="0"/>
            </a:br>
            <a:r>
              <a:rPr lang="en-US" sz="1100" smtClean="0"/>
              <a:t>K-12 </a:t>
            </a:r>
            <a:r>
              <a:rPr lang="en-US" sz="1100"/>
              <a:t>students</a:t>
            </a:r>
          </a:p>
          <a:p>
            <a:pPr marL="171450" lvl="1" indent="-171450">
              <a:lnSpc>
                <a:spcPct val="95000"/>
              </a:lnSpc>
              <a:spcBef>
                <a:spcPts val="300"/>
              </a:spcBef>
              <a:buClr>
                <a:schemeClr val="tx1"/>
              </a:buClr>
              <a:buFont typeface="Arial" pitchFamily="34" charset="0"/>
              <a:buChar char="•"/>
            </a:pPr>
            <a:r>
              <a:rPr lang="en-US" sz="1100"/>
              <a:t>Largest school district in Indiana</a:t>
            </a:r>
          </a:p>
          <a:p>
            <a:pPr marL="171450" lvl="1" indent="-171450">
              <a:lnSpc>
                <a:spcPct val="95000"/>
              </a:lnSpc>
              <a:spcBef>
                <a:spcPts val="300"/>
              </a:spcBef>
              <a:buClr>
                <a:schemeClr val="tx1"/>
              </a:buClr>
              <a:buFont typeface="Arial" pitchFamily="34" charset="0"/>
              <a:buChar char="•"/>
            </a:pPr>
            <a:r>
              <a:rPr lang="en-US" sz="1100"/>
              <a:t>Principal goal of IPS IT is to provide students and staff with access to computing resources and applications to achieve educational excellence</a:t>
            </a:r>
          </a:p>
          <a:p>
            <a:pPr marL="171450" lvl="1" indent="-171450">
              <a:lnSpc>
                <a:spcPct val="95000"/>
              </a:lnSpc>
              <a:spcBef>
                <a:spcPts val="300"/>
              </a:spcBef>
              <a:buClr>
                <a:schemeClr val="tx1"/>
              </a:buClr>
              <a:buFont typeface="Arial" pitchFamily="34" charset="0"/>
              <a:buChar char="•"/>
            </a:pPr>
            <a:r>
              <a:rPr lang="en-US" sz="1100"/>
              <a:t>Cisco data center customer </a:t>
            </a:r>
            <a:r>
              <a:rPr lang="en-US" sz="1100" smtClean="0"/>
              <a:t/>
            </a:r>
            <a:br>
              <a:rPr lang="en-US" sz="1100" smtClean="0"/>
            </a:br>
            <a:r>
              <a:rPr lang="en-US" sz="1100" smtClean="0"/>
              <a:t>since </a:t>
            </a:r>
            <a:r>
              <a:rPr lang="en-US" sz="1100"/>
              <a:t>2011</a:t>
            </a:r>
          </a:p>
          <a:p>
            <a:pPr marL="171450" lvl="1" indent="-171450">
              <a:lnSpc>
                <a:spcPct val="95000"/>
              </a:lnSpc>
              <a:spcBef>
                <a:spcPts val="300"/>
              </a:spcBef>
              <a:buClr>
                <a:schemeClr val="tx1"/>
              </a:buClr>
              <a:buFont typeface="Arial" pitchFamily="34" charset="0"/>
              <a:buChar char="•"/>
            </a:pPr>
            <a:r>
              <a:rPr lang="en-US" sz="1100"/>
              <a:t>Theater:  </a:t>
            </a:r>
            <a:r>
              <a:rPr lang="en-US" sz="1100" smtClean="0"/>
              <a:t>Americas</a:t>
            </a:r>
            <a:endParaRPr lang="en-US" sz="1100"/>
          </a:p>
        </p:txBody>
      </p:sp>
      <p:sp>
        <p:nvSpPr>
          <p:cNvPr id="92"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93" name="Rectangle 17"/>
          <p:cNvSpPr>
            <a:spLocks noChangeArrowheads="1"/>
          </p:cNvSpPr>
          <p:nvPr/>
        </p:nvSpPr>
        <p:spPr bwMode="auto">
          <a:xfrm>
            <a:off x="3202171" y="1365666"/>
            <a:ext cx="5682575" cy="1055674"/>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Improve student access to computing labs and resources</a:t>
            </a:r>
          </a:p>
          <a:p>
            <a:pPr marL="171450" lvl="1" indent="-171450">
              <a:lnSpc>
                <a:spcPct val="95000"/>
              </a:lnSpc>
              <a:spcBef>
                <a:spcPts val="300"/>
              </a:spcBef>
              <a:buClr>
                <a:schemeClr val="tx1"/>
              </a:buClr>
              <a:buFont typeface="Arial" pitchFamily="34" charset="0"/>
              <a:buChar char="•"/>
            </a:pPr>
            <a:r>
              <a:rPr lang="en-US" sz="1100"/>
              <a:t>Reduce number of physical servers to save on hardware and maintenance costs</a:t>
            </a:r>
          </a:p>
          <a:p>
            <a:pPr marL="171450" lvl="1" indent="-171450">
              <a:lnSpc>
                <a:spcPct val="95000"/>
              </a:lnSpc>
              <a:spcBef>
                <a:spcPts val="300"/>
              </a:spcBef>
              <a:buClr>
                <a:schemeClr val="tx1"/>
              </a:buClr>
              <a:buFont typeface="Arial" pitchFamily="34" charset="0"/>
              <a:buChar char="•"/>
            </a:pPr>
            <a:r>
              <a:rPr lang="en-US" sz="1100"/>
              <a:t>Enable large school district to provide online state testing for 33,000 </a:t>
            </a:r>
            <a:r>
              <a:rPr lang="en-US" sz="1100" smtClean="0"/>
              <a:t/>
            </a:r>
            <a:br>
              <a:rPr lang="en-US" sz="1100" smtClean="0"/>
            </a:br>
            <a:r>
              <a:rPr lang="en-US" sz="1100" smtClean="0"/>
              <a:t>students </a:t>
            </a:r>
            <a:r>
              <a:rPr lang="en-US" sz="1100"/>
              <a:t>by 2014</a:t>
            </a:r>
            <a:endParaRPr lang="en-US" sz="1100" dirty="0"/>
          </a:p>
        </p:txBody>
      </p:sp>
      <p:sp>
        <p:nvSpPr>
          <p:cNvPr id="94"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95"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spcBef>
                <a:spcPts val="600"/>
              </a:spcBef>
              <a:buClr>
                <a:schemeClr val="tx1"/>
              </a:buClr>
              <a:buFont typeface="Arial" pitchFamily="34" charset="0"/>
              <a:buChar char="•"/>
            </a:pPr>
            <a:r>
              <a:rPr lang="en-US" sz="1100"/>
              <a:t>Cisco UCS B230 and B250  </a:t>
            </a:r>
            <a:r>
              <a:rPr lang="en-US" sz="1100" smtClean="0"/>
              <a:t/>
            </a:r>
            <a:br>
              <a:rPr lang="en-US" sz="1100" smtClean="0"/>
            </a:br>
            <a:r>
              <a:rPr lang="en-US" sz="1100" smtClean="0"/>
              <a:t>Blade </a:t>
            </a:r>
            <a:r>
              <a:rPr lang="en-US" sz="1100"/>
              <a:t>Servers</a:t>
            </a:r>
          </a:p>
          <a:p>
            <a:pPr marL="171450" lvl="1" indent="-171450">
              <a:spcBef>
                <a:spcPts val="600"/>
              </a:spcBef>
              <a:buClr>
                <a:schemeClr val="tx1"/>
              </a:buClr>
              <a:buFont typeface="Arial" pitchFamily="34" charset="0"/>
              <a:buChar char="•"/>
            </a:pPr>
            <a:r>
              <a:rPr lang="en-US" sz="1100"/>
              <a:t>Cisco Nexus 5000 Series Switches</a:t>
            </a:r>
          </a:p>
          <a:p>
            <a:pPr marL="171450" lvl="1" indent="-171450">
              <a:spcBef>
                <a:spcPts val="600"/>
              </a:spcBef>
              <a:buClr>
                <a:schemeClr val="tx1"/>
              </a:buClr>
              <a:buFont typeface="Arial" pitchFamily="34" charset="0"/>
              <a:buChar char="•"/>
            </a:pPr>
            <a:r>
              <a:rPr lang="en-US" sz="1100"/>
              <a:t>Cisco Nexus 2000 Series </a:t>
            </a:r>
            <a:r>
              <a:rPr lang="en-US" sz="1100" smtClean="0"/>
              <a:t/>
            </a:r>
            <a:br>
              <a:rPr lang="en-US" sz="1100" smtClean="0"/>
            </a:br>
            <a:r>
              <a:rPr lang="en-US" sz="1100" smtClean="0"/>
              <a:t>Fabric </a:t>
            </a:r>
            <a:r>
              <a:rPr lang="en-US" sz="1100"/>
              <a:t>Extenders</a:t>
            </a:r>
          </a:p>
          <a:p>
            <a:pPr marL="171450" lvl="1" indent="-171450">
              <a:spcBef>
                <a:spcPts val="600"/>
              </a:spcBef>
              <a:buClr>
                <a:schemeClr val="tx1"/>
              </a:buClr>
              <a:buFont typeface="Arial" pitchFamily="34" charset="0"/>
              <a:buChar char="•"/>
            </a:pPr>
            <a:r>
              <a:rPr lang="en-US" sz="1100"/>
              <a:t>Cisco Content Switching Module</a:t>
            </a:r>
          </a:p>
          <a:p>
            <a:pPr marL="171450" lvl="1" indent="-171450">
              <a:spcBef>
                <a:spcPts val="600"/>
              </a:spcBef>
              <a:buClr>
                <a:schemeClr val="tx1"/>
              </a:buClr>
              <a:buFont typeface="Arial" pitchFamily="34" charset="0"/>
              <a:buChar char="•"/>
            </a:pPr>
            <a:r>
              <a:rPr lang="en-US" sz="1100"/>
              <a:t>Applications: Tyler Technologies Munis ERP, Microsoft SQL Server, and MySQL</a:t>
            </a:r>
          </a:p>
          <a:p>
            <a:pPr marL="171450" lvl="1" indent="-171450">
              <a:spcBef>
                <a:spcPts val="600"/>
              </a:spcBef>
              <a:buClr>
                <a:schemeClr val="tx1"/>
              </a:buClr>
              <a:buFont typeface="Arial" pitchFamily="34" charset="0"/>
              <a:buChar char="•"/>
            </a:pPr>
            <a:r>
              <a:rPr lang="en-US" sz="1100"/>
              <a:t>VMware View</a:t>
            </a:r>
          </a:p>
          <a:p>
            <a:pPr marL="171450" lvl="1" indent="-171450">
              <a:spcBef>
                <a:spcPts val="600"/>
              </a:spcBef>
              <a:buClr>
                <a:schemeClr val="tx1"/>
              </a:buClr>
              <a:buFont typeface="Arial" pitchFamily="34" charset="0"/>
              <a:buChar char="•"/>
            </a:pPr>
            <a:r>
              <a:rPr lang="en-US" sz="1100"/>
              <a:t>VMware ThinApp</a:t>
            </a:r>
          </a:p>
          <a:p>
            <a:pPr marL="171450" lvl="1" indent="-171450">
              <a:spcBef>
                <a:spcPts val="600"/>
              </a:spcBef>
              <a:buClr>
                <a:schemeClr val="tx1"/>
              </a:buClr>
              <a:buFont typeface="Arial" pitchFamily="34" charset="0"/>
              <a:buChar char="•"/>
            </a:pPr>
            <a:r>
              <a:rPr lang="en-US" sz="1100"/>
              <a:t>Number of VDI clients: 5300</a:t>
            </a:r>
            <a:endParaRPr lang="en-US" sz="1100" dirty="0"/>
          </a:p>
        </p:txBody>
      </p:sp>
      <p:sp>
        <p:nvSpPr>
          <p:cNvPr id="96" name="Rectangle 17"/>
          <p:cNvSpPr>
            <a:spLocks noChangeArrowheads="1"/>
          </p:cNvSpPr>
          <p:nvPr/>
        </p:nvSpPr>
        <p:spPr bwMode="auto">
          <a:xfrm>
            <a:off x="3202172" y="2613893"/>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Desktop Virtualization built on UCS offers cost-effective, scalable data </a:t>
            </a:r>
            <a:r>
              <a:rPr lang="en-US" sz="1100" smtClean="0"/>
              <a:t/>
            </a:r>
            <a:br>
              <a:rPr lang="en-US" sz="1100" smtClean="0"/>
            </a:br>
            <a:r>
              <a:rPr lang="en-US" sz="1100" smtClean="0"/>
              <a:t>center </a:t>
            </a:r>
            <a:r>
              <a:rPr lang="en-US" sz="1100"/>
              <a:t>solution</a:t>
            </a:r>
          </a:p>
          <a:p>
            <a:pPr marL="171450" lvl="1" indent="-171450">
              <a:lnSpc>
                <a:spcPct val="95000"/>
              </a:lnSpc>
              <a:spcBef>
                <a:spcPts val="300"/>
              </a:spcBef>
              <a:buClr>
                <a:schemeClr val="tx1"/>
              </a:buClr>
              <a:buFont typeface="Arial" pitchFamily="34" charset="0"/>
              <a:buChar char="•"/>
            </a:pPr>
            <a:r>
              <a:rPr lang="en-US" sz="1100"/>
              <a:t>Cisco UCS B230 and B250 Blade Servers support administrative and </a:t>
            </a:r>
            <a:r>
              <a:rPr lang="en-US" sz="1100" smtClean="0"/>
              <a:t/>
            </a:r>
            <a:br>
              <a:rPr lang="en-US" sz="1100" smtClean="0"/>
            </a:br>
            <a:r>
              <a:rPr lang="en-US" sz="1100" smtClean="0"/>
              <a:t>educational </a:t>
            </a:r>
            <a:r>
              <a:rPr lang="en-US" sz="1100"/>
              <a:t>applications</a:t>
            </a:r>
          </a:p>
          <a:p>
            <a:pPr marL="171450" lvl="1" indent="-171450">
              <a:lnSpc>
                <a:spcPct val="95000"/>
              </a:lnSpc>
              <a:spcBef>
                <a:spcPts val="300"/>
              </a:spcBef>
              <a:buClr>
                <a:schemeClr val="tx1"/>
              </a:buClr>
              <a:buFont typeface="Arial" pitchFamily="34" charset="0"/>
              <a:buChar char="•"/>
            </a:pPr>
            <a:r>
              <a:rPr lang="en-US" sz="1100"/>
              <a:t>Cisco Nexus 5000 Series Switches enable FCoE transport</a:t>
            </a:r>
            <a:endParaRPr lang="en-US" sz="1100" dirty="0"/>
          </a:p>
        </p:txBody>
      </p:sp>
      <p:sp>
        <p:nvSpPr>
          <p:cNvPr id="97" name="Rectangle 17"/>
          <p:cNvSpPr>
            <a:spLocks noChangeArrowheads="1"/>
          </p:cNvSpPr>
          <p:nvPr/>
        </p:nvSpPr>
        <p:spPr bwMode="auto">
          <a:xfrm>
            <a:off x="3202172" y="4022932"/>
            <a:ext cx="5550118"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Saved up to US$2 million in licensing fees by delivering 5300 virtual desktops to 33,000 students, faculty, and administrators</a:t>
            </a:r>
          </a:p>
          <a:p>
            <a:pPr marL="171450" lvl="1" indent="-171450">
              <a:lnSpc>
                <a:spcPct val="95000"/>
              </a:lnSpc>
              <a:spcBef>
                <a:spcPts val="300"/>
              </a:spcBef>
              <a:buClr>
                <a:schemeClr val="tx1"/>
              </a:buClr>
              <a:buFont typeface="Arial" pitchFamily="34" charset="0"/>
              <a:buChar char="•"/>
            </a:pPr>
            <a:r>
              <a:rPr lang="en-US" sz="1100"/>
              <a:t>Simplified desktop IT support model, reducing application deployment time from hours to minutes and helping enable greater agility</a:t>
            </a:r>
          </a:p>
          <a:p>
            <a:pPr marL="171450" lvl="1" indent="-171450">
              <a:lnSpc>
                <a:spcPct val="95000"/>
              </a:lnSpc>
              <a:spcBef>
                <a:spcPts val="300"/>
              </a:spcBef>
              <a:buClr>
                <a:schemeClr val="tx1"/>
              </a:buClr>
              <a:buFont typeface="Arial" pitchFamily="34" charset="0"/>
              <a:buChar char="•"/>
            </a:pPr>
            <a:r>
              <a:rPr lang="en-US" sz="1100"/>
              <a:t>Cut approximately $1.1 million in hardware costs and services by reducing number of physical servers from 300 to 17</a:t>
            </a:r>
            <a:endParaRPr lang="en-US" sz="1100" dirty="0"/>
          </a:p>
        </p:txBody>
      </p:sp>
      <p:sp>
        <p:nvSpPr>
          <p:cNvPr id="98" name="Rounded Rectangle 97"/>
          <p:cNvSpPr/>
          <p:nvPr/>
        </p:nvSpPr>
        <p:spPr>
          <a:xfrm>
            <a:off x="9147457" y="1365665"/>
            <a:ext cx="2807234" cy="735188"/>
          </a:xfrm>
          <a:prstGeom prst="roundRect">
            <a:avLst>
              <a:gd name="adj" fmla="val 8926"/>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solidFill>
                  <a:schemeClr val="tx2"/>
                </a:solidFill>
              </a:rPr>
              <a:t>Geometric Ltd</a:t>
            </a:r>
            <a:r>
              <a:rPr lang="en-US" sz="2000" dirty="0" smtClean="0">
                <a:solidFill>
                  <a:schemeClr val="tx2"/>
                </a:solidFill>
              </a:rPr>
              <a:t>.</a:t>
            </a:r>
          </a:p>
        </p:txBody>
      </p:sp>
      <p:sp>
        <p:nvSpPr>
          <p:cNvPr id="62" name="Rounded Rectangle 61"/>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Indianapolis Public Schools (IPS)</a:t>
            </a:r>
            <a:endParaRPr lang="en-US" dirty="0"/>
          </a:p>
        </p:txBody>
      </p:sp>
      <p:sp>
        <p:nvSpPr>
          <p:cNvPr id="39" name="TextBox 38"/>
          <p:cNvSpPr txBox="1"/>
          <p:nvPr/>
        </p:nvSpPr>
        <p:spPr>
          <a:xfrm>
            <a:off x="3814086" y="6488668"/>
            <a:ext cx="4144201" cy="369332"/>
          </a:xfrm>
          <a:prstGeom prst="rect">
            <a:avLst/>
          </a:prstGeom>
          <a:noFill/>
        </p:spPr>
        <p:txBody>
          <a:bodyPr wrap="square" rtlCol="0">
            <a:spAutoFit/>
          </a:bodyPr>
          <a:lstStyle/>
          <a:p>
            <a:pPr algn="ctr"/>
            <a:endParaRPr lang="en-US" dirty="0">
              <a:solidFill>
                <a:srgbClr val="C00000"/>
              </a:solidFill>
            </a:endParaRPr>
          </a:p>
        </p:txBody>
      </p:sp>
      <p:sp>
        <p:nvSpPr>
          <p:cNvPr id="2" name="AutoShape 2" descr="data:image/jpeg;base64,/9j/4AAQSkZJRgABAQAAAQABAAD/2wBDAAkGBwgHBgkIBwgKCgkLDRYPDQwMDRsUFRAWIB0iIiAdHx8kKDQsJCYxJx8fLT0tMTU3Ojo6Iys/RD84QzQ5Ojf/2wBDAQoKCg0MDRoPDxo3JR8lNzc3Nzc3Nzc3Nzc3Nzc3Nzc3Nzc3Nzc3Nzc3Nzc3Nzc3Nzc3Nzc3Nzc3Nzc3Nzc3Nzf/wAARCAAwAJADASIAAhEBAxEB/8QAHAAAAQQDAQAAAAAAAAAAAAAABwAFBggCAwQB/8QAOhAAAgEDAgQEBAMECwEAAAAAAQIDBAURACEGEhMxB0FhcRQVUYEWIjIjNEKhJDNSYnN1gpGxssHR/8QAGQEAAgMBAAAAAAAAAAAAAAAAAAIBAwQF/8QAJBEAAgICAgEDBQAAAAAAAAAAAAECEQMEEiExBSJREyMyQXH/2gAMAwEAAhEDEQA/AAx/5qfR+EHGEkayJSUxVlDD+kr2OoAex9tXQoP3Cm/wl/4Gu3u7E8NcSuKsrKnhZxXJcJ6FKWnM8MSSuPiFxysWA3/0nXQ3g/xmB+4wH2qU/wDuj3RgfjW5/wCX03/eXT5NLHDE8szqkaKWZmOAoHck6xvfyr4G4IrDN4Tcax9rOJB/cqYv/W1GrxYrrZJ+hdrfUUjk4HVTCt7N2P2OraUF+s1xkEdvutBVSEZCQVCOSPYHWy8WqhvVBLQ3KmSop5BhkcZ+4+h9dNH1DJF+9EcCm6ozsFUEknAA7nUqtnhvxfc40lp7LOsT9nmZY/5MQf5aKnhr4b01k4mvFVXKan4GcQ0LSx+RUNz/AEJwwXI8wdEa+Xq22ChNbdquOmgDcvM/m30A7k+2rM2++VY0Cj8laa/wx4xoA7S2WWRF/igkSTPsAc/y1E5YpIZGjmRo5EOGR1IIPqDq3XDfFFl4lhklstdHUCPHOgBV1z2yp3HY6h/jLwdRXbh6qvUMSRXKgiMnVAx1Yxuyttvtkj199Ri3pc+ORA4quiuWlr3GTt59tZ1EEtNO8FRG0UyHDI4wQfbXUtCGvS10wW+sqIRLT0s0qGXpBo0LZfBbl288An2GubQpJgLS0tLG+NFgLS1tipppYZpo42aKAAyuBsgJwM/fbWM0E1PK0M8bxSrsySKVYe4Oi0Bgex1cKku1ELfRNHUxSiVRHH025gXCFiuR22U6p72B9tWss9nkSkoY5GqZ+mwnSWaZcjMZXlPKg2wx77+uuZ6il7bGgNfBPE8F9q3vtRGKNa2lghWJm5sMJ5kAz6ka46fiqvulHcqGsiWR62aspqcxkL0+V0iRceYJcksTtrfaeGaW03YWWBpkoaSmhq45GnBbmWaRzzHl7Zb0289dvyKy0MC3CgnkqIkqJZ2cVKlVMjrISSBjGUH2OsXsvwN2DThfwm4poeIbbW1JpaWGmqElklSfLAKwJAAHn2+mj9HNG8YdJEZG/SwYEH20OaOS0WykRjdaiSGJjK0lRdA/MDH0+Vtt1C7gfXfULrOMuF+HbMtnslL856UheE1rmWOEkYOCVG3oo8zvvqycMueXfkE0gpwcY28ccVnDc00STCGOSFi363IPMnuBykfXOnS/tZZoordfmpGStfpxQVJH7VvooPnuO2q/Wnw+r+IKGG8fNKONqwmTk6RUhiT5LgDf6acuLabivhRuH6691ZvFHQVPUp+qhHTcYwrN+rfAxn6aZ6seSUZdhYS18M7fbjNLwtcbhZJpVCu0EvUVgOwIfOw9Doa+IVH4g8P0Eq3W9TV9pqB0nmixy4O2HGMrn7j1118DXawXl3toa5WiqaqNyeYVeUDqpH68bLg9iPvoi37hyH5Hdfh6+qSG4SvPVFGRw3MgBA5lOE2Hbf11EXPFkSn3/Q8roq+P6wFthkZ0R7zxJYala1IZaeQVUdw52amyzOyqYDzFcjcHGCPXQ9plX4uJDysOqoP0Izok8RSWziK7XG0RLJU11KKuSmmZY4cuCvTiTlP51ADHLb66GxVq7oRGb8R8PxfCxQ1VGKBa1pYqeKlIMEJpnjxJ+Xduc98k75z9NNtunC6WmxrWVVHLLSmNnD0+XAMTiRGAjAIDlPNs4yTrubhuz/Lau2SQAUdPXytJViqANIPhIW5if4hz5GPXbTetDQXFGiuEi0kNTDaP2yMoPIycrgeQ/MCM+R3O2sqcP1Y1szsV74bethq7lPRq81BTx18ctKAkjguJCAIz+YDp7DlBBJycY149RZKCzWmK7/BTQyUtDItNHT5l5hLmWQtyg8pjBGMnOcYGoZxXRfA3FYvlLWsGPmEBqevkZOGz5Z0zE521pWtGSTTZHJhBu14tbWispoq2he5tTAtUU9MUhlKVAeNAOUDIQY3GPIk618TXayV1nuy0s1Ikj13VpVghPUmBIz1OZPygAEgqw+hGoDpatjrxVdkWLyPtq1pa5vTVMdxuFJbra9IsdNUQSFZVZtudmbZSPygAdyTqqQ1Kp/EPiueFIai7dWJCpVJKaFgCpBU4KdwQDqrb155a4hF0Gie319sNzipK97vcIbWrVHxOC9SrPKSoA2Q9uXYjbtvnUZ4DvFJceEeI7ZarIaG3QUJInzztLKVbPOcbnAGO+w376G/474mFdUVy3Rlq6mMRTTLBEGdBnAyF27ncb647TxRebPQVFBbK0wUtSSZoxGjc2V5TuQSNttjqlac+NPz0TyGce2vc+uvPPS10qQoW/B7jW1W2lktV+nWBYWMlLPIzYIPdMdu+49/TRIpa2o4snq4q210kvDmHjUswnaokV8A4Gy4wT59xuMY1VwHGn2y8Y8RWKLo2q7VMEPlHkMg9lYED7awZ9Pk3KD7GUqLH0fCHD1FTzQUtlhjSoQxS8kRDOp2ILHy1Er7erf4b8Dvw9DcVuFw5JI6dCw50Vyd3A7AZPv6aE9w8QeLblTmnq75VGMnJEYWM/wC6gHUZd2dizsWZjliTkk/U6XHpSv7jByM6cRGeMTF+lzgPyfq5c749canF34XtkwmuVK8VBYYoBIlRTiSoebMnIAUdgVYHZtwBqCxu0UiyRsVdSGVh3BHY6dfxRfPmC15ulV8UidNZOp2X+zjtjOD27799a8kJtpxYqJBNwlQV1JbDbKsR1UlLTl43gPLJ1agxCTm5tjuuVx2HfWubgqnio5Li13b5fGZEeT4I9TnWVYsLHzbglhvn7Z1GpLxcpSxkrqhiyhSeoewfnA+zfm99df4rv3xq1vzaq+IWPpK5fsuc4x277+++qvpZk+pE2iUVvA9HDLabVNWxU1XI1YjzheY1LJIqxqqlgAxB2GRvt31A6mEwTSQuCGjdkYMvKwIONx5H004UvEl6o2DU90qUYO8gbnyQz/qO/wBSMn102O7SOzyMWdiSzMckk9yTqzDCcPydg6MdLS0taCD/2Q=="/>
          <p:cNvSpPr>
            <a:spLocks noChangeAspect="1" noChangeArrowheads="1"/>
          </p:cNvSpPr>
          <p:nvPr/>
        </p:nvSpPr>
        <p:spPr bwMode="auto">
          <a:xfrm>
            <a:off x="207380" y="-190500"/>
            <a:ext cx="1587087" cy="400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data:image/jpeg;base64,/9j/4AAQSkZJRgABAQAAAQABAAD/2wBDAAkGBwgHBgkIBwgKCgkLDRYPDQwMDRsUFRAWIB0iIiAdHx8kKDQsJCYxJx8fLT0tMTU3Ojo6Iys/RD84QzQ5Ojf/2wBDAQoKCg0MDRoPDxo3JR8lNzc3Nzc3Nzc3Nzc3Nzc3Nzc3Nzc3Nzc3Nzc3Nzc3Nzc3Nzc3Nzc3Nzc3Nzc3Nzc3Nzf/wAARCAAwAJADASIAAhEBAxEB/8QAHAAAAQQDAQAAAAAAAAAAAAAABwAFBggCAwQB/8QAOhAAAgEDAgQEBAMECwEAAAAAAQIDBAURACEGEhMxB0FhcRQVUYEWIjIjNEKhJDNSYnN1gpGxssHR/8QAGQEAAgMBAAAAAAAAAAAAAAAAAAIBAwQF/8QAJBEAAgICAgEDBQAAAAAAAAAAAAECEQMEEiExBSJREyMyQXH/2gAMAwEAAhEDEQA/AAx/5qfR+EHGEkayJSUxVlDD+kr2OoAex9tXQoP3Cm/wl/4Gu3u7E8NcSuKsrKnhZxXJcJ6FKWnM8MSSuPiFxysWA3/0nXQ3g/xmB+4wH2qU/wDuj3RgfjW5/wCX03/eXT5NLHDE8szqkaKWZmOAoHck6xvfyr4G4IrDN4Tcax9rOJB/cqYv/W1GrxYrrZJ+hdrfUUjk4HVTCt7N2P2OraUF+s1xkEdvutBVSEZCQVCOSPYHWy8WqhvVBLQ3KmSop5BhkcZ+4+h9dNH1DJF+9EcCm6ozsFUEknAA7nUqtnhvxfc40lp7LOsT9nmZY/5MQf5aKnhr4b01k4mvFVXKan4GcQ0LSx+RUNz/AEJwwXI8wdEa+Xq22ChNbdquOmgDcvM/m30A7k+2rM2++VY0Cj8laa/wx4xoA7S2WWRF/igkSTPsAc/y1E5YpIZGjmRo5EOGR1IIPqDq3XDfFFl4lhklstdHUCPHOgBV1z2yp3HY6h/jLwdRXbh6qvUMSRXKgiMnVAx1Yxuyttvtkj199Ri3pc+ORA4quiuWlr3GTt59tZ1EEtNO8FRG0UyHDI4wQfbXUtCGvS10wW+sqIRLT0s0qGXpBo0LZfBbl288An2GubQpJgLS0tLG+NFgLS1tipppYZpo42aKAAyuBsgJwM/fbWM0E1PK0M8bxSrsySKVYe4Oi0Bgex1cKku1ELfRNHUxSiVRHH025gXCFiuR22U6p72B9tWss9nkSkoY5GqZ+mwnSWaZcjMZXlPKg2wx77+uuZ6il7bGgNfBPE8F9q3vtRGKNa2lghWJm5sMJ5kAz6ka46fiqvulHcqGsiWR62aspqcxkL0+V0iRceYJcksTtrfaeGaW03YWWBpkoaSmhq45GnBbmWaRzzHl7Zb0289dvyKy0MC3CgnkqIkqJZ2cVKlVMjrISSBjGUH2OsXsvwN2DThfwm4poeIbbW1JpaWGmqElklSfLAKwJAAHn2+mj9HNG8YdJEZG/SwYEH20OaOS0WykRjdaiSGJjK0lRdA/MDH0+Vtt1C7gfXfULrOMuF+HbMtnslL856UheE1rmWOEkYOCVG3oo8zvvqycMueXfkE0gpwcY28ccVnDc00STCGOSFi363IPMnuBykfXOnS/tZZoordfmpGStfpxQVJH7VvooPnuO2q/Wnw+r+IKGG8fNKONqwmTk6RUhiT5LgDf6acuLabivhRuH6691ZvFHQVPUp+qhHTcYwrN+rfAxn6aZ6seSUZdhYS18M7fbjNLwtcbhZJpVCu0EvUVgOwIfOw9Doa+IVH4g8P0Eq3W9TV9pqB0nmixy4O2HGMrn7j1118DXawXl3toa5WiqaqNyeYVeUDqpH68bLg9iPvoi37hyH5Hdfh6+qSG4SvPVFGRw3MgBA5lOE2Hbf11EXPFkSn3/Q8roq+P6wFthkZ0R7zxJYala1IZaeQVUdw52amyzOyqYDzFcjcHGCPXQ9plX4uJDysOqoP0Izok8RSWziK7XG0RLJU11KKuSmmZY4cuCvTiTlP51ADHLb66GxVq7oRGb8R8PxfCxQ1VGKBa1pYqeKlIMEJpnjxJ+Xduc98k75z9NNtunC6WmxrWVVHLLSmNnD0+XAMTiRGAjAIDlPNs4yTrubhuz/Lau2SQAUdPXytJViqANIPhIW5if4hz5GPXbTetDQXFGiuEi0kNTDaP2yMoPIycrgeQ/MCM+R3O2sqcP1Y1szsV74bethq7lPRq81BTx18ctKAkjguJCAIz+YDp7DlBBJycY149RZKCzWmK7/BTQyUtDItNHT5l5hLmWQtyg8pjBGMnOcYGoZxXRfA3FYvlLWsGPmEBqevkZOGz5Z0zE521pWtGSTTZHJhBu14tbWispoq2he5tTAtUU9MUhlKVAeNAOUDIQY3GPIk618TXayV1nuy0s1Ikj13VpVghPUmBIz1OZPygAEgqw+hGoDpatjrxVdkWLyPtq1pa5vTVMdxuFJbra9IsdNUQSFZVZtudmbZSPygAdyTqqQ1Kp/EPiueFIai7dWJCpVJKaFgCpBU4KdwQDqrb155a4hF0Gie319sNzipK97vcIbWrVHxOC9SrPKSoA2Q9uXYjbtvnUZ4DvFJceEeI7ZarIaG3QUJInzztLKVbPOcbnAGO+w376G/474mFdUVy3Rlq6mMRTTLBEGdBnAyF27ncb647TxRebPQVFBbK0wUtSSZoxGjc2V5TuQSNttjqlac+NPz0TyGce2vc+uvPPS10qQoW/B7jW1W2lktV+nWBYWMlLPIzYIPdMdu+49/TRIpa2o4snq4q210kvDmHjUswnaokV8A4Gy4wT59xuMY1VwHGn2y8Y8RWKLo2q7VMEPlHkMg9lYED7awZ9Pk3KD7GUqLH0fCHD1FTzQUtlhjSoQxS8kRDOp2ILHy1Er7erf4b8Dvw9DcVuFw5JI6dCw50Vyd3A7AZPv6aE9w8QeLblTmnq75VGMnJEYWM/wC6gHUZd2dizsWZjliTkk/U6XHpSv7jByM6cRGeMTF+lzgPyfq5c749canF34XtkwmuVK8VBYYoBIlRTiSoebMnIAUdgVYHZtwBqCxu0UiyRsVdSGVh3BHY6dfxRfPmC15ulV8UidNZOp2X+zjtjOD27799a8kJtpxYqJBNwlQV1JbDbKsR1UlLTl43gPLJ1agxCTm5tjuuVx2HfWubgqnio5Li13b5fGZEeT4I9TnWVYsLHzbglhvn7Z1GpLxcpSxkrqhiyhSeoewfnA+zfm99df4rv3xq1vzaq+IWPpK5fsuc4x277+++qvpZk+pE2iUVvA9HDLabVNWxU1XI1YjzheY1LJIqxqqlgAxB2GRvt31A6mEwTSQuCGjdkYMvKwIONx5H004UvEl6o2DU90qUYO8gbnyQz/qO/wBSMn102O7SOzyMWdiSzMckk9yTqzDCcPydg6MdLS0taCD/2Q=="/>
          <p:cNvSpPr>
            <a:spLocks noChangeAspect="1" noChangeArrowheads="1"/>
          </p:cNvSpPr>
          <p:nvPr/>
        </p:nvSpPr>
        <p:spPr bwMode="auto">
          <a:xfrm>
            <a:off x="410527" y="-38100"/>
            <a:ext cx="1587087" cy="400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http://www.eduinreview.com/blog/wp-content/uploads/2010/10/Indianapolis-Public-School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5262" y="1443551"/>
            <a:ext cx="1571625" cy="529114"/>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1170799" y="157954"/>
            <a:ext cx="783892" cy="413545"/>
            <a:chOff x="3490913" y="2860675"/>
            <a:chExt cx="2160587" cy="1139826"/>
          </a:xfrm>
          <a:solidFill>
            <a:schemeClr val="tx1"/>
          </a:solidFill>
        </p:grpSpPr>
        <p:sp>
          <p:nvSpPr>
            <p:cNvPr id="43"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7" name="Group 36"/>
          <p:cNvGrpSpPr/>
          <p:nvPr/>
        </p:nvGrpSpPr>
        <p:grpSpPr>
          <a:xfrm>
            <a:off x="0" y="5437851"/>
            <a:ext cx="12188825" cy="1368748"/>
            <a:chOff x="0" y="5437851"/>
            <a:chExt cx="12188825" cy="1368748"/>
          </a:xfrm>
        </p:grpSpPr>
        <p:sp>
          <p:nvSpPr>
            <p:cNvPr id="38" name="Rectangle 37"/>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0" name="Text Box 23"/>
            <p:cNvSpPr txBox="1">
              <a:spLocks noChangeArrowheads="1"/>
            </p:cNvSpPr>
            <p:nvPr/>
          </p:nvSpPr>
          <p:spPr bwMode="auto">
            <a:xfrm>
              <a:off x="345899" y="5666715"/>
              <a:ext cx="11497027" cy="911019"/>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“Desktop virtualization built on Cisco </a:t>
              </a:r>
              <a:r>
                <a:rPr lang="en-US" dirty="0" err="1"/>
                <a:t>UCS</a:t>
              </a:r>
              <a:r>
                <a:rPr lang="en-US" dirty="0"/>
                <a:t> gave us the opportunity to extend the life of our hardware, while still offering a newer Windows 7 operating system. We saw it as a more cost-effective way to operate.” </a:t>
              </a:r>
            </a:p>
            <a:p>
              <a:pPr marL="76200" indent="-76200">
                <a:lnSpc>
                  <a:spcPct val="90000"/>
                </a:lnSpc>
                <a:spcBef>
                  <a:spcPts val="1200"/>
                </a:spcBef>
              </a:pPr>
              <a:r>
                <a:rPr lang="en-US" sz="1200" dirty="0"/>
                <a:t>—Wayne Hawkins, Technology Systems Officer</a:t>
              </a:r>
            </a:p>
          </p:txBody>
        </p:sp>
      </p:grpSp>
    </p:spTree>
    <p:extLst>
      <p:ext uri="{BB962C8B-B14F-4D97-AF65-F5344CB8AC3E}">
        <p14:creationId xmlns:p14="http://schemas.microsoft.com/office/powerpoint/2010/main" val="293047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6" name="Rounded Rectangle 65"/>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 Same Side Corner Rectangle 66"/>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8" name="Rounded Rectangle 67"/>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Technology</a:t>
            </a:r>
          </a:p>
          <a:p>
            <a:pPr marL="171450" lvl="1" indent="-171450">
              <a:lnSpc>
                <a:spcPct val="95000"/>
              </a:lnSpc>
              <a:spcBef>
                <a:spcPts val="300"/>
              </a:spcBef>
              <a:buClr>
                <a:schemeClr val="tx1"/>
              </a:buClr>
              <a:buFont typeface="Arial" pitchFamily="34" charset="0"/>
              <a:buChar char="•"/>
            </a:pPr>
            <a:r>
              <a:rPr lang="en-US" sz="1100"/>
              <a:t>Works with manufacturing corporations in: automotive, energy and utilities, industrial equipment, </a:t>
            </a:r>
            <a:r>
              <a:rPr lang="en-US" sz="1100" smtClean="0"/>
              <a:t/>
            </a:r>
            <a:br>
              <a:rPr lang="en-US" sz="1100" smtClean="0"/>
            </a:br>
            <a:r>
              <a:rPr lang="en-US" sz="1100" smtClean="0"/>
              <a:t>and </a:t>
            </a:r>
            <a:r>
              <a:rPr lang="en-US" sz="1100"/>
              <a:t>semiconductor</a:t>
            </a:r>
          </a:p>
          <a:p>
            <a:pPr marL="171450" lvl="1" indent="-171450">
              <a:lnSpc>
                <a:spcPct val="95000"/>
              </a:lnSpc>
              <a:spcBef>
                <a:spcPts val="300"/>
              </a:spcBef>
              <a:buClr>
                <a:schemeClr val="tx1"/>
              </a:buClr>
              <a:buFont typeface="Arial" pitchFamily="34" charset="0"/>
              <a:buChar char="•"/>
            </a:pPr>
            <a:r>
              <a:rPr lang="en-US" sz="1100"/>
              <a:t>7,000 employees worldwide</a:t>
            </a:r>
          </a:p>
          <a:p>
            <a:pPr marL="171450" lvl="1" indent="-171450">
              <a:lnSpc>
                <a:spcPct val="95000"/>
              </a:lnSpc>
              <a:spcBef>
                <a:spcPts val="300"/>
              </a:spcBef>
              <a:buClr>
                <a:schemeClr val="tx1"/>
              </a:buClr>
              <a:buFont typeface="Arial" pitchFamily="34" charset="0"/>
              <a:buChar char="•"/>
            </a:pPr>
            <a:r>
              <a:rPr lang="en-US" sz="1100"/>
              <a:t>Headquartered in Pune, India</a:t>
            </a:r>
          </a:p>
          <a:p>
            <a:pPr marL="171450" lvl="1" indent="-171450">
              <a:lnSpc>
                <a:spcPct val="95000"/>
              </a:lnSpc>
              <a:spcBef>
                <a:spcPts val="300"/>
              </a:spcBef>
              <a:buClr>
                <a:schemeClr val="tx1"/>
              </a:buClr>
              <a:buFont typeface="Arial" pitchFamily="34" charset="0"/>
              <a:buChar char="•"/>
            </a:pPr>
            <a:r>
              <a:rPr lang="en-US" sz="1100"/>
              <a:t>Theater: APJC </a:t>
            </a:r>
            <a:endParaRPr lang="en-US" sz="1100" dirty="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a:off x="3202171" y="1365666"/>
            <a:ext cx="5682575" cy="1094146"/>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Performance issues impacting employee productivity</a:t>
            </a:r>
          </a:p>
          <a:p>
            <a:pPr marL="171450" lvl="1" indent="-171450">
              <a:lnSpc>
                <a:spcPct val="95000"/>
              </a:lnSpc>
              <a:spcBef>
                <a:spcPts val="300"/>
              </a:spcBef>
              <a:buClr>
                <a:schemeClr val="tx1"/>
              </a:buClr>
              <a:buFont typeface="Arial" pitchFamily="34" charset="0"/>
              <a:buChar char="•"/>
            </a:pPr>
            <a:r>
              <a:rPr lang="en-US" sz="1100"/>
              <a:t>Costly underutilization of key IT assets</a:t>
            </a:r>
          </a:p>
          <a:p>
            <a:pPr marL="171450" lvl="1" indent="-171450">
              <a:lnSpc>
                <a:spcPct val="95000"/>
              </a:lnSpc>
              <a:spcBef>
                <a:spcPts val="300"/>
              </a:spcBef>
              <a:buClr>
                <a:schemeClr val="tx1"/>
              </a:buClr>
              <a:buFont typeface="Arial" pitchFamily="34" charset="0"/>
              <a:buChar char="•"/>
            </a:pPr>
            <a:r>
              <a:rPr lang="en-US" sz="1100"/>
              <a:t>Rapidly growing employee base taxing IT resources and increasing complexity</a:t>
            </a:r>
          </a:p>
          <a:p>
            <a:pPr marL="171450" lvl="1" indent="-171450">
              <a:lnSpc>
                <a:spcPct val="95000"/>
              </a:lnSpc>
              <a:spcBef>
                <a:spcPts val="300"/>
              </a:spcBef>
              <a:buClr>
                <a:schemeClr val="tx1"/>
              </a:buClr>
              <a:buFont typeface="Arial" pitchFamily="34" charset="0"/>
              <a:buChar char="•"/>
            </a:pPr>
            <a:r>
              <a:rPr lang="en-US" sz="1100"/>
              <a:t>Efficiently replace existing systems reaching end of life</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a:t>
            </a:r>
            <a:r>
              <a:rPr lang="en-US" sz="1100" smtClean="0"/>
              <a:t>Experience Infrastructure </a:t>
            </a:r>
            <a:r>
              <a:rPr lang="en-US" sz="1100"/>
              <a:t>(VXI</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Virtualization </a:t>
            </a:r>
            <a:r>
              <a:rPr lang="en-US" sz="1100" smtClean="0"/>
              <a:t>Experience Client  </a:t>
            </a:r>
            <a:r>
              <a:rPr lang="en-US" sz="1100"/>
              <a:t>2212 (VXC</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UCS B-Series </a:t>
            </a:r>
            <a:r>
              <a:rPr lang="en-US" sz="1100" smtClean="0"/>
              <a:t>Servers</a:t>
            </a:r>
            <a:endParaRPr lang="en-US" sz="1100"/>
          </a:p>
          <a:p>
            <a:pPr marL="171450" lvl="1" indent="-171450">
              <a:lnSpc>
                <a:spcPct val="95000"/>
              </a:lnSpc>
              <a:spcBef>
                <a:spcPts val="300"/>
              </a:spcBef>
              <a:buClr>
                <a:schemeClr val="tx1"/>
              </a:buClr>
              <a:buFont typeface="Arial" pitchFamily="34" charset="0"/>
              <a:buChar char="•"/>
            </a:pPr>
            <a:r>
              <a:rPr lang="en-US" sz="1100"/>
              <a:t>Cisco Nexus 2000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Nexus 3000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Catalyst 4500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Catalyst 6500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Virtualized Desktops: </a:t>
            </a:r>
            <a:r>
              <a:rPr lang="en-US" sz="1100" smtClean="0"/>
              <a:t>800</a:t>
            </a:r>
            <a:endParaRPr lang="en-US" sz="1100"/>
          </a:p>
          <a:p>
            <a:pPr marL="171450" lvl="1" indent="-171450">
              <a:lnSpc>
                <a:spcPct val="95000"/>
              </a:lnSpc>
              <a:spcBef>
                <a:spcPts val="300"/>
              </a:spcBef>
              <a:buClr>
                <a:schemeClr val="tx1"/>
              </a:buClr>
              <a:buFont typeface="Arial" pitchFamily="34" charset="0"/>
              <a:buChar char="•"/>
            </a:pPr>
            <a:r>
              <a:rPr lang="en-US" sz="1100"/>
              <a:t>Deployed in Vblock </a:t>
            </a:r>
          </a:p>
          <a:p>
            <a:pPr marL="171450" lvl="1" indent="-171450">
              <a:lnSpc>
                <a:spcPct val="95000"/>
              </a:lnSpc>
              <a:spcBef>
                <a:spcPts val="300"/>
              </a:spcBef>
              <a:buClr>
                <a:schemeClr val="tx1"/>
              </a:buClr>
              <a:buFont typeface="Arial" pitchFamily="34" charset="0"/>
              <a:buChar char="•"/>
            </a:pPr>
            <a:r>
              <a:rPr lang="en-US" sz="1100"/>
              <a:t>Desktop Virtualization Software: VMware vSphere, VMware </a:t>
            </a:r>
            <a:r>
              <a:rPr lang="en-US" sz="1100" smtClean="0"/>
              <a:t>View</a:t>
            </a:r>
            <a:endParaRPr lang="en-US" sz="1100"/>
          </a:p>
          <a:p>
            <a:pPr marL="171450" lvl="1" indent="-171450">
              <a:lnSpc>
                <a:spcPct val="95000"/>
              </a:lnSpc>
              <a:spcBef>
                <a:spcPts val="300"/>
              </a:spcBef>
              <a:buClr>
                <a:schemeClr val="tx1"/>
              </a:buClr>
              <a:buFont typeface="Arial" pitchFamily="34" charset="0"/>
              <a:buChar char="•"/>
            </a:pPr>
            <a:r>
              <a:rPr lang="en-US" sz="1100"/>
              <a:t>Applications: Microsoft Active Directory, Microsoft Exchange Server, SAP, CA Service </a:t>
            </a:r>
            <a:r>
              <a:rPr lang="en-US" sz="1100" smtClean="0"/>
              <a:t/>
            </a:r>
            <a:br>
              <a:rPr lang="en-US" sz="1100" smtClean="0"/>
            </a:br>
            <a:r>
              <a:rPr lang="en-US" sz="1100" smtClean="0"/>
              <a:t>Desk </a:t>
            </a:r>
            <a:r>
              <a:rPr lang="en-US" sz="1100"/>
              <a:t>Manager</a:t>
            </a:r>
          </a:p>
          <a:p>
            <a:pPr marL="171450" lvl="1" indent="-171450">
              <a:lnSpc>
                <a:spcPct val="95000"/>
              </a:lnSpc>
              <a:spcBef>
                <a:spcPts val="300"/>
              </a:spcBef>
              <a:buClr>
                <a:schemeClr val="tx1"/>
              </a:buClr>
              <a:buFont typeface="Arial" pitchFamily="34" charset="0"/>
              <a:buChar char="•"/>
            </a:pPr>
            <a:endParaRPr lang="en-US" sz="1100" dirty="0"/>
          </a:p>
        </p:txBody>
      </p:sp>
      <p:sp>
        <p:nvSpPr>
          <p:cNvPr id="74" name="Rectangle 17"/>
          <p:cNvSpPr>
            <a:spLocks noChangeArrowheads="1"/>
          </p:cNvSpPr>
          <p:nvPr/>
        </p:nvSpPr>
        <p:spPr bwMode="auto">
          <a:xfrm>
            <a:off x="3202172" y="2683929"/>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Reliability and performance of Cisco VXI enable VDI delivery of critical applications</a:t>
            </a:r>
          </a:p>
          <a:p>
            <a:pPr marL="171450" lvl="1" indent="-171450">
              <a:lnSpc>
                <a:spcPct val="95000"/>
              </a:lnSpc>
              <a:spcBef>
                <a:spcPts val="300"/>
              </a:spcBef>
              <a:buClr>
                <a:schemeClr val="tx1"/>
              </a:buClr>
              <a:buFont typeface="Arial" pitchFamily="34" charset="0"/>
              <a:buChar char="•"/>
            </a:pPr>
            <a:r>
              <a:rPr lang="en-US" sz="1100"/>
              <a:t>VCE provides an end-to-end solution based on the best practices Cisco, VMware, and EMC</a:t>
            </a:r>
          </a:p>
          <a:p>
            <a:pPr marL="171450" lvl="1" indent="-171450">
              <a:lnSpc>
                <a:spcPct val="95000"/>
              </a:lnSpc>
              <a:spcBef>
                <a:spcPts val="300"/>
              </a:spcBef>
              <a:buClr>
                <a:schemeClr val="tx1"/>
              </a:buClr>
              <a:buFont typeface="Arial" pitchFamily="34" charset="0"/>
              <a:buChar char="•"/>
            </a:pPr>
            <a:r>
              <a:rPr lang="en-US" sz="1100"/>
              <a:t>Cisco UCS infrastructure delivers increase in performance in virtualized environment, with fewer resources </a:t>
            </a:r>
            <a:endParaRPr lang="en-US" sz="1100" dirty="0"/>
          </a:p>
        </p:txBody>
      </p:sp>
      <p:sp>
        <p:nvSpPr>
          <p:cNvPr id="75" name="Rectangle 17"/>
          <p:cNvSpPr>
            <a:spLocks noChangeArrowheads="1"/>
          </p:cNvSpPr>
          <p:nvPr/>
        </p:nvSpPr>
        <p:spPr bwMode="auto">
          <a:xfrm>
            <a:off x="3202172" y="4124532"/>
            <a:ext cx="5550118" cy="1254959"/>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Reduces desktop deployment times from 1 hour to &lt;15 minutes </a:t>
            </a:r>
          </a:p>
          <a:p>
            <a:pPr marL="171450" lvl="1" indent="-171450">
              <a:lnSpc>
                <a:spcPct val="95000"/>
              </a:lnSpc>
              <a:spcBef>
                <a:spcPts val="300"/>
              </a:spcBef>
              <a:buClr>
                <a:schemeClr val="tx1"/>
              </a:buClr>
              <a:buFont typeface="Arial" pitchFamily="34" charset="0"/>
              <a:buChar char="•"/>
            </a:pPr>
            <a:r>
              <a:rPr lang="en-US" sz="1100"/>
              <a:t>Reduces desktop management costs by approximately 75 percent</a:t>
            </a:r>
          </a:p>
          <a:p>
            <a:pPr marL="171450" lvl="1" indent="-171450">
              <a:lnSpc>
                <a:spcPct val="95000"/>
              </a:lnSpc>
              <a:spcBef>
                <a:spcPts val="300"/>
              </a:spcBef>
              <a:buClr>
                <a:schemeClr val="tx1"/>
              </a:buClr>
              <a:buFont typeface="Arial" pitchFamily="34" charset="0"/>
              <a:buChar char="•"/>
            </a:pPr>
            <a:r>
              <a:rPr lang="en-US" sz="1100"/>
              <a:t>Delivers increased performance, using 40 percent fewer resources</a:t>
            </a:r>
          </a:p>
          <a:p>
            <a:pPr marL="171450" lvl="1" indent="-171450">
              <a:lnSpc>
                <a:spcPct val="95000"/>
              </a:lnSpc>
              <a:spcBef>
                <a:spcPts val="300"/>
              </a:spcBef>
              <a:buClr>
                <a:schemeClr val="tx1"/>
              </a:buClr>
              <a:buFont typeface="Arial" pitchFamily="34" charset="0"/>
              <a:buChar char="•"/>
            </a:pPr>
            <a:r>
              <a:rPr lang="en-US" sz="1100"/>
              <a:t>Decreases energy consumption by 60%, reducing costs and supporting </a:t>
            </a:r>
            <a:r>
              <a:rPr lang="en-US" sz="1100" smtClean="0"/>
              <a:t/>
            </a:r>
            <a:br>
              <a:rPr lang="en-US" sz="1100" smtClean="0"/>
            </a:br>
            <a:r>
              <a:rPr lang="en-US" sz="1100" smtClean="0"/>
              <a:t>KPIT’s </a:t>
            </a:r>
            <a:r>
              <a:rPr lang="en-US" sz="1100"/>
              <a:t>green initiatives</a:t>
            </a:r>
            <a:endParaRPr lang="en-US" sz="1100" dirty="0"/>
          </a:p>
        </p:txBody>
      </p:sp>
      <p:sp>
        <p:nvSpPr>
          <p:cNvPr id="76" name="Rounded Rectangle 75"/>
          <p:cNvSpPr/>
          <p:nvPr/>
        </p:nvSpPr>
        <p:spPr>
          <a:xfrm>
            <a:off x="9147457" y="1365665"/>
            <a:ext cx="2807234" cy="735188"/>
          </a:xfrm>
          <a:prstGeom prst="roundRect">
            <a:avLst>
              <a:gd name="adj" fmla="val 8926"/>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solidFill>
                  <a:schemeClr val="tx2"/>
                </a:solidFill>
              </a:rPr>
              <a:t>Geometric Ltd</a:t>
            </a:r>
            <a:r>
              <a:rPr lang="en-US" sz="2000" dirty="0" smtClean="0">
                <a:solidFill>
                  <a:schemeClr val="tx2"/>
                </a:solidFill>
              </a:rPr>
              <a:t>.</a:t>
            </a:r>
          </a:p>
        </p:txBody>
      </p:sp>
      <p:sp>
        <p:nvSpPr>
          <p:cNvPr id="77" name="Rounded Rectangle 76"/>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
            </a:r>
            <a:br>
              <a:rPr lang="en-US" smtClean="0"/>
            </a:br>
            <a:r>
              <a:rPr lang="en-US" smtClean="0"/>
              <a:t> KPIT Cummins </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6080" y="1387731"/>
            <a:ext cx="929989" cy="687205"/>
          </a:xfrm>
          <a:prstGeom prst="rect">
            <a:avLst/>
          </a:prstGeom>
        </p:spPr>
      </p:pic>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Group 34"/>
          <p:cNvGrpSpPr/>
          <p:nvPr/>
        </p:nvGrpSpPr>
        <p:grpSpPr>
          <a:xfrm>
            <a:off x="0" y="5437851"/>
            <a:ext cx="12188825" cy="1368748"/>
            <a:chOff x="0" y="5437851"/>
            <a:chExt cx="12188825" cy="1368748"/>
          </a:xfrm>
        </p:grpSpPr>
        <p:sp>
          <p:nvSpPr>
            <p:cNvPr id="36" name="Rectangle 35"/>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7" name="Text Box 23"/>
            <p:cNvSpPr txBox="1">
              <a:spLocks noChangeArrowheads="1"/>
            </p:cNvSpPr>
            <p:nvPr/>
          </p:nvSpPr>
          <p:spPr bwMode="auto">
            <a:xfrm>
              <a:off x="345899" y="5580538"/>
              <a:ext cx="11497027" cy="10833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“With the </a:t>
              </a:r>
              <a:r>
                <a:rPr lang="en-US" dirty="0" err="1"/>
                <a:t>Vblock</a:t>
              </a:r>
              <a:r>
                <a:rPr lang="en-US" dirty="0"/>
                <a:t>, we can manage the entire infrastructure from a central location. As a result, the time taken for allocation and the recovery of assets have been dramatically reduced, which has helped us to reduce our desktop management costs by approximately 75 percent.” </a:t>
              </a:r>
            </a:p>
            <a:p>
              <a:pPr marL="76200" indent="-76200">
                <a:lnSpc>
                  <a:spcPct val="90000"/>
                </a:lnSpc>
                <a:spcBef>
                  <a:spcPts val="600"/>
                </a:spcBef>
              </a:pPr>
              <a:r>
                <a:rPr lang="en-US" sz="1200" i="1" dirty="0"/>
                <a:t>—</a:t>
              </a:r>
              <a:r>
                <a:rPr lang="en-US" sz="1200" dirty="0" err="1"/>
                <a:t>Mandar</a:t>
              </a:r>
              <a:r>
                <a:rPr lang="en-US" sz="1200" dirty="0"/>
                <a:t> </a:t>
              </a:r>
              <a:r>
                <a:rPr lang="en-US" sz="1200" dirty="0" err="1"/>
                <a:t>Marulkar</a:t>
              </a:r>
              <a:r>
                <a:rPr lang="en-US" sz="1200" dirty="0"/>
                <a:t> Head of IT and Chief Information Security Officer </a:t>
              </a:r>
              <a:r>
                <a:rPr lang="en-US" sz="1200" dirty="0" err="1"/>
                <a:t>KPIT</a:t>
              </a:r>
              <a:r>
                <a:rPr lang="en-US" sz="1200" dirty="0"/>
                <a:t> Cummins</a:t>
              </a:r>
            </a:p>
          </p:txBody>
        </p:sp>
      </p:grpSp>
    </p:spTree>
    <p:extLst>
      <p:ext uri="{BB962C8B-B14F-4D97-AF65-F5344CB8AC3E}">
        <p14:creationId xmlns:p14="http://schemas.microsoft.com/office/powerpoint/2010/main" val="236057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9" name="Rounded Rectangle 68"/>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70" name="Round Same Side Corner Rectangle 69"/>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71"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Healthcare</a:t>
            </a:r>
          </a:p>
          <a:p>
            <a:pPr marL="171450" lvl="1" indent="-171450">
              <a:lnSpc>
                <a:spcPct val="95000"/>
              </a:lnSpc>
              <a:spcBef>
                <a:spcPts val="300"/>
              </a:spcBef>
              <a:buClr>
                <a:schemeClr val="tx1"/>
              </a:buClr>
              <a:buFont typeface="Arial" pitchFamily="34" charset="0"/>
              <a:buChar char="•"/>
            </a:pPr>
            <a:r>
              <a:rPr lang="en-US" sz="1100"/>
              <a:t>2400 employees</a:t>
            </a:r>
          </a:p>
          <a:p>
            <a:pPr marL="171450" lvl="1" indent="-171450">
              <a:lnSpc>
                <a:spcPct val="95000"/>
              </a:lnSpc>
              <a:spcBef>
                <a:spcPts val="300"/>
              </a:spcBef>
              <a:buClr>
                <a:schemeClr val="tx1"/>
              </a:buClr>
              <a:buFont typeface="Arial" pitchFamily="34" charset="0"/>
              <a:buChar char="•"/>
            </a:pPr>
            <a:r>
              <a:rPr lang="en-US" sz="1100"/>
              <a:t>Based in Grand Rapids, Michigan</a:t>
            </a:r>
          </a:p>
          <a:p>
            <a:pPr marL="171450" lvl="1" indent="-171450">
              <a:lnSpc>
                <a:spcPct val="95000"/>
              </a:lnSpc>
              <a:spcBef>
                <a:spcPts val="300"/>
              </a:spcBef>
              <a:buClr>
                <a:schemeClr val="tx1"/>
              </a:buClr>
              <a:buFont typeface="Arial" pitchFamily="34" charset="0"/>
              <a:buChar char="•"/>
            </a:pPr>
            <a:r>
              <a:rPr lang="en-US" sz="1100"/>
              <a:t>Integrated healthcare system with 13 locations throughout West Michigan</a:t>
            </a:r>
          </a:p>
          <a:p>
            <a:pPr marL="171450" lvl="1" indent="-171450">
              <a:lnSpc>
                <a:spcPct val="95000"/>
              </a:lnSpc>
              <a:spcBef>
                <a:spcPts val="300"/>
              </a:spcBef>
              <a:buClr>
                <a:schemeClr val="tx1"/>
              </a:buClr>
              <a:buFont typeface="Arial" pitchFamily="34" charset="0"/>
              <a:buChar char="•"/>
            </a:pPr>
            <a:r>
              <a:rPr lang="en-US" sz="1100"/>
              <a:t>Founded in 1942</a:t>
            </a:r>
          </a:p>
          <a:p>
            <a:pPr marL="171450" lvl="1" indent="-171450">
              <a:lnSpc>
                <a:spcPct val="95000"/>
              </a:lnSpc>
              <a:spcBef>
                <a:spcPts val="300"/>
              </a:spcBef>
              <a:buClr>
                <a:schemeClr val="tx1"/>
              </a:buClr>
              <a:buFont typeface="Arial" pitchFamily="34" charset="0"/>
              <a:buChar char="•"/>
            </a:pPr>
            <a:r>
              <a:rPr lang="en-US" sz="1100"/>
              <a:t>Cisco data center customer </a:t>
            </a:r>
            <a:r>
              <a:rPr lang="en-US" sz="1100" smtClean="0"/>
              <a:t/>
            </a:r>
            <a:br>
              <a:rPr lang="en-US" sz="1100" smtClean="0"/>
            </a:br>
            <a:r>
              <a:rPr lang="en-US" sz="1100" smtClean="0"/>
              <a:t>since </a:t>
            </a:r>
            <a:r>
              <a:rPr lang="en-US" sz="1100"/>
              <a:t>2011</a:t>
            </a:r>
          </a:p>
          <a:p>
            <a:pPr marL="171450" lvl="1" indent="-171450">
              <a:lnSpc>
                <a:spcPct val="95000"/>
              </a:lnSpc>
              <a:spcBef>
                <a:spcPts val="300"/>
              </a:spcBef>
              <a:buClr>
                <a:schemeClr val="tx1"/>
              </a:buClr>
              <a:buFont typeface="Arial" pitchFamily="34" charset="0"/>
              <a:buChar char="•"/>
            </a:pPr>
            <a:r>
              <a:rPr lang="en-US" sz="1100"/>
              <a:t>Theater:  </a:t>
            </a:r>
            <a:r>
              <a:rPr lang="en-US" sz="1100" smtClean="0"/>
              <a:t>Americas</a:t>
            </a:r>
            <a:endParaRPr lang="en-US" sz="1100"/>
          </a:p>
        </p:txBody>
      </p:sp>
      <p:sp>
        <p:nvSpPr>
          <p:cNvPr id="72"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3" name="Rectangle 17"/>
          <p:cNvSpPr>
            <a:spLocks noChangeArrowheads="1"/>
          </p:cNvSpPr>
          <p:nvPr/>
        </p:nvSpPr>
        <p:spPr bwMode="auto">
          <a:xfrm flipH="1">
            <a:off x="3202171" y="1365666"/>
            <a:ext cx="5550119" cy="1055674"/>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Virtualizing desktop environment to ensure secure voice and video experience</a:t>
            </a:r>
          </a:p>
          <a:p>
            <a:pPr marL="171450" lvl="1" indent="-171450">
              <a:lnSpc>
                <a:spcPct val="95000"/>
              </a:lnSpc>
              <a:spcBef>
                <a:spcPts val="300"/>
              </a:spcBef>
              <a:buClr>
                <a:schemeClr val="tx1"/>
              </a:buClr>
              <a:buFont typeface="Arial" pitchFamily="34" charset="0"/>
              <a:buChar char="•"/>
            </a:pPr>
            <a:r>
              <a:rPr lang="en-US" sz="1100"/>
              <a:t>Support thousands of point-of-care desktops in simple, most efficient way</a:t>
            </a:r>
          </a:p>
          <a:p>
            <a:pPr marL="171450" lvl="1" indent="-171450">
              <a:lnSpc>
                <a:spcPct val="95000"/>
              </a:lnSpc>
              <a:spcBef>
                <a:spcPts val="300"/>
              </a:spcBef>
              <a:buClr>
                <a:schemeClr val="tx1"/>
              </a:buClr>
              <a:buFont typeface="Arial" pitchFamily="34" charset="0"/>
              <a:buChar char="•"/>
            </a:pPr>
            <a:r>
              <a:rPr lang="en-US" sz="1100"/>
              <a:t>Deliver safe, reliable access to patient data and virtual desktops for </a:t>
            </a:r>
            <a:r>
              <a:rPr lang="en-US" sz="1100" smtClean="0"/>
              <a:t/>
            </a:r>
            <a:br>
              <a:rPr lang="en-US" sz="1100" smtClean="0"/>
            </a:br>
            <a:r>
              <a:rPr lang="en-US" sz="1100" smtClean="0"/>
              <a:t>clinicians </a:t>
            </a:r>
            <a:r>
              <a:rPr lang="en-US" sz="1100"/>
              <a:t>and staff</a:t>
            </a:r>
            <a:endParaRPr lang="en-US" sz="1100" dirty="0"/>
          </a:p>
        </p:txBody>
      </p:sp>
      <p:sp>
        <p:nvSpPr>
          <p:cNvPr id="74"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5"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Experience Client s (VXCs) with VMware, deployed on FlexPod</a:t>
            </a:r>
          </a:p>
          <a:p>
            <a:pPr marL="171450" lvl="1" indent="-171450">
              <a:lnSpc>
                <a:spcPct val="95000"/>
              </a:lnSpc>
              <a:spcBef>
                <a:spcPts val="300"/>
              </a:spcBef>
              <a:buClr>
                <a:schemeClr val="tx1"/>
              </a:buClr>
              <a:buFont typeface="Arial" pitchFamily="34" charset="0"/>
              <a:buChar char="•"/>
            </a:pPr>
            <a:r>
              <a:rPr lang="en-US" sz="1100"/>
              <a:t>Cisco UCS B-Series Blade Servers</a:t>
            </a:r>
          </a:p>
          <a:p>
            <a:pPr marL="171450" lvl="1" indent="-171450">
              <a:lnSpc>
                <a:spcPct val="95000"/>
              </a:lnSpc>
              <a:spcBef>
                <a:spcPts val="300"/>
              </a:spcBef>
              <a:buClr>
                <a:schemeClr val="tx1"/>
              </a:buClr>
              <a:buFont typeface="Arial" pitchFamily="34" charset="0"/>
              <a:buChar char="•"/>
            </a:pPr>
            <a:r>
              <a:rPr lang="en-US" sz="1100"/>
              <a:t>VMware View 5, ThinApp, and vSphere</a:t>
            </a:r>
          </a:p>
          <a:p>
            <a:pPr marL="171450" lvl="1" indent="-171450">
              <a:lnSpc>
                <a:spcPct val="95000"/>
              </a:lnSpc>
              <a:spcBef>
                <a:spcPts val="300"/>
              </a:spcBef>
              <a:buClr>
                <a:schemeClr val="tx1"/>
              </a:buClr>
              <a:buFont typeface="Arial" pitchFamily="34" charset="0"/>
              <a:buChar char="•"/>
            </a:pPr>
            <a:r>
              <a:rPr lang="en-US" sz="1100"/>
              <a:t>NetApp FAS3240 Storage</a:t>
            </a:r>
          </a:p>
          <a:p>
            <a:pPr marL="171450" lvl="1" indent="-171450">
              <a:lnSpc>
                <a:spcPct val="95000"/>
              </a:lnSpc>
              <a:spcBef>
                <a:spcPts val="300"/>
              </a:spcBef>
              <a:buClr>
                <a:schemeClr val="tx1"/>
              </a:buClr>
              <a:buFont typeface="Arial" pitchFamily="34" charset="0"/>
              <a:buChar char="•"/>
            </a:pPr>
            <a:r>
              <a:rPr lang="en-US" sz="1100"/>
              <a:t>Applications: Epic EpiCare EMR, Windows 7</a:t>
            </a:r>
            <a:endParaRPr lang="en-US" sz="1100" dirty="0"/>
          </a:p>
        </p:txBody>
      </p:sp>
      <p:sp>
        <p:nvSpPr>
          <p:cNvPr id="76" name="Rectangle 17"/>
          <p:cNvSpPr>
            <a:spLocks noChangeArrowheads="1"/>
          </p:cNvSpPr>
          <p:nvPr/>
        </p:nvSpPr>
        <p:spPr bwMode="auto">
          <a:xfrm flipH="1">
            <a:off x="3202172" y="2605480"/>
            <a:ext cx="5550118" cy="1538113"/>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VXCs  with VMware View provides capacity to deliver healthcare applications to a multitude of devices at any location</a:t>
            </a:r>
          </a:p>
          <a:p>
            <a:pPr marL="171450" lvl="1" indent="-171450">
              <a:lnSpc>
                <a:spcPct val="95000"/>
              </a:lnSpc>
              <a:spcBef>
                <a:spcPts val="300"/>
              </a:spcBef>
              <a:buClr>
                <a:schemeClr val="tx1"/>
              </a:buClr>
              <a:buFont typeface="Arial" pitchFamily="34" charset="0"/>
              <a:buChar char="•"/>
            </a:pPr>
            <a:r>
              <a:rPr lang="en-US" sz="1100"/>
              <a:t>Cisco VXI Data Center built on Cisco UCS optimizes virtualized clinician workspaces to deliver uncompromised voice and video experience in a virtualized desktop environment</a:t>
            </a:r>
          </a:p>
          <a:p>
            <a:pPr marL="171450" lvl="1" indent="-171450">
              <a:lnSpc>
                <a:spcPct val="95000"/>
              </a:lnSpc>
              <a:spcBef>
                <a:spcPts val="300"/>
              </a:spcBef>
              <a:buClr>
                <a:schemeClr val="tx1"/>
              </a:buClr>
              <a:buFont typeface="Arial" pitchFamily="34" charset="0"/>
              <a:buChar char="•"/>
            </a:pPr>
            <a:r>
              <a:rPr lang="en-US" sz="1100"/>
              <a:t>FlexPod, based on Cisco, VMware, and NetApp solutions, offers pre-validated, scalable infrastructure for private cloud </a:t>
            </a:r>
            <a:endParaRPr lang="en-US" sz="1100" dirty="0"/>
          </a:p>
        </p:txBody>
      </p:sp>
      <p:sp>
        <p:nvSpPr>
          <p:cNvPr id="77" name="Rectangle 17"/>
          <p:cNvSpPr>
            <a:spLocks noChangeArrowheads="1"/>
          </p:cNvSpPr>
          <p:nvPr/>
        </p:nvSpPr>
        <p:spPr bwMode="auto">
          <a:xfrm flipH="1">
            <a:off x="3202172" y="4327732"/>
            <a:ext cx="5550118" cy="1055674"/>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Decreased capital expenses by 30% through unique, voice and video processing proficiencies that efficiently use network and DC resources</a:t>
            </a:r>
          </a:p>
          <a:p>
            <a:pPr marL="171450" lvl="1" indent="-171450">
              <a:lnSpc>
                <a:spcPct val="95000"/>
              </a:lnSpc>
              <a:spcBef>
                <a:spcPts val="300"/>
              </a:spcBef>
              <a:buClr>
                <a:schemeClr val="tx1"/>
              </a:buClr>
              <a:buFont typeface="Arial" pitchFamily="34" charset="0"/>
              <a:buChar char="•"/>
            </a:pPr>
            <a:r>
              <a:rPr lang="en-US" sz="1100"/>
              <a:t>Improved graphics acceleration rate by +300% with PC over IP protocol (PCoIP)</a:t>
            </a:r>
          </a:p>
          <a:p>
            <a:pPr marL="171450" lvl="1" indent="-171450">
              <a:lnSpc>
                <a:spcPct val="95000"/>
              </a:lnSpc>
              <a:spcBef>
                <a:spcPts val="300"/>
              </a:spcBef>
              <a:buClr>
                <a:schemeClr val="tx1"/>
              </a:buClr>
              <a:buFont typeface="Arial" pitchFamily="34" charset="0"/>
              <a:buChar char="•"/>
            </a:pPr>
            <a:r>
              <a:rPr lang="en-US" sz="1100"/>
              <a:t>Streamlined clinical workflows enhancing patient care</a:t>
            </a:r>
            <a:endParaRPr lang="en-US" sz="1100" dirty="0"/>
          </a:p>
        </p:txBody>
      </p:sp>
      <p:sp>
        <p:nvSpPr>
          <p:cNvPr id="78" name="Rounded Rectangle 77"/>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Metro Health</a:t>
            </a:r>
            <a:endParaRPr lang="en-US" dirty="0"/>
          </a:p>
        </p:txBody>
      </p:sp>
      <p:pic>
        <p:nvPicPr>
          <p:cNvPr id="42"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16" y="4835619"/>
            <a:ext cx="1214213" cy="290250"/>
          </a:xfrm>
          <a:prstGeom prst="rect">
            <a:avLst/>
          </a:prstGeom>
          <a:noFill/>
          <a:ln w="9525" algn="ctr">
            <a:noFill/>
            <a:miter lim="800000"/>
            <a:headEnd/>
            <a:tailEnd/>
          </a:ln>
        </p:spPr>
      </p:pic>
      <p:pic>
        <p:nvPicPr>
          <p:cNvPr id="34" name="Picture 33" descr="hireright_color_pos_957w_jp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3938" y="1624022"/>
            <a:ext cx="1974273" cy="249382"/>
          </a:xfrm>
          <a:prstGeom prst="rect">
            <a:avLst/>
          </a:prstGeom>
        </p:spPr>
      </p:pic>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p:cNvGrpSpPr/>
          <p:nvPr/>
        </p:nvGrpSpPr>
        <p:grpSpPr>
          <a:xfrm>
            <a:off x="0" y="5437851"/>
            <a:ext cx="12188825" cy="1368748"/>
            <a:chOff x="0" y="5437851"/>
            <a:chExt cx="12188825" cy="1368748"/>
          </a:xfrm>
        </p:grpSpPr>
        <p:sp>
          <p:nvSpPr>
            <p:cNvPr id="35" name="Rectangle 34"/>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6" name="Text Box 23"/>
            <p:cNvSpPr txBox="1">
              <a:spLocks noChangeArrowheads="1"/>
            </p:cNvSpPr>
            <p:nvPr/>
          </p:nvSpPr>
          <p:spPr bwMode="auto">
            <a:xfrm>
              <a:off x="345899" y="5705188"/>
              <a:ext cx="11497027" cy="8340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“We’re looking to take advantage of the next generation of virtualization. And [our Cisco] partnership will enable that with a private cloud solution that we can extend across our health system…”</a:t>
              </a:r>
            </a:p>
            <a:p>
              <a:pPr marL="76200" indent="-12700">
                <a:lnSpc>
                  <a:spcPct val="90000"/>
                </a:lnSpc>
                <a:spcBef>
                  <a:spcPts val="600"/>
                </a:spcBef>
              </a:pPr>
              <a:r>
                <a:rPr lang="en-US" sz="1200" i="1" dirty="0"/>
                <a:t>—</a:t>
              </a:r>
              <a:r>
                <a:rPr lang="en-US" sz="1200" dirty="0"/>
                <a:t>Bill </a:t>
              </a:r>
              <a:r>
                <a:rPr lang="en-US" sz="1200" dirty="0" err="1"/>
                <a:t>Lewkowski</a:t>
              </a:r>
              <a:r>
                <a:rPr lang="en-US" sz="1200" dirty="0"/>
                <a:t>, CIO and Executive Vice President, Metro Health</a:t>
              </a:r>
            </a:p>
          </p:txBody>
        </p:sp>
      </p:grpSp>
    </p:spTree>
    <p:extLst>
      <p:ext uri="{BB962C8B-B14F-4D97-AF65-F5344CB8AC3E}">
        <p14:creationId xmlns:p14="http://schemas.microsoft.com/office/powerpoint/2010/main" val="893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Hexagon 39"/>
          <p:cNvSpPr>
            <a:spLocks/>
          </p:cNvSpPr>
          <p:nvPr/>
        </p:nvSpPr>
        <p:spPr>
          <a:xfrm rot="5400000">
            <a:off x="4957832" y="3688239"/>
            <a:ext cx="2276475" cy="2018774"/>
          </a:xfrm>
          <a:prstGeom prst="hexagon">
            <a:avLst/>
          </a:prstGeom>
          <a:gradFill flip="none" rotWithShape="1">
            <a:gsLst>
              <a:gs pos="25000">
                <a:schemeClr val="bg2"/>
              </a:gs>
              <a:gs pos="100000">
                <a:srgbClr val="025CE0"/>
              </a:gs>
              <a:gs pos="81000">
                <a:srgbClr val="277EFD"/>
              </a:gs>
            </a:gsLst>
            <a:lin ang="81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800" b="1" dirty="0"/>
          </a:p>
        </p:txBody>
      </p:sp>
      <p:sp>
        <p:nvSpPr>
          <p:cNvPr id="27" name="Pentagon 26"/>
          <p:cNvSpPr>
            <a:spLocks/>
          </p:cNvSpPr>
          <p:nvPr/>
        </p:nvSpPr>
        <p:spPr>
          <a:xfrm rot="5400000" flipV="1">
            <a:off x="5381439" y="2946571"/>
            <a:ext cx="1419225" cy="1980684"/>
          </a:xfrm>
          <a:prstGeom prst="homePlate">
            <a:avLst>
              <a:gd name="adj" fmla="val 40049"/>
            </a:avLst>
          </a:prstGeom>
          <a:gradFill flip="none" rotWithShape="1">
            <a:gsLst>
              <a:gs pos="0">
                <a:schemeClr val="tx2">
                  <a:shade val="30000"/>
                  <a:satMod val="115000"/>
                  <a:alpha val="0"/>
                </a:schemeClr>
              </a:gs>
              <a:gs pos="100000">
                <a:schemeClr val="accent3"/>
              </a:gs>
            </a:gsLst>
            <a:lin ang="0" scaled="1"/>
            <a:tileRect/>
          </a:gra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200" dirty="0"/>
          </a:p>
        </p:txBody>
      </p:sp>
      <p:sp>
        <p:nvSpPr>
          <p:cNvPr id="38" name="Pentagon 37"/>
          <p:cNvSpPr>
            <a:spLocks/>
          </p:cNvSpPr>
          <p:nvPr/>
        </p:nvSpPr>
        <p:spPr>
          <a:xfrm rot="12600000" flipV="1">
            <a:off x="6021201" y="4029468"/>
            <a:ext cx="1418855" cy="1981200"/>
          </a:xfrm>
          <a:prstGeom prst="homePlate">
            <a:avLst>
              <a:gd name="adj" fmla="val 40049"/>
            </a:avLst>
          </a:prstGeom>
          <a:gradFill flip="none" rotWithShape="1">
            <a:gsLst>
              <a:gs pos="0">
                <a:schemeClr val="bg2">
                  <a:shade val="30000"/>
                  <a:satMod val="115000"/>
                  <a:alpha val="0"/>
                </a:schemeClr>
              </a:gs>
              <a:gs pos="100000">
                <a:schemeClr val="bg2">
                  <a:shade val="100000"/>
                  <a:satMod val="115000"/>
                </a:schemeClr>
              </a:gs>
            </a:gsLst>
            <a:lin ang="0" scaled="1"/>
            <a:tileRect/>
          </a:gra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9" name="Pentagon 38"/>
          <p:cNvSpPr>
            <a:spLocks/>
          </p:cNvSpPr>
          <p:nvPr/>
        </p:nvSpPr>
        <p:spPr>
          <a:xfrm rot="9000000" flipH="1" flipV="1">
            <a:off x="4767606" y="4033429"/>
            <a:ext cx="1418855" cy="1981200"/>
          </a:xfrm>
          <a:prstGeom prst="homePlate">
            <a:avLst>
              <a:gd name="adj" fmla="val 40049"/>
            </a:avLst>
          </a:prstGeom>
          <a:gradFill flip="none" rotWithShape="1">
            <a:gsLst>
              <a:gs pos="0">
                <a:schemeClr val="tx2">
                  <a:shade val="30000"/>
                  <a:satMod val="115000"/>
                  <a:alpha val="0"/>
                </a:schemeClr>
              </a:gs>
              <a:gs pos="100000">
                <a:schemeClr val="tx2">
                  <a:shade val="100000"/>
                  <a:satMod val="115000"/>
                </a:schemeClr>
              </a:gs>
            </a:gsLst>
            <a:lin ang="0" scaled="1"/>
            <a:tileRect/>
          </a:gra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200" dirty="0"/>
          </a:p>
        </p:txBody>
      </p:sp>
      <p:sp>
        <p:nvSpPr>
          <p:cNvPr id="3" name="Title 2"/>
          <p:cNvSpPr>
            <a:spLocks noGrp="1"/>
          </p:cNvSpPr>
          <p:nvPr>
            <p:ph type="title"/>
          </p:nvPr>
        </p:nvSpPr>
        <p:spPr/>
        <p:txBody>
          <a:bodyPr/>
          <a:lstStyle/>
          <a:p>
            <a:r>
              <a:rPr lang="en-US" dirty="0" smtClean="0"/>
              <a:t>The Cisco Unified Workspace</a:t>
            </a:r>
            <a:endParaRPr lang="en-US" dirty="0"/>
          </a:p>
        </p:txBody>
      </p:sp>
      <p:sp>
        <p:nvSpPr>
          <p:cNvPr id="37" name="Text Placeholder 36"/>
          <p:cNvSpPr>
            <a:spLocks noGrp="1"/>
          </p:cNvSpPr>
          <p:nvPr>
            <p:ph type="body" sz="quarter" idx="11"/>
          </p:nvPr>
        </p:nvSpPr>
        <p:spPr/>
        <p:txBody>
          <a:bodyPr/>
          <a:lstStyle/>
          <a:p>
            <a:r>
              <a:rPr lang="en-US" smtClean="0"/>
              <a:t>A Balancing Act, Your Way</a:t>
            </a:r>
          </a:p>
          <a:p>
            <a:endParaRPr lang="en-US" dirty="0"/>
          </a:p>
        </p:txBody>
      </p:sp>
      <p:sp>
        <p:nvSpPr>
          <p:cNvPr id="8" name="Rectangle 7"/>
          <p:cNvSpPr>
            <a:spLocks/>
          </p:cNvSpPr>
          <p:nvPr/>
        </p:nvSpPr>
        <p:spPr>
          <a:xfrm>
            <a:off x="0" y="5890355"/>
            <a:ext cx="12188824" cy="92392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 name="Rectangle 6"/>
          <p:cNvSpPr>
            <a:spLocks/>
          </p:cNvSpPr>
          <p:nvPr/>
        </p:nvSpPr>
        <p:spPr>
          <a:xfrm>
            <a:off x="1610512" y="6009868"/>
            <a:ext cx="8967801" cy="684899"/>
          </a:xfrm>
          <a:prstGeom prst="rect">
            <a:avLst/>
          </a:prstGeom>
        </p:spPr>
        <p:txBody>
          <a:bodyPr wrap="square" lIns="68562" tIns="34281" rIns="68562" bIns="34281">
            <a:spAutoFit/>
          </a:bodyPr>
          <a:lstStyle/>
          <a:p>
            <a:pPr lvl="0" algn="ctr"/>
            <a:r>
              <a:rPr lang="en-US" sz="2000" dirty="0">
                <a:latin typeface="+mj-lt"/>
              </a:rPr>
              <a:t>The Cisco Unified Workspace Can Help Address Near-term </a:t>
            </a:r>
            <a:r>
              <a:rPr lang="en-US" sz="2000" dirty="0" smtClean="0">
                <a:latin typeface="+mj-lt"/>
              </a:rPr>
              <a:t/>
            </a:r>
            <a:br>
              <a:rPr lang="en-US" sz="2000" dirty="0" smtClean="0">
                <a:latin typeface="+mj-lt"/>
              </a:rPr>
            </a:br>
            <a:r>
              <a:rPr lang="en-US" sz="2000" dirty="0" smtClean="0">
                <a:latin typeface="+mj-lt"/>
              </a:rPr>
              <a:t>and </a:t>
            </a:r>
            <a:r>
              <a:rPr lang="en-US" sz="2000" dirty="0">
                <a:latin typeface="+mj-lt"/>
              </a:rPr>
              <a:t>Longer-term Workspace Priorities, Your </a:t>
            </a:r>
            <a:r>
              <a:rPr lang="en-US" sz="2000" dirty="0" smtClean="0">
                <a:latin typeface="+mj-lt"/>
              </a:rPr>
              <a:t>Way…</a:t>
            </a:r>
            <a:endParaRPr lang="en-US" sz="2000" dirty="0">
              <a:latin typeface="+mj-lt"/>
            </a:endParaRPr>
          </a:p>
        </p:txBody>
      </p:sp>
      <p:grpSp>
        <p:nvGrpSpPr>
          <p:cNvPr id="6" name="Group 5"/>
          <p:cNvGrpSpPr>
            <a:grpSpLocks/>
          </p:cNvGrpSpPr>
          <p:nvPr/>
        </p:nvGrpSpPr>
        <p:grpSpPr>
          <a:xfrm>
            <a:off x="422820" y="1802269"/>
            <a:ext cx="3761289" cy="1309110"/>
            <a:chOff x="142241" y="1654260"/>
            <a:chExt cx="2807696" cy="992595"/>
          </a:xfrm>
        </p:grpSpPr>
        <p:sp>
          <p:nvSpPr>
            <p:cNvPr id="42" name="Round Same Side Corner Rectangle 41"/>
            <p:cNvSpPr/>
            <p:nvPr/>
          </p:nvSpPr>
          <p:spPr>
            <a:xfrm>
              <a:off x="142241" y="1654260"/>
              <a:ext cx="2736135" cy="986879"/>
            </a:xfrm>
            <a:prstGeom prst="round2SameRect">
              <a:avLst>
                <a:gd name="adj1" fmla="val 6638"/>
                <a:gd name="adj2"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41" name="Rectangle 40"/>
            <p:cNvSpPr/>
            <p:nvPr/>
          </p:nvSpPr>
          <p:spPr>
            <a:xfrm>
              <a:off x="166475" y="1713404"/>
              <a:ext cx="2783462" cy="933451"/>
            </a:xfrm>
            <a:prstGeom prst="rect">
              <a:avLst/>
            </a:prstGeom>
          </p:spPr>
          <p:txBody>
            <a:bodyPr wrap="square">
              <a:spAutoFit/>
            </a:bodyPr>
            <a:lstStyle/>
            <a:p>
              <a:pPr marL="130934" lvl="1" indent="-126173"/>
              <a:r>
                <a:rPr lang="en-US" sz="2000" b="1" dirty="0">
                  <a:latin typeface="+mj-lt"/>
                </a:rPr>
                <a:t>Business </a:t>
              </a:r>
              <a:r>
                <a:rPr lang="en-US" sz="2000" b="1">
                  <a:latin typeface="+mj-lt"/>
                </a:rPr>
                <a:t>Priorities</a:t>
              </a:r>
              <a:r>
                <a:rPr lang="en-US" sz="2000" b="1" smtClean="0">
                  <a:latin typeface="+mj-lt"/>
                </a:rPr>
                <a:t>…</a:t>
              </a:r>
              <a:endParaRPr lang="en-US" sz="2000" b="1" dirty="0">
                <a:latin typeface="+mj-lt"/>
              </a:endParaRPr>
            </a:p>
            <a:p>
              <a:pPr marL="225425" lvl="1" indent="-220663">
                <a:buFont typeface="Arial" pitchFamily="34" charset="0"/>
                <a:buChar char="•"/>
              </a:pPr>
              <a:r>
                <a:rPr lang="en-US" dirty="0"/>
                <a:t>Growth</a:t>
              </a:r>
            </a:p>
            <a:p>
              <a:pPr marL="225425" lvl="1" indent="-220663">
                <a:buFont typeface="Arial" pitchFamily="34" charset="0"/>
                <a:buChar char="•"/>
              </a:pPr>
              <a:r>
                <a:rPr lang="en-US" dirty="0"/>
                <a:t>Agility</a:t>
              </a:r>
            </a:p>
            <a:p>
              <a:pPr marL="225425" lvl="1" indent="-220663">
                <a:buFont typeface="Arial" pitchFamily="34" charset="0"/>
                <a:buChar char="•"/>
              </a:pPr>
              <a:r>
                <a:rPr lang="en-US" dirty="0"/>
                <a:t>Risk Management</a:t>
              </a:r>
            </a:p>
          </p:txBody>
        </p:sp>
      </p:grpSp>
      <p:grpSp>
        <p:nvGrpSpPr>
          <p:cNvPr id="9" name="Group 8"/>
          <p:cNvGrpSpPr>
            <a:grpSpLocks/>
          </p:cNvGrpSpPr>
          <p:nvPr/>
        </p:nvGrpSpPr>
        <p:grpSpPr>
          <a:xfrm>
            <a:off x="4187513" y="1800681"/>
            <a:ext cx="3663598" cy="1590675"/>
            <a:chOff x="3132814" y="1633730"/>
            <a:chExt cx="2568271" cy="1383639"/>
          </a:xfrm>
        </p:grpSpPr>
        <p:sp>
          <p:nvSpPr>
            <p:cNvPr id="33" name="Round Same Side Corner Rectangle 32"/>
            <p:cNvSpPr/>
            <p:nvPr/>
          </p:nvSpPr>
          <p:spPr>
            <a:xfrm>
              <a:off x="3132814" y="1633730"/>
              <a:ext cx="2568271" cy="1383639"/>
            </a:xfrm>
            <a:prstGeom prst="round2SameRect">
              <a:avLst>
                <a:gd name="adj1" fmla="val 6638"/>
                <a:gd name="adj2"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44" name="Rectangle 43"/>
            <p:cNvSpPr/>
            <p:nvPr/>
          </p:nvSpPr>
          <p:spPr>
            <a:xfrm>
              <a:off x="3132814" y="1685505"/>
              <a:ext cx="2568271" cy="1070870"/>
            </a:xfrm>
            <a:prstGeom prst="rect">
              <a:avLst/>
            </a:prstGeom>
          </p:spPr>
          <p:txBody>
            <a:bodyPr wrap="square">
              <a:spAutoFit/>
            </a:bodyPr>
            <a:lstStyle/>
            <a:p>
              <a:pPr marL="130934" lvl="1" indent="-126173"/>
              <a:r>
                <a:rPr lang="en-US" sz="2000" b="1" dirty="0">
                  <a:latin typeface="+mj-lt"/>
                </a:rPr>
                <a:t>IT </a:t>
              </a:r>
              <a:r>
                <a:rPr lang="en-US" sz="2000" b="1">
                  <a:latin typeface="+mj-lt"/>
                </a:rPr>
                <a:t>Priorities</a:t>
              </a:r>
              <a:r>
                <a:rPr lang="en-US" sz="2000" b="1" smtClean="0">
                  <a:latin typeface="+mj-lt"/>
                </a:rPr>
                <a:t>…</a:t>
              </a:r>
              <a:endParaRPr lang="en-US" sz="2000" b="1" dirty="0">
                <a:latin typeface="+mj-lt"/>
              </a:endParaRPr>
            </a:p>
            <a:p>
              <a:pPr marL="225425" lvl="1" indent="-220663">
                <a:buFont typeface="Arial" pitchFamily="34" charset="0"/>
                <a:buChar char="•"/>
              </a:pPr>
              <a:r>
                <a:rPr lang="en-US" dirty="0">
                  <a:latin typeface="+mj-lt"/>
                </a:rPr>
                <a:t>Business Enablement</a:t>
              </a:r>
            </a:p>
            <a:p>
              <a:pPr marL="225425" lvl="1" indent="-220663">
                <a:buFont typeface="Arial" pitchFamily="34" charset="0"/>
                <a:buChar char="•"/>
              </a:pPr>
              <a:r>
                <a:rPr lang="en-US" dirty="0">
                  <a:latin typeface="+mj-lt"/>
                </a:rPr>
                <a:t>Security</a:t>
              </a:r>
            </a:p>
            <a:p>
              <a:pPr marL="225425" lvl="1" indent="-220663">
                <a:buFont typeface="Arial" pitchFamily="34" charset="0"/>
                <a:buChar char="•"/>
              </a:pPr>
              <a:r>
                <a:rPr lang="en-US" dirty="0" err="1">
                  <a:latin typeface="+mj-lt"/>
                </a:rPr>
                <a:t>TCO</a:t>
              </a:r>
              <a:r>
                <a:rPr lang="en-US" dirty="0">
                  <a:latin typeface="+mj-lt"/>
                </a:rPr>
                <a:t> Reduction</a:t>
              </a:r>
            </a:p>
          </p:txBody>
        </p:sp>
      </p:grpSp>
      <p:grpSp>
        <p:nvGrpSpPr>
          <p:cNvPr id="10" name="Group 9"/>
          <p:cNvGrpSpPr>
            <a:grpSpLocks/>
          </p:cNvGrpSpPr>
          <p:nvPr/>
        </p:nvGrpSpPr>
        <p:grpSpPr>
          <a:xfrm>
            <a:off x="7955295" y="1802269"/>
            <a:ext cx="3872797" cy="1866900"/>
            <a:chOff x="6229046" y="1614795"/>
            <a:chExt cx="2798183" cy="1383639"/>
          </a:xfrm>
        </p:grpSpPr>
        <p:sp>
          <p:nvSpPr>
            <p:cNvPr id="25" name="Round Same Side Corner Rectangle 24"/>
            <p:cNvSpPr/>
            <p:nvPr/>
          </p:nvSpPr>
          <p:spPr>
            <a:xfrm>
              <a:off x="6229046" y="1614795"/>
              <a:ext cx="2798183" cy="1383639"/>
            </a:xfrm>
            <a:prstGeom prst="round2SameRect">
              <a:avLst>
                <a:gd name="adj1" fmla="val 6638"/>
                <a:gd name="adj2" fmla="val 0"/>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p>
          </p:txBody>
        </p:sp>
        <p:sp>
          <p:nvSpPr>
            <p:cNvPr id="43" name="Rectangle 42"/>
            <p:cNvSpPr/>
            <p:nvPr/>
          </p:nvSpPr>
          <p:spPr>
            <a:xfrm>
              <a:off x="6277075" y="1665740"/>
              <a:ext cx="2750154" cy="1117721"/>
            </a:xfrm>
            <a:prstGeom prst="rect">
              <a:avLst/>
            </a:prstGeom>
          </p:spPr>
          <p:txBody>
            <a:bodyPr wrap="square">
              <a:spAutoFit/>
            </a:bodyPr>
            <a:lstStyle/>
            <a:p>
              <a:pPr marL="130934" lvl="1" indent="-126173"/>
              <a:r>
                <a:rPr lang="en-US" sz="2000" b="1" dirty="0">
                  <a:latin typeface="+mj-lt"/>
                </a:rPr>
                <a:t>User </a:t>
              </a:r>
              <a:r>
                <a:rPr lang="en-US" sz="2000" b="1">
                  <a:latin typeface="+mj-lt"/>
                </a:rPr>
                <a:t>Priorities</a:t>
              </a:r>
              <a:r>
                <a:rPr lang="en-US" sz="2000" b="1" smtClean="0">
                  <a:latin typeface="+mj-lt"/>
                </a:rPr>
                <a:t>…</a:t>
              </a:r>
              <a:endParaRPr lang="en-US" sz="2000" b="1" dirty="0">
                <a:latin typeface="+mj-lt"/>
              </a:endParaRPr>
            </a:p>
            <a:p>
              <a:pPr marL="225425" lvl="1" indent="-220663">
                <a:buFont typeface="Arial" pitchFamily="34" charset="0"/>
                <a:buChar char="•"/>
              </a:pPr>
              <a:r>
                <a:rPr lang="en-US" dirty="0">
                  <a:latin typeface="+mj-lt"/>
                </a:rPr>
                <a:t>Anywhere, Any Device</a:t>
              </a:r>
            </a:p>
            <a:p>
              <a:pPr marL="225425" lvl="1" indent="-220663">
                <a:buFont typeface="Arial" pitchFamily="34" charset="0"/>
                <a:buChar char="•"/>
              </a:pPr>
              <a:r>
                <a:rPr lang="en-US" dirty="0">
                  <a:latin typeface="+mj-lt"/>
                </a:rPr>
                <a:t>Full Functionality</a:t>
              </a:r>
            </a:p>
            <a:p>
              <a:pPr marL="225425" lvl="1" indent="-220663">
                <a:buFont typeface="Arial" pitchFamily="34" charset="0"/>
                <a:buChar char="•"/>
              </a:pPr>
              <a:r>
                <a:rPr lang="en-US" dirty="0">
                  <a:latin typeface="+mj-lt"/>
                </a:rPr>
                <a:t>Collaborative, </a:t>
              </a:r>
              <a:r>
                <a:rPr lang="en-US">
                  <a:latin typeface="+mj-lt"/>
                </a:rPr>
                <a:t>Modern </a:t>
              </a:r>
              <a:r>
                <a:rPr lang="en-US" smtClean="0">
                  <a:latin typeface="+mj-lt"/>
                </a:rPr>
                <a:t/>
              </a:r>
              <a:br>
                <a:rPr lang="en-US" smtClean="0">
                  <a:latin typeface="+mj-lt"/>
                </a:rPr>
              </a:br>
              <a:r>
                <a:rPr lang="en-US" smtClean="0">
                  <a:latin typeface="+mj-lt"/>
                </a:rPr>
                <a:t>Workspaces </a:t>
              </a:r>
              <a:endParaRPr lang="en-US" dirty="0">
                <a:latin typeface="+mj-lt"/>
              </a:endParaRPr>
            </a:p>
          </p:txBody>
        </p:sp>
      </p:grpSp>
      <p:sp>
        <p:nvSpPr>
          <p:cNvPr id="12" name="TextBox 11"/>
          <p:cNvSpPr txBox="1">
            <a:spLocks/>
          </p:cNvSpPr>
          <p:nvPr/>
        </p:nvSpPr>
        <p:spPr>
          <a:xfrm>
            <a:off x="4505926" y="3287483"/>
            <a:ext cx="3075774" cy="3009900"/>
          </a:xfrm>
          <a:prstGeom prst="ellipse">
            <a:avLst/>
          </a:prstGeom>
          <a:gradFill flip="none" rotWithShape="1">
            <a:gsLst>
              <a:gs pos="100000">
                <a:schemeClr val="tx2">
                  <a:shade val="30000"/>
                  <a:satMod val="115000"/>
                  <a:alpha val="0"/>
                </a:schemeClr>
              </a:gs>
              <a:gs pos="0">
                <a:schemeClr val="accent3"/>
              </a:gs>
            </a:gsLst>
            <a:path path="shape">
              <a:fillToRect l="50000" t="50000" r="50000" b="50000"/>
            </a:path>
            <a:tileRect/>
          </a:gradFill>
        </p:spPr>
        <p:txBody>
          <a:bodyPr wrap="square" lIns="68562" tIns="34281" rIns="68562" bIns="34281" rtlCol="0" anchor="ctr">
            <a:noAutofit/>
          </a:bodyPr>
          <a:lstStyle/>
          <a:p>
            <a:pPr algn="ctr">
              <a:lnSpc>
                <a:spcPct val="90000"/>
              </a:lnSpc>
            </a:pPr>
            <a:r>
              <a:rPr lang="en-US" sz="2400" dirty="0">
                <a:solidFill>
                  <a:srgbClr val="99FF33"/>
                </a:solidFill>
              </a:rPr>
              <a:t>Cisco</a:t>
            </a:r>
            <a:br>
              <a:rPr lang="en-US" sz="2400" dirty="0">
                <a:solidFill>
                  <a:srgbClr val="99FF33"/>
                </a:solidFill>
              </a:rPr>
            </a:br>
            <a:r>
              <a:rPr lang="en-US" sz="2400" dirty="0">
                <a:solidFill>
                  <a:srgbClr val="99FF33"/>
                </a:solidFill>
              </a:rPr>
              <a:t>Unified</a:t>
            </a:r>
            <a:br>
              <a:rPr lang="en-US" sz="2400" dirty="0">
                <a:solidFill>
                  <a:srgbClr val="99FF33"/>
                </a:solidFill>
              </a:rPr>
            </a:br>
            <a:r>
              <a:rPr lang="en-US" sz="2400" dirty="0">
                <a:solidFill>
                  <a:srgbClr val="99FF33"/>
                </a:solidFill>
              </a:rPr>
              <a:t>Workspace</a:t>
            </a:r>
          </a:p>
        </p:txBody>
      </p:sp>
      <p:sp>
        <p:nvSpPr>
          <p:cNvPr id="20" name="Rectangle 19"/>
          <p:cNvSpPr>
            <a:spLocks/>
          </p:cNvSpPr>
          <p:nvPr/>
        </p:nvSpPr>
        <p:spPr>
          <a:xfrm>
            <a:off x="2862369" y="4984539"/>
            <a:ext cx="1799756" cy="789429"/>
          </a:xfrm>
          <a:prstGeom prst="rect">
            <a:avLst/>
          </a:prstGeom>
        </p:spPr>
        <p:txBody>
          <a:bodyPr wrap="square" lIns="68562" tIns="34281" rIns="68562" bIns="34281">
            <a:spAutoFit/>
          </a:bodyPr>
          <a:lstStyle/>
          <a:p>
            <a:pPr algn="ctr" defTabSz="610628" eaLnBrk="0" fontAlgn="base" hangingPunct="0">
              <a:lnSpc>
                <a:spcPct val="90000"/>
              </a:lnSpc>
              <a:spcBef>
                <a:spcPct val="0"/>
              </a:spcBef>
              <a:spcAft>
                <a:spcPct val="0"/>
              </a:spcAft>
            </a:pPr>
            <a:r>
              <a:rPr lang="en-US" sz="2000" dirty="0">
                <a:solidFill>
                  <a:schemeClr val="tx2">
                    <a:lumMod val="60000"/>
                    <a:lumOff val="40000"/>
                  </a:schemeClr>
                </a:solidFill>
              </a:rPr>
              <a:t>Business</a:t>
            </a:r>
            <a:endParaRPr lang="en-US" sz="2400" dirty="0">
              <a:solidFill>
                <a:schemeClr val="tx2">
                  <a:lumMod val="60000"/>
                  <a:lumOff val="40000"/>
                </a:schemeClr>
              </a:solidFill>
            </a:endParaRPr>
          </a:p>
          <a:p>
            <a:pPr marL="0" lvl="1" algn="ctr" defTabSz="610628" eaLnBrk="0" fontAlgn="base" hangingPunct="0">
              <a:lnSpc>
                <a:spcPct val="90000"/>
              </a:lnSpc>
              <a:spcBef>
                <a:spcPct val="0"/>
              </a:spcBef>
              <a:spcAft>
                <a:spcPct val="0"/>
              </a:spcAft>
            </a:pPr>
            <a:r>
              <a:rPr lang="en-US" sz="1600" dirty="0"/>
              <a:t>Workspace as a Business Asset</a:t>
            </a:r>
          </a:p>
        </p:txBody>
      </p:sp>
      <p:sp>
        <p:nvSpPr>
          <p:cNvPr id="22" name="Rectangle 21"/>
          <p:cNvSpPr>
            <a:spLocks/>
          </p:cNvSpPr>
          <p:nvPr/>
        </p:nvSpPr>
        <p:spPr>
          <a:xfrm>
            <a:off x="7542537" y="4989202"/>
            <a:ext cx="1980684" cy="789429"/>
          </a:xfrm>
          <a:prstGeom prst="rect">
            <a:avLst/>
          </a:prstGeom>
        </p:spPr>
        <p:txBody>
          <a:bodyPr wrap="square" lIns="68562" tIns="34281" rIns="68562" bIns="34281">
            <a:spAutoFit/>
          </a:bodyPr>
          <a:lstStyle/>
          <a:p>
            <a:pPr algn="ctr" defTabSz="610628" eaLnBrk="0" fontAlgn="base" hangingPunct="0">
              <a:lnSpc>
                <a:spcPct val="90000"/>
              </a:lnSpc>
              <a:spcBef>
                <a:spcPct val="0"/>
              </a:spcBef>
              <a:spcAft>
                <a:spcPct val="0"/>
              </a:spcAft>
            </a:pPr>
            <a:r>
              <a:rPr lang="en-US" sz="2000" dirty="0">
                <a:solidFill>
                  <a:schemeClr val="accent1">
                    <a:lumMod val="60000"/>
                    <a:lumOff val="40000"/>
                  </a:schemeClr>
                </a:solidFill>
              </a:rPr>
              <a:t>Users</a:t>
            </a:r>
          </a:p>
          <a:p>
            <a:pPr marL="0" lvl="1" algn="ctr" defTabSz="610628" eaLnBrk="0" fontAlgn="base" hangingPunct="0">
              <a:lnSpc>
                <a:spcPct val="90000"/>
              </a:lnSpc>
              <a:spcBef>
                <a:spcPct val="0"/>
              </a:spcBef>
              <a:spcAft>
                <a:spcPct val="0"/>
              </a:spcAft>
            </a:pPr>
            <a:r>
              <a:rPr lang="en-US" sz="1600" dirty="0"/>
              <a:t>Workspace Mobility and Personalization</a:t>
            </a:r>
          </a:p>
        </p:txBody>
      </p:sp>
      <p:sp>
        <p:nvSpPr>
          <p:cNvPr id="23" name="Rectangle 22"/>
          <p:cNvSpPr>
            <a:spLocks/>
          </p:cNvSpPr>
          <p:nvPr/>
        </p:nvSpPr>
        <p:spPr>
          <a:xfrm>
            <a:off x="5071723" y="3153993"/>
            <a:ext cx="2110029" cy="869451"/>
          </a:xfrm>
          <a:prstGeom prst="rect">
            <a:avLst/>
          </a:prstGeom>
        </p:spPr>
        <p:txBody>
          <a:bodyPr wrap="none" lIns="68562" tIns="34281" rIns="68562" bIns="34281">
            <a:spAutoFit/>
          </a:bodyPr>
          <a:lstStyle/>
          <a:p>
            <a:pPr algn="ctr"/>
            <a:r>
              <a:rPr lang="en-US" sz="2000" dirty="0">
                <a:solidFill>
                  <a:schemeClr val="accent3"/>
                </a:solidFill>
              </a:rPr>
              <a:t>IT</a:t>
            </a:r>
          </a:p>
          <a:p>
            <a:pPr algn="ctr"/>
            <a:r>
              <a:rPr lang="en-US" sz="1600" dirty="0"/>
              <a:t>Workspace </a:t>
            </a:r>
            <a:r>
              <a:rPr lang="en-US" sz="1600" dirty="0" smtClean="0"/>
              <a:t>That Is</a:t>
            </a:r>
          </a:p>
          <a:p>
            <a:pPr algn="ctr"/>
            <a:r>
              <a:rPr lang="en-US" sz="1600" dirty="0" smtClean="0"/>
              <a:t>Secure and Managed</a:t>
            </a:r>
            <a:endParaRPr lang="en-US" sz="1600" dirty="0"/>
          </a:p>
        </p:txBody>
      </p:sp>
    </p:spTree>
    <p:extLst>
      <p:ext uri="{BB962C8B-B14F-4D97-AF65-F5344CB8AC3E}">
        <p14:creationId xmlns:p14="http://schemas.microsoft.com/office/powerpoint/2010/main" val="3721367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56" presetClass="path" presetSubtype="0" accel="50000" decel="50000" fill="hold" grpId="1" nodeType="withEffect">
                                  <p:stCondLst>
                                    <p:cond delay="0"/>
                                  </p:stCondLst>
                                  <p:childTnLst>
                                    <p:animMotion origin="layout" path="M 0 -3.7037E-6 L -0.23264 0.17778 " pathEditMode="relative" rAng="0" ptsTypes="AA">
                                      <p:cBhvr>
                                        <p:cTn id="12" dur="1000" spd="-100000" fill="hold"/>
                                        <p:tgtEl>
                                          <p:spTgt spid="39"/>
                                        </p:tgtEl>
                                        <p:attrNameLst>
                                          <p:attrName>ppt_x</p:attrName>
                                          <p:attrName>ppt_y</p:attrName>
                                        </p:attrNameLst>
                                      </p:cBhvr>
                                      <p:rCtr x="-11632" y="8889"/>
                                    </p:animMotion>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childTnLst>
                                </p:cTn>
                              </p:par>
                              <p:par>
                                <p:cTn id="25" presetID="56" presetClass="path" presetSubtype="0" accel="50000" decel="50000" fill="hold" grpId="1" nodeType="withEffect">
                                  <p:stCondLst>
                                    <p:cond delay="0"/>
                                  </p:stCondLst>
                                  <p:childTnLst>
                                    <p:animMotion origin="layout" path="M 1.11022E-16 -3.7037E-6 L 0.21875 0.17778 " pathEditMode="relative" rAng="0" ptsTypes="AA">
                                      <p:cBhvr>
                                        <p:cTn id="26" dur="1000" spd="-100000" fill="hold"/>
                                        <p:tgtEl>
                                          <p:spTgt spid="38"/>
                                        </p:tgtEl>
                                        <p:attrNameLst>
                                          <p:attrName>ppt_x</p:attrName>
                                          <p:attrName>ppt_y</p:attrName>
                                        </p:attrNameLst>
                                      </p:cBhvr>
                                      <p:rCtr x="10938" y="8889"/>
                                    </p:animMotion>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par>
                                <p:cTn id="39" presetID="56" presetClass="path" presetSubtype="0" accel="50000" decel="50000" fill="hold" grpId="1" nodeType="withEffect">
                                  <p:stCondLst>
                                    <p:cond delay="0"/>
                                  </p:stCondLst>
                                  <p:childTnLst>
                                    <p:animMotion origin="layout" path="M 0 -2.96296E-6 L 0 -0.12569 " pathEditMode="relative" rAng="0" ptsTypes="AA">
                                      <p:cBhvr>
                                        <p:cTn id="40" dur="1000" spd="-100000" fill="hold"/>
                                        <p:tgtEl>
                                          <p:spTgt spid="27"/>
                                        </p:tgtEl>
                                        <p:attrNameLst>
                                          <p:attrName>ppt_x</p:attrName>
                                          <p:attrName>ppt_y</p:attrName>
                                        </p:attrNameLst>
                                      </p:cBhvr>
                                      <p:rCtr x="0" y="-6296"/>
                                    </p:animMotion>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1000"/>
                                        <p:tgtEl>
                                          <p:spTgt spid="4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7" grpId="0" animBg="1"/>
      <p:bldP spid="27" grpId="1" animBg="1"/>
      <p:bldP spid="38" grpId="0" animBg="1"/>
      <p:bldP spid="38" grpId="1" animBg="1"/>
      <p:bldP spid="39" grpId="0" animBg="1"/>
      <p:bldP spid="39" grpId="1" animBg="1"/>
      <p:bldP spid="8" grpId="0" animBg="1"/>
      <p:bldP spid="7" grpId="0"/>
      <p:bldP spid="12" grpId="0" animBg="1"/>
      <p:bldP spid="20"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ed Rectangle 66"/>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 Same Side Corner Rectangle 6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State and Local Government</a:t>
            </a:r>
          </a:p>
          <a:p>
            <a:pPr marL="171450" lvl="1" indent="-171450">
              <a:lnSpc>
                <a:spcPct val="95000"/>
              </a:lnSpc>
              <a:spcBef>
                <a:spcPts val="300"/>
              </a:spcBef>
              <a:buClr>
                <a:schemeClr val="tx1"/>
              </a:buClr>
              <a:buFont typeface="Arial" pitchFamily="34" charset="0"/>
              <a:buChar char="•"/>
            </a:pPr>
            <a:r>
              <a:rPr lang="en-US" sz="1100"/>
              <a:t>Delivers of wide range of diverse programs to citizens</a:t>
            </a:r>
          </a:p>
          <a:p>
            <a:pPr marL="171450" lvl="1" indent="-171450">
              <a:lnSpc>
                <a:spcPct val="95000"/>
              </a:lnSpc>
              <a:spcBef>
                <a:spcPts val="300"/>
              </a:spcBef>
              <a:buClr>
                <a:schemeClr val="tx1"/>
              </a:buClr>
              <a:buFont typeface="Arial" pitchFamily="34" charset="0"/>
              <a:buChar char="•"/>
            </a:pPr>
            <a:r>
              <a:rPr lang="en-US" sz="1100"/>
              <a:t>1,300 employees</a:t>
            </a:r>
          </a:p>
          <a:p>
            <a:pPr marL="171450" lvl="1" indent="-171450">
              <a:lnSpc>
                <a:spcPct val="95000"/>
              </a:lnSpc>
              <a:spcBef>
                <a:spcPts val="300"/>
              </a:spcBef>
              <a:buClr>
                <a:schemeClr val="tx1"/>
              </a:buClr>
              <a:buFont typeface="Arial" pitchFamily="34" charset="0"/>
              <a:buChar char="•"/>
            </a:pPr>
            <a:r>
              <a:rPr lang="en-US" sz="1100"/>
              <a:t>Headquartered in Muskegon </a:t>
            </a:r>
            <a:r>
              <a:rPr lang="en-US" sz="1100" smtClean="0"/>
              <a:t/>
            </a:r>
            <a:br>
              <a:rPr lang="en-US" sz="1100" smtClean="0"/>
            </a:br>
            <a:r>
              <a:rPr lang="en-US" sz="1100" smtClean="0"/>
              <a:t>County</a:t>
            </a:r>
            <a:r>
              <a:rPr lang="en-US" sz="1100"/>
              <a:t>, Western Michigan</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flipH="1">
            <a:off x="3202171" y="1365666"/>
            <a:ext cx="5550119" cy="1094146"/>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Deliver exceptional services despite aging IT infrastructure</a:t>
            </a:r>
          </a:p>
          <a:p>
            <a:pPr marL="171450" lvl="1" indent="-171450">
              <a:lnSpc>
                <a:spcPct val="95000"/>
              </a:lnSpc>
              <a:spcBef>
                <a:spcPts val="300"/>
              </a:spcBef>
              <a:buClr>
                <a:schemeClr val="tx1"/>
              </a:buClr>
              <a:buFont typeface="Arial" pitchFamily="34" charset="0"/>
              <a:buChar char="•"/>
            </a:pPr>
            <a:r>
              <a:rPr lang="en-US" sz="1100"/>
              <a:t>Outdated software decreased employee productivity</a:t>
            </a:r>
          </a:p>
          <a:p>
            <a:pPr marL="171450" lvl="1" indent="-171450">
              <a:lnSpc>
                <a:spcPct val="95000"/>
              </a:lnSpc>
              <a:spcBef>
                <a:spcPts val="300"/>
              </a:spcBef>
              <a:buClr>
                <a:schemeClr val="tx1"/>
              </a:buClr>
              <a:buFont typeface="Arial" pitchFamily="34" charset="0"/>
              <a:buChar char="•"/>
            </a:pPr>
            <a:r>
              <a:rPr lang="en-US" sz="1100"/>
              <a:t>Reduce security risks of existing network infrastructure</a:t>
            </a:r>
          </a:p>
          <a:p>
            <a:pPr marL="171450" lvl="1" indent="-171450">
              <a:lnSpc>
                <a:spcPct val="95000"/>
              </a:lnSpc>
              <a:spcBef>
                <a:spcPts val="300"/>
              </a:spcBef>
              <a:buClr>
                <a:schemeClr val="tx1"/>
              </a:buClr>
              <a:buFont typeface="Arial" pitchFamily="34" charset="0"/>
              <a:buChar char="•"/>
            </a:pPr>
            <a:r>
              <a:rPr lang="en-US" sz="1100"/>
              <a:t>Enable enhanced collaboration across county agencies</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a:t>
            </a:r>
            <a:r>
              <a:rPr lang="en-US" sz="1100" smtClean="0"/>
              <a:t>Experience Infrastructure </a:t>
            </a:r>
            <a:r>
              <a:rPr lang="en-US" sz="1100"/>
              <a:t>(VXI</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Virtualization </a:t>
            </a:r>
            <a:r>
              <a:rPr lang="en-US" sz="1100" smtClean="0"/>
              <a:t>Experience Client </a:t>
            </a:r>
            <a:r>
              <a:rPr lang="en-US" sz="1100"/>
              <a:t>(VXC) 6000 </a:t>
            </a:r>
            <a:r>
              <a:rPr lang="en-US" sz="1100" smtClean="0"/>
              <a:t>Series</a:t>
            </a:r>
            <a:endParaRPr lang="en-US" sz="1100"/>
          </a:p>
          <a:p>
            <a:pPr marL="171450" lvl="1" indent="-171450">
              <a:lnSpc>
                <a:spcPct val="95000"/>
              </a:lnSpc>
              <a:spcBef>
                <a:spcPts val="300"/>
              </a:spcBef>
              <a:buClr>
                <a:schemeClr val="tx1"/>
              </a:buClr>
              <a:buFont typeface="Arial" pitchFamily="34" charset="0"/>
              <a:buChar char="•"/>
            </a:pPr>
            <a:r>
              <a:rPr lang="en-US" sz="1100"/>
              <a:t>Cisco 4500 Catalyst </a:t>
            </a:r>
            <a:r>
              <a:rPr lang="en-US" sz="1100" smtClean="0"/>
              <a:t>Core Switches</a:t>
            </a:r>
            <a:endParaRPr lang="en-US" sz="1100"/>
          </a:p>
          <a:p>
            <a:pPr marL="171450" lvl="1" indent="-171450">
              <a:lnSpc>
                <a:spcPct val="95000"/>
              </a:lnSpc>
              <a:spcBef>
                <a:spcPts val="300"/>
              </a:spcBef>
              <a:buClr>
                <a:schemeClr val="tx1"/>
              </a:buClr>
              <a:buFont typeface="Arial" pitchFamily="34" charset="0"/>
              <a:buChar char="•"/>
            </a:pPr>
            <a:r>
              <a:rPr lang="en-US" sz="1100"/>
              <a:t>Cisco 2960S Power </a:t>
            </a:r>
            <a:r>
              <a:rPr lang="en-US" sz="1100" smtClean="0"/>
              <a:t>over Ethernet </a:t>
            </a:r>
            <a:r>
              <a:rPr lang="en-US" sz="1100"/>
              <a:t>Access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9951 Video </a:t>
            </a:r>
            <a:r>
              <a:rPr lang="en-US" sz="1100" smtClean="0"/>
              <a:t>Phones</a:t>
            </a:r>
            <a:endParaRPr lang="en-US" sz="1100"/>
          </a:p>
          <a:p>
            <a:pPr marL="171450" lvl="1" indent="-171450">
              <a:lnSpc>
                <a:spcPct val="95000"/>
              </a:lnSpc>
              <a:spcBef>
                <a:spcPts val="300"/>
              </a:spcBef>
              <a:buClr>
                <a:schemeClr val="tx1"/>
              </a:buClr>
              <a:buFont typeface="Arial" pitchFamily="34" charset="0"/>
              <a:buChar char="•"/>
            </a:pPr>
            <a:r>
              <a:rPr lang="en-US" sz="1100"/>
              <a:t>Cisco Unity Connection </a:t>
            </a:r>
            <a:r>
              <a:rPr lang="en-US" sz="1100" smtClean="0"/>
              <a:t>8.5</a:t>
            </a:r>
            <a:endParaRPr lang="en-US" sz="1100"/>
          </a:p>
          <a:p>
            <a:pPr marL="171450" lvl="1" indent="-171450">
              <a:lnSpc>
                <a:spcPct val="95000"/>
              </a:lnSpc>
              <a:spcBef>
                <a:spcPts val="300"/>
              </a:spcBef>
              <a:buClr>
                <a:schemeClr val="tx1"/>
              </a:buClr>
              <a:buFont typeface="Arial" pitchFamily="34" charset="0"/>
              <a:buChar char="•"/>
            </a:pPr>
            <a:r>
              <a:rPr lang="en-US" sz="1100"/>
              <a:t>Cisco Unified Communications Manager 8.5</a:t>
            </a:r>
            <a:endParaRPr lang="en-US" sz="1100" dirty="0"/>
          </a:p>
        </p:txBody>
      </p:sp>
      <p:sp>
        <p:nvSpPr>
          <p:cNvPr id="74" name="Rectangle 17"/>
          <p:cNvSpPr>
            <a:spLocks noChangeArrowheads="1"/>
          </p:cNvSpPr>
          <p:nvPr/>
        </p:nvSpPr>
        <p:spPr bwMode="auto">
          <a:xfrm flipH="1">
            <a:off x="3202172" y="2529465"/>
            <a:ext cx="5550118" cy="1538113"/>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4500 Catalyst Core Switches and Cisco 2960S Power over Ethernet Access Switches enabled leveraging of existing fiber optic network, delivering greater coverage and retaining high availability</a:t>
            </a:r>
          </a:p>
          <a:p>
            <a:pPr marL="171450" lvl="1" indent="-171450">
              <a:lnSpc>
                <a:spcPct val="95000"/>
              </a:lnSpc>
              <a:spcBef>
                <a:spcPts val="300"/>
              </a:spcBef>
              <a:buClr>
                <a:schemeClr val="tx1"/>
              </a:buClr>
              <a:buFont typeface="Arial" pitchFamily="34" charset="0"/>
              <a:buChar char="•"/>
            </a:pPr>
            <a:r>
              <a:rPr lang="en-US" sz="1100"/>
              <a:t>Cisco VXI, including VXC 6000 Series, reduces cost, complexity by unifying </a:t>
            </a:r>
            <a:r>
              <a:rPr lang="en-US" sz="1100" smtClean="0"/>
              <a:t/>
            </a:r>
            <a:br>
              <a:rPr lang="en-US" sz="1100" smtClean="0"/>
            </a:br>
            <a:r>
              <a:rPr lang="en-US" sz="1100" smtClean="0"/>
              <a:t>voice</a:t>
            </a:r>
            <a:r>
              <a:rPr lang="en-US" sz="1100"/>
              <a:t>, video, and virtual desktops</a:t>
            </a:r>
          </a:p>
          <a:p>
            <a:pPr marL="171450" lvl="1" indent="-171450">
              <a:lnSpc>
                <a:spcPct val="95000"/>
              </a:lnSpc>
              <a:spcBef>
                <a:spcPts val="300"/>
              </a:spcBef>
              <a:buClr>
                <a:schemeClr val="tx1"/>
              </a:buClr>
              <a:buFont typeface="Arial" pitchFamily="34" charset="0"/>
              <a:buChar char="•"/>
            </a:pPr>
            <a:r>
              <a:rPr lang="en-US" sz="1100"/>
              <a:t>Replace 35 disparate, unsecure servers with two virtualized data centers built </a:t>
            </a:r>
            <a:r>
              <a:rPr lang="en-US" sz="1100" smtClean="0"/>
              <a:t/>
            </a:r>
            <a:br>
              <a:rPr lang="en-US" sz="1100" smtClean="0"/>
            </a:br>
            <a:r>
              <a:rPr lang="en-US" sz="1100" smtClean="0"/>
              <a:t>on </a:t>
            </a:r>
            <a:r>
              <a:rPr lang="en-US" sz="1100"/>
              <a:t>Cisco UCS</a:t>
            </a:r>
            <a:endParaRPr lang="en-US" sz="1100" dirty="0"/>
          </a:p>
        </p:txBody>
      </p:sp>
      <p:sp>
        <p:nvSpPr>
          <p:cNvPr id="75" name="Rectangle 17"/>
          <p:cNvSpPr>
            <a:spLocks noChangeArrowheads="1"/>
          </p:cNvSpPr>
          <p:nvPr/>
        </p:nvSpPr>
        <p:spPr bwMode="auto">
          <a:xfrm flipH="1">
            <a:off x="3202172" y="4137232"/>
            <a:ext cx="5550118" cy="1254959"/>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Unified Cisco environment leveraging Cisco VXI supports cross-municipality collaboration and streamlined data sharing</a:t>
            </a:r>
          </a:p>
          <a:p>
            <a:pPr marL="171450" lvl="1" indent="-171450">
              <a:lnSpc>
                <a:spcPct val="95000"/>
              </a:lnSpc>
              <a:spcBef>
                <a:spcPts val="300"/>
              </a:spcBef>
              <a:buClr>
                <a:schemeClr val="tx1"/>
              </a:buClr>
              <a:buFont typeface="Arial" pitchFamily="34" charset="0"/>
              <a:buChar char="•"/>
            </a:pPr>
            <a:r>
              <a:rPr lang="en-US" sz="1100"/>
              <a:t>Improve network security and management</a:t>
            </a:r>
          </a:p>
          <a:p>
            <a:pPr marL="171450" lvl="1" indent="-171450">
              <a:lnSpc>
                <a:spcPct val="95000"/>
              </a:lnSpc>
              <a:spcBef>
                <a:spcPts val="300"/>
              </a:spcBef>
              <a:buClr>
                <a:schemeClr val="tx1"/>
              </a:buClr>
              <a:buFont typeface="Arial" pitchFamily="34" charset="0"/>
              <a:buChar char="•"/>
            </a:pPr>
            <a:r>
              <a:rPr lang="en-US" sz="1100"/>
              <a:t>Cost-effective regionalization programs and services</a:t>
            </a:r>
          </a:p>
          <a:p>
            <a:pPr marL="171450" lvl="1" indent="-171450">
              <a:lnSpc>
                <a:spcPct val="95000"/>
              </a:lnSpc>
              <a:spcBef>
                <a:spcPts val="300"/>
              </a:spcBef>
              <a:buClr>
                <a:schemeClr val="tx1"/>
              </a:buClr>
              <a:buFont typeface="Arial" pitchFamily="34" charset="0"/>
              <a:buChar char="•"/>
            </a:pPr>
            <a:r>
              <a:rPr lang="en-US" sz="1100"/>
              <a:t>Streamline data center management and support future virtualization initiatives</a:t>
            </a:r>
            <a:endParaRPr lang="en-US" sz="1100" dirty="0"/>
          </a:p>
        </p:txBody>
      </p:sp>
      <p:sp>
        <p:nvSpPr>
          <p:cNvPr id="76" name="Rounded Rectangle 75"/>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Muskegon County </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6052" y="1409184"/>
            <a:ext cx="1010045" cy="656359"/>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4" name="Text Box 23"/>
            <p:cNvSpPr txBox="1">
              <a:spLocks noChangeArrowheads="1"/>
            </p:cNvSpPr>
            <p:nvPr/>
          </p:nvSpPr>
          <p:spPr bwMode="auto">
            <a:xfrm>
              <a:off x="345899" y="5829837"/>
              <a:ext cx="11497027" cy="584775"/>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 …we’ve become a model for years to come when it comes to information technology in local governments.”</a:t>
              </a:r>
            </a:p>
            <a:p>
              <a:pPr marL="76200" indent="-12700">
                <a:lnSpc>
                  <a:spcPct val="90000"/>
                </a:lnSpc>
                <a:spcBef>
                  <a:spcPts val="600"/>
                </a:spcBef>
              </a:pPr>
              <a:r>
                <a:rPr lang="en-US" sz="1200" i="1" dirty="0"/>
                <a:t>—</a:t>
              </a:r>
              <a:r>
                <a:rPr lang="en-US" sz="1200" dirty="0"/>
                <a:t>Heath Kaplan,  Finance and Management Services Director, Muskegon County</a:t>
              </a:r>
            </a:p>
          </p:txBody>
        </p:sp>
      </p:grpSp>
    </p:spTree>
    <p:extLst>
      <p:ext uri="{BB962C8B-B14F-4D97-AF65-F5344CB8AC3E}">
        <p14:creationId xmlns:p14="http://schemas.microsoft.com/office/powerpoint/2010/main" val="258507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6" name="Rounded Rectangle 65"/>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 Same Side Corner Rectangle 66"/>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8"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smtClean="0"/>
              <a:t>K–12 </a:t>
            </a:r>
            <a:r>
              <a:rPr lang="en-US" sz="1100"/>
              <a:t>Education</a:t>
            </a:r>
          </a:p>
          <a:p>
            <a:pPr marL="171450" lvl="1" indent="-171450">
              <a:lnSpc>
                <a:spcPct val="95000"/>
              </a:lnSpc>
              <a:spcBef>
                <a:spcPts val="300"/>
              </a:spcBef>
              <a:buClr>
                <a:schemeClr val="tx1"/>
              </a:buClr>
              <a:buFont typeface="Arial" pitchFamily="34" charset="0"/>
              <a:buChar char="•"/>
            </a:pPr>
            <a:r>
              <a:rPr lang="en-US" sz="1100"/>
              <a:t>Third-largest district in the Hamilton County, Ohio</a:t>
            </a:r>
          </a:p>
          <a:p>
            <a:pPr marL="171450" lvl="1" indent="-171450">
              <a:lnSpc>
                <a:spcPct val="95000"/>
              </a:lnSpc>
              <a:spcBef>
                <a:spcPts val="300"/>
              </a:spcBef>
              <a:buClr>
                <a:schemeClr val="tx1"/>
              </a:buClr>
              <a:buFont typeface="Arial" pitchFamily="34" charset="0"/>
              <a:buChar char="•"/>
            </a:pPr>
            <a:r>
              <a:rPr lang="en-US" sz="1100"/>
              <a:t>8,100+ students</a:t>
            </a:r>
          </a:p>
          <a:p>
            <a:pPr marL="171450" lvl="1" indent="-171450">
              <a:lnSpc>
                <a:spcPct val="95000"/>
              </a:lnSpc>
              <a:spcBef>
                <a:spcPts val="300"/>
              </a:spcBef>
              <a:buClr>
                <a:schemeClr val="tx1"/>
              </a:buClr>
              <a:buFont typeface="Arial" pitchFamily="34" charset="0"/>
              <a:buChar char="•"/>
            </a:pPr>
            <a:r>
              <a:rPr lang="en-US" sz="1100"/>
              <a:t>Headquartered in Hamilton County, Ohio</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69"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0" name="Rectangle 17"/>
          <p:cNvSpPr>
            <a:spLocks noChangeArrowheads="1"/>
          </p:cNvSpPr>
          <p:nvPr/>
        </p:nvSpPr>
        <p:spPr bwMode="auto">
          <a:xfrm flipH="1">
            <a:off x="3202171" y="1365666"/>
            <a:ext cx="5550119" cy="89486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Goal to expand accessibility to online teaching and learning systems</a:t>
            </a:r>
          </a:p>
          <a:p>
            <a:pPr marL="171450" lvl="1" indent="-171450">
              <a:lnSpc>
                <a:spcPct val="95000"/>
              </a:lnSpc>
              <a:spcBef>
                <a:spcPts val="300"/>
              </a:spcBef>
              <a:buClr>
                <a:schemeClr val="tx1"/>
              </a:buClr>
              <a:buFont typeface="Arial" pitchFamily="34" charset="0"/>
              <a:buChar char="•"/>
            </a:pPr>
            <a:r>
              <a:rPr lang="en-US" sz="1100"/>
              <a:t>Scheduled retirement of 850 aging, high-maintenance desktops and laptops</a:t>
            </a:r>
          </a:p>
          <a:p>
            <a:pPr marL="171450" lvl="1" indent="-171450">
              <a:lnSpc>
                <a:spcPct val="95000"/>
              </a:lnSpc>
              <a:spcBef>
                <a:spcPts val="300"/>
              </a:spcBef>
              <a:buClr>
                <a:schemeClr val="tx1"/>
              </a:buClr>
              <a:buFont typeface="Arial" pitchFamily="34" charset="0"/>
              <a:buChar char="•"/>
            </a:pPr>
            <a:r>
              <a:rPr lang="en-US" sz="1100"/>
              <a:t>District-wide budget reductions of 10% </a:t>
            </a:r>
            <a:endParaRPr lang="en-US" sz="1100" dirty="0"/>
          </a:p>
        </p:txBody>
      </p:sp>
      <p:sp>
        <p:nvSpPr>
          <p:cNvPr id="71"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2"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UCS  B250 M2 Extended Memory Blades</a:t>
            </a:r>
          </a:p>
          <a:p>
            <a:pPr marL="171450" lvl="1" indent="-171450">
              <a:lnSpc>
                <a:spcPct val="95000"/>
              </a:lnSpc>
              <a:spcBef>
                <a:spcPts val="300"/>
              </a:spcBef>
              <a:buClr>
                <a:schemeClr val="tx1"/>
              </a:buClr>
              <a:buFont typeface="Arial" pitchFamily="34" charset="0"/>
              <a:buChar char="•"/>
            </a:pPr>
            <a:r>
              <a:rPr lang="en-US" sz="1100"/>
              <a:t>Virtualized Desktops: 1,200</a:t>
            </a:r>
          </a:p>
          <a:p>
            <a:pPr marL="171450" lvl="1" indent="-171450">
              <a:lnSpc>
                <a:spcPct val="95000"/>
              </a:lnSpc>
              <a:spcBef>
                <a:spcPts val="300"/>
              </a:spcBef>
              <a:buClr>
                <a:schemeClr val="tx1"/>
              </a:buClr>
              <a:buFont typeface="Arial" pitchFamily="34" charset="0"/>
              <a:buChar char="•"/>
            </a:pPr>
            <a:r>
              <a:rPr lang="en-US" sz="1100"/>
              <a:t>OS: Microsoft Windows</a:t>
            </a:r>
          </a:p>
          <a:p>
            <a:pPr marL="171450" lvl="1" indent="-171450">
              <a:lnSpc>
                <a:spcPct val="95000"/>
              </a:lnSpc>
              <a:spcBef>
                <a:spcPts val="300"/>
              </a:spcBef>
              <a:buClr>
                <a:schemeClr val="tx1"/>
              </a:buClr>
              <a:buFont typeface="Arial" pitchFamily="34" charset="0"/>
              <a:buChar char="•"/>
            </a:pPr>
            <a:r>
              <a:rPr lang="en-US" sz="1100"/>
              <a:t>Storage: NetApp FAS3140</a:t>
            </a:r>
          </a:p>
          <a:p>
            <a:pPr marL="171450" lvl="1" indent="-171450">
              <a:lnSpc>
                <a:spcPct val="95000"/>
              </a:lnSpc>
              <a:spcBef>
                <a:spcPts val="300"/>
              </a:spcBef>
              <a:buClr>
                <a:schemeClr val="tx1"/>
              </a:buClr>
              <a:buFont typeface="Arial" pitchFamily="34" charset="0"/>
              <a:buChar char="•"/>
            </a:pPr>
            <a:r>
              <a:rPr lang="en-US" sz="1100"/>
              <a:t>Desktop Virtualization Software: VMware View, vSphere 4.0 Virtualization Platform</a:t>
            </a:r>
            <a:endParaRPr lang="en-US" sz="1100" dirty="0"/>
          </a:p>
        </p:txBody>
      </p:sp>
      <p:sp>
        <p:nvSpPr>
          <p:cNvPr id="73" name="Rectangle 17"/>
          <p:cNvSpPr>
            <a:spLocks noChangeArrowheads="1"/>
          </p:cNvSpPr>
          <p:nvPr/>
        </p:nvSpPr>
        <p:spPr bwMode="auto">
          <a:xfrm flipH="1">
            <a:off x="3202172" y="2393972"/>
            <a:ext cx="5550118" cy="1178015"/>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UCS delivers the efficient form factor, high-performance processors, extended memory, and scalability needed to support virtual desktop </a:t>
            </a:r>
            <a:r>
              <a:rPr lang="en-US" sz="1100" smtClean="0"/>
              <a:t/>
            </a:r>
            <a:br>
              <a:rPr lang="en-US" sz="1100" smtClean="0"/>
            </a:br>
            <a:r>
              <a:rPr lang="en-US" sz="1100" smtClean="0"/>
              <a:t>hosting workloads</a:t>
            </a:r>
            <a:endParaRPr lang="en-US" sz="1100"/>
          </a:p>
          <a:p>
            <a:pPr marL="171450" lvl="1" indent="-171450">
              <a:lnSpc>
                <a:spcPct val="95000"/>
              </a:lnSpc>
              <a:spcBef>
                <a:spcPts val="300"/>
              </a:spcBef>
              <a:buClr>
                <a:schemeClr val="tx1"/>
              </a:buClr>
              <a:buFont typeface="Arial" pitchFamily="34" charset="0"/>
              <a:buChar char="•"/>
            </a:pPr>
            <a:r>
              <a:rPr lang="en-US" sz="1100"/>
              <a:t>Cisco Services design validation and knowledge would help meet an aggressive deployment schedule and ensure staff could effectively manage the solution</a:t>
            </a:r>
            <a:endParaRPr lang="en-US" sz="1100" dirty="0"/>
          </a:p>
        </p:txBody>
      </p:sp>
      <p:sp>
        <p:nvSpPr>
          <p:cNvPr id="74" name="Rectangle 17"/>
          <p:cNvSpPr>
            <a:spLocks noChangeArrowheads="1"/>
          </p:cNvSpPr>
          <p:nvPr/>
        </p:nvSpPr>
        <p:spPr bwMode="auto">
          <a:xfrm flipH="1">
            <a:off x="3202172" y="3705432"/>
            <a:ext cx="5550118" cy="1692002"/>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Give students and teachers 24x7 access to learning systems </a:t>
            </a:r>
          </a:p>
          <a:p>
            <a:pPr marL="171450" lvl="1" indent="-171450">
              <a:lnSpc>
                <a:spcPct val="95000"/>
              </a:lnSpc>
              <a:spcBef>
                <a:spcPts val="300"/>
              </a:spcBef>
              <a:buClr>
                <a:schemeClr val="tx1"/>
              </a:buClr>
              <a:buFont typeface="Arial" pitchFamily="34" charset="0"/>
              <a:buChar char="•"/>
            </a:pPr>
            <a:r>
              <a:rPr lang="en-US" sz="1100"/>
              <a:t>Virtualize 1,200 desktops in 2 months </a:t>
            </a:r>
          </a:p>
          <a:p>
            <a:pPr marL="171450" lvl="1" indent="-171450">
              <a:lnSpc>
                <a:spcPct val="95000"/>
              </a:lnSpc>
              <a:spcBef>
                <a:spcPts val="300"/>
              </a:spcBef>
              <a:buClr>
                <a:schemeClr val="tx1"/>
              </a:buClr>
              <a:buFont typeface="Arial" pitchFamily="34" charset="0"/>
              <a:buChar char="•"/>
            </a:pPr>
            <a:r>
              <a:rPr lang="en-US" sz="1100"/>
              <a:t>Enhance extensibility for growth and eLearning leadership</a:t>
            </a:r>
          </a:p>
          <a:p>
            <a:pPr marL="171450" lvl="1" indent="-171450">
              <a:lnSpc>
                <a:spcPct val="95000"/>
              </a:lnSpc>
              <a:spcBef>
                <a:spcPts val="300"/>
              </a:spcBef>
              <a:buClr>
                <a:schemeClr val="tx1"/>
              </a:buClr>
              <a:buFont typeface="Arial" pitchFamily="34" charset="0"/>
              <a:buChar char="•"/>
            </a:pPr>
            <a:r>
              <a:rPr lang="en-US" sz="1100"/>
              <a:t>Update desktops 98% faster </a:t>
            </a:r>
          </a:p>
          <a:p>
            <a:pPr marL="171450" lvl="1" indent="-171450">
              <a:lnSpc>
                <a:spcPct val="95000"/>
              </a:lnSpc>
              <a:spcBef>
                <a:spcPts val="300"/>
              </a:spcBef>
              <a:buClr>
                <a:schemeClr val="tx1"/>
              </a:buClr>
              <a:buFont typeface="Arial" pitchFamily="34" charset="0"/>
              <a:buChar char="•"/>
            </a:pPr>
            <a:r>
              <a:rPr lang="en-US" sz="1100"/>
              <a:t>Support access from student-owned devices</a:t>
            </a:r>
          </a:p>
          <a:p>
            <a:pPr marL="171450" lvl="1" indent="-171450">
              <a:lnSpc>
                <a:spcPct val="95000"/>
              </a:lnSpc>
              <a:spcBef>
                <a:spcPts val="300"/>
              </a:spcBef>
              <a:buClr>
                <a:schemeClr val="tx1"/>
              </a:buClr>
              <a:buFont typeface="Arial" pitchFamily="34" charset="0"/>
              <a:buChar char="•"/>
            </a:pPr>
            <a:r>
              <a:rPr lang="en-US" sz="1100"/>
              <a:t>Achieve 13-month payback, 3-year savings of $1.27M </a:t>
            </a:r>
          </a:p>
          <a:p>
            <a:pPr marL="171450" lvl="1" indent="-171450">
              <a:lnSpc>
                <a:spcPct val="95000"/>
              </a:lnSpc>
              <a:spcBef>
                <a:spcPts val="300"/>
              </a:spcBef>
              <a:buClr>
                <a:schemeClr val="tx1"/>
              </a:buClr>
              <a:buFont typeface="Arial" pitchFamily="34" charset="0"/>
              <a:buChar char="•"/>
            </a:pPr>
            <a:r>
              <a:rPr lang="en-US" sz="1100"/>
              <a:t>Slash desktop TCO by 67</a:t>
            </a:r>
            <a:r>
              <a:rPr lang="en-US" sz="1100" smtClean="0"/>
              <a:t>%</a:t>
            </a:r>
            <a:endParaRPr lang="en-US" dirty="0"/>
          </a:p>
        </p:txBody>
      </p:sp>
      <p:sp>
        <p:nvSpPr>
          <p:cNvPr id="75" name="Rounded Rectangle 74"/>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Oak Hills Local School District</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7296" y="1409908"/>
            <a:ext cx="1787557" cy="616077"/>
          </a:xfrm>
          <a:prstGeom prst="rect">
            <a:avLst/>
          </a:prstGeom>
        </p:spPr>
      </p:pic>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580538"/>
              <a:ext cx="11497027" cy="10833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“In the past, a desktop update would have taken five or six people 4 days. Using Cisco </a:t>
              </a:r>
              <a:r>
                <a:rPr lang="en-US" dirty="0" err="1"/>
                <a:t>UCS</a:t>
              </a:r>
              <a:r>
                <a:rPr lang="en-US" dirty="0"/>
                <a:t> preconfigured service profiles in conjunction with VMware and </a:t>
              </a:r>
              <a:r>
                <a:rPr lang="en-US" dirty="0" err="1"/>
                <a:t>NetApp</a:t>
              </a:r>
              <a:r>
                <a:rPr lang="en-US" dirty="0"/>
                <a:t> rapid cloning capabilities enabled us to complete the same process in 6 hours…” </a:t>
              </a:r>
            </a:p>
            <a:p>
              <a:pPr marL="76200" indent="-12700">
                <a:lnSpc>
                  <a:spcPct val="90000"/>
                </a:lnSpc>
                <a:spcBef>
                  <a:spcPts val="600"/>
                </a:spcBef>
              </a:pPr>
              <a:r>
                <a:rPr lang="en-US" sz="1200" i="1" dirty="0"/>
                <a:t>—</a:t>
              </a:r>
              <a:r>
                <a:rPr lang="en-US" sz="1200" dirty="0"/>
                <a:t>Mike Cooper, Technology Coordinator, Oak Hills Local School District</a:t>
              </a:r>
            </a:p>
          </p:txBody>
        </p:sp>
      </p:grpSp>
    </p:spTree>
    <p:extLst>
      <p:ext uri="{BB962C8B-B14F-4D97-AF65-F5344CB8AC3E}">
        <p14:creationId xmlns:p14="http://schemas.microsoft.com/office/powerpoint/2010/main" val="239974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ed Rectangle 66"/>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 Same Side Corner Rectangle 6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Higher Education</a:t>
            </a:r>
          </a:p>
          <a:p>
            <a:pPr marL="171450" lvl="1" indent="-171450">
              <a:lnSpc>
                <a:spcPct val="95000"/>
              </a:lnSpc>
              <a:spcBef>
                <a:spcPts val="300"/>
              </a:spcBef>
              <a:buClr>
                <a:schemeClr val="tx1"/>
              </a:buClr>
              <a:buFont typeface="Arial" pitchFamily="34" charset="0"/>
              <a:buChar char="•"/>
            </a:pPr>
            <a:r>
              <a:rPr lang="en-US" sz="1100"/>
              <a:t>Largest, independent, multidisciplinary university in the Northwestern U.S.</a:t>
            </a:r>
          </a:p>
          <a:p>
            <a:pPr marL="171450" lvl="1" indent="-171450">
              <a:lnSpc>
                <a:spcPct val="95000"/>
              </a:lnSpc>
              <a:spcBef>
                <a:spcPts val="300"/>
              </a:spcBef>
              <a:buClr>
                <a:schemeClr val="tx1"/>
              </a:buClr>
              <a:buFont typeface="Arial" pitchFamily="34" charset="0"/>
              <a:buChar char="•"/>
            </a:pPr>
            <a:r>
              <a:rPr lang="en-US" sz="1100"/>
              <a:t>7,751 undergraduate and graduate students; 1381 faculty and staff</a:t>
            </a:r>
          </a:p>
          <a:p>
            <a:pPr marL="171450" lvl="1" indent="-171450">
              <a:lnSpc>
                <a:spcPct val="95000"/>
              </a:lnSpc>
              <a:spcBef>
                <a:spcPts val="300"/>
              </a:spcBef>
              <a:buClr>
                <a:schemeClr val="tx1"/>
              </a:buClr>
              <a:buFont typeface="Arial" pitchFamily="34" charset="0"/>
              <a:buChar char="•"/>
            </a:pPr>
            <a:r>
              <a:rPr lang="en-US" sz="1100"/>
              <a:t>Headquartered in Seattle, WA</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flipH="1">
            <a:off x="3202171" y="1365666"/>
            <a:ext cx="5550119"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Deliver state-of-the-art computing services across 20 campus labs</a:t>
            </a:r>
          </a:p>
          <a:p>
            <a:pPr marL="171450" lvl="1" indent="-171450">
              <a:lnSpc>
                <a:spcPct val="95000"/>
              </a:lnSpc>
              <a:spcBef>
                <a:spcPts val="300"/>
              </a:spcBef>
              <a:buClr>
                <a:schemeClr val="tx1"/>
              </a:buClr>
              <a:buFont typeface="Arial" pitchFamily="34" charset="0"/>
              <a:buChar char="•"/>
            </a:pPr>
            <a:r>
              <a:rPr lang="en-US" sz="1100"/>
              <a:t>Short desktop computer lifecycles, difficult-to-manage desktop application environment, high-operating expenses</a:t>
            </a:r>
          </a:p>
          <a:p>
            <a:pPr marL="171450" lvl="1" indent="-171450">
              <a:lnSpc>
                <a:spcPct val="95000"/>
              </a:lnSpc>
              <a:spcBef>
                <a:spcPts val="300"/>
              </a:spcBef>
              <a:buClr>
                <a:schemeClr val="tx1"/>
              </a:buClr>
              <a:buFont typeface="Arial" pitchFamily="34" charset="0"/>
              <a:buChar char="•"/>
            </a:pPr>
            <a:r>
              <a:rPr lang="en-US" sz="1100"/>
              <a:t>Inability to meet specific, real-time software application requests from professors, students, and college deans</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Experience Infrastructure (VXI) </a:t>
            </a:r>
          </a:p>
          <a:p>
            <a:pPr marL="171450" lvl="1" indent="-171450">
              <a:lnSpc>
                <a:spcPct val="95000"/>
              </a:lnSpc>
              <a:spcBef>
                <a:spcPts val="300"/>
              </a:spcBef>
              <a:buClr>
                <a:schemeClr val="tx1"/>
              </a:buClr>
              <a:buFont typeface="Arial" pitchFamily="34" charset="0"/>
              <a:buChar char="•"/>
            </a:pPr>
            <a:r>
              <a:rPr lang="en-US" sz="1100"/>
              <a:t>Cisco UCS 5100 </a:t>
            </a:r>
            <a:r>
              <a:rPr lang="en-US" sz="1100" smtClean="0"/>
              <a:t>Series Blade </a:t>
            </a:r>
            <a:r>
              <a:rPr lang="en-US" sz="1100"/>
              <a:t>Server </a:t>
            </a:r>
            <a:r>
              <a:rPr lang="en-US" sz="1100" smtClean="0"/>
              <a:t>Chassis</a:t>
            </a:r>
            <a:endParaRPr lang="en-US" sz="1100"/>
          </a:p>
          <a:p>
            <a:pPr marL="171450" lvl="1" indent="-171450">
              <a:lnSpc>
                <a:spcPct val="95000"/>
              </a:lnSpc>
              <a:spcBef>
                <a:spcPts val="300"/>
              </a:spcBef>
              <a:buClr>
                <a:schemeClr val="tx1"/>
              </a:buClr>
              <a:buFont typeface="Arial" pitchFamily="34" charset="0"/>
              <a:buChar char="•"/>
            </a:pPr>
            <a:r>
              <a:rPr lang="en-US" sz="1100"/>
              <a:t>Desktop Virtualization </a:t>
            </a:r>
            <a:r>
              <a:rPr lang="en-US" sz="1100" smtClean="0"/>
              <a:t/>
            </a:r>
            <a:br>
              <a:rPr lang="en-US" sz="1100" smtClean="0"/>
            </a:br>
            <a:r>
              <a:rPr lang="en-US" sz="1100" smtClean="0"/>
              <a:t>Software</a:t>
            </a:r>
            <a:r>
              <a:rPr lang="en-US" sz="1100"/>
              <a:t>: VMware View, </a:t>
            </a:r>
            <a:r>
              <a:rPr lang="en-US" sz="1100" smtClean="0"/>
              <a:t/>
            </a:r>
            <a:br>
              <a:rPr lang="en-US" sz="1100" smtClean="0"/>
            </a:br>
            <a:r>
              <a:rPr lang="en-US" sz="1100" smtClean="0"/>
              <a:t>VMware </a:t>
            </a:r>
            <a:r>
              <a:rPr lang="en-US" sz="1100"/>
              <a:t>server virtualization</a:t>
            </a:r>
            <a:endParaRPr lang="en-US" sz="1100" dirty="0"/>
          </a:p>
        </p:txBody>
      </p:sp>
      <p:sp>
        <p:nvSpPr>
          <p:cNvPr id="74" name="Rectangle 17"/>
          <p:cNvSpPr>
            <a:spLocks noChangeArrowheads="1"/>
          </p:cNvSpPr>
          <p:nvPr/>
        </p:nvSpPr>
        <p:spPr bwMode="auto">
          <a:xfrm flipH="1">
            <a:off x="3202172" y="2687949"/>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Planning, design, and implementation expertise of Cisco Services</a:t>
            </a:r>
          </a:p>
          <a:p>
            <a:pPr marL="171450" lvl="1" indent="-171450">
              <a:lnSpc>
                <a:spcPct val="95000"/>
              </a:lnSpc>
              <a:spcBef>
                <a:spcPts val="300"/>
              </a:spcBef>
              <a:buClr>
                <a:schemeClr val="tx1"/>
              </a:buClr>
              <a:buFont typeface="Arial" pitchFamily="34" charset="0"/>
              <a:buChar char="•"/>
            </a:pPr>
            <a:r>
              <a:rPr lang="en-US" sz="1100"/>
              <a:t>Implement state-of-the-art Cisco UCS solutions optimized for Cisco VXI and VMware to accelerate rollout of virtual desktops</a:t>
            </a:r>
          </a:p>
          <a:p>
            <a:pPr marL="171450" lvl="1" indent="-171450">
              <a:lnSpc>
                <a:spcPct val="95000"/>
              </a:lnSpc>
              <a:spcBef>
                <a:spcPts val="300"/>
              </a:spcBef>
              <a:buClr>
                <a:schemeClr val="tx1"/>
              </a:buClr>
              <a:buFont typeface="Arial" pitchFamily="34" charset="0"/>
              <a:buChar char="•"/>
            </a:pPr>
            <a:r>
              <a:rPr lang="en-US" sz="1100"/>
              <a:t>Enable server management from single screen using UCS to streamline implementing more modern, flexible computing environment</a:t>
            </a:r>
            <a:endParaRPr lang="en-US" sz="1100" dirty="0"/>
          </a:p>
        </p:txBody>
      </p:sp>
      <p:sp>
        <p:nvSpPr>
          <p:cNvPr id="75" name="Rectangle 17"/>
          <p:cNvSpPr>
            <a:spLocks noChangeArrowheads="1"/>
          </p:cNvSpPr>
          <p:nvPr/>
        </p:nvSpPr>
        <p:spPr bwMode="auto">
          <a:xfrm flipH="1">
            <a:off x="3202172" y="4010232"/>
            <a:ext cx="5550118"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Ability to deploy on-demand software applications and business requirements for any educational or administrative department </a:t>
            </a:r>
          </a:p>
          <a:p>
            <a:pPr marL="171450" lvl="1" indent="-171450">
              <a:lnSpc>
                <a:spcPct val="95000"/>
              </a:lnSpc>
              <a:spcBef>
                <a:spcPts val="300"/>
              </a:spcBef>
              <a:buClr>
                <a:schemeClr val="tx1"/>
              </a:buClr>
              <a:buFont typeface="Arial" pitchFamily="34" charset="0"/>
              <a:buChar char="•"/>
            </a:pPr>
            <a:r>
              <a:rPr lang="en-US" sz="1100"/>
              <a:t>Support individual student needs and deliver more effective teaching and </a:t>
            </a:r>
            <a:r>
              <a:rPr lang="en-US" sz="1100" smtClean="0"/>
              <a:t/>
            </a:r>
            <a:br>
              <a:rPr lang="en-US" sz="1100" smtClean="0"/>
            </a:br>
            <a:r>
              <a:rPr lang="en-US" sz="1100" smtClean="0"/>
              <a:t>learning </a:t>
            </a:r>
            <a:r>
              <a:rPr lang="en-US" sz="1100"/>
              <a:t>environment</a:t>
            </a:r>
          </a:p>
          <a:p>
            <a:pPr marL="171450" lvl="1" indent="-171450">
              <a:lnSpc>
                <a:spcPct val="95000"/>
              </a:lnSpc>
              <a:spcBef>
                <a:spcPts val="300"/>
              </a:spcBef>
              <a:buClr>
                <a:schemeClr val="tx1"/>
              </a:buClr>
              <a:buFont typeface="Arial" pitchFamily="34" charset="0"/>
              <a:buChar char="•"/>
            </a:pPr>
            <a:r>
              <a:rPr lang="en-US" sz="1100"/>
              <a:t>Conversion of lab machines to virtual desktops, decrease in operating expenses, and prolonged desktop lifecycle</a:t>
            </a:r>
            <a:endParaRPr lang="en-US" sz="1100" dirty="0"/>
          </a:p>
        </p:txBody>
      </p:sp>
      <p:sp>
        <p:nvSpPr>
          <p:cNvPr id="76" name="Rounded Rectangle 75"/>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Seattle University</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90967" y="1473227"/>
            <a:ext cx="1720215" cy="520065"/>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580539"/>
              <a:ext cx="11497027" cy="10833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“We cut down on the amount of people deploying software in multiple areas for specific classroom needs and requests. The Cisco Unified Computing System provides centralized management across campus to modernize our learning environment.”</a:t>
              </a:r>
              <a:r>
                <a:rPr lang="en-US" i="1" dirty="0"/>
                <a:t> </a:t>
              </a:r>
            </a:p>
            <a:p>
              <a:pPr marL="76200" indent="-12700">
                <a:lnSpc>
                  <a:spcPct val="90000"/>
                </a:lnSpc>
                <a:spcBef>
                  <a:spcPts val="600"/>
                </a:spcBef>
              </a:pPr>
              <a:r>
                <a:rPr lang="en-US" sz="1200" dirty="0"/>
                <a:t>—Dan Duffy, Chief Technology Officer, Seattle University</a:t>
              </a:r>
            </a:p>
          </p:txBody>
        </p:sp>
      </p:grpSp>
    </p:spTree>
    <p:extLst>
      <p:ext uri="{BB962C8B-B14F-4D97-AF65-F5344CB8AC3E}">
        <p14:creationId xmlns:p14="http://schemas.microsoft.com/office/powerpoint/2010/main" val="272763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6" name="Rounded Rectangle 65"/>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 Same Side Corner Rectangle 66"/>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8"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Manufacturing</a:t>
            </a:r>
          </a:p>
          <a:p>
            <a:pPr marL="171450" lvl="1" indent="-171450">
              <a:lnSpc>
                <a:spcPct val="95000"/>
              </a:lnSpc>
              <a:spcBef>
                <a:spcPts val="300"/>
              </a:spcBef>
              <a:buClr>
                <a:schemeClr val="tx1"/>
              </a:buClr>
              <a:buFont typeface="Arial" pitchFamily="34" charset="0"/>
              <a:buChar char="•"/>
            </a:pPr>
            <a:r>
              <a:rPr lang="en-US" sz="1100"/>
              <a:t>China’s largest producer of </a:t>
            </a:r>
            <a:r>
              <a:rPr lang="en-US" sz="1100" smtClean="0"/>
              <a:t/>
            </a:r>
            <a:br>
              <a:rPr lang="en-US" sz="1100" smtClean="0"/>
            </a:br>
            <a:r>
              <a:rPr lang="en-US" sz="1100" smtClean="0"/>
              <a:t>synthetic </a:t>
            </a:r>
            <a:r>
              <a:rPr lang="en-US" sz="1100"/>
              <a:t>rubber, synthetic resins, phenol-acetone, and other high-quality </a:t>
            </a:r>
            <a:r>
              <a:rPr lang="en-US" sz="1100" smtClean="0"/>
              <a:t>oil </a:t>
            </a:r>
            <a:r>
              <a:rPr lang="en-US" sz="1100"/>
              <a:t>products </a:t>
            </a:r>
          </a:p>
          <a:p>
            <a:pPr marL="171450" lvl="1" indent="-171450">
              <a:lnSpc>
                <a:spcPct val="95000"/>
              </a:lnSpc>
              <a:spcBef>
                <a:spcPts val="300"/>
              </a:spcBef>
              <a:buClr>
                <a:schemeClr val="tx1"/>
              </a:buClr>
              <a:buFont typeface="Arial" pitchFamily="34" charset="0"/>
              <a:buChar char="•"/>
            </a:pPr>
            <a:r>
              <a:rPr lang="en-US" sz="1100"/>
              <a:t>10,000 employees</a:t>
            </a:r>
          </a:p>
          <a:p>
            <a:pPr marL="171450" lvl="1" indent="-171450">
              <a:lnSpc>
                <a:spcPct val="95000"/>
              </a:lnSpc>
              <a:spcBef>
                <a:spcPts val="300"/>
              </a:spcBef>
              <a:buClr>
                <a:schemeClr val="tx1"/>
              </a:buClr>
              <a:buFont typeface="Arial" pitchFamily="34" charset="0"/>
              <a:buChar char="•"/>
            </a:pPr>
            <a:r>
              <a:rPr lang="en-US" sz="1100"/>
              <a:t>Headquartered in Beijing, China</a:t>
            </a:r>
          </a:p>
          <a:p>
            <a:pPr marL="171450" lvl="1" indent="-171450">
              <a:lnSpc>
                <a:spcPct val="95000"/>
              </a:lnSpc>
              <a:spcBef>
                <a:spcPts val="300"/>
              </a:spcBef>
              <a:buClr>
                <a:schemeClr val="tx1"/>
              </a:buClr>
              <a:buFont typeface="Arial" pitchFamily="34" charset="0"/>
              <a:buChar char="•"/>
            </a:pPr>
            <a:r>
              <a:rPr lang="en-US" sz="1100"/>
              <a:t>Theater: APJC</a:t>
            </a:r>
            <a:endParaRPr lang="en-US" sz="1100" dirty="0"/>
          </a:p>
        </p:txBody>
      </p:sp>
      <p:sp>
        <p:nvSpPr>
          <p:cNvPr id="69"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0" name="Rectangle 17"/>
          <p:cNvSpPr>
            <a:spLocks noChangeArrowheads="1"/>
          </p:cNvSpPr>
          <p:nvPr/>
        </p:nvSpPr>
        <p:spPr bwMode="auto">
          <a:xfrm flipH="1">
            <a:off x="3202171" y="1365666"/>
            <a:ext cx="5550119" cy="1094146"/>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Support more than 6,000 computer terminals with limited IT staff</a:t>
            </a:r>
          </a:p>
          <a:p>
            <a:pPr marL="171450" lvl="1" indent="-171450">
              <a:lnSpc>
                <a:spcPct val="95000"/>
              </a:lnSpc>
              <a:spcBef>
                <a:spcPts val="300"/>
              </a:spcBef>
              <a:buClr>
                <a:schemeClr val="tx1"/>
              </a:buClr>
              <a:buFont typeface="Arial" pitchFamily="34" charset="0"/>
              <a:buChar char="•"/>
            </a:pPr>
            <a:r>
              <a:rPr lang="en-US" sz="1100"/>
              <a:t>High energy costs due to large number of computer terminals</a:t>
            </a:r>
          </a:p>
          <a:p>
            <a:pPr marL="171450" lvl="1" indent="-171450">
              <a:lnSpc>
                <a:spcPct val="95000"/>
              </a:lnSpc>
              <a:spcBef>
                <a:spcPts val="300"/>
              </a:spcBef>
              <a:buClr>
                <a:schemeClr val="tx1"/>
              </a:buClr>
              <a:buFont typeface="Arial" pitchFamily="34" charset="0"/>
              <a:buChar char="•"/>
            </a:pPr>
            <a:r>
              <a:rPr lang="en-US" sz="1100"/>
              <a:t>Insufficient data security </a:t>
            </a:r>
          </a:p>
          <a:p>
            <a:pPr marL="171450" lvl="1" indent="-171450">
              <a:lnSpc>
                <a:spcPct val="95000"/>
              </a:lnSpc>
              <a:spcBef>
                <a:spcPts val="300"/>
              </a:spcBef>
              <a:buClr>
                <a:schemeClr val="tx1"/>
              </a:buClr>
              <a:buFont typeface="Arial" pitchFamily="34" charset="0"/>
              <a:buChar char="•"/>
            </a:pPr>
            <a:r>
              <a:rPr lang="en-US" sz="1100"/>
              <a:t>Insufficient data center capabilities to support expansion of VDI environment</a:t>
            </a:r>
            <a:endParaRPr lang="en-US" sz="1100" dirty="0"/>
          </a:p>
        </p:txBody>
      </p:sp>
      <p:sp>
        <p:nvSpPr>
          <p:cNvPr id="71"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2"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 Experience Infrastructure (VXI</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UCS B250 blade servers </a:t>
            </a:r>
          </a:p>
          <a:p>
            <a:pPr marL="171450" lvl="1" indent="-171450">
              <a:lnSpc>
                <a:spcPct val="95000"/>
              </a:lnSpc>
              <a:spcBef>
                <a:spcPts val="300"/>
              </a:spcBef>
              <a:buClr>
                <a:schemeClr val="tx1"/>
              </a:buClr>
              <a:buFont typeface="Arial" pitchFamily="34" charset="0"/>
              <a:buChar char="•"/>
            </a:pPr>
            <a:r>
              <a:rPr lang="en-US" sz="1100"/>
              <a:t>Cisco Nexus 7000 Switches </a:t>
            </a:r>
          </a:p>
          <a:p>
            <a:pPr marL="171450" lvl="1" indent="-171450">
              <a:lnSpc>
                <a:spcPct val="95000"/>
              </a:lnSpc>
              <a:spcBef>
                <a:spcPts val="300"/>
              </a:spcBef>
              <a:buClr>
                <a:schemeClr val="tx1"/>
              </a:buClr>
              <a:buFont typeface="Arial" pitchFamily="34" charset="0"/>
              <a:buChar char="•"/>
            </a:pPr>
            <a:r>
              <a:rPr lang="en-US" sz="1100"/>
              <a:t>Cisco ASA Series Adaptive </a:t>
            </a:r>
            <a:r>
              <a:rPr lang="en-US" sz="1100" smtClean="0"/>
              <a:t/>
            </a:r>
            <a:br>
              <a:rPr lang="en-US" sz="1100" smtClean="0"/>
            </a:br>
            <a:r>
              <a:rPr lang="en-US" sz="1100" smtClean="0"/>
              <a:t>Security Appliance</a:t>
            </a:r>
            <a:endParaRPr lang="en-US" sz="1100"/>
          </a:p>
          <a:p>
            <a:pPr marL="171450" lvl="1" indent="-171450">
              <a:lnSpc>
                <a:spcPct val="95000"/>
              </a:lnSpc>
              <a:spcBef>
                <a:spcPts val="300"/>
              </a:spcBef>
              <a:buClr>
                <a:schemeClr val="tx1"/>
              </a:buClr>
              <a:buFont typeface="Arial" pitchFamily="34" charset="0"/>
              <a:buChar char="•"/>
            </a:pPr>
            <a:r>
              <a:rPr lang="en-US" sz="1100"/>
              <a:t>Cisco Nexus 1000V Switches and Virtual Security </a:t>
            </a:r>
            <a:r>
              <a:rPr lang="en-US" sz="1100" smtClean="0"/>
              <a:t>Gateway</a:t>
            </a:r>
            <a:endParaRPr lang="en-US" sz="1100"/>
          </a:p>
          <a:p>
            <a:pPr marL="171450" lvl="1" indent="-171450">
              <a:lnSpc>
                <a:spcPct val="95000"/>
              </a:lnSpc>
              <a:spcBef>
                <a:spcPts val="300"/>
              </a:spcBef>
              <a:buClr>
                <a:schemeClr val="tx1"/>
              </a:buClr>
              <a:buFont typeface="Arial" pitchFamily="34" charset="0"/>
              <a:buChar char="•"/>
            </a:pPr>
            <a:r>
              <a:rPr lang="en-US" sz="1100"/>
              <a:t>Virtual Desktops: </a:t>
            </a:r>
            <a:r>
              <a:rPr lang="en-US" sz="1100" smtClean="0"/>
              <a:t>6,000</a:t>
            </a:r>
            <a:endParaRPr lang="en-US" sz="1100"/>
          </a:p>
          <a:p>
            <a:pPr marL="171450" lvl="1" indent="-171450">
              <a:lnSpc>
                <a:spcPct val="95000"/>
              </a:lnSpc>
              <a:spcBef>
                <a:spcPts val="300"/>
              </a:spcBef>
              <a:buClr>
                <a:schemeClr val="tx1"/>
              </a:buClr>
              <a:buFont typeface="Arial" pitchFamily="34" charset="0"/>
              <a:buChar char="•"/>
            </a:pPr>
            <a:r>
              <a:rPr lang="en-US" sz="1100"/>
              <a:t>Deployed in </a:t>
            </a:r>
            <a:r>
              <a:rPr lang="en-US" sz="1100" smtClean="0"/>
              <a:t>Vblock</a:t>
            </a:r>
            <a:endParaRPr lang="en-US" sz="1100"/>
          </a:p>
          <a:p>
            <a:pPr marL="171450" lvl="1" indent="-171450">
              <a:lnSpc>
                <a:spcPct val="95000"/>
              </a:lnSpc>
              <a:spcBef>
                <a:spcPts val="300"/>
              </a:spcBef>
              <a:buClr>
                <a:schemeClr val="tx1"/>
              </a:buClr>
              <a:buFont typeface="Arial" pitchFamily="34" charset="0"/>
              <a:buChar char="•"/>
            </a:pPr>
            <a:r>
              <a:rPr lang="en-US" sz="1100"/>
              <a:t>Storage: </a:t>
            </a:r>
            <a:r>
              <a:rPr lang="en-US" sz="1100" smtClean="0"/>
              <a:t>EMC</a:t>
            </a:r>
            <a:endParaRPr lang="en-US" sz="1100"/>
          </a:p>
          <a:p>
            <a:pPr marL="171450" lvl="1" indent="-171450">
              <a:lnSpc>
                <a:spcPct val="95000"/>
              </a:lnSpc>
              <a:spcBef>
                <a:spcPts val="300"/>
              </a:spcBef>
              <a:buClr>
                <a:schemeClr val="tx1"/>
              </a:buClr>
              <a:buFont typeface="Arial" pitchFamily="34" charset="0"/>
              <a:buChar char="•"/>
            </a:pPr>
            <a:r>
              <a:rPr lang="en-US" sz="1100"/>
              <a:t>Desktop Virtualization </a:t>
            </a:r>
            <a:r>
              <a:rPr lang="en-US" sz="1100" smtClean="0"/>
              <a:t/>
            </a:r>
            <a:br>
              <a:rPr lang="en-US" sz="1100" smtClean="0"/>
            </a:br>
            <a:r>
              <a:rPr lang="en-US" sz="1100" smtClean="0"/>
              <a:t>Software</a:t>
            </a:r>
            <a:r>
              <a:rPr lang="en-US" sz="1100"/>
              <a:t>: VMware </a:t>
            </a:r>
          </a:p>
          <a:p>
            <a:pPr marL="171450" lvl="1" indent="-171450">
              <a:lnSpc>
                <a:spcPct val="95000"/>
              </a:lnSpc>
              <a:spcBef>
                <a:spcPts val="300"/>
              </a:spcBef>
              <a:buClr>
                <a:schemeClr val="tx1"/>
              </a:buClr>
              <a:buFont typeface="Arial" pitchFamily="34" charset="0"/>
              <a:buChar char="•"/>
            </a:pPr>
            <a:endParaRPr lang="en-US" sz="1100"/>
          </a:p>
          <a:p>
            <a:pPr marL="171450" lvl="1" indent="-171450">
              <a:lnSpc>
                <a:spcPct val="95000"/>
              </a:lnSpc>
              <a:spcBef>
                <a:spcPts val="300"/>
              </a:spcBef>
              <a:buClr>
                <a:schemeClr val="tx1"/>
              </a:buClr>
              <a:buFont typeface="Arial" pitchFamily="34" charset="0"/>
              <a:buChar char="•"/>
            </a:pPr>
            <a:endParaRPr lang="en-US" sz="1100" dirty="0"/>
          </a:p>
        </p:txBody>
      </p:sp>
      <p:sp>
        <p:nvSpPr>
          <p:cNvPr id="73" name="Rectangle 17"/>
          <p:cNvSpPr>
            <a:spLocks noChangeArrowheads="1"/>
          </p:cNvSpPr>
          <p:nvPr/>
        </p:nvSpPr>
        <p:spPr bwMode="auto">
          <a:xfrm flipH="1">
            <a:off x="3202172" y="2614078"/>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UCS delivers improved manageability and application performance</a:t>
            </a:r>
          </a:p>
          <a:p>
            <a:pPr marL="171450" lvl="1" indent="-171450">
              <a:lnSpc>
                <a:spcPct val="95000"/>
              </a:lnSpc>
              <a:spcBef>
                <a:spcPts val="300"/>
              </a:spcBef>
              <a:buClr>
                <a:schemeClr val="tx1"/>
              </a:buClr>
              <a:buFont typeface="Arial" pitchFamily="34" charset="0"/>
              <a:buChar char="•"/>
            </a:pPr>
            <a:r>
              <a:rPr lang="en-US" sz="1100"/>
              <a:t>With unique memory extension, Cisco UCS servers can support company’s 6,000-seat VDI deployment with fewer servers</a:t>
            </a:r>
          </a:p>
          <a:p>
            <a:pPr marL="171450" lvl="1" indent="-171450">
              <a:lnSpc>
                <a:spcPct val="95000"/>
              </a:lnSpc>
              <a:spcBef>
                <a:spcPts val="300"/>
              </a:spcBef>
              <a:buClr>
                <a:schemeClr val="tx1"/>
              </a:buClr>
              <a:buFont typeface="Arial" pitchFamily="34" charset="0"/>
              <a:buChar char="•"/>
            </a:pPr>
            <a:r>
              <a:rPr lang="en-US" sz="1100"/>
              <a:t>Integration with EMC and VMware delivers high operability and availability of Cisco virtual desktop </a:t>
            </a:r>
            <a:r>
              <a:rPr lang="en-US" sz="1100" smtClean="0"/>
              <a:t>solution</a:t>
            </a:r>
            <a:endParaRPr lang="en-US" sz="1100" dirty="0"/>
          </a:p>
        </p:txBody>
      </p:sp>
      <p:sp>
        <p:nvSpPr>
          <p:cNvPr id="74" name="Rectangle 17"/>
          <p:cNvSpPr>
            <a:spLocks noChangeArrowheads="1"/>
          </p:cNvSpPr>
          <p:nvPr/>
        </p:nvSpPr>
        <p:spPr bwMode="auto">
          <a:xfrm flipH="1">
            <a:off x="3202172" y="3984832"/>
            <a:ext cx="5550118" cy="1415772"/>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72 Cisco UCS blade servers to support the workload of more than 6,000 </a:t>
            </a:r>
            <a:r>
              <a:rPr lang="en-US" sz="1100" smtClean="0"/>
              <a:t/>
            </a:r>
            <a:br>
              <a:rPr lang="en-US" sz="1100" smtClean="0"/>
            </a:br>
            <a:r>
              <a:rPr lang="en-US" sz="1100" smtClean="0"/>
              <a:t>concurrent </a:t>
            </a:r>
            <a:r>
              <a:rPr lang="en-US" sz="1100"/>
              <a:t>users</a:t>
            </a:r>
          </a:p>
          <a:p>
            <a:pPr marL="171450" lvl="1" indent="-171450">
              <a:lnSpc>
                <a:spcPct val="95000"/>
              </a:lnSpc>
              <a:spcBef>
                <a:spcPts val="300"/>
              </a:spcBef>
              <a:buClr>
                <a:schemeClr val="tx1"/>
              </a:buClr>
              <a:buFont typeface="Arial" pitchFamily="34" charset="0"/>
              <a:buChar char="•"/>
            </a:pPr>
            <a:r>
              <a:rPr lang="en-US" sz="1100"/>
              <a:t>Reduce number of servers by 64% </a:t>
            </a:r>
          </a:p>
          <a:p>
            <a:pPr marL="171450" lvl="1" indent="-171450">
              <a:lnSpc>
                <a:spcPct val="95000"/>
              </a:lnSpc>
              <a:spcBef>
                <a:spcPts val="300"/>
              </a:spcBef>
              <a:buClr>
                <a:schemeClr val="tx1"/>
              </a:buClr>
              <a:buFont typeface="Arial" pitchFamily="34" charset="0"/>
              <a:buChar char="•"/>
            </a:pPr>
            <a:r>
              <a:rPr lang="en-US" sz="1100"/>
              <a:t>Reduces capital expenditure on servers, data center footprint, and  energy consumption, freeing up capital for innovation and business development</a:t>
            </a:r>
          </a:p>
          <a:p>
            <a:pPr marL="171450" lvl="1" indent="-171450">
              <a:lnSpc>
                <a:spcPct val="95000"/>
              </a:lnSpc>
              <a:spcBef>
                <a:spcPts val="300"/>
              </a:spcBef>
              <a:buClr>
                <a:schemeClr val="tx1"/>
              </a:buClr>
              <a:buFont typeface="Arial" pitchFamily="34" charset="0"/>
              <a:buChar char="•"/>
            </a:pPr>
            <a:r>
              <a:rPr lang="en-US" sz="1100"/>
              <a:t>Enabled efficient management of end-to-end network</a:t>
            </a:r>
            <a:endParaRPr lang="en-US" sz="1100" dirty="0"/>
          </a:p>
        </p:txBody>
      </p:sp>
      <p:sp>
        <p:nvSpPr>
          <p:cNvPr id="75" name="Rounded Rectangle 74"/>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
            </a:r>
            <a:br>
              <a:rPr lang="en-US" smtClean="0"/>
            </a:br>
            <a:r>
              <a:rPr lang="en-US" smtClean="0"/>
              <a:t>Sinopec Beijing Yanshan Company </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36277" y="1402978"/>
            <a:ext cx="629594" cy="654285"/>
          </a:xfrm>
          <a:prstGeom prst="rect">
            <a:avLst/>
          </a:prstGeom>
        </p:spPr>
      </p:pic>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580539"/>
              <a:ext cx="11497027" cy="10833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600"/>
                </a:spcBef>
              </a:pPr>
              <a:r>
                <a:rPr lang="en-US" dirty="0"/>
                <a:t>“We were deeply impressed by Cisco </a:t>
              </a:r>
              <a:r>
                <a:rPr lang="en-US" dirty="0" err="1"/>
                <a:t>VXI</a:t>
              </a:r>
              <a:r>
                <a:rPr lang="en-US" dirty="0"/>
                <a:t>…it has created extraordinary results for us in terms of reducing IT investment, simplifying equipment management workflow, increasing IT deployment flexibility, and improving the overall security…”</a:t>
              </a:r>
            </a:p>
            <a:p>
              <a:pPr marL="76200" indent="-12700">
                <a:lnSpc>
                  <a:spcPct val="90000"/>
                </a:lnSpc>
                <a:spcBef>
                  <a:spcPts val="600"/>
                </a:spcBef>
              </a:pPr>
              <a:r>
                <a:rPr lang="en-US" sz="1200" dirty="0"/>
                <a:t>—Liu </a:t>
              </a:r>
              <a:r>
                <a:rPr lang="en-US" sz="1200" dirty="0" err="1"/>
                <a:t>Yanbo</a:t>
              </a:r>
              <a:r>
                <a:rPr lang="en-US" sz="1200" dirty="0"/>
                <a:t>, IT Project Leader, Sinopec Beijing </a:t>
              </a:r>
              <a:r>
                <a:rPr lang="en-US" sz="1200" dirty="0" err="1"/>
                <a:t>Yanshan</a:t>
              </a:r>
              <a:r>
                <a:rPr lang="en-US" sz="1200" dirty="0"/>
                <a:t> Company </a:t>
              </a:r>
            </a:p>
          </p:txBody>
        </p:sp>
      </p:grpSp>
    </p:spTree>
    <p:extLst>
      <p:ext uri="{BB962C8B-B14F-4D97-AF65-F5344CB8AC3E}">
        <p14:creationId xmlns:p14="http://schemas.microsoft.com/office/powerpoint/2010/main" val="196227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ed Rectangle 66"/>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 Same Side Corner Rectangle 6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Industry: Higher education</a:t>
            </a:r>
          </a:p>
          <a:p>
            <a:pPr marL="171450" lvl="1" indent="-171450">
              <a:lnSpc>
                <a:spcPct val="95000"/>
              </a:lnSpc>
              <a:spcBef>
                <a:spcPts val="300"/>
              </a:spcBef>
              <a:buClr>
                <a:schemeClr val="tx1"/>
              </a:buClr>
              <a:buFont typeface="Arial" pitchFamily="34" charset="0"/>
              <a:buChar char="•"/>
            </a:pPr>
            <a:r>
              <a:rPr lang="en-US" sz="1100"/>
              <a:t>Approximately 15,000 students</a:t>
            </a:r>
          </a:p>
          <a:p>
            <a:pPr marL="171450" lvl="1" indent="-171450">
              <a:lnSpc>
                <a:spcPct val="95000"/>
              </a:lnSpc>
              <a:spcBef>
                <a:spcPts val="300"/>
              </a:spcBef>
              <a:buClr>
                <a:schemeClr val="tx1"/>
              </a:buClr>
              <a:buFont typeface="Arial" pitchFamily="34" charset="0"/>
              <a:buChar char="•"/>
            </a:pPr>
            <a:r>
              <a:rPr lang="en-US" sz="1100"/>
              <a:t>Location: Singapore</a:t>
            </a:r>
          </a:p>
          <a:p>
            <a:pPr marL="171450" lvl="1" indent="-171450">
              <a:lnSpc>
                <a:spcPct val="95000"/>
              </a:lnSpc>
              <a:spcBef>
                <a:spcPts val="300"/>
              </a:spcBef>
              <a:buClr>
                <a:schemeClr val="tx1"/>
              </a:buClr>
              <a:buFont typeface="Arial" pitchFamily="34" charset="0"/>
              <a:buChar char="•"/>
            </a:pPr>
            <a:r>
              <a:rPr lang="en-US" sz="1100"/>
              <a:t>Ranked as one of Singapore’s leading providers of paraprofessional education; offering 52 degree programs for full-time students, </a:t>
            </a:r>
            <a:r>
              <a:rPr lang="en-US" sz="1100" smtClean="0"/>
              <a:t/>
            </a:r>
            <a:br>
              <a:rPr lang="en-US" sz="1100" smtClean="0"/>
            </a:br>
            <a:r>
              <a:rPr lang="en-US" sz="1100" smtClean="0"/>
              <a:t>along </a:t>
            </a:r>
            <a:r>
              <a:rPr lang="en-US" sz="1100"/>
              <a:t>with more than 40 part-time courses that have an Advanced Diploma designation</a:t>
            </a:r>
          </a:p>
          <a:p>
            <a:pPr marL="171450" lvl="1" indent="-171450">
              <a:lnSpc>
                <a:spcPct val="95000"/>
              </a:lnSpc>
              <a:spcBef>
                <a:spcPts val="300"/>
              </a:spcBef>
              <a:buClr>
                <a:schemeClr val="tx1"/>
              </a:buClr>
              <a:buFont typeface="Arial" pitchFamily="34" charset="0"/>
              <a:buChar char="•"/>
            </a:pPr>
            <a:r>
              <a:rPr lang="en-US" sz="1100"/>
              <a:t>Theater: Global</a:t>
            </a:r>
            <a:endParaRPr lang="en-US" sz="1100" dirty="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flipH="1">
            <a:off x="3202171" y="1365666"/>
            <a:ext cx="5550119"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Creating a 24/7 learning environment and supporting a comprehensive eCampus </a:t>
            </a:r>
          </a:p>
          <a:p>
            <a:pPr marL="171450" lvl="1" indent="-171450">
              <a:lnSpc>
                <a:spcPct val="95000"/>
              </a:lnSpc>
              <a:spcBef>
                <a:spcPts val="300"/>
              </a:spcBef>
              <a:buClr>
                <a:schemeClr val="tx1"/>
              </a:buClr>
              <a:buFont typeface="Arial" pitchFamily="34" charset="0"/>
              <a:buChar char="•"/>
            </a:pPr>
            <a:r>
              <a:rPr lang="en-US" sz="1100"/>
              <a:t>Migrating to a private cloud for internal applications along with cutting-edge education software delivered across disciplines and devices</a:t>
            </a:r>
          </a:p>
          <a:p>
            <a:pPr marL="171450" lvl="1" indent="-171450">
              <a:lnSpc>
                <a:spcPct val="95000"/>
              </a:lnSpc>
              <a:spcBef>
                <a:spcPts val="300"/>
              </a:spcBef>
              <a:buClr>
                <a:schemeClr val="tx1"/>
              </a:buClr>
              <a:buFont typeface="Arial" pitchFamily="34" charset="0"/>
              <a:buChar char="•"/>
            </a:pPr>
            <a:r>
              <a:rPr lang="en-US" sz="1100"/>
              <a:t>Fostering a student-centric learning environment that also maps to sustainable environmental practices</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Nexus 1000V Series Switches</a:t>
            </a:r>
          </a:p>
          <a:p>
            <a:pPr marL="171450" lvl="1" indent="-171450">
              <a:lnSpc>
                <a:spcPct val="95000"/>
              </a:lnSpc>
              <a:spcBef>
                <a:spcPts val="300"/>
              </a:spcBef>
              <a:buClr>
                <a:schemeClr val="tx1"/>
              </a:buClr>
              <a:buFont typeface="Arial" pitchFamily="34" charset="0"/>
              <a:buChar char="•"/>
            </a:pPr>
            <a:r>
              <a:rPr lang="en-US" sz="1100"/>
              <a:t>Cisco UCS Manager</a:t>
            </a:r>
          </a:p>
          <a:p>
            <a:pPr marL="171450" lvl="1" indent="-171450">
              <a:lnSpc>
                <a:spcPct val="95000"/>
              </a:lnSpc>
              <a:spcBef>
                <a:spcPts val="300"/>
              </a:spcBef>
              <a:buClr>
                <a:schemeClr val="tx1"/>
              </a:buClr>
              <a:buFont typeface="Arial" pitchFamily="34" charset="0"/>
              <a:buChar char="•"/>
            </a:pPr>
            <a:r>
              <a:rPr lang="en-US" sz="1100"/>
              <a:t>Cisco VDI/VXI</a:t>
            </a:r>
          </a:p>
          <a:p>
            <a:pPr marL="171450" lvl="1" indent="-171450">
              <a:lnSpc>
                <a:spcPct val="95000"/>
              </a:lnSpc>
              <a:spcBef>
                <a:spcPts val="300"/>
              </a:spcBef>
              <a:buClr>
                <a:schemeClr val="tx1"/>
              </a:buClr>
              <a:buFont typeface="Arial" pitchFamily="34" charset="0"/>
              <a:buChar char="•"/>
            </a:pPr>
            <a:r>
              <a:rPr lang="en-US" sz="1100"/>
              <a:t>Storage: EMC</a:t>
            </a:r>
          </a:p>
          <a:p>
            <a:pPr marL="171450" lvl="1" indent="-171450">
              <a:lnSpc>
                <a:spcPct val="95000"/>
              </a:lnSpc>
              <a:spcBef>
                <a:spcPts val="300"/>
              </a:spcBef>
              <a:buClr>
                <a:schemeClr val="tx1"/>
              </a:buClr>
              <a:buFont typeface="Arial" pitchFamily="34" charset="0"/>
              <a:buChar char="•"/>
            </a:pPr>
            <a:r>
              <a:rPr lang="en-US" sz="1100"/>
              <a:t>Virtualization: VMware</a:t>
            </a:r>
          </a:p>
          <a:p>
            <a:pPr marL="171450" lvl="1" indent="-171450">
              <a:lnSpc>
                <a:spcPct val="95000"/>
              </a:lnSpc>
              <a:spcBef>
                <a:spcPts val="300"/>
              </a:spcBef>
              <a:buClr>
                <a:schemeClr val="tx1"/>
              </a:buClr>
              <a:buFont typeface="Arial" pitchFamily="34" charset="0"/>
              <a:buChar char="•"/>
            </a:pPr>
            <a:r>
              <a:rPr lang="en-US" sz="1100"/>
              <a:t>Partner: VCE </a:t>
            </a:r>
          </a:p>
          <a:p>
            <a:pPr marL="171450" lvl="1" indent="-171450">
              <a:lnSpc>
                <a:spcPct val="95000"/>
              </a:lnSpc>
              <a:spcBef>
                <a:spcPts val="300"/>
              </a:spcBef>
              <a:buClr>
                <a:schemeClr val="tx1"/>
              </a:buClr>
              <a:buFont typeface="Arial" pitchFamily="34" charset="0"/>
              <a:buChar char="•"/>
            </a:pPr>
            <a:r>
              <a:rPr lang="en-US" sz="1100"/>
              <a:t>Applications: Shared applications and internal applications designed for virtual desktops and BYOD</a:t>
            </a:r>
            <a:endParaRPr lang="en-US" sz="1100" dirty="0"/>
          </a:p>
        </p:txBody>
      </p:sp>
      <p:sp>
        <p:nvSpPr>
          <p:cNvPr id="74" name="Rectangle 17"/>
          <p:cNvSpPr>
            <a:spLocks noChangeArrowheads="1"/>
          </p:cNvSpPr>
          <p:nvPr/>
        </p:nvSpPr>
        <p:spPr bwMode="auto">
          <a:xfrm flipH="1">
            <a:off x="3202172" y="2694485"/>
            <a:ext cx="5550118" cy="1178015"/>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Data Center Solutions integrated easily with key VDI solutions and storage </a:t>
            </a:r>
            <a:r>
              <a:rPr lang="en-US" sz="1100" smtClean="0"/>
              <a:t/>
            </a:r>
            <a:br>
              <a:rPr lang="en-US" sz="1100" smtClean="0"/>
            </a:br>
            <a:r>
              <a:rPr lang="en-US" sz="1100" smtClean="0"/>
              <a:t>as </a:t>
            </a:r>
            <a:r>
              <a:rPr lang="en-US" sz="1100"/>
              <a:t>part of a Vblock platform</a:t>
            </a:r>
          </a:p>
          <a:p>
            <a:pPr marL="171450" lvl="1" indent="-171450">
              <a:lnSpc>
                <a:spcPct val="95000"/>
              </a:lnSpc>
              <a:spcBef>
                <a:spcPts val="300"/>
              </a:spcBef>
              <a:buClr>
                <a:schemeClr val="tx1"/>
              </a:buClr>
              <a:buFont typeface="Arial" pitchFamily="34" charset="0"/>
              <a:buChar char="•"/>
            </a:pPr>
            <a:r>
              <a:rPr lang="en-US" sz="1100"/>
              <a:t>Cisco Data Center Solutions offer a proven platform for VDI, enabling Temasek </a:t>
            </a:r>
            <a:r>
              <a:rPr lang="en-US" sz="1100" smtClean="0"/>
              <a:t/>
            </a:r>
            <a:br>
              <a:rPr lang="en-US" sz="1100" smtClean="0"/>
            </a:br>
            <a:r>
              <a:rPr lang="en-US" sz="1100" smtClean="0"/>
              <a:t>to </a:t>
            </a:r>
            <a:r>
              <a:rPr lang="en-US" sz="1100"/>
              <a:t>rollout more streamlined, cost-effective desktop administration and access </a:t>
            </a:r>
            <a:r>
              <a:rPr lang="en-US" sz="1100" smtClean="0"/>
              <a:t/>
            </a:r>
            <a:br>
              <a:rPr lang="en-US" sz="1100" smtClean="0"/>
            </a:br>
            <a:r>
              <a:rPr lang="en-US" sz="1100" smtClean="0"/>
              <a:t>across </a:t>
            </a:r>
            <a:r>
              <a:rPr lang="en-US" sz="1100"/>
              <a:t>campus</a:t>
            </a:r>
            <a:endParaRPr lang="en-US" sz="1100" dirty="0"/>
          </a:p>
        </p:txBody>
      </p:sp>
      <p:sp>
        <p:nvSpPr>
          <p:cNvPr id="75" name="Rectangle 17"/>
          <p:cNvSpPr>
            <a:spLocks noChangeArrowheads="1"/>
          </p:cNvSpPr>
          <p:nvPr/>
        </p:nvSpPr>
        <p:spPr bwMode="auto">
          <a:xfrm flipH="1">
            <a:off x="3202172" y="3984832"/>
            <a:ext cx="5550118" cy="1415772"/>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Increase efficiency and cost effectiveness using a proven data center environment to support VDI</a:t>
            </a:r>
          </a:p>
          <a:p>
            <a:pPr marL="171450" lvl="1" indent="-171450">
              <a:lnSpc>
                <a:spcPct val="95000"/>
              </a:lnSpc>
              <a:spcBef>
                <a:spcPts val="300"/>
              </a:spcBef>
              <a:buClr>
                <a:schemeClr val="tx1"/>
              </a:buClr>
              <a:buFont typeface="Arial" pitchFamily="34" charset="0"/>
              <a:buChar char="•"/>
            </a:pPr>
            <a:r>
              <a:rPr lang="en-US" sz="1100"/>
              <a:t>Reduce energy consumption for cost savings, while accelerating application rollout and streamlining IT systems management</a:t>
            </a:r>
          </a:p>
          <a:p>
            <a:pPr marL="171450" lvl="1" indent="-171450">
              <a:lnSpc>
                <a:spcPct val="95000"/>
              </a:lnSpc>
              <a:spcBef>
                <a:spcPts val="300"/>
              </a:spcBef>
              <a:buClr>
                <a:schemeClr val="tx1"/>
              </a:buClr>
              <a:buFont typeface="Arial" pitchFamily="34" charset="0"/>
              <a:buChar char="•"/>
            </a:pPr>
            <a:r>
              <a:rPr lang="en-US" sz="1100"/>
              <a:t>Minimize environmental impact through award-winning green data center</a:t>
            </a:r>
          </a:p>
          <a:p>
            <a:pPr marL="171450" lvl="1" indent="-171450">
              <a:lnSpc>
                <a:spcPct val="95000"/>
              </a:lnSpc>
              <a:spcBef>
                <a:spcPts val="300"/>
              </a:spcBef>
              <a:buClr>
                <a:schemeClr val="tx1"/>
              </a:buClr>
              <a:buFont typeface="Arial" pitchFamily="34" charset="0"/>
              <a:buChar char="•"/>
            </a:pPr>
            <a:r>
              <a:rPr lang="en-US" sz="1100"/>
              <a:t>Expand student and faculty access to education services</a:t>
            </a:r>
            <a:endParaRPr lang="en-US" sz="1100" dirty="0"/>
          </a:p>
        </p:txBody>
      </p:sp>
      <p:sp>
        <p:nvSpPr>
          <p:cNvPr id="76" name="Rounded Rectangle 75"/>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Temasek Polytechnic</a:t>
            </a:r>
            <a:endParaRPr lang="en-US" dirty="0"/>
          </a:p>
        </p:txBody>
      </p:sp>
      <p:sp>
        <p:nvSpPr>
          <p:cNvPr id="34" name="TextBox 33"/>
          <p:cNvSpPr txBox="1"/>
          <p:nvPr/>
        </p:nvSpPr>
        <p:spPr>
          <a:xfrm>
            <a:off x="3839480" y="6484620"/>
            <a:ext cx="4144201" cy="369332"/>
          </a:xfrm>
          <a:prstGeom prst="rect">
            <a:avLst/>
          </a:prstGeom>
          <a:noFill/>
        </p:spPr>
        <p:txBody>
          <a:bodyPr wrap="square" rtlCol="0">
            <a:spAutoFit/>
          </a:bodyPr>
          <a:lstStyle/>
          <a:p>
            <a:pPr algn="ctr"/>
            <a:endParaRPr lang="en-US" dirty="0">
              <a:solidFill>
                <a:srgbClr val="C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26101" y="1440436"/>
            <a:ext cx="1849946" cy="557213"/>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p:cNvGrpSpPr/>
          <p:nvPr/>
        </p:nvGrpSpPr>
        <p:grpSpPr>
          <a:xfrm>
            <a:off x="0" y="5437851"/>
            <a:ext cx="12188825" cy="1368748"/>
            <a:chOff x="0" y="5437851"/>
            <a:chExt cx="12188825" cy="1368748"/>
          </a:xfrm>
        </p:grpSpPr>
        <p:sp>
          <p:nvSpPr>
            <p:cNvPr id="35" name="Rectangle 34"/>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6" name="Text Box 23"/>
            <p:cNvSpPr txBox="1">
              <a:spLocks noChangeArrowheads="1"/>
            </p:cNvSpPr>
            <p:nvPr/>
          </p:nvSpPr>
          <p:spPr bwMode="auto">
            <a:xfrm>
              <a:off x="345899" y="5668255"/>
              <a:ext cx="11497027" cy="907941"/>
            </a:xfrm>
            <a:prstGeom prst="rect">
              <a:avLst/>
            </a:prstGeom>
            <a:noFill/>
            <a:ln w="9525">
              <a:noFill/>
              <a:miter lim="800000"/>
              <a:headEnd/>
              <a:tailEnd/>
            </a:ln>
          </p:spPr>
          <p:txBody>
            <a:bodyPr wrap="square" anchor="ctr">
              <a:prstTxWarp prst="textNoShape">
                <a:avLst/>
              </a:prstTxWarp>
              <a:spAutoFit/>
            </a:bodyPr>
            <a:lstStyle/>
            <a:p>
              <a:pPr marL="63500" indent="-63500"/>
              <a:r>
                <a:rPr lang="en-US" dirty="0"/>
                <a:t>“Cisco and its partners brought to the table industry-leading desktop virtualization technologies, services, and best practices combined with strong partnerships.”</a:t>
              </a:r>
            </a:p>
            <a:p>
              <a:pPr marL="63500">
                <a:spcBef>
                  <a:spcPts val="600"/>
                </a:spcBef>
              </a:pPr>
              <a:r>
                <a:rPr lang="en-US" sz="1200" dirty="0"/>
                <a:t>—Ms. Mandy </a:t>
              </a:r>
              <a:r>
                <a:rPr lang="en-US" sz="1200" dirty="0" err="1"/>
                <a:t>Mak</a:t>
              </a:r>
              <a:r>
                <a:rPr lang="en-US" sz="1200" dirty="0"/>
                <a:t> Yoke Lai, Deputy Director/Technology &amp; Academic Computing, School of Informatics &amp; IT, </a:t>
              </a:r>
              <a:r>
                <a:rPr lang="en-US" sz="1200" dirty="0" err="1"/>
                <a:t>Temasek</a:t>
              </a:r>
              <a:r>
                <a:rPr lang="en-US" sz="1200" dirty="0"/>
                <a:t> Polytechnic</a:t>
              </a:r>
            </a:p>
          </p:txBody>
        </p:sp>
      </p:grpSp>
    </p:spTree>
    <p:extLst>
      <p:ext uri="{BB962C8B-B14F-4D97-AF65-F5344CB8AC3E}">
        <p14:creationId xmlns:p14="http://schemas.microsoft.com/office/powerpoint/2010/main" val="425542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ed Rectangle 66"/>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 Same Side Corner Rectangle 6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9" name="Rounded Rectangle 68"/>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 name="Rectangle 15"/>
          <p:cNvSpPr>
            <a:spLocks noGrp="1" noChangeArrowheads="1"/>
          </p:cNvSpPr>
          <p:nvPr>
            <p:ph type="title"/>
          </p:nvPr>
        </p:nvSpPr>
        <p:spPr/>
        <p:txBody>
          <a:bodyPr/>
          <a:lstStyle/>
          <a:p>
            <a:r>
              <a:rPr lang="en-US" smtClean="0"/>
              <a:t>Utica City School District</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236" y="1389378"/>
            <a:ext cx="681676" cy="681676"/>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70"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smtClean="0"/>
              <a:t>K–12 </a:t>
            </a:r>
            <a:r>
              <a:rPr lang="en-US" sz="1100"/>
              <a:t>Education</a:t>
            </a:r>
          </a:p>
          <a:p>
            <a:pPr marL="171450" lvl="1" indent="-171450">
              <a:lnSpc>
                <a:spcPct val="95000"/>
              </a:lnSpc>
              <a:spcBef>
                <a:spcPts val="300"/>
              </a:spcBef>
              <a:buClr>
                <a:schemeClr val="tx1"/>
              </a:buClr>
              <a:buFont typeface="Arial" pitchFamily="34" charset="0"/>
              <a:buChar char="•"/>
            </a:pPr>
            <a:r>
              <a:rPr lang="en-US" sz="1100"/>
              <a:t>2,000 faculty, staff and administrators; approximately 10,000 students </a:t>
            </a:r>
            <a:r>
              <a:rPr lang="en-US" sz="1100" smtClean="0"/>
              <a:t/>
            </a:r>
            <a:br>
              <a:rPr lang="en-US" sz="1100" smtClean="0"/>
            </a:br>
            <a:r>
              <a:rPr lang="en-US" sz="1100" smtClean="0"/>
              <a:t>district </a:t>
            </a:r>
            <a:r>
              <a:rPr lang="en-US" sz="1100"/>
              <a:t>wide</a:t>
            </a:r>
          </a:p>
          <a:p>
            <a:pPr marL="171450" lvl="1" indent="-171450">
              <a:lnSpc>
                <a:spcPct val="95000"/>
              </a:lnSpc>
              <a:spcBef>
                <a:spcPts val="300"/>
              </a:spcBef>
              <a:buClr>
                <a:schemeClr val="tx1"/>
              </a:buClr>
              <a:buFont typeface="Arial" pitchFamily="34" charset="0"/>
              <a:buChar char="•"/>
            </a:pPr>
            <a:r>
              <a:rPr lang="en-US" sz="1100"/>
              <a:t>Diverse and culturally rich </a:t>
            </a:r>
            <a:r>
              <a:rPr lang="en-US" sz="1100" smtClean="0"/>
              <a:t/>
            </a:r>
            <a:br>
              <a:rPr lang="en-US" sz="1100" smtClean="0"/>
            </a:br>
            <a:r>
              <a:rPr lang="en-US" sz="1100" smtClean="0"/>
              <a:t>student </a:t>
            </a:r>
            <a:r>
              <a:rPr lang="en-US" sz="1100"/>
              <a:t>population</a:t>
            </a:r>
          </a:p>
          <a:p>
            <a:pPr marL="171450" lvl="1" indent="-171450">
              <a:lnSpc>
                <a:spcPct val="95000"/>
              </a:lnSpc>
              <a:spcBef>
                <a:spcPts val="300"/>
              </a:spcBef>
              <a:buClr>
                <a:schemeClr val="tx1"/>
              </a:buClr>
              <a:buFont typeface="Arial" pitchFamily="34" charset="0"/>
              <a:buChar char="•"/>
            </a:pPr>
            <a:r>
              <a:rPr lang="en-US" sz="1100"/>
              <a:t>Headquartered in Utica City, NY</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71"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2" name="Rectangle 17"/>
          <p:cNvSpPr>
            <a:spLocks noChangeArrowheads="1"/>
          </p:cNvSpPr>
          <p:nvPr/>
        </p:nvSpPr>
        <p:spPr bwMode="auto">
          <a:xfrm flipH="1">
            <a:off x="3202171" y="1365666"/>
            <a:ext cx="5550119" cy="1055674"/>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Deliver 24/7, 21st-century learning resource center to diverse student population</a:t>
            </a:r>
          </a:p>
          <a:p>
            <a:pPr marL="171450" lvl="1" indent="-171450">
              <a:lnSpc>
                <a:spcPct val="95000"/>
              </a:lnSpc>
              <a:spcBef>
                <a:spcPts val="300"/>
              </a:spcBef>
              <a:buClr>
                <a:schemeClr val="tx1"/>
              </a:buClr>
              <a:buFont typeface="Arial" pitchFamily="34" charset="0"/>
              <a:buChar char="•"/>
            </a:pPr>
            <a:r>
              <a:rPr lang="en-US" sz="1100"/>
              <a:t>Enable multifaceted, collaborative, education opportunities for students, within constraints of small budget</a:t>
            </a:r>
          </a:p>
          <a:p>
            <a:pPr marL="171450" lvl="1" indent="-171450">
              <a:lnSpc>
                <a:spcPct val="95000"/>
              </a:lnSpc>
              <a:spcBef>
                <a:spcPts val="300"/>
              </a:spcBef>
              <a:buClr>
                <a:schemeClr val="tx1"/>
              </a:buClr>
              <a:buFont typeface="Arial" pitchFamily="34" charset="0"/>
              <a:buChar char="•"/>
            </a:pPr>
            <a:r>
              <a:rPr lang="en-US" sz="1100"/>
              <a:t>Reduce cost and complexity of desktop and server environments </a:t>
            </a:r>
            <a:endParaRPr lang="en-US" sz="1100" dirty="0"/>
          </a:p>
        </p:txBody>
      </p:sp>
      <p:sp>
        <p:nvSpPr>
          <p:cNvPr id="73"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4"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Experience Infrastructure (VXI</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UCS B200 M2 Blade </a:t>
            </a:r>
            <a:r>
              <a:rPr lang="en-US" sz="1100" smtClean="0"/>
              <a:t>Servers</a:t>
            </a:r>
            <a:endParaRPr lang="en-US" sz="1100"/>
          </a:p>
          <a:p>
            <a:pPr marL="171450" lvl="1" indent="-171450">
              <a:lnSpc>
                <a:spcPct val="95000"/>
              </a:lnSpc>
              <a:spcBef>
                <a:spcPts val="300"/>
              </a:spcBef>
              <a:buClr>
                <a:schemeClr val="tx1"/>
              </a:buClr>
              <a:buFont typeface="Arial" pitchFamily="34" charset="0"/>
              <a:buChar char="•"/>
            </a:pPr>
            <a:r>
              <a:rPr lang="en-US" sz="1100"/>
              <a:t>Cisco Nexus 7000 Series Switches </a:t>
            </a:r>
          </a:p>
          <a:p>
            <a:pPr marL="171450" lvl="1" indent="-171450">
              <a:lnSpc>
                <a:spcPct val="95000"/>
              </a:lnSpc>
              <a:spcBef>
                <a:spcPts val="300"/>
              </a:spcBef>
              <a:buClr>
                <a:schemeClr val="tx1"/>
              </a:buClr>
              <a:buFont typeface="Arial" pitchFamily="34" charset="0"/>
              <a:buChar char="•"/>
            </a:pPr>
            <a:r>
              <a:rPr lang="en-US" sz="1100"/>
              <a:t>Cisco IPS 4200 Series Sensors </a:t>
            </a:r>
          </a:p>
          <a:p>
            <a:pPr marL="171450" lvl="1" indent="-171450">
              <a:lnSpc>
                <a:spcPct val="95000"/>
              </a:lnSpc>
              <a:spcBef>
                <a:spcPts val="300"/>
              </a:spcBef>
              <a:buClr>
                <a:schemeClr val="tx1"/>
              </a:buClr>
              <a:buFont typeface="Arial" pitchFamily="34" charset="0"/>
              <a:buChar char="•"/>
            </a:pPr>
            <a:r>
              <a:rPr lang="en-US" sz="1100"/>
              <a:t>Cisco C20 Quickset Video Conferencing </a:t>
            </a:r>
            <a:r>
              <a:rPr lang="en-US" sz="1100" smtClean="0"/>
              <a:t>Units</a:t>
            </a:r>
            <a:endParaRPr lang="en-US" sz="1100"/>
          </a:p>
          <a:p>
            <a:pPr marL="171450" lvl="1" indent="-171450">
              <a:lnSpc>
                <a:spcPct val="95000"/>
              </a:lnSpc>
              <a:spcBef>
                <a:spcPts val="300"/>
              </a:spcBef>
              <a:buClr>
                <a:schemeClr val="tx1"/>
              </a:buClr>
              <a:buFont typeface="Arial" pitchFamily="34" charset="0"/>
              <a:buChar char="•"/>
            </a:pPr>
            <a:r>
              <a:rPr lang="en-US" sz="1100"/>
              <a:t>Cisco TelePresence C20 Quickset Video Conferencing </a:t>
            </a:r>
            <a:r>
              <a:rPr lang="en-US" sz="1100" smtClean="0"/>
              <a:t>Units</a:t>
            </a:r>
            <a:endParaRPr lang="en-US" sz="1100"/>
          </a:p>
          <a:p>
            <a:pPr marL="171450" lvl="1" indent="-171450">
              <a:lnSpc>
                <a:spcPct val="95000"/>
              </a:lnSpc>
              <a:spcBef>
                <a:spcPts val="300"/>
              </a:spcBef>
              <a:buClr>
                <a:schemeClr val="tx1"/>
              </a:buClr>
              <a:buFont typeface="Arial" pitchFamily="34" charset="0"/>
              <a:buChar char="•"/>
            </a:pPr>
            <a:r>
              <a:rPr lang="en-US" sz="1100"/>
              <a:t>Cisco LAN Controller </a:t>
            </a:r>
            <a:r>
              <a:rPr lang="en-US" sz="1100" smtClean="0"/>
              <a:t>5508</a:t>
            </a:r>
            <a:endParaRPr lang="en-US" sz="1100"/>
          </a:p>
          <a:p>
            <a:pPr marL="171450" lvl="1" indent="-171450">
              <a:lnSpc>
                <a:spcPct val="95000"/>
              </a:lnSpc>
              <a:spcBef>
                <a:spcPts val="300"/>
              </a:spcBef>
              <a:buClr>
                <a:schemeClr val="tx1"/>
              </a:buClr>
              <a:buFont typeface="Arial" pitchFamily="34" charset="0"/>
              <a:buChar char="•"/>
            </a:pPr>
            <a:r>
              <a:rPr lang="en-US" sz="1100"/>
              <a:t>Cisco 1142 Wireless Access </a:t>
            </a:r>
            <a:r>
              <a:rPr lang="en-US" sz="1100" smtClean="0"/>
              <a:t>Points</a:t>
            </a:r>
            <a:endParaRPr lang="en-US" sz="1100"/>
          </a:p>
          <a:p>
            <a:pPr marL="171450" lvl="1" indent="-171450">
              <a:lnSpc>
                <a:spcPct val="95000"/>
              </a:lnSpc>
              <a:spcBef>
                <a:spcPts val="300"/>
              </a:spcBef>
              <a:buClr>
                <a:schemeClr val="tx1"/>
              </a:buClr>
              <a:buFont typeface="Arial" pitchFamily="34" charset="0"/>
              <a:buChar char="•"/>
            </a:pPr>
            <a:r>
              <a:rPr lang="en-US" sz="1100"/>
              <a:t>Virtual Desktops: 1,000</a:t>
            </a:r>
          </a:p>
          <a:p>
            <a:pPr marL="171450" lvl="1" indent="-171450">
              <a:lnSpc>
                <a:spcPct val="95000"/>
              </a:lnSpc>
              <a:spcBef>
                <a:spcPts val="300"/>
              </a:spcBef>
              <a:buClr>
                <a:schemeClr val="tx1"/>
              </a:buClr>
              <a:buFont typeface="Arial" pitchFamily="34" charset="0"/>
              <a:buChar char="•"/>
            </a:pPr>
            <a:endParaRPr lang="en-US" sz="1100" dirty="0"/>
          </a:p>
        </p:txBody>
      </p:sp>
      <p:sp>
        <p:nvSpPr>
          <p:cNvPr id="75" name="Rectangle 17"/>
          <p:cNvSpPr>
            <a:spLocks noChangeArrowheads="1"/>
          </p:cNvSpPr>
          <p:nvPr/>
        </p:nvSpPr>
        <p:spPr bwMode="auto">
          <a:xfrm flipH="1">
            <a:off x="3202172" y="2694485"/>
            <a:ext cx="5550118" cy="1055674"/>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VXI delivers multifaceted, collaborative, education environment</a:t>
            </a:r>
          </a:p>
          <a:p>
            <a:pPr marL="171450" lvl="1" indent="-171450">
              <a:lnSpc>
                <a:spcPct val="95000"/>
              </a:lnSpc>
              <a:spcBef>
                <a:spcPts val="300"/>
              </a:spcBef>
              <a:buClr>
                <a:schemeClr val="tx1"/>
              </a:buClr>
              <a:buFont typeface="Arial" pitchFamily="34" charset="0"/>
              <a:buChar char="•"/>
            </a:pPr>
            <a:r>
              <a:rPr lang="en-US" sz="1100"/>
              <a:t>Cisco UCS delivers simplicity, security, and scalability required in cash-strapped educational environment</a:t>
            </a:r>
          </a:p>
          <a:p>
            <a:pPr marL="171450" lvl="1" indent="-171450">
              <a:lnSpc>
                <a:spcPct val="95000"/>
              </a:lnSpc>
              <a:spcBef>
                <a:spcPts val="300"/>
              </a:spcBef>
              <a:buClr>
                <a:schemeClr val="tx1"/>
              </a:buClr>
              <a:buFont typeface="Arial" pitchFamily="34" charset="0"/>
              <a:buChar char="•"/>
            </a:pPr>
            <a:r>
              <a:rPr lang="en-US" sz="1100"/>
              <a:t>Cisco Nexus switches enable cost-effective collaboration across entire district</a:t>
            </a:r>
            <a:endParaRPr lang="en-US" sz="1100" dirty="0"/>
          </a:p>
        </p:txBody>
      </p:sp>
      <p:sp>
        <p:nvSpPr>
          <p:cNvPr id="76" name="Rectangle 17"/>
          <p:cNvSpPr>
            <a:spLocks noChangeArrowheads="1"/>
          </p:cNvSpPr>
          <p:nvPr/>
        </p:nvSpPr>
        <p:spPr bwMode="auto">
          <a:xfrm flipH="1">
            <a:off x="3202172" y="3984832"/>
            <a:ext cx="5550118" cy="1254959"/>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Consolidation of 44 disparate servers down to 2</a:t>
            </a:r>
          </a:p>
          <a:p>
            <a:pPr marL="171450" lvl="1" indent="-171450">
              <a:lnSpc>
                <a:spcPct val="95000"/>
              </a:lnSpc>
              <a:spcBef>
                <a:spcPts val="300"/>
              </a:spcBef>
              <a:buClr>
                <a:schemeClr val="tx1"/>
              </a:buClr>
              <a:buFont typeface="Arial" pitchFamily="34" charset="0"/>
              <a:buChar char="•"/>
            </a:pPr>
            <a:r>
              <a:rPr lang="en-US" sz="1100"/>
              <a:t>Conversion of 1,000 desktops to virtual desktop infrastructure; serving </a:t>
            </a:r>
            <a:r>
              <a:rPr lang="en-US" sz="1100" smtClean="0"/>
              <a:t/>
            </a:r>
            <a:br>
              <a:rPr lang="en-US" sz="1100" smtClean="0"/>
            </a:br>
            <a:r>
              <a:rPr lang="en-US" sz="1100" smtClean="0"/>
              <a:t>10,000 </a:t>
            </a:r>
            <a:r>
              <a:rPr lang="en-US" sz="1100"/>
              <a:t>students</a:t>
            </a:r>
          </a:p>
          <a:p>
            <a:pPr marL="171450" lvl="1" indent="-171450">
              <a:lnSpc>
                <a:spcPct val="95000"/>
              </a:lnSpc>
              <a:spcBef>
                <a:spcPts val="300"/>
              </a:spcBef>
              <a:buClr>
                <a:schemeClr val="tx1"/>
              </a:buClr>
              <a:buFont typeface="Arial" pitchFamily="34" charset="0"/>
              <a:buChar char="•"/>
            </a:pPr>
            <a:r>
              <a:rPr lang="en-US" sz="1100"/>
              <a:t>Support larger number of end-users with existing IT resources</a:t>
            </a:r>
          </a:p>
          <a:p>
            <a:pPr marL="171450" lvl="1" indent="-171450">
              <a:lnSpc>
                <a:spcPct val="95000"/>
              </a:lnSpc>
              <a:spcBef>
                <a:spcPts val="300"/>
              </a:spcBef>
              <a:buClr>
                <a:schemeClr val="tx1"/>
              </a:buClr>
              <a:buFont typeface="Arial" pitchFamily="34" charset="0"/>
              <a:buChar char="•"/>
            </a:pPr>
            <a:r>
              <a:rPr lang="en-US" sz="1100"/>
              <a:t>More engaging, effective and inclusive learning environment</a:t>
            </a:r>
            <a:endParaRPr lang="en-US" sz="1100" dirty="0"/>
          </a:p>
        </p:txBody>
      </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4" name="Text Box 23"/>
            <p:cNvSpPr txBox="1">
              <a:spLocks noChangeArrowheads="1"/>
            </p:cNvSpPr>
            <p:nvPr/>
          </p:nvSpPr>
          <p:spPr bwMode="auto">
            <a:xfrm>
              <a:off x="345899" y="5705188"/>
              <a:ext cx="11497027" cy="8340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“Our new virtualized, collaborative workspace has been very positively received by students, faculty and administration. The students are more motivated using technology in their lessons.”</a:t>
              </a:r>
            </a:p>
            <a:p>
              <a:pPr marL="76200" indent="-12700">
                <a:lnSpc>
                  <a:spcPct val="90000"/>
                </a:lnSpc>
                <a:spcBef>
                  <a:spcPts val="600"/>
                </a:spcBef>
              </a:pPr>
              <a:r>
                <a:rPr lang="en-US" sz="1200" i="1" dirty="0" smtClean="0"/>
                <a:t>—</a:t>
              </a:r>
              <a:r>
                <a:rPr lang="en-US" sz="1200" dirty="0" smtClean="0"/>
                <a:t>Steve Davis, Director of Technology, Utica City School District</a:t>
              </a:r>
              <a:endParaRPr lang="en-US" sz="1200" dirty="0"/>
            </a:p>
          </p:txBody>
        </p:sp>
      </p:grpSp>
    </p:spTree>
    <p:extLst>
      <p:ext uri="{BB962C8B-B14F-4D97-AF65-F5344CB8AC3E}">
        <p14:creationId xmlns:p14="http://schemas.microsoft.com/office/powerpoint/2010/main" val="346958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6" name="Rounded Rectangle 65"/>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 Same Side Corner Rectangle 66"/>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8" name="Rounded Rectangle 67"/>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69"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Higher Education</a:t>
            </a:r>
          </a:p>
          <a:p>
            <a:pPr marL="171450" lvl="1" indent="-171450">
              <a:lnSpc>
                <a:spcPct val="95000"/>
              </a:lnSpc>
              <a:spcBef>
                <a:spcPts val="300"/>
              </a:spcBef>
              <a:buClr>
                <a:schemeClr val="tx1"/>
              </a:buClr>
              <a:buFont typeface="Arial" pitchFamily="34" charset="0"/>
              <a:buChar char="•"/>
            </a:pPr>
            <a:r>
              <a:rPr lang="en-US" sz="1100"/>
              <a:t>8,500 students and 600 full-time faculty and staff</a:t>
            </a:r>
          </a:p>
          <a:p>
            <a:pPr marL="171450" lvl="1" indent="-171450">
              <a:lnSpc>
                <a:spcPct val="95000"/>
              </a:lnSpc>
              <a:spcBef>
                <a:spcPts val="300"/>
              </a:spcBef>
              <a:buClr>
                <a:schemeClr val="tx1"/>
              </a:buClr>
              <a:buFont typeface="Arial" pitchFamily="34" charset="0"/>
              <a:buChar char="•"/>
            </a:pPr>
            <a:r>
              <a:rPr lang="en-US" sz="1100"/>
              <a:t>Headquartered in Gallatin, Tennessee </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70"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1" name="Rectangle 17"/>
          <p:cNvSpPr>
            <a:spLocks noChangeArrowheads="1"/>
          </p:cNvSpPr>
          <p:nvPr/>
        </p:nvSpPr>
        <p:spPr bwMode="auto">
          <a:xfrm flipH="1">
            <a:off x="3202171" y="1365666"/>
            <a:ext cx="5550119"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Support growing student population while reducing operational costs to accommodate 15% funding cut</a:t>
            </a:r>
          </a:p>
          <a:p>
            <a:pPr marL="171450" lvl="1" indent="-171450">
              <a:lnSpc>
                <a:spcPct val="95000"/>
              </a:lnSpc>
              <a:spcBef>
                <a:spcPts val="300"/>
              </a:spcBef>
              <a:buClr>
                <a:schemeClr val="tx1"/>
              </a:buClr>
              <a:buFont typeface="Arial" pitchFamily="34" charset="0"/>
              <a:buChar char="•"/>
            </a:pPr>
            <a:r>
              <a:rPr lang="en-US" sz="1100"/>
              <a:t>Deliver state-mandated switch from instructor-led teaching to computer-based teaching with instructor support</a:t>
            </a:r>
          </a:p>
          <a:p>
            <a:pPr marL="171450" lvl="1" indent="-171450">
              <a:lnSpc>
                <a:spcPct val="95000"/>
              </a:lnSpc>
              <a:spcBef>
                <a:spcPts val="300"/>
              </a:spcBef>
              <a:buClr>
                <a:schemeClr val="tx1"/>
              </a:buClr>
              <a:buFont typeface="Arial" pitchFamily="34" charset="0"/>
              <a:buChar char="•"/>
            </a:pPr>
            <a:r>
              <a:rPr lang="en-US" sz="1100"/>
              <a:t>Completed large lab modernization project with no increase in staff</a:t>
            </a:r>
            <a:endParaRPr lang="en-US" sz="1100" dirty="0"/>
          </a:p>
        </p:txBody>
      </p:sp>
      <p:sp>
        <p:nvSpPr>
          <p:cNvPr id="72"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3"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a:t>
            </a:r>
            <a:r>
              <a:rPr lang="en-US" sz="1100" smtClean="0"/>
              <a:t>Experience Infrastructure </a:t>
            </a:r>
            <a:r>
              <a:rPr lang="en-US" sz="1100"/>
              <a:t>(VXI</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Virtualization Experience Client  2212 (VXC</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UCS B-Series </a:t>
            </a:r>
            <a:r>
              <a:rPr lang="en-US" sz="1100" smtClean="0"/>
              <a:t>Servers</a:t>
            </a:r>
            <a:endParaRPr lang="en-US" sz="1100"/>
          </a:p>
          <a:p>
            <a:pPr marL="171450" lvl="1" indent="-171450">
              <a:lnSpc>
                <a:spcPct val="95000"/>
              </a:lnSpc>
              <a:spcBef>
                <a:spcPts val="300"/>
              </a:spcBef>
              <a:buClr>
                <a:schemeClr val="tx1"/>
              </a:buClr>
              <a:buFont typeface="Arial" pitchFamily="34" charset="0"/>
              <a:buChar char="•"/>
            </a:pPr>
            <a:r>
              <a:rPr lang="en-US" sz="1100"/>
              <a:t>Cisco Nexus 2000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Nexus 3000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Catalyst 4500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Cisco Catalyst 6500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Virtualized Desktops:  </a:t>
            </a:r>
            <a:r>
              <a:rPr lang="en-US" sz="1100" smtClean="0"/>
              <a:t>160</a:t>
            </a:r>
            <a:endParaRPr lang="en-US" sz="1100"/>
          </a:p>
          <a:p>
            <a:pPr marL="171450" lvl="1" indent="-171450">
              <a:lnSpc>
                <a:spcPct val="95000"/>
              </a:lnSpc>
              <a:spcBef>
                <a:spcPts val="300"/>
              </a:spcBef>
              <a:buClr>
                <a:schemeClr val="tx1"/>
              </a:buClr>
              <a:buFont typeface="Arial" pitchFamily="34" charset="0"/>
              <a:buChar char="•"/>
            </a:pPr>
            <a:r>
              <a:rPr lang="en-US" sz="1100"/>
              <a:t>Desktop Virtualization Software: Citrix </a:t>
            </a:r>
            <a:r>
              <a:rPr lang="en-US" sz="1100" smtClean="0"/>
              <a:t>XenDesktop</a:t>
            </a:r>
            <a:endParaRPr lang="en-US" sz="1100"/>
          </a:p>
          <a:p>
            <a:pPr marL="171450" lvl="1" indent="-171450">
              <a:lnSpc>
                <a:spcPct val="95000"/>
              </a:lnSpc>
              <a:spcBef>
                <a:spcPts val="300"/>
              </a:spcBef>
              <a:buClr>
                <a:schemeClr val="tx1"/>
              </a:buClr>
              <a:buFont typeface="Arial" pitchFamily="34" charset="0"/>
              <a:buChar char="•"/>
            </a:pPr>
            <a:r>
              <a:rPr lang="en-US" sz="1100"/>
              <a:t>Applications: Microsoft HyperV; Microsoft Office</a:t>
            </a:r>
            <a:endParaRPr lang="en-US" sz="1100" dirty="0"/>
          </a:p>
        </p:txBody>
      </p:sp>
      <p:sp>
        <p:nvSpPr>
          <p:cNvPr id="74" name="Rectangle 17"/>
          <p:cNvSpPr>
            <a:spLocks noChangeArrowheads="1"/>
          </p:cNvSpPr>
          <p:nvPr/>
        </p:nvSpPr>
        <p:spPr bwMode="auto">
          <a:xfrm flipH="1">
            <a:off x="3202172" y="2821299"/>
            <a:ext cx="5550118"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UCS met virtual computing requirements with less central processing units and more virtual desktops per server than the legacy vendor</a:t>
            </a:r>
          </a:p>
          <a:p>
            <a:pPr marL="171450" lvl="1" indent="-171450">
              <a:lnSpc>
                <a:spcPct val="95000"/>
              </a:lnSpc>
              <a:spcBef>
                <a:spcPts val="300"/>
              </a:spcBef>
              <a:buClr>
                <a:schemeClr val="tx1"/>
              </a:buClr>
              <a:buFont typeface="Arial" pitchFamily="34" charset="0"/>
              <a:buChar char="•"/>
            </a:pPr>
            <a:r>
              <a:rPr lang="en-US" sz="1100"/>
              <a:t>Ability to reduce server count by 50% over legacy vendor solution</a:t>
            </a:r>
          </a:p>
          <a:p>
            <a:pPr marL="171450" lvl="1" indent="-171450">
              <a:lnSpc>
                <a:spcPct val="95000"/>
              </a:lnSpc>
              <a:spcBef>
                <a:spcPts val="300"/>
              </a:spcBef>
              <a:buClr>
                <a:schemeClr val="tx1"/>
              </a:buClr>
              <a:buFont typeface="Arial" pitchFamily="34" charset="0"/>
              <a:buChar char="•"/>
            </a:pPr>
            <a:r>
              <a:rPr lang="en-US" sz="1100"/>
              <a:t>Future proof IT environment: deploy virtual desktops today, unify virtual desktops, voice, and video in the future</a:t>
            </a:r>
            <a:endParaRPr lang="en-US" sz="1100" dirty="0"/>
          </a:p>
        </p:txBody>
      </p:sp>
      <p:sp>
        <p:nvSpPr>
          <p:cNvPr id="75" name="Rectangle 17"/>
          <p:cNvSpPr>
            <a:spLocks noChangeArrowheads="1"/>
          </p:cNvSpPr>
          <p:nvPr/>
        </p:nvSpPr>
        <p:spPr bwMode="auto">
          <a:xfrm flipH="1">
            <a:off x="3202172" y="4276932"/>
            <a:ext cx="5550118" cy="1094146"/>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Reduces desktop deployment costs by $300/end-user </a:t>
            </a:r>
          </a:p>
          <a:p>
            <a:pPr marL="171450" lvl="1" indent="-171450">
              <a:lnSpc>
                <a:spcPct val="95000"/>
              </a:lnSpc>
              <a:spcBef>
                <a:spcPts val="300"/>
              </a:spcBef>
              <a:buClr>
                <a:schemeClr val="tx1"/>
              </a:buClr>
              <a:buFont typeface="Arial" pitchFamily="34" charset="0"/>
              <a:buChar char="•"/>
            </a:pPr>
            <a:r>
              <a:rPr lang="en-US" sz="1100"/>
              <a:t>Extends delivery of education services within budget constraints </a:t>
            </a:r>
          </a:p>
          <a:p>
            <a:pPr marL="171450" lvl="1" indent="-171450">
              <a:lnSpc>
                <a:spcPct val="95000"/>
              </a:lnSpc>
              <a:spcBef>
                <a:spcPts val="300"/>
              </a:spcBef>
              <a:buClr>
                <a:schemeClr val="tx1"/>
              </a:buClr>
              <a:buFont typeface="Arial" pitchFamily="34" charset="0"/>
              <a:buChar char="•"/>
            </a:pPr>
            <a:r>
              <a:rPr lang="en-US" sz="1100"/>
              <a:t>Reduces routine software upgrade times from 30 hours to less than one hour</a:t>
            </a:r>
          </a:p>
          <a:p>
            <a:pPr marL="171450" lvl="1" indent="-171450">
              <a:lnSpc>
                <a:spcPct val="95000"/>
              </a:lnSpc>
              <a:spcBef>
                <a:spcPts val="300"/>
              </a:spcBef>
              <a:buClr>
                <a:schemeClr val="tx1"/>
              </a:buClr>
              <a:buFont typeface="Arial" pitchFamily="34" charset="0"/>
              <a:buChar char="•"/>
            </a:pPr>
            <a:r>
              <a:rPr lang="en-US" sz="1100"/>
              <a:t>Realized additional savings with efficient data center management</a:t>
            </a:r>
            <a:endParaRPr lang="en-US" sz="1100" dirty="0"/>
          </a:p>
        </p:txBody>
      </p:sp>
      <p:sp>
        <p:nvSpPr>
          <p:cNvPr id="5" name="Rectangle 15"/>
          <p:cNvSpPr>
            <a:spLocks noGrp="1" noChangeArrowheads="1"/>
          </p:cNvSpPr>
          <p:nvPr>
            <p:ph type="title"/>
          </p:nvPr>
        </p:nvSpPr>
        <p:spPr/>
        <p:txBody>
          <a:bodyPr/>
          <a:lstStyle/>
          <a:p>
            <a:r>
              <a:rPr lang="en-US" smtClean="0"/>
              <a:t>Volunteer State Community College</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8137" y="1359729"/>
            <a:ext cx="1285875" cy="660940"/>
          </a:xfrm>
          <a:prstGeom prst="rect">
            <a:avLst/>
          </a:prstGeom>
        </p:spPr>
      </p:pic>
      <p:grpSp>
        <p:nvGrpSpPr>
          <p:cNvPr id="39" name="Group 38"/>
          <p:cNvGrpSpPr/>
          <p:nvPr/>
        </p:nvGrpSpPr>
        <p:grpSpPr>
          <a:xfrm>
            <a:off x="11170799" y="157954"/>
            <a:ext cx="783892" cy="413545"/>
            <a:chOff x="3490913" y="2860675"/>
            <a:chExt cx="2160587" cy="1139826"/>
          </a:xfrm>
          <a:solidFill>
            <a:schemeClr val="tx1"/>
          </a:solidFill>
        </p:grpSpPr>
        <p:sp>
          <p:nvSpPr>
            <p:cNvPr id="41"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705188"/>
              <a:ext cx="11497027" cy="8340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“Cisco Virtualization Experience Infrastructure, built on Cisco </a:t>
              </a:r>
              <a:r>
                <a:rPr lang="en-US" dirty="0" err="1"/>
                <a:t>UCS</a:t>
              </a:r>
              <a:r>
                <a:rPr lang="en-US" dirty="0"/>
                <a:t>, became the foundation we relied on to meet Volunteer State’s virtual vision and enable education programs at our community college.”</a:t>
              </a:r>
            </a:p>
            <a:p>
              <a:pPr marL="76200" indent="-12700">
                <a:lnSpc>
                  <a:spcPct val="90000"/>
                </a:lnSpc>
                <a:spcBef>
                  <a:spcPts val="600"/>
                </a:spcBef>
              </a:pPr>
              <a:r>
                <a:rPr lang="en-US" sz="1200" dirty="0"/>
                <a:t>—Brian Kraus, Director of Information Technology, Volunteer State Community College</a:t>
              </a:r>
            </a:p>
          </p:txBody>
        </p:sp>
      </p:grpSp>
    </p:spTree>
    <p:extLst>
      <p:ext uri="{BB962C8B-B14F-4D97-AF65-F5344CB8AC3E}">
        <p14:creationId xmlns:p14="http://schemas.microsoft.com/office/powerpoint/2010/main" val="110123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ed Rectangle 66"/>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 Same Side Corner Rectangle 6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9" name="Rounded Rectangle 68"/>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70"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Higher Education</a:t>
            </a:r>
          </a:p>
          <a:p>
            <a:pPr marL="171450" lvl="1" indent="-171450">
              <a:lnSpc>
                <a:spcPct val="95000"/>
              </a:lnSpc>
              <a:spcBef>
                <a:spcPts val="300"/>
              </a:spcBef>
              <a:buClr>
                <a:schemeClr val="tx1"/>
              </a:buClr>
              <a:buFont typeface="Arial" pitchFamily="34" charset="0"/>
              <a:buChar char="•"/>
            </a:pPr>
            <a:r>
              <a:rPr lang="en-US" sz="1100"/>
              <a:t>8,000 students, 1,200 faculty and staff</a:t>
            </a:r>
          </a:p>
          <a:p>
            <a:pPr marL="171450" lvl="1" indent="-171450">
              <a:lnSpc>
                <a:spcPct val="95000"/>
              </a:lnSpc>
              <a:spcBef>
                <a:spcPts val="300"/>
              </a:spcBef>
              <a:buClr>
                <a:schemeClr val="tx1"/>
              </a:buClr>
              <a:buFont typeface="Arial" pitchFamily="34" charset="0"/>
              <a:buChar char="•"/>
            </a:pPr>
            <a:r>
              <a:rPr lang="en-US" sz="1100"/>
              <a:t>Leader in distance education</a:t>
            </a:r>
          </a:p>
          <a:p>
            <a:pPr marL="171450" lvl="1" indent="-171450">
              <a:lnSpc>
                <a:spcPct val="95000"/>
              </a:lnSpc>
              <a:spcBef>
                <a:spcPts val="300"/>
              </a:spcBef>
              <a:buClr>
                <a:schemeClr val="tx1"/>
              </a:buClr>
              <a:buFont typeface="Arial" pitchFamily="34" charset="0"/>
              <a:buChar char="•"/>
            </a:pPr>
            <a:r>
              <a:rPr lang="en-US" sz="1100"/>
              <a:t>Headquartered in Canyon, TX</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71"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2" name="Rectangle 17"/>
          <p:cNvSpPr>
            <a:spLocks noChangeArrowheads="1"/>
          </p:cNvSpPr>
          <p:nvPr/>
        </p:nvSpPr>
        <p:spPr bwMode="auto">
          <a:xfrm flipH="1">
            <a:off x="3202171" y="1365666"/>
            <a:ext cx="5550119"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Support growing student enrollment, while helping university reduce operating budget by USD$3.6M</a:t>
            </a:r>
          </a:p>
          <a:p>
            <a:pPr marL="171450" lvl="1" indent="-171450">
              <a:lnSpc>
                <a:spcPct val="95000"/>
              </a:lnSpc>
              <a:spcBef>
                <a:spcPts val="300"/>
              </a:spcBef>
              <a:buClr>
                <a:schemeClr val="tx1"/>
              </a:buClr>
              <a:buFont typeface="Arial" pitchFamily="34" charset="0"/>
              <a:buChar char="•"/>
            </a:pPr>
            <a:r>
              <a:rPr lang="en-US" sz="1100"/>
              <a:t>Support growing distance learning requirements</a:t>
            </a:r>
          </a:p>
          <a:p>
            <a:pPr marL="171450" lvl="1" indent="-171450">
              <a:lnSpc>
                <a:spcPct val="95000"/>
              </a:lnSpc>
              <a:spcBef>
                <a:spcPts val="300"/>
              </a:spcBef>
              <a:buClr>
                <a:schemeClr val="tx1"/>
              </a:buClr>
              <a:buFont typeface="Arial" pitchFamily="34" charset="0"/>
              <a:buChar char="•"/>
            </a:pPr>
            <a:r>
              <a:rPr lang="en-US" sz="1100"/>
              <a:t>Reduce cost and complexity of rapidly growing data center environment, while improving access to services</a:t>
            </a:r>
            <a:endParaRPr lang="en-US" sz="1100" dirty="0"/>
          </a:p>
        </p:txBody>
      </p:sp>
      <p:sp>
        <p:nvSpPr>
          <p:cNvPr id="73"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4"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Virtualization </a:t>
            </a:r>
            <a:r>
              <a:rPr lang="en-US" sz="1100" smtClean="0"/>
              <a:t>Experience Infrastructure </a:t>
            </a:r>
            <a:r>
              <a:rPr lang="en-US" sz="1100"/>
              <a:t>(VXI</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Virtualization Experience Client 2212 (VXC</a:t>
            </a:r>
            <a:r>
              <a:rPr lang="en-US" sz="1100" smtClean="0"/>
              <a:t>)</a:t>
            </a:r>
            <a:endParaRPr lang="en-US" sz="1100"/>
          </a:p>
          <a:p>
            <a:pPr marL="171450" lvl="1" indent="-171450">
              <a:lnSpc>
                <a:spcPct val="95000"/>
              </a:lnSpc>
              <a:spcBef>
                <a:spcPts val="300"/>
              </a:spcBef>
              <a:buClr>
                <a:schemeClr val="tx1"/>
              </a:buClr>
              <a:buFont typeface="Arial" pitchFamily="34" charset="0"/>
              <a:buChar char="•"/>
            </a:pPr>
            <a:r>
              <a:rPr lang="en-US" sz="1100"/>
              <a:t>Cisco  UCS 5108 B-Series </a:t>
            </a:r>
            <a:r>
              <a:rPr lang="en-US" sz="1100" smtClean="0"/>
              <a:t>Chassis</a:t>
            </a:r>
            <a:endParaRPr lang="en-US" sz="1100"/>
          </a:p>
          <a:p>
            <a:pPr marL="171450" lvl="1" indent="-171450">
              <a:lnSpc>
                <a:spcPct val="95000"/>
              </a:lnSpc>
              <a:spcBef>
                <a:spcPts val="300"/>
              </a:spcBef>
              <a:buClr>
                <a:schemeClr val="tx1"/>
              </a:buClr>
              <a:buFont typeface="Arial" pitchFamily="34" charset="0"/>
              <a:buChar char="•"/>
            </a:pPr>
            <a:r>
              <a:rPr lang="en-US" sz="1100"/>
              <a:t>Cisco UCS 6120XP 20-Port </a:t>
            </a:r>
            <a:r>
              <a:rPr lang="en-US" sz="1100" smtClean="0"/>
              <a:t/>
            </a:r>
            <a:br>
              <a:rPr lang="en-US" sz="1100" smtClean="0"/>
            </a:br>
            <a:r>
              <a:rPr lang="en-US" sz="1100" smtClean="0"/>
              <a:t>Fabric Interconnect</a:t>
            </a:r>
            <a:endParaRPr lang="en-US" sz="1100"/>
          </a:p>
          <a:p>
            <a:pPr marL="171450" lvl="1" indent="-171450">
              <a:lnSpc>
                <a:spcPct val="95000"/>
              </a:lnSpc>
              <a:spcBef>
                <a:spcPts val="300"/>
              </a:spcBef>
              <a:buClr>
                <a:schemeClr val="tx1"/>
              </a:buClr>
              <a:buFont typeface="Arial" pitchFamily="34" charset="0"/>
              <a:buChar char="•"/>
            </a:pPr>
            <a:r>
              <a:rPr lang="en-US" sz="1100"/>
              <a:t>Cisco UCS B200 M1 and M2 </a:t>
            </a:r>
            <a:r>
              <a:rPr lang="en-US" sz="1100" smtClean="0"/>
              <a:t/>
            </a:r>
            <a:br>
              <a:rPr lang="en-US" sz="1100" smtClean="0"/>
            </a:br>
            <a:r>
              <a:rPr lang="en-US" sz="1100" smtClean="0"/>
              <a:t>Blade Servers</a:t>
            </a:r>
            <a:endParaRPr lang="en-US" sz="1100"/>
          </a:p>
          <a:p>
            <a:pPr marL="171450" lvl="1" indent="-171450">
              <a:lnSpc>
                <a:spcPct val="95000"/>
              </a:lnSpc>
              <a:spcBef>
                <a:spcPts val="300"/>
              </a:spcBef>
              <a:buClr>
                <a:schemeClr val="tx1"/>
              </a:buClr>
              <a:buFont typeface="Arial" pitchFamily="34" charset="0"/>
              <a:buChar char="•"/>
            </a:pPr>
            <a:r>
              <a:rPr lang="en-US" sz="1100"/>
              <a:t>Cisco UCS B250 M1 and M2 </a:t>
            </a:r>
            <a:r>
              <a:rPr lang="en-US" sz="1100" smtClean="0"/>
              <a:t/>
            </a:r>
            <a:br>
              <a:rPr lang="en-US" sz="1100" smtClean="0"/>
            </a:br>
            <a:r>
              <a:rPr lang="en-US" sz="1100" smtClean="0"/>
              <a:t>Blade Servers</a:t>
            </a:r>
            <a:endParaRPr lang="en-US" sz="1100"/>
          </a:p>
          <a:p>
            <a:pPr marL="171450" lvl="1" indent="-171450">
              <a:lnSpc>
                <a:spcPct val="95000"/>
              </a:lnSpc>
              <a:spcBef>
                <a:spcPts val="300"/>
              </a:spcBef>
              <a:buClr>
                <a:schemeClr val="tx1"/>
              </a:buClr>
              <a:buFont typeface="Arial" pitchFamily="34" charset="0"/>
              <a:buChar char="•"/>
            </a:pPr>
            <a:r>
              <a:rPr lang="en-US" sz="1100"/>
              <a:t>Cisco Catalyst 6500 Series 10 Gigabit  Ethernet </a:t>
            </a:r>
            <a:r>
              <a:rPr lang="en-US" sz="1100" smtClean="0"/>
              <a:t>Modules</a:t>
            </a:r>
            <a:endParaRPr lang="en-US" sz="1100"/>
          </a:p>
          <a:p>
            <a:pPr marL="171450" lvl="1" indent="-171450">
              <a:lnSpc>
                <a:spcPct val="95000"/>
              </a:lnSpc>
              <a:spcBef>
                <a:spcPts val="300"/>
              </a:spcBef>
              <a:buClr>
                <a:schemeClr val="tx1"/>
              </a:buClr>
              <a:buFont typeface="Arial" pitchFamily="34" charset="0"/>
              <a:buChar char="•"/>
            </a:pPr>
            <a:r>
              <a:rPr lang="en-US" sz="1100"/>
              <a:t>Desktop Virtualization Software: VMware View</a:t>
            </a:r>
          </a:p>
          <a:p>
            <a:pPr marL="171450" lvl="1" indent="-171450">
              <a:lnSpc>
                <a:spcPct val="95000"/>
              </a:lnSpc>
              <a:spcBef>
                <a:spcPts val="300"/>
              </a:spcBef>
              <a:buClr>
                <a:schemeClr val="tx1"/>
              </a:buClr>
              <a:buFont typeface="Arial" pitchFamily="34" charset="0"/>
              <a:buChar char="•"/>
            </a:pPr>
            <a:endParaRPr lang="en-US" sz="1100"/>
          </a:p>
          <a:p>
            <a:pPr marL="171450" lvl="1" indent="-171450">
              <a:lnSpc>
                <a:spcPct val="95000"/>
              </a:lnSpc>
              <a:spcBef>
                <a:spcPts val="300"/>
              </a:spcBef>
              <a:buClr>
                <a:schemeClr val="tx1"/>
              </a:buClr>
              <a:buFont typeface="Arial" pitchFamily="34" charset="0"/>
              <a:buChar char="•"/>
            </a:pPr>
            <a:endParaRPr lang="en-US" sz="1100"/>
          </a:p>
          <a:p>
            <a:pPr marL="171450" lvl="1" indent="-171450">
              <a:lnSpc>
                <a:spcPct val="95000"/>
              </a:lnSpc>
              <a:spcBef>
                <a:spcPts val="300"/>
              </a:spcBef>
              <a:buClr>
                <a:schemeClr val="tx1"/>
              </a:buClr>
              <a:buFont typeface="Arial" pitchFamily="34" charset="0"/>
              <a:buChar char="•"/>
            </a:pPr>
            <a:endParaRPr lang="en-US" sz="1100" dirty="0"/>
          </a:p>
        </p:txBody>
      </p:sp>
      <p:sp>
        <p:nvSpPr>
          <p:cNvPr id="75" name="Rectangle 17"/>
          <p:cNvSpPr>
            <a:spLocks noChangeArrowheads="1"/>
          </p:cNvSpPr>
          <p:nvPr/>
        </p:nvSpPr>
        <p:spPr bwMode="auto">
          <a:xfrm flipH="1">
            <a:off x="3202172" y="2581956"/>
            <a:ext cx="5550118" cy="1415772"/>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Cisco UCS provides consolidated, cost-effective, approach to data center design and ease of expanding into virtual desktops</a:t>
            </a:r>
          </a:p>
          <a:p>
            <a:pPr marL="171450" lvl="1" indent="-171450">
              <a:lnSpc>
                <a:spcPct val="95000"/>
              </a:lnSpc>
              <a:spcBef>
                <a:spcPts val="300"/>
              </a:spcBef>
              <a:buClr>
                <a:schemeClr val="tx1"/>
              </a:buClr>
              <a:buFont typeface="Arial" pitchFamily="34" charset="0"/>
              <a:buChar char="•"/>
            </a:pPr>
            <a:r>
              <a:rPr lang="en-US" sz="1100"/>
              <a:t>Launched Cisco VXI with VMware View across campus to reduce costs</a:t>
            </a:r>
          </a:p>
          <a:p>
            <a:pPr marL="171450" lvl="1" indent="-171450">
              <a:lnSpc>
                <a:spcPct val="95000"/>
              </a:lnSpc>
              <a:spcBef>
                <a:spcPts val="300"/>
              </a:spcBef>
              <a:buClr>
                <a:schemeClr val="tx1"/>
              </a:buClr>
              <a:buFont typeface="Arial" pitchFamily="34" charset="0"/>
              <a:buChar char="•"/>
            </a:pPr>
            <a:r>
              <a:rPr lang="en-US" sz="1100"/>
              <a:t>Superior 24x7 support ensures smooth deployment and operations</a:t>
            </a:r>
          </a:p>
          <a:p>
            <a:pPr marL="171450" lvl="1" indent="-171450">
              <a:lnSpc>
                <a:spcPct val="95000"/>
              </a:lnSpc>
              <a:spcBef>
                <a:spcPts val="300"/>
              </a:spcBef>
              <a:buClr>
                <a:schemeClr val="tx1"/>
              </a:buClr>
              <a:buFont typeface="Arial" pitchFamily="34" charset="0"/>
              <a:buChar char="•"/>
            </a:pPr>
            <a:r>
              <a:rPr lang="en-US" sz="1100"/>
              <a:t>Consolidated Cisco environment integrates student and faculty service functions with consolidated communications</a:t>
            </a:r>
            <a:endParaRPr lang="en-US" sz="1100" dirty="0"/>
          </a:p>
        </p:txBody>
      </p:sp>
      <p:sp>
        <p:nvSpPr>
          <p:cNvPr id="76" name="Rectangle 17"/>
          <p:cNvSpPr>
            <a:spLocks noChangeArrowheads="1"/>
          </p:cNvSpPr>
          <p:nvPr/>
        </p:nvSpPr>
        <p:spPr bwMode="auto">
          <a:xfrm flipH="1">
            <a:off x="3202172" y="3997532"/>
            <a:ext cx="5550118"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Leverage virtual desktops on campus to reduce cost of replacing </a:t>
            </a:r>
            <a:r>
              <a:rPr lang="en-US" sz="1100" smtClean="0"/>
              <a:t/>
            </a:r>
            <a:br>
              <a:rPr lang="en-US" sz="1100" smtClean="0"/>
            </a:br>
            <a:r>
              <a:rPr lang="en-US" sz="1100" smtClean="0"/>
              <a:t>personal </a:t>
            </a:r>
            <a:r>
              <a:rPr lang="en-US" sz="1100"/>
              <a:t>computers annually by 65 percent</a:t>
            </a:r>
          </a:p>
          <a:p>
            <a:pPr marL="171450" lvl="1" indent="-171450">
              <a:lnSpc>
                <a:spcPct val="95000"/>
              </a:lnSpc>
              <a:spcBef>
                <a:spcPts val="300"/>
              </a:spcBef>
              <a:buClr>
                <a:schemeClr val="tx1"/>
              </a:buClr>
              <a:buFont typeface="Arial" pitchFamily="34" charset="0"/>
              <a:buChar char="•"/>
            </a:pPr>
            <a:r>
              <a:rPr lang="en-US" sz="1100"/>
              <a:t>Deliver improved data center service to school and community; </a:t>
            </a:r>
            <a:r>
              <a:rPr lang="en-US" sz="1100" smtClean="0"/>
              <a:t/>
            </a:r>
            <a:br>
              <a:rPr lang="en-US" sz="1100" smtClean="0"/>
            </a:br>
            <a:r>
              <a:rPr lang="en-US" sz="1100" smtClean="0"/>
              <a:t>despite </a:t>
            </a:r>
            <a:r>
              <a:rPr lang="en-US" sz="1100"/>
              <a:t>$200K budget cut </a:t>
            </a:r>
          </a:p>
          <a:p>
            <a:pPr marL="171450" lvl="1" indent="-171450">
              <a:lnSpc>
                <a:spcPct val="95000"/>
              </a:lnSpc>
              <a:spcBef>
                <a:spcPts val="300"/>
              </a:spcBef>
              <a:buClr>
                <a:schemeClr val="tx1"/>
              </a:buClr>
              <a:buFont typeface="Arial" pitchFamily="34" charset="0"/>
              <a:buChar char="•"/>
            </a:pPr>
            <a:r>
              <a:rPr lang="en-US" sz="1100"/>
              <a:t>Reliable, cost-effective, infrastructure enables growth in university’s leading distance education services</a:t>
            </a:r>
            <a:endParaRPr lang="en-US" sz="1100" dirty="0"/>
          </a:p>
        </p:txBody>
      </p:sp>
      <p:sp>
        <p:nvSpPr>
          <p:cNvPr id="5" name="Rectangle 15"/>
          <p:cNvSpPr>
            <a:spLocks noGrp="1" noChangeArrowheads="1"/>
          </p:cNvSpPr>
          <p:nvPr>
            <p:ph type="title"/>
          </p:nvPr>
        </p:nvSpPr>
        <p:spPr/>
        <p:txBody>
          <a:bodyPr/>
          <a:lstStyle/>
          <a:p>
            <a:r>
              <a:rPr lang="en-US" smtClean="0"/>
              <a:t>West Texas A&amp;M University</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9318" y="1401503"/>
            <a:ext cx="663512" cy="663512"/>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4" name="Text Box 23"/>
            <p:cNvSpPr txBox="1">
              <a:spLocks noChangeArrowheads="1"/>
            </p:cNvSpPr>
            <p:nvPr/>
          </p:nvSpPr>
          <p:spPr bwMode="auto">
            <a:xfrm>
              <a:off x="345899" y="5705188"/>
              <a:ext cx="11497027" cy="8340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“We truly are partners in integration. With Cisco, we’ve set the standard in the </a:t>
              </a:r>
              <a:r>
                <a:rPr lang="en-US" dirty="0" err="1"/>
                <a:t>A&amp;M</a:t>
              </a:r>
              <a:r>
                <a:rPr lang="en-US" dirty="0"/>
                <a:t> system for our work in the data center.”</a:t>
              </a:r>
            </a:p>
            <a:p>
              <a:pPr marL="76200" indent="-12700">
                <a:lnSpc>
                  <a:spcPct val="90000"/>
                </a:lnSpc>
                <a:spcBef>
                  <a:spcPts val="600"/>
                </a:spcBef>
              </a:pPr>
              <a:r>
                <a:rPr lang="en-US" sz="1200" dirty="0"/>
                <a:t>—James Webb, CIO, West Texas </a:t>
              </a:r>
              <a:r>
                <a:rPr lang="en-US" sz="1200" dirty="0" err="1"/>
                <a:t>A&amp;M</a:t>
              </a:r>
              <a:r>
                <a:rPr lang="en-US" sz="1200" dirty="0"/>
                <a:t> University</a:t>
              </a:r>
            </a:p>
          </p:txBody>
        </p:sp>
      </p:grpSp>
    </p:spTree>
    <p:extLst>
      <p:ext uri="{BB962C8B-B14F-4D97-AF65-F5344CB8AC3E}">
        <p14:creationId xmlns:p14="http://schemas.microsoft.com/office/powerpoint/2010/main" val="247640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ed Rectangle 67"/>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9" name="Round Same Side Corner Rectangle 68"/>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70" name="Rounded Rectangle 69"/>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71"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Industry: Business Process, Document, and IT Services</a:t>
            </a:r>
          </a:p>
          <a:p>
            <a:pPr marL="171450" lvl="1" indent="-171450">
              <a:lnSpc>
                <a:spcPct val="95000"/>
              </a:lnSpc>
              <a:spcBef>
                <a:spcPts val="300"/>
              </a:spcBef>
              <a:buClr>
                <a:schemeClr val="tx1"/>
              </a:buClr>
              <a:buFont typeface="Arial" pitchFamily="34" charset="0"/>
              <a:buChar char="•"/>
            </a:pPr>
            <a:r>
              <a:rPr lang="en-US" sz="1100"/>
              <a:t>Employees: 140,000</a:t>
            </a:r>
          </a:p>
          <a:p>
            <a:pPr marL="171450" lvl="1" indent="-171450">
              <a:lnSpc>
                <a:spcPct val="95000"/>
              </a:lnSpc>
              <a:spcBef>
                <a:spcPts val="300"/>
              </a:spcBef>
              <a:buClr>
                <a:schemeClr val="tx1"/>
              </a:buClr>
              <a:buFont typeface="Arial" pitchFamily="34" charset="0"/>
              <a:buChar char="•"/>
            </a:pPr>
            <a:r>
              <a:rPr lang="en-US" sz="1100"/>
              <a:t>Location: Norwalk, Connecticut</a:t>
            </a:r>
          </a:p>
          <a:p>
            <a:pPr marL="171450" lvl="1" indent="-171450">
              <a:lnSpc>
                <a:spcPct val="95000"/>
              </a:lnSpc>
              <a:spcBef>
                <a:spcPts val="300"/>
              </a:spcBef>
              <a:buClr>
                <a:schemeClr val="tx1"/>
              </a:buClr>
              <a:buFont typeface="Arial" pitchFamily="34" charset="0"/>
              <a:buChar char="•"/>
            </a:pPr>
            <a:r>
              <a:rPr lang="en-US" sz="1100"/>
              <a:t>Business process services include HR, accounting and finance, healthcare provider solutions, and programs for federal, state, and </a:t>
            </a:r>
            <a:r>
              <a:rPr lang="en-US" sz="1100" smtClean="0"/>
              <a:t/>
            </a:r>
            <a:br>
              <a:rPr lang="en-US" sz="1100" smtClean="0"/>
            </a:br>
            <a:r>
              <a:rPr lang="en-US" sz="1100" smtClean="0"/>
              <a:t>local </a:t>
            </a:r>
            <a:r>
              <a:rPr lang="en-US" sz="1100"/>
              <a:t>governments</a:t>
            </a:r>
          </a:p>
          <a:p>
            <a:pPr marL="171450" lvl="1" indent="-171450">
              <a:lnSpc>
                <a:spcPct val="95000"/>
              </a:lnSpc>
              <a:spcBef>
                <a:spcPts val="300"/>
              </a:spcBef>
              <a:buClr>
                <a:schemeClr val="tx1"/>
              </a:buClr>
              <a:buFont typeface="Arial" pitchFamily="34" charset="0"/>
              <a:buChar char="•"/>
            </a:pPr>
            <a:r>
              <a:rPr lang="en-US" sz="1100"/>
              <a:t>IT services offered include designing, developing, delivery, and support of various business-critical systems</a:t>
            </a:r>
          </a:p>
          <a:p>
            <a:pPr marL="171450" lvl="1" indent="-171450">
              <a:lnSpc>
                <a:spcPct val="95000"/>
              </a:lnSpc>
              <a:spcBef>
                <a:spcPts val="300"/>
              </a:spcBef>
              <a:buClr>
                <a:schemeClr val="tx1"/>
              </a:buClr>
              <a:buFont typeface="Arial" pitchFamily="34" charset="0"/>
              <a:buChar char="•"/>
            </a:pPr>
            <a:r>
              <a:rPr lang="en-US" sz="1100"/>
              <a:t>Theater:  Americas, AP/J/GC, </a:t>
            </a:r>
            <a:r>
              <a:rPr lang="en-US" sz="1100" smtClean="0"/>
              <a:t/>
            </a:r>
            <a:br>
              <a:rPr lang="en-US" sz="1100" smtClean="0"/>
            </a:br>
            <a:r>
              <a:rPr lang="en-US" sz="1100" smtClean="0"/>
              <a:t>and </a:t>
            </a:r>
            <a:r>
              <a:rPr lang="en-US" sz="1100"/>
              <a:t>EMEAR</a:t>
            </a:r>
            <a:endParaRPr lang="en-US" sz="1100" dirty="0"/>
          </a:p>
        </p:txBody>
      </p:sp>
      <p:sp>
        <p:nvSpPr>
          <p:cNvPr id="72"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3" name="Rectangle 17"/>
          <p:cNvSpPr>
            <a:spLocks noChangeArrowheads="1"/>
          </p:cNvSpPr>
          <p:nvPr/>
        </p:nvSpPr>
        <p:spPr bwMode="auto">
          <a:xfrm flipH="1">
            <a:off x="3202171" y="1365666"/>
            <a:ext cx="5550119"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Enhance scalability of worldwide Global Delivery Center network to meet </a:t>
            </a:r>
            <a:r>
              <a:rPr lang="en-US" sz="1100" smtClean="0"/>
              <a:t/>
            </a:r>
            <a:br>
              <a:rPr lang="en-US" sz="1100" smtClean="0"/>
            </a:br>
            <a:r>
              <a:rPr lang="en-US" sz="1100" smtClean="0"/>
              <a:t>fast-growing </a:t>
            </a:r>
            <a:r>
              <a:rPr lang="en-US" sz="1100"/>
              <a:t>demand for cloud-based Managed Print Services</a:t>
            </a:r>
          </a:p>
          <a:p>
            <a:pPr marL="171450" lvl="1" indent="-171450">
              <a:lnSpc>
                <a:spcPct val="95000"/>
              </a:lnSpc>
              <a:spcBef>
                <a:spcPts val="300"/>
              </a:spcBef>
              <a:buClr>
                <a:schemeClr val="tx1"/>
              </a:buClr>
              <a:buFont typeface="Arial" pitchFamily="34" charset="0"/>
              <a:buChar char="•"/>
            </a:pPr>
            <a:r>
              <a:rPr lang="en-US" sz="1100"/>
              <a:t>Improve performance of big data analytics supporting service delivery and </a:t>
            </a:r>
            <a:r>
              <a:rPr lang="en-US" sz="1100" smtClean="0"/>
              <a:t/>
            </a:r>
            <a:br>
              <a:rPr lang="en-US" sz="1100" smtClean="0"/>
            </a:br>
            <a:r>
              <a:rPr lang="en-US" sz="1100" smtClean="0"/>
              <a:t>product </a:t>
            </a:r>
            <a:r>
              <a:rPr lang="en-US" sz="1100"/>
              <a:t>development</a:t>
            </a:r>
          </a:p>
          <a:p>
            <a:pPr marL="171450" lvl="1" indent="-171450">
              <a:lnSpc>
                <a:spcPct val="95000"/>
              </a:lnSpc>
              <a:spcBef>
                <a:spcPts val="300"/>
              </a:spcBef>
              <a:buClr>
                <a:schemeClr val="tx1"/>
              </a:buClr>
              <a:buFont typeface="Arial" pitchFamily="34" charset="0"/>
              <a:buChar char="•"/>
            </a:pPr>
            <a:r>
              <a:rPr lang="en-US" sz="1100"/>
              <a:t>Deliver cloud services, including Infrastructure as a Service and Cisco Hosted Collaboration services, on reliable platform</a:t>
            </a:r>
            <a:endParaRPr lang="en-US" sz="1100" dirty="0"/>
          </a:p>
        </p:txBody>
      </p:sp>
      <p:sp>
        <p:nvSpPr>
          <p:cNvPr id="74"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5"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Vblock 700 Series</a:t>
            </a:r>
          </a:p>
          <a:p>
            <a:pPr marL="171450" lvl="1" indent="-171450">
              <a:lnSpc>
                <a:spcPct val="95000"/>
              </a:lnSpc>
              <a:spcBef>
                <a:spcPts val="300"/>
              </a:spcBef>
              <a:buClr>
                <a:schemeClr val="tx1"/>
              </a:buClr>
              <a:buFont typeface="Arial" pitchFamily="34" charset="0"/>
              <a:buChar char="•"/>
            </a:pPr>
            <a:r>
              <a:rPr lang="en-US" sz="1100"/>
              <a:t>Cisco UCS B200 M2, B230 M2, </a:t>
            </a:r>
            <a:r>
              <a:rPr lang="en-US" sz="1100" smtClean="0"/>
              <a:t/>
            </a:r>
            <a:br>
              <a:rPr lang="en-US" sz="1100" smtClean="0"/>
            </a:br>
            <a:r>
              <a:rPr lang="en-US" sz="1100" smtClean="0"/>
              <a:t>and </a:t>
            </a:r>
            <a:r>
              <a:rPr lang="en-US" sz="1100"/>
              <a:t>B440 M1 Blade Servers</a:t>
            </a:r>
          </a:p>
          <a:p>
            <a:pPr marL="171450" lvl="1" indent="-171450">
              <a:lnSpc>
                <a:spcPct val="95000"/>
              </a:lnSpc>
              <a:spcBef>
                <a:spcPts val="300"/>
              </a:spcBef>
              <a:buClr>
                <a:schemeClr val="tx1"/>
              </a:buClr>
              <a:buFont typeface="Arial" pitchFamily="34" charset="0"/>
              <a:buChar char="•"/>
            </a:pPr>
            <a:r>
              <a:rPr lang="en-US" sz="1100"/>
              <a:t>Cisco UCS C460 M2 </a:t>
            </a:r>
            <a:r>
              <a:rPr lang="en-US" sz="1100" smtClean="0"/>
              <a:t/>
            </a:r>
            <a:br>
              <a:rPr lang="en-US" sz="1100" smtClean="0"/>
            </a:br>
            <a:r>
              <a:rPr lang="en-US" sz="1100" smtClean="0"/>
              <a:t>Rack-Mount </a:t>
            </a:r>
            <a:r>
              <a:rPr lang="en-US" sz="1100"/>
              <a:t>Servers</a:t>
            </a:r>
          </a:p>
          <a:p>
            <a:pPr marL="171450" lvl="1" indent="-171450">
              <a:lnSpc>
                <a:spcPct val="95000"/>
              </a:lnSpc>
              <a:spcBef>
                <a:spcPts val="300"/>
              </a:spcBef>
              <a:buClr>
                <a:schemeClr val="tx1"/>
              </a:buClr>
              <a:buFont typeface="Arial" pitchFamily="34" charset="0"/>
              <a:buChar char="•"/>
            </a:pPr>
            <a:r>
              <a:rPr lang="en-US" sz="1100"/>
              <a:t>Cisco Intelligent Automation software, including Cisco </a:t>
            </a:r>
            <a:r>
              <a:rPr lang="en-US" sz="1100" smtClean="0"/>
              <a:t/>
            </a:r>
            <a:br>
              <a:rPr lang="en-US" sz="1100" smtClean="0"/>
            </a:br>
            <a:r>
              <a:rPr lang="en-US" sz="1100" smtClean="0"/>
              <a:t>Process </a:t>
            </a:r>
            <a:r>
              <a:rPr lang="en-US" sz="1100"/>
              <a:t>Orchestrator</a:t>
            </a:r>
          </a:p>
          <a:p>
            <a:pPr marL="171450" lvl="1" indent="-171450">
              <a:lnSpc>
                <a:spcPct val="95000"/>
              </a:lnSpc>
              <a:spcBef>
                <a:spcPts val="300"/>
              </a:spcBef>
              <a:buClr>
                <a:schemeClr val="tx1"/>
              </a:buClr>
              <a:buFont typeface="Arial" pitchFamily="34" charset="0"/>
              <a:buChar char="•"/>
            </a:pPr>
            <a:r>
              <a:rPr lang="en-US" sz="1100"/>
              <a:t>Cisco Nexus 5000, 2000, and 1000v Series Switches</a:t>
            </a:r>
          </a:p>
          <a:p>
            <a:pPr marL="171450" lvl="1" indent="-171450">
              <a:lnSpc>
                <a:spcPct val="95000"/>
              </a:lnSpc>
              <a:spcBef>
                <a:spcPts val="300"/>
              </a:spcBef>
              <a:buClr>
                <a:schemeClr val="tx1"/>
              </a:buClr>
              <a:buFont typeface="Arial" pitchFamily="34" charset="0"/>
              <a:buChar char="•"/>
            </a:pPr>
            <a:r>
              <a:rPr lang="en-US" sz="1100"/>
              <a:t>Cisco MDS 9000 Series </a:t>
            </a:r>
            <a:r>
              <a:rPr lang="en-US" sz="1100" smtClean="0"/>
              <a:t/>
            </a:r>
            <a:br>
              <a:rPr lang="en-US" sz="1100" smtClean="0"/>
            </a:br>
            <a:r>
              <a:rPr lang="en-US" sz="1100" smtClean="0"/>
              <a:t>Multilayer </a:t>
            </a:r>
            <a:r>
              <a:rPr lang="en-US" sz="1100"/>
              <a:t>Switches</a:t>
            </a:r>
          </a:p>
          <a:p>
            <a:pPr marL="171450" lvl="1" indent="-171450">
              <a:lnSpc>
                <a:spcPct val="95000"/>
              </a:lnSpc>
              <a:spcBef>
                <a:spcPts val="300"/>
              </a:spcBef>
              <a:buClr>
                <a:schemeClr val="tx1"/>
              </a:buClr>
              <a:buFont typeface="Arial" pitchFamily="34" charset="0"/>
              <a:buChar char="•"/>
            </a:pPr>
            <a:r>
              <a:rPr lang="en-US" sz="1100"/>
              <a:t>Cisco Application Control Engine (ACE) Modules</a:t>
            </a:r>
          </a:p>
          <a:p>
            <a:pPr marL="171450" lvl="1" indent="-171450">
              <a:lnSpc>
                <a:spcPct val="95000"/>
              </a:lnSpc>
              <a:spcBef>
                <a:spcPts val="300"/>
              </a:spcBef>
              <a:buClr>
                <a:schemeClr val="tx1"/>
              </a:buClr>
              <a:buFont typeface="Arial" pitchFamily="34" charset="0"/>
              <a:buChar char="•"/>
            </a:pPr>
            <a:r>
              <a:rPr lang="en-US" sz="1100"/>
              <a:t>Cisco UCS 6248UP </a:t>
            </a:r>
            <a:r>
              <a:rPr lang="en-US" sz="1100" smtClean="0"/>
              <a:t/>
            </a:r>
            <a:br>
              <a:rPr lang="en-US" sz="1100" smtClean="0"/>
            </a:br>
            <a:r>
              <a:rPr lang="en-US" sz="1100" smtClean="0"/>
              <a:t>Fabric </a:t>
            </a:r>
            <a:r>
              <a:rPr lang="en-US" sz="1100"/>
              <a:t>Interconnects</a:t>
            </a:r>
          </a:p>
          <a:p>
            <a:pPr marL="171450" lvl="1" indent="-171450">
              <a:lnSpc>
                <a:spcPct val="95000"/>
              </a:lnSpc>
              <a:spcBef>
                <a:spcPts val="300"/>
              </a:spcBef>
              <a:buClr>
                <a:schemeClr val="tx1"/>
              </a:buClr>
              <a:buFont typeface="Arial" pitchFamily="34" charset="0"/>
              <a:buChar char="•"/>
            </a:pPr>
            <a:r>
              <a:rPr lang="en-US" sz="1100"/>
              <a:t>Cisco Unified Computing </a:t>
            </a:r>
            <a:r>
              <a:rPr lang="en-US" sz="1100" smtClean="0"/>
              <a:t/>
            </a:r>
            <a:br>
              <a:rPr lang="en-US" sz="1100" smtClean="0"/>
            </a:br>
            <a:r>
              <a:rPr lang="en-US" sz="1100" smtClean="0"/>
              <a:t>System </a:t>
            </a:r>
            <a:r>
              <a:rPr lang="en-US" sz="1100"/>
              <a:t>Manager</a:t>
            </a:r>
          </a:p>
          <a:p>
            <a:pPr marL="171450" lvl="1" indent="-171450">
              <a:lnSpc>
                <a:spcPct val="95000"/>
              </a:lnSpc>
              <a:spcBef>
                <a:spcPts val="300"/>
              </a:spcBef>
              <a:buClr>
                <a:schemeClr val="tx1"/>
              </a:buClr>
              <a:buFont typeface="Arial" pitchFamily="34" charset="0"/>
              <a:buChar char="•"/>
            </a:pPr>
            <a:r>
              <a:rPr lang="en-US" sz="1100"/>
              <a:t>Storage: </a:t>
            </a:r>
            <a:r>
              <a:rPr lang="en-US" sz="1100" smtClean="0"/>
              <a:t>EMC</a:t>
            </a:r>
            <a:endParaRPr lang="en-US" sz="1100"/>
          </a:p>
        </p:txBody>
      </p:sp>
      <p:sp>
        <p:nvSpPr>
          <p:cNvPr id="76" name="Rectangle 17"/>
          <p:cNvSpPr>
            <a:spLocks noChangeArrowheads="1"/>
          </p:cNvSpPr>
          <p:nvPr/>
        </p:nvSpPr>
        <p:spPr bwMode="auto">
          <a:xfrm flipH="1">
            <a:off x="3202172" y="2861648"/>
            <a:ext cx="5550118" cy="1017202"/>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Vblock, including Cisco UCS, EMC storage, and VMware virtualization, and </a:t>
            </a:r>
            <a:r>
              <a:rPr lang="en-US" sz="1100" smtClean="0"/>
              <a:t/>
            </a:r>
            <a:br>
              <a:rPr lang="en-US" sz="1100" smtClean="0"/>
            </a:br>
            <a:r>
              <a:rPr lang="en-US" sz="1100" smtClean="0"/>
              <a:t>Cisco </a:t>
            </a:r>
            <a:r>
              <a:rPr lang="en-US" sz="1100"/>
              <a:t>Nexus switches update the Xerox global delivery center network to create and support a flexible, powerful virtual environment using an integrated, prevalidated architecture</a:t>
            </a:r>
            <a:endParaRPr lang="en-US" sz="1100" dirty="0"/>
          </a:p>
        </p:txBody>
      </p:sp>
      <p:sp>
        <p:nvSpPr>
          <p:cNvPr id="77" name="Rectangle 17"/>
          <p:cNvSpPr>
            <a:spLocks noChangeArrowheads="1"/>
          </p:cNvSpPr>
          <p:nvPr/>
        </p:nvSpPr>
        <p:spPr bwMode="auto">
          <a:xfrm flipH="1">
            <a:off x="3202172" y="3997532"/>
            <a:ext cx="5550118" cy="1377300"/>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Accelerated performance of applications for Managed Print Services, improving response times</a:t>
            </a:r>
          </a:p>
          <a:p>
            <a:pPr marL="171450" lvl="1" indent="-171450">
              <a:lnSpc>
                <a:spcPct val="95000"/>
              </a:lnSpc>
              <a:spcBef>
                <a:spcPts val="300"/>
              </a:spcBef>
              <a:buClr>
                <a:schemeClr val="tx1"/>
              </a:buClr>
              <a:buFont typeface="Arial" pitchFamily="34" charset="0"/>
              <a:buChar char="•"/>
            </a:pPr>
            <a:r>
              <a:rPr lang="en-US" sz="1100"/>
              <a:t>Streamlined environment for faster and easier deployment, reducing number of server profiles by as much as 80 percent</a:t>
            </a:r>
          </a:p>
          <a:p>
            <a:pPr marL="171450" lvl="1" indent="-171450">
              <a:lnSpc>
                <a:spcPct val="95000"/>
              </a:lnSpc>
              <a:spcBef>
                <a:spcPts val="300"/>
              </a:spcBef>
              <a:buClr>
                <a:schemeClr val="tx1"/>
              </a:buClr>
              <a:buFont typeface="Arial" pitchFamily="34" charset="0"/>
              <a:buChar char="•"/>
            </a:pPr>
            <a:r>
              <a:rPr lang="en-US" sz="1100"/>
              <a:t>Improved staff productivity by 20 percent, freeing staff to focus on higher-value support and development activities</a:t>
            </a:r>
            <a:endParaRPr lang="en-US" sz="1100" dirty="0"/>
          </a:p>
        </p:txBody>
      </p:sp>
      <p:sp>
        <p:nvSpPr>
          <p:cNvPr id="5" name="Rectangle 15"/>
          <p:cNvSpPr>
            <a:spLocks noGrp="1" noChangeArrowheads="1"/>
          </p:cNvSpPr>
          <p:nvPr>
            <p:ph type="title"/>
          </p:nvPr>
        </p:nvSpPr>
        <p:spPr/>
        <p:txBody>
          <a:bodyPr/>
          <a:lstStyle/>
          <a:p>
            <a:r>
              <a:rPr lang="en-US" smtClean="0"/>
              <a:t>Xerox</a:t>
            </a:r>
            <a:endParaRPr lang="en-US" dirty="0"/>
          </a:p>
        </p:txBody>
      </p:sp>
      <p:sp>
        <p:nvSpPr>
          <p:cNvPr id="39" name="TextBox 38"/>
          <p:cNvSpPr txBox="1"/>
          <p:nvPr/>
        </p:nvSpPr>
        <p:spPr>
          <a:xfrm>
            <a:off x="3839480" y="6484620"/>
            <a:ext cx="4144201" cy="369332"/>
          </a:xfrm>
          <a:prstGeom prst="rect">
            <a:avLst/>
          </a:prstGeom>
          <a:noFill/>
        </p:spPr>
        <p:txBody>
          <a:bodyPr wrap="square" rtlCol="0">
            <a:spAutoFit/>
          </a:bodyPr>
          <a:lstStyle/>
          <a:p>
            <a:pPr algn="ctr"/>
            <a:endParaRPr lang="en-US" dirty="0">
              <a:solidFill>
                <a:srgbClr val="C00000"/>
              </a:solidFill>
            </a:endParaRPr>
          </a:p>
        </p:txBody>
      </p:sp>
      <p:pic>
        <p:nvPicPr>
          <p:cNvPr id="2" name="Picture 2" descr="http://t3.gstatic.com/images?q=tbn:ANd9GcQRq0pn1-1Ufe6tyxqkuIhdGpSl3qJYyniManndJ1AQCxnNNYc0GQ"/>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4387" y="1460646"/>
            <a:ext cx="1853375" cy="521399"/>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1170799" y="157954"/>
            <a:ext cx="783892" cy="413545"/>
            <a:chOff x="3490913" y="2860675"/>
            <a:chExt cx="2160587" cy="1139826"/>
          </a:xfrm>
          <a:solidFill>
            <a:schemeClr val="tx1"/>
          </a:solidFill>
        </p:grpSpPr>
        <p:sp>
          <p:nvSpPr>
            <p:cNvPr id="43"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p:cNvGrpSpPr/>
          <p:nvPr/>
        </p:nvGrpSpPr>
        <p:grpSpPr>
          <a:xfrm>
            <a:off x="0" y="5437851"/>
            <a:ext cx="12188825" cy="1368748"/>
            <a:chOff x="0" y="5437851"/>
            <a:chExt cx="12188825" cy="1368748"/>
          </a:xfrm>
        </p:grpSpPr>
        <p:sp>
          <p:nvSpPr>
            <p:cNvPr id="34" name="Rectangle 33"/>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Text Box 23"/>
            <p:cNvSpPr txBox="1">
              <a:spLocks noChangeArrowheads="1"/>
            </p:cNvSpPr>
            <p:nvPr/>
          </p:nvSpPr>
          <p:spPr bwMode="auto">
            <a:xfrm>
              <a:off x="345899" y="5494362"/>
              <a:ext cx="11497027" cy="1255728"/>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“With rapidly increasing demand for services, we had to be able to apply service profiles quickly and get new servers and applications running, without rebuilding environments every time. Cisco </a:t>
              </a:r>
              <a:r>
                <a:rPr lang="en-US" dirty="0" err="1"/>
                <a:t>UCS</a:t>
              </a:r>
              <a:r>
                <a:rPr lang="en-US" dirty="0"/>
                <a:t> delivers a more integrated, easier-to-manage platform that has reduced the number of server profiles we manage by as much as 80 percent.” </a:t>
              </a:r>
              <a:br>
                <a:rPr lang="en-US" dirty="0"/>
              </a:br>
              <a:r>
                <a:rPr lang="en-US" sz="1200" dirty="0" smtClean="0"/>
                <a:t>—</a:t>
              </a:r>
              <a:r>
                <a:rPr lang="en-US" sz="1200" dirty="0"/>
                <a:t>Scott </a:t>
              </a:r>
              <a:r>
                <a:rPr lang="en-US" sz="1200" dirty="0" err="1"/>
                <a:t>Biesaart</a:t>
              </a:r>
              <a:r>
                <a:rPr lang="en-US" sz="1200" dirty="0"/>
                <a:t>, Manager, MPS Technology Group, Xerox</a:t>
              </a:r>
            </a:p>
          </p:txBody>
        </p:sp>
      </p:grpSp>
    </p:spTree>
    <p:extLst>
      <p:ext uri="{BB962C8B-B14F-4D97-AF65-F5344CB8AC3E}">
        <p14:creationId xmlns:p14="http://schemas.microsoft.com/office/powerpoint/2010/main" val="150888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7" name="Rounded Rectangle 66"/>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68" name="Round Same Side Corner Rectangle 67"/>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69" name="Rounded Rectangle 68"/>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70"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smtClean="0"/>
              <a:t>K—12 </a:t>
            </a:r>
            <a:r>
              <a:rPr lang="en-US" sz="1100"/>
              <a:t>Education</a:t>
            </a:r>
          </a:p>
          <a:p>
            <a:pPr marL="171450" lvl="1" indent="-171450">
              <a:lnSpc>
                <a:spcPct val="95000"/>
              </a:lnSpc>
              <a:spcBef>
                <a:spcPts val="300"/>
              </a:spcBef>
              <a:buClr>
                <a:schemeClr val="tx1"/>
              </a:buClr>
              <a:buFont typeface="Arial" pitchFamily="34" charset="0"/>
              <a:buChar char="•"/>
            </a:pPr>
            <a:r>
              <a:rPr lang="en-US" sz="1100"/>
              <a:t>14 elementary schools, 5middle schools, 4 high schools</a:t>
            </a:r>
          </a:p>
          <a:p>
            <a:pPr marL="171450" lvl="1" indent="-171450">
              <a:lnSpc>
                <a:spcPct val="95000"/>
              </a:lnSpc>
              <a:spcBef>
                <a:spcPts val="300"/>
              </a:spcBef>
              <a:buClr>
                <a:schemeClr val="tx1"/>
              </a:buClr>
              <a:buFont typeface="Arial" pitchFamily="34" charset="0"/>
              <a:buChar char="•"/>
            </a:pPr>
            <a:r>
              <a:rPr lang="en-US" sz="1100"/>
              <a:t>1,700 employees,  15,300 students</a:t>
            </a:r>
          </a:p>
          <a:p>
            <a:pPr marL="171450" lvl="1" indent="-171450">
              <a:lnSpc>
                <a:spcPct val="95000"/>
              </a:lnSpc>
              <a:spcBef>
                <a:spcPts val="300"/>
              </a:spcBef>
              <a:buClr>
                <a:schemeClr val="tx1"/>
              </a:buClr>
              <a:buFont typeface="Arial" pitchFamily="34" charset="0"/>
              <a:buChar char="•"/>
            </a:pPr>
            <a:r>
              <a:rPr lang="en-US" sz="1100"/>
              <a:t>Headquartered in Yakima, WA</a:t>
            </a:r>
          </a:p>
          <a:p>
            <a:pPr marL="171450" lvl="1" indent="-171450">
              <a:lnSpc>
                <a:spcPct val="95000"/>
              </a:lnSpc>
              <a:spcBef>
                <a:spcPts val="300"/>
              </a:spcBef>
              <a:buClr>
                <a:schemeClr val="tx1"/>
              </a:buClr>
              <a:buFont typeface="Arial" pitchFamily="34" charset="0"/>
              <a:buChar char="•"/>
            </a:pPr>
            <a:r>
              <a:rPr lang="en-US" sz="1100"/>
              <a:t>Theater:  Americas</a:t>
            </a:r>
            <a:endParaRPr lang="en-US" sz="1100" dirty="0"/>
          </a:p>
        </p:txBody>
      </p:sp>
      <p:sp>
        <p:nvSpPr>
          <p:cNvPr id="71"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72" name="Rectangle 17"/>
          <p:cNvSpPr>
            <a:spLocks noChangeArrowheads="1"/>
          </p:cNvSpPr>
          <p:nvPr/>
        </p:nvSpPr>
        <p:spPr bwMode="auto">
          <a:xfrm flipH="1">
            <a:off x="3202171" y="1365666"/>
            <a:ext cx="5550119" cy="1216487"/>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Deploy 14 computer labs that meet schools’ needs today while preparing to support a 1:1 computing environment</a:t>
            </a:r>
          </a:p>
          <a:p>
            <a:pPr marL="171450" lvl="1" indent="-171450">
              <a:lnSpc>
                <a:spcPct val="95000"/>
              </a:lnSpc>
              <a:spcBef>
                <a:spcPts val="300"/>
              </a:spcBef>
              <a:buClr>
                <a:schemeClr val="tx1"/>
              </a:buClr>
              <a:buFont typeface="Arial" pitchFamily="34" charset="0"/>
              <a:buChar char="•"/>
            </a:pPr>
            <a:r>
              <a:rPr lang="en-US" sz="1100"/>
              <a:t>Leverage existing technology investments while increasing application responsiveness</a:t>
            </a:r>
          </a:p>
          <a:p>
            <a:pPr marL="171450" lvl="1" indent="-171450">
              <a:lnSpc>
                <a:spcPct val="95000"/>
              </a:lnSpc>
              <a:spcBef>
                <a:spcPts val="300"/>
              </a:spcBef>
              <a:buClr>
                <a:schemeClr val="tx1"/>
              </a:buClr>
              <a:buFont typeface="Arial" pitchFamily="34" charset="0"/>
              <a:buChar char="•"/>
            </a:pPr>
            <a:r>
              <a:rPr lang="en-US" sz="1100"/>
              <a:t>Lean IT staff that is almost one-third the industry average</a:t>
            </a:r>
            <a:endParaRPr lang="en-US" sz="1100" dirty="0"/>
          </a:p>
        </p:txBody>
      </p:sp>
      <p:sp>
        <p:nvSpPr>
          <p:cNvPr id="73"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74"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UCS 5100 </a:t>
            </a:r>
            <a:r>
              <a:rPr lang="en-US" sz="1100" smtClean="0"/>
              <a:t>Series Blade </a:t>
            </a:r>
            <a:r>
              <a:rPr lang="en-US" sz="1100"/>
              <a:t>Server </a:t>
            </a:r>
            <a:r>
              <a:rPr lang="en-US" sz="1100" smtClean="0"/>
              <a:t>Chassis</a:t>
            </a:r>
            <a:endParaRPr lang="en-US" sz="1100"/>
          </a:p>
          <a:p>
            <a:pPr marL="171450" lvl="1" indent="-171450">
              <a:lnSpc>
                <a:spcPct val="95000"/>
              </a:lnSpc>
              <a:spcBef>
                <a:spcPts val="300"/>
              </a:spcBef>
              <a:buClr>
                <a:schemeClr val="tx1"/>
              </a:buClr>
              <a:buFont typeface="Arial" pitchFamily="34" charset="0"/>
              <a:buChar char="•"/>
            </a:pPr>
            <a:r>
              <a:rPr lang="en-US" sz="1100"/>
              <a:t>VMware View deployed </a:t>
            </a:r>
            <a:r>
              <a:rPr lang="en-US" sz="1100" smtClean="0"/>
              <a:t>on Cisco </a:t>
            </a:r>
            <a:r>
              <a:rPr lang="en-US" sz="1100"/>
              <a:t>UCS B250 </a:t>
            </a:r>
            <a:r>
              <a:rPr lang="en-US" sz="1100" smtClean="0"/>
              <a:t>Extended Memory </a:t>
            </a:r>
            <a:br>
              <a:rPr lang="en-US" sz="1100" smtClean="0"/>
            </a:br>
            <a:r>
              <a:rPr lang="en-US" sz="1100" smtClean="0"/>
              <a:t>Blade Servers</a:t>
            </a:r>
            <a:endParaRPr lang="en-US" sz="1100"/>
          </a:p>
          <a:p>
            <a:pPr marL="171450" lvl="1" indent="-171450">
              <a:lnSpc>
                <a:spcPct val="95000"/>
              </a:lnSpc>
              <a:spcBef>
                <a:spcPts val="300"/>
              </a:spcBef>
              <a:buClr>
                <a:schemeClr val="tx1"/>
              </a:buClr>
              <a:buFont typeface="Arial" pitchFamily="34" charset="0"/>
              <a:buChar char="•"/>
            </a:pPr>
            <a:r>
              <a:rPr lang="en-US" sz="1100"/>
              <a:t>Cisco UCS </a:t>
            </a:r>
            <a:r>
              <a:rPr lang="en-US" sz="1100" smtClean="0"/>
              <a:t>Manager Routing </a:t>
            </a:r>
            <a:r>
              <a:rPr lang="en-US" sz="1100"/>
              <a:t>and </a:t>
            </a:r>
            <a:r>
              <a:rPr lang="en-US" sz="1100" smtClean="0"/>
              <a:t>Switching</a:t>
            </a:r>
            <a:endParaRPr lang="en-US" sz="1100"/>
          </a:p>
          <a:p>
            <a:pPr marL="171450" lvl="1" indent="-171450">
              <a:lnSpc>
                <a:spcPct val="95000"/>
              </a:lnSpc>
              <a:spcBef>
                <a:spcPts val="300"/>
              </a:spcBef>
              <a:buClr>
                <a:schemeClr val="tx1"/>
              </a:buClr>
              <a:buFont typeface="Arial" pitchFamily="34" charset="0"/>
              <a:buChar char="•"/>
            </a:pPr>
            <a:r>
              <a:rPr lang="en-US" sz="1100" smtClean="0"/>
              <a:t>Cisco </a:t>
            </a:r>
            <a:r>
              <a:rPr lang="en-US" sz="1100"/>
              <a:t>Nexus 7000 </a:t>
            </a:r>
            <a:r>
              <a:rPr lang="en-US" sz="1100" smtClean="0"/>
              <a:t>Series Switches </a:t>
            </a:r>
            <a:r>
              <a:rPr lang="en-US" sz="1100"/>
              <a:t>and Cisco Catalyst 4500 Series </a:t>
            </a:r>
            <a:r>
              <a:rPr lang="en-US" sz="1100" smtClean="0"/>
              <a:t>Switches</a:t>
            </a:r>
            <a:endParaRPr lang="en-US" sz="1100"/>
          </a:p>
          <a:p>
            <a:pPr marL="171450" lvl="1" indent="-171450">
              <a:lnSpc>
                <a:spcPct val="95000"/>
              </a:lnSpc>
              <a:spcBef>
                <a:spcPts val="300"/>
              </a:spcBef>
              <a:buClr>
                <a:schemeClr val="tx1"/>
              </a:buClr>
              <a:buFont typeface="Arial" pitchFamily="34" charset="0"/>
              <a:buChar char="•"/>
            </a:pPr>
            <a:r>
              <a:rPr lang="en-US" sz="1100"/>
              <a:t>Virtual Desktops: </a:t>
            </a:r>
            <a:r>
              <a:rPr lang="en-US" sz="1100" smtClean="0"/>
              <a:t>450</a:t>
            </a:r>
            <a:endParaRPr lang="en-US" sz="1100"/>
          </a:p>
          <a:p>
            <a:pPr marL="171450" lvl="1" indent="-171450">
              <a:lnSpc>
                <a:spcPct val="95000"/>
              </a:lnSpc>
              <a:spcBef>
                <a:spcPts val="300"/>
              </a:spcBef>
              <a:buClr>
                <a:schemeClr val="tx1"/>
              </a:buClr>
              <a:buFont typeface="Arial" pitchFamily="34" charset="0"/>
              <a:buChar char="•"/>
            </a:pPr>
            <a:r>
              <a:rPr lang="en-US" sz="1100"/>
              <a:t>Storage: </a:t>
            </a:r>
            <a:r>
              <a:rPr lang="en-US" sz="1100" smtClean="0"/>
              <a:t>NetApp</a:t>
            </a:r>
            <a:endParaRPr lang="en-US" sz="1100"/>
          </a:p>
          <a:p>
            <a:pPr marL="171450" lvl="1" indent="-171450">
              <a:lnSpc>
                <a:spcPct val="95000"/>
              </a:lnSpc>
              <a:spcBef>
                <a:spcPts val="300"/>
              </a:spcBef>
              <a:buClr>
                <a:schemeClr val="tx1"/>
              </a:buClr>
              <a:buFont typeface="Arial" pitchFamily="34" charset="0"/>
              <a:buChar char="•"/>
            </a:pPr>
            <a:r>
              <a:rPr lang="en-US" sz="1100"/>
              <a:t>Desktop Virtualization Software: VMware View 4.5, VMware </a:t>
            </a:r>
            <a:r>
              <a:rPr lang="en-US" sz="1100" smtClean="0"/>
              <a:t/>
            </a:r>
            <a:br>
              <a:rPr lang="en-US" sz="1100" smtClean="0"/>
            </a:br>
            <a:r>
              <a:rPr lang="en-US" sz="1100" smtClean="0"/>
              <a:t>vSphere 4</a:t>
            </a:r>
            <a:endParaRPr lang="en-US" sz="1100"/>
          </a:p>
          <a:p>
            <a:pPr marL="171450" lvl="1" indent="-171450">
              <a:lnSpc>
                <a:spcPct val="95000"/>
              </a:lnSpc>
              <a:spcBef>
                <a:spcPts val="300"/>
              </a:spcBef>
              <a:buClr>
                <a:schemeClr val="tx1"/>
              </a:buClr>
              <a:buFont typeface="Arial" pitchFamily="34" charset="0"/>
              <a:buChar char="•"/>
            </a:pPr>
            <a:r>
              <a:rPr lang="en-US" sz="1100"/>
              <a:t>Applications</a:t>
            </a:r>
            <a:r>
              <a:rPr lang="en-US" sz="1100" smtClean="0"/>
              <a:t>: Wyse </a:t>
            </a:r>
            <a:r>
              <a:rPr lang="en-US" sz="1100"/>
              <a:t>Zero Client</a:t>
            </a:r>
            <a:endParaRPr lang="en-US" sz="1100" dirty="0"/>
          </a:p>
        </p:txBody>
      </p:sp>
      <p:sp>
        <p:nvSpPr>
          <p:cNvPr id="75" name="Rectangle 17"/>
          <p:cNvSpPr>
            <a:spLocks noChangeArrowheads="1"/>
          </p:cNvSpPr>
          <p:nvPr/>
        </p:nvSpPr>
        <p:spPr bwMode="auto">
          <a:xfrm flipH="1">
            <a:off x="3202172" y="2558700"/>
            <a:ext cx="5550118" cy="1576585"/>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 WHY CISCO DATA CENTER SOLUTIONS</a:t>
            </a:r>
            <a:endParaRPr lang="en-US" sz="1400" b="1" dirty="0"/>
          </a:p>
          <a:p>
            <a:pPr marL="171450" lvl="1" indent="-171450">
              <a:lnSpc>
                <a:spcPct val="95000"/>
              </a:lnSpc>
              <a:spcBef>
                <a:spcPts val="300"/>
              </a:spcBef>
              <a:buClr>
                <a:schemeClr val="tx1"/>
              </a:buClr>
              <a:buFont typeface="Arial" pitchFamily="34" charset="0"/>
              <a:buChar char="•"/>
            </a:pPr>
            <a:r>
              <a:rPr lang="en-US" sz="1100"/>
              <a:t>End-to-end Cisco architecture</a:t>
            </a:r>
          </a:p>
          <a:p>
            <a:pPr marL="171450" lvl="1" indent="-171450">
              <a:lnSpc>
                <a:spcPct val="95000"/>
              </a:lnSpc>
              <a:spcBef>
                <a:spcPts val="300"/>
              </a:spcBef>
              <a:buClr>
                <a:schemeClr val="tx1"/>
              </a:buClr>
              <a:buFont typeface="Arial" pitchFamily="34" charset="0"/>
              <a:buChar char="•"/>
            </a:pPr>
            <a:r>
              <a:rPr lang="en-US" sz="1100"/>
              <a:t>Cisco’s vast IP experience would enable IT to save money and reduce implementation times by using existing IP infrastructure</a:t>
            </a:r>
          </a:p>
          <a:p>
            <a:pPr marL="171450" lvl="1" indent="-171450">
              <a:lnSpc>
                <a:spcPct val="95000"/>
              </a:lnSpc>
              <a:spcBef>
                <a:spcPts val="300"/>
              </a:spcBef>
              <a:buClr>
                <a:schemeClr val="tx1"/>
              </a:buClr>
              <a:buFont typeface="Arial" pitchFamily="34" charset="0"/>
              <a:buChar char="•"/>
            </a:pPr>
            <a:r>
              <a:rPr lang="en-US" sz="1100"/>
              <a:t>Cisco UCS delivers scalability and predictable application responsiveness as new virtual desktop clients are added</a:t>
            </a:r>
          </a:p>
          <a:p>
            <a:pPr marL="171450" lvl="1" indent="-171450">
              <a:lnSpc>
                <a:spcPct val="95000"/>
              </a:lnSpc>
              <a:spcBef>
                <a:spcPts val="300"/>
              </a:spcBef>
              <a:buClr>
                <a:schemeClr val="tx1"/>
              </a:buClr>
              <a:buFont typeface="Arial" pitchFamily="34" charset="0"/>
              <a:buChar char="•"/>
            </a:pPr>
            <a:r>
              <a:rPr lang="en-US" sz="1100"/>
              <a:t>Built VDI solution leveraging solutions from Cisco, VMware, and Ednetics, a Cisco Premier Certified Partner</a:t>
            </a:r>
            <a:endParaRPr lang="en-US" sz="1100" dirty="0"/>
          </a:p>
        </p:txBody>
      </p:sp>
      <p:sp>
        <p:nvSpPr>
          <p:cNvPr id="76" name="Rectangle 17"/>
          <p:cNvSpPr>
            <a:spLocks noChangeArrowheads="1"/>
          </p:cNvSpPr>
          <p:nvPr/>
        </p:nvSpPr>
        <p:spPr bwMode="auto">
          <a:xfrm flipH="1">
            <a:off x="3202172" y="4111832"/>
            <a:ext cx="5550118" cy="1254959"/>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Simplifies lab management and reduces technical support costs</a:t>
            </a:r>
          </a:p>
          <a:p>
            <a:pPr marL="171450" lvl="1" indent="-171450">
              <a:lnSpc>
                <a:spcPct val="95000"/>
              </a:lnSpc>
              <a:spcBef>
                <a:spcPts val="300"/>
              </a:spcBef>
              <a:buClr>
                <a:schemeClr val="tx1"/>
              </a:buClr>
              <a:buFont typeface="Arial" pitchFamily="34" charset="0"/>
              <a:buChar char="•"/>
            </a:pPr>
            <a:r>
              <a:rPr lang="en-US" sz="1100"/>
              <a:t>Reduces software licensing costs by up to 60 percent</a:t>
            </a:r>
          </a:p>
          <a:p>
            <a:pPr marL="171450" lvl="1" indent="-171450">
              <a:lnSpc>
                <a:spcPct val="95000"/>
              </a:lnSpc>
              <a:spcBef>
                <a:spcPts val="300"/>
              </a:spcBef>
              <a:buClr>
                <a:schemeClr val="tx1"/>
              </a:buClr>
              <a:buFont typeface="Arial" pitchFamily="34" charset="0"/>
              <a:buChar char="•"/>
            </a:pPr>
            <a:r>
              <a:rPr lang="en-US" sz="1100"/>
              <a:t>Reduce power requirements from 150 watts per station to 30 watts</a:t>
            </a:r>
          </a:p>
          <a:p>
            <a:pPr marL="171450" lvl="1" indent="-171450">
              <a:lnSpc>
                <a:spcPct val="95000"/>
              </a:lnSpc>
              <a:spcBef>
                <a:spcPts val="300"/>
              </a:spcBef>
              <a:buClr>
                <a:schemeClr val="tx1"/>
              </a:buClr>
              <a:buFont typeface="Arial" pitchFamily="34" charset="0"/>
              <a:buChar char="•"/>
            </a:pPr>
            <a:r>
              <a:rPr lang="en-US" sz="1100"/>
              <a:t>Provides granular control over access and learning environment to support 1:1 computing environment</a:t>
            </a:r>
            <a:endParaRPr lang="en-US" sz="1100" dirty="0"/>
          </a:p>
        </p:txBody>
      </p:sp>
      <p:sp>
        <p:nvSpPr>
          <p:cNvPr id="5" name="Rectangle 15"/>
          <p:cNvSpPr>
            <a:spLocks noGrp="1" noChangeArrowheads="1"/>
          </p:cNvSpPr>
          <p:nvPr>
            <p:ph type="title"/>
          </p:nvPr>
        </p:nvSpPr>
        <p:spPr/>
        <p:txBody>
          <a:bodyPr/>
          <a:lstStyle/>
          <a:p>
            <a:r>
              <a:rPr lang="en-US" smtClean="0"/>
              <a:t>Yakima Public Schools</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7915" y="1548665"/>
            <a:ext cx="2546318" cy="369189"/>
          </a:xfrm>
          <a:prstGeom prst="rect">
            <a:avLst/>
          </a:prstGeom>
        </p:spPr>
      </p:pic>
      <p:grpSp>
        <p:nvGrpSpPr>
          <p:cNvPr id="41" name="Group 40"/>
          <p:cNvGrpSpPr/>
          <p:nvPr/>
        </p:nvGrpSpPr>
        <p:grpSpPr>
          <a:xfrm>
            <a:off x="11170799" y="157954"/>
            <a:ext cx="783892" cy="413545"/>
            <a:chOff x="3490913" y="2860675"/>
            <a:chExt cx="2160587" cy="1139826"/>
          </a:xfrm>
          <a:solidFill>
            <a:schemeClr val="tx1"/>
          </a:solidFill>
        </p:grpSpPr>
        <p:sp>
          <p:nvSpPr>
            <p:cNvPr id="42"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p:cNvGrpSpPr/>
          <p:nvPr/>
        </p:nvGrpSpPr>
        <p:grpSpPr>
          <a:xfrm>
            <a:off x="0" y="5437851"/>
            <a:ext cx="12188825" cy="1368748"/>
            <a:chOff x="0" y="5437851"/>
            <a:chExt cx="12188825" cy="1368748"/>
          </a:xfrm>
        </p:grpSpPr>
        <p:sp>
          <p:nvSpPr>
            <p:cNvPr id="33" name="Rectangle 32"/>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4" name="Text Box 23"/>
            <p:cNvSpPr txBox="1">
              <a:spLocks noChangeArrowheads="1"/>
            </p:cNvSpPr>
            <p:nvPr/>
          </p:nvSpPr>
          <p:spPr bwMode="auto">
            <a:xfrm>
              <a:off x="345899" y="5580538"/>
              <a:ext cx="11497027" cy="1083374"/>
            </a:xfrm>
            <a:prstGeom prst="rect">
              <a:avLst/>
            </a:prstGeom>
            <a:noFill/>
            <a:ln w="9525">
              <a:noFill/>
              <a:miter lim="800000"/>
              <a:headEnd/>
              <a:tailEnd/>
            </a:ln>
          </p:spPr>
          <p:txBody>
            <a:bodyPr wrap="square" anchor="ctr">
              <a:prstTxWarp prst="textNoShape">
                <a:avLst/>
              </a:prstTxWarp>
              <a:spAutoFit/>
            </a:bodyPr>
            <a:lstStyle/>
            <a:p>
              <a:pPr marL="76200" indent="-76200">
                <a:lnSpc>
                  <a:spcPct val="90000"/>
                </a:lnSpc>
                <a:spcBef>
                  <a:spcPts val="1200"/>
                </a:spcBef>
              </a:pPr>
              <a:r>
                <a:rPr lang="en-US" dirty="0"/>
                <a:t>“We felt that Cisco’s IP experience would enable us to take full advantage of our IP environment. Cisco’s responsiveness and end-to-end architecture were so much better that we were convinced that it was the direction we wanted to go.”</a:t>
              </a:r>
              <a:r>
                <a:rPr lang="en-US" i="1" dirty="0"/>
                <a:t> </a:t>
              </a:r>
            </a:p>
            <a:p>
              <a:pPr marL="76200" indent="-12700">
                <a:lnSpc>
                  <a:spcPct val="90000"/>
                </a:lnSpc>
                <a:spcBef>
                  <a:spcPts val="600"/>
                </a:spcBef>
              </a:pPr>
              <a:r>
                <a:rPr lang="en-US" sz="1200" dirty="0" smtClean="0"/>
                <a:t>—</a:t>
              </a:r>
              <a:r>
                <a:rPr lang="en-US" sz="1200" dirty="0" err="1" smtClean="0"/>
                <a:t>Sev</a:t>
              </a:r>
              <a:r>
                <a:rPr lang="en-US" sz="1200" dirty="0" smtClean="0"/>
                <a:t> </a:t>
              </a:r>
              <a:r>
                <a:rPr lang="en-US" sz="1200" dirty="0" err="1"/>
                <a:t>Byerrum</a:t>
              </a:r>
              <a:r>
                <a:rPr lang="en-US" sz="1200" dirty="0"/>
                <a:t>, Executive Director of Technology, Yakima School District</a:t>
              </a:r>
            </a:p>
          </p:txBody>
        </p:sp>
      </p:grpSp>
    </p:spTree>
    <p:extLst>
      <p:ext uri="{BB962C8B-B14F-4D97-AF65-F5344CB8AC3E}">
        <p14:creationId xmlns:p14="http://schemas.microsoft.com/office/powerpoint/2010/main" val="306640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a:spLocks/>
          </p:cNvSpPr>
          <p:nvPr/>
        </p:nvSpPr>
        <p:spPr bwMode="auto">
          <a:xfrm>
            <a:off x="-77788" y="1600200"/>
            <a:ext cx="12114212" cy="2562225"/>
          </a:xfrm>
          <a:custGeom>
            <a:avLst/>
            <a:gdLst>
              <a:gd name="connsiteX0" fmla="*/ 0 w 12322952"/>
              <a:gd name="connsiteY0" fmla="*/ 0 h 407851"/>
              <a:gd name="connsiteX1" fmla="*/ 12322952 w 12322952"/>
              <a:gd name="connsiteY1" fmla="*/ 0 h 407851"/>
              <a:gd name="connsiteX2" fmla="*/ 12322952 w 12322952"/>
              <a:gd name="connsiteY2" fmla="*/ 407851 h 407851"/>
              <a:gd name="connsiteX3" fmla="*/ 0 w 12322952"/>
              <a:gd name="connsiteY3" fmla="*/ 407851 h 407851"/>
              <a:gd name="connsiteX4" fmla="*/ 0 w 12322952"/>
              <a:gd name="connsiteY4" fmla="*/ 0 h 407851"/>
              <a:gd name="connsiteX0" fmla="*/ 0 w 12322952"/>
              <a:gd name="connsiteY0" fmla="*/ 408860 h 816711"/>
              <a:gd name="connsiteX1" fmla="*/ 12322952 w 12322952"/>
              <a:gd name="connsiteY1" fmla="*/ 0 h 816711"/>
              <a:gd name="connsiteX2" fmla="*/ 12322952 w 12322952"/>
              <a:gd name="connsiteY2" fmla="*/ 816711 h 816711"/>
              <a:gd name="connsiteX3" fmla="*/ 0 w 12322952"/>
              <a:gd name="connsiteY3" fmla="*/ 816711 h 816711"/>
              <a:gd name="connsiteX4" fmla="*/ 0 w 12322952"/>
              <a:gd name="connsiteY4" fmla="*/ 408860 h 816711"/>
              <a:gd name="connsiteX0" fmla="*/ 0 w 12322952"/>
              <a:gd name="connsiteY0" fmla="*/ 408860 h 816711"/>
              <a:gd name="connsiteX1" fmla="*/ 12322952 w 12322952"/>
              <a:gd name="connsiteY1" fmla="*/ 0 h 816711"/>
              <a:gd name="connsiteX2" fmla="*/ 12322952 w 12322952"/>
              <a:gd name="connsiteY2" fmla="*/ 816711 h 816711"/>
              <a:gd name="connsiteX3" fmla="*/ 0 w 12322952"/>
              <a:gd name="connsiteY3" fmla="*/ 816711 h 816711"/>
              <a:gd name="connsiteX4" fmla="*/ 0 w 12322952"/>
              <a:gd name="connsiteY4" fmla="*/ 408860 h 816711"/>
              <a:gd name="connsiteX0" fmla="*/ 0 w 12322952"/>
              <a:gd name="connsiteY0" fmla="*/ 408860 h 1164489"/>
              <a:gd name="connsiteX1" fmla="*/ 12322952 w 12322952"/>
              <a:gd name="connsiteY1" fmla="*/ 0 h 1164489"/>
              <a:gd name="connsiteX2" fmla="*/ 12322952 w 12322952"/>
              <a:gd name="connsiteY2" fmla="*/ 816711 h 1164489"/>
              <a:gd name="connsiteX3" fmla="*/ 12285827 w 12322952"/>
              <a:gd name="connsiteY3" fmla="*/ 1164489 h 1164489"/>
              <a:gd name="connsiteX4" fmla="*/ 0 w 12322952"/>
              <a:gd name="connsiteY4" fmla="*/ 816711 h 1164489"/>
              <a:gd name="connsiteX5" fmla="*/ 0 w 12322952"/>
              <a:gd name="connsiteY5" fmla="*/ 408860 h 1164489"/>
              <a:gd name="connsiteX0" fmla="*/ 0 w 12322952"/>
              <a:gd name="connsiteY0" fmla="*/ 408860 h 1164489"/>
              <a:gd name="connsiteX1" fmla="*/ 12322952 w 12322952"/>
              <a:gd name="connsiteY1" fmla="*/ 0 h 1164489"/>
              <a:gd name="connsiteX2" fmla="*/ 12322952 w 12322952"/>
              <a:gd name="connsiteY2" fmla="*/ 816711 h 1164489"/>
              <a:gd name="connsiteX3" fmla="*/ 12285827 w 12322952"/>
              <a:gd name="connsiteY3" fmla="*/ 1164489 h 1164489"/>
              <a:gd name="connsiteX4" fmla="*/ 0 w 12322952"/>
              <a:gd name="connsiteY4" fmla="*/ 816711 h 1164489"/>
              <a:gd name="connsiteX5" fmla="*/ 0 w 12322952"/>
              <a:gd name="connsiteY5" fmla="*/ 408860 h 1164489"/>
              <a:gd name="connsiteX0" fmla="*/ 0 w 12322952"/>
              <a:gd name="connsiteY0" fmla="*/ 136287 h 1211876"/>
              <a:gd name="connsiteX1" fmla="*/ 12322952 w 12322952"/>
              <a:gd name="connsiteY1" fmla="*/ 47387 h 1211876"/>
              <a:gd name="connsiteX2" fmla="*/ 12322952 w 12322952"/>
              <a:gd name="connsiteY2" fmla="*/ 864098 h 1211876"/>
              <a:gd name="connsiteX3" fmla="*/ 12285827 w 12322952"/>
              <a:gd name="connsiteY3" fmla="*/ 1211876 h 1211876"/>
              <a:gd name="connsiteX4" fmla="*/ 0 w 12322952"/>
              <a:gd name="connsiteY4" fmla="*/ 864098 h 1211876"/>
              <a:gd name="connsiteX5" fmla="*/ 0 w 12322952"/>
              <a:gd name="connsiteY5" fmla="*/ 136287 h 1211876"/>
              <a:gd name="connsiteX0" fmla="*/ 0 w 12322952"/>
              <a:gd name="connsiteY0" fmla="*/ 88900 h 1164489"/>
              <a:gd name="connsiteX1" fmla="*/ 12322952 w 12322952"/>
              <a:gd name="connsiteY1" fmla="*/ 0 h 1164489"/>
              <a:gd name="connsiteX2" fmla="*/ 12322952 w 12322952"/>
              <a:gd name="connsiteY2" fmla="*/ 816711 h 1164489"/>
              <a:gd name="connsiteX3" fmla="*/ 12285827 w 12322952"/>
              <a:gd name="connsiteY3" fmla="*/ 1164489 h 1164489"/>
              <a:gd name="connsiteX4" fmla="*/ 0 w 12322952"/>
              <a:gd name="connsiteY4" fmla="*/ 816711 h 1164489"/>
              <a:gd name="connsiteX5" fmla="*/ 0 w 12322952"/>
              <a:gd name="connsiteY5" fmla="*/ 88900 h 1164489"/>
              <a:gd name="connsiteX0" fmla="*/ 0 w 12322952"/>
              <a:gd name="connsiteY0" fmla="*/ 88900 h 1459109"/>
              <a:gd name="connsiteX1" fmla="*/ 12322952 w 12322952"/>
              <a:gd name="connsiteY1" fmla="*/ 0 h 1459109"/>
              <a:gd name="connsiteX2" fmla="*/ 12322952 w 12322952"/>
              <a:gd name="connsiteY2" fmla="*/ 816711 h 1459109"/>
              <a:gd name="connsiteX3" fmla="*/ 12285827 w 12322952"/>
              <a:gd name="connsiteY3" fmla="*/ 1164489 h 1459109"/>
              <a:gd name="connsiteX4" fmla="*/ 0 w 12322952"/>
              <a:gd name="connsiteY4" fmla="*/ 1343183 h 1459109"/>
              <a:gd name="connsiteX5" fmla="*/ 0 w 12322952"/>
              <a:gd name="connsiteY5" fmla="*/ 88900 h 1459109"/>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322952 w 12322952"/>
              <a:gd name="connsiteY2" fmla="*/ 816711 h 1343183"/>
              <a:gd name="connsiteX3" fmla="*/ 12285827 w 12322952"/>
              <a:gd name="connsiteY3" fmla="*/ 1164489 h 1343183"/>
              <a:gd name="connsiteX4" fmla="*/ 0 w 12322952"/>
              <a:gd name="connsiteY4" fmla="*/ 1343183 h 1343183"/>
              <a:gd name="connsiteX5" fmla="*/ 0 w 12322952"/>
              <a:gd name="connsiteY5" fmla="*/ 88900 h 1343183"/>
              <a:gd name="connsiteX0" fmla="*/ 0 w 12322952"/>
              <a:gd name="connsiteY0" fmla="*/ 88900 h 1343183"/>
              <a:gd name="connsiteX1" fmla="*/ 12322952 w 12322952"/>
              <a:gd name="connsiteY1" fmla="*/ 0 h 1343183"/>
              <a:gd name="connsiteX2" fmla="*/ 12285827 w 12322952"/>
              <a:gd name="connsiteY2" fmla="*/ 1164489 h 1343183"/>
              <a:gd name="connsiteX3" fmla="*/ 0 w 12322952"/>
              <a:gd name="connsiteY3" fmla="*/ 1343183 h 1343183"/>
              <a:gd name="connsiteX4" fmla="*/ 0 w 12322952"/>
              <a:gd name="connsiteY4" fmla="*/ 88900 h 1343183"/>
              <a:gd name="connsiteX0" fmla="*/ 0 w 12322952"/>
              <a:gd name="connsiteY0" fmla="*/ 88900 h 1343183"/>
              <a:gd name="connsiteX1" fmla="*/ 12322952 w 12322952"/>
              <a:gd name="connsiteY1" fmla="*/ 0 h 1343183"/>
              <a:gd name="connsiteX2" fmla="*/ 12285827 w 12322952"/>
              <a:gd name="connsiteY2" fmla="*/ 1164489 h 1343183"/>
              <a:gd name="connsiteX3" fmla="*/ 0 w 12322952"/>
              <a:gd name="connsiteY3" fmla="*/ 1343183 h 1343183"/>
              <a:gd name="connsiteX4" fmla="*/ 0 w 12322952"/>
              <a:gd name="connsiteY4" fmla="*/ 88900 h 1343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952" h="1343183">
                <a:moveTo>
                  <a:pt x="0" y="88900"/>
                </a:moveTo>
                <a:cubicBezTo>
                  <a:pt x="5952654" y="469900"/>
                  <a:pt x="6195832" y="541075"/>
                  <a:pt x="12322952" y="0"/>
                </a:cubicBezTo>
                <a:lnTo>
                  <a:pt x="12285827" y="1164489"/>
                </a:lnTo>
                <a:cubicBezTo>
                  <a:pt x="6063216" y="645695"/>
                  <a:pt x="5102079" y="673454"/>
                  <a:pt x="0" y="1343183"/>
                </a:cubicBezTo>
                <a:lnTo>
                  <a:pt x="0" y="88900"/>
                </a:lnTo>
                <a:close/>
              </a:path>
            </a:pathLst>
          </a:custGeom>
          <a:gradFill flip="none" rotWithShape="1">
            <a:gsLst>
              <a:gs pos="0">
                <a:schemeClr val="tx1">
                  <a:alpha val="0"/>
                </a:schemeClr>
              </a:gs>
              <a:gs pos="50000">
                <a:schemeClr val="bg1">
                  <a:lumMod val="50000"/>
                </a:schemeClr>
              </a:gs>
              <a:gs pos="100000">
                <a:schemeClr val="bg1">
                  <a:lumMod val="75000"/>
                  <a:lumOff val="25000"/>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50" tIns="34276" rIns="68550" bIns="34276" anchor="ctr"/>
          <a:lstStyle/>
          <a:p>
            <a:pPr algn="ctr" defTabSz="685427">
              <a:defRPr/>
            </a:pPr>
            <a:endParaRPr lang="en-US" dirty="0">
              <a:solidFill>
                <a:srgbClr val="FFFFFF"/>
              </a:solidFill>
            </a:endParaRPr>
          </a:p>
        </p:txBody>
      </p:sp>
      <p:sp>
        <p:nvSpPr>
          <p:cNvPr id="91" name="Title 90"/>
          <p:cNvSpPr>
            <a:spLocks noGrp="1"/>
          </p:cNvSpPr>
          <p:nvPr>
            <p:ph type="title"/>
          </p:nvPr>
        </p:nvSpPr>
        <p:spPr/>
        <p:txBody>
          <a:bodyPr/>
          <a:lstStyle/>
          <a:p>
            <a:r>
              <a:rPr lang="en-US" smtClean="0"/>
              <a:t>Desktop and Application Virtualization</a:t>
            </a:r>
            <a:endParaRPr lang="en-US" dirty="0"/>
          </a:p>
        </p:txBody>
      </p:sp>
      <p:sp>
        <p:nvSpPr>
          <p:cNvPr id="99" name="Subtitle 98"/>
          <p:cNvSpPr>
            <a:spLocks noGrp="1"/>
          </p:cNvSpPr>
          <p:nvPr>
            <p:ph type="body" sz="quarter" idx="11"/>
          </p:nvPr>
        </p:nvSpPr>
        <p:spPr/>
        <p:txBody>
          <a:bodyPr/>
          <a:lstStyle/>
          <a:p>
            <a:r>
              <a:rPr lang="en-US" dirty="0" smtClean="0"/>
              <a:t>Business Drivers Aligned with the Cisco Unified Workspace</a:t>
            </a:r>
            <a:endParaRPr lang="en-US" dirty="0"/>
          </a:p>
        </p:txBody>
      </p:sp>
      <p:pic>
        <p:nvPicPr>
          <p:cNvPr id="122" name="Picture 121" descr="phone.png"/>
          <p:cNvPicPr>
            <a:picLocks/>
          </p:cNvPicPr>
          <p:nvPr/>
        </p:nvPicPr>
        <p:blipFill>
          <a:blip r:embed="rId3" cstate="print"/>
          <a:stretch>
            <a:fillRect/>
          </a:stretch>
        </p:blipFill>
        <p:spPr>
          <a:xfrm>
            <a:off x="401845" y="2391044"/>
            <a:ext cx="1437900" cy="1133475"/>
          </a:xfrm>
          <a:prstGeom prst="rect">
            <a:avLst/>
          </a:prstGeom>
          <a:effectLst>
            <a:outerShdw blurRad="114300" dist="38100" dir="2700000">
              <a:srgbClr val="000000">
                <a:alpha val="65000"/>
              </a:srgbClr>
            </a:outerShdw>
          </a:effectLst>
        </p:spPr>
      </p:pic>
      <p:pic>
        <p:nvPicPr>
          <p:cNvPr id="137" name="Picture 136" descr="phone.png"/>
          <p:cNvPicPr>
            <a:picLocks/>
          </p:cNvPicPr>
          <p:nvPr/>
        </p:nvPicPr>
        <p:blipFill>
          <a:blip r:embed="rId4" cstate="print"/>
          <a:stretch>
            <a:fillRect/>
          </a:stretch>
        </p:blipFill>
        <p:spPr>
          <a:xfrm>
            <a:off x="2704492" y="1940849"/>
            <a:ext cx="1437900" cy="1133475"/>
          </a:xfrm>
          <a:prstGeom prst="rect">
            <a:avLst/>
          </a:prstGeom>
          <a:effectLst>
            <a:outerShdw blurRad="114300" dist="38100" dir="2700000">
              <a:srgbClr val="000000">
                <a:alpha val="65000"/>
              </a:srgbClr>
            </a:outerShdw>
          </a:effectLst>
        </p:spPr>
      </p:pic>
      <p:pic>
        <p:nvPicPr>
          <p:cNvPr id="136" name="Picture 135" descr="phone.png"/>
          <p:cNvPicPr>
            <a:picLocks/>
          </p:cNvPicPr>
          <p:nvPr/>
        </p:nvPicPr>
        <p:blipFill>
          <a:blip r:embed="rId5" cstate="print"/>
          <a:stretch>
            <a:fillRect/>
          </a:stretch>
        </p:blipFill>
        <p:spPr>
          <a:xfrm>
            <a:off x="5007138" y="2391590"/>
            <a:ext cx="1437900" cy="1133475"/>
          </a:xfrm>
          <a:prstGeom prst="rect">
            <a:avLst/>
          </a:prstGeom>
          <a:effectLst>
            <a:outerShdw blurRad="114300" dist="38100" dir="2700000">
              <a:srgbClr val="000000">
                <a:alpha val="65000"/>
              </a:srgbClr>
            </a:outerShdw>
          </a:effectLst>
        </p:spPr>
      </p:pic>
      <p:grpSp>
        <p:nvGrpSpPr>
          <p:cNvPr id="19" name="Group 18"/>
          <p:cNvGrpSpPr/>
          <p:nvPr/>
        </p:nvGrpSpPr>
        <p:grpSpPr>
          <a:xfrm>
            <a:off x="384547" y="3810000"/>
            <a:ext cx="11419731" cy="3544887"/>
            <a:chOff x="900719" y="3315203"/>
            <a:chExt cx="8993793" cy="3544887"/>
          </a:xfrm>
        </p:grpSpPr>
        <p:grpSp>
          <p:nvGrpSpPr>
            <p:cNvPr id="8" name="Group 7"/>
            <p:cNvGrpSpPr/>
            <p:nvPr/>
          </p:nvGrpSpPr>
          <p:grpSpPr>
            <a:xfrm>
              <a:off x="900719" y="3316790"/>
              <a:ext cx="1435064" cy="3543300"/>
              <a:chOff x="900719" y="3316790"/>
              <a:chExt cx="1435064" cy="3543300"/>
            </a:xfrm>
          </p:grpSpPr>
          <p:sp>
            <p:nvSpPr>
              <p:cNvPr id="30" name="Rectangle 29"/>
              <p:cNvSpPr/>
              <p:nvPr/>
            </p:nvSpPr>
            <p:spPr>
              <a:xfrm>
                <a:off x="900719" y="3623824"/>
                <a:ext cx="1435064" cy="273938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2" name="Round Same Side Corner Rectangle 31"/>
              <p:cNvSpPr/>
              <p:nvPr/>
            </p:nvSpPr>
            <p:spPr>
              <a:xfrm>
                <a:off x="900719" y="3316790"/>
                <a:ext cx="1435064" cy="673009"/>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3" name="TextBox 32"/>
              <p:cNvSpPr txBox="1"/>
              <p:nvPr/>
            </p:nvSpPr>
            <p:spPr>
              <a:xfrm>
                <a:off x="918150" y="3467562"/>
                <a:ext cx="1400201" cy="409440"/>
              </a:xfrm>
              <a:prstGeom prst="rect">
                <a:avLst/>
              </a:prstGeom>
              <a:noFill/>
              <a:ln w="9525">
                <a:noFill/>
                <a:miter lim="800000"/>
                <a:headEnd/>
                <a:tailEnd/>
              </a:ln>
            </p:spPr>
            <p:txBody>
              <a:bodyPr wrap="square" lIns="0" tIns="0" rIns="0" bIns="0">
                <a:spAutoFit/>
              </a:bodyPr>
              <a:lstStyle/>
              <a:p>
                <a:pPr algn="ctr" defTabSz="610628" eaLnBrk="0" hangingPunct="0">
                  <a:lnSpc>
                    <a:spcPct val="95000"/>
                  </a:lnSpc>
                  <a:spcBef>
                    <a:spcPct val="50000"/>
                  </a:spcBef>
                  <a:buClr>
                    <a:srgbClr val="FFFFFF"/>
                  </a:buClr>
                  <a:buSzPct val="100000"/>
                  <a:defRPr/>
                </a:pPr>
                <a:r>
                  <a:rPr lang="en-US" sz="1400" b="1" dirty="0">
                    <a:effectLst>
                      <a:outerShdw blurRad="38100" dist="12700" dir="5400000" algn="t" rotWithShape="0">
                        <a:prstClr val="black">
                          <a:alpha val="30000"/>
                        </a:prstClr>
                      </a:outerShdw>
                    </a:effectLst>
                  </a:rPr>
                  <a:t>Compliance </a:t>
                </a:r>
                <a:br>
                  <a:rPr lang="en-US" sz="1400" b="1" dirty="0">
                    <a:effectLst>
                      <a:outerShdw blurRad="38100" dist="12700" dir="5400000" algn="t" rotWithShape="0">
                        <a:prstClr val="black">
                          <a:alpha val="30000"/>
                        </a:prstClr>
                      </a:outerShdw>
                    </a:effectLst>
                  </a:rPr>
                </a:br>
                <a:r>
                  <a:rPr lang="en-US" sz="1400" b="1" dirty="0">
                    <a:effectLst>
                      <a:outerShdw blurRad="38100" dist="12700" dir="5400000" algn="t" rotWithShape="0">
                        <a:prstClr val="black">
                          <a:alpha val="30000"/>
                        </a:prstClr>
                      </a:outerShdw>
                    </a:effectLst>
                  </a:rPr>
                  <a:t>and Security</a:t>
                </a:r>
              </a:p>
            </p:txBody>
          </p:sp>
          <p:grpSp>
            <p:nvGrpSpPr>
              <p:cNvPr id="3" name="Group 33"/>
              <p:cNvGrpSpPr/>
              <p:nvPr/>
            </p:nvGrpSpPr>
            <p:grpSpPr>
              <a:xfrm>
                <a:off x="900719" y="3989799"/>
                <a:ext cx="1435064" cy="36598"/>
                <a:chOff x="7087711" y="3203216"/>
                <a:chExt cx="505822" cy="500910"/>
              </a:xfrm>
              <a:effectLst>
                <a:outerShdw blurRad="25400" dist="12700" dir="5400000" algn="t" rotWithShape="0">
                  <a:prstClr val="black">
                    <a:alpha val="20000"/>
                  </a:prstClr>
                </a:outerShdw>
              </a:effectLst>
            </p:grpSpPr>
            <p:sp>
              <p:nvSpPr>
                <p:cNvPr id="3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3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37" name="Text Placeholder 2"/>
              <p:cNvSpPr txBox="1">
                <a:spLocks/>
              </p:cNvSpPr>
              <p:nvPr/>
            </p:nvSpPr>
            <p:spPr>
              <a:xfrm>
                <a:off x="923400" y="4026397"/>
                <a:ext cx="1389701" cy="2833693"/>
              </a:xfrm>
              <a:prstGeom prst="rect">
                <a:avLst/>
              </a:prstGeom>
            </p:spPr>
            <p:txBody>
              <a:bodyPr lIns="45720" tIns="91440" rIns="4572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0"/>
                  </a:spcBef>
                  <a:buClr>
                    <a:schemeClr val="tx1"/>
                  </a:buClr>
                </a:pPr>
                <a:r>
                  <a:rPr lang="en-US" sz="1400" dirty="0">
                    <a:solidFill>
                      <a:schemeClr val="bg1">
                        <a:lumMod val="20000"/>
                        <a:lumOff val="80000"/>
                      </a:schemeClr>
                    </a:solidFill>
                  </a:rPr>
                  <a:t>Security from the end points, through the network, to the data center</a:t>
                </a:r>
              </a:p>
              <a:p>
                <a:pPr marL="174625" indent="-174625">
                  <a:spcBef>
                    <a:spcPts val="0"/>
                  </a:spcBef>
                  <a:buClr>
                    <a:schemeClr val="tx1"/>
                  </a:buClr>
                </a:pPr>
                <a:endParaRPr lang="en-US" sz="1400" dirty="0">
                  <a:solidFill>
                    <a:schemeClr val="bg1">
                      <a:lumMod val="20000"/>
                      <a:lumOff val="80000"/>
                    </a:schemeClr>
                  </a:solidFill>
                </a:endParaRPr>
              </a:p>
              <a:p>
                <a:pPr marL="174625" indent="-174625">
                  <a:spcBef>
                    <a:spcPts val="0"/>
                  </a:spcBef>
                  <a:buClr>
                    <a:schemeClr val="tx1"/>
                  </a:buClr>
                </a:pPr>
                <a:r>
                  <a:rPr lang="en-US" sz="1400" dirty="0">
                    <a:solidFill>
                      <a:schemeClr val="bg1">
                        <a:lumMod val="20000"/>
                        <a:lumOff val="80000"/>
                      </a:schemeClr>
                    </a:solidFill>
                  </a:rPr>
                  <a:t>Risk Management</a:t>
                </a:r>
              </a:p>
            </p:txBody>
          </p:sp>
        </p:grpSp>
        <p:grpSp>
          <p:nvGrpSpPr>
            <p:cNvPr id="10" name="Group 9"/>
            <p:cNvGrpSpPr/>
            <p:nvPr/>
          </p:nvGrpSpPr>
          <p:grpSpPr>
            <a:xfrm>
              <a:off x="2410763" y="3316790"/>
              <a:ext cx="1435064" cy="3543300"/>
              <a:chOff x="2390820" y="3316790"/>
              <a:chExt cx="1435064" cy="3543300"/>
            </a:xfrm>
          </p:grpSpPr>
          <p:sp>
            <p:nvSpPr>
              <p:cNvPr id="154" name="Rectangle 153"/>
              <p:cNvSpPr/>
              <p:nvPr/>
            </p:nvSpPr>
            <p:spPr>
              <a:xfrm>
                <a:off x="2390820" y="3623824"/>
                <a:ext cx="1435064" cy="273938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155" name="Round Same Side Corner Rectangle 154"/>
              <p:cNvSpPr/>
              <p:nvPr/>
            </p:nvSpPr>
            <p:spPr>
              <a:xfrm>
                <a:off x="2390820" y="3316790"/>
                <a:ext cx="1435064" cy="673009"/>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156" name="TextBox 155"/>
              <p:cNvSpPr txBox="1"/>
              <p:nvPr/>
            </p:nvSpPr>
            <p:spPr>
              <a:xfrm>
                <a:off x="2408251" y="3453006"/>
                <a:ext cx="1400201" cy="409440"/>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400" b="1" dirty="0">
                    <a:effectLst>
                      <a:outerShdw blurRad="38100" dist="12700" dir="5400000" algn="t" rotWithShape="0">
                        <a:prstClr val="black">
                          <a:alpha val="30000"/>
                        </a:prstClr>
                      </a:outerShdw>
                    </a:effectLst>
                  </a:rPr>
                  <a:t>Evolving</a:t>
                </a:r>
                <a:br>
                  <a:rPr lang="en-US" sz="1400" b="1" dirty="0">
                    <a:effectLst>
                      <a:outerShdw blurRad="38100" dist="12700" dir="5400000" algn="t" rotWithShape="0">
                        <a:prstClr val="black">
                          <a:alpha val="30000"/>
                        </a:prstClr>
                      </a:outerShdw>
                    </a:effectLst>
                  </a:rPr>
                </a:br>
                <a:r>
                  <a:rPr lang="en-US" sz="1400" b="1" dirty="0">
                    <a:effectLst>
                      <a:outerShdw blurRad="38100" dist="12700" dir="5400000" algn="t" rotWithShape="0">
                        <a:prstClr val="black">
                          <a:alpha val="30000"/>
                        </a:prstClr>
                      </a:outerShdw>
                    </a:effectLst>
                  </a:rPr>
                  <a:t>Use Cases </a:t>
                </a:r>
              </a:p>
            </p:txBody>
          </p:sp>
          <p:grpSp>
            <p:nvGrpSpPr>
              <p:cNvPr id="5" name="Group 156"/>
              <p:cNvGrpSpPr/>
              <p:nvPr/>
            </p:nvGrpSpPr>
            <p:grpSpPr>
              <a:xfrm>
                <a:off x="2390820" y="3989799"/>
                <a:ext cx="1435064" cy="36598"/>
                <a:chOff x="7087711" y="3203216"/>
                <a:chExt cx="505822" cy="500910"/>
              </a:xfrm>
              <a:effectLst>
                <a:outerShdw blurRad="25400" dist="12700" dir="5400000" algn="t" rotWithShape="0">
                  <a:prstClr val="black">
                    <a:alpha val="20000"/>
                  </a:prstClr>
                </a:outerShdw>
              </a:effectLst>
            </p:grpSpPr>
            <p:sp>
              <p:nvSpPr>
                <p:cNvPr id="15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16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158" name="Text Placeholder 2"/>
              <p:cNvSpPr txBox="1">
                <a:spLocks/>
              </p:cNvSpPr>
              <p:nvPr/>
            </p:nvSpPr>
            <p:spPr>
              <a:xfrm>
                <a:off x="2425400" y="4026397"/>
                <a:ext cx="1389701" cy="2833693"/>
              </a:xfrm>
              <a:prstGeom prst="rect">
                <a:avLst/>
              </a:prstGeom>
            </p:spPr>
            <p:txBody>
              <a:bodyPr lIns="45720" tIns="91440" rIns="4572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0"/>
                  </a:spcBef>
                  <a:buClr>
                    <a:schemeClr val="tx1"/>
                  </a:buClr>
                </a:pPr>
                <a:r>
                  <a:rPr lang="en-US" sz="1400" dirty="0">
                    <a:solidFill>
                      <a:schemeClr val="bg1">
                        <a:lumMod val="20000"/>
                        <a:lumOff val="80000"/>
                      </a:schemeClr>
                    </a:solidFill>
                  </a:rPr>
                  <a:t>Remote workers, tele-workers, contractors, consultants</a:t>
                </a:r>
              </a:p>
              <a:p>
                <a:pPr marL="174625" indent="-174625">
                  <a:spcBef>
                    <a:spcPts val="0"/>
                  </a:spcBef>
                  <a:buClr>
                    <a:schemeClr val="tx1"/>
                  </a:buClr>
                </a:pPr>
                <a:endParaRPr lang="en-US" sz="1400" dirty="0">
                  <a:solidFill>
                    <a:schemeClr val="bg1">
                      <a:lumMod val="20000"/>
                      <a:lumOff val="80000"/>
                    </a:schemeClr>
                  </a:solidFill>
                </a:endParaRPr>
              </a:p>
              <a:p>
                <a:pPr marL="174625" indent="-174625">
                  <a:spcBef>
                    <a:spcPts val="0"/>
                  </a:spcBef>
                  <a:buClr>
                    <a:schemeClr val="tx1"/>
                  </a:buClr>
                </a:pPr>
                <a:r>
                  <a:rPr lang="en-US" sz="1400" dirty="0">
                    <a:solidFill>
                      <a:schemeClr val="bg1">
                        <a:lumMod val="20000"/>
                        <a:lumOff val="80000"/>
                      </a:schemeClr>
                    </a:solidFill>
                  </a:rPr>
                  <a:t>Business </a:t>
                </a:r>
                <a:br>
                  <a:rPr lang="en-US" sz="1400" dirty="0">
                    <a:solidFill>
                      <a:schemeClr val="bg1">
                        <a:lumMod val="20000"/>
                        <a:lumOff val="80000"/>
                      </a:schemeClr>
                    </a:solidFill>
                  </a:rPr>
                </a:br>
                <a:r>
                  <a:rPr lang="en-US" sz="1400" dirty="0">
                    <a:solidFill>
                      <a:schemeClr val="bg1">
                        <a:lumMod val="20000"/>
                        <a:lumOff val="80000"/>
                      </a:schemeClr>
                    </a:solidFill>
                  </a:rPr>
                  <a:t>Process Outsourcing</a:t>
                </a:r>
              </a:p>
            </p:txBody>
          </p:sp>
        </p:grpSp>
        <p:grpSp>
          <p:nvGrpSpPr>
            <p:cNvPr id="12" name="Group 11"/>
            <p:cNvGrpSpPr/>
            <p:nvPr/>
          </p:nvGrpSpPr>
          <p:grpSpPr>
            <a:xfrm>
              <a:off x="3920807" y="3316790"/>
              <a:ext cx="1435064" cy="3543300"/>
              <a:chOff x="3884104" y="3316790"/>
              <a:chExt cx="1435064" cy="3543300"/>
            </a:xfrm>
          </p:grpSpPr>
          <p:sp>
            <p:nvSpPr>
              <p:cNvPr id="162" name="Rectangle 161"/>
              <p:cNvSpPr/>
              <p:nvPr/>
            </p:nvSpPr>
            <p:spPr>
              <a:xfrm>
                <a:off x="3884104" y="3623824"/>
                <a:ext cx="1435064" cy="273938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163" name="Round Same Side Corner Rectangle 162"/>
              <p:cNvSpPr/>
              <p:nvPr/>
            </p:nvSpPr>
            <p:spPr>
              <a:xfrm>
                <a:off x="3884104" y="3316790"/>
                <a:ext cx="1435064" cy="673009"/>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164" name="TextBox 163"/>
              <p:cNvSpPr txBox="1"/>
              <p:nvPr/>
            </p:nvSpPr>
            <p:spPr>
              <a:xfrm>
                <a:off x="3901536" y="3350648"/>
                <a:ext cx="1400201" cy="614159"/>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400" b="1" dirty="0">
                    <a:effectLst>
                      <a:outerShdw blurRad="38100" dist="12700" dir="5400000" algn="t" rotWithShape="0">
                        <a:prstClr val="black">
                          <a:alpha val="30000"/>
                        </a:prstClr>
                      </a:outerShdw>
                    </a:effectLst>
                  </a:rPr>
                  <a:t>IT Operational Efficiency </a:t>
                </a:r>
                <a:br>
                  <a:rPr lang="en-US" sz="1400" b="1" dirty="0">
                    <a:effectLst>
                      <a:outerShdw blurRad="38100" dist="12700" dir="5400000" algn="t" rotWithShape="0">
                        <a:prstClr val="black">
                          <a:alpha val="30000"/>
                        </a:prstClr>
                      </a:outerShdw>
                    </a:effectLst>
                  </a:rPr>
                </a:br>
                <a:r>
                  <a:rPr lang="en-US" sz="1400" b="1" dirty="0">
                    <a:effectLst>
                      <a:outerShdw blurRad="38100" dist="12700" dir="5400000" algn="t" rotWithShape="0">
                        <a:prstClr val="black">
                          <a:alpha val="30000"/>
                        </a:prstClr>
                      </a:outerShdw>
                    </a:effectLst>
                  </a:rPr>
                  <a:t>and Agility</a:t>
                </a:r>
              </a:p>
            </p:txBody>
          </p:sp>
          <p:grpSp>
            <p:nvGrpSpPr>
              <p:cNvPr id="7" name="Group 164"/>
              <p:cNvGrpSpPr/>
              <p:nvPr/>
            </p:nvGrpSpPr>
            <p:grpSpPr>
              <a:xfrm>
                <a:off x="3884104" y="3989799"/>
                <a:ext cx="1435064" cy="36598"/>
                <a:chOff x="7087711" y="3203216"/>
                <a:chExt cx="505822" cy="500910"/>
              </a:xfrm>
              <a:effectLst>
                <a:outerShdw blurRad="25400" dist="12700" dir="5400000" algn="t" rotWithShape="0">
                  <a:prstClr val="black">
                    <a:alpha val="20000"/>
                  </a:prstClr>
                </a:outerShdw>
              </a:effectLst>
            </p:grpSpPr>
            <p:sp>
              <p:nvSpPr>
                <p:cNvPr id="167"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sp>
              <p:nvSpPr>
                <p:cNvPr id="168"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p>
              </p:txBody>
            </p:sp>
          </p:grpSp>
          <p:sp>
            <p:nvSpPr>
              <p:cNvPr id="166" name="Text Placeholder 2"/>
              <p:cNvSpPr txBox="1">
                <a:spLocks/>
              </p:cNvSpPr>
              <p:nvPr/>
            </p:nvSpPr>
            <p:spPr>
              <a:xfrm>
                <a:off x="3906786" y="4026397"/>
                <a:ext cx="1389701" cy="2833693"/>
              </a:xfrm>
              <a:prstGeom prst="rect">
                <a:avLst/>
              </a:prstGeom>
            </p:spPr>
            <p:txBody>
              <a:bodyPr lIns="45720" tIns="91440" rIns="45720">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0"/>
                  </a:spcBef>
                  <a:buClr>
                    <a:schemeClr val="tx1"/>
                  </a:buClr>
                </a:pPr>
                <a:r>
                  <a:rPr lang="en-US" sz="1400" dirty="0">
                    <a:solidFill>
                      <a:schemeClr val="bg1">
                        <a:lumMod val="20000"/>
                        <a:lumOff val="80000"/>
                      </a:schemeClr>
                    </a:solidFill>
                  </a:rPr>
                  <a:t>Centralized control and management </a:t>
                </a:r>
                <a:br>
                  <a:rPr lang="en-US" sz="1400" dirty="0">
                    <a:solidFill>
                      <a:schemeClr val="bg1">
                        <a:lumMod val="20000"/>
                        <a:lumOff val="80000"/>
                      </a:schemeClr>
                    </a:solidFill>
                  </a:rPr>
                </a:br>
                <a:r>
                  <a:rPr lang="en-US" sz="1400" dirty="0">
                    <a:solidFill>
                      <a:schemeClr val="bg1">
                        <a:lumMod val="20000"/>
                        <a:lumOff val="80000"/>
                      </a:schemeClr>
                    </a:solidFill>
                  </a:rPr>
                  <a:t>of user desktops </a:t>
                </a:r>
                <a:br>
                  <a:rPr lang="en-US" sz="1400" dirty="0">
                    <a:solidFill>
                      <a:schemeClr val="bg1">
                        <a:lumMod val="20000"/>
                        <a:lumOff val="80000"/>
                      </a:schemeClr>
                    </a:solidFill>
                  </a:rPr>
                </a:br>
                <a:endParaRPr lang="en-US" sz="1400" dirty="0">
                  <a:solidFill>
                    <a:schemeClr val="bg1">
                      <a:lumMod val="20000"/>
                      <a:lumOff val="80000"/>
                    </a:schemeClr>
                  </a:solidFill>
                </a:endParaRPr>
              </a:p>
              <a:p>
                <a:pPr marL="174625" indent="-174625">
                  <a:spcBef>
                    <a:spcPts val="0"/>
                  </a:spcBef>
                  <a:buClr>
                    <a:schemeClr val="tx1"/>
                  </a:buClr>
                </a:pPr>
                <a:r>
                  <a:rPr lang="en-US" sz="1400" dirty="0">
                    <a:solidFill>
                      <a:schemeClr val="bg1">
                        <a:lumMod val="20000"/>
                        <a:lumOff val="80000"/>
                      </a:schemeClr>
                    </a:solidFill>
                  </a:rPr>
                  <a:t>Flexible </a:t>
                </a:r>
                <a:br>
                  <a:rPr lang="en-US" sz="1400" dirty="0">
                    <a:solidFill>
                      <a:schemeClr val="bg1">
                        <a:lumMod val="20000"/>
                        <a:lumOff val="80000"/>
                      </a:schemeClr>
                    </a:solidFill>
                  </a:rPr>
                </a:br>
                <a:r>
                  <a:rPr lang="en-US" sz="1400" dirty="0">
                    <a:solidFill>
                      <a:schemeClr val="bg1">
                        <a:lumMod val="20000"/>
                        <a:lumOff val="80000"/>
                      </a:schemeClr>
                    </a:solidFill>
                  </a:rPr>
                  <a:t>desktop and</a:t>
                </a:r>
                <a:br>
                  <a:rPr lang="en-US" sz="1400" dirty="0">
                    <a:solidFill>
                      <a:schemeClr val="bg1">
                        <a:lumMod val="20000"/>
                        <a:lumOff val="80000"/>
                      </a:schemeClr>
                    </a:solidFill>
                  </a:rPr>
                </a:br>
                <a:r>
                  <a:rPr lang="en-US" sz="1400" dirty="0">
                    <a:solidFill>
                      <a:schemeClr val="bg1">
                        <a:lumMod val="20000"/>
                        <a:lumOff val="80000"/>
                      </a:schemeClr>
                    </a:solidFill>
                  </a:rPr>
                  <a:t>application deployment</a:t>
                </a:r>
              </a:p>
            </p:txBody>
          </p:sp>
        </p:grpSp>
        <p:grpSp>
          <p:nvGrpSpPr>
            <p:cNvPr id="14" name="Group 13"/>
            <p:cNvGrpSpPr/>
            <p:nvPr/>
          </p:nvGrpSpPr>
          <p:grpSpPr>
            <a:xfrm>
              <a:off x="5430851" y="3315203"/>
              <a:ext cx="1437900" cy="3541287"/>
              <a:chOff x="6367201" y="3315203"/>
              <a:chExt cx="1437900" cy="3541287"/>
            </a:xfrm>
          </p:grpSpPr>
          <p:sp>
            <p:nvSpPr>
              <p:cNvPr id="170" name="Rectangle 169"/>
              <p:cNvSpPr>
                <a:spLocks/>
              </p:cNvSpPr>
              <p:nvPr/>
            </p:nvSpPr>
            <p:spPr>
              <a:xfrm>
                <a:off x="6367201" y="3623642"/>
                <a:ext cx="1437900" cy="2742709"/>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1" name="Round Same Side Corner Rectangle 170"/>
              <p:cNvSpPr>
                <a:spLocks/>
              </p:cNvSpPr>
              <p:nvPr/>
            </p:nvSpPr>
            <p:spPr>
              <a:xfrm>
                <a:off x="6367201" y="3315203"/>
                <a:ext cx="1437900" cy="676275"/>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2" name="TextBox 171"/>
              <p:cNvSpPr txBox="1">
                <a:spLocks/>
              </p:cNvSpPr>
              <p:nvPr/>
            </p:nvSpPr>
            <p:spPr>
              <a:xfrm>
                <a:off x="6384098" y="3555638"/>
                <a:ext cx="1399810" cy="204671"/>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400" b="1" dirty="0">
                    <a:effectLst>
                      <a:outerShdw blurRad="38100" dist="12700" dir="5400000" algn="t" rotWithShape="0">
                        <a:prstClr val="black">
                          <a:alpha val="30000"/>
                        </a:prstClr>
                      </a:outerShdw>
                    </a:effectLst>
                  </a:rPr>
                  <a:t>Enterprise Mobility</a:t>
                </a:r>
              </a:p>
            </p:txBody>
          </p:sp>
          <p:grpSp>
            <p:nvGrpSpPr>
              <p:cNvPr id="9" name="Group 172"/>
              <p:cNvGrpSpPr>
                <a:grpSpLocks/>
              </p:cNvGrpSpPr>
              <p:nvPr/>
            </p:nvGrpSpPr>
            <p:grpSpPr>
              <a:xfrm>
                <a:off x="6367201" y="3989402"/>
                <a:ext cx="1437900" cy="38100"/>
                <a:chOff x="7087711" y="3203216"/>
                <a:chExt cx="505822" cy="500910"/>
              </a:xfrm>
              <a:effectLst>
                <a:outerShdw blurRad="25400" dist="12700" dir="5400000" algn="t" rotWithShape="0">
                  <a:prstClr val="black">
                    <a:alpha val="20000"/>
                  </a:prstClr>
                </a:outerShdw>
              </a:effectLst>
            </p:grpSpPr>
            <p:sp>
              <p:nvSpPr>
                <p:cNvPr id="175"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6"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174" name="Text Placeholder 2"/>
              <p:cNvSpPr txBox="1">
                <a:spLocks/>
              </p:cNvSpPr>
              <p:nvPr/>
            </p:nvSpPr>
            <p:spPr>
              <a:xfrm>
                <a:off x="6392156" y="4027565"/>
                <a:ext cx="1380765" cy="2828925"/>
              </a:xfrm>
              <a:prstGeom prst="rect">
                <a:avLst/>
              </a:prstGeom>
            </p:spPr>
            <p:txBody>
              <a:bodyPr lIns="34281" tIns="68562" rIns="34281" bIns="34281">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0"/>
                  </a:spcBef>
                  <a:buClr>
                    <a:schemeClr val="tx1"/>
                  </a:buClr>
                </a:pPr>
                <a:r>
                  <a:rPr lang="en-US" sz="1400" dirty="0">
                    <a:solidFill>
                      <a:schemeClr val="bg1">
                        <a:lumMod val="20000"/>
                        <a:lumOff val="80000"/>
                      </a:schemeClr>
                    </a:solidFill>
                  </a:rPr>
                  <a:t>Desktop access regardless of network connection</a:t>
                </a:r>
              </a:p>
              <a:p>
                <a:pPr marL="174625" indent="-174625">
                  <a:spcBef>
                    <a:spcPts val="0"/>
                  </a:spcBef>
                  <a:buClr>
                    <a:schemeClr val="tx1"/>
                  </a:buClr>
                </a:pPr>
                <a:endParaRPr lang="en-US" sz="1400" dirty="0">
                  <a:solidFill>
                    <a:schemeClr val="bg1">
                      <a:lumMod val="20000"/>
                      <a:lumOff val="80000"/>
                    </a:schemeClr>
                  </a:solidFill>
                </a:endParaRPr>
              </a:p>
              <a:p>
                <a:pPr marL="174625" indent="-174625">
                  <a:spcBef>
                    <a:spcPts val="0"/>
                  </a:spcBef>
                  <a:buClr>
                    <a:schemeClr val="tx1"/>
                  </a:buClr>
                </a:pPr>
                <a:r>
                  <a:rPr lang="en-US" sz="1400" dirty="0">
                    <a:solidFill>
                      <a:schemeClr val="bg1">
                        <a:lumMod val="20000"/>
                        <a:lumOff val="80000"/>
                      </a:schemeClr>
                    </a:solidFill>
                  </a:rPr>
                  <a:t>Employee productivity</a:t>
                </a:r>
              </a:p>
            </p:txBody>
          </p:sp>
        </p:grpSp>
        <p:grpSp>
          <p:nvGrpSpPr>
            <p:cNvPr id="15" name="Group 14"/>
            <p:cNvGrpSpPr/>
            <p:nvPr/>
          </p:nvGrpSpPr>
          <p:grpSpPr>
            <a:xfrm>
              <a:off x="6943731" y="3315203"/>
              <a:ext cx="1437900" cy="3541287"/>
              <a:chOff x="8354239" y="3315203"/>
              <a:chExt cx="1437900" cy="3541287"/>
            </a:xfrm>
          </p:grpSpPr>
          <p:sp>
            <p:nvSpPr>
              <p:cNvPr id="178" name="Rectangle 177"/>
              <p:cNvSpPr>
                <a:spLocks/>
              </p:cNvSpPr>
              <p:nvPr/>
            </p:nvSpPr>
            <p:spPr>
              <a:xfrm>
                <a:off x="8354239" y="3623642"/>
                <a:ext cx="1437900" cy="2742709"/>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79" name="Round Same Side Corner Rectangle 178"/>
              <p:cNvSpPr>
                <a:spLocks/>
              </p:cNvSpPr>
              <p:nvPr/>
            </p:nvSpPr>
            <p:spPr>
              <a:xfrm>
                <a:off x="8354239" y="3315203"/>
                <a:ext cx="1437900" cy="676275"/>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0" name="TextBox 179"/>
              <p:cNvSpPr txBox="1">
                <a:spLocks/>
              </p:cNvSpPr>
              <p:nvPr/>
            </p:nvSpPr>
            <p:spPr>
              <a:xfrm>
                <a:off x="8354239" y="3453302"/>
                <a:ext cx="1437900" cy="409343"/>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400" b="1" dirty="0">
                    <a:effectLst>
                      <a:outerShdw blurRad="38100" dist="12700" dir="5400000" algn="t" rotWithShape="0">
                        <a:prstClr val="black">
                          <a:alpha val="30000"/>
                        </a:prstClr>
                      </a:outerShdw>
                    </a:effectLst>
                  </a:rPr>
                  <a:t>Consumerization </a:t>
                </a:r>
                <a:br>
                  <a:rPr lang="en-US" sz="1400" b="1" dirty="0">
                    <a:effectLst>
                      <a:outerShdw blurRad="38100" dist="12700" dir="5400000" algn="t" rotWithShape="0">
                        <a:prstClr val="black">
                          <a:alpha val="30000"/>
                        </a:prstClr>
                      </a:outerShdw>
                    </a:effectLst>
                  </a:rPr>
                </a:br>
                <a:r>
                  <a:rPr lang="en-US" sz="1400" b="1" dirty="0">
                    <a:effectLst>
                      <a:outerShdw blurRad="38100" dist="12700" dir="5400000" algn="t" rotWithShape="0">
                        <a:prstClr val="black">
                          <a:alpha val="30000"/>
                        </a:prstClr>
                      </a:outerShdw>
                    </a:effectLst>
                  </a:rPr>
                  <a:t>of IT—BYOD</a:t>
                </a:r>
              </a:p>
            </p:txBody>
          </p:sp>
          <p:grpSp>
            <p:nvGrpSpPr>
              <p:cNvPr id="11" name="Group 180"/>
              <p:cNvGrpSpPr>
                <a:grpSpLocks/>
              </p:cNvGrpSpPr>
              <p:nvPr/>
            </p:nvGrpSpPr>
            <p:grpSpPr>
              <a:xfrm>
                <a:off x="8354239" y="3989402"/>
                <a:ext cx="1437900" cy="38100"/>
                <a:chOff x="7087711" y="3203216"/>
                <a:chExt cx="505822" cy="500910"/>
              </a:xfrm>
              <a:effectLst>
                <a:outerShdw blurRad="25400" dist="12700" dir="5400000" algn="t" rotWithShape="0">
                  <a:prstClr val="black">
                    <a:alpha val="20000"/>
                  </a:prstClr>
                </a:outerShdw>
              </a:effectLst>
            </p:grpSpPr>
            <p:sp>
              <p:nvSpPr>
                <p:cNvPr id="183"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4"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182" name="Text Placeholder 2"/>
              <p:cNvSpPr txBox="1">
                <a:spLocks/>
              </p:cNvSpPr>
              <p:nvPr/>
            </p:nvSpPr>
            <p:spPr>
              <a:xfrm>
                <a:off x="8379194" y="4027565"/>
                <a:ext cx="1380765" cy="2828925"/>
              </a:xfrm>
              <a:prstGeom prst="rect">
                <a:avLst/>
              </a:prstGeom>
            </p:spPr>
            <p:txBody>
              <a:bodyPr lIns="34281" tIns="68562" rIns="34281" bIns="34281">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0"/>
                  </a:spcBef>
                  <a:buClr>
                    <a:schemeClr val="tx1"/>
                  </a:buClr>
                </a:pPr>
                <a:r>
                  <a:rPr lang="en-US" sz="1400" dirty="0">
                    <a:solidFill>
                      <a:schemeClr val="bg1">
                        <a:lumMod val="20000"/>
                        <a:lumOff val="80000"/>
                      </a:schemeClr>
                    </a:solidFill>
                  </a:rPr>
                  <a:t>Desktop and data access from employee-owned assets</a:t>
                </a:r>
              </a:p>
              <a:p>
                <a:pPr marL="174625" indent="-174625">
                  <a:spcBef>
                    <a:spcPts val="0"/>
                  </a:spcBef>
                  <a:buClr>
                    <a:schemeClr val="tx1"/>
                  </a:buClr>
                </a:pPr>
                <a:endParaRPr lang="en-US" sz="1400" dirty="0">
                  <a:solidFill>
                    <a:schemeClr val="bg1">
                      <a:lumMod val="20000"/>
                      <a:lumOff val="80000"/>
                    </a:schemeClr>
                  </a:solidFill>
                </a:endParaRPr>
              </a:p>
              <a:p>
                <a:pPr marL="174625" indent="-174625">
                  <a:spcBef>
                    <a:spcPts val="0"/>
                  </a:spcBef>
                  <a:buClr>
                    <a:schemeClr val="tx1"/>
                  </a:buClr>
                </a:pPr>
                <a:r>
                  <a:rPr lang="en-US" sz="1400" dirty="0">
                    <a:solidFill>
                      <a:schemeClr val="bg1">
                        <a:lumMod val="20000"/>
                        <a:lumOff val="80000"/>
                      </a:schemeClr>
                    </a:solidFill>
                  </a:rPr>
                  <a:t>Policy-based access and control</a:t>
                </a:r>
              </a:p>
            </p:txBody>
          </p:sp>
        </p:grpSp>
        <p:grpSp>
          <p:nvGrpSpPr>
            <p:cNvPr id="16" name="Group 15"/>
            <p:cNvGrpSpPr/>
            <p:nvPr/>
          </p:nvGrpSpPr>
          <p:grpSpPr>
            <a:xfrm>
              <a:off x="8456612" y="3315203"/>
              <a:ext cx="1437900" cy="3541287"/>
              <a:chOff x="10341279" y="3315203"/>
              <a:chExt cx="1437900" cy="3541287"/>
            </a:xfrm>
          </p:grpSpPr>
          <p:sp>
            <p:nvSpPr>
              <p:cNvPr id="186" name="Rectangle 185"/>
              <p:cNvSpPr>
                <a:spLocks/>
              </p:cNvSpPr>
              <p:nvPr/>
            </p:nvSpPr>
            <p:spPr>
              <a:xfrm>
                <a:off x="10341279" y="3623642"/>
                <a:ext cx="1437900" cy="2742709"/>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7" name="Round Same Side Corner Rectangle 186"/>
              <p:cNvSpPr>
                <a:spLocks/>
              </p:cNvSpPr>
              <p:nvPr/>
            </p:nvSpPr>
            <p:spPr>
              <a:xfrm>
                <a:off x="10341279" y="3315203"/>
                <a:ext cx="1437900" cy="676275"/>
              </a:xfrm>
              <a:prstGeom prst="round2SameRect">
                <a:avLst>
                  <a:gd name="adj1" fmla="val 19653"/>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88" name="TextBox 187"/>
              <p:cNvSpPr txBox="1">
                <a:spLocks/>
              </p:cNvSpPr>
              <p:nvPr/>
            </p:nvSpPr>
            <p:spPr>
              <a:xfrm>
                <a:off x="10358174" y="3453303"/>
                <a:ext cx="1399810" cy="409343"/>
              </a:xfrm>
              <a:prstGeom prst="rect">
                <a:avLst/>
              </a:prstGeom>
              <a:noFill/>
              <a:ln w="9525">
                <a:noFill/>
                <a:miter lim="800000"/>
                <a:headEnd/>
                <a:tailEnd/>
              </a:ln>
            </p:spPr>
            <p:txBody>
              <a:bodyPr wrap="square" lIns="0" tIns="0" rIns="0" bIns="0" anchor="ctr">
                <a:spAutoFit/>
              </a:bodyPr>
              <a:lstStyle/>
              <a:p>
                <a:pPr algn="ctr" defTabSz="610628" eaLnBrk="0" hangingPunct="0">
                  <a:lnSpc>
                    <a:spcPct val="95000"/>
                  </a:lnSpc>
                  <a:spcBef>
                    <a:spcPct val="50000"/>
                  </a:spcBef>
                  <a:buClr>
                    <a:srgbClr val="FFFFFF"/>
                  </a:buClr>
                  <a:buSzPct val="100000"/>
                  <a:defRPr/>
                </a:pPr>
                <a:r>
                  <a:rPr lang="en-US" sz="1400" b="1" dirty="0">
                    <a:effectLst>
                      <a:outerShdw blurRad="38100" dist="12700" dir="5400000" algn="t" rotWithShape="0">
                        <a:prstClr val="black">
                          <a:alpha val="30000"/>
                        </a:prstClr>
                      </a:outerShdw>
                    </a:effectLst>
                  </a:rPr>
                  <a:t>Desktop Refresh Cycles</a:t>
                </a:r>
              </a:p>
            </p:txBody>
          </p:sp>
          <p:grpSp>
            <p:nvGrpSpPr>
              <p:cNvPr id="13" name="Group 188"/>
              <p:cNvGrpSpPr>
                <a:grpSpLocks/>
              </p:cNvGrpSpPr>
              <p:nvPr/>
            </p:nvGrpSpPr>
            <p:grpSpPr>
              <a:xfrm>
                <a:off x="10341279" y="3989402"/>
                <a:ext cx="1437900" cy="38100"/>
                <a:chOff x="7087711" y="3203216"/>
                <a:chExt cx="505822" cy="500910"/>
              </a:xfrm>
              <a:effectLst>
                <a:outerShdw blurRad="25400" dist="12700" dir="5400000" algn="t" rotWithShape="0">
                  <a:prstClr val="black">
                    <a:alpha val="20000"/>
                  </a:prstClr>
                </a:outerShdw>
              </a:effectLst>
            </p:grpSpPr>
            <p:sp>
              <p:nvSpPr>
                <p:cNvPr id="191"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sp>
              <p:nvSpPr>
                <p:cNvPr id="192"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600" dirty="0"/>
                </a:p>
              </p:txBody>
            </p:sp>
          </p:grpSp>
          <p:sp>
            <p:nvSpPr>
              <p:cNvPr id="190" name="Text Placeholder 2"/>
              <p:cNvSpPr txBox="1">
                <a:spLocks/>
              </p:cNvSpPr>
              <p:nvPr/>
            </p:nvSpPr>
            <p:spPr>
              <a:xfrm>
                <a:off x="10366233" y="4027565"/>
                <a:ext cx="1380765" cy="2828925"/>
              </a:xfrm>
              <a:prstGeom prst="rect">
                <a:avLst/>
              </a:prstGeom>
            </p:spPr>
            <p:txBody>
              <a:bodyPr lIns="34281" tIns="68562" rIns="34281" bIns="34281">
                <a:noAutofit/>
              </a:bodyPr>
              <a:lst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indent="-174625">
                  <a:spcBef>
                    <a:spcPts val="0"/>
                  </a:spcBef>
                  <a:buClr>
                    <a:schemeClr val="tx1"/>
                  </a:buClr>
                </a:pPr>
                <a:r>
                  <a:rPr lang="en-US" sz="1400" dirty="0">
                    <a:solidFill>
                      <a:schemeClr val="bg1">
                        <a:lumMod val="20000"/>
                        <a:lumOff val="80000"/>
                      </a:schemeClr>
                    </a:solidFill>
                  </a:rPr>
                  <a:t>Upgrade costs </a:t>
                </a:r>
                <a:r>
                  <a:rPr lang="en-US" sz="1400" dirty="0" smtClean="0">
                    <a:solidFill>
                      <a:schemeClr val="bg1">
                        <a:lumMod val="20000"/>
                        <a:lumOff val="80000"/>
                      </a:schemeClr>
                    </a:solidFill>
                  </a:rPr>
                  <a:t>reduction (e.g., Windows 7/8)</a:t>
                </a:r>
                <a:endParaRPr lang="en-US" sz="1400" dirty="0">
                  <a:solidFill>
                    <a:schemeClr val="bg1">
                      <a:lumMod val="20000"/>
                      <a:lumOff val="80000"/>
                    </a:schemeClr>
                  </a:solidFill>
                </a:endParaRPr>
              </a:p>
              <a:p>
                <a:pPr marL="174625" indent="-174625">
                  <a:spcBef>
                    <a:spcPts val="0"/>
                  </a:spcBef>
                  <a:buClr>
                    <a:schemeClr val="tx1"/>
                  </a:buClr>
                </a:pPr>
                <a:endParaRPr lang="en-US" sz="1400" dirty="0">
                  <a:solidFill>
                    <a:schemeClr val="bg1">
                      <a:lumMod val="20000"/>
                      <a:lumOff val="80000"/>
                    </a:schemeClr>
                  </a:solidFill>
                </a:endParaRPr>
              </a:p>
              <a:p>
                <a:pPr marL="174625" indent="-174625">
                  <a:spcBef>
                    <a:spcPts val="0"/>
                  </a:spcBef>
                  <a:buClr>
                    <a:schemeClr val="tx1"/>
                  </a:buClr>
                </a:pPr>
                <a:r>
                  <a:rPr lang="en-US" sz="1400" dirty="0">
                    <a:solidFill>
                      <a:schemeClr val="bg1">
                        <a:lumMod val="20000"/>
                        <a:lumOff val="80000"/>
                      </a:schemeClr>
                    </a:solidFill>
                  </a:rPr>
                  <a:t>Existing desktop software life extension</a:t>
                </a:r>
              </a:p>
            </p:txBody>
          </p:sp>
        </p:grpSp>
      </p:grpSp>
      <p:pic>
        <p:nvPicPr>
          <p:cNvPr id="115" name="Picture 114" descr="phone.png"/>
          <p:cNvPicPr>
            <a:picLocks/>
          </p:cNvPicPr>
          <p:nvPr/>
        </p:nvPicPr>
        <p:blipFill>
          <a:blip r:embed="rId6" cstate="print"/>
          <a:stretch>
            <a:fillRect/>
          </a:stretch>
        </p:blipFill>
        <p:spPr>
          <a:xfrm>
            <a:off x="9673973" y="2130798"/>
            <a:ext cx="1437900" cy="1133475"/>
          </a:xfrm>
          <a:prstGeom prst="rect">
            <a:avLst/>
          </a:prstGeom>
          <a:effectLst>
            <a:outerShdw blurRad="114300" dist="38100" dir="2700000">
              <a:srgbClr val="000000">
                <a:alpha val="65000"/>
              </a:srgbClr>
            </a:outerShdw>
          </a:effec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1324" y="2264441"/>
            <a:ext cx="1088462" cy="138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929927"/>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9020490" y="1270415"/>
            <a:ext cx="3054090" cy="5130800"/>
          </a:xfrm>
          <a:prstGeom prst="roundRect">
            <a:avLst>
              <a:gd name="adj" fmla="val 4786"/>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44" name="Rounded Rectangle 43"/>
          <p:cNvSpPr/>
          <p:nvPr/>
        </p:nvSpPr>
        <p:spPr>
          <a:xfrm>
            <a:off x="3069715" y="1270415"/>
            <a:ext cx="5815032" cy="5130800"/>
          </a:xfrm>
          <a:prstGeom prst="roundRect">
            <a:avLst>
              <a:gd name="adj" fmla="val 2125"/>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2000" dirty="0">
              <a:solidFill>
                <a:schemeClr val="tx1"/>
              </a:solidFill>
            </a:endParaRPr>
          </a:p>
        </p:txBody>
      </p:sp>
      <p:sp>
        <p:nvSpPr>
          <p:cNvPr id="50" name="Round Same Side Corner Rectangle 49"/>
          <p:cNvSpPr/>
          <p:nvPr/>
        </p:nvSpPr>
        <p:spPr>
          <a:xfrm>
            <a:off x="114244" y="1270415"/>
            <a:ext cx="2869229" cy="5130800"/>
          </a:xfrm>
          <a:prstGeom prst="round2SameRect">
            <a:avLst>
              <a:gd name="adj1" fmla="val 4277"/>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400" dirty="0">
              <a:solidFill>
                <a:schemeClr val="tx1"/>
              </a:solidFill>
            </a:endParaRPr>
          </a:p>
        </p:txBody>
      </p:sp>
      <p:sp>
        <p:nvSpPr>
          <p:cNvPr id="51" name="Rounded Rectangle 50"/>
          <p:cNvSpPr/>
          <p:nvPr/>
        </p:nvSpPr>
        <p:spPr>
          <a:xfrm>
            <a:off x="9147457" y="1365665"/>
            <a:ext cx="2807234" cy="735188"/>
          </a:xfrm>
          <a:prstGeom prst="roundRect">
            <a:avLst>
              <a:gd name="adj" fmla="val 8926"/>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p>
        </p:txBody>
      </p:sp>
      <p:sp>
        <p:nvSpPr>
          <p:cNvPr id="52" name="Rectangle 17"/>
          <p:cNvSpPr>
            <a:spLocks noChangeArrowheads="1"/>
          </p:cNvSpPr>
          <p:nvPr/>
        </p:nvSpPr>
        <p:spPr bwMode="auto">
          <a:xfrm>
            <a:off x="9219516" y="2488769"/>
            <a:ext cx="2712525" cy="3168942"/>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Industry: Public Sector</a:t>
            </a:r>
          </a:p>
          <a:p>
            <a:pPr marL="171450" lvl="1" indent="-171450">
              <a:lnSpc>
                <a:spcPct val="95000"/>
              </a:lnSpc>
              <a:spcBef>
                <a:spcPts val="300"/>
              </a:spcBef>
              <a:buClr>
                <a:schemeClr val="tx1"/>
              </a:buClr>
              <a:buFont typeface="Arial" pitchFamily="34" charset="0"/>
              <a:buChar char="•"/>
            </a:pPr>
            <a:r>
              <a:rPr lang="en-US" sz="1100"/>
              <a:t>Employees: 4500</a:t>
            </a:r>
          </a:p>
          <a:p>
            <a:pPr marL="171450" lvl="1" indent="-171450">
              <a:lnSpc>
                <a:spcPct val="95000"/>
              </a:lnSpc>
              <a:spcBef>
                <a:spcPts val="300"/>
              </a:spcBef>
              <a:buClr>
                <a:schemeClr val="tx1"/>
              </a:buClr>
              <a:buFont typeface="Arial" pitchFamily="34" charset="0"/>
              <a:buChar char="•"/>
            </a:pPr>
            <a:r>
              <a:rPr lang="en-US" sz="1100"/>
              <a:t>Location: United Kingdom</a:t>
            </a:r>
          </a:p>
          <a:p>
            <a:pPr marL="171450" lvl="1" indent="-171450">
              <a:lnSpc>
                <a:spcPct val="95000"/>
              </a:lnSpc>
              <a:spcBef>
                <a:spcPts val="300"/>
              </a:spcBef>
              <a:buClr>
                <a:schemeClr val="tx1"/>
              </a:buClr>
              <a:buFont typeface="Arial" pitchFamily="34" charset="0"/>
              <a:buChar char="•"/>
            </a:pPr>
            <a:r>
              <a:rPr lang="en-US" sz="1100"/>
              <a:t>Important borough towards the east of London, serving a diverse population of 254,000 citizens as well as the global financial services district based in the London Docklands. </a:t>
            </a:r>
          </a:p>
          <a:p>
            <a:pPr marL="171450" lvl="1" indent="-171450">
              <a:lnSpc>
                <a:spcPct val="95000"/>
              </a:lnSpc>
              <a:spcBef>
                <a:spcPts val="300"/>
              </a:spcBef>
              <a:buClr>
                <a:schemeClr val="tx1"/>
              </a:buClr>
              <a:buFont typeface="Arial" pitchFamily="34" charset="0"/>
              <a:buChar char="•"/>
            </a:pPr>
            <a:r>
              <a:rPr lang="en-US" sz="1100"/>
              <a:t>Incorporating the newly-constructed Olympic Park, the borough had the world’s attention during the London 2012 Olympic and Paralympic Games </a:t>
            </a:r>
          </a:p>
          <a:p>
            <a:pPr marL="171450" lvl="1" indent="-171450">
              <a:lnSpc>
                <a:spcPct val="95000"/>
              </a:lnSpc>
              <a:spcBef>
                <a:spcPts val="300"/>
              </a:spcBef>
              <a:buClr>
                <a:schemeClr val="tx1"/>
              </a:buClr>
              <a:buFont typeface="Arial" pitchFamily="34" charset="0"/>
              <a:buChar char="•"/>
            </a:pPr>
            <a:r>
              <a:rPr lang="en-US" sz="1100"/>
              <a:t>Theater:  EMEA</a:t>
            </a:r>
          </a:p>
          <a:p>
            <a:pPr marL="171450" lvl="1" indent="-171450">
              <a:lnSpc>
                <a:spcPct val="95000"/>
              </a:lnSpc>
              <a:spcBef>
                <a:spcPts val="300"/>
              </a:spcBef>
              <a:buClr>
                <a:schemeClr val="tx1"/>
              </a:buClr>
              <a:buFont typeface="Arial" pitchFamily="34" charset="0"/>
              <a:buChar char="•"/>
            </a:pPr>
            <a:endParaRPr lang="en-US" sz="1100" dirty="0"/>
          </a:p>
        </p:txBody>
      </p:sp>
      <p:sp>
        <p:nvSpPr>
          <p:cNvPr id="57" name="Rectangle 17"/>
          <p:cNvSpPr>
            <a:spLocks noChangeArrowheads="1"/>
          </p:cNvSpPr>
          <p:nvPr/>
        </p:nvSpPr>
        <p:spPr bwMode="auto">
          <a:xfrm>
            <a:off x="9217799" y="2238366"/>
            <a:ext cx="2665106" cy="326603"/>
          </a:xfrm>
          <a:prstGeom prst="rect">
            <a:avLst/>
          </a:prstGeom>
          <a:noFill/>
          <a:ln w="9525">
            <a:noFill/>
            <a:miter lim="800000"/>
            <a:headEnd/>
            <a:tailEnd/>
          </a:ln>
        </p:spPr>
        <p:txBody>
          <a:bodyPr>
            <a:prstTxWarp prst="textNoShape">
              <a:avLst/>
            </a:prstTxWarp>
          </a:bodyPr>
          <a:lstStyle/>
          <a:p>
            <a:pPr>
              <a:spcAft>
                <a:spcPct val="25000"/>
              </a:spcAft>
            </a:pPr>
            <a:r>
              <a:rPr lang="en-US" sz="1400" b="1" dirty="0" smtClean="0"/>
              <a:t>CUSTOMER STATS</a:t>
            </a:r>
            <a:endParaRPr lang="en-US" sz="1050" b="1" dirty="0" smtClean="0"/>
          </a:p>
        </p:txBody>
      </p:sp>
      <p:sp>
        <p:nvSpPr>
          <p:cNvPr id="58" name="Rectangle 17"/>
          <p:cNvSpPr>
            <a:spLocks noChangeArrowheads="1"/>
          </p:cNvSpPr>
          <p:nvPr/>
        </p:nvSpPr>
        <p:spPr bwMode="auto">
          <a:xfrm flipH="1">
            <a:off x="3202171" y="1365666"/>
            <a:ext cx="5550119" cy="856388"/>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smtClean="0"/>
              <a:t>CHALLENGE</a:t>
            </a:r>
          </a:p>
          <a:p>
            <a:pPr marL="171450" lvl="1" indent="-171450">
              <a:lnSpc>
                <a:spcPct val="95000"/>
              </a:lnSpc>
              <a:spcBef>
                <a:spcPts val="300"/>
              </a:spcBef>
              <a:buClr>
                <a:schemeClr val="tx1"/>
              </a:buClr>
              <a:buFont typeface="Arial" pitchFamily="34" charset="0"/>
              <a:buChar char="•"/>
            </a:pPr>
            <a:r>
              <a:rPr lang="en-US" sz="1100"/>
              <a:t>Improve worker flexibility to cope with London 2012 Olympic and </a:t>
            </a:r>
            <a:r>
              <a:rPr lang="en-US" sz="1100" smtClean="0"/>
              <a:t/>
            </a:r>
            <a:br>
              <a:rPr lang="en-US" sz="1100" smtClean="0"/>
            </a:br>
            <a:r>
              <a:rPr lang="en-US" sz="1100" smtClean="0"/>
              <a:t>Paralympic </a:t>
            </a:r>
            <a:r>
              <a:rPr lang="en-US" sz="1100"/>
              <a:t>Games</a:t>
            </a:r>
          </a:p>
          <a:p>
            <a:pPr marL="171450" lvl="1" indent="-171450">
              <a:lnSpc>
                <a:spcPct val="95000"/>
              </a:lnSpc>
              <a:spcBef>
                <a:spcPts val="300"/>
              </a:spcBef>
              <a:buClr>
                <a:schemeClr val="tx1"/>
              </a:buClr>
              <a:buFont typeface="Arial" pitchFamily="34" charset="0"/>
              <a:buChar char="•"/>
            </a:pPr>
            <a:r>
              <a:rPr lang="en-US" sz="1100"/>
              <a:t>Deliver planned real estate rationalization and optimize disaster recovery planning</a:t>
            </a:r>
            <a:endParaRPr lang="en-US" sz="1100" dirty="0"/>
          </a:p>
        </p:txBody>
      </p:sp>
      <p:sp>
        <p:nvSpPr>
          <p:cNvPr id="59" name="Rectangle 17"/>
          <p:cNvSpPr>
            <a:spLocks noChangeArrowheads="1"/>
          </p:cNvSpPr>
          <p:nvPr/>
        </p:nvSpPr>
        <p:spPr bwMode="auto">
          <a:xfrm>
            <a:off x="241472" y="1349791"/>
            <a:ext cx="2627982" cy="523220"/>
          </a:xfrm>
          <a:prstGeom prst="rect">
            <a:avLst/>
          </a:prstGeom>
          <a:noFill/>
          <a:ln w="9525">
            <a:noFill/>
            <a:miter lim="800000"/>
            <a:headEnd/>
            <a:tailEnd/>
          </a:ln>
        </p:spPr>
        <p:txBody>
          <a:bodyPr wrap="square">
            <a:prstTxWarp prst="textNoShape">
              <a:avLst/>
            </a:prstTxWarp>
            <a:spAutoFit/>
          </a:bodyPr>
          <a:lstStyle/>
          <a:p>
            <a:pPr>
              <a:spcAft>
                <a:spcPct val="25000"/>
              </a:spcAft>
            </a:pPr>
            <a:r>
              <a:rPr lang="en-US" sz="1400" b="1" dirty="0" smtClean="0"/>
              <a:t>CISCO DATA CENTER ENVIRONMENT</a:t>
            </a:r>
            <a:endParaRPr lang="en-US" sz="1400" b="1" dirty="0"/>
          </a:p>
        </p:txBody>
      </p:sp>
      <p:sp>
        <p:nvSpPr>
          <p:cNvPr id="60" name="Rectangle 17"/>
          <p:cNvSpPr>
            <a:spLocks noChangeArrowheads="1"/>
          </p:cNvSpPr>
          <p:nvPr/>
        </p:nvSpPr>
        <p:spPr bwMode="auto">
          <a:xfrm>
            <a:off x="241472" y="1801969"/>
            <a:ext cx="2627982" cy="3592356"/>
          </a:xfrm>
          <a:prstGeom prst="rect">
            <a:avLst/>
          </a:prstGeom>
          <a:noFill/>
          <a:ln w="9525">
            <a:noFill/>
            <a:miter lim="800000"/>
            <a:headEnd/>
            <a:tailEnd/>
          </a:ln>
        </p:spPr>
        <p:txBody>
          <a:bodyPr>
            <a:prstTxWarp prst="textNoShape">
              <a:avLst/>
            </a:prstTxWarp>
          </a:bodyPr>
          <a:lstStyle/>
          <a:p>
            <a:pPr marL="171450" lvl="1" indent="-171450">
              <a:lnSpc>
                <a:spcPct val="95000"/>
              </a:lnSpc>
              <a:spcBef>
                <a:spcPts val="300"/>
              </a:spcBef>
              <a:buClr>
                <a:schemeClr val="tx1"/>
              </a:buClr>
              <a:buFont typeface="Arial" pitchFamily="34" charset="0"/>
              <a:buChar char="•"/>
            </a:pPr>
            <a:r>
              <a:rPr lang="en-US" sz="1100"/>
              <a:t>Cisco UCS B200 M2 and B250 M2 Blade Servers with Intel® Xeon® 5600 Series multi-core processors</a:t>
            </a:r>
          </a:p>
          <a:p>
            <a:pPr marL="171450" lvl="1" indent="-171450">
              <a:lnSpc>
                <a:spcPct val="95000"/>
              </a:lnSpc>
              <a:spcBef>
                <a:spcPts val="300"/>
              </a:spcBef>
              <a:buClr>
                <a:schemeClr val="tx1"/>
              </a:buClr>
              <a:buFont typeface="Arial" pitchFamily="34" charset="0"/>
              <a:buChar char="•"/>
            </a:pPr>
            <a:r>
              <a:rPr lang="en-US" sz="1100"/>
              <a:t>Cisco Nexus 5500 Series Switches </a:t>
            </a:r>
          </a:p>
          <a:p>
            <a:pPr marL="171450" lvl="1" indent="-171450">
              <a:lnSpc>
                <a:spcPct val="95000"/>
              </a:lnSpc>
              <a:spcBef>
                <a:spcPts val="300"/>
              </a:spcBef>
              <a:buClr>
                <a:schemeClr val="tx1"/>
              </a:buClr>
              <a:buFont typeface="Arial" pitchFamily="34" charset="0"/>
              <a:buChar char="•"/>
            </a:pPr>
            <a:r>
              <a:rPr lang="en-US" sz="1100"/>
              <a:t>Cisco Catalyst 6500 Switches</a:t>
            </a:r>
          </a:p>
          <a:p>
            <a:pPr marL="171450" lvl="1" indent="-171450">
              <a:lnSpc>
                <a:spcPct val="95000"/>
              </a:lnSpc>
              <a:spcBef>
                <a:spcPts val="300"/>
              </a:spcBef>
              <a:buClr>
                <a:schemeClr val="tx1"/>
              </a:buClr>
              <a:buFont typeface="Arial" pitchFamily="34" charset="0"/>
              <a:buChar char="•"/>
            </a:pPr>
            <a:r>
              <a:rPr lang="en-US" sz="1100"/>
              <a:t>Cisco UCS 6140XP 40-Port Fabric Interconnects</a:t>
            </a:r>
          </a:p>
          <a:p>
            <a:pPr marL="171450" lvl="1" indent="-171450">
              <a:lnSpc>
                <a:spcPct val="95000"/>
              </a:lnSpc>
              <a:spcBef>
                <a:spcPts val="300"/>
              </a:spcBef>
              <a:buClr>
                <a:schemeClr val="tx1"/>
              </a:buClr>
              <a:buFont typeface="Arial" pitchFamily="34" charset="0"/>
              <a:buChar char="•"/>
            </a:pPr>
            <a:r>
              <a:rPr lang="en-US" sz="1100"/>
              <a:t>Applications: </a:t>
            </a:r>
          </a:p>
          <a:p>
            <a:pPr marL="292100" lvl="1">
              <a:lnSpc>
                <a:spcPct val="95000"/>
              </a:lnSpc>
              <a:spcBef>
                <a:spcPts val="300"/>
              </a:spcBef>
              <a:buClr>
                <a:schemeClr val="tx1"/>
              </a:buClr>
            </a:pPr>
            <a:r>
              <a:rPr lang="en-US" sz="1100"/>
              <a:t>VMware vSphere</a:t>
            </a:r>
          </a:p>
          <a:p>
            <a:pPr marL="292100" lvl="1">
              <a:lnSpc>
                <a:spcPct val="95000"/>
              </a:lnSpc>
              <a:spcBef>
                <a:spcPts val="300"/>
              </a:spcBef>
              <a:buClr>
                <a:schemeClr val="tx1"/>
              </a:buClr>
            </a:pPr>
            <a:r>
              <a:rPr lang="en-US" sz="1100"/>
              <a:t>Citrix XenDesktop 5.5</a:t>
            </a:r>
          </a:p>
          <a:p>
            <a:pPr marL="292100" lvl="1">
              <a:lnSpc>
                <a:spcPct val="95000"/>
              </a:lnSpc>
              <a:spcBef>
                <a:spcPts val="300"/>
              </a:spcBef>
              <a:buClr>
                <a:schemeClr val="tx1"/>
              </a:buClr>
            </a:pPr>
            <a:r>
              <a:rPr lang="en-US" sz="1100"/>
              <a:t>Citrix XenApp</a:t>
            </a:r>
          </a:p>
          <a:p>
            <a:pPr marL="292100" lvl="1">
              <a:lnSpc>
                <a:spcPct val="95000"/>
              </a:lnSpc>
              <a:spcBef>
                <a:spcPts val="300"/>
              </a:spcBef>
              <a:buClr>
                <a:schemeClr val="tx1"/>
              </a:buClr>
            </a:pPr>
            <a:r>
              <a:rPr lang="en-US" sz="1100"/>
              <a:t>Oracle</a:t>
            </a:r>
          </a:p>
          <a:p>
            <a:pPr marL="292100" lvl="1">
              <a:lnSpc>
                <a:spcPct val="95000"/>
              </a:lnSpc>
              <a:spcBef>
                <a:spcPts val="300"/>
              </a:spcBef>
              <a:buClr>
                <a:schemeClr val="tx1"/>
              </a:buClr>
            </a:pPr>
            <a:r>
              <a:rPr lang="en-US" sz="1100"/>
              <a:t>SQL</a:t>
            </a:r>
          </a:p>
          <a:p>
            <a:pPr marL="292100" lvl="1">
              <a:lnSpc>
                <a:spcPct val="95000"/>
              </a:lnSpc>
              <a:spcBef>
                <a:spcPts val="300"/>
              </a:spcBef>
              <a:buClr>
                <a:schemeClr val="tx1"/>
              </a:buClr>
            </a:pPr>
            <a:r>
              <a:rPr lang="en-US" sz="1100"/>
              <a:t>Progress Software</a:t>
            </a:r>
          </a:p>
          <a:p>
            <a:pPr marL="292100" lvl="1">
              <a:lnSpc>
                <a:spcPct val="95000"/>
              </a:lnSpc>
              <a:spcBef>
                <a:spcPts val="300"/>
              </a:spcBef>
              <a:buClr>
                <a:schemeClr val="tx1"/>
              </a:buClr>
            </a:pPr>
            <a:r>
              <a:rPr lang="en-US" sz="1100"/>
              <a:t>Microsoft Lync</a:t>
            </a:r>
          </a:p>
          <a:p>
            <a:pPr marL="292100" lvl="1">
              <a:lnSpc>
                <a:spcPct val="95000"/>
              </a:lnSpc>
              <a:spcBef>
                <a:spcPts val="300"/>
              </a:spcBef>
              <a:buClr>
                <a:schemeClr val="tx1"/>
              </a:buClr>
            </a:pPr>
            <a:r>
              <a:rPr lang="en-US" sz="1100"/>
              <a:t>Microsoft Exchange Server 2010</a:t>
            </a:r>
            <a:endParaRPr lang="en-US" sz="1100" dirty="0"/>
          </a:p>
        </p:txBody>
      </p:sp>
      <p:sp>
        <p:nvSpPr>
          <p:cNvPr id="61" name="Rectangle 17"/>
          <p:cNvSpPr>
            <a:spLocks noChangeArrowheads="1"/>
          </p:cNvSpPr>
          <p:nvPr/>
        </p:nvSpPr>
        <p:spPr bwMode="auto">
          <a:xfrm flipH="1">
            <a:off x="3202172" y="2436464"/>
            <a:ext cx="5550118" cy="657103"/>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smtClean="0"/>
              <a:t>CISCO SOLUTION</a:t>
            </a:r>
            <a:endParaRPr lang="en-US" sz="1400" b="1" dirty="0"/>
          </a:p>
          <a:p>
            <a:pPr marL="171450" lvl="1" indent="-171450">
              <a:lnSpc>
                <a:spcPct val="95000"/>
              </a:lnSpc>
              <a:spcBef>
                <a:spcPts val="300"/>
              </a:spcBef>
              <a:buClr>
                <a:schemeClr val="tx1"/>
              </a:buClr>
              <a:buFont typeface="Arial" pitchFamily="34" charset="0"/>
              <a:buChar char="•"/>
            </a:pPr>
            <a:r>
              <a:rPr lang="en-US" sz="1100"/>
              <a:t>Cisco Virtualization Experience Infrastructure solution based on Cisco Unified Computing System, implemented by ANS Group</a:t>
            </a:r>
            <a:endParaRPr lang="en-US" sz="1100" dirty="0"/>
          </a:p>
        </p:txBody>
      </p:sp>
      <p:sp>
        <p:nvSpPr>
          <p:cNvPr id="63" name="Rectangle 17"/>
          <p:cNvSpPr>
            <a:spLocks noChangeArrowheads="1"/>
          </p:cNvSpPr>
          <p:nvPr/>
        </p:nvSpPr>
        <p:spPr bwMode="auto">
          <a:xfrm flipH="1">
            <a:off x="3202172" y="3307978"/>
            <a:ext cx="5550118" cy="1055674"/>
          </a:xfrm>
          <a:prstGeom prst="rect">
            <a:avLst/>
          </a:prstGeom>
          <a:noFill/>
          <a:ln w="9525">
            <a:noFill/>
            <a:miter lim="800000"/>
            <a:headEnd/>
            <a:tailEnd/>
          </a:ln>
        </p:spPr>
        <p:txBody>
          <a:bodyPr wrap="square">
            <a:prstTxWarp prst="textNoShape">
              <a:avLst/>
            </a:prstTxWarp>
            <a:spAutoFit/>
          </a:bodyPr>
          <a:lstStyle/>
          <a:p>
            <a:pPr>
              <a:lnSpc>
                <a:spcPct val="95000"/>
              </a:lnSpc>
              <a:spcBef>
                <a:spcPts val="300"/>
              </a:spcBef>
            </a:pPr>
            <a:r>
              <a:rPr lang="en-US" sz="1400" b="1" dirty="0"/>
              <a:t>BENEFITS</a:t>
            </a:r>
          </a:p>
          <a:p>
            <a:pPr marL="171450" lvl="1" indent="-171450">
              <a:lnSpc>
                <a:spcPct val="95000"/>
              </a:lnSpc>
              <a:spcBef>
                <a:spcPts val="300"/>
              </a:spcBef>
              <a:buClr>
                <a:schemeClr val="tx1"/>
              </a:buClr>
              <a:buFont typeface="Arial" pitchFamily="34" charset="0"/>
              <a:buChar char="•"/>
            </a:pPr>
            <a:r>
              <a:rPr lang="en-US" sz="1100"/>
              <a:t>USD$11 million in real estate savings</a:t>
            </a:r>
          </a:p>
          <a:p>
            <a:pPr marL="171450" lvl="1" indent="-171450">
              <a:lnSpc>
                <a:spcPct val="95000"/>
              </a:lnSpc>
              <a:spcBef>
                <a:spcPts val="300"/>
              </a:spcBef>
              <a:buClr>
                <a:schemeClr val="tx1"/>
              </a:buClr>
              <a:buFont typeface="Arial" pitchFamily="34" charset="0"/>
              <a:buChar char="•"/>
            </a:pPr>
            <a:r>
              <a:rPr lang="en-US" sz="1100"/>
              <a:t>100 percent improvement in flexible working capability</a:t>
            </a:r>
          </a:p>
          <a:p>
            <a:pPr marL="171450" lvl="1" indent="-171450">
              <a:lnSpc>
                <a:spcPct val="95000"/>
              </a:lnSpc>
              <a:spcBef>
                <a:spcPts val="300"/>
              </a:spcBef>
              <a:buClr>
                <a:schemeClr val="tx1"/>
              </a:buClr>
              <a:buFont typeface="Arial" pitchFamily="34" charset="0"/>
              <a:buChar char="•"/>
            </a:pPr>
            <a:r>
              <a:rPr lang="en-US" sz="1100"/>
              <a:t>100 percent improvement in data center redundancy and disaster </a:t>
            </a:r>
            <a:r>
              <a:rPr lang="en-US" sz="1100" smtClean="0"/>
              <a:t/>
            </a:r>
            <a:br>
              <a:rPr lang="en-US" sz="1100" smtClean="0"/>
            </a:br>
            <a:r>
              <a:rPr lang="en-US" sz="1100" smtClean="0"/>
              <a:t>recovery </a:t>
            </a:r>
            <a:r>
              <a:rPr lang="en-US" sz="1100"/>
              <a:t>capability</a:t>
            </a:r>
            <a:endParaRPr lang="en-US" sz="1100" dirty="0"/>
          </a:p>
        </p:txBody>
      </p:sp>
      <p:sp>
        <p:nvSpPr>
          <p:cNvPr id="41" name="Rectangle 40"/>
          <p:cNvSpPr>
            <a:spLocks/>
          </p:cNvSpPr>
          <p:nvPr/>
        </p:nvSpPr>
        <p:spPr>
          <a:xfrm>
            <a:off x="0" y="5437851"/>
            <a:ext cx="12188825" cy="1368748"/>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 name="Rectangle 15"/>
          <p:cNvSpPr>
            <a:spLocks noGrp="1" noChangeArrowheads="1"/>
          </p:cNvSpPr>
          <p:nvPr>
            <p:ph type="title"/>
          </p:nvPr>
        </p:nvSpPr>
        <p:spPr/>
        <p:txBody>
          <a:bodyPr/>
          <a:lstStyle/>
          <a:p>
            <a:r>
              <a:rPr lang="it-IT" smtClean="0"/>
              <a:t/>
            </a:r>
            <a:br>
              <a:rPr lang="it-IT" smtClean="0"/>
            </a:br>
            <a:r>
              <a:rPr lang="en-US" smtClean="0"/>
              <a:t> Tower Hamlets London Borough Council</a:t>
            </a:r>
            <a:endParaRPr lang="en-US" dirty="0"/>
          </a:p>
        </p:txBody>
      </p:sp>
      <p:sp>
        <p:nvSpPr>
          <p:cNvPr id="39" name="TextBox 38"/>
          <p:cNvSpPr txBox="1"/>
          <p:nvPr/>
        </p:nvSpPr>
        <p:spPr>
          <a:xfrm>
            <a:off x="3905131" y="6398121"/>
            <a:ext cx="4144201" cy="369332"/>
          </a:xfrm>
          <a:prstGeom prst="rect">
            <a:avLst/>
          </a:prstGeom>
          <a:noFill/>
        </p:spPr>
        <p:txBody>
          <a:bodyPr wrap="square" rtlCol="0">
            <a:spAutoFit/>
          </a:bodyPr>
          <a:lstStyle/>
          <a:p>
            <a:pPr algn="ctr"/>
            <a:endParaRPr lang="en-US" dirty="0">
              <a:solidFill>
                <a:srgbClr val="C00000"/>
              </a:solidFill>
            </a:endParaRPr>
          </a:p>
        </p:txBody>
      </p:sp>
      <p:pic>
        <p:nvPicPr>
          <p:cNvPr id="1026" name="Picture 2" descr="http://towerhamlets.epcis.jtrs.co.uk/images/uploads/towerhamlets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7872" y="1410291"/>
            <a:ext cx="946404" cy="637794"/>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23"/>
          <p:cNvSpPr txBox="1">
            <a:spLocks noChangeArrowheads="1"/>
          </p:cNvSpPr>
          <p:nvPr/>
        </p:nvSpPr>
        <p:spPr bwMode="auto">
          <a:xfrm>
            <a:off x="345900" y="5446222"/>
            <a:ext cx="11497027" cy="1411778"/>
          </a:xfrm>
          <a:prstGeom prst="rect">
            <a:avLst/>
          </a:prstGeom>
          <a:noFill/>
          <a:ln w="9525">
            <a:noFill/>
            <a:miter lim="800000"/>
            <a:headEnd/>
            <a:tailEnd/>
          </a:ln>
        </p:spPr>
        <p:txBody>
          <a:bodyPr wrap="square" anchor="ctr">
            <a:prstTxWarp prst="textNoShape">
              <a:avLst/>
            </a:prstTxWarp>
            <a:noAutofit/>
          </a:bodyPr>
          <a:lstStyle/>
          <a:p>
            <a:pPr marL="76200" indent="-76200">
              <a:lnSpc>
                <a:spcPct val="90000"/>
              </a:lnSpc>
              <a:spcBef>
                <a:spcPts val="1200"/>
              </a:spcBef>
            </a:pPr>
            <a:r>
              <a:rPr lang="en-US"/>
              <a:t>“Previously, if one of our employees in the field needed to file a report at the end of the day, they would have to come into the office, involving up to an hour in travel time. Now they can go straight home and file it from there. The bandwidth is phenomenal. The Cisco VXI solution integrates really well with NetApp and VMware. To be honest, it would be hard to get it to work any better.” </a:t>
            </a:r>
          </a:p>
          <a:p>
            <a:pPr marL="76200" indent="-12700">
              <a:lnSpc>
                <a:spcPct val="90000"/>
              </a:lnSpc>
              <a:spcBef>
                <a:spcPts val="600"/>
              </a:spcBef>
            </a:pPr>
            <a:r>
              <a:rPr lang="en-US" sz="1200" smtClean="0"/>
              <a:t>— </a:t>
            </a:r>
            <a:r>
              <a:rPr lang="en-US" sz="1200"/>
              <a:t>Mark Ferreday, Technical Architect, Tower Hamlets London Borough Council</a:t>
            </a:r>
            <a:endParaRPr lang="en-US" sz="1200" dirty="0"/>
          </a:p>
        </p:txBody>
      </p:sp>
      <p:grpSp>
        <p:nvGrpSpPr>
          <p:cNvPr id="33" name="Group 32"/>
          <p:cNvGrpSpPr/>
          <p:nvPr/>
        </p:nvGrpSpPr>
        <p:grpSpPr>
          <a:xfrm>
            <a:off x="11170799" y="157954"/>
            <a:ext cx="783892" cy="413545"/>
            <a:chOff x="3490913" y="2860675"/>
            <a:chExt cx="2160587" cy="1139826"/>
          </a:xfrm>
          <a:solidFill>
            <a:schemeClr val="tx1"/>
          </a:solidFill>
        </p:grpSpPr>
        <p:sp>
          <p:nvSpPr>
            <p:cNvPr id="34" name="Rectangle 6"/>
            <p:cNvSpPr>
              <a:spLocks noChangeArrowheads="1"/>
            </p:cNvSpPr>
            <p:nvPr/>
          </p:nvSpPr>
          <p:spPr bwMode="auto">
            <a:xfrm>
              <a:off x="4102100" y="3617913"/>
              <a:ext cx="93662" cy="376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7"/>
            <p:cNvSpPr>
              <a:spLocks/>
            </p:cNvSpPr>
            <p:nvPr/>
          </p:nvSpPr>
          <p:spPr bwMode="auto">
            <a:xfrm>
              <a:off x="4672013" y="3611563"/>
              <a:ext cx="288925" cy="388938"/>
            </a:xfrm>
            <a:custGeom>
              <a:avLst/>
              <a:gdLst>
                <a:gd name="T0" fmla="*/ 77 w 77"/>
                <a:gd name="T1" fmla="*/ 30 h 104"/>
                <a:gd name="T2" fmla="*/ 56 w 77"/>
                <a:gd name="T3" fmla="*/ 25 h 104"/>
                <a:gd name="T4" fmla="*/ 28 w 77"/>
                <a:gd name="T5" fmla="*/ 52 h 104"/>
                <a:gd name="T6" fmla="*/ 56 w 77"/>
                <a:gd name="T7" fmla="*/ 78 h 104"/>
                <a:gd name="T8" fmla="*/ 77 w 77"/>
                <a:gd name="T9" fmla="*/ 73 h 104"/>
                <a:gd name="T10" fmla="*/ 77 w 77"/>
                <a:gd name="T11" fmla="*/ 100 h 104"/>
                <a:gd name="T12" fmla="*/ 54 w 77"/>
                <a:gd name="T13" fmla="*/ 104 h 104"/>
                <a:gd name="T14" fmla="*/ 0 w 77"/>
                <a:gd name="T15" fmla="*/ 52 h 104"/>
                <a:gd name="T16" fmla="*/ 54 w 77"/>
                <a:gd name="T17" fmla="*/ 0 h 104"/>
                <a:gd name="T18" fmla="*/ 77 w 77"/>
                <a:gd name="T19" fmla="*/ 4 h 104"/>
                <a:gd name="T20" fmla="*/ 77 w 77"/>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04">
                  <a:moveTo>
                    <a:pt x="77" y="30"/>
                  </a:moveTo>
                  <a:cubicBezTo>
                    <a:pt x="76" y="30"/>
                    <a:pt x="68" y="25"/>
                    <a:pt x="56" y="25"/>
                  </a:cubicBezTo>
                  <a:cubicBezTo>
                    <a:pt x="39" y="25"/>
                    <a:pt x="28" y="36"/>
                    <a:pt x="28" y="52"/>
                  </a:cubicBezTo>
                  <a:cubicBezTo>
                    <a:pt x="28" y="67"/>
                    <a:pt x="39" y="78"/>
                    <a:pt x="56" y="78"/>
                  </a:cubicBezTo>
                  <a:cubicBezTo>
                    <a:pt x="67" y="78"/>
                    <a:pt x="76" y="74"/>
                    <a:pt x="77" y="73"/>
                  </a:cubicBezTo>
                  <a:cubicBezTo>
                    <a:pt x="77" y="100"/>
                    <a:pt x="77" y="100"/>
                    <a:pt x="77" y="100"/>
                  </a:cubicBezTo>
                  <a:cubicBezTo>
                    <a:pt x="74" y="101"/>
                    <a:pt x="65" y="104"/>
                    <a:pt x="54" y="104"/>
                  </a:cubicBezTo>
                  <a:cubicBezTo>
                    <a:pt x="25" y="104"/>
                    <a:pt x="0" y="84"/>
                    <a:pt x="0" y="52"/>
                  </a:cubicBezTo>
                  <a:cubicBezTo>
                    <a:pt x="0" y="22"/>
                    <a:pt x="23" y="0"/>
                    <a:pt x="54" y="0"/>
                  </a:cubicBezTo>
                  <a:cubicBezTo>
                    <a:pt x="66" y="0"/>
                    <a:pt x="74" y="3"/>
                    <a:pt x="77" y="4"/>
                  </a:cubicBezTo>
                  <a:lnTo>
                    <a:pt x="7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8"/>
            <p:cNvSpPr>
              <a:spLocks/>
            </p:cNvSpPr>
            <p:nvPr/>
          </p:nvSpPr>
          <p:spPr bwMode="auto">
            <a:xfrm>
              <a:off x="3686175" y="3611563"/>
              <a:ext cx="284162" cy="388938"/>
            </a:xfrm>
            <a:custGeom>
              <a:avLst/>
              <a:gdLst>
                <a:gd name="T0" fmla="*/ 76 w 76"/>
                <a:gd name="T1" fmla="*/ 30 h 104"/>
                <a:gd name="T2" fmla="*/ 55 w 76"/>
                <a:gd name="T3" fmla="*/ 25 h 104"/>
                <a:gd name="T4" fmla="*/ 27 w 76"/>
                <a:gd name="T5" fmla="*/ 52 h 104"/>
                <a:gd name="T6" fmla="*/ 55 w 76"/>
                <a:gd name="T7" fmla="*/ 78 h 104"/>
                <a:gd name="T8" fmla="*/ 76 w 76"/>
                <a:gd name="T9" fmla="*/ 73 h 104"/>
                <a:gd name="T10" fmla="*/ 76 w 76"/>
                <a:gd name="T11" fmla="*/ 100 h 104"/>
                <a:gd name="T12" fmla="*/ 53 w 76"/>
                <a:gd name="T13" fmla="*/ 104 h 104"/>
                <a:gd name="T14" fmla="*/ 0 w 76"/>
                <a:gd name="T15" fmla="*/ 52 h 104"/>
                <a:gd name="T16" fmla="*/ 53 w 76"/>
                <a:gd name="T17" fmla="*/ 0 h 104"/>
                <a:gd name="T18" fmla="*/ 76 w 76"/>
                <a:gd name="T19" fmla="*/ 4 h 104"/>
                <a:gd name="T20" fmla="*/ 76 w 76"/>
                <a:gd name="T21"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76" y="30"/>
                  </a:moveTo>
                  <a:cubicBezTo>
                    <a:pt x="75" y="30"/>
                    <a:pt x="67" y="25"/>
                    <a:pt x="55" y="25"/>
                  </a:cubicBezTo>
                  <a:cubicBezTo>
                    <a:pt x="39" y="25"/>
                    <a:pt x="27" y="36"/>
                    <a:pt x="27" y="52"/>
                  </a:cubicBezTo>
                  <a:cubicBezTo>
                    <a:pt x="27" y="67"/>
                    <a:pt x="38" y="78"/>
                    <a:pt x="55" y="78"/>
                  </a:cubicBezTo>
                  <a:cubicBezTo>
                    <a:pt x="67" y="78"/>
                    <a:pt x="75" y="74"/>
                    <a:pt x="76" y="73"/>
                  </a:cubicBezTo>
                  <a:cubicBezTo>
                    <a:pt x="76" y="100"/>
                    <a:pt x="76" y="100"/>
                    <a:pt x="76" y="100"/>
                  </a:cubicBezTo>
                  <a:cubicBezTo>
                    <a:pt x="73" y="101"/>
                    <a:pt x="64" y="104"/>
                    <a:pt x="53" y="104"/>
                  </a:cubicBezTo>
                  <a:cubicBezTo>
                    <a:pt x="25" y="104"/>
                    <a:pt x="0" y="84"/>
                    <a:pt x="0" y="52"/>
                  </a:cubicBezTo>
                  <a:cubicBezTo>
                    <a:pt x="0" y="22"/>
                    <a:pt x="22" y="0"/>
                    <a:pt x="53" y="0"/>
                  </a:cubicBezTo>
                  <a:cubicBezTo>
                    <a:pt x="65" y="0"/>
                    <a:pt x="74" y="3"/>
                    <a:pt x="76" y="4"/>
                  </a:cubicBezTo>
                  <a:lnTo>
                    <a:pt x="7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9"/>
            <p:cNvSpPr>
              <a:spLocks noEditPoints="1"/>
            </p:cNvSpPr>
            <p:nvPr/>
          </p:nvSpPr>
          <p:spPr bwMode="auto">
            <a:xfrm>
              <a:off x="5059363" y="3611563"/>
              <a:ext cx="396875" cy="388938"/>
            </a:xfrm>
            <a:custGeom>
              <a:avLst/>
              <a:gdLst>
                <a:gd name="T0" fmla="*/ 106 w 106"/>
                <a:gd name="T1" fmla="*/ 52 h 104"/>
                <a:gd name="T2" fmla="*/ 53 w 106"/>
                <a:gd name="T3" fmla="*/ 104 h 104"/>
                <a:gd name="T4" fmla="*/ 0 w 106"/>
                <a:gd name="T5" fmla="*/ 52 h 104"/>
                <a:gd name="T6" fmla="*/ 53 w 106"/>
                <a:gd name="T7" fmla="*/ 0 h 104"/>
                <a:gd name="T8" fmla="*/ 106 w 106"/>
                <a:gd name="T9" fmla="*/ 52 h 104"/>
                <a:gd name="T10" fmla="*/ 53 w 106"/>
                <a:gd name="T11" fmla="*/ 25 h 104"/>
                <a:gd name="T12" fmla="*/ 27 w 106"/>
                <a:gd name="T13" fmla="*/ 52 h 104"/>
                <a:gd name="T14" fmla="*/ 53 w 106"/>
                <a:gd name="T15" fmla="*/ 78 h 104"/>
                <a:gd name="T16" fmla="*/ 79 w 106"/>
                <a:gd name="T17" fmla="*/ 52 h 104"/>
                <a:gd name="T18" fmla="*/ 53 w 106"/>
                <a:gd name="T19"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52"/>
                  </a:moveTo>
                  <a:cubicBezTo>
                    <a:pt x="106" y="80"/>
                    <a:pt x="84" y="104"/>
                    <a:pt x="53" y="104"/>
                  </a:cubicBezTo>
                  <a:cubicBezTo>
                    <a:pt x="22" y="104"/>
                    <a:pt x="0" y="80"/>
                    <a:pt x="0" y="52"/>
                  </a:cubicBezTo>
                  <a:cubicBezTo>
                    <a:pt x="0" y="23"/>
                    <a:pt x="22" y="0"/>
                    <a:pt x="53" y="0"/>
                  </a:cubicBezTo>
                  <a:cubicBezTo>
                    <a:pt x="84" y="0"/>
                    <a:pt x="106" y="23"/>
                    <a:pt x="106" y="52"/>
                  </a:cubicBezTo>
                  <a:close/>
                  <a:moveTo>
                    <a:pt x="53" y="25"/>
                  </a:moveTo>
                  <a:cubicBezTo>
                    <a:pt x="38" y="25"/>
                    <a:pt x="27" y="37"/>
                    <a:pt x="27" y="52"/>
                  </a:cubicBezTo>
                  <a:cubicBezTo>
                    <a:pt x="27" y="66"/>
                    <a:pt x="38" y="78"/>
                    <a:pt x="53" y="78"/>
                  </a:cubicBezTo>
                  <a:cubicBezTo>
                    <a:pt x="68" y="78"/>
                    <a:pt x="79" y="66"/>
                    <a:pt x="79" y="52"/>
                  </a:cubicBezTo>
                  <a:cubicBezTo>
                    <a:pt x="79" y="37"/>
                    <a:pt x="68" y="25"/>
                    <a:pt x="5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0"/>
            <p:cNvSpPr>
              <a:spLocks/>
            </p:cNvSpPr>
            <p:nvPr/>
          </p:nvSpPr>
          <p:spPr bwMode="auto">
            <a:xfrm>
              <a:off x="4324350" y="3611563"/>
              <a:ext cx="258762" cy="388938"/>
            </a:xfrm>
            <a:custGeom>
              <a:avLst/>
              <a:gdLst>
                <a:gd name="T0" fmla="*/ 62 w 69"/>
                <a:gd name="T1" fmla="*/ 24 h 104"/>
                <a:gd name="T2" fmla="*/ 42 w 69"/>
                <a:gd name="T3" fmla="*/ 21 h 104"/>
                <a:gd name="T4" fmla="*/ 27 w 69"/>
                <a:gd name="T5" fmla="*/ 30 h 104"/>
                <a:gd name="T6" fmla="*/ 38 w 69"/>
                <a:gd name="T7" fmla="*/ 39 h 104"/>
                <a:gd name="T8" fmla="*/ 45 w 69"/>
                <a:gd name="T9" fmla="*/ 41 h 104"/>
                <a:gd name="T10" fmla="*/ 69 w 69"/>
                <a:gd name="T11" fmla="*/ 70 h 104"/>
                <a:gd name="T12" fmla="*/ 28 w 69"/>
                <a:gd name="T13" fmla="*/ 104 h 104"/>
                <a:gd name="T14" fmla="*/ 0 w 69"/>
                <a:gd name="T15" fmla="*/ 101 h 104"/>
                <a:gd name="T16" fmla="*/ 0 w 69"/>
                <a:gd name="T17" fmla="*/ 78 h 104"/>
                <a:gd name="T18" fmla="*/ 24 w 69"/>
                <a:gd name="T19" fmla="*/ 82 h 104"/>
                <a:gd name="T20" fmla="*/ 42 w 69"/>
                <a:gd name="T21" fmla="*/ 72 h 104"/>
                <a:gd name="T22" fmla="*/ 31 w 69"/>
                <a:gd name="T23" fmla="*/ 62 h 104"/>
                <a:gd name="T24" fmla="*/ 26 w 69"/>
                <a:gd name="T25" fmla="*/ 60 h 104"/>
                <a:gd name="T26" fmla="*/ 0 w 69"/>
                <a:gd name="T27" fmla="*/ 31 h 104"/>
                <a:gd name="T28" fmla="*/ 37 w 69"/>
                <a:gd name="T29" fmla="*/ 0 h 104"/>
                <a:gd name="T30" fmla="*/ 62 w 69"/>
                <a:gd name="T31" fmla="*/ 3 h 104"/>
                <a:gd name="T32" fmla="*/ 62 w 69"/>
                <a:gd name="T33"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104">
                  <a:moveTo>
                    <a:pt x="62" y="24"/>
                  </a:moveTo>
                  <a:cubicBezTo>
                    <a:pt x="62" y="24"/>
                    <a:pt x="51" y="21"/>
                    <a:pt x="42" y="21"/>
                  </a:cubicBezTo>
                  <a:cubicBezTo>
                    <a:pt x="32" y="21"/>
                    <a:pt x="27" y="25"/>
                    <a:pt x="27" y="30"/>
                  </a:cubicBezTo>
                  <a:cubicBezTo>
                    <a:pt x="27" y="36"/>
                    <a:pt x="34" y="38"/>
                    <a:pt x="38" y="39"/>
                  </a:cubicBezTo>
                  <a:cubicBezTo>
                    <a:pt x="45" y="41"/>
                    <a:pt x="45" y="41"/>
                    <a:pt x="45" y="41"/>
                  </a:cubicBezTo>
                  <a:cubicBezTo>
                    <a:pt x="62" y="47"/>
                    <a:pt x="69" y="58"/>
                    <a:pt x="69" y="70"/>
                  </a:cubicBezTo>
                  <a:cubicBezTo>
                    <a:pt x="69" y="95"/>
                    <a:pt x="47" y="104"/>
                    <a:pt x="28" y="104"/>
                  </a:cubicBezTo>
                  <a:cubicBezTo>
                    <a:pt x="14" y="104"/>
                    <a:pt x="2" y="101"/>
                    <a:pt x="0" y="101"/>
                  </a:cubicBezTo>
                  <a:cubicBezTo>
                    <a:pt x="0" y="78"/>
                    <a:pt x="0" y="78"/>
                    <a:pt x="0" y="78"/>
                  </a:cubicBezTo>
                  <a:cubicBezTo>
                    <a:pt x="3" y="78"/>
                    <a:pt x="13" y="82"/>
                    <a:pt x="24" y="82"/>
                  </a:cubicBezTo>
                  <a:cubicBezTo>
                    <a:pt x="37" y="82"/>
                    <a:pt x="42" y="78"/>
                    <a:pt x="42" y="72"/>
                  </a:cubicBezTo>
                  <a:cubicBezTo>
                    <a:pt x="42" y="67"/>
                    <a:pt x="37" y="64"/>
                    <a:pt x="31" y="62"/>
                  </a:cubicBezTo>
                  <a:cubicBezTo>
                    <a:pt x="30" y="62"/>
                    <a:pt x="27" y="61"/>
                    <a:pt x="26" y="60"/>
                  </a:cubicBezTo>
                  <a:cubicBezTo>
                    <a:pt x="12" y="56"/>
                    <a:pt x="0" y="48"/>
                    <a:pt x="0" y="31"/>
                  </a:cubicBezTo>
                  <a:cubicBezTo>
                    <a:pt x="0" y="12"/>
                    <a:pt x="14" y="0"/>
                    <a:pt x="37" y="0"/>
                  </a:cubicBezTo>
                  <a:cubicBezTo>
                    <a:pt x="50" y="0"/>
                    <a:pt x="61" y="3"/>
                    <a:pt x="62" y="3"/>
                  </a:cubicBezTo>
                  <a:lnTo>
                    <a:pt x="6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1"/>
            <p:cNvSpPr>
              <a:spLocks/>
            </p:cNvSpPr>
            <p:nvPr/>
          </p:nvSpPr>
          <p:spPr bwMode="auto">
            <a:xfrm>
              <a:off x="3490913"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2"/>
            <p:cNvSpPr>
              <a:spLocks/>
            </p:cNvSpPr>
            <p:nvPr/>
          </p:nvSpPr>
          <p:spPr bwMode="auto">
            <a:xfrm>
              <a:off x="3749675"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6" y="0"/>
                    <a:pt x="0" y="6"/>
                    <a:pt x="0" y="13"/>
                  </a:cubicBezTo>
                  <a:cubicBezTo>
                    <a:pt x="0" y="73"/>
                    <a:pt x="0" y="73"/>
                    <a:pt x="0" y="73"/>
                  </a:cubicBezTo>
                  <a:cubicBezTo>
                    <a:pt x="0" y="80"/>
                    <a:pt x="6"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3"/>
            <p:cNvSpPr>
              <a:spLocks/>
            </p:cNvSpPr>
            <p:nvPr/>
          </p:nvSpPr>
          <p:spPr bwMode="auto">
            <a:xfrm>
              <a:off x="4008438" y="2860675"/>
              <a:ext cx="93662" cy="592138"/>
            </a:xfrm>
            <a:custGeom>
              <a:avLst/>
              <a:gdLst>
                <a:gd name="T0" fmla="*/ 25 w 25"/>
                <a:gd name="T1" fmla="*/ 12 h 158"/>
                <a:gd name="T2" fmla="*/ 12 w 25"/>
                <a:gd name="T3" fmla="*/ 0 h 158"/>
                <a:gd name="T4" fmla="*/ 0 w 25"/>
                <a:gd name="T5" fmla="*/ 12 h 158"/>
                <a:gd name="T6" fmla="*/ 0 w 25"/>
                <a:gd name="T7" fmla="*/ 145 h 158"/>
                <a:gd name="T8" fmla="*/ 12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19" y="0"/>
                    <a:pt x="12" y="0"/>
                  </a:cubicBezTo>
                  <a:cubicBezTo>
                    <a:pt x="5" y="0"/>
                    <a:pt x="0" y="6"/>
                    <a:pt x="0" y="12"/>
                  </a:cubicBezTo>
                  <a:cubicBezTo>
                    <a:pt x="0" y="145"/>
                    <a:pt x="0" y="145"/>
                    <a:pt x="0" y="145"/>
                  </a:cubicBezTo>
                  <a:cubicBezTo>
                    <a:pt x="0" y="152"/>
                    <a:pt x="5" y="158"/>
                    <a:pt x="12" y="158"/>
                  </a:cubicBezTo>
                  <a:cubicBezTo>
                    <a:pt x="19"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4"/>
            <p:cNvSpPr>
              <a:spLocks/>
            </p:cNvSpPr>
            <p:nvPr/>
          </p:nvSpPr>
          <p:spPr bwMode="auto">
            <a:xfrm>
              <a:off x="4267200" y="3036888"/>
              <a:ext cx="93662" cy="322263"/>
            </a:xfrm>
            <a:custGeom>
              <a:avLst/>
              <a:gdLst>
                <a:gd name="T0" fmla="*/ 25 w 25"/>
                <a:gd name="T1" fmla="*/ 13 h 86"/>
                <a:gd name="T2" fmla="*/ 12 w 25"/>
                <a:gd name="T3" fmla="*/ 0 h 86"/>
                <a:gd name="T4" fmla="*/ 0 w 25"/>
                <a:gd name="T5" fmla="*/ 13 h 86"/>
                <a:gd name="T6" fmla="*/ 0 w 25"/>
                <a:gd name="T7" fmla="*/ 73 h 86"/>
                <a:gd name="T8" fmla="*/ 12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19" y="0"/>
                    <a:pt x="12" y="0"/>
                  </a:cubicBezTo>
                  <a:cubicBezTo>
                    <a:pt x="5" y="0"/>
                    <a:pt x="0" y="6"/>
                    <a:pt x="0" y="13"/>
                  </a:cubicBezTo>
                  <a:cubicBezTo>
                    <a:pt x="0" y="73"/>
                    <a:pt x="0" y="73"/>
                    <a:pt x="0" y="73"/>
                  </a:cubicBezTo>
                  <a:cubicBezTo>
                    <a:pt x="0" y="80"/>
                    <a:pt x="5" y="86"/>
                    <a:pt x="12" y="86"/>
                  </a:cubicBezTo>
                  <a:cubicBezTo>
                    <a:pt x="19"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5"/>
            <p:cNvSpPr>
              <a:spLocks/>
            </p:cNvSpPr>
            <p:nvPr/>
          </p:nvSpPr>
          <p:spPr bwMode="auto">
            <a:xfrm>
              <a:off x="4525963" y="3168650"/>
              <a:ext cx="93662" cy="190500"/>
            </a:xfrm>
            <a:custGeom>
              <a:avLst/>
              <a:gdLst>
                <a:gd name="T0" fmla="*/ 25 w 25"/>
                <a:gd name="T1" fmla="*/ 12 h 51"/>
                <a:gd name="T2" fmla="*/ 12 w 25"/>
                <a:gd name="T3" fmla="*/ 0 h 51"/>
                <a:gd name="T4" fmla="*/ 0 w 25"/>
                <a:gd name="T5" fmla="*/ 12 h 51"/>
                <a:gd name="T6" fmla="*/ 0 w 25"/>
                <a:gd name="T7" fmla="*/ 38 h 51"/>
                <a:gd name="T8" fmla="*/ 12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2" y="0"/>
                  </a:cubicBezTo>
                  <a:cubicBezTo>
                    <a:pt x="5" y="0"/>
                    <a:pt x="0" y="5"/>
                    <a:pt x="0" y="12"/>
                  </a:cubicBezTo>
                  <a:cubicBezTo>
                    <a:pt x="0" y="38"/>
                    <a:pt x="0" y="38"/>
                    <a:pt x="0" y="38"/>
                  </a:cubicBezTo>
                  <a:cubicBezTo>
                    <a:pt x="0" y="45"/>
                    <a:pt x="5" y="51"/>
                    <a:pt x="12"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6"/>
            <p:cNvSpPr>
              <a:spLocks/>
            </p:cNvSpPr>
            <p:nvPr/>
          </p:nvSpPr>
          <p:spPr bwMode="auto">
            <a:xfrm>
              <a:off x="4781550"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7"/>
            <p:cNvSpPr>
              <a:spLocks/>
            </p:cNvSpPr>
            <p:nvPr/>
          </p:nvSpPr>
          <p:spPr bwMode="auto">
            <a:xfrm>
              <a:off x="5040313" y="2860675"/>
              <a:ext cx="93662" cy="592138"/>
            </a:xfrm>
            <a:custGeom>
              <a:avLst/>
              <a:gdLst>
                <a:gd name="T0" fmla="*/ 25 w 25"/>
                <a:gd name="T1" fmla="*/ 12 h 158"/>
                <a:gd name="T2" fmla="*/ 13 w 25"/>
                <a:gd name="T3" fmla="*/ 0 h 158"/>
                <a:gd name="T4" fmla="*/ 0 w 25"/>
                <a:gd name="T5" fmla="*/ 12 h 158"/>
                <a:gd name="T6" fmla="*/ 0 w 25"/>
                <a:gd name="T7" fmla="*/ 145 h 158"/>
                <a:gd name="T8" fmla="*/ 13 w 25"/>
                <a:gd name="T9" fmla="*/ 158 h 158"/>
                <a:gd name="T10" fmla="*/ 25 w 25"/>
                <a:gd name="T11" fmla="*/ 145 h 158"/>
                <a:gd name="T12" fmla="*/ 25 w 25"/>
                <a:gd name="T13" fmla="*/ 12 h 158"/>
              </a:gdLst>
              <a:ahLst/>
              <a:cxnLst>
                <a:cxn ang="0">
                  <a:pos x="T0" y="T1"/>
                </a:cxn>
                <a:cxn ang="0">
                  <a:pos x="T2" y="T3"/>
                </a:cxn>
                <a:cxn ang="0">
                  <a:pos x="T4" y="T5"/>
                </a:cxn>
                <a:cxn ang="0">
                  <a:pos x="T6" y="T7"/>
                </a:cxn>
                <a:cxn ang="0">
                  <a:pos x="T8" y="T9"/>
                </a:cxn>
                <a:cxn ang="0">
                  <a:pos x="T10" y="T11"/>
                </a:cxn>
                <a:cxn ang="0">
                  <a:pos x="T12" y="T13"/>
                </a:cxn>
              </a:cxnLst>
              <a:rect l="0" t="0" r="r" b="b"/>
              <a:pathLst>
                <a:path w="25" h="158">
                  <a:moveTo>
                    <a:pt x="25" y="12"/>
                  </a:moveTo>
                  <a:cubicBezTo>
                    <a:pt x="25" y="6"/>
                    <a:pt x="20" y="0"/>
                    <a:pt x="13" y="0"/>
                  </a:cubicBezTo>
                  <a:cubicBezTo>
                    <a:pt x="6" y="0"/>
                    <a:pt x="0" y="6"/>
                    <a:pt x="0" y="12"/>
                  </a:cubicBezTo>
                  <a:cubicBezTo>
                    <a:pt x="0" y="145"/>
                    <a:pt x="0" y="145"/>
                    <a:pt x="0" y="145"/>
                  </a:cubicBezTo>
                  <a:cubicBezTo>
                    <a:pt x="0" y="152"/>
                    <a:pt x="6" y="158"/>
                    <a:pt x="13" y="158"/>
                  </a:cubicBezTo>
                  <a:cubicBezTo>
                    <a:pt x="20" y="158"/>
                    <a:pt x="25" y="152"/>
                    <a:pt x="25" y="145"/>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8"/>
            <p:cNvSpPr>
              <a:spLocks/>
            </p:cNvSpPr>
            <p:nvPr/>
          </p:nvSpPr>
          <p:spPr bwMode="auto">
            <a:xfrm>
              <a:off x="5299075" y="3036888"/>
              <a:ext cx="93662" cy="322263"/>
            </a:xfrm>
            <a:custGeom>
              <a:avLst/>
              <a:gdLst>
                <a:gd name="T0" fmla="*/ 25 w 25"/>
                <a:gd name="T1" fmla="*/ 13 h 86"/>
                <a:gd name="T2" fmla="*/ 13 w 25"/>
                <a:gd name="T3" fmla="*/ 0 h 86"/>
                <a:gd name="T4" fmla="*/ 0 w 25"/>
                <a:gd name="T5" fmla="*/ 13 h 86"/>
                <a:gd name="T6" fmla="*/ 0 w 25"/>
                <a:gd name="T7" fmla="*/ 73 h 86"/>
                <a:gd name="T8" fmla="*/ 13 w 25"/>
                <a:gd name="T9" fmla="*/ 86 h 86"/>
                <a:gd name="T10" fmla="*/ 25 w 25"/>
                <a:gd name="T11" fmla="*/ 73 h 86"/>
                <a:gd name="T12" fmla="*/ 25 w 25"/>
                <a:gd name="T13" fmla="*/ 13 h 86"/>
              </a:gdLst>
              <a:ahLst/>
              <a:cxnLst>
                <a:cxn ang="0">
                  <a:pos x="T0" y="T1"/>
                </a:cxn>
                <a:cxn ang="0">
                  <a:pos x="T2" y="T3"/>
                </a:cxn>
                <a:cxn ang="0">
                  <a:pos x="T4" y="T5"/>
                </a:cxn>
                <a:cxn ang="0">
                  <a:pos x="T6" y="T7"/>
                </a:cxn>
                <a:cxn ang="0">
                  <a:pos x="T8" y="T9"/>
                </a:cxn>
                <a:cxn ang="0">
                  <a:pos x="T10" y="T11"/>
                </a:cxn>
                <a:cxn ang="0">
                  <a:pos x="T12" y="T13"/>
                </a:cxn>
              </a:cxnLst>
              <a:rect l="0" t="0" r="r" b="b"/>
              <a:pathLst>
                <a:path w="25" h="86">
                  <a:moveTo>
                    <a:pt x="25" y="13"/>
                  </a:moveTo>
                  <a:cubicBezTo>
                    <a:pt x="25" y="6"/>
                    <a:pt x="20" y="0"/>
                    <a:pt x="13" y="0"/>
                  </a:cubicBezTo>
                  <a:cubicBezTo>
                    <a:pt x="6" y="0"/>
                    <a:pt x="0" y="6"/>
                    <a:pt x="0" y="13"/>
                  </a:cubicBezTo>
                  <a:cubicBezTo>
                    <a:pt x="0" y="73"/>
                    <a:pt x="0" y="73"/>
                    <a:pt x="0" y="73"/>
                  </a:cubicBezTo>
                  <a:cubicBezTo>
                    <a:pt x="0" y="80"/>
                    <a:pt x="6" y="86"/>
                    <a:pt x="13" y="86"/>
                  </a:cubicBezTo>
                  <a:cubicBezTo>
                    <a:pt x="20" y="86"/>
                    <a:pt x="25" y="80"/>
                    <a:pt x="25" y="73"/>
                  </a:cubicBezTo>
                  <a:lnTo>
                    <a:pt x="25"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9"/>
            <p:cNvSpPr>
              <a:spLocks/>
            </p:cNvSpPr>
            <p:nvPr/>
          </p:nvSpPr>
          <p:spPr bwMode="auto">
            <a:xfrm>
              <a:off x="5557838" y="3168650"/>
              <a:ext cx="93662" cy="190500"/>
            </a:xfrm>
            <a:custGeom>
              <a:avLst/>
              <a:gdLst>
                <a:gd name="T0" fmla="*/ 25 w 25"/>
                <a:gd name="T1" fmla="*/ 12 h 51"/>
                <a:gd name="T2" fmla="*/ 13 w 25"/>
                <a:gd name="T3" fmla="*/ 0 h 51"/>
                <a:gd name="T4" fmla="*/ 0 w 25"/>
                <a:gd name="T5" fmla="*/ 12 h 51"/>
                <a:gd name="T6" fmla="*/ 0 w 25"/>
                <a:gd name="T7" fmla="*/ 38 h 51"/>
                <a:gd name="T8" fmla="*/ 13 w 25"/>
                <a:gd name="T9" fmla="*/ 51 h 51"/>
                <a:gd name="T10" fmla="*/ 25 w 25"/>
                <a:gd name="T11" fmla="*/ 38 h 51"/>
                <a:gd name="T12" fmla="*/ 25 w 25"/>
                <a:gd name="T13" fmla="*/ 12 h 51"/>
              </a:gdLst>
              <a:ahLst/>
              <a:cxnLst>
                <a:cxn ang="0">
                  <a:pos x="T0" y="T1"/>
                </a:cxn>
                <a:cxn ang="0">
                  <a:pos x="T2" y="T3"/>
                </a:cxn>
                <a:cxn ang="0">
                  <a:pos x="T4" y="T5"/>
                </a:cxn>
                <a:cxn ang="0">
                  <a:pos x="T6" y="T7"/>
                </a:cxn>
                <a:cxn ang="0">
                  <a:pos x="T8" y="T9"/>
                </a:cxn>
                <a:cxn ang="0">
                  <a:pos x="T10" y="T11"/>
                </a:cxn>
                <a:cxn ang="0">
                  <a:pos x="T12" y="T13"/>
                </a:cxn>
              </a:cxnLst>
              <a:rect l="0" t="0" r="r" b="b"/>
              <a:pathLst>
                <a:path w="25" h="51">
                  <a:moveTo>
                    <a:pt x="25" y="12"/>
                  </a:moveTo>
                  <a:cubicBezTo>
                    <a:pt x="25" y="5"/>
                    <a:pt x="19" y="0"/>
                    <a:pt x="13" y="0"/>
                  </a:cubicBezTo>
                  <a:cubicBezTo>
                    <a:pt x="6" y="0"/>
                    <a:pt x="0" y="5"/>
                    <a:pt x="0" y="12"/>
                  </a:cubicBezTo>
                  <a:cubicBezTo>
                    <a:pt x="0" y="38"/>
                    <a:pt x="0" y="38"/>
                    <a:pt x="0" y="38"/>
                  </a:cubicBezTo>
                  <a:cubicBezTo>
                    <a:pt x="0" y="45"/>
                    <a:pt x="6" y="51"/>
                    <a:pt x="13" y="51"/>
                  </a:cubicBezTo>
                  <a:cubicBezTo>
                    <a:pt x="19" y="51"/>
                    <a:pt x="25" y="45"/>
                    <a:pt x="25" y="38"/>
                  </a:cubicBezTo>
                  <a:lnTo>
                    <a:pt x="2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270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a:off x="3410990" y="1421947"/>
            <a:ext cx="8282240" cy="425656"/>
          </a:xfrm>
          <a:prstGeom prst="round2SameRect">
            <a:avLst>
              <a:gd name="adj1" fmla="val 28570"/>
              <a:gd name="adj2" fmla="val 0"/>
            </a:avLst>
          </a:prstGeom>
          <a:gradFill flip="none" rotWithShape="1">
            <a:gsLst>
              <a:gs pos="0">
                <a:srgbClr val="552BBF"/>
              </a:gs>
              <a:gs pos="68000">
                <a:srgbClr val="025CE0"/>
              </a:gs>
              <a:gs pos="100000">
                <a:srgbClr val="176DEC"/>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13" name="Round Same Side Corner Rectangle 12"/>
          <p:cNvSpPr/>
          <p:nvPr/>
        </p:nvSpPr>
        <p:spPr>
          <a:xfrm>
            <a:off x="495594" y="1421947"/>
            <a:ext cx="2900537" cy="425656"/>
          </a:xfrm>
          <a:prstGeom prst="round2SameRect">
            <a:avLst>
              <a:gd name="adj1" fmla="val 28570"/>
              <a:gd name="adj2" fmla="val 0"/>
            </a:avLst>
          </a:prstGeom>
          <a:gradFill flip="none" rotWithShape="1">
            <a:gsLst>
              <a:gs pos="0">
                <a:srgbClr val="552BBF"/>
              </a:gs>
              <a:gs pos="68000">
                <a:srgbClr val="025CE0"/>
              </a:gs>
              <a:gs pos="100000">
                <a:srgbClr val="176DEC"/>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24050476"/>
              </p:ext>
            </p:extLst>
          </p:nvPr>
        </p:nvGraphicFramePr>
        <p:xfrm>
          <a:off x="495594" y="1401001"/>
          <a:ext cx="11197636" cy="5065253"/>
        </p:xfrm>
        <a:graphic>
          <a:graphicData uri="http://schemas.openxmlformats.org/drawingml/2006/table">
            <a:tbl>
              <a:tblPr/>
              <a:tblGrid>
                <a:gridCol w="2936322"/>
                <a:gridCol w="8261314"/>
              </a:tblGrid>
              <a:tr h="457200">
                <a:tc>
                  <a:txBody>
                    <a:bodyPr/>
                    <a:lstStyle/>
                    <a:p>
                      <a:pPr marL="0" marR="0" algn="ctr">
                        <a:spcBef>
                          <a:spcPts val="600"/>
                        </a:spcBef>
                        <a:spcAft>
                          <a:spcPts val="600"/>
                        </a:spcAft>
                      </a:pPr>
                      <a:r>
                        <a:rPr lang="en-US" sz="2000" b="1" dirty="0" smtClean="0">
                          <a:solidFill>
                            <a:schemeClr val="tx1"/>
                          </a:solidFill>
                          <a:effectLst>
                            <a:outerShdw blurRad="50800" dist="12700" dir="5400000" algn="ctr" rotWithShape="0">
                              <a:srgbClr val="000000">
                                <a:alpha val="30000"/>
                              </a:srgbClr>
                            </a:outerShdw>
                          </a:effectLst>
                          <a:latin typeface="+mn-lt"/>
                          <a:ea typeface="Times New Roman"/>
                        </a:rPr>
                        <a:t>Customer </a:t>
                      </a:r>
                      <a:endParaRPr lang="en-US" sz="2000" dirty="0">
                        <a:solidFill>
                          <a:schemeClr val="tx1"/>
                        </a:solidFill>
                        <a:effectLst>
                          <a:outerShdw blurRad="50800" dist="12700" dir="5400000" algn="ctr" rotWithShape="0">
                            <a:srgbClr val="000000">
                              <a:alpha val="30000"/>
                            </a:srgbClr>
                          </a:outerShdw>
                        </a:effectLst>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600"/>
                        </a:spcBef>
                        <a:spcAft>
                          <a:spcPts val="600"/>
                        </a:spcAft>
                      </a:pPr>
                      <a:r>
                        <a:rPr lang="en-US" sz="2000" b="1" dirty="0">
                          <a:solidFill>
                            <a:schemeClr val="tx1"/>
                          </a:solidFill>
                          <a:effectLst>
                            <a:outerShdw blurRad="50800" dist="12700" dir="5400000" algn="ctr" rotWithShape="0">
                              <a:srgbClr val="000000">
                                <a:alpha val="30000"/>
                              </a:srgbClr>
                            </a:outerShdw>
                          </a:effectLst>
                          <a:latin typeface="+mn-lt"/>
                          <a:ea typeface="Times New Roman"/>
                        </a:rPr>
                        <a:t>Link</a:t>
                      </a:r>
                      <a:endParaRPr lang="en-US" sz="2000" dirty="0">
                        <a:solidFill>
                          <a:schemeClr val="tx1"/>
                        </a:solidFill>
                        <a:effectLst>
                          <a:outerShdw blurRad="50800" dist="12700" dir="5400000" algn="ctr" rotWithShape="0">
                            <a:srgbClr val="000000">
                              <a:alpha val="30000"/>
                            </a:srgbClr>
                          </a:outerShdw>
                        </a:effectLst>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Calibri"/>
                          <a:cs typeface="Calibri"/>
                        </a:rPr>
                        <a:t>Banco Azteca</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dirty="0" smtClean="0">
                          <a:solidFill>
                            <a:schemeClr val="tx1"/>
                          </a:solidFill>
                          <a:latin typeface="+mn-lt"/>
                          <a:ea typeface="Calibri"/>
                          <a:cs typeface="Calibri" pitchFamily="34" charset="0"/>
                          <a:hlinkClick r:id="rId3"/>
                        </a:rPr>
                        <a:t>http://www.cisco.com/en/US/solutions/collateral/ns340/ns517/ns224/vce-cs-banco-azteca.pdf</a:t>
                      </a:r>
                      <a:r>
                        <a:rPr lang="en-US" sz="1400" dirty="0" smtClean="0">
                          <a:solidFill>
                            <a:schemeClr val="tx1"/>
                          </a:solidFill>
                          <a:latin typeface="+mn-lt"/>
                          <a:ea typeface="Calibri"/>
                          <a:cs typeface="Calibri" pitchFamily="34" charset="0"/>
                        </a:rPr>
                        <a:t> </a:t>
                      </a:r>
                      <a:endParaRPr lang="en-US" sz="1400"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Times New Roman"/>
                          <a:cs typeface="Calibri"/>
                        </a:rPr>
                        <a:t>Barwon Health</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a:spcBef>
                          <a:spcPts val="600"/>
                        </a:spcBef>
                        <a:spcAft>
                          <a:spcPts val="600"/>
                        </a:spcAft>
                      </a:pPr>
                      <a:r>
                        <a:rPr lang="en-US" sz="1400" u="sng" dirty="0" smtClean="0">
                          <a:solidFill>
                            <a:schemeClr val="tx1"/>
                          </a:solidFill>
                          <a:latin typeface="+mn-lt"/>
                          <a:ea typeface="Times New Roman"/>
                          <a:hlinkClick r:id="rId4"/>
                        </a:rPr>
                        <a:t>http://www.cisco.com/en/US/solutions/collateral/ns340/ns517/ns224/cs_c36_690289.pdf</a:t>
                      </a:r>
                      <a:r>
                        <a:rPr lang="en-US" sz="1400" u="sng" dirty="0" smtClean="0">
                          <a:solidFill>
                            <a:schemeClr val="tx1"/>
                          </a:solidFill>
                          <a:latin typeface="+mn-lt"/>
                          <a:ea typeface="Times New Roman"/>
                        </a:rPr>
                        <a:t> </a:t>
                      </a:r>
                      <a:endParaRPr lang="en-US" sz="1400" dirty="0">
                        <a:solidFill>
                          <a:schemeClr val="tx1"/>
                        </a:solidFill>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Times New Roman"/>
                          <a:cs typeface="Calibri"/>
                        </a:rPr>
                        <a:t>Geometric</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a:spcBef>
                          <a:spcPts val="600"/>
                        </a:spcBef>
                        <a:spcAft>
                          <a:spcPts val="600"/>
                        </a:spcAft>
                      </a:pPr>
                      <a:r>
                        <a:rPr lang="en-US" sz="1400" u="sng" dirty="0" smtClean="0">
                          <a:solidFill>
                            <a:schemeClr val="tx1"/>
                          </a:solidFill>
                          <a:latin typeface="+mn-lt"/>
                          <a:ea typeface="Times New Roman"/>
                          <a:hlinkClick r:id="rId5"/>
                        </a:rPr>
                        <a:t>http://www.cisco.com/en/US/solutions/collateral/ns340/ns517/ns224/geometric.pdf</a:t>
                      </a:r>
                      <a:r>
                        <a:rPr lang="en-US" sz="1400" u="sng" dirty="0" smtClean="0">
                          <a:solidFill>
                            <a:schemeClr val="tx1"/>
                          </a:solidFill>
                          <a:latin typeface="+mn-lt"/>
                          <a:ea typeface="Times New Roman"/>
                        </a:rPr>
                        <a:t> </a:t>
                      </a:r>
                      <a:r>
                        <a:rPr lang="en-US" sz="1400" dirty="0" smtClean="0">
                          <a:solidFill>
                            <a:schemeClr val="tx1"/>
                          </a:solidFill>
                          <a:latin typeface="+mn-lt"/>
                          <a:ea typeface="Times New Roman"/>
                        </a:rPr>
                        <a:t> </a:t>
                      </a:r>
                      <a:endParaRPr lang="en-US" sz="1400" dirty="0">
                        <a:solidFill>
                          <a:schemeClr val="tx1"/>
                        </a:solidFill>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391523">
                <a:tc>
                  <a:txBody>
                    <a:bodyPr/>
                    <a:lstStyle/>
                    <a:p>
                      <a:pPr marL="0" marR="0" algn="l" defTabSz="914400" rtl="0" eaLnBrk="1" latinLnBrk="0" hangingPunct="1">
                        <a:lnSpc>
                          <a:spcPct val="115000"/>
                        </a:lnSpc>
                        <a:spcBef>
                          <a:spcPts val="600"/>
                        </a:spcBef>
                        <a:spcAft>
                          <a:spcPts val="600"/>
                        </a:spcAft>
                      </a:pPr>
                      <a:r>
                        <a:rPr lang="en-US" sz="1400" kern="1200" dirty="0" smtClean="0">
                          <a:solidFill>
                            <a:srgbClr val="0B0B0D"/>
                          </a:solidFill>
                          <a:effectLst/>
                          <a:latin typeface="+mn-lt"/>
                          <a:ea typeface="Times New Roman"/>
                          <a:cs typeface="Calibri"/>
                        </a:rPr>
                        <a:t>Indianapolis Public Schools (IPS)</a:t>
                      </a:r>
                      <a:endParaRPr lang="en-US" sz="1400" kern="1200" dirty="0">
                        <a:solidFill>
                          <a:srgbClr val="0B0B0D"/>
                        </a:solidFill>
                        <a:effectLst/>
                        <a:latin typeface="+mn-lt"/>
                        <a:ea typeface="Times New Roman"/>
                        <a:cs typeface="Calibri"/>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a:spcBef>
                          <a:spcPts val="600"/>
                        </a:spcBef>
                        <a:spcAft>
                          <a:spcPts val="600"/>
                        </a:spcAft>
                      </a:pPr>
                      <a:r>
                        <a:rPr lang="en-US" sz="1400" kern="1200" dirty="0" smtClean="0">
                          <a:solidFill>
                            <a:schemeClr val="tx1"/>
                          </a:solidFill>
                          <a:latin typeface="+mn-lt"/>
                          <a:ea typeface="Calibri"/>
                          <a:cs typeface="Calibri" pitchFamily="34" charset="0"/>
                          <a:hlinkClick r:id="rId6"/>
                        </a:rPr>
                        <a:t>http://www.cisco.com/en/US/solutions/ns340/ns517/ns224/indianapolis_public_schools_cs.pdf</a:t>
                      </a:r>
                      <a:r>
                        <a:rPr lang="en-US" sz="1400" kern="1200" dirty="0" smtClean="0">
                          <a:solidFill>
                            <a:schemeClr val="tx1"/>
                          </a:solidFill>
                          <a:latin typeface="+mn-lt"/>
                          <a:ea typeface="Calibri"/>
                          <a:cs typeface="Calibri" pitchFamily="34" charset="0"/>
                        </a:rPr>
                        <a:t> </a:t>
                      </a:r>
                      <a:endParaRPr lang="en-US" sz="1400" kern="1200"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378981">
                <a:tc>
                  <a:txBody>
                    <a:bodyPr/>
                    <a:lstStyle/>
                    <a:p>
                      <a:pPr marL="0" marR="0">
                        <a:lnSpc>
                          <a:spcPct val="115000"/>
                        </a:lnSpc>
                        <a:spcBef>
                          <a:spcPts val="600"/>
                        </a:spcBef>
                        <a:spcAft>
                          <a:spcPts val="600"/>
                        </a:spcAft>
                      </a:pPr>
                      <a:r>
                        <a:rPr lang="en-US" sz="1400" kern="1200" dirty="0" smtClean="0">
                          <a:solidFill>
                            <a:srgbClr val="0B0B0D"/>
                          </a:solidFill>
                          <a:effectLst/>
                          <a:latin typeface="+mn-lt"/>
                          <a:ea typeface="Times New Roman"/>
                          <a:cs typeface="Calibri"/>
                        </a:rPr>
                        <a:t>KPIT Cummins </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a:spcBef>
                          <a:spcPts val="600"/>
                        </a:spcBef>
                        <a:spcAft>
                          <a:spcPts val="600"/>
                        </a:spcAft>
                      </a:pPr>
                      <a:r>
                        <a:rPr lang="en-US" sz="1400" kern="1200" dirty="0" smtClean="0">
                          <a:solidFill>
                            <a:schemeClr val="tx1"/>
                          </a:solidFill>
                          <a:latin typeface="+mn-lt"/>
                          <a:ea typeface="Calibri"/>
                          <a:cs typeface="Calibri" pitchFamily="34" charset="0"/>
                          <a:hlinkClick r:id="rId7"/>
                        </a:rPr>
                        <a:t>http://www.cisco.com/en/US/solutions/collateral/ns340/ns517/ns224/vce-case-study-kpit.pdf</a:t>
                      </a:r>
                      <a:r>
                        <a:rPr lang="en-US" sz="1400" kern="1200" dirty="0" smtClean="0">
                          <a:solidFill>
                            <a:schemeClr val="tx1"/>
                          </a:solidFill>
                          <a:latin typeface="+mn-lt"/>
                          <a:ea typeface="Calibri"/>
                          <a:cs typeface="Calibri" pitchFamily="34" charset="0"/>
                        </a:rPr>
                        <a:t> </a:t>
                      </a:r>
                      <a:endParaRPr lang="en-US" sz="1400" kern="1200"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378981">
                <a:tc>
                  <a:txBody>
                    <a:bodyPr/>
                    <a:lstStyle/>
                    <a:p>
                      <a:pPr marL="0" marR="0">
                        <a:lnSpc>
                          <a:spcPct val="115000"/>
                        </a:lnSpc>
                        <a:spcBef>
                          <a:spcPts val="600"/>
                        </a:spcBef>
                        <a:spcAft>
                          <a:spcPts val="600"/>
                        </a:spcAft>
                      </a:pPr>
                      <a:r>
                        <a:rPr lang="en-US" sz="1400" kern="1200" dirty="0" smtClean="0">
                          <a:solidFill>
                            <a:srgbClr val="0B0B0D"/>
                          </a:solidFill>
                          <a:effectLst/>
                          <a:latin typeface="+mn-lt"/>
                          <a:ea typeface="Times New Roman"/>
                          <a:cs typeface="Calibri"/>
                        </a:rPr>
                        <a:t>Metro</a:t>
                      </a:r>
                      <a:r>
                        <a:rPr lang="en-US" sz="1400" kern="1200" baseline="0" dirty="0" smtClean="0">
                          <a:solidFill>
                            <a:srgbClr val="0B0B0D"/>
                          </a:solidFill>
                          <a:effectLst/>
                          <a:latin typeface="+mn-lt"/>
                          <a:ea typeface="Times New Roman"/>
                          <a:cs typeface="Calibri"/>
                        </a:rPr>
                        <a:t> Health</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algn="l" defTabSz="914400" rtl="0" eaLnBrk="1" latinLnBrk="0" hangingPunct="1">
                        <a:spcBef>
                          <a:spcPts val="600"/>
                        </a:spcBef>
                        <a:spcAft>
                          <a:spcPts val="600"/>
                        </a:spcAft>
                      </a:pPr>
                      <a:r>
                        <a:rPr lang="en-US" sz="1400" kern="1200" dirty="0" smtClean="0">
                          <a:solidFill>
                            <a:schemeClr val="tx1"/>
                          </a:solidFill>
                          <a:latin typeface="+mn-lt"/>
                          <a:ea typeface="Calibri"/>
                          <a:cs typeface="Calibri" pitchFamily="34" charset="0"/>
                          <a:hlinkClick r:id="rId8"/>
                        </a:rPr>
                        <a:t>http://www.cisco.com/en/US/solutions/collateral/ns340/ns517/ns224/hospital_lowers_it_costs_cs.pdf</a:t>
                      </a:r>
                      <a:endParaRPr lang="en-US" sz="1400" kern="1200"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Times New Roman"/>
                          <a:cs typeface="Calibri"/>
                        </a:rPr>
                        <a:t>Muskegon County </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a:spcBef>
                          <a:spcPts val="600"/>
                        </a:spcBef>
                        <a:spcAft>
                          <a:spcPts val="600"/>
                        </a:spcAft>
                      </a:pPr>
                      <a:r>
                        <a:rPr lang="en-US" sz="1400" u="sng" dirty="0" smtClean="0">
                          <a:solidFill>
                            <a:schemeClr val="tx1"/>
                          </a:solidFill>
                          <a:latin typeface="+mn-lt"/>
                          <a:ea typeface="Times New Roman"/>
                          <a:hlinkClick r:id="rId9"/>
                        </a:rPr>
                        <a:t>http://www.cisco.com/en/US/solutions/collateral/ns340/ns517/ns224/muskegon_cs.pdf</a:t>
                      </a:r>
                      <a:r>
                        <a:rPr lang="en-US" sz="1400" u="sng" dirty="0" smtClean="0">
                          <a:solidFill>
                            <a:schemeClr val="tx1"/>
                          </a:solidFill>
                          <a:latin typeface="+mn-lt"/>
                          <a:ea typeface="Times New Roman"/>
                        </a:rPr>
                        <a:t> </a:t>
                      </a:r>
                      <a:endParaRPr lang="en-US" sz="1400" dirty="0">
                        <a:solidFill>
                          <a:schemeClr val="tx1"/>
                        </a:solidFill>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Calibri"/>
                          <a:cs typeface="Calibri"/>
                        </a:rPr>
                        <a:t>Oak Hills School District</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a:spcBef>
                          <a:spcPts val="600"/>
                        </a:spcBef>
                        <a:spcAft>
                          <a:spcPts val="600"/>
                        </a:spcAft>
                      </a:pPr>
                      <a:r>
                        <a:rPr lang="en-US" sz="1400" u="sng" dirty="0" smtClean="0">
                          <a:solidFill>
                            <a:schemeClr val="tx1"/>
                          </a:solidFill>
                          <a:latin typeface="+mn-lt"/>
                          <a:ea typeface="Times New Roman"/>
                          <a:hlinkClick r:id="rId10"/>
                        </a:rPr>
                        <a:t>http://www.cisco.com/en/US/solutions/collateral/ns340/ns517/ns224/oak-hills.pdf</a:t>
                      </a:r>
                      <a:r>
                        <a:rPr lang="en-US" sz="1400" u="sng" dirty="0" smtClean="0">
                          <a:solidFill>
                            <a:schemeClr val="tx1"/>
                          </a:solidFill>
                          <a:latin typeface="+mn-lt"/>
                          <a:ea typeface="Times New Roman"/>
                        </a:rPr>
                        <a:t> </a:t>
                      </a:r>
                      <a:endParaRPr lang="en-US" sz="1400" dirty="0">
                        <a:solidFill>
                          <a:schemeClr val="tx1"/>
                        </a:solidFill>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Times New Roman"/>
                          <a:cs typeface="Calibri"/>
                        </a:rPr>
                        <a:t>Seattle University</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u="sng" kern="1200" dirty="0" smtClean="0">
                          <a:solidFill>
                            <a:schemeClr val="tx1"/>
                          </a:solidFill>
                          <a:latin typeface="+mn-lt"/>
                          <a:ea typeface="+mn-ea"/>
                          <a:cs typeface="Calibri" pitchFamily="34" charset="0"/>
                          <a:hlinkClick r:id="rId11"/>
                        </a:rPr>
                        <a:t>http://www.cisco.com/en/US/services/ps2961/ps10312/case_study_seattle_university.pdf</a:t>
                      </a:r>
                      <a:r>
                        <a:rPr lang="en-US" sz="1400" u="sng" kern="1200" dirty="0" smtClean="0">
                          <a:solidFill>
                            <a:schemeClr val="tx1"/>
                          </a:solidFill>
                          <a:latin typeface="+mn-lt"/>
                          <a:ea typeface="+mn-ea"/>
                          <a:cs typeface="Calibri" pitchFamily="34" charset="0"/>
                        </a:rPr>
                        <a:t> </a:t>
                      </a:r>
                      <a:endParaRPr lang="en-US" sz="1400" b="1" i="1" u="sng"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Times New Roman"/>
                          <a:cs typeface="Calibri"/>
                        </a:rPr>
                        <a:t>Sinopec Beijing Yanshan Company </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a:spcBef>
                          <a:spcPts val="600"/>
                        </a:spcBef>
                        <a:spcAft>
                          <a:spcPts val="600"/>
                        </a:spcAft>
                      </a:pPr>
                      <a:r>
                        <a:rPr lang="en-US" sz="1400" u="sng" dirty="0" smtClean="0">
                          <a:solidFill>
                            <a:schemeClr val="tx1"/>
                          </a:solidFill>
                          <a:latin typeface="+mn-lt"/>
                          <a:ea typeface="Times New Roman"/>
                          <a:hlinkClick r:id="rId12"/>
                        </a:rPr>
                        <a:t>http://www.cisco.com/en/US/solutions/ns340/ns517/ns224/sinopec.html</a:t>
                      </a:r>
                      <a:r>
                        <a:rPr lang="en-US" sz="1400" u="sng" dirty="0" smtClean="0">
                          <a:solidFill>
                            <a:schemeClr val="tx1"/>
                          </a:solidFill>
                          <a:latin typeface="+mn-lt"/>
                          <a:ea typeface="Times New Roman"/>
                        </a:rPr>
                        <a:t> </a:t>
                      </a:r>
                      <a:endParaRPr lang="en-US" sz="1400" dirty="0">
                        <a:solidFill>
                          <a:schemeClr val="tx1"/>
                        </a:solidFill>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378981">
                <a:tc>
                  <a:txBody>
                    <a:bodyPr/>
                    <a:lstStyle/>
                    <a:p>
                      <a:pPr marL="0" marR="0">
                        <a:lnSpc>
                          <a:spcPct val="115000"/>
                        </a:lnSpc>
                        <a:spcBef>
                          <a:spcPts val="600"/>
                        </a:spcBef>
                        <a:spcAft>
                          <a:spcPts val="600"/>
                        </a:spcAft>
                      </a:pPr>
                      <a:r>
                        <a:rPr lang="en-US" sz="1400" kern="1200" dirty="0" smtClean="0">
                          <a:solidFill>
                            <a:srgbClr val="0B0B0D"/>
                          </a:solidFill>
                          <a:effectLst/>
                          <a:latin typeface="+mn-lt"/>
                          <a:ea typeface="Times New Roman"/>
                          <a:cs typeface="Calibri"/>
                        </a:rPr>
                        <a:t>Temasek Polytechnic</a:t>
                      </a:r>
                      <a:endParaRPr lang="en-US" sz="1400" kern="1200" dirty="0">
                        <a:solidFill>
                          <a:srgbClr val="0B0B0D"/>
                        </a:solidFill>
                        <a:effectLst/>
                        <a:latin typeface="+mn-lt"/>
                        <a:ea typeface="Times New Roman"/>
                        <a:cs typeface="Calibri"/>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algn="l" defTabSz="914400" rtl="0" eaLnBrk="1" latinLnBrk="0" hangingPunct="1">
                        <a:spcBef>
                          <a:spcPts val="600"/>
                        </a:spcBef>
                        <a:spcAft>
                          <a:spcPts val="600"/>
                        </a:spcAft>
                      </a:pPr>
                      <a:r>
                        <a:rPr lang="en-US" sz="1400" u="sng" kern="1200" dirty="0" smtClean="0">
                          <a:solidFill>
                            <a:schemeClr val="tx1"/>
                          </a:solidFill>
                          <a:latin typeface="+mn-lt"/>
                          <a:ea typeface="Times New Roman"/>
                          <a:cs typeface="+mn-cs"/>
                          <a:hlinkClick r:id="rId13"/>
                        </a:rPr>
                        <a:t>http://www.cisco.com/en/US/solutions/collateral/ns340/ns517/ns224/cisco_case_study_temasek_polytechnic.pdf</a:t>
                      </a:r>
                      <a:endParaRPr lang="en-US" sz="1400" u="sng" kern="1200" dirty="0">
                        <a:solidFill>
                          <a:schemeClr val="tx1"/>
                        </a:solidFill>
                        <a:latin typeface="+mn-lt"/>
                        <a:ea typeface="Times New Roman"/>
                        <a:cs typeface="+mn-cs"/>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378981">
                <a:tc>
                  <a:txBody>
                    <a:bodyPr/>
                    <a:lstStyle/>
                    <a:p>
                      <a:pPr marL="0" marR="0">
                        <a:lnSpc>
                          <a:spcPct val="115000"/>
                        </a:lnSpc>
                        <a:spcBef>
                          <a:spcPts val="600"/>
                        </a:spcBef>
                        <a:spcAft>
                          <a:spcPts val="600"/>
                        </a:spcAft>
                      </a:pPr>
                      <a:r>
                        <a:rPr lang="en-US" sz="1400" kern="1200" dirty="0">
                          <a:solidFill>
                            <a:srgbClr val="0B0B0D"/>
                          </a:solidFill>
                          <a:effectLst/>
                          <a:latin typeface="+mn-lt"/>
                          <a:ea typeface="Times New Roman"/>
                          <a:cs typeface="Calibri"/>
                        </a:rPr>
                        <a:t>Utica School District</a:t>
                      </a:r>
                      <a:endParaRPr lang="en-US" sz="1800" dirty="0">
                        <a:solidFill>
                          <a:srgbClr val="0B0B0D"/>
                        </a:solidFill>
                        <a:effectLst/>
                        <a:latin typeface="+mn-lt"/>
                        <a:ea typeface="Calibri"/>
                        <a:cs typeface="Times New Roman"/>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a:spcBef>
                          <a:spcPts val="600"/>
                        </a:spcBef>
                        <a:spcAft>
                          <a:spcPts val="600"/>
                        </a:spcAft>
                      </a:pPr>
                      <a:r>
                        <a:rPr lang="en-US" sz="1400" u="sng" dirty="0" smtClean="0">
                          <a:solidFill>
                            <a:schemeClr val="tx1"/>
                          </a:solidFill>
                          <a:latin typeface="+mn-lt"/>
                          <a:ea typeface="Times New Roman"/>
                          <a:hlinkClick r:id="rId14"/>
                        </a:rPr>
                        <a:t>http://www.cisco.com/en/US/solutions/collateral/ns340/ns517/ns224/utica_cs.pdf</a:t>
                      </a:r>
                      <a:r>
                        <a:rPr lang="en-US" sz="1400" u="sng" dirty="0" smtClean="0">
                          <a:solidFill>
                            <a:schemeClr val="tx1"/>
                          </a:solidFill>
                          <a:latin typeface="+mn-lt"/>
                          <a:ea typeface="Times New Roman"/>
                        </a:rPr>
                        <a:t> </a:t>
                      </a:r>
                      <a:endParaRPr lang="en-US" sz="1400" dirty="0">
                        <a:solidFill>
                          <a:schemeClr val="tx1"/>
                        </a:solidFill>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bl>
          </a:graphicData>
        </a:graphic>
      </p:graphicFrame>
      <p:cxnSp>
        <p:nvCxnSpPr>
          <p:cNvPr id="18" name="Straight Connector 17"/>
          <p:cNvCxnSpPr/>
          <p:nvPr/>
        </p:nvCxnSpPr>
        <p:spPr>
          <a:xfrm>
            <a:off x="3396131" y="1850908"/>
            <a:ext cx="0" cy="4564703"/>
          </a:xfrm>
          <a:prstGeom prst="line">
            <a:avLst/>
          </a:prstGeom>
          <a:ln>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491491" y="1827536"/>
            <a:ext cx="11186881" cy="36576"/>
            <a:chOff x="7087711" y="3203216"/>
            <a:chExt cx="505822" cy="500910"/>
          </a:xfrm>
          <a:effectLst>
            <a:outerShdw blurRad="25400" dist="12700" dir="5400000" algn="t" rotWithShape="0">
              <a:prstClr val="black">
                <a:alpha val="20000"/>
              </a:prstClr>
            </a:outerShdw>
          </a:effectLst>
        </p:grpSpPr>
        <p:sp>
          <p:nvSpPr>
            <p:cNvPr id="20"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21"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grpSp>
      <p:sp>
        <p:nvSpPr>
          <p:cNvPr id="2" name="Title 1"/>
          <p:cNvSpPr>
            <a:spLocks noGrp="1"/>
          </p:cNvSpPr>
          <p:nvPr>
            <p:ph type="title"/>
          </p:nvPr>
        </p:nvSpPr>
        <p:spPr/>
        <p:txBody>
          <a:bodyPr/>
          <a:lstStyle/>
          <a:p>
            <a:r>
              <a:rPr lang="en-US" smtClean="0"/>
              <a:t>Links to Case Studies Highlighting VXI </a:t>
            </a:r>
            <a:br>
              <a:rPr lang="en-US" smtClean="0"/>
            </a:br>
            <a:r>
              <a:rPr lang="en-US" smtClean="0"/>
              <a:t>on UCS on cisco.com</a:t>
            </a:r>
            <a:endParaRPr lang="en-US" dirty="0"/>
          </a:p>
        </p:txBody>
      </p:sp>
    </p:spTree>
    <p:extLst>
      <p:ext uri="{BB962C8B-B14F-4D97-AF65-F5344CB8AC3E}">
        <p14:creationId xmlns:p14="http://schemas.microsoft.com/office/powerpoint/2010/main" val="39904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Links to Case Studies Highlighting VXI </a:t>
            </a:r>
            <a:br>
              <a:rPr lang="en-US" smtClean="0"/>
            </a:br>
            <a:r>
              <a:rPr lang="en-US" smtClean="0"/>
              <a:t>on UCS on cisco.com</a:t>
            </a:r>
            <a:endParaRPr lang="en-US" dirty="0"/>
          </a:p>
        </p:txBody>
      </p:sp>
      <p:sp>
        <p:nvSpPr>
          <p:cNvPr id="7" name="Round Same Side Corner Rectangle 6"/>
          <p:cNvSpPr/>
          <p:nvPr/>
        </p:nvSpPr>
        <p:spPr>
          <a:xfrm>
            <a:off x="3410990" y="1421947"/>
            <a:ext cx="8282240" cy="425656"/>
          </a:xfrm>
          <a:prstGeom prst="round2SameRect">
            <a:avLst>
              <a:gd name="adj1" fmla="val 28570"/>
              <a:gd name="adj2" fmla="val 0"/>
            </a:avLst>
          </a:prstGeom>
          <a:gradFill flip="none" rotWithShape="1">
            <a:gsLst>
              <a:gs pos="0">
                <a:srgbClr val="552BBF"/>
              </a:gs>
              <a:gs pos="68000">
                <a:srgbClr val="025CE0"/>
              </a:gs>
              <a:gs pos="100000">
                <a:srgbClr val="176DEC"/>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8" name="Round Same Side Corner Rectangle 7"/>
          <p:cNvSpPr/>
          <p:nvPr/>
        </p:nvSpPr>
        <p:spPr>
          <a:xfrm>
            <a:off x="495594" y="1421947"/>
            <a:ext cx="2900537" cy="425656"/>
          </a:xfrm>
          <a:prstGeom prst="round2SameRect">
            <a:avLst>
              <a:gd name="adj1" fmla="val 28570"/>
              <a:gd name="adj2" fmla="val 0"/>
            </a:avLst>
          </a:prstGeom>
          <a:gradFill flip="none" rotWithShape="1">
            <a:gsLst>
              <a:gs pos="0">
                <a:srgbClr val="552BBF"/>
              </a:gs>
              <a:gs pos="68000">
                <a:srgbClr val="025CE0"/>
              </a:gs>
              <a:gs pos="100000">
                <a:srgbClr val="176DEC"/>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127360147"/>
              </p:ext>
            </p:extLst>
          </p:nvPr>
        </p:nvGraphicFramePr>
        <p:xfrm>
          <a:off x="495594" y="1401001"/>
          <a:ext cx="11197636" cy="3200400"/>
        </p:xfrm>
        <a:graphic>
          <a:graphicData uri="http://schemas.openxmlformats.org/drawingml/2006/table">
            <a:tbl>
              <a:tblPr/>
              <a:tblGrid>
                <a:gridCol w="2936322"/>
                <a:gridCol w="8261314"/>
              </a:tblGrid>
              <a:tr h="457200">
                <a:tc>
                  <a:txBody>
                    <a:bodyPr/>
                    <a:lstStyle/>
                    <a:p>
                      <a:pPr marL="0" marR="0" algn="ctr">
                        <a:spcBef>
                          <a:spcPts val="600"/>
                        </a:spcBef>
                        <a:spcAft>
                          <a:spcPts val="600"/>
                        </a:spcAft>
                      </a:pPr>
                      <a:r>
                        <a:rPr lang="en-US" sz="2000" b="1" dirty="0" smtClean="0">
                          <a:solidFill>
                            <a:schemeClr val="tx1"/>
                          </a:solidFill>
                          <a:effectLst>
                            <a:outerShdw blurRad="50800" dist="12700" dir="5400000" algn="ctr" rotWithShape="0">
                              <a:srgbClr val="000000">
                                <a:alpha val="30000"/>
                              </a:srgbClr>
                            </a:outerShdw>
                          </a:effectLst>
                          <a:latin typeface="+mn-lt"/>
                          <a:ea typeface="Times New Roman"/>
                        </a:rPr>
                        <a:t>Customer </a:t>
                      </a:r>
                      <a:endParaRPr lang="en-US" sz="2000" dirty="0">
                        <a:solidFill>
                          <a:schemeClr val="tx1"/>
                        </a:solidFill>
                        <a:effectLst>
                          <a:outerShdw blurRad="50800" dist="12700" dir="5400000" algn="ctr" rotWithShape="0">
                            <a:srgbClr val="000000">
                              <a:alpha val="30000"/>
                            </a:srgbClr>
                          </a:outerShdw>
                        </a:effectLst>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600"/>
                        </a:spcBef>
                        <a:spcAft>
                          <a:spcPts val="600"/>
                        </a:spcAft>
                      </a:pPr>
                      <a:r>
                        <a:rPr lang="en-US" sz="2000" b="1" dirty="0">
                          <a:solidFill>
                            <a:schemeClr val="tx1"/>
                          </a:solidFill>
                          <a:effectLst>
                            <a:outerShdw blurRad="50800" dist="12700" dir="5400000" algn="ctr" rotWithShape="0">
                              <a:srgbClr val="000000">
                                <a:alpha val="30000"/>
                              </a:srgbClr>
                            </a:outerShdw>
                          </a:effectLst>
                          <a:latin typeface="+mn-lt"/>
                          <a:ea typeface="Times New Roman"/>
                        </a:rPr>
                        <a:t>Link</a:t>
                      </a:r>
                      <a:endParaRPr lang="en-US" sz="2000" dirty="0">
                        <a:solidFill>
                          <a:schemeClr val="tx1"/>
                        </a:solidFill>
                        <a:effectLst>
                          <a:outerShdw blurRad="50800" dist="12700" dir="5400000" algn="ctr" rotWithShape="0">
                            <a:srgbClr val="000000">
                              <a:alpha val="30000"/>
                            </a:srgbClr>
                          </a:outerShdw>
                        </a:effectLst>
                        <a:latin typeface="+mn-lt"/>
                        <a:ea typeface="Calibri"/>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48640">
                <a:tc>
                  <a:txBody>
                    <a:bodyPr/>
                    <a:lstStyle/>
                    <a:p>
                      <a:pPr marL="0" marR="0" algn="l" defTabSz="914400" rtl="0" eaLnBrk="1" latinLnBrk="0" hangingPunct="1">
                        <a:lnSpc>
                          <a:spcPct val="115000"/>
                        </a:lnSpc>
                        <a:spcBef>
                          <a:spcPts val="600"/>
                        </a:spcBef>
                        <a:spcAft>
                          <a:spcPts val="600"/>
                        </a:spcAft>
                      </a:pPr>
                      <a:r>
                        <a:rPr lang="en-US" sz="1400" kern="1200" dirty="0">
                          <a:solidFill>
                            <a:srgbClr val="0B0B0D"/>
                          </a:solidFill>
                          <a:latin typeface="+mn-lt"/>
                          <a:ea typeface="Calibri"/>
                          <a:cs typeface="Calibri" pitchFamily="34" charset="0"/>
                        </a:rPr>
                        <a:t>Volunteer State Community College</a:t>
                      </a: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algn="l" defTabSz="914400" rtl="0" eaLnBrk="1" latinLnBrk="0" hangingPunct="1">
                        <a:spcBef>
                          <a:spcPts val="600"/>
                        </a:spcBef>
                        <a:spcAft>
                          <a:spcPts val="600"/>
                        </a:spcAft>
                      </a:pPr>
                      <a:r>
                        <a:rPr lang="en-US" sz="1400" kern="1200" dirty="0" smtClean="0">
                          <a:solidFill>
                            <a:schemeClr val="tx1"/>
                          </a:solidFill>
                          <a:latin typeface="+mn-lt"/>
                          <a:ea typeface="Calibri"/>
                          <a:cs typeface="Calibri" pitchFamily="34" charset="0"/>
                          <a:hlinkClick r:id="rId3"/>
                        </a:rPr>
                        <a:t>http://www.cisco.com/en/US/solutions/collateral/ns340/ns517/ns224/volunteer_community_cs.pdf</a:t>
                      </a:r>
                      <a:r>
                        <a:rPr lang="en-US" sz="1400" kern="1200" dirty="0" smtClean="0">
                          <a:solidFill>
                            <a:schemeClr val="tx1"/>
                          </a:solidFill>
                          <a:latin typeface="+mn-lt"/>
                          <a:ea typeface="Calibri"/>
                          <a:cs typeface="Calibri" pitchFamily="34" charset="0"/>
                        </a:rPr>
                        <a:t> </a:t>
                      </a:r>
                      <a:endParaRPr lang="en-US" sz="1400" kern="1200"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548640">
                <a:tc>
                  <a:txBody>
                    <a:bodyPr/>
                    <a:lstStyle/>
                    <a:p>
                      <a:pPr marL="0" marR="0" algn="l" defTabSz="914400" rtl="0" eaLnBrk="1" latinLnBrk="0" hangingPunct="1">
                        <a:lnSpc>
                          <a:spcPct val="115000"/>
                        </a:lnSpc>
                        <a:spcBef>
                          <a:spcPts val="600"/>
                        </a:spcBef>
                        <a:spcAft>
                          <a:spcPts val="600"/>
                        </a:spcAft>
                      </a:pPr>
                      <a:r>
                        <a:rPr lang="en-US" sz="1400" kern="1200" dirty="0">
                          <a:solidFill>
                            <a:srgbClr val="0B0B0D"/>
                          </a:solidFill>
                          <a:latin typeface="+mn-lt"/>
                          <a:ea typeface="Calibri"/>
                          <a:cs typeface="Calibri" pitchFamily="34" charset="0"/>
                        </a:rPr>
                        <a:t>West Texas A&amp;M University</a:t>
                      </a: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kern="1200" dirty="0" smtClean="0">
                          <a:solidFill>
                            <a:schemeClr val="tx1"/>
                          </a:solidFill>
                          <a:latin typeface="+mn-lt"/>
                          <a:ea typeface="Calibri"/>
                          <a:cs typeface="Calibri" pitchFamily="34" charset="0"/>
                          <a:hlinkClick r:id="rId4"/>
                        </a:rPr>
                        <a:t>http://www.cisco.com/en/US/solutions/collateral/ns340/ns517/ns224/west_texas_am_university.pdf</a:t>
                      </a:r>
                      <a:r>
                        <a:rPr lang="en-US" sz="1400" kern="1200" dirty="0" smtClean="0">
                          <a:solidFill>
                            <a:schemeClr val="tx1"/>
                          </a:solidFill>
                          <a:latin typeface="+mn-lt"/>
                          <a:ea typeface="Calibri"/>
                          <a:cs typeface="Calibri" pitchFamily="34" charset="0"/>
                        </a:rPr>
                        <a:t> </a:t>
                      </a:r>
                      <a:endParaRPr lang="en-US" sz="1400" kern="1200" dirty="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548640">
                <a:tc>
                  <a:txBody>
                    <a:bodyPr/>
                    <a:lstStyle/>
                    <a:p>
                      <a:pPr marL="0" marR="0" algn="l" defTabSz="914400" rtl="0" eaLnBrk="1" latinLnBrk="0" hangingPunct="1">
                        <a:lnSpc>
                          <a:spcPct val="115000"/>
                        </a:lnSpc>
                        <a:spcBef>
                          <a:spcPts val="600"/>
                        </a:spcBef>
                        <a:spcAft>
                          <a:spcPts val="600"/>
                        </a:spcAft>
                      </a:pPr>
                      <a:r>
                        <a:rPr lang="en-US" sz="1400" kern="1200" dirty="0" smtClean="0">
                          <a:solidFill>
                            <a:srgbClr val="0B0B0D"/>
                          </a:solidFill>
                          <a:latin typeface="+mn-lt"/>
                          <a:ea typeface="Calibri"/>
                          <a:cs typeface="Calibri" pitchFamily="34" charset="0"/>
                        </a:rPr>
                        <a:t>Xerox</a:t>
                      </a:r>
                      <a:endParaRPr lang="en-US" sz="1400" kern="1200" dirty="0">
                        <a:solidFill>
                          <a:srgbClr val="0B0B0D"/>
                        </a:solidFill>
                        <a:latin typeface="+mn-lt"/>
                        <a:ea typeface="Calibri"/>
                        <a:cs typeface="Calibri" pitchFamily="34" charset="0"/>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kern="1200" dirty="0" smtClean="0">
                          <a:solidFill>
                            <a:schemeClr val="tx1"/>
                          </a:solidFill>
                          <a:latin typeface="+mn-lt"/>
                          <a:ea typeface="Calibri"/>
                          <a:cs typeface="Calibri" pitchFamily="34" charset="0"/>
                          <a:hlinkClick r:id="rId5"/>
                        </a:rPr>
                        <a:t>http://www.cisco.com/en/US/solutions/collateral/ns340/ns517/ns224/Xerox_external_case_study_</a:t>
                      </a:r>
                      <a:br>
                        <a:rPr lang="en-US" sz="1400" kern="1200" dirty="0" smtClean="0">
                          <a:solidFill>
                            <a:schemeClr val="tx1"/>
                          </a:solidFill>
                          <a:latin typeface="+mn-lt"/>
                          <a:ea typeface="Calibri"/>
                          <a:cs typeface="Calibri" pitchFamily="34" charset="0"/>
                          <a:hlinkClick r:id="rId5"/>
                        </a:rPr>
                      </a:br>
                      <a:r>
                        <a:rPr lang="en-US" sz="1400" kern="1200" dirty="0" smtClean="0">
                          <a:solidFill>
                            <a:schemeClr val="tx1"/>
                          </a:solidFill>
                          <a:latin typeface="+mn-lt"/>
                          <a:ea typeface="Calibri"/>
                          <a:cs typeface="Calibri" pitchFamily="34" charset="0"/>
                          <a:hlinkClick r:id="rId5"/>
                        </a:rPr>
                        <a:t>final_11_02_12.pdf</a:t>
                      </a:r>
                      <a:endParaRPr lang="en-US" sz="1400" kern="1200" dirty="0" smtClean="0">
                        <a:solidFill>
                          <a:schemeClr val="tx1"/>
                        </a:solidFill>
                        <a:latin typeface="+mn-lt"/>
                        <a:ea typeface="Calibri"/>
                        <a:cs typeface="Calibri" pitchFamily="34" charset="0"/>
                      </a:endParaRP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lumOff val="50000"/>
                      </a:schemeClr>
                    </a:solidFill>
                  </a:tcPr>
                </a:tc>
              </a:tr>
              <a:tr h="548640">
                <a:tc>
                  <a:txBody>
                    <a:bodyPr/>
                    <a:lstStyle/>
                    <a:p>
                      <a:pPr marL="0" marR="0" algn="l" defTabSz="914400" rtl="0" eaLnBrk="1" latinLnBrk="0" hangingPunct="1">
                        <a:lnSpc>
                          <a:spcPct val="115000"/>
                        </a:lnSpc>
                        <a:spcBef>
                          <a:spcPts val="600"/>
                        </a:spcBef>
                        <a:spcAft>
                          <a:spcPts val="600"/>
                        </a:spcAft>
                      </a:pPr>
                      <a:r>
                        <a:rPr lang="en-US" sz="1400" kern="1200" dirty="0" smtClean="0">
                          <a:solidFill>
                            <a:srgbClr val="0B0B0D"/>
                          </a:solidFill>
                          <a:latin typeface="+mn-lt"/>
                          <a:ea typeface="Calibri"/>
                          <a:cs typeface="Calibri" pitchFamily="34" charset="0"/>
                        </a:rPr>
                        <a:t>Yakima Public Schools</a:t>
                      </a:r>
                      <a:endParaRPr lang="en-US" sz="1400" kern="1200" dirty="0">
                        <a:solidFill>
                          <a:srgbClr val="0B0B0D"/>
                        </a:solidFill>
                        <a:latin typeface="+mn-lt"/>
                        <a:ea typeface="Calibri"/>
                        <a:cs typeface="Calibri" pitchFamily="34" charset="0"/>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kern="1200" dirty="0" smtClean="0">
                          <a:solidFill>
                            <a:schemeClr val="tx1"/>
                          </a:solidFill>
                          <a:latin typeface="+mn-lt"/>
                          <a:ea typeface="Calibri"/>
                          <a:cs typeface="Calibri" pitchFamily="34" charset="0"/>
                          <a:hlinkClick r:id="rId6"/>
                        </a:rPr>
                        <a:t>http://www.cisco.com/en/US/solutions/collateral/ns340/ns517/ns224/casestudy_c36_677443.pdf</a:t>
                      </a:r>
                      <a:r>
                        <a:rPr lang="en-US" sz="1400" kern="1200" dirty="0" smtClean="0">
                          <a:solidFill>
                            <a:schemeClr val="tx1"/>
                          </a:solidFill>
                          <a:latin typeface="+mn-lt"/>
                          <a:ea typeface="Calibri"/>
                          <a:cs typeface="Calibri" pitchFamily="34" charset="0"/>
                        </a:rPr>
                        <a:t>   </a:t>
                      </a: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r h="548640">
                <a:tc>
                  <a:txBody>
                    <a:bodyPr/>
                    <a:lstStyle/>
                    <a:p>
                      <a:pPr marL="0" marR="0" algn="l" defTabSz="914400" rtl="0" eaLnBrk="1" latinLnBrk="0" hangingPunct="1">
                        <a:lnSpc>
                          <a:spcPct val="115000"/>
                        </a:lnSpc>
                        <a:spcBef>
                          <a:spcPts val="600"/>
                        </a:spcBef>
                        <a:spcAft>
                          <a:spcPts val="600"/>
                        </a:spcAft>
                      </a:pPr>
                      <a:r>
                        <a:rPr lang="en-US" sz="1400" kern="1200" dirty="0" smtClean="0">
                          <a:solidFill>
                            <a:srgbClr val="0B0B0D"/>
                          </a:solidFill>
                          <a:latin typeface="+mn-lt"/>
                          <a:ea typeface="Calibri"/>
                          <a:cs typeface="Calibri" pitchFamily="34" charset="0"/>
                        </a:rPr>
                        <a:t>Tower Hamlets</a:t>
                      </a:r>
                      <a:endParaRPr lang="en-US" sz="1400" kern="1200" dirty="0">
                        <a:solidFill>
                          <a:srgbClr val="0B0B0D"/>
                        </a:solidFill>
                        <a:latin typeface="+mn-lt"/>
                        <a:ea typeface="Calibri"/>
                        <a:cs typeface="Calibri" pitchFamily="34" charset="0"/>
                      </a:endParaRPr>
                    </a:p>
                  </a:txBody>
                  <a:tcPr marL="55019" marR="55019"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400" kern="1200" dirty="0" smtClean="0">
                          <a:solidFill>
                            <a:schemeClr val="tx1"/>
                          </a:solidFill>
                          <a:latin typeface="+mn-lt"/>
                          <a:ea typeface="Calibri"/>
                          <a:cs typeface="Calibri" pitchFamily="34" charset="0"/>
                          <a:hlinkClick r:id="rId7"/>
                        </a:rPr>
                        <a:t>http://www.cisco.com/en/US/solutions/collateral/ns340/ns517/ns224/lb_tower_hamlets.pdf</a:t>
                      </a:r>
                      <a:r>
                        <a:rPr lang="en-US" sz="1400" kern="1200" dirty="0" smtClean="0">
                          <a:solidFill>
                            <a:schemeClr val="tx1"/>
                          </a:solidFill>
                          <a:latin typeface="+mn-lt"/>
                          <a:ea typeface="Calibri"/>
                          <a:cs typeface="Calibri" pitchFamily="34" charset="0"/>
                        </a:rPr>
                        <a:t> </a:t>
                      </a:r>
                    </a:p>
                  </a:txBody>
                  <a:tcPr marL="55215" marR="5521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5000"/>
                        <a:lumOff val="75000"/>
                        <a:alpha val="90000"/>
                      </a:schemeClr>
                    </a:solidFill>
                  </a:tcPr>
                </a:tc>
              </a:tr>
            </a:tbl>
          </a:graphicData>
        </a:graphic>
      </p:graphicFrame>
      <p:cxnSp>
        <p:nvCxnSpPr>
          <p:cNvPr id="10" name="Straight Connector 9"/>
          <p:cNvCxnSpPr/>
          <p:nvPr/>
        </p:nvCxnSpPr>
        <p:spPr>
          <a:xfrm>
            <a:off x="3396131" y="1850908"/>
            <a:ext cx="0" cy="2201853"/>
          </a:xfrm>
          <a:prstGeom prst="line">
            <a:avLst/>
          </a:prstGeom>
          <a:ln>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91491" y="1827536"/>
            <a:ext cx="11186881" cy="36576"/>
            <a:chOff x="7087711" y="3203216"/>
            <a:chExt cx="505822" cy="500910"/>
          </a:xfrm>
          <a:effectLst>
            <a:outerShdw blurRad="25400" dist="12700" dir="5400000" algn="t" rotWithShape="0">
              <a:prstClr val="black">
                <a:alpha val="20000"/>
              </a:prstClr>
            </a:outerShdw>
          </a:effectLst>
        </p:grpSpPr>
        <p:sp>
          <p:nvSpPr>
            <p:cNvPr id="12"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sp>
          <p:nvSpPr>
            <p:cNvPr id="13"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814388" eaLnBrk="0" fontAlgn="base" hangingPunct="0">
                <a:lnSpc>
                  <a:spcPct val="90000"/>
                </a:lnSpc>
                <a:spcBef>
                  <a:spcPct val="0"/>
                </a:spcBef>
                <a:spcAft>
                  <a:spcPct val="0"/>
                </a:spcAft>
              </a:pPr>
              <a:endParaRPr lang="en-US" dirty="0"/>
            </a:p>
          </p:txBody>
        </p:sp>
      </p:grpSp>
    </p:spTree>
    <p:extLst>
      <p:ext uri="{BB962C8B-B14F-4D97-AF65-F5344CB8AC3E}">
        <p14:creationId xmlns:p14="http://schemas.microsoft.com/office/powerpoint/2010/main" val="21607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1100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a:grpSpLocks/>
          </p:cNvGrpSpPr>
          <p:nvPr/>
        </p:nvGrpSpPr>
        <p:grpSpPr>
          <a:xfrm>
            <a:off x="6208410" y="1316009"/>
            <a:ext cx="5752422" cy="4867275"/>
            <a:chOff x="284291" y="1687260"/>
            <a:chExt cx="4170007" cy="4868318"/>
          </a:xfrm>
        </p:grpSpPr>
        <p:sp>
          <p:nvSpPr>
            <p:cNvPr id="62" name="Rectangle 61"/>
            <p:cNvSpPr/>
            <p:nvPr/>
          </p:nvSpPr>
          <p:spPr>
            <a:xfrm>
              <a:off x="284291" y="2328978"/>
              <a:ext cx="4170007" cy="422660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66" name="Round Same Side Corner Rectangle 65"/>
            <p:cNvSpPr/>
            <p:nvPr/>
          </p:nvSpPr>
          <p:spPr>
            <a:xfrm>
              <a:off x="284291" y="1687260"/>
              <a:ext cx="4170007" cy="660006"/>
            </a:xfrm>
            <a:prstGeom prst="round2SameRect">
              <a:avLst>
                <a:gd name="adj1" fmla="val 11495"/>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67" name="Group 64"/>
            <p:cNvGrpSpPr/>
            <p:nvPr/>
          </p:nvGrpSpPr>
          <p:grpSpPr>
            <a:xfrm>
              <a:off x="284291" y="2328978"/>
              <a:ext cx="4170007" cy="36576"/>
              <a:chOff x="7087711" y="3203216"/>
              <a:chExt cx="505822" cy="500910"/>
            </a:xfrm>
            <a:effectLst>
              <a:outerShdw blurRad="25400" dist="12700" dir="5400000" algn="t" rotWithShape="0">
                <a:prstClr val="black">
                  <a:alpha val="20000"/>
                </a:prstClr>
              </a:outerShdw>
            </a:effectLst>
          </p:grpSpPr>
          <p:sp>
            <p:nvSpPr>
              <p:cNvPr id="69"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70"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sp>
          <p:nvSpPr>
            <p:cNvPr id="68" name="Rectangle 67"/>
            <p:cNvSpPr/>
            <p:nvPr/>
          </p:nvSpPr>
          <p:spPr>
            <a:xfrm>
              <a:off x="284291" y="1715449"/>
              <a:ext cx="4170007" cy="618764"/>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Virtual Desktop Delivered </a:t>
              </a:r>
              <a:br>
                <a:rPr lang="en-US" dirty="0">
                  <a:effectLst>
                    <a:outerShdw blurRad="38100" dist="12700" dir="5400000" algn="t" rotWithShape="0">
                      <a:prstClr val="black">
                        <a:alpha val="30000"/>
                      </a:prstClr>
                    </a:outerShdw>
                  </a:effectLst>
                </a:rPr>
              </a:br>
              <a:r>
                <a:rPr lang="en-US" dirty="0">
                  <a:effectLst>
                    <a:outerShdw blurRad="38100" dist="12700" dir="5400000" algn="t" rotWithShape="0">
                      <a:prstClr val="black">
                        <a:alpha val="30000"/>
                      </a:prstClr>
                    </a:outerShdw>
                  </a:effectLst>
                </a:rPr>
                <a:t>Across the Network</a:t>
              </a:r>
            </a:p>
          </p:txBody>
        </p:sp>
      </p:grpSp>
      <p:sp>
        <p:nvSpPr>
          <p:cNvPr id="78" name="Oval 77"/>
          <p:cNvSpPr/>
          <p:nvPr/>
        </p:nvSpPr>
        <p:spPr>
          <a:xfrm>
            <a:off x="7590210" y="1962823"/>
            <a:ext cx="3000002" cy="2851876"/>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grpSp>
        <p:nvGrpSpPr>
          <p:cNvPr id="8" name="Group 7"/>
          <p:cNvGrpSpPr>
            <a:grpSpLocks/>
          </p:cNvGrpSpPr>
          <p:nvPr/>
        </p:nvGrpSpPr>
        <p:grpSpPr>
          <a:xfrm>
            <a:off x="227994" y="1316009"/>
            <a:ext cx="5752422" cy="4867275"/>
            <a:chOff x="284291" y="1687260"/>
            <a:chExt cx="4170007" cy="4868318"/>
          </a:xfrm>
        </p:grpSpPr>
        <p:sp>
          <p:nvSpPr>
            <p:cNvPr id="38" name="Rectangle 37"/>
            <p:cNvSpPr/>
            <p:nvPr/>
          </p:nvSpPr>
          <p:spPr>
            <a:xfrm>
              <a:off x="284291" y="2328978"/>
              <a:ext cx="4170007" cy="4226600"/>
            </a:xfrm>
            <a:prstGeom prst="rect">
              <a:avLst/>
            </a:prstGeom>
            <a:gradFill flip="none" rotWithShape="1">
              <a:gsLst>
                <a:gs pos="0">
                  <a:srgbClr val="7B55D9">
                    <a:alpha val="0"/>
                  </a:srgbClr>
                </a:gs>
                <a:gs pos="100000">
                  <a:schemeClr val="accent4">
                    <a:lumMod val="75000"/>
                    <a:lumOff val="2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0" name="Round Same Side Corner Rectangle 39"/>
            <p:cNvSpPr/>
            <p:nvPr/>
          </p:nvSpPr>
          <p:spPr>
            <a:xfrm>
              <a:off x="284291" y="1687260"/>
              <a:ext cx="4170007" cy="660006"/>
            </a:xfrm>
            <a:prstGeom prst="round2SameRect">
              <a:avLst>
                <a:gd name="adj1" fmla="val 11495"/>
                <a:gd name="adj2" fmla="val 0"/>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nvGrpSpPr>
            <p:cNvPr id="41" name="Group 64"/>
            <p:cNvGrpSpPr/>
            <p:nvPr/>
          </p:nvGrpSpPr>
          <p:grpSpPr>
            <a:xfrm>
              <a:off x="284291" y="2328978"/>
              <a:ext cx="4170007" cy="36576"/>
              <a:chOff x="7087711" y="3203216"/>
              <a:chExt cx="505822" cy="500910"/>
            </a:xfrm>
            <a:effectLst>
              <a:outerShdw blurRad="25400" dist="12700" dir="5400000" algn="t" rotWithShape="0">
                <a:prstClr val="black">
                  <a:alpha val="20000"/>
                </a:prstClr>
              </a:outerShdw>
            </a:effectLst>
          </p:grpSpPr>
          <p:sp>
            <p:nvSpPr>
              <p:cNvPr id="58" name="Oval 10"/>
              <p:cNvSpPr>
                <a:spLocks noChangeArrowheads="1"/>
              </p:cNvSpPr>
              <p:nvPr/>
            </p:nvSpPr>
            <p:spPr bwMode="auto">
              <a:xfrm>
                <a:off x="7087711" y="3203216"/>
                <a:ext cx="505822" cy="500910"/>
              </a:xfrm>
              <a:prstGeom prst="rect">
                <a:avLst/>
              </a:prstGeom>
              <a:pattFill prst="wdUpDiag">
                <a:fgClr>
                  <a:srgbClr val="C5C6CD"/>
                </a:fgClr>
                <a:bgClr>
                  <a:srgbClr val="9597A5"/>
                </a:bgClr>
              </a:patt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59" name="Oval 10"/>
              <p:cNvSpPr>
                <a:spLocks noChangeArrowheads="1"/>
              </p:cNvSpPr>
              <p:nvPr/>
            </p:nvSpPr>
            <p:spPr bwMode="auto">
              <a:xfrm>
                <a:off x="7087711" y="3203216"/>
                <a:ext cx="505822" cy="500910"/>
              </a:xfrm>
              <a:prstGeom prst="rect">
                <a:avLst/>
              </a:prstGeom>
              <a:gradFill flip="none" rotWithShape="1">
                <a:gsLst>
                  <a:gs pos="100000">
                    <a:srgbClr val="757789">
                      <a:alpha val="0"/>
                    </a:srgbClr>
                  </a:gs>
                  <a:gs pos="0">
                    <a:schemeClr val="tx1"/>
                  </a:gs>
                </a:gsLst>
                <a:path path="rect">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grpSp>
        <p:sp>
          <p:nvSpPr>
            <p:cNvPr id="42" name="Rectangle 41"/>
            <p:cNvSpPr/>
            <p:nvPr/>
          </p:nvSpPr>
          <p:spPr>
            <a:xfrm>
              <a:off x="284291" y="1715449"/>
              <a:ext cx="4170007" cy="618764"/>
            </a:xfrm>
            <a:prstGeom prst="rect">
              <a:avLst/>
            </a:prstGeom>
          </p:spPr>
          <p:txBody>
            <a:bodyPr wrap="square" anchor="ctr">
              <a:spAutoFit/>
            </a:bodyPr>
            <a:lstStyle/>
            <a:p>
              <a:pPr algn="ctr" defTabSz="610628" eaLnBrk="0" hangingPunct="0">
                <a:lnSpc>
                  <a:spcPct val="95000"/>
                </a:lnSpc>
                <a:spcBef>
                  <a:spcPct val="50000"/>
                </a:spcBef>
                <a:buClr>
                  <a:srgbClr val="FFFFFF"/>
                </a:buClr>
                <a:buSzPct val="100000"/>
                <a:defRPr/>
              </a:pPr>
              <a:r>
                <a:rPr lang="en-US" dirty="0">
                  <a:effectLst>
                    <a:outerShdw blurRad="38100" dist="12700" dir="5400000" algn="t" rotWithShape="0">
                      <a:prstClr val="black">
                        <a:alpha val="30000"/>
                      </a:prstClr>
                    </a:outerShdw>
                  </a:effectLst>
                </a:rPr>
                <a:t>Traditional Desktop Delivered </a:t>
              </a:r>
              <a:r>
                <a:rPr lang="en-US" dirty="0" smtClean="0">
                  <a:effectLst>
                    <a:outerShdw blurRad="38100" dist="12700" dir="5400000" algn="t" rotWithShape="0">
                      <a:prstClr val="black">
                        <a:alpha val="30000"/>
                      </a:prstClr>
                    </a:outerShdw>
                  </a:effectLst>
                </a:rPr>
                <a:t/>
              </a:r>
              <a:br>
                <a:rPr lang="en-US" dirty="0" smtClean="0">
                  <a:effectLst>
                    <a:outerShdw blurRad="38100" dist="12700" dir="5400000" algn="t" rotWithShape="0">
                      <a:prstClr val="black">
                        <a:alpha val="30000"/>
                      </a:prstClr>
                    </a:outerShdw>
                  </a:effectLst>
                </a:rPr>
              </a:br>
              <a:r>
                <a:rPr lang="en-US" dirty="0" smtClean="0">
                  <a:effectLst>
                    <a:outerShdw blurRad="38100" dist="12700" dir="5400000" algn="t" rotWithShape="0">
                      <a:prstClr val="black">
                        <a:alpha val="30000"/>
                      </a:prstClr>
                    </a:outerShdw>
                  </a:effectLst>
                </a:rPr>
                <a:t>and </a:t>
              </a:r>
              <a:r>
                <a:rPr lang="en-US" dirty="0">
                  <a:effectLst>
                    <a:outerShdw blurRad="38100" dist="12700" dir="5400000" algn="t" rotWithShape="0">
                      <a:prstClr val="black">
                        <a:alpha val="30000"/>
                      </a:prstClr>
                    </a:outerShdw>
                  </a:effectLst>
                </a:rPr>
                <a:t>Managed One-by-One</a:t>
              </a:r>
            </a:p>
          </p:txBody>
        </p:sp>
      </p:grpSp>
      <p:sp>
        <p:nvSpPr>
          <p:cNvPr id="18434" name="Rectangle 3"/>
          <p:cNvSpPr>
            <a:spLocks noGrp="1" noChangeArrowheads="1"/>
          </p:cNvSpPr>
          <p:nvPr>
            <p:ph type="title"/>
          </p:nvPr>
        </p:nvSpPr>
        <p:spPr/>
        <p:txBody>
          <a:bodyPr/>
          <a:lstStyle/>
          <a:p>
            <a:r>
              <a:rPr lang="en-US" smtClean="0"/>
              <a:t>Desktop Virtualization: What Is It?</a:t>
            </a:r>
            <a:endParaRPr lang="en-US" dirty="0"/>
          </a:p>
        </p:txBody>
      </p:sp>
      <p:sp>
        <p:nvSpPr>
          <p:cNvPr id="13" name="Down Arrow 12"/>
          <p:cNvSpPr>
            <a:spLocks/>
          </p:cNvSpPr>
          <p:nvPr/>
        </p:nvSpPr>
        <p:spPr>
          <a:xfrm>
            <a:off x="8069927" y="3568082"/>
            <a:ext cx="2040568" cy="1371414"/>
          </a:xfrm>
          <a:prstGeom prst="downArrow">
            <a:avLst>
              <a:gd name="adj1" fmla="val 100000"/>
              <a:gd name="adj2" fmla="val 30743"/>
            </a:avLst>
          </a:prstGeom>
          <a:gradFill flip="none" rotWithShape="1">
            <a:gsLst>
              <a:gs pos="0">
                <a:schemeClr val="tx2">
                  <a:shade val="30000"/>
                  <a:satMod val="115000"/>
                  <a:alpha val="0"/>
                </a:schemeClr>
              </a:gs>
              <a:gs pos="100000">
                <a:schemeClr val="accent3"/>
              </a:gs>
            </a:gsLst>
            <a:lin ang="5400000" scaled="1"/>
            <a:tileRect/>
          </a:gra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non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sz="1200" dirty="0">
              <a:solidFill>
                <a:schemeClr val="tx1"/>
              </a:solidFill>
            </a:endParaRPr>
          </a:p>
        </p:txBody>
      </p:sp>
      <p:sp>
        <p:nvSpPr>
          <p:cNvPr id="65" name="Text Box 14"/>
          <p:cNvSpPr txBox="1">
            <a:spLocks noChangeArrowheads="1"/>
          </p:cNvSpPr>
          <p:nvPr/>
        </p:nvSpPr>
        <p:spPr bwMode="auto">
          <a:xfrm>
            <a:off x="8332002" y="3926257"/>
            <a:ext cx="1516418" cy="726975"/>
          </a:xfrm>
          <a:prstGeom prst="rect">
            <a:avLst/>
          </a:prstGeom>
          <a:noFill/>
          <a:ln w="9525" algn="ctr">
            <a:noFill/>
            <a:miter lim="800000"/>
            <a:headEnd/>
            <a:tailEnd/>
          </a:ln>
        </p:spPr>
        <p:txBody>
          <a:bodyPr wrap="square" lIns="61577" tIns="30788" rIns="61577" bIns="30788">
            <a:spAutoFit/>
          </a:bodyPr>
          <a:lstStyle/>
          <a:p>
            <a:pPr algn="ctr" defTabSz="610628" eaLnBrk="0" hangingPunct="0">
              <a:lnSpc>
                <a:spcPct val="90000"/>
              </a:lnSpc>
            </a:pPr>
            <a:r>
              <a:rPr lang="en-US" sz="1600" dirty="0">
                <a:effectLst>
                  <a:outerShdw blurRad="38100" dist="38100" dir="2700000" algn="tl">
                    <a:srgbClr val="000000">
                      <a:alpha val="43137"/>
                    </a:srgbClr>
                  </a:outerShdw>
                </a:effectLst>
              </a:rPr>
              <a:t>ANY DEVICE, </a:t>
            </a:r>
            <a:r>
              <a:rPr lang="en-US" sz="1600" dirty="0" smtClean="0">
                <a:effectLst>
                  <a:outerShdw blurRad="38100" dist="38100" dir="2700000" algn="tl">
                    <a:srgbClr val="000000">
                      <a:alpha val="43137"/>
                    </a:srgbClr>
                  </a:outerShdw>
                </a:effectLst>
              </a:rPr>
              <a:t>ANYWHERE</a:t>
            </a:r>
            <a:r>
              <a:rPr lang="en-US" sz="1600" dirty="0">
                <a:effectLst>
                  <a:outerShdw blurRad="38100" dist="38100" dir="2700000" algn="tl">
                    <a:srgbClr val="000000">
                      <a:alpha val="43137"/>
                    </a:srgbClr>
                  </a:outerShdw>
                </a:effectLst>
              </a:rPr>
              <a:t>,</a:t>
            </a:r>
          </a:p>
          <a:p>
            <a:pPr algn="ctr" defTabSz="610628" eaLnBrk="0" hangingPunct="0">
              <a:lnSpc>
                <a:spcPct val="90000"/>
              </a:lnSpc>
            </a:pPr>
            <a:r>
              <a:rPr lang="en-US" sz="1600" dirty="0">
                <a:effectLst>
                  <a:outerShdw blurRad="38100" dist="38100" dir="2700000" algn="tl">
                    <a:srgbClr val="000000">
                      <a:alpha val="43137"/>
                    </a:srgbClr>
                  </a:outerShdw>
                </a:effectLst>
              </a:rPr>
              <a:t>ANY TIME</a:t>
            </a:r>
          </a:p>
        </p:txBody>
      </p:sp>
      <p:sp>
        <p:nvSpPr>
          <p:cNvPr id="44" name="Rectangle 43"/>
          <p:cNvSpPr>
            <a:spLocks/>
          </p:cNvSpPr>
          <p:nvPr/>
        </p:nvSpPr>
        <p:spPr>
          <a:xfrm>
            <a:off x="0" y="5890355"/>
            <a:ext cx="12188824" cy="923925"/>
          </a:xfrm>
          <a:prstGeom prst="rect">
            <a:avLst/>
          </a:prstGeom>
          <a:gradFill flip="none" rotWithShape="1">
            <a:gsLst>
              <a:gs pos="100000">
                <a:schemeClr val="bg2">
                  <a:lumMod val="60000"/>
                  <a:lumOff val="40000"/>
                </a:schemeClr>
              </a:gs>
              <a:gs pos="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rot="0" spcFirstLastPara="0" vertOverflow="overflow" horzOverflow="overflow" vert="horz" wrap="square" lIns="61577" tIns="30788" rIns="61577" bIns="30788"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9" name="Rectangle 48"/>
          <p:cNvSpPr>
            <a:spLocks/>
          </p:cNvSpPr>
          <p:nvPr/>
        </p:nvSpPr>
        <p:spPr>
          <a:xfrm>
            <a:off x="304801" y="6133036"/>
            <a:ext cx="11579224" cy="438563"/>
          </a:xfrm>
          <a:prstGeom prst="rect">
            <a:avLst/>
          </a:prstGeom>
        </p:spPr>
        <p:txBody>
          <a:bodyPr wrap="square" lIns="68562" tIns="34281" rIns="68562" bIns="34281">
            <a:spAutoFit/>
          </a:bodyPr>
          <a:lstStyle/>
          <a:p>
            <a:pPr lvl="0" algn="ctr"/>
            <a:r>
              <a:rPr lang="en-US" sz="2400" dirty="0">
                <a:latin typeface="+mj-lt"/>
              </a:rPr>
              <a:t>Decouple </a:t>
            </a:r>
            <a:r>
              <a:rPr lang="en-US" sz="2400" dirty="0" smtClean="0">
                <a:latin typeface="+mj-lt"/>
              </a:rPr>
              <a:t>User Environment </a:t>
            </a:r>
            <a:r>
              <a:rPr lang="en-US" sz="2400" dirty="0">
                <a:latin typeface="+mj-lt"/>
              </a:rPr>
              <a:t>from Physical Hardware</a:t>
            </a:r>
          </a:p>
        </p:txBody>
      </p:sp>
      <p:grpSp>
        <p:nvGrpSpPr>
          <p:cNvPr id="3" name="Group 2"/>
          <p:cNvGrpSpPr/>
          <p:nvPr/>
        </p:nvGrpSpPr>
        <p:grpSpPr>
          <a:xfrm>
            <a:off x="1598612" y="3213291"/>
            <a:ext cx="3022366" cy="2152908"/>
            <a:chOff x="3847967" y="2664120"/>
            <a:chExt cx="4492890" cy="3200400"/>
          </a:xfrm>
        </p:grpSpPr>
        <p:sp>
          <p:nvSpPr>
            <p:cNvPr id="2" name="Oval 1"/>
            <p:cNvSpPr/>
            <p:nvPr/>
          </p:nvSpPr>
          <p:spPr>
            <a:xfrm>
              <a:off x="3847967" y="2664120"/>
              <a:ext cx="4492890" cy="3200400"/>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endParaRPr lang="en-US" kern="0" dirty="0">
                <a:solidFill>
                  <a:sysClr val="windowText" lastClr="000000"/>
                </a:solidFill>
              </a:endParaRPr>
            </a:p>
          </p:txBody>
        </p:sp>
        <p:pic>
          <p:nvPicPr>
            <p:cNvPr id="1026" name="Picture 2" descr="C:\Users\Brent.DUARTE\Documents\Current jobs\Cisco\2011\11-0094\Art\Png\desk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4017" y="3191532"/>
              <a:ext cx="3320790" cy="214557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ounded Rectangle 8"/>
          <p:cNvSpPr/>
          <p:nvPr/>
        </p:nvSpPr>
        <p:spPr>
          <a:xfrm>
            <a:off x="2535930" y="2126381"/>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User </a:t>
            </a:r>
            <a:r>
              <a:rPr lang="en-US" sz="1400" dirty="0" smtClean="0">
                <a:effectLst>
                  <a:outerShdw blurRad="38100" dist="38100" dir="2700000" algn="tl">
                    <a:srgbClr val="000000">
                      <a:alpha val="43137"/>
                    </a:srgbClr>
                  </a:outerShdw>
                </a:effectLst>
              </a:rPr>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Settings</a:t>
            </a:r>
            <a:endParaRPr lang="en-US" sz="1400" dirty="0">
              <a:effectLst>
                <a:outerShdw blurRad="38100" dist="38100" dir="2700000" algn="tl">
                  <a:srgbClr val="000000">
                    <a:alpha val="43137"/>
                  </a:srgbClr>
                </a:outerShdw>
              </a:effectLst>
            </a:endParaRPr>
          </a:p>
        </p:txBody>
      </p:sp>
      <p:sp>
        <p:nvSpPr>
          <p:cNvPr id="53" name="Rounded Rectangle 52"/>
          <p:cNvSpPr/>
          <p:nvPr/>
        </p:nvSpPr>
        <p:spPr>
          <a:xfrm>
            <a:off x="1197988" y="2506649"/>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Applications</a:t>
            </a:r>
          </a:p>
        </p:txBody>
      </p:sp>
      <p:sp>
        <p:nvSpPr>
          <p:cNvPr id="54" name="Rounded Rectangle 53"/>
          <p:cNvSpPr/>
          <p:nvPr/>
        </p:nvSpPr>
        <p:spPr>
          <a:xfrm>
            <a:off x="3867066" y="2506649"/>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User Data</a:t>
            </a:r>
          </a:p>
        </p:txBody>
      </p:sp>
      <p:sp>
        <p:nvSpPr>
          <p:cNvPr id="55" name="Rounded Rectangle 54"/>
          <p:cNvSpPr/>
          <p:nvPr/>
        </p:nvSpPr>
        <p:spPr>
          <a:xfrm>
            <a:off x="4198853" y="3245744"/>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Hardware</a:t>
            </a:r>
          </a:p>
        </p:txBody>
      </p:sp>
      <p:sp>
        <p:nvSpPr>
          <p:cNvPr id="57" name="Rounded Rectangle 56"/>
          <p:cNvSpPr/>
          <p:nvPr/>
        </p:nvSpPr>
        <p:spPr>
          <a:xfrm>
            <a:off x="861829" y="3245744"/>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OS</a:t>
            </a:r>
          </a:p>
        </p:txBody>
      </p:sp>
      <p:sp>
        <p:nvSpPr>
          <p:cNvPr id="80" name="Donut 79"/>
          <p:cNvSpPr/>
          <p:nvPr/>
        </p:nvSpPr>
        <p:spPr>
          <a:xfrm>
            <a:off x="7261411" y="2225539"/>
            <a:ext cx="3657600" cy="3657598"/>
          </a:xfrm>
          <a:prstGeom prst="donut">
            <a:avLst>
              <a:gd name="adj" fmla="val 7824"/>
            </a:avLst>
          </a:prstGeom>
          <a:gradFill flip="none" rotWithShape="1">
            <a:gsLst>
              <a:gs pos="25000">
                <a:srgbClr val="7B55D9">
                  <a:alpha val="0"/>
                </a:srgbClr>
              </a:gs>
              <a:gs pos="100000">
                <a:schemeClr val="accent5">
                  <a:alpha val="75000"/>
                </a:schemeClr>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solidFill>
                <a:schemeClr val="tx1"/>
              </a:solidFill>
            </a:endParaRPr>
          </a:p>
        </p:txBody>
      </p:sp>
      <p:sp>
        <p:nvSpPr>
          <p:cNvPr id="81" name="Rounded Rectangle 80"/>
          <p:cNvSpPr/>
          <p:nvPr/>
        </p:nvSpPr>
        <p:spPr>
          <a:xfrm>
            <a:off x="9341834" y="2239341"/>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User </a:t>
            </a:r>
            <a:r>
              <a:rPr lang="en-US" sz="1400" dirty="0" smtClean="0">
                <a:effectLst>
                  <a:outerShdw blurRad="38100" dist="38100" dir="2700000" algn="tl">
                    <a:srgbClr val="000000">
                      <a:alpha val="43137"/>
                    </a:srgbClr>
                  </a:outerShdw>
                </a:effectLst>
              </a:rPr>
              <a:t/>
            </a:r>
            <a:br>
              <a:rPr lang="en-US" sz="1400" dirty="0" smtClean="0">
                <a:effectLst>
                  <a:outerShdw blurRad="38100" dist="38100" dir="2700000" algn="tl">
                    <a:srgbClr val="000000">
                      <a:alpha val="43137"/>
                    </a:srgbClr>
                  </a:outerShdw>
                </a:effectLst>
              </a:rPr>
            </a:br>
            <a:r>
              <a:rPr lang="en-US" sz="1400" dirty="0" smtClean="0">
                <a:effectLst>
                  <a:outerShdw blurRad="38100" dist="38100" dir="2700000" algn="tl">
                    <a:srgbClr val="000000">
                      <a:alpha val="43137"/>
                    </a:srgbClr>
                  </a:outerShdw>
                </a:effectLst>
              </a:rPr>
              <a:t>Settings</a:t>
            </a:r>
            <a:endParaRPr lang="en-US" sz="1400" dirty="0">
              <a:effectLst>
                <a:outerShdw blurRad="38100" dist="38100" dir="2700000" algn="tl">
                  <a:srgbClr val="000000">
                    <a:alpha val="43137"/>
                  </a:srgbClr>
                </a:outerShdw>
              </a:effectLst>
            </a:endParaRPr>
          </a:p>
        </p:txBody>
      </p:sp>
      <p:sp>
        <p:nvSpPr>
          <p:cNvPr id="82" name="Rounded Rectangle 81"/>
          <p:cNvSpPr/>
          <p:nvPr/>
        </p:nvSpPr>
        <p:spPr>
          <a:xfrm>
            <a:off x="7549746" y="2290399"/>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Applications</a:t>
            </a:r>
          </a:p>
        </p:txBody>
      </p:sp>
      <p:sp>
        <p:nvSpPr>
          <p:cNvPr id="83" name="Rounded Rectangle 82"/>
          <p:cNvSpPr/>
          <p:nvPr/>
        </p:nvSpPr>
        <p:spPr>
          <a:xfrm>
            <a:off x="10155081" y="3079639"/>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User Data</a:t>
            </a:r>
          </a:p>
        </p:txBody>
      </p:sp>
      <p:sp>
        <p:nvSpPr>
          <p:cNvPr id="85" name="Rounded Rectangle 84"/>
          <p:cNvSpPr/>
          <p:nvPr/>
        </p:nvSpPr>
        <p:spPr>
          <a:xfrm>
            <a:off x="6842245" y="3245744"/>
            <a:ext cx="1147728" cy="572990"/>
          </a:xfrm>
          <a:prstGeom prst="roundRect">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0" tIns="41061" rIns="0"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r>
              <a:rPr lang="en-US" sz="1400" dirty="0">
                <a:effectLst>
                  <a:outerShdw blurRad="38100" dist="38100" dir="2700000" algn="tl">
                    <a:srgbClr val="000000">
                      <a:alpha val="43137"/>
                    </a:srgbClr>
                  </a:outerShdw>
                </a:effectLst>
              </a:rPr>
              <a:t>OS</a:t>
            </a:r>
          </a:p>
        </p:txBody>
      </p:sp>
      <p:pic>
        <p:nvPicPr>
          <p:cNvPr id="64" name="Picture 419"/>
          <p:cNvPicPr>
            <a:picLocks noChangeAspect="1" noChangeArrowheads="1"/>
          </p:cNvPicPr>
          <p:nvPr/>
        </p:nvPicPr>
        <p:blipFill>
          <a:blip r:embed="rId4" cstate="print"/>
          <a:srcRect/>
          <a:stretch>
            <a:fillRect/>
          </a:stretch>
        </p:blipFill>
        <p:spPr bwMode="auto">
          <a:xfrm>
            <a:off x="8123610" y="2891567"/>
            <a:ext cx="1933202" cy="994388"/>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21" name="Group 20"/>
          <p:cNvGrpSpPr/>
          <p:nvPr/>
        </p:nvGrpSpPr>
        <p:grpSpPr>
          <a:xfrm>
            <a:off x="6727797" y="4463924"/>
            <a:ext cx="4713647" cy="1762902"/>
            <a:chOff x="6727797" y="4463924"/>
            <a:chExt cx="4713647" cy="1762902"/>
          </a:xfrm>
        </p:grpSpPr>
        <p:sp>
          <p:nvSpPr>
            <p:cNvPr id="72" name="Oval 71"/>
            <p:cNvSpPr/>
            <p:nvPr/>
          </p:nvSpPr>
          <p:spPr bwMode="auto">
            <a:xfrm>
              <a:off x="6727797" y="4463924"/>
              <a:ext cx="4713647" cy="1762902"/>
            </a:xfrm>
            <a:prstGeom prst="ellipse">
              <a:avLst/>
            </a:prstGeom>
            <a:gradFill rotWithShape="1">
              <a:gsLst>
                <a:gs pos="0">
                  <a:schemeClr val="accent1">
                    <a:alpha val="75000"/>
                  </a:schemeClr>
                </a:gs>
                <a:gs pos="100000">
                  <a:srgbClr val="FFFFFF">
                    <a:alpha val="0"/>
                  </a:srgbClr>
                </a:gs>
              </a:gsLst>
              <a:path path="shape">
                <a:fillToRect l="50000" t="50000" r="50000" b="50000"/>
              </a:path>
            </a:gradFill>
            <a:ln w="9525" algn="ctr">
              <a:noFill/>
              <a:miter lim="800000"/>
              <a:headEnd/>
              <a:tailEnd/>
            </a:ln>
            <a:effectLst/>
          </p:spPr>
          <p:txBody>
            <a:bodyPr wrap="none" lIns="73025" tIns="36511" rIns="73025" bIns="36511" anchor="ctr"/>
            <a:lstStyle/>
            <a:p>
              <a:pPr defTabSz="685617">
                <a:defRPr/>
              </a:pPr>
              <a:endParaRPr lang="en-US" kern="0" dirty="0">
                <a:solidFill>
                  <a:sysClr val="windowText" lastClr="000000"/>
                </a:solidFill>
              </a:endParaRPr>
            </a:p>
          </p:txBody>
        </p:sp>
        <p:grpSp>
          <p:nvGrpSpPr>
            <p:cNvPr id="20" name="Group 19"/>
            <p:cNvGrpSpPr/>
            <p:nvPr/>
          </p:nvGrpSpPr>
          <p:grpSpPr>
            <a:xfrm>
              <a:off x="7635346" y="4748252"/>
              <a:ext cx="2909731" cy="1002510"/>
              <a:chOff x="7921481" y="4685604"/>
              <a:chExt cx="2909731" cy="1002510"/>
            </a:xfrm>
          </p:grpSpPr>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0409" y="4685604"/>
                <a:ext cx="574146" cy="861089"/>
              </a:xfrm>
              <a:prstGeom prst="rect">
                <a:avLst/>
              </a:prstGeom>
            </p:spPr>
          </p:pic>
          <p:pic>
            <p:nvPicPr>
              <p:cNvPr id="30" name="Picture 47" descr="\\.PSF\.Mac\Volumes\8GB_FLASH\LCD_Flat_Panel_Monitor2_Small.png"/>
              <p:cNvPicPr>
                <a:picLocks noChangeAspect="1" noChangeArrowheads="1"/>
              </p:cNvPicPr>
              <p:nvPr/>
            </p:nvPicPr>
            <p:blipFill>
              <a:blip r:embed="rId6" cstate="screen"/>
              <a:srcRect/>
              <a:stretch>
                <a:fillRect/>
              </a:stretch>
            </p:blipFill>
            <p:spPr bwMode="auto">
              <a:xfrm>
                <a:off x="8072835" y="4952321"/>
                <a:ext cx="939178" cy="594372"/>
              </a:xfrm>
              <a:prstGeom prst="rect">
                <a:avLst/>
              </a:prstGeom>
              <a:noFill/>
              <a:effectLst>
                <a:outerShdw blurRad="50800" dist="38100" dir="2700000" algn="tl" rotWithShape="0">
                  <a:prstClr val="black">
                    <a:alpha val="40000"/>
                  </a:prstClr>
                </a:outerShdw>
              </a:effectLst>
            </p:spPr>
          </p:pic>
          <p:pic>
            <p:nvPicPr>
              <p:cNvPr id="34" name="Picture 33" descr="\\.PSF\.Mac\Volumes\8GB_FLASH\iPhone_4_Comp1.png"/>
              <p:cNvPicPr>
                <a:picLocks noChangeAspect="1" noChangeArrowheads="1"/>
              </p:cNvPicPr>
              <p:nvPr/>
            </p:nvPicPr>
            <p:blipFill>
              <a:blip r:embed="rId7" cstate="screen"/>
              <a:srcRect/>
              <a:stretch>
                <a:fillRect/>
              </a:stretch>
            </p:blipFill>
            <p:spPr bwMode="auto">
              <a:xfrm rot="16200000">
                <a:off x="7803829" y="5273570"/>
                <a:ext cx="532196" cy="296891"/>
              </a:xfrm>
              <a:prstGeom prst="rect">
                <a:avLst/>
              </a:prstGeom>
              <a:noFill/>
              <a:effectLst>
                <a:outerShdw blurRad="50800" dist="38100" dir="2700000" algn="tl" rotWithShape="0">
                  <a:prstClr val="black">
                    <a:alpha val="40000"/>
                  </a:prstClr>
                </a:outerShdw>
              </a:effectLst>
            </p:spPr>
          </p:pic>
          <p:pic>
            <p:nvPicPr>
              <p:cNvPr id="36" name="Picture 5"/>
              <p:cNvPicPr>
                <a:picLocks noChangeAspect="1"/>
              </p:cNvPicPr>
              <p:nvPr/>
            </p:nvPicPr>
            <p:blipFill>
              <a:blip r:embed="rId8" cstate="screen"/>
              <a:srcRect/>
              <a:stretch>
                <a:fillRect/>
              </a:stretch>
            </p:blipFill>
            <p:spPr bwMode="auto">
              <a:xfrm rot="5400000">
                <a:off x="10069996" y="4926898"/>
                <a:ext cx="777149" cy="745283"/>
              </a:xfrm>
              <a:prstGeom prst="rect">
                <a:avLst/>
              </a:prstGeom>
              <a:noFill/>
              <a:ln w="9525">
                <a:noFill/>
                <a:miter lim="800000"/>
                <a:headEnd/>
                <a:tailEnd/>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6476" y="5033169"/>
                <a:ext cx="969485" cy="654945"/>
              </a:xfrm>
              <a:prstGeom prst="rect">
                <a:avLst/>
              </a:prstGeom>
            </p:spPr>
          </p:pic>
        </p:grpSp>
      </p:grpSp>
    </p:spTree>
    <p:extLst>
      <p:ext uri="{BB962C8B-B14F-4D97-AF65-F5344CB8AC3E}">
        <p14:creationId xmlns:p14="http://schemas.microsoft.com/office/powerpoint/2010/main" val="142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3" grpId="0" animBg="1"/>
      <p:bldP spid="65" grpId="0"/>
      <p:bldP spid="44" grpId="0" animBg="1"/>
      <p:bldP spid="49" grpId="0"/>
      <p:bldP spid="80" grpId="0" animBg="1"/>
      <p:bldP spid="81" grpId="0" animBg="1"/>
      <p:bldP spid="82" grpId="0" animBg="1"/>
      <p:bldP spid="83" grpId="0" animBg="1"/>
      <p:bldP spid="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90"/>
          <p:cNvSpPr>
            <a:spLocks noGrp="1"/>
          </p:cNvSpPr>
          <p:nvPr>
            <p:ph type="title"/>
          </p:nvPr>
        </p:nvSpPr>
        <p:spPr>
          <a:xfrm>
            <a:off x="292608" y="439420"/>
            <a:ext cx="11612880" cy="838200"/>
          </a:xfrm>
        </p:spPr>
        <p:txBody>
          <a:bodyPr/>
          <a:lstStyle/>
          <a:p>
            <a:r>
              <a:rPr lang="en-US" smtClean="0"/>
              <a:t>Market Adoption Continues to Grow</a:t>
            </a:r>
            <a:endParaRPr lang="en-US" dirty="0"/>
          </a:p>
        </p:txBody>
      </p:sp>
      <p:sp>
        <p:nvSpPr>
          <p:cNvPr id="9" name="Text Placeholder 8"/>
          <p:cNvSpPr>
            <a:spLocks noGrp="1"/>
          </p:cNvSpPr>
          <p:nvPr>
            <p:ph type="body" sz="quarter" idx="11"/>
          </p:nvPr>
        </p:nvSpPr>
        <p:spPr/>
        <p:txBody>
          <a:bodyPr/>
          <a:lstStyle/>
          <a:p>
            <a:pPr lvl="0"/>
            <a:r>
              <a:rPr lang="en-US" dirty="0" smtClean="0"/>
              <a:t>Gartner Hosted Virtual Desktop Forecast </a:t>
            </a:r>
            <a:endParaRPr lang="en-US" dirty="0"/>
          </a:p>
        </p:txBody>
      </p:sp>
      <p:sp>
        <p:nvSpPr>
          <p:cNvPr id="11" name="Rectangle 10"/>
          <p:cNvSpPr>
            <a:spLocks/>
          </p:cNvSpPr>
          <p:nvPr/>
        </p:nvSpPr>
        <p:spPr>
          <a:xfrm>
            <a:off x="292608" y="6243218"/>
            <a:ext cx="8827376" cy="266700"/>
          </a:xfrm>
          <a:prstGeom prst="rect">
            <a:avLst/>
          </a:prstGeom>
          <a:noFill/>
          <a:ln w="25400" cap="flat" cmpd="sng" algn="ctr">
            <a:noFill/>
            <a:prstDash val="solid"/>
          </a:ln>
          <a:effectLst>
            <a:outerShdw blurRad="76200" dist="50800" dir="5400000" algn="ctr" rotWithShape="0">
              <a:srgbClr val="000000">
                <a:alpha val="27000"/>
              </a:srgbClr>
            </a:outerShdw>
          </a:effectLst>
        </p:spPr>
        <p:txBody>
          <a:bodyPr lIns="68562" tIns="34281" rIns="68562" bIns="34281"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617">
              <a:defRPr/>
            </a:pPr>
            <a:r>
              <a:rPr lang="en-US" sz="1050" kern="0" dirty="0">
                <a:solidFill>
                  <a:srgbClr val="FFFFFF"/>
                </a:solidFill>
              </a:rPr>
              <a:t>Source: Gartner, Inc., Forecast: Hosted Virtual Desktops, </a:t>
            </a:r>
            <a:r>
              <a:rPr lang="en-US" sz="1050" kern="0" dirty="0" smtClean="0">
                <a:solidFill>
                  <a:srgbClr val="FFFFFF"/>
                </a:solidFill>
              </a:rPr>
              <a:t>Worldwide, 2012-2016 (2012 Update), </a:t>
            </a:r>
            <a:r>
              <a:rPr lang="en-US" sz="1050" kern="0" dirty="0">
                <a:solidFill>
                  <a:srgbClr val="FFFFFF"/>
                </a:solidFill>
              </a:rPr>
              <a:t>29 June 2012 </a:t>
            </a:r>
            <a:endParaRPr lang="en-US" sz="1050" kern="0" dirty="0">
              <a:solidFill>
                <a:srgbClr val="FFFFFF"/>
              </a:solidFill>
              <a:latin typeface="Arial"/>
            </a:endParaRPr>
          </a:p>
        </p:txBody>
      </p:sp>
      <p:pic>
        <p:nvPicPr>
          <p:cNvPr id="1029" name="Picture 5" descr="C:\Users\efuiano\AppData\Local\Microsoft\Windows\Temporary Internet Files\Content.Outlook\0V4J8GJ0\234666_0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31" y="1849931"/>
            <a:ext cx="6162675" cy="3190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31420" y="2845203"/>
            <a:ext cx="4524704" cy="1200329"/>
          </a:xfrm>
          <a:prstGeom prst="rect">
            <a:avLst/>
          </a:prstGeom>
        </p:spPr>
        <p:txBody>
          <a:bodyPr wrap="square">
            <a:spAutoFit/>
          </a:bodyPr>
          <a:lstStyle/>
          <a:p>
            <a:pPr algn="just"/>
            <a:r>
              <a:rPr lang="en-US" dirty="0" smtClean="0">
                <a:effectLst>
                  <a:outerShdw blurRad="38100" dist="38100" dir="2700000" algn="tl">
                    <a:srgbClr val="000000">
                      <a:alpha val="43137"/>
                    </a:srgbClr>
                  </a:outerShdw>
                </a:effectLst>
              </a:rPr>
              <a:t>“Gartner </a:t>
            </a:r>
            <a:r>
              <a:rPr lang="en-US" dirty="0">
                <a:effectLst>
                  <a:outerShdw blurRad="38100" dist="38100" dir="2700000" algn="tl">
                    <a:srgbClr val="000000">
                      <a:alpha val="43137"/>
                    </a:srgbClr>
                  </a:outerShdw>
                </a:effectLst>
              </a:rPr>
              <a:t>expects that by the end of 2016, 30% of large organizations (more </a:t>
            </a:r>
            <a:r>
              <a:rPr lang="en-US" dirty="0" smtClean="0">
                <a:effectLst>
                  <a:outerShdw blurRad="38100" dist="38100" dir="2700000" algn="tl">
                    <a:srgbClr val="000000">
                      <a:alpha val="43137"/>
                    </a:srgbClr>
                  </a:outerShdw>
                </a:effectLst>
              </a:rPr>
              <a:t>than 1,000 </a:t>
            </a:r>
            <a:r>
              <a:rPr lang="en-US" dirty="0">
                <a:effectLst>
                  <a:outerShdw blurRad="38100" dist="38100" dir="2700000" algn="tl">
                    <a:srgbClr val="000000">
                      <a:alpha val="43137"/>
                    </a:srgbClr>
                  </a:outerShdw>
                </a:effectLst>
              </a:rPr>
              <a:t>users) </a:t>
            </a:r>
            <a:r>
              <a:rPr lang="en-US" dirty="0" smtClean="0">
                <a:effectLst>
                  <a:outerShdw blurRad="38100" dist="38100" dir="2700000" algn="tl">
                    <a:srgbClr val="000000">
                      <a:alpha val="43137"/>
                    </a:srgbClr>
                  </a:outerShdw>
                </a:effectLst>
              </a:rPr>
              <a:t>will have </a:t>
            </a:r>
            <a:r>
              <a:rPr lang="en-US" dirty="0">
                <a:effectLst>
                  <a:outerShdw blurRad="38100" dist="38100" dir="2700000" algn="tl">
                    <a:srgbClr val="000000">
                      <a:alpha val="43137"/>
                    </a:srgbClr>
                  </a:outerShdw>
                </a:effectLst>
              </a:rPr>
              <a:t>deployed </a:t>
            </a:r>
            <a:r>
              <a:rPr lang="en-US" dirty="0" err="1">
                <a:effectLst>
                  <a:outerShdw blurRad="38100" dist="38100" dir="2700000" algn="tl">
                    <a:srgbClr val="000000">
                      <a:alpha val="43137"/>
                    </a:srgbClr>
                  </a:outerShdw>
                </a:effectLst>
              </a:rPr>
              <a:t>HVDs</a:t>
            </a:r>
            <a:r>
              <a:rPr lang="en-US" dirty="0">
                <a:effectLst>
                  <a:outerShdw blurRad="38100" dist="38100" dir="2700000" algn="tl">
                    <a:srgbClr val="000000">
                      <a:alpha val="43137"/>
                    </a:srgbClr>
                  </a:outerShdw>
                </a:effectLst>
              </a:rPr>
              <a:t> to 20% of their users or more</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2" name="Rectangle 1"/>
          <p:cNvSpPr/>
          <p:nvPr/>
        </p:nvSpPr>
        <p:spPr>
          <a:xfrm>
            <a:off x="418731" y="5072365"/>
            <a:ext cx="6092825" cy="461665"/>
          </a:xfrm>
          <a:prstGeom prst="rect">
            <a:avLst/>
          </a:prstGeom>
        </p:spPr>
        <p:txBody>
          <a:bodyPr>
            <a:spAutoFit/>
          </a:bodyPr>
          <a:lstStyle/>
          <a:p>
            <a:r>
              <a:rPr lang="en-US" sz="1200" dirty="0"/>
              <a:t>Figure 1. </a:t>
            </a:r>
            <a:r>
              <a:rPr lang="en-US" sz="1200" dirty="0" err="1"/>
              <a:t>HVD</a:t>
            </a:r>
            <a:r>
              <a:rPr lang="en-US" sz="1200" dirty="0"/>
              <a:t> Forecast, New Users and Installed Base, Worldwide, 2012-2016 (Thousands of Users) </a:t>
            </a:r>
          </a:p>
        </p:txBody>
      </p:sp>
    </p:spTree>
    <p:extLst>
      <p:ext uri="{BB962C8B-B14F-4D97-AF65-F5344CB8AC3E}">
        <p14:creationId xmlns:p14="http://schemas.microsoft.com/office/powerpoint/2010/main" val="2492069858"/>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 Same Side Corner Rectangle 33"/>
          <p:cNvSpPr/>
          <p:nvPr/>
        </p:nvSpPr>
        <p:spPr>
          <a:xfrm>
            <a:off x="811782" y="3161384"/>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5" name="Round Same Side Corner Rectangle 34"/>
          <p:cNvSpPr/>
          <p:nvPr/>
        </p:nvSpPr>
        <p:spPr>
          <a:xfrm>
            <a:off x="6781177" y="3161384"/>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7" name="Round Same Side Corner Rectangle 36"/>
          <p:cNvSpPr/>
          <p:nvPr/>
        </p:nvSpPr>
        <p:spPr>
          <a:xfrm>
            <a:off x="6781177" y="4750809"/>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38" name="Round Same Side Corner Rectangle 37"/>
          <p:cNvSpPr/>
          <p:nvPr/>
        </p:nvSpPr>
        <p:spPr>
          <a:xfrm>
            <a:off x="811782" y="4750809"/>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0" name="Round Same Side Corner Rectangle 39"/>
          <p:cNvSpPr/>
          <p:nvPr/>
        </p:nvSpPr>
        <p:spPr>
          <a:xfrm>
            <a:off x="811782" y="1571960"/>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41" name="Round Same Side Corner Rectangle 40"/>
          <p:cNvSpPr/>
          <p:nvPr/>
        </p:nvSpPr>
        <p:spPr>
          <a:xfrm>
            <a:off x="6781177" y="1571960"/>
            <a:ext cx="5180635" cy="1485900"/>
          </a:xfrm>
          <a:prstGeom prst="round2SameRect">
            <a:avLst>
              <a:gd name="adj1" fmla="val 7319"/>
              <a:gd name="adj2" fmla="val 6717"/>
            </a:avLst>
          </a:prstGeom>
          <a:gradFill flip="none" rotWithShape="1">
            <a:gsLst>
              <a:gs pos="0">
                <a:schemeClr val="bg2"/>
              </a:gs>
              <a:gs pos="100000">
                <a:srgbClr val="025CE0"/>
              </a:gs>
              <a:gs pos="65000">
                <a:srgbClr val="277EFD"/>
              </a:gs>
            </a:gsLst>
            <a:lin ang="135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82124" tIns="41061" rIns="82124" bIns="41061" numCol="1" spcCol="0" rtlCol="0" fromWordArt="0" anchor="ctr" anchorCtr="0" forceAA="0" compatLnSpc="1">
            <a:prstTxWarp prst="textNoShape">
              <a:avLst/>
            </a:prstTxWarp>
            <a:noAutofit/>
          </a:bodyPr>
          <a:lstStyle/>
          <a:p>
            <a:pPr algn="ctr" defTabSz="610628" eaLnBrk="0" fontAlgn="base" hangingPunct="0">
              <a:lnSpc>
                <a:spcPct val="90000"/>
              </a:lnSpc>
              <a:spcBef>
                <a:spcPct val="0"/>
              </a:spcBef>
              <a:spcAft>
                <a:spcPct val="0"/>
              </a:spcAft>
            </a:pPr>
            <a:endParaRPr lang="en-US" dirty="0"/>
          </a:p>
        </p:txBody>
      </p:sp>
      <p:sp>
        <p:nvSpPr>
          <p:cNvPr id="10" name="Title 1"/>
          <p:cNvSpPr>
            <a:spLocks noGrp="1"/>
          </p:cNvSpPr>
          <p:nvPr>
            <p:ph type="title"/>
          </p:nvPr>
        </p:nvSpPr>
        <p:spPr/>
        <p:txBody>
          <a:bodyPr/>
          <a:lstStyle/>
          <a:p>
            <a:r>
              <a:rPr lang="en-US" smtClean="0"/>
              <a:t>Desktop and Application Virtualization:</a:t>
            </a:r>
            <a:br>
              <a:rPr lang="en-US" smtClean="0"/>
            </a:br>
            <a:r>
              <a:rPr lang="en-US" smtClean="0"/>
              <a:t>Relevant to a Broad Set of Industries</a:t>
            </a:r>
            <a:endParaRPr lang="en-US" dirty="0"/>
          </a:p>
        </p:txBody>
      </p:sp>
      <p:sp>
        <p:nvSpPr>
          <p:cNvPr id="59" name="Rectangle 58"/>
          <p:cNvSpPr>
            <a:spLocks/>
          </p:cNvSpPr>
          <p:nvPr/>
        </p:nvSpPr>
        <p:spPr>
          <a:xfrm>
            <a:off x="1456486" y="3332648"/>
            <a:ext cx="4419704" cy="1143372"/>
          </a:xfrm>
          <a:prstGeom prst="rect">
            <a:avLst/>
          </a:prstGeom>
        </p:spPr>
        <p:txBody>
          <a:bodyPr wrap="square" lIns="68562" tIns="34281" rIns="68562" bIns="34281" anchor="ctr">
            <a:spAutoFit/>
          </a:bodyPr>
          <a:lstStyle/>
          <a:p>
            <a:pPr>
              <a:lnSpc>
                <a:spcPct val="90000"/>
              </a:lnSpc>
              <a:spcBef>
                <a:spcPts val="225"/>
              </a:spcBef>
              <a:buClr>
                <a:srgbClr val="FFFFFF"/>
              </a:buClr>
              <a:buSzPct val="90000"/>
            </a:pPr>
            <a:r>
              <a:rPr lang="en-US" b="1" dirty="0">
                <a:solidFill>
                  <a:srgbClr val="FFFFFF"/>
                </a:solidFill>
                <a:sym typeface="Arial" pitchFamily="-109" charset="0"/>
              </a:rPr>
              <a:t>Education</a:t>
            </a:r>
            <a:endParaRPr lang="en-US" b="1" dirty="0">
              <a:solidFill>
                <a:srgbClr val="FFFFFF"/>
              </a:solidFill>
            </a:endParaRPr>
          </a:p>
          <a:p>
            <a:pPr marL="174625" indent="-174625">
              <a:lnSpc>
                <a:spcPct val="90000"/>
              </a:lnSpc>
              <a:spcBef>
                <a:spcPts val="225"/>
              </a:spcBef>
              <a:buClr>
                <a:srgbClr val="FFFFFF"/>
              </a:buClr>
              <a:buSzPct val="90000"/>
              <a:buFont typeface="Arial" pitchFamily="34" charset="0"/>
              <a:buChar char="•"/>
            </a:pPr>
            <a:r>
              <a:rPr lang="en-US" smtClean="0">
                <a:solidFill>
                  <a:srgbClr val="FFFFFF"/>
                </a:solidFill>
              </a:rPr>
              <a:t>Sharing </a:t>
            </a:r>
            <a:r>
              <a:rPr lang="en-US" dirty="0">
                <a:solidFill>
                  <a:srgbClr val="FFFFFF"/>
                </a:solidFill>
              </a:rPr>
              <a:t>computing resources</a:t>
            </a:r>
          </a:p>
          <a:p>
            <a:pPr marL="174625" indent="-174625">
              <a:lnSpc>
                <a:spcPct val="90000"/>
              </a:lnSpc>
              <a:spcBef>
                <a:spcPts val="225"/>
              </a:spcBef>
              <a:buClr>
                <a:srgbClr val="FFFFFF"/>
              </a:buClr>
              <a:buSzPct val="90000"/>
              <a:buFont typeface="Arial" pitchFamily="34" charset="0"/>
              <a:buChar char="•"/>
            </a:pPr>
            <a:r>
              <a:rPr lang="en-US" smtClean="0">
                <a:solidFill>
                  <a:srgbClr val="FFFFFF"/>
                </a:solidFill>
              </a:rPr>
              <a:t>Collaborative </a:t>
            </a:r>
            <a:r>
              <a:rPr lang="en-US" dirty="0">
                <a:solidFill>
                  <a:srgbClr val="FFFFFF"/>
                </a:solidFill>
              </a:rPr>
              <a:t>classroom </a:t>
            </a:r>
          </a:p>
          <a:p>
            <a:pPr marL="174625" indent="-174625">
              <a:lnSpc>
                <a:spcPct val="90000"/>
              </a:lnSpc>
              <a:spcBef>
                <a:spcPts val="225"/>
              </a:spcBef>
              <a:buClr>
                <a:srgbClr val="FFFFFF"/>
              </a:buClr>
              <a:buSzPct val="90000"/>
              <a:buFont typeface="Arial" pitchFamily="34" charset="0"/>
              <a:buChar char="•"/>
            </a:pPr>
            <a:r>
              <a:rPr lang="en-US" smtClean="0">
                <a:solidFill>
                  <a:srgbClr val="FFFFFF"/>
                </a:solidFill>
              </a:rPr>
              <a:t>Simple </a:t>
            </a:r>
            <a:r>
              <a:rPr lang="en-US" dirty="0">
                <a:solidFill>
                  <a:srgbClr val="FFFFFF"/>
                </a:solidFill>
              </a:rPr>
              <a:t>and fast provisioning</a:t>
            </a:r>
          </a:p>
        </p:txBody>
      </p:sp>
      <p:pic>
        <p:nvPicPr>
          <p:cNvPr id="13" name="Picture 12"/>
          <p:cNvPicPr>
            <a:picLocks/>
          </p:cNvPicPr>
          <p:nvPr/>
        </p:nvPicPr>
        <p:blipFill rotWithShape="1">
          <a:blip r:embed="rId3" cstate="print"/>
          <a:srcRect l="17330" r="17330"/>
          <a:stretch/>
        </p:blipFill>
        <p:spPr>
          <a:xfrm>
            <a:off x="314389" y="3370934"/>
            <a:ext cx="1066522" cy="106680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57" name="Rectangle 56"/>
          <p:cNvSpPr/>
          <p:nvPr/>
        </p:nvSpPr>
        <p:spPr>
          <a:xfrm>
            <a:off x="7400502" y="3196448"/>
            <a:ext cx="4556612" cy="1415772"/>
          </a:xfrm>
          <a:prstGeom prst="rect">
            <a:avLst/>
          </a:prstGeom>
        </p:spPr>
        <p:txBody>
          <a:bodyPr wrap="square" anchor="ctr">
            <a:spAutoFit/>
          </a:bodyPr>
          <a:lstStyle/>
          <a:p>
            <a:pPr>
              <a:lnSpc>
                <a:spcPct val="90000"/>
              </a:lnSpc>
              <a:spcBef>
                <a:spcPts val="225"/>
              </a:spcBef>
              <a:buClr>
                <a:srgbClr val="FFFFFF"/>
              </a:buClr>
              <a:buSzPct val="90000"/>
            </a:pPr>
            <a:r>
              <a:rPr lang="en-US" b="1" dirty="0">
                <a:solidFill>
                  <a:srgbClr val="FFFFFF"/>
                </a:solidFill>
                <a:sym typeface="Arial" pitchFamily="-109" charset="0"/>
              </a:rPr>
              <a:t>Government</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Secure access to sensitive information</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User based authentication/authorization</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Cross-entity collaboration </a:t>
            </a:r>
            <a:r>
              <a:rPr lang="en-US">
                <a:solidFill>
                  <a:srgbClr val="FFFFFF"/>
                </a:solidFill>
              </a:rPr>
              <a:t>and </a:t>
            </a:r>
            <a:r>
              <a:rPr lang="en-US" smtClean="0">
                <a:solidFill>
                  <a:srgbClr val="FFFFFF"/>
                </a:solidFill>
              </a:rPr>
              <a:t/>
            </a:r>
            <a:br>
              <a:rPr lang="en-US" smtClean="0">
                <a:solidFill>
                  <a:srgbClr val="FFFFFF"/>
                </a:solidFill>
              </a:rPr>
            </a:br>
            <a:r>
              <a:rPr lang="en-US" smtClean="0">
                <a:solidFill>
                  <a:srgbClr val="FFFFFF"/>
                </a:solidFill>
              </a:rPr>
              <a:t>data </a:t>
            </a:r>
            <a:r>
              <a:rPr lang="en-US" dirty="0">
                <a:solidFill>
                  <a:srgbClr val="FFFFFF"/>
                </a:solidFill>
              </a:rPr>
              <a:t>sharing</a:t>
            </a:r>
          </a:p>
        </p:txBody>
      </p:sp>
      <p:pic>
        <p:nvPicPr>
          <p:cNvPr id="14" name="Picture 16" descr="C:\Users\jonawil\AppData\Local\Microsoft\Windows\Temporary Internet Files\Content.IE5\RAKEFZO4\MP900182465[1].jpg"/>
          <p:cNvPicPr>
            <a:picLocks noChangeArrowheads="1"/>
          </p:cNvPicPr>
          <p:nvPr/>
        </p:nvPicPr>
        <p:blipFill rotWithShape="1">
          <a:blip r:embed="rId4" cstate="print"/>
          <a:srcRect l="17583" r="17583"/>
          <a:stretch/>
        </p:blipFill>
        <p:spPr bwMode="auto">
          <a:xfrm>
            <a:off x="6246353" y="3370934"/>
            <a:ext cx="1067259" cy="106680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67" name="Rectangle 66"/>
          <p:cNvSpPr/>
          <p:nvPr/>
        </p:nvSpPr>
        <p:spPr>
          <a:xfrm>
            <a:off x="7400502" y="4910523"/>
            <a:ext cx="4556612" cy="1166473"/>
          </a:xfrm>
          <a:prstGeom prst="rect">
            <a:avLst/>
          </a:prstGeom>
        </p:spPr>
        <p:txBody>
          <a:bodyPr wrap="square" anchor="ctr">
            <a:spAutoFit/>
          </a:bodyPr>
          <a:lstStyle/>
          <a:p>
            <a:pPr>
              <a:lnSpc>
                <a:spcPct val="90000"/>
              </a:lnSpc>
              <a:spcBef>
                <a:spcPts val="225"/>
              </a:spcBef>
              <a:buClr>
                <a:srgbClr val="FFFFFF"/>
              </a:buClr>
              <a:buSzPct val="90000"/>
            </a:pPr>
            <a:r>
              <a:rPr lang="en-US" b="1" dirty="0">
                <a:solidFill>
                  <a:srgbClr val="FFFFFF"/>
                </a:solidFill>
                <a:sym typeface="Arial" pitchFamily="-109" charset="0"/>
              </a:rPr>
              <a:t>Retail</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Retail Kiosks and displays</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Centralized management</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Scalability and lower cost</a:t>
            </a:r>
          </a:p>
        </p:txBody>
      </p:sp>
      <p:pic>
        <p:nvPicPr>
          <p:cNvPr id="15" name="Picture 19" descr="C:\Users\jonawil\AppData\Local\Microsoft\Windows\Temporary Internet Files\Content.IE5\6SQZGJVM\MP900409096[1].jpg"/>
          <p:cNvPicPr>
            <a:picLocks noChangeArrowheads="1"/>
          </p:cNvPicPr>
          <p:nvPr/>
        </p:nvPicPr>
        <p:blipFill rotWithShape="1">
          <a:blip r:embed="rId5" cstate="print"/>
          <a:srcRect l="28982" t="1231" r="5374" b="-1231"/>
          <a:stretch/>
        </p:blipFill>
        <p:spPr bwMode="auto">
          <a:xfrm>
            <a:off x="6246353" y="4960359"/>
            <a:ext cx="1067259" cy="1066801"/>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69" name="Rectangle 68"/>
          <p:cNvSpPr/>
          <p:nvPr/>
        </p:nvSpPr>
        <p:spPr>
          <a:xfrm>
            <a:off x="1456486" y="4910523"/>
            <a:ext cx="4408316" cy="1166473"/>
          </a:xfrm>
          <a:prstGeom prst="rect">
            <a:avLst/>
          </a:prstGeom>
        </p:spPr>
        <p:txBody>
          <a:bodyPr wrap="square" anchor="ctr">
            <a:spAutoFit/>
          </a:bodyPr>
          <a:lstStyle/>
          <a:p>
            <a:pPr>
              <a:lnSpc>
                <a:spcPct val="90000"/>
              </a:lnSpc>
              <a:spcBef>
                <a:spcPts val="225"/>
              </a:spcBef>
              <a:buClr>
                <a:srgbClr val="FFFFFF"/>
              </a:buClr>
              <a:buSzPct val="90000"/>
            </a:pPr>
            <a:r>
              <a:rPr lang="en-US" b="1" dirty="0">
                <a:solidFill>
                  <a:srgbClr val="FFFFFF"/>
                </a:solidFill>
                <a:sym typeface="Arial" pitchFamily="-109" charset="0"/>
              </a:rPr>
              <a:t>Contact Center</a:t>
            </a:r>
          </a:p>
          <a:p>
            <a:pPr marL="174625" indent="-174625">
              <a:lnSpc>
                <a:spcPct val="90000"/>
              </a:lnSpc>
              <a:spcBef>
                <a:spcPts val="225"/>
              </a:spcBef>
              <a:buClr>
                <a:srgbClr val="FFFFFF"/>
              </a:buClr>
              <a:buSzPct val="90000"/>
              <a:buFont typeface="Arial" pitchFamily="34" charset="0"/>
              <a:buChar char="•"/>
            </a:pPr>
            <a:r>
              <a:rPr lang="en-US" smtClean="0">
                <a:solidFill>
                  <a:srgbClr val="FFFFFF"/>
                </a:solidFill>
              </a:rPr>
              <a:t>Reduced </a:t>
            </a:r>
            <a:r>
              <a:rPr lang="en-US" dirty="0">
                <a:solidFill>
                  <a:srgbClr val="FFFFFF"/>
                </a:solidFill>
              </a:rPr>
              <a:t>agent seat cost</a:t>
            </a:r>
          </a:p>
          <a:p>
            <a:pPr marL="174625" indent="-174625">
              <a:lnSpc>
                <a:spcPct val="90000"/>
              </a:lnSpc>
              <a:spcBef>
                <a:spcPts val="225"/>
              </a:spcBef>
              <a:buClr>
                <a:srgbClr val="FFFFFF"/>
              </a:buClr>
              <a:buSzPct val="90000"/>
              <a:buFont typeface="Arial" pitchFamily="34" charset="0"/>
              <a:buChar char="•"/>
            </a:pPr>
            <a:r>
              <a:rPr lang="en-US" smtClean="0">
                <a:solidFill>
                  <a:srgbClr val="FFFFFF"/>
                </a:solidFill>
              </a:rPr>
              <a:t>Quick </a:t>
            </a:r>
            <a:r>
              <a:rPr lang="en-US" dirty="0">
                <a:solidFill>
                  <a:srgbClr val="FFFFFF"/>
                </a:solidFill>
              </a:rPr>
              <a:t>on-boarding</a:t>
            </a:r>
          </a:p>
          <a:p>
            <a:pPr marL="174625" indent="-174625">
              <a:lnSpc>
                <a:spcPct val="90000"/>
              </a:lnSpc>
              <a:spcBef>
                <a:spcPts val="225"/>
              </a:spcBef>
              <a:buClr>
                <a:srgbClr val="FFFFFF"/>
              </a:buClr>
              <a:buSzPct val="90000"/>
              <a:buFont typeface="Arial" pitchFamily="34" charset="0"/>
              <a:buChar char="•"/>
            </a:pPr>
            <a:r>
              <a:rPr lang="en-US" smtClean="0">
                <a:solidFill>
                  <a:srgbClr val="FFFFFF"/>
                </a:solidFill>
              </a:rPr>
              <a:t>Global </a:t>
            </a:r>
            <a:r>
              <a:rPr lang="en-US" dirty="0">
                <a:solidFill>
                  <a:srgbClr val="FFFFFF"/>
                </a:solidFill>
              </a:rPr>
              <a:t>coverage</a:t>
            </a:r>
          </a:p>
        </p:txBody>
      </p:sp>
      <p:pic>
        <p:nvPicPr>
          <p:cNvPr id="16" name="Picture 15"/>
          <p:cNvPicPr>
            <a:picLocks/>
          </p:cNvPicPr>
          <p:nvPr/>
        </p:nvPicPr>
        <p:blipFill rotWithShape="1">
          <a:blip r:embed="rId6" cstate="print"/>
          <a:srcRect l="973" t="5379" r="36617" b="5379"/>
          <a:stretch/>
        </p:blipFill>
        <p:spPr>
          <a:xfrm>
            <a:off x="314389" y="4960359"/>
            <a:ext cx="1067259" cy="1066801"/>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43" name="Rectangle 42"/>
          <p:cNvSpPr/>
          <p:nvPr/>
        </p:nvSpPr>
        <p:spPr>
          <a:xfrm>
            <a:off x="1456486" y="1731673"/>
            <a:ext cx="4410058" cy="1166473"/>
          </a:xfrm>
          <a:prstGeom prst="rect">
            <a:avLst/>
          </a:prstGeom>
        </p:spPr>
        <p:txBody>
          <a:bodyPr wrap="square" anchor="ctr">
            <a:spAutoFit/>
          </a:bodyPr>
          <a:lstStyle/>
          <a:p>
            <a:pPr>
              <a:lnSpc>
                <a:spcPct val="90000"/>
              </a:lnSpc>
              <a:spcBef>
                <a:spcPts val="225"/>
              </a:spcBef>
              <a:buClr>
                <a:srgbClr val="FFFFFF"/>
              </a:buClr>
              <a:buSzPct val="90000"/>
            </a:pPr>
            <a:r>
              <a:rPr lang="en-US" b="1" dirty="0">
                <a:solidFill>
                  <a:srgbClr val="FFFFFF"/>
                </a:solidFill>
                <a:sym typeface="Arial" pitchFamily="-109" charset="0"/>
              </a:rPr>
              <a:t>Healthcare</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Secure access to patient data</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Regulatory compliance</a:t>
            </a:r>
          </a:p>
          <a:p>
            <a:pPr marL="174625" indent="-174625">
              <a:lnSpc>
                <a:spcPct val="90000"/>
              </a:lnSpc>
              <a:spcBef>
                <a:spcPts val="225"/>
              </a:spcBef>
              <a:buClr>
                <a:srgbClr val="FFFFFF"/>
              </a:buClr>
              <a:buSzPct val="90000"/>
              <a:buFont typeface="Arial" pitchFamily="34" charset="0"/>
              <a:buChar char="•"/>
            </a:pPr>
            <a:r>
              <a:rPr lang="en-US" dirty="0">
                <a:solidFill>
                  <a:srgbClr val="FFFFFF"/>
                </a:solidFill>
              </a:rPr>
              <a:t>Mobility for healthcare practitioners</a:t>
            </a:r>
          </a:p>
        </p:txBody>
      </p:sp>
      <p:pic>
        <p:nvPicPr>
          <p:cNvPr id="11" name="Picture 10" descr="C:\Users\jonawil\AppData\Local\Microsoft\Windows\Temporary Internet Files\Content.IE5\6SQZGJVM\MP900182802[1].jpg"/>
          <p:cNvPicPr>
            <a:picLocks noChangeArrowheads="1"/>
          </p:cNvPicPr>
          <p:nvPr/>
        </p:nvPicPr>
        <p:blipFill rotWithShape="1">
          <a:blip r:embed="rId7" cstate="print"/>
          <a:srcRect l="22968" t="1540" r="14413" b="-1540"/>
          <a:stretch/>
        </p:blipFill>
        <p:spPr bwMode="auto">
          <a:xfrm>
            <a:off x="314389" y="1781510"/>
            <a:ext cx="1065975" cy="1066801"/>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
        <p:nvSpPr>
          <p:cNvPr id="49" name="Rectangle 48"/>
          <p:cNvSpPr/>
          <p:nvPr/>
        </p:nvSpPr>
        <p:spPr>
          <a:xfrm>
            <a:off x="7400502" y="1731674"/>
            <a:ext cx="4556612" cy="1166473"/>
          </a:xfrm>
          <a:prstGeom prst="rect">
            <a:avLst/>
          </a:prstGeom>
        </p:spPr>
        <p:txBody>
          <a:bodyPr wrap="square" anchor="ctr">
            <a:spAutoFit/>
          </a:bodyPr>
          <a:lstStyle/>
          <a:p>
            <a:pPr>
              <a:lnSpc>
                <a:spcPct val="90000"/>
              </a:lnSpc>
              <a:spcBef>
                <a:spcPts val="225"/>
              </a:spcBef>
              <a:buClr>
                <a:srgbClr val="FFFFFF"/>
              </a:buClr>
              <a:buSzPct val="90000"/>
            </a:pPr>
            <a:r>
              <a:rPr lang="en-US" b="1" dirty="0">
                <a:solidFill>
                  <a:srgbClr val="FFFFFF"/>
                </a:solidFill>
                <a:sym typeface="Arial" pitchFamily="-109" charset="0"/>
              </a:rPr>
              <a:t>Finance</a:t>
            </a:r>
          </a:p>
          <a:p>
            <a:pPr marL="112713" indent="-112713">
              <a:lnSpc>
                <a:spcPct val="90000"/>
              </a:lnSpc>
              <a:spcBef>
                <a:spcPts val="225"/>
              </a:spcBef>
              <a:buClr>
                <a:srgbClr val="FFFFFF"/>
              </a:buClr>
              <a:buSzPct val="90000"/>
              <a:buFont typeface="Arial" pitchFamily="34" charset="0"/>
              <a:buChar char="•"/>
            </a:pPr>
            <a:r>
              <a:rPr lang="en-US" dirty="0">
                <a:solidFill>
                  <a:srgbClr val="FFFFFF"/>
                </a:solidFill>
              </a:rPr>
              <a:t> Secure, flexible computing</a:t>
            </a:r>
          </a:p>
          <a:p>
            <a:pPr marL="112713" indent="-112713">
              <a:lnSpc>
                <a:spcPct val="90000"/>
              </a:lnSpc>
              <a:spcBef>
                <a:spcPts val="225"/>
              </a:spcBef>
              <a:buClr>
                <a:srgbClr val="FFFFFF"/>
              </a:buClr>
              <a:buSzPct val="90000"/>
              <a:buFont typeface="Arial" pitchFamily="34" charset="0"/>
              <a:buChar char="•"/>
            </a:pPr>
            <a:r>
              <a:rPr lang="en-US" dirty="0">
                <a:solidFill>
                  <a:srgbClr val="FFFFFF"/>
                </a:solidFill>
              </a:rPr>
              <a:t> Regulatory compliance</a:t>
            </a:r>
          </a:p>
          <a:p>
            <a:pPr marL="112713" indent="-112713">
              <a:lnSpc>
                <a:spcPct val="90000"/>
              </a:lnSpc>
              <a:spcBef>
                <a:spcPts val="225"/>
              </a:spcBef>
              <a:buClr>
                <a:srgbClr val="FFFFFF"/>
              </a:buClr>
              <a:buSzPct val="90000"/>
              <a:buFont typeface="Arial" pitchFamily="34" charset="0"/>
              <a:buChar char="•"/>
            </a:pPr>
            <a:r>
              <a:rPr lang="en-US" dirty="0">
                <a:solidFill>
                  <a:srgbClr val="FFFFFF"/>
                </a:solidFill>
              </a:rPr>
              <a:t> Disaster recovery</a:t>
            </a:r>
          </a:p>
        </p:txBody>
      </p:sp>
      <p:pic>
        <p:nvPicPr>
          <p:cNvPr id="12" name="Picture 13" descr="C:\Users\jonawil\AppData\Local\Microsoft\Windows\Temporary Internet Files\Content.IE5\6SQZGJVM\MP900423653[1].jpg"/>
          <p:cNvPicPr>
            <a:picLocks noChangeArrowheads="1"/>
          </p:cNvPicPr>
          <p:nvPr/>
        </p:nvPicPr>
        <p:blipFill rotWithShape="1">
          <a:blip r:embed="rId8" cstate="print"/>
          <a:srcRect l="8499" r="26162"/>
          <a:stretch/>
        </p:blipFill>
        <p:spPr bwMode="auto">
          <a:xfrm>
            <a:off x="6246353" y="1781510"/>
            <a:ext cx="1067259" cy="1066800"/>
          </a:xfrm>
          <a:prstGeom prst="ellipse">
            <a:avLst/>
          </a:prstGeom>
          <a:gradFill>
            <a:gsLst>
              <a:gs pos="0">
                <a:schemeClr val="tx1"/>
              </a:gs>
              <a:gs pos="100000">
                <a:schemeClr val="tx2">
                  <a:lumMod val="60000"/>
                  <a:lumOff val="40000"/>
                </a:schemeClr>
              </a:gs>
            </a:gsLst>
            <a:lin ang="5400000" scaled="0"/>
          </a:gradFill>
          <a:ln w="19050">
            <a:solidFill>
              <a:schemeClr val="tx1"/>
            </a:solidFill>
          </a:ln>
          <a:effectLst/>
        </p:spPr>
      </p:pic>
    </p:spTree>
    <p:extLst>
      <p:ext uri="{BB962C8B-B14F-4D97-AF65-F5344CB8AC3E}">
        <p14:creationId xmlns:p14="http://schemas.microsoft.com/office/powerpoint/2010/main" val="1173561006"/>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Cisco_Temp_2012_dark_16x9_Arial">
  <a:themeElements>
    <a:clrScheme name="Cisco Mobilty">
      <a:dk1>
        <a:srgbClr val="FFFFFF"/>
      </a:dk1>
      <a:lt1>
        <a:srgbClr val="8E909E"/>
      </a:lt1>
      <a:dk2>
        <a:srgbClr val="277EFD"/>
      </a:dk2>
      <a:lt2>
        <a:srgbClr val="7322C4"/>
      </a:lt2>
      <a:accent1>
        <a:srgbClr val="B42EE8"/>
      </a:accent1>
      <a:accent2>
        <a:srgbClr val="11E5BB"/>
      </a:accent2>
      <a:accent3>
        <a:srgbClr val="08ACF6"/>
      </a:accent3>
      <a:accent4>
        <a:srgbClr val="212227"/>
      </a:accent4>
      <a:accent5>
        <a:srgbClr val="8E909E"/>
      </a:accent5>
      <a:accent6>
        <a:srgbClr val="FFFFFF"/>
      </a:accent6>
      <a:hlink>
        <a:srgbClr val="025CE0"/>
      </a:hlink>
      <a:folHlink>
        <a:srgbClr val="5699FD"/>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isco_Temp_2012_dark_16x9_Arial">
  <a:themeElements>
    <a:clrScheme name="Cisco Mobilty">
      <a:dk1>
        <a:srgbClr val="FFFFFF"/>
      </a:dk1>
      <a:lt1>
        <a:srgbClr val="8E909E"/>
      </a:lt1>
      <a:dk2>
        <a:srgbClr val="277EFD"/>
      </a:dk2>
      <a:lt2>
        <a:srgbClr val="7322C4"/>
      </a:lt2>
      <a:accent1>
        <a:srgbClr val="B42EE8"/>
      </a:accent1>
      <a:accent2>
        <a:srgbClr val="11E5BB"/>
      </a:accent2>
      <a:accent3>
        <a:srgbClr val="08ACF6"/>
      </a:accent3>
      <a:accent4>
        <a:srgbClr val="212227"/>
      </a:accent4>
      <a:accent5>
        <a:srgbClr val="8E909E"/>
      </a:accent5>
      <a:accent6>
        <a:srgbClr val="FFFFFF"/>
      </a:accent6>
      <a:hlink>
        <a:srgbClr val="025CE0"/>
      </a:hlink>
      <a:folHlink>
        <a:srgbClr val="5699FD"/>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_Cisco_Temp_2012_dark_16x9_Arial">
  <a:themeElements>
    <a:clrScheme name="Cisco Mobilty">
      <a:dk1>
        <a:srgbClr val="FFFFFF"/>
      </a:dk1>
      <a:lt1>
        <a:srgbClr val="8E909E"/>
      </a:lt1>
      <a:dk2>
        <a:srgbClr val="277EFD"/>
      </a:dk2>
      <a:lt2>
        <a:srgbClr val="7322C4"/>
      </a:lt2>
      <a:accent1>
        <a:srgbClr val="B42EE8"/>
      </a:accent1>
      <a:accent2>
        <a:srgbClr val="11E5BB"/>
      </a:accent2>
      <a:accent3>
        <a:srgbClr val="08ACF6"/>
      </a:accent3>
      <a:accent4>
        <a:srgbClr val="212227"/>
      </a:accent4>
      <a:accent5>
        <a:srgbClr val="8E909E"/>
      </a:accent5>
      <a:accent6>
        <a:srgbClr val="FFFFFF"/>
      </a:accent6>
      <a:hlink>
        <a:srgbClr val="025CE0"/>
      </a:hlink>
      <a:folHlink>
        <a:srgbClr val="5699FD"/>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isco 2010">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
    <a:majorFont>
      <a:latin typeface="CiscoSans ExtraLight"/>
      <a:ea typeface=""/>
      <a:cs typeface=""/>
    </a:majorFont>
    <a:minorFont>
      <a:latin typeface="CiscoSans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isco 2010">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
    <a:majorFont>
      <a:latin typeface="CiscoSans ExtraLight"/>
      <a:ea typeface=""/>
      <a:cs typeface=""/>
    </a:majorFont>
    <a:minorFont>
      <a:latin typeface="CiscoSans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isco 2010">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
    <a:majorFont>
      <a:latin typeface="CiscoSans ExtraLight"/>
      <a:ea typeface=""/>
      <a:cs typeface=""/>
    </a:majorFont>
    <a:minorFont>
      <a:latin typeface="CiscoSans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11640</TotalTime>
  <Words>14798</Words>
  <Application>Microsoft Office PowerPoint</Application>
  <PresentationFormat>Custom</PresentationFormat>
  <Paragraphs>1899</Paragraphs>
  <Slides>63</Slides>
  <Notes>58</Notes>
  <HiddenSlides>2</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Cisco_Temp_2012_dark_16x9_Arial</vt:lpstr>
      <vt:lpstr>Cisco Arial 16x9 template_dark</vt:lpstr>
      <vt:lpstr>1_Cisco_Temp_2012_dark_16x9_Arial</vt:lpstr>
      <vt:lpstr>2_Cisco_Temp_2012_dark_16x9_Arial</vt:lpstr>
      <vt:lpstr>How to Use This Deck…</vt:lpstr>
      <vt:lpstr>Cisco Virtualization Experience Infrastructure (VXI) Smart Solution Virtual Desktops, Applications, and Collaboration</vt:lpstr>
      <vt:lpstr>Cisco VXI Smart Solution</vt:lpstr>
      <vt:lpstr>Next Generation Workspaces</vt:lpstr>
      <vt:lpstr>The Cisco Unified Workspace</vt:lpstr>
      <vt:lpstr>Desktop and Application Virtualization</vt:lpstr>
      <vt:lpstr>Desktop Virtualization: What Is It?</vt:lpstr>
      <vt:lpstr>Market Adoption Continues to Grow</vt:lpstr>
      <vt:lpstr>Desktop and Application Virtualization: Relevant to a Broad Set of Industries</vt:lpstr>
      <vt:lpstr>Smart Solutions Powering the Cisco Unified Workspace </vt:lpstr>
      <vt:lpstr>Cisco VXI Smart Solution </vt:lpstr>
      <vt:lpstr>Cisco VXI Smart Solution</vt:lpstr>
      <vt:lpstr>VXI Evolution</vt:lpstr>
      <vt:lpstr>Cisco VXI Smart Solution in Action</vt:lpstr>
      <vt:lpstr>What Is a Cisco Smart Solution?</vt:lpstr>
      <vt:lpstr>Cisco VXI Smart Solution Design</vt:lpstr>
      <vt:lpstr>Desktop and Application Virtualization Top  Technical Challenges</vt:lpstr>
      <vt:lpstr>Desktop Virtualization Technical Challenges </vt:lpstr>
      <vt:lpstr> Cisco VXI Performance and Scalability</vt:lpstr>
      <vt:lpstr>Cisco VXI: Unified Data Center </vt:lpstr>
      <vt:lpstr>Cisco UDC:  Unified Computing System</vt:lpstr>
      <vt:lpstr>Cisco User Experience: WAAS</vt:lpstr>
      <vt:lpstr>Cisco VXI End-to-End Security</vt:lpstr>
      <vt:lpstr>SecureX: An Integrated and Holistic  Network-Based Security Architecture</vt:lpstr>
      <vt:lpstr>Cisco Identity Service  Engine (ISE) for VXI</vt:lpstr>
      <vt:lpstr>VXI Solution ‘Roadmap’ – Investment Protection</vt:lpstr>
      <vt:lpstr> Cisco VXI Uncompromised User Experience</vt:lpstr>
      <vt:lpstr>Enabling a Collaborative Workspace  with Cisco Jabber</vt:lpstr>
      <vt:lpstr>A Network Based Approach</vt:lpstr>
      <vt:lpstr>Cisco Jabber and Virtualization Experience Client (VXC) </vt:lpstr>
      <vt:lpstr>Cisco VXI Deployment and Support</vt:lpstr>
      <vt:lpstr>Cisco VXI Services</vt:lpstr>
      <vt:lpstr>Deploy with Confidence </vt:lpstr>
      <vt:lpstr>Desktop and Application Virtualization Top  Business Challenges</vt:lpstr>
      <vt:lpstr>Desktop Virtualization—Business Challenges </vt:lpstr>
      <vt:lpstr>CapEx Considerations </vt:lpstr>
      <vt:lpstr>Cisco VXI: Key Value Drivers</vt:lpstr>
      <vt:lpstr>Cost Savings with VXI</vt:lpstr>
      <vt:lpstr>Cisco as Your Strategic Partner </vt:lpstr>
      <vt:lpstr>Cisco VXI with Citrix</vt:lpstr>
      <vt:lpstr>Differentiated Solutions from Cisco</vt:lpstr>
      <vt:lpstr>Customer Success Stories</vt:lpstr>
      <vt:lpstr>Presentation Details (Hidden Slide)</vt:lpstr>
      <vt:lpstr>Banco Azteca</vt:lpstr>
      <vt:lpstr>Barwon Health</vt:lpstr>
      <vt:lpstr>Geometric</vt:lpstr>
      <vt:lpstr>Indianapolis Public Schools (IPS)</vt:lpstr>
      <vt:lpstr>  KPIT Cummins </vt:lpstr>
      <vt:lpstr>Metro Health</vt:lpstr>
      <vt:lpstr>Muskegon County </vt:lpstr>
      <vt:lpstr>Oak Hills Local School District</vt:lpstr>
      <vt:lpstr>Seattle University</vt:lpstr>
      <vt:lpstr> Sinopec Beijing Yanshan Company </vt:lpstr>
      <vt:lpstr>Temasek Polytechnic</vt:lpstr>
      <vt:lpstr>Utica City School District</vt:lpstr>
      <vt:lpstr>Volunteer State Community College</vt:lpstr>
      <vt:lpstr>West Texas A&amp;M University</vt:lpstr>
      <vt:lpstr>Xerox</vt:lpstr>
      <vt:lpstr>Yakima Public Schools</vt:lpstr>
      <vt:lpstr>  Tower Hamlets London Borough Council</vt:lpstr>
      <vt:lpstr>Links to Case Studies Highlighting VXI  on UCS on cisco.com</vt:lpstr>
      <vt:lpstr>Links to Case Studies Highlighting VXI  on UCS on cisco.com</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Relevant, Surprising and Fresh: Cisco Brand</dc:title>
  <dc:creator>Ryan Muta</dc:creator>
  <cp:lastModifiedBy>Lynda Heideman (lheidema)</cp:lastModifiedBy>
  <cp:revision>227</cp:revision>
  <dcterms:created xsi:type="dcterms:W3CDTF">2012-02-11T00:41:26Z</dcterms:created>
  <dcterms:modified xsi:type="dcterms:W3CDTF">2013-01-23T17:56:42Z</dcterms:modified>
</cp:coreProperties>
</file>