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8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9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7" r:id="rId1"/>
  </p:sldMasterIdLst>
  <p:notesMasterIdLst>
    <p:notesMasterId r:id="rId16"/>
  </p:notesMasterIdLst>
  <p:sldIdLst>
    <p:sldId id="364" r:id="rId2"/>
    <p:sldId id="520" r:id="rId3"/>
    <p:sldId id="570" r:id="rId4"/>
    <p:sldId id="469" r:id="rId5"/>
    <p:sldId id="547" r:id="rId6"/>
    <p:sldId id="515" r:id="rId7"/>
    <p:sldId id="526" r:id="rId8"/>
    <p:sldId id="517" r:id="rId9"/>
    <p:sldId id="563" r:id="rId10"/>
    <p:sldId id="565" r:id="rId11"/>
    <p:sldId id="568" r:id="rId12"/>
    <p:sldId id="408" r:id="rId13"/>
    <p:sldId id="567" r:id="rId14"/>
    <p:sldId id="571" r:id="rId15"/>
  </p:sldIdLst>
  <p:sldSz cx="12188825" cy="6858000"/>
  <p:notesSz cx="6858000" cy="92964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elene Cote" initials="HC" lastIdx="8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F868"/>
    <a:srgbClr val="043E33"/>
    <a:srgbClr val="001C44"/>
    <a:srgbClr val="B5B701"/>
    <a:srgbClr val="06151B"/>
    <a:srgbClr val="9830FF"/>
    <a:srgbClr val="660066"/>
    <a:srgbClr val="013C91"/>
    <a:srgbClr val="7322C4"/>
    <a:srgbClr val="006D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24" autoAdjust="0"/>
    <p:restoredTop sz="87731" autoAdjust="0"/>
  </p:normalViewPr>
  <p:slideViewPr>
    <p:cSldViewPr>
      <p:cViewPr varScale="1">
        <p:scale>
          <a:sx n="96" d="100"/>
          <a:sy n="96" d="100"/>
        </p:scale>
        <p:origin x="-360" y="-102"/>
      </p:cViewPr>
      <p:guideLst>
        <p:guide orient="horz" pos="8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100" d="100"/>
          <a:sy n="100" d="100"/>
        </p:scale>
        <p:origin x="-1434" y="1704"/>
      </p:cViewPr>
      <p:guideLst>
        <p:guide orient="horz" pos="2928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6B8859-99FA-4D6A-9693-D5B80DD7307D}" type="datetimeFigureOut">
              <a:rPr lang="en-US" smtClean="0"/>
              <a:pPr/>
              <a:t>8/6/2013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31788" y="696913"/>
            <a:ext cx="6194425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6425"/>
            <a:ext cx="548640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2DB87D-6B77-4EDA-945D-D9A3E7BC54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928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(Slide </a:t>
            </a:r>
            <a:r>
              <a:rPr lang="en-US" dirty="0" smtClean="0"/>
              <a:t>deck </a:t>
            </a:r>
            <a:r>
              <a:rPr lang="en-US" smtClean="0"/>
              <a:t>with builds)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AFB7E1-2E86-4CA2-A336-780B2E8FBAE6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0563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1788" y="696913"/>
            <a:ext cx="6194425" cy="348615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2CA977-E1D8-4980-A1BB-3647E7DEA6D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10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12094" eaLnBrk="0" fontAlgn="base" hangingPunct="0">
              <a:lnSpc>
                <a:spcPct val="90000"/>
              </a:lnSpc>
              <a:spcBef>
                <a:spcPts val="598"/>
              </a:spcBef>
              <a:spcAft>
                <a:spcPct val="0"/>
              </a:spcAft>
            </a:pPr>
            <a:r>
              <a:rPr lang="en-US" dirty="0" smtClean="0">
                <a:solidFill>
                  <a:schemeClr val="bg1"/>
                </a:solidFill>
                <a:latin typeface="Arial Narrow"/>
                <a:cs typeface="Arial Narrow"/>
              </a:rPr>
              <a:t>Different experience depending on app. /device</a:t>
            </a:r>
          </a:p>
          <a:p>
            <a:pPr defTabSz="812094" eaLnBrk="0" fontAlgn="base" hangingPunct="0">
              <a:lnSpc>
                <a:spcPct val="90000"/>
              </a:lnSpc>
              <a:spcBef>
                <a:spcPts val="598"/>
              </a:spcBef>
              <a:spcAft>
                <a:spcPct val="0"/>
              </a:spcAft>
            </a:pPr>
            <a:r>
              <a:rPr lang="en-US" dirty="0" smtClean="0">
                <a:solidFill>
                  <a:schemeClr val="bg1"/>
                </a:solidFill>
                <a:latin typeface="Arial Narrow"/>
                <a:cs typeface="Arial Narrow"/>
              </a:rPr>
              <a:t>Policy / security defined per devices</a:t>
            </a:r>
          </a:p>
          <a:p>
            <a:pPr defTabSz="812094" eaLnBrk="0" fontAlgn="base" hangingPunct="0">
              <a:lnSpc>
                <a:spcPct val="90000"/>
              </a:lnSpc>
              <a:spcBef>
                <a:spcPts val="598"/>
              </a:spcBef>
              <a:spcAft>
                <a:spcPct val="0"/>
              </a:spcAft>
            </a:pPr>
            <a:endParaRPr lang="en-US" dirty="0" smtClean="0">
              <a:solidFill>
                <a:schemeClr val="bg1"/>
              </a:solidFill>
              <a:latin typeface="Arial Narrow"/>
            </a:endParaRPr>
          </a:p>
          <a:p>
            <a:pPr defTabSz="812094" eaLnBrk="0" fontAlgn="base" hangingPunct="0">
              <a:lnSpc>
                <a:spcPct val="90000"/>
              </a:lnSpc>
              <a:spcBef>
                <a:spcPts val="598"/>
              </a:spcBef>
              <a:spcAft>
                <a:spcPct val="0"/>
              </a:spcAft>
            </a:pPr>
            <a:endParaRPr lang="en-US" dirty="0" smtClean="0">
              <a:solidFill>
                <a:schemeClr val="bg1"/>
              </a:solidFill>
              <a:latin typeface="Arial Narrow"/>
            </a:endParaRPr>
          </a:p>
          <a:p>
            <a:pPr defTabSz="812094" eaLnBrk="0" fontAlgn="base" hangingPunct="0">
              <a:lnSpc>
                <a:spcPct val="90000"/>
              </a:lnSpc>
              <a:spcBef>
                <a:spcPts val="598"/>
              </a:spcBef>
              <a:spcAft>
                <a:spcPct val="0"/>
              </a:spcAft>
            </a:pPr>
            <a:r>
              <a:rPr lang="en-US" dirty="0" smtClean="0">
                <a:solidFill>
                  <a:schemeClr val="bg1"/>
                </a:solidFill>
                <a:latin typeface="Arial Narrow"/>
                <a:cs typeface="Arial Narrow"/>
              </a:rPr>
              <a:t>Identity-based access</a:t>
            </a:r>
          </a:p>
          <a:p>
            <a:pPr defTabSz="812094" eaLnBrk="0" fontAlgn="base" hangingPunct="0">
              <a:lnSpc>
                <a:spcPct val="90000"/>
              </a:lnSpc>
              <a:spcBef>
                <a:spcPts val="598"/>
              </a:spcBef>
              <a:spcAft>
                <a:spcPct val="0"/>
              </a:spcAft>
            </a:pPr>
            <a:r>
              <a:rPr lang="en-US" dirty="0" smtClean="0">
                <a:solidFill>
                  <a:schemeClr val="bg1"/>
                </a:solidFill>
                <a:latin typeface="Arial Narrow"/>
                <a:cs typeface="Arial Narrow"/>
              </a:rPr>
              <a:t>Connection agnostic</a:t>
            </a:r>
          </a:p>
          <a:p>
            <a:pPr defTabSz="812094" eaLnBrk="0" fontAlgn="base" hangingPunct="0">
              <a:lnSpc>
                <a:spcPct val="90000"/>
              </a:lnSpc>
              <a:spcBef>
                <a:spcPts val="598"/>
              </a:spcBef>
              <a:spcAft>
                <a:spcPct val="0"/>
              </a:spcAft>
            </a:pPr>
            <a:r>
              <a:rPr lang="en-US" dirty="0" smtClean="0">
                <a:solidFill>
                  <a:schemeClr val="bg1"/>
                </a:solidFill>
                <a:latin typeface="Arial Narrow"/>
                <a:cs typeface="Arial Narrow"/>
              </a:rPr>
              <a:t>Seamless experience across apps. / device</a:t>
            </a:r>
          </a:p>
          <a:p>
            <a:pPr defTabSz="812094" eaLnBrk="0" fontAlgn="base" hangingPunct="0">
              <a:lnSpc>
                <a:spcPct val="90000"/>
              </a:lnSpc>
              <a:spcBef>
                <a:spcPts val="598"/>
              </a:spcBef>
              <a:spcAft>
                <a:spcPct val="0"/>
              </a:spcAft>
            </a:pPr>
            <a:r>
              <a:rPr lang="en-US" dirty="0" smtClean="0">
                <a:solidFill>
                  <a:schemeClr val="bg1"/>
                </a:solidFill>
                <a:latin typeface="Arial Narrow"/>
                <a:cs typeface="Arial Narrow"/>
              </a:rPr>
              <a:t>Consistent policy across devices</a:t>
            </a:r>
          </a:p>
          <a:p>
            <a:pPr defTabSz="812094" eaLnBrk="0" fontAlgn="base" hangingPunct="0">
              <a:lnSpc>
                <a:spcPct val="90000"/>
              </a:lnSpc>
              <a:spcBef>
                <a:spcPts val="598"/>
              </a:spcBef>
              <a:spcAft>
                <a:spcPct val="0"/>
              </a:spcAft>
            </a:pPr>
            <a:endParaRPr lang="en-US" dirty="0" smtClean="0">
              <a:solidFill>
                <a:schemeClr val="bg1"/>
              </a:solidFill>
              <a:latin typeface="Arial Narrow"/>
            </a:endParaRPr>
          </a:p>
          <a:p>
            <a:pPr defTabSz="812094" eaLnBrk="0" fontAlgn="base" hangingPunct="0">
              <a:lnSpc>
                <a:spcPct val="90000"/>
              </a:lnSpc>
              <a:spcBef>
                <a:spcPts val="598"/>
              </a:spcBef>
              <a:spcAft>
                <a:spcPct val="0"/>
              </a:spcAft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DB87D-6B77-4EDA-945D-D9A3E7BC547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6718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452053-365B-EF4A-8542-6D3E579CCA06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DB87D-6B77-4EDA-945D-D9A3E7BC547C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0248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12094" eaLnBrk="0" fontAlgn="base" hangingPunct="0">
              <a:lnSpc>
                <a:spcPct val="90000"/>
              </a:lnSpc>
              <a:spcBef>
                <a:spcPts val="598"/>
              </a:spcBef>
              <a:spcAft>
                <a:spcPct val="0"/>
              </a:spcAft>
            </a:pPr>
            <a:r>
              <a:rPr lang="en-US" dirty="0" smtClean="0">
                <a:solidFill>
                  <a:schemeClr val="bg1"/>
                </a:solidFill>
                <a:latin typeface="Arial Narrow"/>
                <a:cs typeface="Arial Narrow"/>
              </a:rPr>
              <a:t>Connection centric</a:t>
            </a:r>
          </a:p>
          <a:p>
            <a:pPr defTabSz="812094" eaLnBrk="0" fontAlgn="base" hangingPunct="0">
              <a:lnSpc>
                <a:spcPct val="90000"/>
              </a:lnSpc>
              <a:spcBef>
                <a:spcPts val="598"/>
              </a:spcBef>
              <a:spcAft>
                <a:spcPct val="0"/>
              </a:spcAft>
            </a:pPr>
            <a:r>
              <a:rPr lang="en-US" dirty="0" smtClean="0">
                <a:solidFill>
                  <a:schemeClr val="bg1"/>
                </a:solidFill>
                <a:latin typeface="Arial Narrow"/>
                <a:cs typeface="Arial Narrow"/>
              </a:rPr>
              <a:t>Different experience depending on app. /device</a:t>
            </a:r>
          </a:p>
          <a:p>
            <a:pPr defTabSz="812094" eaLnBrk="0" fontAlgn="base" hangingPunct="0">
              <a:lnSpc>
                <a:spcPct val="90000"/>
              </a:lnSpc>
              <a:spcBef>
                <a:spcPts val="598"/>
              </a:spcBef>
              <a:spcAft>
                <a:spcPct val="0"/>
              </a:spcAft>
            </a:pPr>
            <a:r>
              <a:rPr lang="en-US" dirty="0" smtClean="0">
                <a:solidFill>
                  <a:schemeClr val="bg1"/>
                </a:solidFill>
                <a:latin typeface="Arial Narrow"/>
                <a:cs typeface="Arial Narrow"/>
              </a:rPr>
              <a:t>Policy / security defined per devices</a:t>
            </a:r>
          </a:p>
          <a:p>
            <a:pPr defTabSz="812094" eaLnBrk="0" fontAlgn="base" hangingPunct="0">
              <a:lnSpc>
                <a:spcPct val="90000"/>
              </a:lnSpc>
              <a:spcBef>
                <a:spcPts val="598"/>
              </a:spcBef>
              <a:spcAft>
                <a:spcPct val="0"/>
              </a:spcAft>
            </a:pPr>
            <a:endParaRPr lang="en-US" dirty="0" smtClean="0">
              <a:solidFill>
                <a:schemeClr val="bg1"/>
              </a:solidFill>
              <a:latin typeface="Arial Narrow"/>
            </a:endParaRPr>
          </a:p>
          <a:p>
            <a:pPr defTabSz="812094" eaLnBrk="0" fontAlgn="base" hangingPunct="0">
              <a:lnSpc>
                <a:spcPct val="90000"/>
              </a:lnSpc>
              <a:spcBef>
                <a:spcPts val="598"/>
              </a:spcBef>
              <a:spcAft>
                <a:spcPct val="0"/>
              </a:spcAft>
            </a:pPr>
            <a:endParaRPr lang="en-US" dirty="0" smtClean="0">
              <a:solidFill>
                <a:schemeClr val="bg1"/>
              </a:solidFill>
              <a:latin typeface="Arial Narrow"/>
            </a:endParaRPr>
          </a:p>
          <a:p>
            <a:pPr defTabSz="812094" eaLnBrk="0" fontAlgn="base" hangingPunct="0">
              <a:lnSpc>
                <a:spcPct val="90000"/>
              </a:lnSpc>
              <a:spcBef>
                <a:spcPts val="598"/>
              </a:spcBef>
              <a:spcAft>
                <a:spcPct val="0"/>
              </a:spcAft>
            </a:pPr>
            <a:r>
              <a:rPr lang="en-US" dirty="0" smtClean="0">
                <a:solidFill>
                  <a:schemeClr val="bg1"/>
                </a:solidFill>
                <a:latin typeface="Arial Narrow"/>
                <a:cs typeface="Arial Narrow"/>
              </a:rPr>
              <a:t>Identity-based access</a:t>
            </a:r>
          </a:p>
          <a:p>
            <a:pPr defTabSz="812094" eaLnBrk="0" fontAlgn="base" hangingPunct="0">
              <a:lnSpc>
                <a:spcPct val="90000"/>
              </a:lnSpc>
              <a:spcBef>
                <a:spcPts val="598"/>
              </a:spcBef>
              <a:spcAft>
                <a:spcPct val="0"/>
              </a:spcAft>
            </a:pPr>
            <a:r>
              <a:rPr lang="en-US" dirty="0" smtClean="0">
                <a:solidFill>
                  <a:schemeClr val="bg1"/>
                </a:solidFill>
                <a:latin typeface="Arial Narrow"/>
                <a:cs typeface="Arial Narrow"/>
              </a:rPr>
              <a:t>Connection agnostic</a:t>
            </a:r>
          </a:p>
          <a:p>
            <a:pPr defTabSz="812094" eaLnBrk="0" fontAlgn="base" hangingPunct="0">
              <a:lnSpc>
                <a:spcPct val="90000"/>
              </a:lnSpc>
              <a:spcBef>
                <a:spcPts val="598"/>
              </a:spcBef>
              <a:spcAft>
                <a:spcPct val="0"/>
              </a:spcAft>
            </a:pPr>
            <a:r>
              <a:rPr lang="en-US" dirty="0" smtClean="0">
                <a:solidFill>
                  <a:schemeClr val="bg1"/>
                </a:solidFill>
                <a:latin typeface="Arial Narrow"/>
                <a:cs typeface="Arial Narrow"/>
              </a:rPr>
              <a:t>Seamless experience across apps. / device</a:t>
            </a:r>
          </a:p>
          <a:p>
            <a:pPr defTabSz="812094" eaLnBrk="0" fontAlgn="base" hangingPunct="0">
              <a:lnSpc>
                <a:spcPct val="90000"/>
              </a:lnSpc>
              <a:spcBef>
                <a:spcPts val="598"/>
              </a:spcBef>
              <a:spcAft>
                <a:spcPct val="0"/>
              </a:spcAft>
            </a:pPr>
            <a:r>
              <a:rPr lang="en-US" dirty="0" smtClean="0">
                <a:solidFill>
                  <a:schemeClr val="bg1"/>
                </a:solidFill>
                <a:latin typeface="Arial Narrow"/>
                <a:cs typeface="Arial Narrow"/>
              </a:rPr>
              <a:t>Consistent policy across devices</a:t>
            </a:r>
          </a:p>
          <a:p>
            <a:pPr defTabSz="812094" eaLnBrk="0" fontAlgn="base" hangingPunct="0">
              <a:lnSpc>
                <a:spcPct val="90000"/>
              </a:lnSpc>
              <a:spcBef>
                <a:spcPts val="598"/>
              </a:spcBef>
              <a:spcAft>
                <a:spcPct val="0"/>
              </a:spcAft>
            </a:pPr>
            <a:endParaRPr lang="en-US" dirty="0" smtClean="0">
              <a:solidFill>
                <a:schemeClr val="bg1"/>
              </a:solidFill>
              <a:latin typeface="Arial Narrow"/>
            </a:endParaRPr>
          </a:p>
          <a:p>
            <a:pPr defTabSz="812094" eaLnBrk="0" fontAlgn="base" hangingPunct="0">
              <a:lnSpc>
                <a:spcPct val="90000"/>
              </a:lnSpc>
              <a:spcBef>
                <a:spcPts val="598"/>
              </a:spcBef>
              <a:spcAft>
                <a:spcPct val="0"/>
              </a:spcAft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DB87D-6B77-4EDA-945D-D9A3E7BC547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671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DB87D-6B77-4EDA-945D-D9A3E7BC547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780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1788" y="696913"/>
            <a:ext cx="6194425" cy="348615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2CA977-E1D8-4980-A1BB-3647E7DEA6D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dirty="0"/>
              <a:t>Cisco’s BYOD integrated whole offer is designed to be a flexible set of building blocks that can be used or removed, depending on the customer need and use cases.</a:t>
            </a:r>
          </a:p>
          <a:p>
            <a:pPr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r>
              <a:rPr lang="en-US" dirty="0"/>
              <a:t>Through the addition of services, SBAs, and Cisco Validated Designs (</a:t>
            </a:r>
            <a:r>
              <a:rPr lang="en-US" dirty="0" err="1"/>
              <a:t>CVDs</a:t>
            </a:r>
            <a:r>
              <a:rPr lang="en-US" dirty="0"/>
              <a:t>),  the BYOD Integrated Solution (Whole Offer):</a:t>
            </a:r>
          </a:p>
          <a:p>
            <a:pPr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r>
              <a:rPr lang="en-US" dirty="0"/>
              <a:t>•    Simplifies operations and reduces risk: By providing pre-validated designs, system roadmaps, end-to-end support and services that enable faster deployment of workspace and business services </a:t>
            </a:r>
          </a:p>
          <a:p>
            <a:pPr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r>
              <a:rPr lang="en-US" dirty="0"/>
              <a:t>•    Fosters Innovation:  Allows IT orgs and enterprises to focus on innovation, not mitigation. Rather than solving the technology issues, you can focus on new business models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DB87D-6B77-4EDA-945D-D9A3E7BC547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3627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DB87D-6B77-4EDA-945D-D9A3E7BC547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0477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1788" y="696913"/>
            <a:ext cx="6194425" cy="348615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2CA977-E1D8-4980-A1BB-3647E7DEA6D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7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1788" y="696913"/>
            <a:ext cx="6194425" cy="348615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2CA977-E1D8-4980-A1BB-3647E7DEA6D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8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1788" y="696913"/>
            <a:ext cx="6194425" cy="348615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2CA977-E1D8-4980-A1BB-3647E7DEA6D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9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animated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292607" y="2048256"/>
            <a:ext cx="11612880" cy="290779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600" b="0" kern="1200" spc="-150" baseline="0" dirty="0">
                <a:solidFill>
                  <a:schemeClr val="tx1"/>
                </a:solidFill>
                <a:effectLst>
                  <a:outerShdw blurRad="38100" dist="25400" dir="5400000" algn="t" rotWithShape="0">
                    <a:prstClr val="black">
                      <a:alpha val="2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52" name="Group 67"/>
          <p:cNvGrpSpPr/>
          <p:nvPr userDrawn="1"/>
        </p:nvGrpSpPr>
        <p:grpSpPr>
          <a:xfrm>
            <a:off x="354014" y="311151"/>
            <a:ext cx="1030286" cy="544682"/>
            <a:chOff x="609600" y="528537"/>
            <a:chExt cx="1444734" cy="763789"/>
          </a:xfrm>
          <a:solidFill>
            <a:schemeClr val="tx1"/>
          </a:solidFill>
          <a:effectLst>
            <a:outerShdw blurRad="38100" dist="25400" dir="5400000" algn="t" rotWithShape="0">
              <a:prstClr val="black">
                <a:alpha val="20000"/>
              </a:prstClr>
            </a:outerShdw>
          </a:effectLst>
        </p:grpSpPr>
        <p:sp>
          <p:nvSpPr>
            <p:cNvPr id="53" name="Rectangle 52"/>
            <p:cNvSpPr>
              <a:spLocks noChangeArrowheads="1"/>
            </p:cNvSpPr>
            <p:nvPr/>
          </p:nvSpPr>
          <p:spPr bwMode="black">
            <a:xfrm>
              <a:off x="1016578" y="1035681"/>
              <a:ext cx="65914" cy="24973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black">
            <a:xfrm>
              <a:off x="1400563" y="1028765"/>
              <a:ext cx="190843" cy="263561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black">
            <a:xfrm>
              <a:off x="740661" y="1028765"/>
              <a:ext cx="190843" cy="263561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60" name="Freeform 59"/>
            <p:cNvSpPr>
              <a:spLocks noEditPoints="1"/>
            </p:cNvSpPr>
            <p:nvPr/>
          </p:nvSpPr>
          <p:spPr bwMode="black">
            <a:xfrm>
              <a:off x="1660385" y="1028765"/>
              <a:ext cx="262122" cy="263561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black">
            <a:xfrm>
              <a:off x="1167566" y="1028765"/>
              <a:ext cx="170916" cy="263561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black">
            <a:xfrm>
              <a:off x="609600" y="732931"/>
              <a:ext cx="62081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black">
            <a:xfrm>
              <a:off x="783581" y="646870"/>
              <a:ext cx="62081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black">
            <a:xfrm>
              <a:off x="954497" y="528537"/>
              <a:ext cx="62081" cy="394958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black">
            <a:xfrm>
              <a:off x="1128478" y="646870"/>
              <a:ext cx="62081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black">
            <a:xfrm>
              <a:off x="1298627" y="732931"/>
              <a:ext cx="65914" cy="128323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black">
            <a:xfrm>
              <a:off x="1472608" y="646870"/>
              <a:ext cx="62848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black">
            <a:xfrm>
              <a:off x="1646590" y="528537"/>
              <a:ext cx="62848" cy="394958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black">
            <a:xfrm>
              <a:off x="1817505" y="646870"/>
              <a:ext cx="62848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black">
            <a:xfrm>
              <a:off x="1991486" y="732931"/>
              <a:ext cx="62848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</p:grpSp>
      <p:sp>
        <p:nvSpPr>
          <p:cNvPr id="71" name="Rectangle 4"/>
          <p:cNvSpPr>
            <a:spLocks noChangeArrowheads="1"/>
          </p:cNvSpPr>
          <p:nvPr userDrawn="1"/>
        </p:nvSpPr>
        <p:spPr bwMode="ltGray">
          <a:xfrm>
            <a:off x="242096" y="6586247"/>
            <a:ext cx="4559499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 anchorCtr="0">
            <a:spAutoFit/>
          </a:bodyPr>
          <a:lstStyle/>
          <a:p>
            <a:pPr algn="l" defTabSz="814388">
              <a:lnSpc>
                <a:spcPct val="100000"/>
              </a:lnSpc>
            </a:pPr>
            <a:r>
              <a:rPr lang="en-US" sz="600" dirty="0" smtClean="0">
                <a:solidFill>
                  <a:schemeClr val="tx1"/>
                </a:solidFill>
                <a:latin typeface="+mj-lt"/>
              </a:rPr>
              <a:t>© 2012 Cisco and/or its affiliates. All rights reserved.</a:t>
            </a:r>
            <a:endParaRPr lang="en-US" sz="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3" name="Rectangle 7"/>
          <p:cNvSpPr>
            <a:spLocks noChangeArrowheads="1"/>
          </p:cNvSpPr>
          <p:nvPr userDrawn="1"/>
        </p:nvSpPr>
        <p:spPr bwMode="ltGray">
          <a:xfrm>
            <a:off x="11601445" y="6580409"/>
            <a:ext cx="260429" cy="175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</a:pPr>
            <a:fld id="{DFCF27A5-1A5B-48D3-A060-2758FFBB1ADD}" type="slidenum">
              <a:rPr lang="en-US" sz="600">
                <a:solidFill>
                  <a:schemeClr val="tx1"/>
                </a:solidFill>
                <a:latin typeface="+mj-lt"/>
              </a:rPr>
              <a:pPr algn="r" defTabSz="814388">
                <a:lnSpc>
                  <a:spcPct val="100000"/>
                </a:lnSpc>
              </a:pPr>
              <a:t>‹#›</a:t>
            </a:fld>
            <a:endParaRPr lang="en-US" sz="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92607" y="4968518"/>
            <a:ext cx="11612880" cy="384175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l">
              <a:buFont typeface="Arial" pitchFamily="34" charset="0"/>
              <a:buNone/>
              <a:defRPr sz="20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</a:t>
            </a:r>
            <a:endParaRPr lang="en-US" dirty="0"/>
          </a:p>
        </p:txBody>
      </p:sp>
      <p:sp>
        <p:nvSpPr>
          <p:cNvPr id="75" name="Text Placeholder 38"/>
          <p:cNvSpPr>
            <a:spLocks noGrp="1"/>
          </p:cNvSpPr>
          <p:nvPr>
            <p:ph type="body" sz="quarter" idx="10" hasCustomPrompt="1"/>
          </p:nvPr>
        </p:nvSpPr>
        <p:spPr>
          <a:xfrm>
            <a:off x="292607" y="5305901"/>
            <a:ext cx="11612880" cy="384175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lang="en-US" sz="200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Presenter Title</a:t>
            </a:r>
            <a:endParaRPr lang="en-US" dirty="0"/>
          </a:p>
        </p:txBody>
      </p:sp>
      <p:sp>
        <p:nvSpPr>
          <p:cNvPr id="76" name="Text Placeholder 40"/>
          <p:cNvSpPr>
            <a:spLocks noGrp="1"/>
          </p:cNvSpPr>
          <p:nvPr>
            <p:ph type="body" sz="quarter" idx="11" hasCustomPrompt="1"/>
          </p:nvPr>
        </p:nvSpPr>
        <p:spPr>
          <a:xfrm>
            <a:off x="292607" y="5692007"/>
            <a:ext cx="11612880" cy="384175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lang="en-US" sz="140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and 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2608" y="439420"/>
            <a:ext cx="11612880" cy="838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kern="1200" spc="-100" baseline="0" dirty="0">
                <a:gradFill>
                  <a:gsLst>
                    <a:gs pos="0">
                      <a:srgbClr val="8998FB"/>
                    </a:gs>
                    <a:gs pos="98750">
                      <a:schemeClr val="tx1"/>
                    </a:gs>
                    <a:gs pos="26000">
                      <a:srgbClr val="83BBFF"/>
                    </a:gs>
                  </a:gsLst>
                  <a:lin ang="1350000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92608" y="1216660"/>
            <a:ext cx="11612880" cy="457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lang="en-US" sz="2800" kern="1200" spc="-50" baseline="0" dirty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chemeClr val="accent1">
                  <a:lumMod val="40000"/>
                  <a:lumOff val="60000"/>
                </a:schemeClr>
              </a:buClr>
              <a:buSzPct val="90000"/>
              <a:buFont typeface="Arial" pitchFamily="34" charset="0"/>
              <a:buNone/>
              <a:tabLst/>
            </a:pPr>
            <a:r>
              <a:rPr lang="en-US" dirty="0" smtClean="0"/>
              <a:t>Slide Subtitle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 hasCustomPrompt="1"/>
          </p:nvPr>
        </p:nvSpPr>
        <p:spPr>
          <a:xfrm>
            <a:off x="292608" y="1689100"/>
            <a:ext cx="11614150" cy="454342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lang="en-US" sz="2000" kern="1200" baseline="0" dirty="0">
                <a:solidFill>
                  <a:srgbClr val="5C5E6C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chemeClr val="accent1"/>
              </a:buClr>
              <a:buSzPct val="90000"/>
              <a:buFont typeface="Arial" pitchFamily="34" charset="0"/>
              <a:buNone/>
              <a:tabLst/>
            </a:pPr>
            <a:r>
              <a:rPr lang="en-US" dirty="0" smtClean="0"/>
              <a:t>Click to add content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98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12187237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782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12187237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 userDrawn="1"/>
        </p:nvGrpSpPr>
        <p:grpSpPr>
          <a:xfrm>
            <a:off x="5673584" y="5843128"/>
            <a:ext cx="842812" cy="187954"/>
            <a:chOff x="4150321" y="5843128"/>
            <a:chExt cx="842812" cy="187954"/>
          </a:xfrm>
          <a:solidFill>
            <a:schemeClr val="tx1"/>
          </a:solidFill>
        </p:grpSpPr>
        <p:sp>
          <p:nvSpPr>
            <p:cNvPr id="4" name="Rectangle 3"/>
            <p:cNvSpPr>
              <a:spLocks noChangeArrowheads="1"/>
            </p:cNvSpPr>
            <p:nvPr/>
          </p:nvSpPr>
          <p:spPr bwMode="black">
            <a:xfrm>
              <a:off x="4347086" y="5848060"/>
              <a:ext cx="47005" cy="17809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>
              <a:outerShdw blurRad="38100" dist="25400" dir="5400000" algn="t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5" name="Freeform 4"/>
            <p:cNvSpPr>
              <a:spLocks/>
            </p:cNvSpPr>
            <p:nvPr/>
          </p:nvSpPr>
          <p:spPr bwMode="black">
            <a:xfrm>
              <a:off x="4620918" y="5843128"/>
              <a:ext cx="136096" cy="187954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outerShdw blurRad="38100" dist="25400" dir="5400000" algn="t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black">
            <a:xfrm>
              <a:off x="4150321" y="5843128"/>
              <a:ext cx="136096" cy="187954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outerShdw blurRad="38100" dist="25400" dir="5400000" algn="t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7" name="Freeform 6"/>
            <p:cNvSpPr>
              <a:spLocks noEditPoints="1"/>
            </p:cNvSpPr>
            <p:nvPr/>
          </p:nvSpPr>
          <p:spPr bwMode="black">
            <a:xfrm>
              <a:off x="4806205" y="5843128"/>
              <a:ext cx="186928" cy="187954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outerShdw blurRad="38100" dist="25400" dir="5400000" algn="t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black">
            <a:xfrm>
              <a:off x="4454760" y="5843128"/>
              <a:ext cx="121886" cy="187954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outerShdw blurRad="38100" dist="25400" dir="5400000" algn="t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</p:grpSp>
      <p:sp>
        <p:nvSpPr>
          <p:cNvPr id="9" name="Freeform 8"/>
          <p:cNvSpPr>
            <a:spLocks/>
          </p:cNvSpPr>
          <p:nvPr userDrawn="1"/>
        </p:nvSpPr>
        <p:spPr bwMode="black">
          <a:xfrm>
            <a:off x="5580120" y="5632160"/>
            <a:ext cx="44272" cy="91511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10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  <a:effectLst>
            <a:outerShdw blurRad="38100" dist="25400" dir="5400000" algn="t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0" name="Freeform 9"/>
          <p:cNvSpPr>
            <a:spLocks/>
          </p:cNvSpPr>
          <p:nvPr userDrawn="1"/>
        </p:nvSpPr>
        <p:spPr bwMode="black">
          <a:xfrm>
            <a:off x="5704191" y="5570787"/>
            <a:ext cx="44272" cy="152884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4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4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  <a:effectLst>
            <a:outerShdw blurRad="38100" dist="25400" dir="5400000" algn="t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1" name="Freeform 10"/>
          <p:cNvSpPr>
            <a:spLocks/>
          </p:cNvSpPr>
          <p:nvPr userDrawn="1"/>
        </p:nvSpPr>
        <p:spPr bwMode="black">
          <a:xfrm>
            <a:off x="5826077" y="5486400"/>
            <a:ext cx="44272" cy="281657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111"/>
              </a:cxn>
              <a:cxn ang="0">
                <a:pos x="10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5" y="120"/>
                  <a:pt x="10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  <a:effectLst>
            <a:outerShdw blurRad="38100" dist="25400" dir="5400000" algn="t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2" name="Freeform 11"/>
          <p:cNvSpPr>
            <a:spLocks/>
          </p:cNvSpPr>
          <p:nvPr userDrawn="1"/>
        </p:nvSpPr>
        <p:spPr bwMode="black">
          <a:xfrm>
            <a:off x="5950148" y="5570787"/>
            <a:ext cx="44272" cy="152884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  <a:effectLst>
            <a:outerShdw blurRad="38100" dist="25400" dir="5400000" algn="t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3" name="Freeform 12"/>
          <p:cNvSpPr>
            <a:spLocks/>
          </p:cNvSpPr>
          <p:nvPr userDrawn="1"/>
        </p:nvSpPr>
        <p:spPr bwMode="black">
          <a:xfrm>
            <a:off x="6071487" y="5632160"/>
            <a:ext cx="47005" cy="91511"/>
          </a:xfrm>
          <a:custGeom>
            <a:avLst/>
            <a:gdLst/>
            <a:ahLst/>
            <a:cxnLst>
              <a:cxn ang="0">
                <a:pos x="20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20" y="30"/>
              </a:cxn>
              <a:cxn ang="0">
                <a:pos x="20" y="10"/>
              </a:cxn>
            </a:cxnLst>
            <a:rect l="0" t="0" r="r" b="b"/>
            <a:pathLst>
              <a:path w="20" h="39">
                <a:moveTo>
                  <a:pt x="20" y="10"/>
                </a:moveTo>
                <a:cubicBezTo>
                  <a:pt x="20" y="4"/>
                  <a:pt x="15" y="0"/>
                  <a:pt x="10" y="0"/>
                </a:cubicBezTo>
                <a:cubicBezTo>
                  <a:pt x="5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5" y="39"/>
                  <a:pt x="10" y="39"/>
                </a:cubicBezTo>
                <a:cubicBezTo>
                  <a:pt x="15" y="39"/>
                  <a:pt x="20" y="35"/>
                  <a:pt x="20" y="30"/>
                </a:cubicBez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  <a:effectLst>
            <a:outerShdw blurRad="38100" dist="25400" dir="5400000" algn="t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4" name="Freeform 13"/>
          <p:cNvSpPr>
            <a:spLocks/>
          </p:cNvSpPr>
          <p:nvPr userDrawn="1"/>
        </p:nvSpPr>
        <p:spPr bwMode="black">
          <a:xfrm>
            <a:off x="6195558" y="5570787"/>
            <a:ext cx="44819" cy="152884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  <a:effectLst>
            <a:outerShdw blurRad="38100" dist="25400" dir="5400000" algn="t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5" name="Freeform 14"/>
          <p:cNvSpPr>
            <a:spLocks/>
          </p:cNvSpPr>
          <p:nvPr userDrawn="1"/>
        </p:nvSpPr>
        <p:spPr bwMode="black">
          <a:xfrm>
            <a:off x="6319631" y="5486400"/>
            <a:ext cx="44819" cy="281657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111"/>
              </a:cxn>
              <a:cxn ang="0">
                <a:pos x="9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4" y="120"/>
                  <a:pt x="9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  <a:effectLst>
            <a:outerShdw blurRad="38100" dist="25400" dir="5400000" algn="t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6" name="Freeform 15"/>
          <p:cNvSpPr>
            <a:spLocks/>
          </p:cNvSpPr>
          <p:nvPr userDrawn="1"/>
        </p:nvSpPr>
        <p:spPr bwMode="black">
          <a:xfrm>
            <a:off x="6441518" y="5570788"/>
            <a:ext cx="44819" cy="152884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5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  <a:effectLst>
            <a:outerShdw blurRad="38100" dist="25400" dir="5400000" algn="t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7" name="Freeform 16"/>
          <p:cNvSpPr>
            <a:spLocks/>
          </p:cNvSpPr>
          <p:nvPr userDrawn="1"/>
        </p:nvSpPr>
        <p:spPr bwMode="black">
          <a:xfrm>
            <a:off x="6565592" y="5632160"/>
            <a:ext cx="44819" cy="91511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9" y="0"/>
              </a:cxn>
              <a:cxn ang="0">
                <a:pos x="0" y="10"/>
              </a:cxn>
              <a:cxn ang="0">
                <a:pos x="0" y="30"/>
              </a:cxn>
              <a:cxn ang="0">
                <a:pos x="9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9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  <a:effectLst>
            <a:outerShdw blurRad="38100" dist="25400" dir="5400000" algn="t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endParaRPr 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1437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50" fill="hold"/>
                                        <p:tgtEl>
                                          <p:spTgt spid="9"/>
                                        </p:tgtEl>
                                      </p:cBhvr>
                                      <p:by x="135000" y="13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utoRev="1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</p:cBhvr>
                                      <p:by x="135000" y="13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9" dur="250" fill="hold"/>
                                        <p:tgtEl>
                                          <p:spTgt spid="11"/>
                                        </p:tgtEl>
                                      </p:cBhvr>
                                      <p:by x="135000" y="13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24" dur="250" fill="hold"/>
                                        <p:tgtEl>
                                          <p:spTgt spid="12"/>
                                        </p:tgtEl>
                                      </p:cBhvr>
                                      <p:by x="135000" y="13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utoRev="1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29" dur="250" fill="hold"/>
                                        <p:tgtEl>
                                          <p:spTgt spid="13"/>
                                        </p:tgtEl>
                                      </p:cBhvr>
                                      <p:by x="135000" y="13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</p:cBhvr>
                                      <p:by x="135000" y="13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mph" presetSubtype="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39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135000" y="13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mph" presetSubtype="0" autoRev="1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44" dur="250" fill="hold"/>
                                        <p:tgtEl>
                                          <p:spTgt spid="16"/>
                                        </p:tgtEl>
                                      </p:cBhvr>
                                      <p:by x="135000" y="13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mph" presetSubtype="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49" dur="250" fill="hold"/>
                                        <p:tgtEl>
                                          <p:spTgt spid="17"/>
                                        </p:tgtEl>
                                      </p:cBhvr>
                                      <p:by x="135000" y="13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with 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12187237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" name="Group 17"/>
          <p:cNvGrpSpPr/>
          <p:nvPr userDrawn="1"/>
        </p:nvGrpSpPr>
        <p:grpSpPr>
          <a:xfrm>
            <a:off x="8540659" y="2831012"/>
            <a:ext cx="1500073" cy="793041"/>
            <a:chOff x="4056857" y="5486400"/>
            <a:chExt cx="1030291" cy="544682"/>
          </a:xfrm>
        </p:grpSpPr>
        <p:grpSp>
          <p:nvGrpSpPr>
            <p:cNvPr id="19" name="Group 18"/>
            <p:cNvGrpSpPr/>
            <p:nvPr userDrawn="1"/>
          </p:nvGrpSpPr>
          <p:grpSpPr>
            <a:xfrm>
              <a:off x="4150321" y="5843128"/>
              <a:ext cx="842812" cy="187954"/>
              <a:chOff x="4150321" y="5843128"/>
              <a:chExt cx="842812" cy="187954"/>
            </a:xfrm>
            <a:solidFill>
              <a:schemeClr val="tx1"/>
            </a:solidFill>
          </p:grpSpPr>
          <p:sp>
            <p:nvSpPr>
              <p:cNvPr id="29" name="Rectangle 28"/>
              <p:cNvSpPr>
                <a:spLocks noChangeArrowheads="1"/>
              </p:cNvSpPr>
              <p:nvPr/>
            </p:nvSpPr>
            <p:spPr bwMode="black">
              <a:xfrm>
                <a:off x="4347086" y="5848060"/>
                <a:ext cx="47005" cy="1780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>
                <a:outerShdw blurRad="38100" dist="25400" dir="5400000" algn="t" rotWithShape="0">
                  <a:prstClr val="black">
                    <a:alpha val="20000"/>
                  </a:prstClr>
                </a:outerShdw>
              </a:effectLst>
            </p:spPr>
            <p:txBody>
              <a:bodyPr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30" name="Freeform 29"/>
              <p:cNvSpPr>
                <a:spLocks/>
              </p:cNvSpPr>
              <p:nvPr/>
            </p:nvSpPr>
            <p:spPr bwMode="black">
              <a:xfrm>
                <a:off x="4620918" y="5843128"/>
                <a:ext cx="136096" cy="187954"/>
              </a:xfrm>
              <a:custGeom>
                <a:avLst/>
                <a:gdLst/>
                <a:ahLst/>
                <a:cxnLst>
                  <a:cxn ang="0">
                    <a:pos x="58" y="24"/>
                  </a:cxn>
                  <a:cxn ang="0">
                    <a:pos x="42" y="20"/>
                  </a:cxn>
                  <a:cxn ang="0">
                    <a:pos x="21" y="40"/>
                  </a:cxn>
                  <a:cxn ang="0">
                    <a:pos x="42" y="60"/>
                  </a:cxn>
                  <a:cxn ang="0">
                    <a:pos x="58" y="56"/>
                  </a:cxn>
                  <a:cxn ang="0">
                    <a:pos x="58" y="77"/>
                  </a:cxn>
                  <a:cxn ang="0">
                    <a:pos x="41" y="80"/>
                  </a:cxn>
                  <a:cxn ang="0">
                    <a:pos x="0" y="40"/>
                  </a:cxn>
                  <a:cxn ang="0">
                    <a:pos x="41" y="0"/>
                  </a:cxn>
                  <a:cxn ang="0">
                    <a:pos x="58" y="3"/>
                  </a:cxn>
                  <a:cxn ang="0">
                    <a:pos x="58" y="24"/>
                  </a:cxn>
                </a:cxnLst>
                <a:rect l="0" t="0" r="r" b="b"/>
                <a:pathLst>
                  <a:path w="58" h="80">
                    <a:moveTo>
                      <a:pt x="58" y="24"/>
                    </a:moveTo>
                    <a:cubicBezTo>
                      <a:pt x="58" y="23"/>
                      <a:pt x="51" y="20"/>
                      <a:pt x="42" y="20"/>
                    </a:cubicBezTo>
                    <a:cubicBezTo>
                      <a:pt x="30" y="20"/>
                      <a:pt x="21" y="28"/>
                      <a:pt x="21" y="40"/>
                    </a:cubicBezTo>
                    <a:cubicBezTo>
                      <a:pt x="21" y="51"/>
                      <a:pt x="29" y="60"/>
                      <a:pt x="42" y="60"/>
                    </a:cubicBezTo>
                    <a:cubicBezTo>
                      <a:pt x="51" y="60"/>
                      <a:pt x="57" y="57"/>
                      <a:pt x="58" y="56"/>
                    </a:cubicBezTo>
                    <a:cubicBezTo>
                      <a:pt x="58" y="77"/>
                      <a:pt x="58" y="77"/>
                      <a:pt x="58" y="77"/>
                    </a:cubicBezTo>
                    <a:cubicBezTo>
                      <a:pt x="56" y="78"/>
                      <a:pt x="49" y="80"/>
                      <a:pt x="41" y="80"/>
                    </a:cubicBezTo>
                    <a:cubicBezTo>
                      <a:pt x="19" y="80"/>
                      <a:pt x="0" y="65"/>
                      <a:pt x="0" y="40"/>
                    </a:cubicBezTo>
                    <a:cubicBezTo>
                      <a:pt x="0" y="17"/>
                      <a:pt x="17" y="0"/>
                      <a:pt x="41" y="0"/>
                    </a:cubicBezTo>
                    <a:cubicBezTo>
                      <a:pt x="50" y="0"/>
                      <a:pt x="56" y="3"/>
                      <a:pt x="58" y="3"/>
                    </a:cubicBezTo>
                    <a:lnTo>
                      <a:pt x="58" y="2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outerShdw blurRad="38100" dist="25400" dir="5400000" algn="t" rotWithShape="0">
                  <a:prstClr val="black">
                    <a:alpha val="20000"/>
                  </a:prstClr>
                </a:outerShdw>
              </a:effectLst>
            </p:spPr>
            <p:txBody>
              <a:bodyPr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31" name="Freeform 30"/>
              <p:cNvSpPr>
                <a:spLocks/>
              </p:cNvSpPr>
              <p:nvPr/>
            </p:nvSpPr>
            <p:spPr bwMode="black">
              <a:xfrm>
                <a:off x="4150321" y="5843128"/>
                <a:ext cx="136096" cy="187954"/>
              </a:xfrm>
              <a:custGeom>
                <a:avLst/>
                <a:gdLst/>
                <a:ahLst/>
                <a:cxnLst>
                  <a:cxn ang="0">
                    <a:pos x="58" y="24"/>
                  </a:cxn>
                  <a:cxn ang="0">
                    <a:pos x="42" y="20"/>
                  </a:cxn>
                  <a:cxn ang="0">
                    <a:pos x="21" y="40"/>
                  </a:cxn>
                  <a:cxn ang="0">
                    <a:pos x="42" y="60"/>
                  </a:cxn>
                  <a:cxn ang="0">
                    <a:pos x="58" y="56"/>
                  </a:cxn>
                  <a:cxn ang="0">
                    <a:pos x="58" y="77"/>
                  </a:cxn>
                  <a:cxn ang="0">
                    <a:pos x="40" y="80"/>
                  </a:cxn>
                  <a:cxn ang="0">
                    <a:pos x="0" y="40"/>
                  </a:cxn>
                  <a:cxn ang="0">
                    <a:pos x="40" y="0"/>
                  </a:cxn>
                  <a:cxn ang="0">
                    <a:pos x="58" y="3"/>
                  </a:cxn>
                  <a:cxn ang="0">
                    <a:pos x="58" y="24"/>
                  </a:cxn>
                </a:cxnLst>
                <a:rect l="0" t="0" r="r" b="b"/>
                <a:pathLst>
                  <a:path w="58" h="80">
                    <a:moveTo>
                      <a:pt x="58" y="24"/>
                    </a:moveTo>
                    <a:cubicBezTo>
                      <a:pt x="57" y="23"/>
                      <a:pt x="51" y="20"/>
                      <a:pt x="42" y="20"/>
                    </a:cubicBezTo>
                    <a:cubicBezTo>
                      <a:pt x="29" y="20"/>
                      <a:pt x="21" y="28"/>
                      <a:pt x="21" y="40"/>
                    </a:cubicBezTo>
                    <a:cubicBezTo>
                      <a:pt x="21" y="51"/>
                      <a:pt x="29" y="60"/>
                      <a:pt x="42" y="60"/>
                    </a:cubicBezTo>
                    <a:cubicBezTo>
                      <a:pt x="51" y="60"/>
                      <a:pt x="57" y="57"/>
                      <a:pt x="58" y="56"/>
                    </a:cubicBezTo>
                    <a:cubicBezTo>
                      <a:pt x="58" y="77"/>
                      <a:pt x="58" y="77"/>
                      <a:pt x="58" y="77"/>
                    </a:cubicBezTo>
                    <a:cubicBezTo>
                      <a:pt x="56" y="78"/>
                      <a:pt x="49" y="80"/>
                      <a:pt x="40" y="80"/>
                    </a:cubicBezTo>
                    <a:cubicBezTo>
                      <a:pt x="19" y="80"/>
                      <a:pt x="0" y="65"/>
                      <a:pt x="0" y="40"/>
                    </a:cubicBezTo>
                    <a:cubicBezTo>
                      <a:pt x="0" y="17"/>
                      <a:pt x="17" y="0"/>
                      <a:pt x="40" y="0"/>
                    </a:cubicBezTo>
                    <a:cubicBezTo>
                      <a:pt x="49" y="0"/>
                      <a:pt x="56" y="3"/>
                      <a:pt x="58" y="3"/>
                    </a:cubicBezTo>
                    <a:lnTo>
                      <a:pt x="58" y="2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outerShdw blurRad="38100" dist="25400" dir="5400000" algn="t" rotWithShape="0">
                  <a:prstClr val="black">
                    <a:alpha val="20000"/>
                  </a:prstClr>
                </a:outerShdw>
              </a:effectLst>
            </p:spPr>
            <p:txBody>
              <a:bodyPr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32" name="Freeform 31"/>
              <p:cNvSpPr>
                <a:spLocks noEditPoints="1"/>
              </p:cNvSpPr>
              <p:nvPr/>
            </p:nvSpPr>
            <p:spPr bwMode="black">
              <a:xfrm>
                <a:off x="4806205" y="5843128"/>
                <a:ext cx="186928" cy="187954"/>
              </a:xfrm>
              <a:custGeom>
                <a:avLst/>
                <a:gdLst/>
                <a:ahLst/>
                <a:cxnLst>
                  <a:cxn ang="0">
                    <a:pos x="80" y="40"/>
                  </a:cxn>
                  <a:cxn ang="0">
                    <a:pos x="40" y="80"/>
                  </a:cxn>
                  <a:cxn ang="0">
                    <a:pos x="0" y="40"/>
                  </a:cxn>
                  <a:cxn ang="0">
                    <a:pos x="40" y="0"/>
                  </a:cxn>
                  <a:cxn ang="0">
                    <a:pos x="80" y="40"/>
                  </a:cxn>
                  <a:cxn ang="0">
                    <a:pos x="40" y="20"/>
                  </a:cxn>
                  <a:cxn ang="0">
                    <a:pos x="20" y="40"/>
                  </a:cxn>
                  <a:cxn ang="0">
                    <a:pos x="40" y="60"/>
                  </a:cxn>
                  <a:cxn ang="0">
                    <a:pos x="60" y="40"/>
                  </a:cxn>
                  <a:cxn ang="0">
                    <a:pos x="40" y="20"/>
                  </a:cxn>
                </a:cxnLst>
                <a:rect l="0" t="0" r="r" b="b"/>
                <a:pathLst>
                  <a:path w="80" h="80">
                    <a:moveTo>
                      <a:pt x="80" y="40"/>
                    </a:moveTo>
                    <a:cubicBezTo>
                      <a:pt x="80" y="62"/>
                      <a:pt x="64" y="80"/>
                      <a:pt x="40" y="80"/>
                    </a:cubicBezTo>
                    <a:cubicBezTo>
                      <a:pt x="16" y="80"/>
                      <a:pt x="0" y="62"/>
                      <a:pt x="0" y="40"/>
                    </a:cubicBezTo>
                    <a:cubicBezTo>
                      <a:pt x="0" y="18"/>
                      <a:pt x="16" y="0"/>
                      <a:pt x="40" y="0"/>
                    </a:cubicBezTo>
                    <a:cubicBezTo>
                      <a:pt x="64" y="0"/>
                      <a:pt x="80" y="18"/>
                      <a:pt x="80" y="40"/>
                    </a:cubicBezTo>
                    <a:moveTo>
                      <a:pt x="40" y="20"/>
                    </a:moveTo>
                    <a:cubicBezTo>
                      <a:pt x="29" y="20"/>
                      <a:pt x="20" y="29"/>
                      <a:pt x="20" y="40"/>
                    </a:cubicBezTo>
                    <a:cubicBezTo>
                      <a:pt x="20" y="51"/>
                      <a:pt x="29" y="60"/>
                      <a:pt x="40" y="60"/>
                    </a:cubicBezTo>
                    <a:cubicBezTo>
                      <a:pt x="51" y="60"/>
                      <a:pt x="60" y="51"/>
                      <a:pt x="60" y="40"/>
                    </a:cubicBezTo>
                    <a:cubicBezTo>
                      <a:pt x="60" y="29"/>
                      <a:pt x="51" y="20"/>
                      <a:pt x="40" y="2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outerShdw blurRad="38100" dist="25400" dir="5400000" algn="t" rotWithShape="0">
                  <a:prstClr val="black">
                    <a:alpha val="20000"/>
                  </a:prstClr>
                </a:outerShdw>
              </a:effectLst>
            </p:spPr>
            <p:txBody>
              <a:bodyPr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33" name="Freeform 32"/>
              <p:cNvSpPr>
                <a:spLocks/>
              </p:cNvSpPr>
              <p:nvPr/>
            </p:nvSpPr>
            <p:spPr bwMode="black">
              <a:xfrm>
                <a:off x="4454760" y="5843128"/>
                <a:ext cx="121886" cy="187954"/>
              </a:xfrm>
              <a:custGeom>
                <a:avLst/>
                <a:gdLst/>
                <a:ahLst/>
                <a:cxnLst>
                  <a:cxn ang="0">
                    <a:pos x="47" y="19"/>
                  </a:cxn>
                  <a:cxn ang="0">
                    <a:pos x="32" y="17"/>
                  </a:cxn>
                  <a:cxn ang="0">
                    <a:pos x="20" y="23"/>
                  </a:cxn>
                  <a:cxn ang="0">
                    <a:pos x="29" y="30"/>
                  </a:cxn>
                  <a:cxn ang="0">
                    <a:pos x="34" y="32"/>
                  </a:cxn>
                  <a:cxn ang="0">
                    <a:pos x="52" y="54"/>
                  </a:cxn>
                  <a:cxn ang="0">
                    <a:pos x="21" y="80"/>
                  </a:cxn>
                  <a:cxn ang="0">
                    <a:pos x="0" y="77"/>
                  </a:cxn>
                  <a:cxn ang="0">
                    <a:pos x="0" y="60"/>
                  </a:cxn>
                  <a:cxn ang="0">
                    <a:pos x="18" y="63"/>
                  </a:cxn>
                  <a:cxn ang="0">
                    <a:pos x="32" y="56"/>
                  </a:cxn>
                  <a:cxn ang="0">
                    <a:pos x="23" y="48"/>
                  </a:cxn>
                  <a:cxn ang="0">
                    <a:pos x="19" y="47"/>
                  </a:cxn>
                  <a:cxn ang="0">
                    <a:pos x="0" y="24"/>
                  </a:cxn>
                  <a:cxn ang="0">
                    <a:pos x="28" y="0"/>
                  </a:cxn>
                  <a:cxn ang="0">
                    <a:pos x="47" y="3"/>
                  </a:cxn>
                  <a:cxn ang="0">
                    <a:pos x="47" y="19"/>
                  </a:cxn>
                </a:cxnLst>
                <a:rect l="0" t="0" r="r" b="b"/>
                <a:pathLst>
                  <a:path w="52" h="80">
                    <a:moveTo>
                      <a:pt x="47" y="19"/>
                    </a:moveTo>
                    <a:cubicBezTo>
                      <a:pt x="47" y="19"/>
                      <a:pt x="38" y="17"/>
                      <a:pt x="32" y="17"/>
                    </a:cubicBezTo>
                    <a:cubicBezTo>
                      <a:pt x="24" y="17"/>
                      <a:pt x="20" y="19"/>
                      <a:pt x="20" y="23"/>
                    </a:cubicBezTo>
                    <a:cubicBezTo>
                      <a:pt x="20" y="28"/>
                      <a:pt x="26" y="29"/>
                      <a:pt x="29" y="30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47" y="36"/>
                      <a:pt x="52" y="45"/>
                      <a:pt x="52" y="54"/>
                    </a:cubicBezTo>
                    <a:cubicBezTo>
                      <a:pt x="52" y="73"/>
                      <a:pt x="35" y="80"/>
                      <a:pt x="21" y="80"/>
                    </a:cubicBezTo>
                    <a:cubicBezTo>
                      <a:pt x="10" y="80"/>
                      <a:pt x="1" y="78"/>
                      <a:pt x="0" y="77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2" y="60"/>
                      <a:pt x="10" y="63"/>
                      <a:pt x="18" y="63"/>
                    </a:cubicBezTo>
                    <a:cubicBezTo>
                      <a:pt x="28" y="63"/>
                      <a:pt x="32" y="60"/>
                      <a:pt x="32" y="56"/>
                    </a:cubicBezTo>
                    <a:cubicBezTo>
                      <a:pt x="32" y="52"/>
                      <a:pt x="28" y="49"/>
                      <a:pt x="23" y="48"/>
                    </a:cubicBezTo>
                    <a:cubicBezTo>
                      <a:pt x="22" y="48"/>
                      <a:pt x="21" y="47"/>
                      <a:pt x="19" y="47"/>
                    </a:cubicBezTo>
                    <a:cubicBezTo>
                      <a:pt x="9" y="43"/>
                      <a:pt x="0" y="37"/>
                      <a:pt x="0" y="24"/>
                    </a:cubicBezTo>
                    <a:cubicBezTo>
                      <a:pt x="0" y="10"/>
                      <a:pt x="10" y="0"/>
                      <a:pt x="28" y="0"/>
                    </a:cubicBezTo>
                    <a:cubicBezTo>
                      <a:pt x="37" y="0"/>
                      <a:pt x="46" y="3"/>
                      <a:pt x="47" y="3"/>
                    </a:cubicBezTo>
                    <a:lnTo>
                      <a:pt x="47" y="1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outerShdw blurRad="38100" dist="25400" dir="5400000" algn="t" rotWithShape="0">
                  <a:prstClr val="black">
                    <a:alpha val="20000"/>
                  </a:prstClr>
                </a:outerShdw>
              </a:effectLst>
            </p:spPr>
            <p:txBody>
              <a:bodyPr/>
              <a:lstStyle/>
              <a:p>
                <a:endParaRPr lang="en-US">
                  <a:latin typeface="+mj-lt"/>
                </a:endParaRPr>
              </a:p>
            </p:txBody>
          </p:sp>
        </p:grpSp>
        <p:sp>
          <p:nvSpPr>
            <p:cNvPr id="20" name="Freeform 19"/>
            <p:cNvSpPr>
              <a:spLocks/>
            </p:cNvSpPr>
            <p:nvPr/>
          </p:nvSpPr>
          <p:spPr bwMode="black">
            <a:xfrm>
              <a:off x="4056857" y="5632160"/>
              <a:ext cx="44272" cy="9151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  <a:effectLst>
              <a:outerShdw blurRad="38100" dist="25400" dir="5400000" algn="t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black">
            <a:xfrm>
              <a:off x="4180928" y="5570787"/>
              <a:ext cx="44272" cy="1528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  <a:effectLst>
              <a:outerShdw blurRad="38100" dist="25400" dir="5400000" algn="t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black">
            <a:xfrm>
              <a:off x="4302814" y="5486400"/>
              <a:ext cx="44272" cy="281657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  <a:effectLst>
              <a:outerShdw blurRad="38100" dist="25400" dir="5400000" algn="t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black">
            <a:xfrm>
              <a:off x="4426885" y="5570787"/>
              <a:ext cx="44272" cy="1528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  <a:effectLst>
              <a:outerShdw blurRad="38100" dist="25400" dir="5400000" algn="t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black">
            <a:xfrm>
              <a:off x="4548224" y="5632160"/>
              <a:ext cx="47005" cy="91511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  <a:effectLst>
              <a:outerShdw blurRad="38100" dist="25400" dir="5400000" algn="t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black">
            <a:xfrm>
              <a:off x="4672295" y="5570787"/>
              <a:ext cx="44819" cy="1528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  <a:effectLst>
              <a:outerShdw blurRad="38100" dist="25400" dir="5400000" algn="t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black">
            <a:xfrm>
              <a:off x="4796368" y="5486400"/>
              <a:ext cx="44819" cy="281657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  <a:effectLst>
              <a:outerShdw blurRad="38100" dist="25400" dir="5400000" algn="t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black">
            <a:xfrm>
              <a:off x="4918255" y="5570788"/>
              <a:ext cx="44819" cy="1528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  <a:effectLst>
              <a:outerShdw blurRad="38100" dist="25400" dir="5400000" algn="t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black">
            <a:xfrm>
              <a:off x="5042329" y="5632160"/>
              <a:ext cx="44819" cy="9151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  <a:effectLst>
              <a:outerShdw blurRad="38100" dist="25400" dir="5400000" algn="t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</p:grpSp>
      <p:sp>
        <p:nvSpPr>
          <p:cNvPr id="34" name="TextBox 33"/>
          <p:cNvSpPr txBox="1"/>
          <p:nvPr userDrawn="1"/>
        </p:nvSpPr>
        <p:spPr>
          <a:xfrm>
            <a:off x="1582061" y="2921168"/>
            <a:ext cx="36475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6000" b="0" kern="1200" spc="-150" baseline="0" dirty="0" smtClean="0">
                <a:solidFill>
                  <a:schemeClr val="tx1"/>
                </a:solidFill>
                <a:effectLst>
                  <a:outerShdw blurRad="38100" dist="25400" dir="5400000" algn="t" rotWithShape="0">
                    <a:prstClr val="black">
                      <a:alpha val="20000"/>
                    </a:prstClr>
                  </a:outerShdw>
                </a:effectLst>
                <a:latin typeface="+mj-lt"/>
                <a:ea typeface="+mj-ea"/>
                <a:cs typeface="+mj-cs"/>
              </a:rPr>
              <a:t>Thank You</a:t>
            </a:r>
            <a:endParaRPr lang="en-US" sz="6000" b="0" kern="1200" spc="-150" baseline="0" dirty="0">
              <a:solidFill>
                <a:schemeClr val="tx1"/>
              </a:solidFill>
              <a:effectLst>
                <a:outerShdw blurRad="38100" dist="25400" dir="5400000" algn="t" rotWithShape="0">
                  <a:prstClr val="black">
                    <a:alpha val="20000"/>
                  </a:prst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3052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96"/>
          <p:cNvSpPr>
            <a:spLocks noChangeArrowheads="1"/>
          </p:cNvSpPr>
          <p:nvPr userDrawn="1"/>
        </p:nvSpPr>
        <p:spPr bwMode="auto">
          <a:xfrm>
            <a:off x="-2114" y="1288605"/>
            <a:ext cx="12188825" cy="5112197"/>
          </a:xfrm>
          <a:prstGeom prst="rect">
            <a:avLst/>
          </a:prstGeom>
          <a:gradFill rotWithShape="1">
            <a:gsLst>
              <a:gs pos="0">
                <a:srgbClr val="CCEAF7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lIns="73025" tIns="36511" rIns="73025" bIns="36511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296"/>
          <p:cNvSpPr>
            <a:spLocks noChangeArrowheads="1"/>
          </p:cNvSpPr>
          <p:nvPr userDrawn="1"/>
        </p:nvSpPr>
        <p:spPr bwMode="auto">
          <a:xfrm>
            <a:off x="270865" y="1441003"/>
            <a:ext cx="11627751" cy="4916254"/>
          </a:xfrm>
          <a:prstGeom prst="round2SameRect">
            <a:avLst>
              <a:gd name="adj1" fmla="val 2791"/>
              <a:gd name="adj2" fmla="val 0"/>
            </a:avLst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73025" tIns="36511" rIns="73025" bIns="36511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06190" y="432215"/>
            <a:ext cx="11448832" cy="838200"/>
          </a:xfrm>
          <a:prstGeom prst="rect">
            <a:avLst/>
          </a:prstGeom>
        </p:spPr>
        <p:txBody>
          <a:bodyPr vert="horz" lIns="82296" tIns="45720" rIns="82296" bIns="45720" rtlCol="0" anchor="b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9809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96"/>
          <p:cNvSpPr>
            <a:spLocks noChangeArrowheads="1"/>
          </p:cNvSpPr>
          <p:nvPr userDrawn="1"/>
        </p:nvSpPr>
        <p:spPr bwMode="auto">
          <a:xfrm>
            <a:off x="-2114" y="1288605"/>
            <a:ext cx="12188825" cy="5112197"/>
          </a:xfrm>
          <a:prstGeom prst="rect">
            <a:avLst/>
          </a:prstGeom>
          <a:gradFill rotWithShape="1">
            <a:gsLst>
              <a:gs pos="0">
                <a:srgbClr val="CCEAF7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lIns="73025" tIns="36511" rIns="73025" bIns="36511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296"/>
          <p:cNvSpPr>
            <a:spLocks noChangeArrowheads="1"/>
          </p:cNvSpPr>
          <p:nvPr userDrawn="1"/>
        </p:nvSpPr>
        <p:spPr bwMode="auto">
          <a:xfrm>
            <a:off x="270865" y="1441003"/>
            <a:ext cx="11627751" cy="4916254"/>
          </a:xfrm>
          <a:prstGeom prst="round2SameRect">
            <a:avLst>
              <a:gd name="adj1" fmla="val 2791"/>
              <a:gd name="adj2" fmla="val 0"/>
            </a:avLst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73025" tIns="36511" rIns="73025" bIns="36511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06190" y="432215"/>
            <a:ext cx="11448832" cy="838200"/>
          </a:xfrm>
          <a:prstGeom prst="rect">
            <a:avLst/>
          </a:prstGeom>
        </p:spPr>
        <p:txBody>
          <a:bodyPr vert="horz" lIns="82296" tIns="45720" rIns="82296" bIns="45720" rtlCol="0" anchor="b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99953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96"/>
          <p:cNvSpPr>
            <a:spLocks noChangeArrowheads="1"/>
          </p:cNvSpPr>
          <p:nvPr userDrawn="1"/>
        </p:nvSpPr>
        <p:spPr bwMode="auto">
          <a:xfrm>
            <a:off x="-2114" y="1288605"/>
            <a:ext cx="12188825" cy="5112197"/>
          </a:xfrm>
          <a:prstGeom prst="rect">
            <a:avLst/>
          </a:prstGeom>
          <a:gradFill rotWithShape="1">
            <a:gsLst>
              <a:gs pos="0">
                <a:srgbClr val="CCEAF7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lIns="73025" tIns="36511" rIns="73025" bIns="36511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296"/>
          <p:cNvSpPr>
            <a:spLocks noChangeArrowheads="1"/>
          </p:cNvSpPr>
          <p:nvPr userDrawn="1"/>
        </p:nvSpPr>
        <p:spPr bwMode="auto">
          <a:xfrm>
            <a:off x="270865" y="1441003"/>
            <a:ext cx="11627751" cy="4916254"/>
          </a:xfrm>
          <a:prstGeom prst="round2SameRect">
            <a:avLst>
              <a:gd name="adj1" fmla="val 2791"/>
              <a:gd name="adj2" fmla="val 0"/>
            </a:avLst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73025" tIns="36511" rIns="73025" bIns="36511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06190" y="432215"/>
            <a:ext cx="11448832" cy="838200"/>
          </a:xfrm>
          <a:prstGeom prst="rect">
            <a:avLst/>
          </a:prstGeom>
        </p:spPr>
        <p:txBody>
          <a:bodyPr vert="horz" lIns="82296" tIns="45720" rIns="82296" bIns="45720" rtlCol="0" anchor="b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24432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57679" y="6341533"/>
            <a:ext cx="11443194" cy="228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6190" y="262877"/>
            <a:ext cx="11438251" cy="838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00" b="0" kern="1200" spc="0" baseline="0" dirty="0">
                <a:gradFill>
                  <a:gsLst>
                    <a:gs pos="50000">
                      <a:srgbClr val="3F5CFF"/>
                    </a:gs>
                    <a:gs pos="100000">
                      <a:schemeClr val="tx2">
                        <a:lumMod val="75000"/>
                      </a:schemeClr>
                    </a:gs>
                    <a:gs pos="0">
                      <a:srgbClr val="2B348E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7"/>
          </p:nvPr>
        </p:nvSpPr>
        <p:spPr>
          <a:xfrm>
            <a:off x="306190" y="1109540"/>
            <a:ext cx="11443194" cy="274320"/>
          </a:xfrm>
          <a:prstGeom prst="rect">
            <a:avLst/>
          </a:prstGeom>
          <a:ln>
            <a:noFill/>
          </a:ln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kern="1200" spc="0" baseline="0" dirty="0" smtClean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182033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6189" y="1014831"/>
            <a:ext cx="11448832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200"/>
              </a:lnSpc>
              <a:buNone/>
              <a:defRPr sz="2000">
                <a:solidFill>
                  <a:schemeClr val="accent3">
                    <a:lumMod val="20000"/>
                    <a:lumOff val="80000"/>
                  </a:schemeClr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 line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06190" y="241703"/>
            <a:ext cx="11438251" cy="838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00" b="0" kern="1200" spc="0" baseline="0" dirty="0">
                <a:gradFill>
                  <a:gsLst>
                    <a:gs pos="0">
                      <a:schemeClr val="bg2">
                        <a:lumMod val="95000"/>
                      </a:schemeClr>
                    </a:gs>
                    <a:gs pos="44000">
                      <a:schemeClr val="accent1">
                        <a:lumMod val="40000"/>
                        <a:lumOff val="60000"/>
                      </a:schemeClr>
                    </a:gs>
                    <a:gs pos="100000">
                      <a:schemeClr val="accent3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86170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189" y="432215"/>
            <a:ext cx="11573286" cy="838200"/>
          </a:xfrm>
          <a:prstGeom prst="rect">
            <a:avLst/>
          </a:prstGeom>
        </p:spPr>
        <p:txBody>
          <a:bodyPr/>
          <a:lstStyle>
            <a:lvl1pPr>
              <a:defRPr spc="-15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208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92608" y="627046"/>
            <a:ext cx="11612880" cy="43267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600" b="0" kern="1200" spc="-150" baseline="0" dirty="0">
                <a:gradFill>
                  <a:gsLst>
                    <a:gs pos="0">
                      <a:srgbClr val="8998FB"/>
                    </a:gs>
                    <a:gs pos="98750">
                      <a:schemeClr val="tx1"/>
                    </a:gs>
                    <a:gs pos="26000">
                      <a:srgbClr val="83BBFF"/>
                    </a:gs>
                  </a:gsLst>
                  <a:lin ang="1350000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0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ChangeArrowheads="1"/>
          </p:cNvSpPr>
          <p:nvPr userDrawn="1"/>
        </p:nvSpPr>
        <p:spPr bwMode="ltGray">
          <a:xfrm>
            <a:off x="11563276" y="6624363"/>
            <a:ext cx="322946" cy="2368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defRPr/>
            </a:pPr>
            <a:fld id="{F5E4D543-423B-1240-AE9C-1D9379500A1B}" type="slidenum">
              <a:rPr lang="en-US" sz="1000">
                <a:solidFill>
                  <a:srgbClr val="8E8E95"/>
                </a:solidFill>
              </a:rPr>
              <a:pPr algn="r" defTabSz="814388">
                <a:defRPr/>
              </a:pPr>
              <a:t>‹#›</a:t>
            </a:fld>
            <a:endParaRPr lang="en-US" sz="1000" dirty="0">
              <a:solidFill>
                <a:srgbClr val="8E8E95"/>
              </a:solidFill>
            </a:endParaRP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ltGray">
          <a:xfrm>
            <a:off x="11563276" y="6624363"/>
            <a:ext cx="322946" cy="2368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defRPr/>
            </a:pPr>
            <a:fld id="{BEDAFA42-FA5C-6E45-8B27-D739C679FFFA}" type="slidenum">
              <a:rPr lang="en-US" sz="1000">
                <a:solidFill>
                  <a:srgbClr val="8E8E95"/>
                </a:solidFill>
              </a:rPr>
              <a:pPr algn="r" defTabSz="814388">
                <a:defRPr/>
              </a:pPr>
              <a:t>‹#›</a:t>
            </a:fld>
            <a:endParaRPr lang="en-US" sz="1000" dirty="0">
              <a:solidFill>
                <a:srgbClr val="8E8E95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8060" y="304800"/>
            <a:ext cx="9911883" cy="838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6189" y="1265237"/>
            <a:ext cx="11555685" cy="47545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058060" y="1186542"/>
            <a:ext cx="9911883" cy="381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buFontTx/>
              <a:buNone/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058058" y="6372424"/>
            <a:ext cx="9945743" cy="307777"/>
          </a:xfrm>
          <a:prstGeom prst="rect">
            <a:avLst/>
          </a:prstGeom>
        </p:spPr>
        <p:txBody>
          <a:bodyPr anchor="b">
            <a:spAutoFit/>
          </a:bodyPr>
          <a:lstStyle>
            <a:lvl1pPr algn="l" defTabSz="804863">
              <a:lnSpc>
                <a:spcPct val="100000"/>
              </a:lnSpc>
              <a:spcBef>
                <a:spcPct val="50000"/>
              </a:spcBef>
              <a:buNone/>
              <a:defRPr sz="1400"/>
            </a:lvl1pPr>
            <a:lvl2pPr>
              <a:buFont typeface="Arial" pitchFamily="34" charset="0"/>
              <a:buNone/>
              <a:defRPr sz="1400"/>
            </a:lvl2pPr>
            <a:lvl3pPr>
              <a:buFont typeface="Arial" pitchFamily="34" charset="0"/>
              <a:buNone/>
              <a:defRPr sz="1400"/>
            </a:lvl3pPr>
            <a:lvl4pPr>
              <a:buFont typeface="Arial" pitchFamily="34" charset="0"/>
              <a:buNone/>
              <a:defRPr sz="1400"/>
            </a:lvl4pPr>
            <a:lvl5pPr>
              <a:buFont typeface="Arial" pitchFamily="34" charset="0"/>
              <a:buNone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6308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12187237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Rectangle 7"/>
          <p:cNvSpPr>
            <a:spLocks noChangeArrowheads="1"/>
          </p:cNvSpPr>
          <p:nvPr userDrawn="1"/>
        </p:nvSpPr>
        <p:spPr bwMode="ltGray">
          <a:xfrm>
            <a:off x="11601445" y="6580409"/>
            <a:ext cx="260429" cy="175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</a:pPr>
            <a:fld id="{DFCF27A5-1A5B-48D3-A060-2758FFBB1ADD}" type="slidenum">
              <a:rPr lang="en-US" sz="600">
                <a:solidFill>
                  <a:schemeClr val="tx1"/>
                </a:solidFill>
                <a:latin typeface="+mj-lt"/>
              </a:rPr>
              <a:pPr algn="r" defTabSz="814388">
                <a:lnSpc>
                  <a:spcPct val="100000"/>
                </a:lnSpc>
              </a:pPr>
              <a:t>‹#›</a:t>
            </a:fld>
            <a:endParaRPr lang="en-US" sz="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92608" y="627046"/>
            <a:ext cx="11612880" cy="43267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600" b="0" kern="1200" spc="-150" baseline="0" dirty="0">
                <a:solidFill>
                  <a:schemeClr val="tx1"/>
                </a:solidFill>
                <a:effectLst>
                  <a:outerShdw blurRad="38100" dist="25400" dir="5400000" algn="t" rotWithShape="0">
                    <a:prstClr val="black">
                      <a:alpha val="2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242096" y="6586247"/>
            <a:ext cx="4559499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 anchorCtr="0">
            <a:spAutoFit/>
          </a:bodyPr>
          <a:lstStyle/>
          <a:p>
            <a:pPr algn="l" defTabSz="814388">
              <a:lnSpc>
                <a:spcPct val="100000"/>
              </a:lnSpc>
            </a:pPr>
            <a:r>
              <a:rPr lang="en-US" sz="600" dirty="0" smtClean="0">
                <a:solidFill>
                  <a:schemeClr val="tx1"/>
                </a:solidFill>
                <a:latin typeface="+mj-lt"/>
              </a:rPr>
              <a:t>© 2012 Cisco and/or its affiliates. All rights reserved.</a:t>
            </a:r>
            <a:endParaRPr lang="en-US" sz="6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9765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92608" y="627046"/>
            <a:ext cx="11612880" cy="4326709"/>
          </a:xfrm>
          <a:prstGeom prst="rect">
            <a:avLst/>
          </a:prstGeom>
        </p:spPr>
        <p:txBody>
          <a:bodyPr/>
          <a:lstStyle>
            <a:lvl1pPr marL="231775" indent="-231775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600" b="0" kern="1200" spc="-150" baseline="0" dirty="0">
                <a:gradFill>
                  <a:gsLst>
                    <a:gs pos="0">
                      <a:srgbClr val="8998FB"/>
                    </a:gs>
                    <a:gs pos="98750">
                      <a:schemeClr val="tx1"/>
                    </a:gs>
                    <a:gs pos="26000">
                      <a:srgbClr val="83BBFF"/>
                    </a:gs>
                  </a:gsLst>
                  <a:lin ang="1350000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92608" y="5126460"/>
            <a:ext cx="11612880" cy="609600"/>
          </a:xfrm>
          <a:prstGeom prst="rect">
            <a:avLst/>
          </a:prstGeom>
        </p:spPr>
        <p:txBody>
          <a:bodyPr>
            <a:noAutofit/>
          </a:bodyPr>
          <a:lstStyle>
            <a:lvl1pPr marL="231775" indent="0" algn="l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chemeClr val="tx2"/>
              </a:buClr>
              <a:buSzPct val="90000"/>
              <a:buFont typeface="Arial" pitchFamily="34" charset="0"/>
              <a:buNone/>
              <a:tabLst/>
              <a:defRPr lang="en-US" sz="2200" kern="12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chemeClr val="tx2"/>
              </a:buClr>
              <a:buSzPct val="90000"/>
              <a:buFont typeface="Arial" pitchFamily="34" charset="0"/>
              <a:buNone/>
              <a:tabLst/>
              <a:defRPr lang="en-US" sz="2200" kern="1200" dirty="0" smtClean="0">
                <a:solidFill>
                  <a:srgbClr val="5C5E6C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chemeClr val="tx2"/>
              </a:buClr>
              <a:buSzPct val="90000"/>
              <a:buFont typeface="Arial" pitchFamily="34" charset="0"/>
              <a:buNone/>
              <a:tabLst/>
              <a:defRPr lang="en-US" sz="2200" kern="1200" dirty="0" smtClean="0">
                <a:solidFill>
                  <a:srgbClr val="5C5E6C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chemeClr val="tx2"/>
              </a:buClr>
              <a:buSzPct val="90000"/>
              <a:buFont typeface="Arial" pitchFamily="34" charset="0"/>
              <a:buNone/>
              <a:tabLst/>
              <a:defRPr lang="en-US" sz="2200" kern="1200" dirty="0" smtClean="0">
                <a:solidFill>
                  <a:srgbClr val="5C5E6C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chemeClr val="tx2"/>
              </a:buClr>
              <a:buSzPct val="90000"/>
              <a:buFont typeface="Arial" pitchFamily="34" charset="0"/>
              <a:buNone/>
              <a:tabLst/>
              <a:defRPr lang="en-US" sz="2200" kern="1200" dirty="0" smtClean="0">
                <a:solidFill>
                  <a:srgbClr val="5C5E6C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115888" lvl="0" indent="0" algn="l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chemeClr val="accent1">
                  <a:lumMod val="40000"/>
                  <a:lumOff val="60000"/>
                </a:schemeClr>
              </a:buClr>
              <a:buSzPct val="90000"/>
              <a:buFont typeface="Arial" pitchFamily="34" charset="0"/>
              <a:buNone/>
              <a:tabLst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420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12187237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Rectangle 7"/>
          <p:cNvSpPr>
            <a:spLocks noChangeArrowheads="1"/>
          </p:cNvSpPr>
          <p:nvPr userDrawn="1"/>
        </p:nvSpPr>
        <p:spPr bwMode="ltGray">
          <a:xfrm>
            <a:off x="11601445" y="6580409"/>
            <a:ext cx="260429" cy="175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</a:pPr>
            <a:fld id="{DFCF27A5-1A5B-48D3-A060-2758FFBB1ADD}" type="slidenum">
              <a:rPr lang="en-US" sz="600">
                <a:solidFill>
                  <a:schemeClr val="tx1"/>
                </a:solidFill>
                <a:latin typeface="+mj-lt"/>
              </a:rPr>
              <a:pPr algn="r" defTabSz="814388">
                <a:lnSpc>
                  <a:spcPct val="100000"/>
                </a:lnSpc>
              </a:pPr>
              <a:t>‹#›</a:t>
            </a:fld>
            <a:endParaRPr lang="en-US" sz="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92608" y="627046"/>
            <a:ext cx="11612880" cy="4326709"/>
          </a:xfrm>
          <a:prstGeom prst="rect">
            <a:avLst/>
          </a:prstGeom>
        </p:spPr>
        <p:txBody>
          <a:bodyPr/>
          <a:lstStyle>
            <a:lvl1pPr marL="231775" indent="-231775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600" b="0" kern="1200" spc="-150" baseline="0" dirty="0">
                <a:solidFill>
                  <a:schemeClr val="tx1"/>
                </a:solidFill>
                <a:effectLst>
                  <a:outerShdw blurRad="38100" dist="25400" dir="5400000" algn="t" rotWithShape="0">
                    <a:prstClr val="black">
                      <a:alpha val="2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92608" y="5126460"/>
            <a:ext cx="11612880" cy="609600"/>
          </a:xfrm>
          <a:prstGeom prst="rect">
            <a:avLst/>
          </a:prstGeom>
        </p:spPr>
        <p:txBody>
          <a:bodyPr>
            <a:noAutofit/>
          </a:bodyPr>
          <a:lstStyle>
            <a:lvl1pPr marL="231775" indent="0" algn="l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chemeClr val="tx2"/>
              </a:buClr>
              <a:buSzPct val="90000"/>
              <a:buFont typeface="Arial" pitchFamily="34" charset="0"/>
              <a:buNone/>
              <a:tabLst/>
              <a:defRPr lang="en-US" sz="220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chemeClr val="tx2"/>
              </a:buClr>
              <a:buSzPct val="90000"/>
              <a:buFont typeface="Arial" pitchFamily="34" charset="0"/>
              <a:buNone/>
              <a:tabLst/>
              <a:defRPr lang="en-US" sz="2200" kern="1200" dirty="0" smtClean="0">
                <a:solidFill>
                  <a:srgbClr val="5C5E6C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chemeClr val="tx2"/>
              </a:buClr>
              <a:buSzPct val="90000"/>
              <a:buFont typeface="Arial" pitchFamily="34" charset="0"/>
              <a:buNone/>
              <a:tabLst/>
              <a:defRPr lang="en-US" sz="2200" kern="1200" dirty="0" smtClean="0">
                <a:solidFill>
                  <a:srgbClr val="5C5E6C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chemeClr val="tx2"/>
              </a:buClr>
              <a:buSzPct val="90000"/>
              <a:buFont typeface="Arial" pitchFamily="34" charset="0"/>
              <a:buNone/>
              <a:tabLst/>
              <a:defRPr lang="en-US" sz="2200" kern="1200" dirty="0" smtClean="0">
                <a:solidFill>
                  <a:srgbClr val="5C5E6C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chemeClr val="tx2"/>
              </a:buClr>
              <a:buSzPct val="90000"/>
              <a:buFont typeface="Arial" pitchFamily="34" charset="0"/>
              <a:buNone/>
              <a:tabLst/>
              <a:defRPr lang="en-US" sz="2200" kern="1200" dirty="0" smtClean="0">
                <a:solidFill>
                  <a:srgbClr val="5C5E6C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ltGray">
          <a:xfrm>
            <a:off x="242096" y="6586247"/>
            <a:ext cx="4559499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 anchorCtr="0">
            <a:spAutoFit/>
          </a:bodyPr>
          <a:lstStyle/>
          <a:p>
            <a:pPr algn="l" defTabSz="814388">
              <a:lnSpc>
                <a:spcPct val="100000"/>
              </a:lnSpc>
            </a:pPr>
            <a:r>
              <a:rPr lang="en-US" sz="600" dirty="0" smtClean="0">
                <a:solidFill>
                  <a:schemeClr val="tx1"/>
                </a:solidFill>
                <a:latin typeface="+mj-lt"/>
              </a:rPr>
              <a:t>© 2012 Cisco and/or its affiliates. All rights reserved.</a:t>
            </a:r>
            <a:endParaRPr lang="en-US" sz="6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930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92608" y="439420"/>
            <a:ext cx="11612880" cy="838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kern="1200" spc="-1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92608" y="1216660"/>
            <a:ext cx="11612880" cy="457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lang="en-US" sz="2800" kern="1200" spc="-50" baseline="0" dirty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chemeClr val="accent1">
                  <a:lumMod val="40000"/>
                  <a:lumOff val="60000"/>
                </a:schemeClr>
              </a:buClr>
              <a:buSzPct val="90000"/>
              <a:buFont typeface="Arial" pitchFamily="34" charset="0"/>
              <a:buNone/>
              <a:tabLst/>
            </a:pPr>
            <a:r>
              <a:rPr lang="en-US" dirty="0" smtClean="0"/>
              <a:t>Slide Subtitle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292608" y="1676400"/>
            <a:ext cx="11593004" cy="47244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chemeClr val="accent3">
                  <a:lumMod val="40000"/>
                  <a:lumOff val="60000"/>
                </a:schemeClr>
              </a:buClr>
              <a:buSzPct val="90000"/>
              <a:buFont typeface="Arial" pitchFamily="34" charset="0"/>
              <a:buChar char="•"/>
              <a:tabLst/>
              <a:defRPr/>
            </a:lvl1pPr>
            <a:lvl2pPr marL="406400" indent="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tx2"/>
              </a:buClr>
              <a:buSzPct val="90000"/>
              <a:buFontTx/>
              <a:buNone/>
              <a:tabLst/>
              <a:defRPr/>
            </a:lvl2pPr>
            <a:lvl3pPr marL="571500" indent="-1588" algn="l" defTabSz="914400" rtl="0" eaLnBrk="1" latinLnBrk="0" hangingPunct="1">
              <a:lnSpc>
                <a:spcPct val="95000"/>
              </a:lnSpc>
              <a:spcBef>
                <a:spcPts val="840"/>
              </a:spcBef>
              <a:buClr>
                <a:schemeClr val="tx2"/>
              </a:buClr>
              <a:buSzPct val="90000"/>
              <a:buFont typeface="Arial" pitchFamily="34" charset="0"/>
              <a:buNone/>
              <a:tabLst/>
              <a:defRPr/>
            </a:lvl3pPr>
          </a:lstStyle>
          <a:p>
            <a:pPr marL="228600" lvl="0" indent="-228600" algn="l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chemeClr val="accent3">
                  <a:lumMod val="40000"/>
                  <a:lumOff val="60000"/>
                </a:schemeClr>
              </a:buClr>
              <a:buSzPct val="90000"/>
              <a:buFont typeface="Arial" pitchFamily="34" charset="0"/>
              <a:buChar char="•"/>
              <a:tabLst/>
            </a:pPr>
            <a:r>
              <a:rPr lang="en-US" dirty="0" smtClean="0"/>
              <a:t>Body Text</a:t>
            </a:r>
          </a:p>
          <a:p>
            <a:pPr marL="406400" lvl="1" indent="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tx2"/>
              </a:buClr>
              <a:buSzPct val="90000"/>
              <a:buFontTx/>
              <a:buNone/>
              <a:tabLst/>
            </a:pPr>
            <a:r>
              <a:rPr lang="en-US" dirty="0" smtClean="0"/>
              <a:t>Second level</a:t>
            </a:r>
          </a:p>
          <a:p>
            <a:pPr marL="571500" lvl="2" indent="-1588" algn="l" defTabSz="914400" rtl="0" eaLnBrk="1" latinLnBrk="0" hangingPunct="1">
              <a:lnSpc>
                <a:spcPct val="95000"/>
              </a:lnSpc>
              <a:spcBef>
                <a:spcPts val="840"/>
              </a:spcBef>
              <a:buClr>
                <a:schemeClr val="tx2"/>
              </a:buClr>
              <a:buSzPct val="90000"/>
              <a:buFont typeface="Arial" pitchFamily="34" charset="0"/>
              <a:buNone/>
              <a:tabLst/>
            </a:pPr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899393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2608" y="439420"/>
            <a:ext cx="11612880" cy="838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kern="1200" spc="-100" baseline="0" dirty="0">
                <a:gradFill>
                  <a:gsLst>
                    <a:gs pos="0">
                      <a:srgbClr val="8998FB"/>
                    </a:gs>
                    <a:gs pos="98750">
                      <a:schemeClr val="tx1"/>
                    </a:gs>
                    <a:gs pos="26000">
                      <a:srgbClr val="83BBFF"/>
                    </a:gs>
                  </a:gsLst>
                  <a:lin ang="1350000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92608" y="1216660"/>
            <a:ext cx="11612880" cy="457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lang="en-US" sz="2800" kern="1200" spc="-50" baseline="0" dirty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chemeClr val="accent1">
                  <a:lumMod val="40000"/>
                  <a:lumOff val="60000"/>
                </a:schemeClr>
              </a:buClr>
              <a:buSzPct val="90000"/>
              <a:buFont typeface="Arial" pitchFamily="34" charset="0"/>
              <a:buNone/>
              <a:tabLst/>
            </a:pPr>
            <a:r>
              <a:rPr lang="en-US" dirty="0" smtClean="0"/>
              <a:t>Slide Subtitle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292608" y="1689100"/>
            <a:ext cx="5668454" cy="45574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480"/>
              </a:spcBef>
              <a:buClr>
                <a:schemeClr val="accent1">
                  <a:lumMod val="40000"/>
                  <a:lumOff val="60000"/>
                </a:schemeClr>
              </a:buClr>
              <a:buSzPct val="90000"/>
              <a:buFont typeface="Arial" pitchFamily="34" charset="0"/>
              <a:buChar char="•"/>
              <a:tabLst/>
              <a:defRPr lang="en-US" sz="2200" kern="12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06400" indent="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tx2"/>
              </a:buClr>
              <a:buSzPct val="90000"/>
              <a:buFontTx/>
              <a:buNone/>
              <a:tabLst/>
              <a:defRPr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defRPr>
            </a:lvl2pPr>
            <a:lvl3pPr marL="571500" indent="-1588" algn="l" defTabSz="914400" rtl="0" eaLnBrk="1" latinLnBrk="0" hangingPunct="1">
              <a:lnSpc>
                <a:spcPct val="95000"/>
              </a:lnSpc>
              <a:spcBef>
                <a:spcPts val="840"/>
              </a:spcBef>
              <a:buClr>
                <a:schemeClr val="tx2"/>
              </a:buClr>
              <a:buSzPct val="90000"/>
              <a:buFont typeface="Arial" pitchFamily="34" charset="0"/>
              <a:buNone/>
              <a:tabLst/>
              <a:defRPr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defRPr>
            </a:lvl3pPr>
            <a:lvl4pPr>
              <a:defRPr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defRPr>
            </a:lvl4pPr>
            <a:lvl5pPr>
              <a:defRPr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chemeClr val="accent3">
                  <a:lumMod val="40000"/>
                  <a:lumOff val="60000"/>
                </a:schemeClr>
              </a:buClr>
              <a:buSzPct val="90000"/>
              <a:buFont typeface="Arial" pitchFamily="34" charset="0"/>
              <a:buChar char="•"/>
              <a:tabLst/>
            </a:pPr>
            <a:r>
              <a:rPr lang="en-US" dirty="0" smtClean="0"/>
              <a:t>Body Text</a:t>
            </a:r>
          </a:p>
          <a:p>
            <a:pPr marL="406400" lvl="1" indent="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tx2"/>
              </a:buClr>
              <a:buSzPct val="90000"/>
              <a:buFontTx/>
              <a:buNone/>
              <a:tabLst/>
            </a:pPr>
            <a:r>
              <a:rPr lang="en-US" dirty="0" smtClean="0"/>
              <a:t>Second level</a:t>
            </a:r>
          </a:p>
          <a:p>
            <a:pPr marL="571500" lvl="2" indent="-1588" algn="l" defTabSz="914400" rtl="0" eaLnBrk="1" latinLnBrk="0" hangingPunct="1">
              <a:lnSpc>
                <a:spcPct val="95000"/>
              </a:lnSpc>
              <a:spcBef>
                <a:spcPts val="840"/>
              </a:spcBef>
              <a:buClr>
                <a:schemeClr val="tx2"/>
              </a:buClr>
              <a:buSzPct val="90000"/>
              <a:buFont typeface="Arial" pitchFamily="34" charset="0"/>
              <a:buNone/>
              <a:tabLst/>
            </a:pPr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6239358" y="1689100"/>
            <a:ext cx="5646254" cy="45593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480"/>
              </a:spcBef>
              <a:buClr>
                <a:schemeClr val="accent1">
                  <a:lumMod val="40000"/>
                  <a:lumOff val="60000"/>
                </a:schemeClr>
              </a:buClr>
              <a:buSzPct val="90000"/>
              <a:buFont typeface="Arial" pitchFamily="34" charset="0"/>
              <a:buChar char="•"/>
              <a:tabLst/>
              <a:defRPr lang="en-US" sz="2200" kern="12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06400" indent="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tx2"/>
              </a:buClr>
              <a:buSzPct val="90000"/>
              <a:buFontTx/>
              <a:buNone/>
              <a:tabLst/>
              <a:defRPr>
                <a:solidFill>
                  <a:schemeClr val="bg1">
                    <a:lumMod val="20000"/>
                    <a:lumOff val="80000"/>
                  </a:schemeClr>
                </a:solidFill>
              </a:defRPr>
            </a:lvl2pPr>
            <a:lvl3pPr marL="571500" indent="-1588" algn="l" defTabSz="914400" rtl="0" eaLnBrk="1" latinLnBrk="0" hangingPunct="1">
              <a:lnSpc>
                <a:spcPct val="95000"/>
              </a:lnSpc>
              <a:spcBef>
                <a:spcPts val="840"/>
              </a:spcBef>
              <a:buClr>
                <a:schemeClr val="tx2"/>
              </a:buClr>
              <a:buSzPct val="90000"/>
              <a:buFont typeface="Arial" pitchFamily="34" charset="0"/>
              <a:buNone/>
              <a:tabLst/>
              <a:defRPr>
                <a:solidFill>
                  <a:schemeClr val="bg1">
                    <a:lumMod val="20000"/>
                    <a:lumOff val="80000"/>
                  </a:schemeClr>
                </a:solidFill>
              </a:defRPr>
            </a:lvl3pPr>
            <a:lvl4pPr>
              <a:defRPr>
                <a:solidFill>
                  <a:schemeClr val="bg1">
                    <a:lumMod val="20000"/>
                    <a:lumOff val="80000"/>
                  </a:schemeClr>
                </a:solidFill>
              </a:defRPr>
            </a:lvl4pPr>
            <a:lvl5pPr>
              <a:defRPr>
                <a:solidFill>
                  <a:schemeClr val="bg1">
                    <a:lumMod val="20000"/>
                    <a:lumOff val="80000"/>
                  </a:schemeClr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chemeClr val="accent3">
                  <a:lumMod val="40000"/>
                  <a:lumOff val="60000"/>
                </a:schemeClr>
              </a:buClr>
              <a:buSzPct val="90000"/>
              <a:buFont typeface="Arial" pitchFamily="34" charset="0"/>
              <a:buChar char="•"/>
              <a:tabLst/>
            </a:pPr>
            <a:r>
              <a:rPr lang="en-US" dirty="0" smtClean="0"/>
              <a:t>Body Text</a:t>
            </a:r>
          </a:p>
          <a:p>
            <a:pPr marL="406400" lvl="1" indent="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tx2"/>
              </a:buClr>
              <a:buSzPct val="90000"/>
              <a:buFontTx/>
              <a:buNone/>
              <a:tabLst/>
            </a:pPr>
            <a:r>
              <a:rPr lang="en-US" dirty="0" smtClean="0"/>
              <a:t>Second level</a:t>
            </a:r>
          </a:p>
          <a:p>
            <a:pPr marL="571500" lvl="2" indent="-1588" algn="l" defTabSz="914400" rtl="0" eaLnBrk="1" latinLnBrk="0" hangingPunct="1">
              <a:lnSpc>
                <a:spcPct val="95000"/>
              </a:lnSpc>
              <a:spcBef>
                <a:spcPts val="840"/>
              </a:spcBef>
              <a:buClr>
                <a:schemeClr val="tx2"/>
              </a:buClr>
              <a:buSzPct val="90000"/>
              <a:buFont typeface="Arial" pitchFamily="34" charset="0"/>
              <a:buNone/>
              <a:tabLst/>
            </a:pPr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87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2608" y="439420"/>
            <a:ext cx="11612880" cy="838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kern="1200" spc="-100" baseline="0" dirty="0">
                <a:gradFill>
                  <a:gsLst>
                    <a:gs pos="0">
                      <a:srgbClr val="8998FB"/>
                    </a:gs>
                    <a:gs pos="98750">
                      <a:schemeClr val="tx1"/>
                    </a:gs>
                    <a:gs pos="26000">
                      <a:srgbClr val="83BBFF"/>
                    </a:gs>
                  </a:gsLst>
                  <a:lin ang="1350000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92608" y="1216660"/>
            <a:ext cx="11612880" cy="457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lang="en-US" sz="2800" kern="1200" spc="-50" baseline="0" dirty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chemeClr val="accent1">
                  <a:lumMod val="40000"/>
                  <a:lumOff val="60000"/>
                </a:schemeClr>
              </a:buClr>
              <a:buSzPct val="90000"/>
              <a:buFont typeface="Arial" pitchFamily="34" charset="0"/>
              <a:buNone/>
              <a:tabLst/>
            </a:pPr>
            <a:r>
              <a:rPr lang="en-US" dirty="0" smtClean="0"/>
              <a:t>Slide Subtitle</a:t>
            </a:r>
            <a:endParaRPr lang="en-US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6227762" y="1689100"/>
            <a:ext cx="5677725" cy="4557486"/>
          </a:xfrm>
          <a:prstGeom prst="rect">
            <a:avLst/>
          </a:prstGeom>
        </p:spPr>
        <p:txBody>
          <a:bodyPr>
            <a:normAutofit/>
          </a:bodyPr>
          <a:lstStyle>
            <a:lvl1pPr marL="114300" indent="-11430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kern="1200" spc="-100" baseline="0" dirty="0">
                <a:gradFill>
                  <a:gsLst>
                    <a:gs pos="0">
                      <a:srgbClr val="8998FB"/>
                    </a:gs>
                    <a:gs pos="98750">
                      <a:schemeClr val="tx1"/>
                    </a:gs>
                    <a:gs pos="26000">
                      <a:srgbClr val="83BBFF"/>
                    </a:gs>
                  </a:gsLst>
                  <a:lin ang="1350000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6227763" y="5521325"/>
            <a:ext cx="5677724" cy="638175"/>
          </a:xfrm>
          <a:prstGeom prst="rect">
            <a:avLst/>
          </a:prstGeom>
        </p:spPr>
        <p:txBody>
          <a:bodyPr>
            <a:normAutofit/>
          </a:bodyPr>
          <a:lstStyle>
            <a:lvl1pPr marL="115888" indent="0">
              <a:buNone/>
              <a:defRPr lang="en-US" sz="2000" kern="12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marL="115888" lvl="0" indent="0" algn="l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chemeClr val="accent1">
                  <a:lumMod val="40000"/>
                  <a:lumOff val="60000"/>
                </a:schemeClr>
              </a:buClr>
              <a:buSzPct val="90000"/>
              <a:buFont typeface="Arial" pitchFamily="34" charset="0"/>
              <a:buNone/>
              <a:tabLst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292608" y="1689100"/>
            <a:ext cx="5668454" cy="45574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480"/>
              </a:spcBef>
              <a:buClr>
                <a:schemeClr val="accent1">
                  <a:lumMod val="40000"/>
                  <a:lumOff val="60000"/>
                </a:schemeClr>
              </a:buClr>
              <a:buSzPct val="90000"/>
              <a:buFont typeface="Arial" pitchFamily="34" charset="0"/>
              <a:buChar char="•"/>
              <a:tabLst/>
              <a:defRPr lang="en-US" sz="2200" kern="12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06400" indent="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tx2"/>
              </a:buClr>
              <a:buSzPct val="90000"/>
              <a:buFontTx/>
              <a:buNone/>
              <a:tabLst/>
              <a:defRPr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defRPr>
            </a:lvl2pPr>
            <a:lvl3pPr marL="571500" indent="-1588" algn="l" defTabSz="914400" rtl="0" eaLnBrk="1" latinLnBrk="0" hangingPunct="1">
              <a:lnSpc>
                <a:spcPct val="95000"/>
              </a:lnSpc>
              <a:spcBef>
                <a:spcPts val="840"/>
              </a:spcBef>
              <a:buClr>
                <a:schemeClr val="tx2"/>
              </a:buClr>
              <a:buSzPct val="90000"/>
              <a:buFont typeface="Arial" pitchFamily="34" charset="0"/>
              <a:buNone/>
              <a:tabLst/>
              <a:defRPr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defRPr>
            </a:lvl3pPr>
            <a:lvl4pPr>
              <a:defRPr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defRPr>
            </a:lvl4pPr>
            <a:lvl5pPr>
              <a:defRPr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chemeClr val="accent3">
                  <a:lumMod val="40000"/>
                  <a:lumOff val="60000"/>
                </a:schemeClr>
              </a:buClr>
              <a:buSzPct val="90000"/>
              <a:buFont typeface="Arial" pitchFamily="34" charset="0"/>
              <a:buChar char="•"/>
              <a:tabLst/>
            </a:pPr>
            <a:r>
              <a:rPr lang="en-US" dirty="0" smtClean="0"/>
              <a:t>Body Text</a:t>
            </a:r>
          </a:p>
          <a:p>
            <a:pPr marL="406400" lvl="1" indent="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tx2"/>
              </a:buClr>
              <a:buSzPct val="90000"/>
              <a:buFontTx/>
              <a:buNone/>
              <a:tabLst/>
            </a:pPr>
            <a:r>
              <a:rPr lang="en-US" dirty="0" smtClean="0"/>
              <a:t>Second level</a:t>
            </a:r>
          </a:p>
          <a:p>
            <a:pPr marL="571500" lvl="2" indent="-1588" algn="l" defTabSz="914400" rtl="0" eaLnBrk="1" latinLnBrk="0" hangingPunct="1">
              <a:lnSpc>
                <a:spcPct val="95000"/>
              </a:lnSpc>
              <a:spcBef>
                <a:spcPts val="840"/>
              </a:spcBef>
              <a:buClr>
                <a:schemeClr val="tx2"/>
              </a:buClr>
              <a:buSzPct val="90000"/>
              <a:buFont typeface="Arial" pitchFamily="34" charset="0"/>
              <a:buNone/>
              <a:tabLst/>
            </a:pPr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64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2608" y="439420"/>
            <a:ext cx="11612880" cy="838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kern="1200" spc="-100" baseline="0" dirty="0">
                <a:gradFill>
                  <a:gsLst>
                    <a:gs pos="0">
                      <a:srgbClr val="8998FB"/>
                    </a:gs>
                    <a:gs pos="98750">
                      <a:schemeClr val="tx1"/>
                    </a:gs>
                    <a:gs pos="26000">
                      <a:srgbClr val="83BBFF"/>
                    </a:gs>
                  </a:gsLst>
                  <a:lin ang="1350000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92608" y="1216660"/>
            <a:ext cx="11612880" cy="457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lang="en-US" sz="2800" kern="1200" spc="-50" baseline="0" dirty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chemeClr val="accent1">
                  <a:lumMod val="40000"/>
                  <a:lumOff val="60000"/>
                </a:schemeClr>
              </a:buClr>
              <a:buSzPct val="90000"/>
              <a:buFont typeface="Arial" pitchFamily="34" charset="0"/>
              <a:buNone/>
              <a:tabLst/>
            </a:pPr>
            <a:r>
              <a:rPr lang="en-US" dirty="0" smtClean="0"/>
              <a:t>Slide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1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B0B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harpenSoften amount="10000"/>
                    </a14:imgEffect>
                    <a14:imgEffect>
                      <a14:colorTemperature colorTemp="9125"/>
                    </a14:imgEffect>
                    <a14:imgEffect>
                      <a14:saturation sat="245000"/>
                    </a14:imgEffect>
                    <a14:imgEffect>
                      <a14:brightnessContrast bright="27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" b="6"/>
          <a:stretch>
            <a:fillRect/>
          </a:stretch>
        </p:blipFill>
        <p:spPr bwMode="auto">
          <a:xfrm>
            <a:off x="-687388" y="-838200"/>
            <a:ext cx="13639800" cy="861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24"/>
          <a:stretch>
            <a:fillRect/>
          </a:stretch>
        </p:blipFill>
        <p:spPr bwMode="auto">
          <a:xfrm>
            <a:off x="24515" y="-6350"/>
            <a:ext cx="12172071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900" r:id="rId2"/>
    <p:sldLayoutId id="2147483901" r:id="rId3"/>
    <p:sldLayoutId id="2147483902" r:id="rId4"/>
    <p:sldLayoutId id="2147483903" r:id="rId5"/>
    <p:sldLayoutId id="2147483899" r:id="rId6"/>
    <p:sldLayoutId id="2147483904" r:id="rId7"/>
    <p:sldLayoutId id="2147483905" r:id="rId8"/>
    <p:sldLayoutId id="2147483906" r:id="rId9"/>
    <p:sldLayoutId id="2147483907" r:id="rId10"/>
    <p:sldLayoutId id="2147483908" r:id="rId11"/>
    <p:sldLayoutId id="2147483909" r:id="rId12"/>
    <p:sldLayoutId id="2147483910" r:id="rId13"/>
    <p:sldLayoutId id="2147483912" r:id="rId14"/>
    <p:sldLayoutId id="2147483913" r:id="rId15"/>
    <p:sldLayoutId id="2147483914" r:id="rId16"/>
    <p:sldLayoutId id="2147483916" r:id="rId17"/>
    <p:sldLayoutId id="2147483920" r:id="rId18"/>
    <p:sldLayoutId id="2147483941" r:id="rId19"/>
    <p:sldLayoutId id="2147483952" r:id="rId20"/>
  </p:sldLayoutIdLst>
  <p:transition>
    <p:wipe dir="r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0" kern="1200" spc="-150" baseline="0" dirty="0">
          <a:gradFill flip="none" rotWithShape="1">
            <a:gsLst>
              <a:gs pos="0">
                <a:srgbClr val="8998FB"/>
              </a:gs>
              <a:gs pos="98750">
                <a:schemeClr val="tx1"/>
              </a:gs>
              <a:gs pos="26000">
                <a:srgbClr val="83BBFF"/>
              </a:gs>
            </a:gsLst>
            <a:lin ang="13500000" scaled="1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5000"/>
        </a:lnSpc>
        <a:spcBef>
          <a:spcPts val="1440"/>
        </a:spcBef>
        <a:buClr>
          <a:schemeClr val="accent3">
            <a:lumMod val="40000"/>
            <a:lumOff val="60000"/>
          </a:schemeClr>
        </a:buClr>
        <a:buSzPct val="90000"/>
        <a:buFont typeface="Arial" pitchFamily="34" charset="0"/>
        <a:buChar char="•"/>
        <a:tabLst/>
        <a:defRPr lang="en-US" sz="2200" kern="1200" dirty="0" smtClean="0">
          <a:solidFill>
            <a:schemeClr val="bg1">
              <a:lumMod val="20000"/>
              <a:lumOff val="80000"/>
            </a:schemeClr>
          </a:solidFill>
          <a:latin typeface="+mj-lt"/>
          <a:ea typeface="+mn-ea"/>
          <a:cs typeface="+mn-cs"/>
        </a:defRPr>
      </a:lvl1pPr>
      <a:lvl2pPr marL="406400" indent="0" algn="l" defTabSz="914400" rtl="0" eaLnBrk="1" latinLnBrk="0" hangingPunct="1">
        <a:lnSpc>
          <a:spcPct val="95000"/>
        </a:lnSpc>
        <a:spcBef>
          <a:spcPts val="840"/>
        </a:spcBef>
        <a:buClr>
          <a:schemeClr val="tx2"/>
        </a:buClr>
        <a:buSzPct val="90000"/>
        <a:buFontTx/>
        <a:buNone/>
        <a:tabLst/>
        <a:defRPr lang="en-US" sz="1800" kern="1200" dirty="0" smtClean="0">
          <a:solidFill>
            <a:schemeClr val="bg1">
              <a:lumMod val="20000"/>
              <a:lumOff val="80000"/>
            </a:schemeClr>
          </a:solidFill>
          <a:latin typeface="+mj-lt"/>
          <a:ea typeface="+mn-ea"/>
          <a:cs typeface="+mn-cs"/>
        </a:defRPr>
      </a:lvl2pPr>
      <a:lvl3pPr marL="571500" indent="-1588" algn="l" defTabSz="914400" rtl="0" eaLnBrk="1" latinLnBrk="0" hangingPunct="1">
        <a:lnSpc>
          <a:spcPct val="95000"/>
        </a:lnSpc>
        <a:spcBef>
          <a:spcPts val="840"/>
        </a:spcBef>
        <a:buClr>
          <a:schemeClr val="tx2"/>
        </a:buClr>
        <a:buSzPct val="90000"/>
        <a:buFont typeface="Arial" pitchFamily="34" charset="0"/>
        <a:buNone/>
        <a:tabLst/>
        <a:defRPr lang="en-US" sz="1600" kern="1200" dirty="0" smtClean="0">
          <a:solidFill>
            <a:schemeClr val="bg1">
              <a:lumMod val="20000"/>
              <a:lumOff val="80000"/>
            </a:schemeClr>
          </a:solidFill>
          <a:latin typeface="+mj-lt"/>
          <a:ea typeface="+mn-ea"/>
          <a:cs typeface="+mn-cs"/>
        </a:defRPr>
      </a:lvl3pPr>
      <a:lvl4pPr marL="688975" indent="0" algn="l" defTabSz="914400" rtl="0" eaLnBrk="1" latinLnBrk="0" hangingPunct="1">
        <a:lnSpc>
          <a:spcPct val="95000"/>
        </a:lnSpc>
        <a:spcBef>
          <a:spcPts val="840"/>
        </a:spcBef>
        <a:buClr>
          <a:schemeClr val="tx2"/>
        </a:buClr>
        <a:buSzPct val="90000"/>
        <a:buFont typeface="Arial" pitchFamily="34" charset="0"/>
        <a:buNone/>
        <a:tabLst/>
        <a:defRPr lang="en-US" sz="1400" kern="1200" dirty="0" smtClean="0">
          <a:solidFill>
            <a:schemeClr val="bg1">
              <a:lumMod val="20000"/>
              <a:lumOff val="80000"/>
            </a:schemeClr>
          </a:solidFill>
          <a:latin typeface="+mj-lt"/>
          <a:ea typeface="+mn-ea"/>
          <a:cs typeface="+mn-cs"/>
        </a:defRPr>
      </a:lvl4pPr>
      <a:lvl5pPr marL="801688" indent="0" algn="l" defTabSz="914400" rtl="0" eaLnBrk="1" latinLnBrk="0" hangingPunct="1">
        <a:lnSpc>
          <a:spcPct val="95000"/>
        </a:lnSpc>
        <a:spcBef>
          <a:spcPts val="840"/>
        </a:spcBef>
        <a:buClr>
          <a:schemeClr val="tx2"/>
        </a:buClr>
        <a:buSzPct val="90000"/>
        <a:buFont typeface="Arial" pitchFamily="34" charset="0"/>
        <a:buNone/>
        <a:tabLst/>
        <a:defRPr lang="en-US" sz="1400" kern="1200" dirty="0">
          <a:solidFill>
            <a:schemeClr val="bg1">
              <a:lumMod val="20000"/>
              <a:lumOff val="8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tags" Target="../tags/tag27.xml"/><Relationship Id="rId7" Type="http://schemas.openxmlformats.org/officeDocument/2006/relationships/notesSlide" Target="../notesSlides/notesSlide10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62.png"/><Relationship Id="rId5" Type="http://schemas.openxmlformats.org/officeDocument/2006/relationships/tags" Target="../tags/tag29.xml"/><Relationship Id="rId10" Type="http://schemas.openxmlformats.org/officeDocument/2006/relationships/image" Target="../media/image61.png"/><Relationship Id="rId4" Type="http://schemas.openxmlformats.org/officeDocument/2006/relationships/tags" Target="../tags/tag28.xml"/><Relationship Id="rId9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tiff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11" Type="http://schemas.openxmlformats.org/officeDocument/2006/relationships/image" Target="../media/image25.emf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notesSlide" Target="../notesSlides/notesSlide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6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7" Type="http://schemas.openxmlformats.org/officeDocument/2006/relationships/notesSlide" Target="../notesSlides/notesSlide7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6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26" Type="http://schemas.openxmlformats.org/officeDocument/2006/relationships/image" Target="../media/image50.png"/><Relationship Id="rId3" Type="http://schemas.openxmlformats.org/officeDocument/2006/relationships/tags" Target="../tags/tag14.xml"/><Relationship Id="rId21" Type="http://schemas.openxmlformats.org/officeDocument/2006/relationships/image" Target="../media/image45.png"/><Relationship Id="rId34" Type="http://schemas.openxmlformats.org/officeDocument/2006/relationships/image" Target="../media/image58.png"/><Relationship Id="rId7" Type="http://schemas.openxmlformats.org/officeDocument/2006/relationships/notesSlide" Target="../notesSlides/notesSlide8.xml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5" Type="http://schemas.openxmlformats.org/officeDocument/2006/relationships/image" Target="../media/image49.png"/><Relationship Id="rId33" Type="http://schemas.openxmlformats.org/officeDocument/2006/relationships/image" Target="../media/image57.png"/><Relationship Id="rId2" Type="http://schemas.openxmlformats.org/officeDocument/2006/relationships/tags" Target="../tags/tag13.xml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29" Type="http://schemas.openxmlformats.org/officeDocument/2006/relationships/image" Target="../media/image53.png"/><Relationship Id="rId1" Type="http://schemas.openxmlformats.org/officeDocument/2006/relationships/tags" Target="../tags/tag12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5.png"/><Relationship Id="rId24" Type="http://schemas.openxmlformats.org/officeDocument/2006/relationships/image" Target="../media/image48.png"/><Relationship Id="rId32" Type="http://schemas.openxmlformats.org/officeDocument/2006/relationships/image" Target="../media/image56.png"/><Relationship Id="rId5" Type="http://schemas.openxmlformats.org/officeDocument/2006/relationships/tags" Target="../tags/tag16.xml"/><Relationship Id="rId15" Type="http://schemas.openxmlformats.org/officeDocument/2006/relationships/image" Target="../media/image39.png"/><Relationship Id="rId23" Type="http://schemas.openxmlformats.org/officeDocument/2006/relationships/image" Target="../media/image47.png"/><Relationship Id="rId28" Type="http://schemas.openxmlformats.org/officeDocument/2006/relationships/image" Target="../media/image52.png"/><Relationship Id="rId10" Type="http://schemas.openxmlformats.org/officeDocument/2006/relationships/image" Target="../media/image34.png"/><Relationship Id="rId19" Type="http://schemas.openxmlformats.org/officeDocument/2006/relationships/image" Target="../media/image43.png"/><Relationship Id="rId31" Type="http://schemas.openxmlformats.org/officeDocument/2006/relationships/image" Target="../media/image55.png"/><Relationship Id="rId4" Type="http://schemas.openxmlformats.org/officeDocument/2006/relationships/tags" Target="../tags/tag15.xml"/><Relationship Id="rId9" Type="http://schemas.openxmlformats.org/officeDocument/2006/relationships/image" Target="../media/image33.png"/><Relationship Id="rId14" Type="http://schemas.openxmlformats.org/officeDocument/2006/relationships/image" Target="../media/image38.png"/><Relationship Id="rId22" Type="http://schemas.openxmlformats.org/officeDocument/2006/relationships/image" Target="../media/image46.png"/><Relationship Id="rId27" Type="http://schemas.openxmlformats.org/officeDocument/2006/relationships/image" Target="../media/image51.png"/><Relationship Id="rId30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24.xml"/><Relationship Id="rId3" Type="http://schemas.openxmlformats.org/officeDocument/2006/relationships/tags" Target="../tags/tag19.xml"/><Relationship Id="rId7" Type="http://schemas.openxmlformats.org/officeDocument/2006/relationships/tags" Target="../tags/tag23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10" Type="http://schemas.openxmlformats.org/officeDocument/2006/relationships/notesSlide" Target="../notesSlides/notesSlide9.xml"/><Relationship Id="rId4" Type="http://schemas.openxmlformats.org/officeDocument/2006/relationships/tags" Target="../tags/tag20.xml"/><Relationship Id="rId9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259465" y="4648200"/>
            <a:ext cx="10813351" cy="3841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47486" y="1676400"/>
            <a:ext cx="10813350" cy="2907239"/>
          </a:xfrm>
        </p:spPr>
        <p:txBody>
          <a:bodyPr/>
          <a:lstStyle/>
          <a:p>
            <a:r>
              <a:rPr lang="en-US" dirty="0" smtClean="0"/>
              <a:t>Cisco BYOD Smart Solutions:</a:t>
            </a:r>
            <a:br>
              <a:rPr lang="en-US" dirty="0" smtClean="0"/>
            </a:br>
            <a:r>
              <a:rPr lang="en-US" sz="3600" dirty="0" smtClean="0"/>
              <a:t>Freedom, Flexibility &amp; Choice to Work Your Way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37977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/>
          <p:cNvSpPr/>
          <p:nvPr/>
        </p:nvSpPr>
        <p:spPr>
          <a:xfrm rot="16200000">
            <a:off x="3313116" y="-2017711"/>
            <a:ext cx="5562598" cy="12188824"/>
          </a:xfrm>
          <a:prstGeom prst="rect">
            <a:avLst/>
          </a:prstGeom>
          <a:gradFill flip="none" rotWithShape="1">
            <a:gsLst>
              <a:gs pos="0">
                <a:srgbClr val="134559">
                  <a:lumMod val="93000"/>
                  <a:lumOff val="7000"/>
                  <a:alpha val="55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 w="25400" cap="flat" cmpd="sng" algn="ctr">
            <a:noFill/>
            <a:prstDash val="solid"/>
          </a:ln>
          <a:effectLst/>
        </p:spPr>
        <p:txBody>
          <a:bodyPr lIns="91432" tIns="45717" rIns="91432" bIns="45717" rtlCol="0" anchor="t" anchorCtr="0"/>
          <a:lstStyle/>
          <a:p>
            <a:pPr algn="ctr" defTabSz="609468"/>
            <a:r>
              <a:rPr lang="en-US" sz="1600" kern="0" dirty="0">
                <a:solidFill>
                  <a:srgbClr val="FFFFFF"/>
                </a:solidFill>
                <a:latin typeface="Ciscoregular"/>
              </a:rPr>
              <a:t/>
            </a:r>
            <a:br>
              <a:rPr lang="en-US" sz="1600" kern="0" dirty="0">
                <a:solidFill>
                  <a:srgbClr val="FFFFFF"/>
                </a:solidFill>
                <a:latin typeface="Ciscoregular"/>
              </a:rPr>
            </a:br>
            <a:r>
              <a:rPr lang="en-US" sz="1600" kern="0" dirty="0" smtClean="0">
                <a:solidFill>
                  <a:srgbClr val="FFFFFF"/>
                </a:solidFill>
                <a:latin typeface="Ciscoregular"/>
              </a:rPr>
              <a:t/>
            </a:r>
            <a:br>
              <a:rPr lang="en-US" sz="1600" kern="0" dirty="0" smtClean="0">
                <a:solidFill>
                  <a:srgbClr val="FFFFFF"/>
                </a:solidFill>
                <a:latin typeface="Ciscoregular"/>
              </a:rPr>
            </a:br>
            <a:endParaRPr lang="en-US" sz="1600" kern="0" dirty="0">
              <a:solidFill>
                <a:srgbClr val="FFFFFF"/>
              </a:solidFill>
              <a:latin typeface="Ciscoregular"/>
            </a:endParaRPr>
          </a:p>
        </p:txBody>
      </p:sp>
      <p:sp>
        <p:nvSpPr>
          <p:cNvPr id="58" name="Rectangle 57"/>
          <p:cNvSpPr/>
          <p:nvPr/>
        </p:nvSpPr>
        <p:spPr>
          <a:xfrm rot="16200000">
            <a:off x="3382274" y="-1010119"/>
            <a:ext cx="4941457" cy="10794781"/>
          </a:xfrm>
          <a:prstGeom prst="rect">
            <a:avLst/>
          </a:prstGeom>
          <a:gradFill flip="none" rotWithShape="1">
            <a:gsLst>
              <a:gs pos="0">
                <a:srgbClr val="134559">
                  <a:lumMod val="30000"/>
                  <a:alpha val="62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 w="25400" cap="flat" cmpd="sng" algn="ctr">
            <a:noFill/>
            <a:prstDash val="solid"/>
          </a:ln>
          <a:effectLst/>
        </p:spPr>
        <p:txBody>
          <a:bodyPr lIns="91432" tIns="45717" rIns="91432" bIns="45717" rtlCol="0" anchor="t" anchorCtr="0"/>
          <a:lstStyle/>
          <a:p>
            <a:pPr algn="ctr" defTabSz="609468"/>
            <a:endParaRPr lang="en-US" sz="1600" kern="0" dirty="0">
              <a:solidFill>
                <a:srgbClr val="FFFFFF"/>
              </a:solidFill>
              <a:latin typeface="Ciscoregular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BYOD made easy</a:t>
            </a:r>
            <a:br>
              <a:rPr lang="en-US" dirty="0" smtClean="0"/>
            </a:br>
            <a:r>
              <a:rPr lang="en-US" sz="2400" dirty="0" smtClean="0">
                <a:latin typeface="CiscoSansTT ExtraLight"/>
              </a:rPr>
              <a:t>Modular and Validated</a:t>
            </a:r>
            <a:endParaRPr lang="en-US" dirty="0"/>
          </a:p>
        </p:txBody>
      </p:sp>
      <p:grpSp>
        <p:nvGrpSpPr>
          <p:cNvPr id="9" name="Group 33"/>
          <p:cNvGrpSpPr>
            <a:grpSpLocks/>
          </p:cNvGrpSpPr>
          <p:nvPr/>
        </p:nvGrpSpPr>
        <p:grpSpPr>
          <a:xfrm>
            <a:off x="3376612" y="5798821"/>
            <a:ext cx="5246720" cy="530352"/>
            <a:chOff x="2565400" y="2271713"/>
            <a:chExt cx="2544963" cy="407986"/>
          </a:xfrm>
        </p:grpSpPr>
        <p:sp>
          <p:nvSpPr>
            <p:cNvPr id="170" name="Rectangle 169"/>
            <p:cNvSpPr/>
            <p:nvPr/>
          </p:nvSpPr>
          <p:spPr>
            <a:xfrm>
              <a:off x="2565400" y="2271713"/>
              <a:ext cx="2544963" cy="407986"/>
            </a:xfrm>
            <a:prstGeom prst="rect">
              <a:avLst/>
            </a:prstGeom>
            <a:gradFill>
              <a:gsLst>
                <a:gs pos="100000">
                  <a:srgbClr val="08252E"/>
                </a:gs>
                <a:gs pos="0">
                  <a:srgbClr val="0D495B"/>
                </a:gs>
              </a:gsLst>
              <a:lin ang="5400000" scaled="0"/>
            </a:gradFill>
            <a:ln w="25400" cap="flat">
              <a:gradFill>
                <a:gsLst>
                  <a:gs pos="5400">
                    <a:srgbClr val="15BEC2"/>
                  </a:gs>
                  <a:gs pos="100000">
                    <a:srgbClr val="15BEC2">
                      <a:alpha val="0"/>
                    </a:srgbClr>
                  </a:gs>
                  <a:gs pos="95000">
                    <a:srgbClr val="15BEC2"/>
                  </a:gs>
                  <a:gs pos="0">
                    <a:srgbClr val="01BBBB">
                      <a:alpha val="0"/>
                    </a:srgbClr>
                  </a:gs>
                </a:gsLst>
                <a:lin ang="0" scaled="0"/>
              </a:gradFill>
              <a:prstDash val="solid"/>
              <a:miter lim="800000"/>
              <a:headEnd/>
              <a:tailEnd/>
            </a:ln>
            <a:effectLst>
              <a:outerShdw blurRad="152400" dist="76200" dir="5400000" algn="t" rotWithShape="0">
                <a:prstClr val="black">
                  <a:alpha val="88000"/>
                </a:prst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609468">
                <a:spcBef>
                  <a:spcPct val="50000"/>
                </a:spcBef>
                <a:spcAft>
                  <a:spcPts val="1800"/>
                </a:spcAft>
                <a:buClr>
                  <a:srgbClr val="FFFFFF"/>
                </a:buClr>
                <a:buSzPct val="100000"/>
              </a:pPr>
              <a:endParaRPr lang="en-US" sz="2000" kern="0" dirty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iscoregular"/>
              </a:endParaRPr>
            </a:p>
          </p:txBody>
        </p:sp>
        <p:sp>
          <p:nvSpPr>
            <p:cNvPr id="171" name="Rectangle 13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gray">
            <a:xfrm>
              <a:off x="2650002" y="2381001"/>
              <a:ext cx="2375759" cy="189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algn="ctr" defTabSz="814319">
                <a:buClr>
                  <a:srgbClr val="000000"/>
                </a:buClr>
                <a:defRPr/>
              </a:pPr>
              <a:r>
                <a:rPr lang="en-US" sz="1600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iscoregular"/>
                  <a:cs typeface="Arial" pitchFamily="34" charset="0"/>
                </a:rPr>
                <a:t>Core Infrastructure</a:t>
              </a:r>
            </a:p>
          </p:txBody>
        </p:sp>
      </p:grpSp>
      <p:grpSp>
        <p:nvGrpSpPr>
          <p:cNvPr id="10" name="Group 46"/>
          <p:cNvGrpSpPr>
            <a:grpSpLocks/>
          </p:cNvGrpSpPr>
          <p:nvPr/>
        </p:nvGrpSpPr>
        <p:grpSpPr>
          <a:xfrm>
            <a:off x="3389312" y="3873237"/>
            <a:ext cx="5246720" cy="530352"/>
            <a:chOff x="2565400" y="2271713"/>
            <a:chExt cx="2544963" cy="407986"/>
          </a:xfrm>
        </p:grpSpPr>
        <p:sp>
          <p:nvSpPr>
            <p:cNvPr id="174" name="Rectangle 173"/>
            <p:cNvSpPr/>
            <p:nvPr/>
          </p:nvSpPr>
          <p:spPr>
            <a:xfrm>
              <a:off x="2565400" y="2271713"/>
              <a:ext cx="2544963" cy="407986"/>
            </a:xfrm>
            <a:prstGeom prst="rect">
              <a:avLst/>
            </a:prstGeom>
            <a:gradFill>
              <a:gsLst>
                <a:gs pos="100000">
                  <a:srgbClr val="08252E"/>
                </a:gs>
                <a:gs pos="0">
                  <a:srgbClr val="0D495B"/>
                </a:gs>
              </a:gsLst>
              <a:lin ang="5400000" scaled="0"/>
            </a:gradFill>
            <a:ln w="25400" cap="flat">
              <a:gradFill>
                <a:gsLst>
                  <a:gs pos="5400">
                    <a:srgbClr val="15BEC2"/>
                  </a:gs>
                  <a:gs pos="100000">
                    <a:srgbClr val="15BEC2">
                      <a:alpha val="0"/>
                    </a:srgbClr>
                  </a:gs>
                  <a:gs pos="95000">
                    <a:srgbClr val="15BEC2"/>
                  </a:gs>
                  <a:gs pos="0">
                    <a:srgbClr val="01BBBB">
                      <a:alpha val="0"/>
                    </a:srgbClr>
                  </a:gs>
                </a:gsLst>
                <a:lin ang="0" scaled="0"/>
              </a:gradFill>
              <a:prstDash val="solid"/>
              <a:miter lim="800000"/>
              <a:headEnd/>
              <a:tailEnd/>
            </a:ln>
            <a:effectLst>
              <a:outerShdw blurRad="152400" dist="76200" dir="5400000" algn="t" rotWithShape="0">
                <a:prstClr val="black">
                  <a:alpha val="88000"/>
                </a:prst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609468">
                <a:spcBef>
                  <a:spcPct val="50000"/>
                </a:spcBef>
                <a:spcAft>
                  <a:spcPts val="1800"/>
                </a:spcAft>
                <a:buClr>
                  <a:srgbClr val="FFFFFF"/>
                </a:buClr>
                <a:buSzPct val="100000"/>
              </a:pPr>
              <a:endParaRPr lang="en-US" sz="2000" kern="0" dirty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iscoregular"/>
              </a:endParaRPr>
            </a:p>
          </p:txBody>
        </p:sp>
        <p:sp>
          <p:nvSpPr>
            <p:cNvPr id="175" name="Rectangle 13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gray">
            <a:xfrm>
              <a:off x="2757152" y="2381001"/>
              <a:ext cx="2161459" cy="189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algn="ctr" defTabSz="814319">
                <a:buClr>
                  <a:srgbClr val="000000"/>
                </a:buClr>
                <a:defRPr/>
              </a:pPr>
              <a:r>
                <a:rPr lang="en-US" sz="1600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iscoregular"/>
                  <a:cs typeface="Arial" pitchFamily="34" charset="0"/>
                </a:rPr>
                <a:t>Workspace Management</a:t>
              </a:r>
              <a:endParaRPr lang="en-US" sz="12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scoregular"/>
                <a:cs typeface="Arial" pitchFamily="34" charset="0"/>
              </a:endParaRPr>
            </a:p>
          </p:txBody>
        </p:sp>
      </p:grpSp>
      <p:grpSp>
        <p:nvGrpSpPr>
          <p:cNvPr id="14" name="Group 40"/>
          <p:cNvGrpSpPr>
            <a:grpSpLocks/>
          </p:cNvGrpSpPr>
          <p:nvPr/>
        </p:nvGrpSpPr>
        <p:grpSpPr>
          <a:xfrm>
            <a:off x="3387692" y="5156200"/>
            <a:ext cx="5246720" cy="530352"/>
            <a:chOff x="2565400" y="2271713"/>
            <a:chExt cx="2544963" cy="407986"/>
          </a:xfrm>
        </p:grpSpPr>
        <p:sp>
          <p:nvSpPr>
            <p:cNvPr id="157" name="Rectangle 156"/>
            <p:cNvSpPr/>
            <p:nvPr/>
          </p:nvSpPr>
          <p:spPr>
            <a:xfrm>
              <a:off x="2565400" y="2271713"/>
              <a:ext cx="2544963" cy="407986"/>
            </a:xfrm>
            <a:prstGeom prst="rect">
              <a:avLst/>
            </a:prstGeom>
            <a:gradFill>
              <a:gsLst>
                <a:gs pos="100000">
                  <a:srgbClr val="08252E"/>
                </a:gs>
                <a:gs pos="0">
                  <a:srgbClr val="0D495B"/>
                </a:gs>
              </a:gsLst>
              <a:lin ang="5400000" scaled="0"/>
            </a:gradFill>
            <a:ln w="25400" cap="flat">
              <a:gradFill>
                <a:gsLst>
                  <a:gs pos="5400">
                    <a:srgbClr val="15BEC2"/>
                  </a:gs>
                  <a:gs pos="100000">
                    <a:srgbClr val="15BEC2">
                      <a:alpha val="0"/>
                    </a:srgbClr>
                  </a:gs>
                  <a:gs pos="95000">
                    <a:srgbClr val="15BEC2"/>
                  </a:gs>
                  <a:gs pos="0">
                    <a:srgbClr val="01BBBB">
                      <a:alpha val="0"/>
                    </a:srgbClr>
                  </a:gs>
                </a:gsLst>
                <a:lin ang="0" scaled="0"/>
              </a:gradFill>
              <a:prstDash val="solid"/>
              <a:miter lim="800000"/>
              <a:headEnd/>
              <a:tailEnd/>
            </a:ln>
            <a:effectLst>
              <a:outerShdw blurRad="152400" dist="76200" dir="5400000" algn="t" rotWithShape="0">
                <a:prstClr val="black">
                  <a:alpha val="88000"/>
                </a:prst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609468">
                <a:spcBef>
                  <a:spcPct val="50000"/>
                </a:spcBef>
                <a:spcAft>
                  <a:spcPts val="1800"/>
                </a:spcAft>
                <a:buClr>
                  <a:srgbClr val="FFFFFF"/>
                </a:buClr>
                <a:buSzPct val="100000"/>
              </a:pPr>
              <a:endParaRPr lang="en-US" sz="2000" kern="0" dirty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iscoregular"/>
              </a:endParaRPr>
            </a:p>
          </p:txBody>
        </p:sp>
        <p:sp>
          <p:nvSpPr>
            <p:cNvPr id="160" name="Rectangle 13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gray">
            <a:xfrm>
              <a:off x="3074294" y="2381001"/>
              <a:ext cx="1527175" cy="189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 anchor="ctr">
              <a:spAutoFit/>
            </a:bodyPr>
            <a:lstStyle/>
            <a:p>
              <a:pPr algn="ctr" defTabSz="814319">
                <a:buClr>
                  <a:srgbClr val="000000"/>
                </a:buClr>
                <a:defRPr/>
              </a:pPr>
              <a:r>
                <a:rPr lang="en-US" sz="1600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iscoregular"/>
                  <a:cs typeface="Arial" pitchFamily="34" charset="0"/>
                </a:rPr>
                <a:t>Policy Management</a:t>
              </a:r>
              <a:endParaRPr lang="en-US" sz="12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scoregular"/>
                <a:cs typeface="Arial" pitchFamily="34" charset="0"/>
              </a:endParaRPr>
            </a:p>
          </p:txBody>
        </p:sp>
      </p:grpSp>
      <p:grpSp>
        <p:nvGrpSpPr>
          <p:cNvPr id="16" name="Group 43"/>
          <p:cNvGrpSpPr>
            <a:grpSpLocks/>
          </p:cNvGrpSpPr>
          <p:nvPr/>
        </p:nvGrpSpPr>
        <p:grpSpPr>
          <a:xfrm>
            <a:off x="3387692" y="4521200"/>
            <a:ext cx="5246720" cy="530352"/>
            <a:chOff x="2565400" y="2271713"/>
            <a:chExt cx="2544963" cy="407986"/>
          </a:xfrm>
        </p:grpSpPr>
        <p:sp>
          <p:nvSpPr>
            <p:cNvPr id="185" name="Rectangle 184"/>
            <p:cNvSpPr/>
            <p:nvPr/>
          </p:nvSpPr>
          <p:spPr>
            <a:xfrm>
              <a:off x="2565400" y="2271713"/>
              <a:ext cx="2544963" cy="407986"/>
            </a:xfrm>
            <a:prstGeom prst="rect">
              <a:avLst/>
            </a:prstGeom>
            <a:gradFill>
              <a:gsLst>
                <a:gs pos="100000">
                  <a:srgbClr val="08252E"/>
                </a:gs>
                <a:gs pos="0">
                  <a:srgbClr val="0D495B"/>
                </a:gs>
              </a:gsLst>
              <a:lin ang="5400000" scaled="0"/>
            </a:gradFill>
            <a:ln w="25400" cap="flat">
              <a:gradFill>
                <a:gsLst>
                  <a:gs pos="5400">
                    <a:srgbClr val="15BEC2"/>
                  </a:gs>
                  <a:gs pos="100000">
                    <a:srgbClr val="15BEC2">
                      <a:alpha val="0"/>
                    </a:srgbClr>
                  </a:gs>
                  <a:gs pos="95000">
                    <a:srgbClr val="15BEC2"/>
                  </a:gs>
                  <a:gs pos="0">
                    <a:srgbClr val="01BBBB">
                      <a:alpha val="0"/>
                    </a:srgbClr>
                  </a:gs>
                </a:gsLst>
                <a:lin ang="0" scaled="0"/>
              </a:gradFill>
              <a:prstDash val="solid"/>
              <a:miter lim="800000"/>
              <a:headEnd/>
              <a:tailEnd/>
            </a:ln>
            <a:effectLst>
              <a:outerShdw blurRad="152400" dist="76200" dir="5400000" algn="t" rotWithShape="0">
                <a:prstClr val="black">
                  <a:alpha val="88000"/>
                </a:prst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609468">
                <a:spcBef>
                  <a:spcPct val="50000"/>
                </a:spcBef>
                <a:spcAft>
                  <a:spcPts val="1800"/>
                </a:spcAft>
                <a:buClr>
                  <a:srgbClr val="FFFFFF"/>
                </a:buClr>
                <a:buSzPct val="100000"/>
              </a:pPr>
              <a:endParaRPr lang="en-US" sz="2000" kern="0" dirty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iscoregular"/>
              </a:endParaRPr>
            </a:p>
          </p:txBody>
        </p:sp>
        <p:sp>
          <p:nvSpPr>
            <p:cNvPr id="186" name="Rectangle 13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gray">
            <a:xfrm>
              <a:off x="2776202" y="2381001"/>
              <a:ext cx="2123359" cy="189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algn="ctr" defTabSz="814319">
                <a:buClr>
                  <a:srgbClr val="000000"/>
                </a:buClr>
                <a:defRPr/>
              </a:pPr>
              <a:r>
                <a:rPr lang="en-US" sz="1600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iscoregular"/>
                  <a:cs typeface="Arial" pitchFamily="34" charset="0"/>
                </a:rPr>
                <a:t>Secure Mobility</a:t>
              </a:r>
              <a:endParaRPr lang="en-US" sz="12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scoregular"/>
                <a:cs typeface="Arial" pitchFamily="34" charset="0"/>
              </a:endParaRPr>
            </a:p>
          </p:txBody>
        </p:sp>
      </p:grpSp>
      <p:grpSp>
        <p:nvGrpSpPr>
          <p:cNvPr id="18" name="Group 49"/>
          <p:cNvGrpSpPr>
            <a:grpSpLocks/>
          </p:cNvGrpSpPr>
          <p:nvPr/>
        </p:nvGrpSpPr>
        <p:grpSpPr>
          <a:xfrm>
            <a:off x="3387692" y="3238500"/>
            <a:ext cx="5246720" cy="530352"/>
            <a:chOff x="2565400" y="2271713"/>
            <a:chExt cx="2544963" cy="407986"/>
          </a:xfrm>
        </p:grpSpPr>
        <p:sp>
          <p:nvSpPr>
            <p:cNvPr id="194" name="Rectangle 193"/>
            <p:cNvSpPr/>
            <p:nvPr/>
          </p:nvSpPr>
          <p:spPr>
            <a:xfrm>
              <a:off x="2565400" y="2271713"/>
              <a:ext cx="2544963" cy="407986"/>
            </a:xfrm>
            <a:prstGeom prst="rect">
              <a:avLst/>
            </a:prstGeom>
            <a:gradFill>
              <a:gsLst>
                <a:gs pos="100000">
                  <a:srgbClr val="08252E"/>
                </a:gs>
                <a:gs pos="0">
                  <a:srgbClr val="0D495B"/>
                </a:gs>
              </a:gsLst>
              <a:lin ang="5400000" scaled="0"/>
            </a:gradFill>
            <a:ln w="25400" cap="flat">
              <a:gradFill>
                <a:gsLst>
                  <a:gs pos="5400">
                    <a:srgbClr val="15BEC2"/>
                  </a:gs>
                  <a:gs pos="100000">
                    <a:srgbClr val="15BEC2">
                      <a:alpha val="0"/>
                    </a:srgbClr>
                  </a:gs>
                  <a:gs pos="95000">
                    <a:srgbClr val="15BEC2"/>
                  </a:gs>
                  <a:gs pos="0">
                    <a:srgbClr val="01BBBB">
                      <a:alpha val="0"/>
                    </a:srgbClr>
                  </a:gs>
                </a:gsLst>
                <a:lin ang="0" scaled="0"/>
              </a:gradFill>
              <a:prstDash val="solid"/>
              <a:miter lim="800000"/>
              <a:headEnd/>
              <a:tailEnd/>
            </a:ln>
            <a:effectLst>
              <a:outerShdw blurRad="152400" dist="76200" dir="5400000" algn="t" rotWithShape="0">
                <a:prstClr val="black">
                  <a:alpha val="88000"/>
                </a:prst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609468">
                <a:spcBef>
                  <a:spcPct val="50000"/>
                </a:spcBef>
                <a:spcAft>
                  <a:spcPts val="1800"/>
                </a:spcAft>
                <a:buClr>
                  <a:srgbClr val="FFFFFF"/>
                </a:buClr>
                <a:buSzPct val="100000"/>
              </a:pPr>
              <a:endParaRPr lang="en-US" sz="2000" kern="0" dirty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iscoregular"/>
              </a:endParaRPr>
            </a:p>
          </p:txBody>
        </p:sp>
        <p:sp>
          <p:nvSpPr>
            <p:cNvPr id="195" name="Rectangle 13"/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gray">
            <a:xfrm>
              <a:off x="2633309" y="2393144"/>
              <a:ext cx="2409147" cy="189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algn="ctr" defTabSz="814319">
                <a:buClr>
                  <a:srgbClr val="000000"/>
                </a:buClr>
                <a:defRPr/>
              </a:pPr>
              <a:r>
                <a:rPr lang="en-US" sz="1600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iscoregular"/>
                  <a:cs typeface="Arial" pitchFamily="34" charset="0"/>
                </a:rPr>
                <a:t>Workspace Productivity Applications</a:t>
              </a:r>
            </a:p>
          </p:txBody>
        </p:sp>
      </p:grpSp>
      <p:pic>
        <p:nvPicPr>
          <p:cNvPr id="94" name="Picture 93" descr="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38612" y="2971800"/>
            <a:ext cx="3657219" cy="3657219"/>
          </a:xfrm>
          <a:prstGeom prst="rect">
            <a:avLst/>
          </a:prstGeom>
        </p:spPr>
      </p:pic>
      <p:pic>
        <p:nvPicPr>
          <p:cNvPr id="95" name="Picture 94" descr="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38612" y="2971800"/>
            <a:ext cx="3657219" cy="3657219"/>
          </a:xfrm>
          <a:prstGeom prst="rect">
            <a:avLst/>
          </a:prstGeom>
        </p:spPr>
      </p:pic>
      <p:pic>
        <p:nvPicPr>
          <p:cNvPr id="96" name="Picture 95" descr="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38612" y="2971800"/>
            <a:ext cx="3657219" cy="3657219"/>
          </a:xfrm>
          <a:prstGeom prst="rect">
            <a:avLst/>
          </a:prstGeom>
        </p:spPr>
      </p:pic>
      <p:pic>
        <p:nvPicPr>
          <p:cNvPr id="97" name="Picture 96" descr="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38612" y="2971800"/>
            <a:ext cx="3657219" cy="3657219"/>
          </a:xfrm>
          <a:prstGeom prst="rect">
            <a:avLst/>
          </a:prstGeom>
        </p:spPr>
      </p:pic>
      <p:pic>
        <p:nvPicPr>
          <p:cNvPr id="98" name="Picture 97" descr="20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38612" y="2971800"/>
            <a:ext cx="3657219" cy="3657219"/>
          </a:xfrm>
          <a:prstGeom prst="rect">
            <a:avLst/>
          </a:prstGeom>
          <a:effectLst>
            <a:glow rad="292100">
              <a:srgbClr val="4CF868">
                <a:alpha val="43000"/>
              </a:srgbClr>
            </a:glow>
            <a:softEdge rad="635000"/>
          </a:effectLst>
        </p:spPr>
      </p:pic>
      <p:sp>
        <p:nvSpPr>
          <p:cNvPr id="90" name="Rectangle 89"/>
          <p:cNvSpPr/>
          <p:nvPr/>
        </p:nvSpPr>
        <p:spPr>
          <a:xfrm>
            <a:off x="3351212" y="2070100"/>
            <a:ext cx="533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CiscoSansTT ExtraLight"/>
                <a:cs typeface="CiscoSansTT ExtraLight"/>
              </a:rPr>
              <a:t>Integrated &amp; Work-ready</a:t>
            </a:r>
            <a:endParaRPr lang="en-US" sz="2000" dirty="0" smtClean="0">
              <a:latin typeface="CiscoSansTT ExtraLight"/>
              <a:cs typeface="CiscoSansTT ExtraLight"/>
            </a:endParaRPr>
          </a:p>
        </p:txBody>
      </p:sp>
    </p:spTree>
    <p:extLst>
      <p:ext uri="{BB962C8B-B14F-4D97-AF65-F5344CB8AC3E}">
        <p14:creationId xmlns:p14="http://schemas.microsoft.com/office/powerpoint/2010/main" val="3841500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newstairs.jpg"/>
          <p:cNvPicPr>
            <a:picLocks noChangeAspect="1"/>
          </p:cNvPicPr>
          <p:nvPr/>
        </p:nvPicPr>
        <p:blipFill>
          <a:blip r:embed="rId3"/>
          <a:srcRect l="2488" r="1862"/>
          <a:stretch>
            <a:fillRect/>
          </a:stretch>
        </p:blipFill>
        <p:spPr>
          <a:xfrm>
            <a:off x="303212" y="-228600"/>
            <a:ext cx="11658600" cy="685621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 flipH="1">
            <a:off x="303209" y="-381000"/>
            <a:ext cx="11682785" cy="70104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20000"/>
                  <a:lumOff val="80000"/>
                  <a:alpha val="0"/>
                </a:schemeClr>
              </a:gs>
              <a:gs pos="50000">
                <a:schemeClr val="accent3">
                  <a:lumMod val="50000"/>
                </a:schemeClr>
              </a:gs>
              <a:gs pos="100000">
                <a:schemeClr val="accent3">
                  <a:lumMod val="50000"/>
                  <a:alpha val="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29"/>
          <p:cNvGrpSpPr/>
          <p:nvPr/>
        </p:nvGrpSpPr>
        <p:grpSpPr>
          <a:xfrm>
            <a:off x="9980612" y="1143000"/>
            <a:ext cx="1981200" cy="1524000"/>
            <a:chOff x="9904412" y="2209800"/>
            <a:chExt cx="1981200" cy="1524000"/>
          </a:xfrm>
        </p:grpSpPr>
        <p:sp>
          <p:nvSpPr>
            <p:cNvPr id="29" name="Rounded Rectangle 28"/>
            <p:cNvSpPr/>
            <p:nvPr/>
          </p:nvSpPr>
          <p:spPr>
            <a:xfrm>
              <a:off x="9980612" y="2209800"/>
              <a:ext cx="1835356" cy="853807"/>
            </a:xfrm>
            <a:prstGeom prst="roundRect">
              <a:avLst/>
            </a:prstGeom>
            <a:gradFill flip="none" rotWithShape="1">
              <a:gsLst>
                <a:gs pos="0">
                  <a:srgbClr val="D4D8C6"/>
                </a:gs>
                <a:gs pos="50000">
                  <a:srgbClr val="7D8074"/>
                </a:gs>
                <a:gs pos="100000">
                  <a:srgbClr val="7D8074"/>
                </a:gs>
              </a:gsLst>
              <a:lin ang="16200000" scaled="1"/>
              <a:tileRect/>
            </a:gradFill>
            <a:ln w="25400" cap="flat" cmpd="sng" algn="ctr">
              <a:noFill/>
              <a:prstDash val="solid"/>
            </a:ln>
            <a:effectLst>
              <a:outerShdw blurRad="406400" algn="t" rotWithShape="0">
                <a:prstClr val="black">
                  <a:alpha val="69000"/>
                </a:prstClr>
              </a:outerShdw>
            </a:effectLst>
          </p:spPr>
          <p:txBody>
            <a:bodyPr lIns="45720" rIns="4572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Round Single Corner Rectangle 20"/>
            <p:cNvSpPr/>
            <p:nvPr/>
          </p:nvSpPr>
          <p:spPr>
            <a:xfrm flipH="1">
              <a:off x="9982198" y="2527300"/>
              <a:ext cx="1846791" cy="1206500"/>
            </a:xfrm>
            <a:prstGeom prst="round1Rect">
              <a:avLst>
                <a:gd name="adj" fmla="val 6895"/>
              </a:avLst>
            </a:prstGeom>
            <a:gradFill flip="none" rotWithShape="1">
              <a:gsLst>
                <a:gs pos="0">
                  <a:srgbClr val="7B55D9">
                    <a:alpha val="0"/>
                  </a:srgbClr>
                </a:gs>
                <a:gs pos="100000">
                  <a:srgbClr val="D9DADF">
                    <a:alpha val="0"/>
                  </a:srgbClr>
                </a:gs>
                <a:gs pos="84000">
                  <a:srgbClr val="7D8074"/>
                </a:gs>
              </a:gsLst>
              <a:lin ang="162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82124" tIns="41061" rIns="82124" bIns="4106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14388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36" name="Flowchart: Process 35"/>
            <p:cNvSpPr/>
            <p:nvPr/>
          </p:nvSpPr>
          <p:spPr>
            <a:xfrm>
              <a:off x="9904412" y="2355973"/>
              <a:ext cx="1981200" cy="561459"/>
            </a:xfrm>
            <a:prstGeom prst="flowChartProcess">
              <a:avLst/>
            </a:prstGeom>
            <a:noFill/>
            <a:ln w="28575"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Collaborating on any device</a:t>
              </a:r>
            </a:p>
          </p:txBody>
        </p:sp>
      </p:grpSp>
      <p:pic>
        <p:nvPicPr>
          <p:cNvPr id="53" name="Picture 52" descr="stair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11188" y="1219200"/>
            <a:ext cx="2872865" cy="6057998"/>
          </a:xfrm>
          <a:prstGeom prst="rect">
            <a:avLst/>
          </a:prstGeom>
        </p:spPr>
      </p:pic>
      <p:sp>
        <p:nvSpPr>
          <p:cNvPr id="55" name="Rectangle 19"/>
          <p:cNvSpPr>
            <a:spLocks/>
          </p:cNvSpPr>
          <p:nvPr/>
        </p:nvSpPr>
        <p:spPr bwMode="auto">
          <a:xfrm>
            <a:off x="2513012" y="762000"/>
            <a:ext cx="6629400" cy="992187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  <p:txBody>
          <a:bodyPr lIns="0" tIns="0" rIns="0" bIns="0" anchor="t"/>
          <a:lstStyle/>
          <a:p>
            <a:pPr algn="ctr"/>
            <a:r>
              <a:rPr lang="en-US" sz="4800" b="1" dirty="0" smtClean="0">
                <a:effectLst>
                  <a:glow rad="101600">
                    <a:schemeClr val="bg1">
                      <a:lumMod val="60000"/>
                      <a:lumOff val="40000"/>
                      <a:alpha val="35000"/>
                    </a:schemeClr>
                  </a:glow>
                </a:effectLst>
                <a:ea typeface="Geneva"/>
                <a:cs typeface="Geneva"/>
                <a:sym typeface="CiscoSansTT" charset="0"/>
              </a:rPr>
              <a:t>Pulling it All Together</a:t>
            </a:r>
            <a:endParaRPr lang="en-US" sz="4800" b="1" dirty="0">
              <a:effectLst>
                <a:glow rad="101600">
                  <a:schemeClr val="bg1">
                    <a:lumMod val="60000"/>
                    <a:lumOff val="40000"/>
                    <a:alpha val="35000"/>
                  </a:schemeClr>
                </a:glow>
              </a:effectLst>
              <a:ea typeface="Geneva"/>
              <a:cs typeface="Geneva"/>
              <a:sym typeface="CiscoSansTT" charset="0"/>
            </a:endParaRPr>
          </a:p>
        </p:txBody>
      </p:sp>
      <p:grpSp>
        <p:nvGrpSpPr>
          <p:cNvPr id="3" name="Group 29"/>
          <p:cNvGrpSpPr/>
          <p:nvPr/>
        </p:nvGrpSpPr>
        <p:grpSpPr>
          <a:xfrm>
            <a:off x="9371012" y="2209800"/>
            <a:ext cx="1981200" cy="1524000"/>
            <a:chOff x="9904412" y="2209800"/>
            <a:chExt cx="1981200" cy="1524000"/>
          </a:xfrm>
        </p:grpSpPr>
        <p:sp>
          <p:nvSpPr>
            <p:cNvPr id="38" name="Rounded Rectangle 37"/>
            <p:cNvSpPr/>
            <p:nvPr/>
          </p:nvSpPr>
          <p:spPr>
            <a:xfrm>
              <a:off x="9980612" y="2209800"/>
              <a:ext cx="1835356" cy="853807"/>
            </a:xfrm>
            <a:prstGeom prst="roundRect">
              <a:avLst/>
            </a:prstGeom>
            <a:gradFill flip="none" rotWithShape="1">
              <a:gsLst>
                <a:gs pos="0">
                  <a:srgbClr val="D4D8C6"/>
                </a:gs>
                <a:gs pos="50000">
                  <a:srgbClr val="7D8074"/>
                </a:gs>
                <a:gs pos="100000">
                  <a:srgbClr val="7D8074"/>
                </a:gs>
              </a:gsLst>
              <a:lin ang="16200000" scaled="1"/>
              <a:tileRect/>
            </a:gradFill>
            <a:ln w="25400" cap="flat" cmpd="sng" algn="ctr">
              <a:noFill/>
              <a:prstDash val="solid"/>
            </a:ln>
            <a:effectLst>
              <a:outerShdw blurRad="406400" algn="t" rotWithShape="0">
                <a:prstClr val="black">
                  <a:alpha val="69000"/>
                </a:prstClr>
              </a:outerShdw>
            </a:effectLst>
          </p:spPr>
          <p:txBody>
            <a:bodyPr lIns="45720" rIns="4572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Round Single Corner Rectangle 41"/>
            <p:cNvSpPr/>
            <p:nvPr/>
          </p:nvSpPr>
          <p:spPr>
            <a:xfrm flipH="1">
              <a:off x="9982198" y="2527300"/>
              <a:ext cx="1846791" cy="1206500"/>
            </a:xfrm>
            <a:prstGeom prst="round1Rect">
              <a:avLst>
                <a:gd name="adj" fmla="val 6895"/>
              </a:avLst>
            </a:prstGeom>
            <a:gradFill flip="none" rotWithShape="1">
              <a:gsLst>
                <a:gs pos="0">
                  <a:srgbClr val="7B55D9">
                    <a:alpha val="0"/>
                  </a:srgbClr>
                </a:gs>
                <a:gs pos="100000">
                  <a:srgbClr val="D9DADF">
                    <a:alpha val="0"/>
                  </a:srgbClr>
                </a:gs>
                <a:gs pos="84000">
                  <a:srgbClr val="7D8074"/>
                </a:gs>
              </a:gsLst>
              <a:lin ang="162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82124" tIns="41061" rIns="82124" bIns="4106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14388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46" name="Flowchart: Process 35"/>
            <p:cNvSpPr/>
            <p:nvPr/>
          </p:nvSpPr>
          <p:spPr>
            <a:xfrm>
              <a:off x="9904412" y="2448441"/>
              <a:ext cx="1981200" cy="561459"/>
            </a:xfrm>
            <a:prstGeom prst="flowChartProcess">
              <a:avLst/>
            </a:prstGeom>
            <a:noFill/>
            <a:ln w="28575"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Secure Mobility with seamless anywhere access</a:t>
              </a:r>
            </a:p>
          </p:txBody>
        </p:sp>
      </p:grpSp>
      <p:grpSp>
        <p:nvGrpSpPr>
          <p:cNvPr id="4" name="Group 29"/>
          <p:cNvGrpSpPr/>
          <p:nvPr/>
        </p:nvGrpSpPr>
        <p:grpSpPr>
          <a:xfrm>
            <a:off x="7466012" y="2819400"/>
            <a:ext cx="1981200" cy="1828800"/>
            <a:chOff x="9904412" y="2209800"/>
            <a:chExt cx="1981200" cy="1828800"/>
          </a:xfrm>
        </p:grpSpPr>
        <p:sp>
          <p:nvSpPr>
            <p:cNvPr id="50" name="Rounded Rectangle 49"/>
            <p:cNvSpPr/>
            <p:nvPr/>
          </p:nvSpPr>
          <p:spPr>
            <a:xfrm>
              <a:off x="9980612" y="2209800"/>
              <a:ext cx="1835356" cy="1143000"/>
            </a:xfrm>
            <a:prstGeom prst="roundRect">
              <a:avLst/>
            </a:prstGeom>
            <a:gradFill flip="none" rotWithShape="1">
              <a:gsLst>
                <a:gs pos="0">
                  <a:srgbClr val="D4D8C6"/>
                </a:gs>
                <a:gs pos="50000">
                  <a:srgbClr val="7D8074"/>
                </a:gs>
                <a:gs pos="100000">
                  <a:srgbClr val="7D8074"/>
                </a:gs>
              </a:gsLst>
              <a:lin ang="16200000" scaled="1"/>
              <a:tileRect/>
            </a:gradFill>
            <a:ln w="25400" cap="flat" cmpd="sng" algn="ctr">
              <a:noFill/>
              <a:prstDash val="solid"/>
            </a:ln>
            <a:effectLst>
              <a:outerShdw blurRad="406400" algn="t" rotWithShape="0">
                <a:prstClr val="black">
                  <a:alpha val="69000"/>
                </a:prstClr>
              </a:outerShdw>
            </a:effectLst>
          </p:spPr>
          <p:txBody>
            <a:bodyPr lIns="45720" rIns="4572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Round Single Corner Rectangle 53"/>
            <p:cNvSpPr/>
            <p:nvPr/>
          </p:nvSpPr>
          <p:spPr>
            <a:xfrm flipH="1">
              <a:off x="9982198" y="2832100"/>
              <a:ext cx="1846791" cy="1206500"/>
            </a:xfrm>
            <a:prstGeom prst="round1Rect">
              <a:avLst>
                <a:gd name="adj" fmla="val 6895"/>
              </a:avLst>
            </a:prstGeom>
            <a:gradFill flip="none" rotWithShape="1">
              <a:gsLst>
                <a:gs pos="0">
                  <a:srgbClr val="7B55D9">
                    <a:alpha val="0"/>
                  </a:srgbClr>
                </a:gs>
                <a:gs pos="100000">
                  <a:srgbClr val="D9DADF">
                    <a:alpha val="0"/>
                  </a:srgbClr>
                </a:gs>
                <a:gs pos="84000">
                  <a:srgbClr val="7D8074"/>
                </a:gs>
              </a:gsLst>
              <a:lin ang="162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82124" tIns="41061" rIns="82124" bIns="4106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14388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6" name="Flowchart: Process 35"/>
            <p:cNvSpPr/>
            <p:nvPr/>
          </p:nvSpPr>
          <p:spPr>
            <a:xfrm>
              <a:off x="9904412" y="2235200"/>
              <a:ext cx="1981200" cy="1028700"/>
            </a:xfrm>
            <a:prstGeom prst="flowChartProcess">
              <a:avLst/>
            </a:prstGeom>
            <a:noFill/>
            <a:ln w="28575"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Delivering the Workspace in a pervasive and predictable manner</a:t>
              </a:r>
            </a:p>
          </p:txBody>
        </p:sp>
      </p:grpSp>
      <p:grpSp>
        <p:nvGrpSpPr>
          <p:cNvPr id="5" name="Group 29"/>
          <p:cNvGrpSpPr/>
          <p:nvPr/>
        </p:nvGrpSpPr>
        <p:grpSpPr>
          <a:xfrm>
            <a:off x="5561012" y="3581400"/>
            <a:ext cx="1981200" cy="1524000"/>
            <a:chOff x="9904412" y="2209800"/>
            <a:chExt cx="1981200" cy="1524000"/>
          </a:xfrm>
        </p:grpSpPr>
        <p:sp>
          <p:nvSpPr>
            <p:cNvPr id="58" name="Rounded Rectangle 57"/>
            <p:cNvSpPr/>
            <p:nvPr/>
          </p:nvSpPr>
          <p:spPr>
            <a:xfrm>
              <a:off x="9980612" y="2209800"/>
              <a:ext cx="1835356" cy="853807"/>
            </a:xfrm>
            <a:prstGeom prst="roundRect">
              <a:avLst/>
            </a:prstGeom>
            <a:gradFill flip="none" rotWithShape="1">
              <a:gsLst>
                <a:gs pos="0">
                  <a:srgbClr val="D4D8C6"/>
                </a:gs>
                <a:gs pos="50000">
                  <a:srgbClr val="7D8074"/>
                </a:gs>
                <a:gs pos="100000">
                  <a:srgbClr val="7D8074"/>
                </a:gs>
              </a:gsLst>
              <a:lin ang="16200000" scaled="1"/>
              <a:tileRect/>
            </a:gradFill>
            <a:ln w="25400" cap="flat" cmpd="sng" algn="ctr">
              <a:noFill/>
              <a:prstDash val="solid"/>
            </a:ln>
            <a:effectLst>
              <a:outerShdw blurRad="406400" algn="t" rotWithShape="0">
                <a:prstClr val="black">
                  <a:alpha val="69000"/>
                </a:prstClr>
              </a:outerShdw>
            </a:effectLst>
          </p:spPr>
          <p:txBody>
            <a:bodyPr lIns="45720" rIns="4572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" name="Round Single Corner Rectangle 58"/>
            <p:cNvSpPr/>
            <p:nvPr/>
          </p:nvSpPr>
          <p:spPr>
            <a:xfrm flipH="1">
              <a:off x="9982198" y="2527300"/>
              <a:ext cx="1846791" cy="1206500"/>
            </a:xfrm>
            <a:prstGeom prst="round1Rect">
              <a:avLst>
                <a:gd name="adj" fmla="val 6895"/>
              </a:avLst>
            </a:prstGeom>
            <a:gradFill flip="none" rotWithShape="1">
              <a:gsLst>
                <a:gs pos="0">
                  <a:srgbClr val="7B55D9">
                    <a:alpha val="0"/>
                  </a:srgbClr>
                </a:gs>
                <a:gs pos="100000">
                  <a:srgbClr val="D9DADF">
                    <a:alpha val="0"/>
                  </a:srgbClr>
                </a:gs>
                <a:gs pos="84000">
                  <a:srgbClr val="7D8074"/>
                </a:gs>
              </a:gsLst>
              <a:lin ang="162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82124" tIns="41061" rIns="82124" bIns="4106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14388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60" name="Flowchart: Process 35"/>
            <p:cNvSpPr/>
            <p:nvPr/>
          </p:nvSpPr>
          <p:spPr>
            <a:xfrm>
              <a:off x="9904412" y="2448441"/>
              <a:ext cx="1981200" cy="561459"/>
            </a:xfrm>
            <a:prstGeom prst="flowChartProcess">
              <a:avLst/>
            </a:prstGeom>
            <a:noFill/>
            <a:ln w="28575"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Manage and Secure </a:t>
              </a:r>
              <a:br>
                <a:rPr lang="en-US" sz="1600" dirty="0" smtClean="0">
                  <a:solidFill>
                    <a:schemeClr val="tx1"/>
                  </a:solidFill>
                </a:rPr>
              </a:br>
              <a:r>
                <a:rPr lang="en-US" sz="1600" dirty="0" smtClean="0">
                  <a:solidFill>
                    <a:schemeClr val="tx1"/>
                  </a:solidFill>
                </a:rPr>
                <a:t>the Devices</a:t>
              </a:r>
            </a:p>
          </p:txBody>
        </p:sp>
      </p:grpSp>
      <p:grpSp>
        <p:nvGrpSpPr>
          <p:cNvPr id="6" name="Group 29"/>
          <p:cNvGrpSpPr/>
          <p:nvPr/>
        </p:nvGrpSpPr>
        <p:grpSpPr>
          <a:xfrm>
            <a:off x="3656012" y="4114800"/>
            <a:ext cx="1981200" cy="2057400"/>
            <a:chOff x="9921874" y="1981200"/>
            <a:chExt cx="1981200" cy="2057400"/>
          </a:xfrm>
        </p:grpSpPr>
        <p:sp>
          <p:nvSpPr>
            <p:cNvPr id="62" name="Rounded Rectangle 61"/>
            <p:cNvSpPr/>
            <p:nvPr/>
          </p:nvSpPr>
          <p:spPr>
            <a:xfrm>
              <a:off x="9980612" y="1981200"/>
              <a:ext cx="1835356" cy="1371600"/>
            </a:xfrm>
            <a:prstGeom prst="roundRect">
              <a:avLst/>
            </a:prstGeom>
            <a:gradFill flip="none" rotWithShape="1">
              <a:gsLst>
                <a:gs pos="0">
                  <a:srgbClr val="D4D8C6"/>
                </a:gs>
                <a:gs pos="50000">
                  <a:srgbClr val="7D8074"/>
                </a:gs>
                <a:gs pos="100000">
                  <a:srgbClr val="7D8074"/>
                </a:gs>
              </a:gsLst>
              <a:lin ang="16200000" scaled="1"/>
              <a:tileRect/>
            </a:gradFill>
            <a:ln w="25400" cap="flat" cmpd="sng" algn="ctr">
              <a:noFill/>
              <a:prstDash val="solid"/>
            </a:ln>
            <a:effectLst>
              <a:outerShdw blurRad="406400" algn="t" rotWithShape="0">
                <a:prstClr val="black">
                  <a:alpha val="69000"/>
                </a:prstClr>
              </a:outerShdw>
            </a:effectLst>
          </p:spPr>
          <p:txBody>
            <a:bodyPr lIns="45720" rIns="4572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" name="Round Single Corner Rectangle 62"/>
            <p:cNvSpPr/>
            <p:nvPr/>
          </p:nvSpPr>
          <p:spPr>
            <a:xfrm flipH="1">
              <a:off x="9982198" y="2832100"/>
              <a:ext cx="1846791" cy="1206500"/>
            </a:xfrm>
            <a:prstGeom prst="round1Rect">
              <a:avLst>
                <a:gd name="adj" fmla="val 6895"/>
              </a:avLst>
            </a:prstGeom>
            <a:gradFill flip="none" rotWithShape="1">
              <a:gsLst>
                <a:gs pos="0">
                  <a:srgbClr val="7B55D9">
                    <a:alpha val="0"/>
                  </a:srgbClr>
                </a:gs>
                <a:gs pos="100000">
                  <a:srgbClr val="D9DADF">
                    <a:alpha val="0"/>
                  </a:srgbClr>
                </a:gs>
                <a:gs pos="84000">
                  <a:srgbClr val="7D8074"/>
                </a:gs>
              </a:gsLst>
              <a:lin ang="162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82124" tIns="41061" rIns="82124" bIns="4106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14388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64" name="Flowchart: Process 35"/>
            <p:cNvSpPr/>
            <p:nvPr/>
          </p:nvSpPr>
          <p:spPr>
            <a:xfrm>
              <a:off x="9921874" y="2273300"/>
              <a:ext cx="1981200" cy="1028700"/>
            </a:xfrm>
            <a:prstGeom prst="flowChartProcess">
              <a:avLst/>
            </a:prstGeom>
            <a:noFill/>
            <a:ln w="28575"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Network Access – right person with right device having access to the right information</a:t>
              </a:r>
            </a:p>
          </p:txBody>
        </p:sp>
      </p:grpSp>
      <p:grpSp>
        <p:nvGrpSpPr>
          <p:cNvPr id="7" name="Group 29"/>
          <p:cNvGrpSpPr/>
          <p:nvPr/>
        </p:nvGrpSpPr>
        <p:grpSpPr>
          <a:xfrm>
            <a:off x="1674812" y="4495800"/>
            <a:ext cx="1981200" cy="2057400"/>
            <a:chOff x="9921874" y="1981200"/>
            <a:chExt cx="1981200" cy="2057400"/>
          </a:xfrm>
        </p:grpSpPr>
        <p:sp>
          <p:nvSpPr>
            <p:cNvPr id="66" name="Rounded Rectangle 65"/>
            <p:cNvSpPr/>
            <p:nvPr/>
          </p:nvSpPr>
          <p:spPr>
            <a:xfrm>
              <a:off x="9980612" y="1981200"/>
              <a:ext cx="1835356" cy="1371600"/>
            </a:xfrm>
            <a:prstGeom prst="roundRect">
              <a:avLst/>
            </a:prstGeom>
            <a:gradFill flip="none" rotWithShape="1">
              <a:gsLst>
                <a:gs pos="0">
                  <a:srgbClr val="D4D8C6"/>
                </a:gs>
                <a:gs pos="50000">
                  <a:srgbClr val="7D8074"/>
                </a:gs>
                <a:gs pos="100000">
                  <a:srgbClr val="7D8074"/>
                </a:gs>
              </a:gsLst>
              <a:lin ang="16200000" scaled="1"/>
              <a:tileRect/>
            </a:gradFill>
            <a:ln w="25400" cap="flat" cmpd="sng" algn="ctr">
              <a:noFill/>
              <a:prstDash val="solid"/>
            </a:ln>
            <a:effectLst>
              <a:outerShdw blurRad="406400" algn="t" rotWithShape="0">
                <a:prstClr val="black">
                  <a:alpha val="69000"/>
                </a:prstClr>
              </a:outerShdw>
            </a:effectLst>
          </p:spPr>
          <p:txBody>
            <a:bodyPr lIns="45720" rIns="4572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" name="Round Single Corner Rectangle 66"/>
            <p:cNvSpPr/>
            <p:nvPr/>
          </p:nvSpPr>
          <p:spPr>
            <a:xfrm flipH="1">
              <a:off x="9982198" y="2832100"/>
              <a:ext cx="1846791" cy="1206500"/>
            </a:xfrm>
            <a:prstGeom prst="round1Rect">
              <a:avLst>
                <a:gd name="adj" fmla="val 6895"/>
              </a:avLst>
            </a:prstGeom>
            <a:gradFill flip="none" rotWithShape="1">
              <a:gsLst>
                <a:gs pos="0">
                  <a:srgbClr val="7B55D9">
                    <a:alpha val="0"/>
                  </a:srgbClr>
                </a:gs>
                <a:gs pos="100000">
                  <a:srgbClr val="D9DADF">
                    <a:alpha val="0"/>
                  </a:srgbClr>
                </a:gs>
                <a:gs pos="84000">
                  <a:srgbClr val="7D8074"/>
                </a:gs>
              </a:gsLst>
              <a:lin ang="162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82124" tIns="41061" rIns="82124" bIns="4106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14388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68" name="Flowchart: Process 35"/>
            <p:cNvSpPr/>
            <p:nvPr/>
          </p:nvSpPr>
          <p:spPr>
            <a:xfrm>
              <a:off x="9921874" y="2273300"/>
              <a:ext cx="1981200" cy="1028700"/>
            </a:xfrm>
            <a:prstGeom prst="flowChartProcess">
              <a:avLst/>
            </a:prstGeom>
            <a:noFill/>
            <a:ln w="28575"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Onboarding – automatic onboarding using profiling and provisioning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3703844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6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Rectangle 121"/>
          <p:cNvSpPr/>
          <p:nvPr/>
        </p:nvSpPr>
        <p:spPr>
          <a:xfrm>
            <a:off x="9509124" y="1143000"/>
            <a:ext cx="2198688" cy="5405438"/>
          </a:xfrm>
          <a:prstGeom prst="rect">
            <a:avLst/>
          </a:prstGeom>
          <a:solidFill>
            <a:schemeClr val="accent6">
              <a:lumMod val="50000"/>
              <a:alpha val="59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121" name="Rectangle 120"/>
          <p:cNvSpPr/>
          <p:nvPr/>
        </p:nvSpPr>
        <p:spPr>
          <a:xfrm>
            <a:off x="7210424" y="1143000"/>
            <a:ext cx="2198688" cy="5405438"/>
          </a:xfrm>
          <a:prstGeom prst="rect">
            <a:avLst/>
          </a:prstGeom>
          <a:solidFill>
            <a:schemeClr val="accent6">
              <a:lumMod val="50000"/>
              <a:alpha val="59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120" name="Rectangle 119"/>
          <p:cNvSpPr/>
          <p:nvPr/>
        </p:nvSpPr>
        <p:spPr>
          <a:xfrm>
            <a:off x="4926012" y="1143000"/>
            <a:ext cx="2198688" cy="5405438"/>
          </a:xfrm>
          <a:prstGeom prst="rect">
            <a:avLst/>
          </a:prstGeom>
          <a:solidFill>
            <a:schemeClr val="accent6">
              <a:lumMod val="50000"/>
              <a:alpha val="59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119" name="Rectangle 118"/>
          <p:cNvSpPr/>
          <p:nvPr/>
        </p:nvSpPr>
        <p:spPr>
          <a:xfrm>
            <a:off x="2652712" y="1143000"/>
            <a:ext cx="2198688" cy="5405438"/>
          </a:xfrm>
          <a:prstGeom prst="rect">
            <a:avLst/>
          </a:prstGeom>
          <a:solidFill>
            <a:schemeClr val="accent6">
              <a:lumMod val="50000"/>
              <a:alpha val="59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115" name="Rectangle 114"/>
          <p:cNvSpPr/>
          <p:nvPr/>
        </p:nvSpPr>
        <p:spPr>
          <a:xfrm>
            <a:off x="379412" y="1143000"/>
            <a:ext cx="2198688" cy="5405438"/>
          </a:xfrm>
          <a:prstGeom prst="rect">
            <a:avLst/>
          </a:prstGeom>
          <a:solidFill>
            <a:schemeClr val="accent6">
              <a:lumMod val="50000"/>
              <a:alpha val="59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107" name="Rectangle 106"/>
          <p:cNvSpPr/>
          <p:nvPr/>
        </p:nvSpPr>
        <p:spPr>
          <a:xfrm>
            <a:off x="227012" y="3581400"/>
            <a:ext cx="11734800" cy="2895600"/>
          </a:xfrm>
          <a:prstGeom prst="rect">
            <a:avLst/>
          </a:prstGeom>
          <a:solidFill>
            <a:schemeClr val="accent3">
              <a:lumMod val="40000"/>
              <a:lumOff val="60000"/>
              <a:alpha val="6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105" name="Rectangle 104"/>
          <p:cNvSpPr/>
          <p:nvPr/>
        </p:nvSpPr>
        <p:spPr>
          <a:xfrm>
            <a:off x="227012" y="2743200"/>
            <a:ext cx="11734800" cy="762000"/>
          </a:xfrm>
          <a:prstGeom prst="rect">
            <a:avLst/>
          </a:prstGeom>
          <a:solidFill>
            <a:srgbClr val="0096D6">
              <a:alpha val="63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106" name="Rectangle 105"/>
          <p:cNvSpPr/>
          <p:nvPr/>
        </p:nvSpPr>
        <p:spPr>
          <a:xfrm>
            <a:off x="227012" y="1751012"/>
            <a:ext cx="11734800" cy="915987"/>
          </a:xfrm>
          <a:prstGeom prst="rect">
            <a:avLst/>
          </a:prstGeom>
          <a:solidFill>
            <a:schemeClr val="tx2">
              <a:lumMod val="75000"/>
              <a:alpha val="59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88" name="Rectangle 87"/>
          <p:cNvSpPr/>
          <p:nvPr/>
        </p:nvSpPr>
        <p:spPr>
          <a:xfrm flipH="1">
            <a:off x="227010" y="1751013"/>
            <a:ext cx="11758985" cy="480218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20000"/>
                  <a:lumOff val="80000"/>
                  <a:alpha val="0"/>
                </a:schemeClr>
              </a:gs>
              <a:gs pos="50000">
                <a:schemeClr val="accent3">
                  <a:lumMod val="50000"/>
                </a:schemeClr>
              </a:gs>
              <a:gs pos="100000">
                <a:schemeClr val="accent3">
                  <a:lumMod val="50000"/>
                  <a:alpha val="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BYOD Use Cases &amp; Solutions</a:t>
            </a:r>
            <a:endParaRPr lang="en-US" dirty="0"/>
          </a:p>
        </p:txBody>
      </p:sp>
      <p:grpSp>
        <p:nvGrpSpPr>
          <p:cNvPr id="109" name="Group 87"/>
          <p:cNvGrpSpPr>
            <a:grpSpLocks/>
          </p:cNvGrpSpPr>
          <p:nvPr/>
        </p:nvGrpSpPr>
        <p:grpSpPr bwMode="auto">
          <a:xfrm>
            <a:off x="430212" y="3975003"/>
            <a:ext cx="2118031" cy="2440348"/>
            <a:chOff x="548074" y="1812159"/>
            <a:chExt cx="3191513" cy="4690628"/>
          </a:xfrm>
        </p:grpSpPr>
        <p:grpSp>
          <p:nvGrpSpPr>
            <p:cNvPr id="110" name="Group 89"/>
            <p:cNvGrpSpPr>
              <a:grpSpLocks/>
            </p:cNvGrpSpPr>
            <p:nvPr/>
          </p:nvGrpSpPr>
          <p:grpSpPr bwMode="auto">
            <a:xfrm>
              <a:off x="563762" y="2812196"/>
              <a:ext cx="3160139" cy="766654"/>
              <a:chOff x="1750558" y="1994086"/>
              <a:chExt cx="3572795" cy="866765"/>
            </a:xfrm>
          </p:grpSpPr>
          <p:sp>
            <p:nvSpPr>
              <p:cNvPr id="155" name="Rounded Rectangle 154"/>
              <p:cNvSpPr>
                <a:spLocks noChangeArrowheads="1"/>
              </p:cNvSpPr>
              <p:nvPr/>
            </p:nvSpPr>
            <p:spPr bwMode="auto">
              <a:xfrm>
                <a:off x="1750558" y="1994086"/>
                <a:ext cx="3572795" cy="866765"/>
              </a:xfrm>
              <a:prstGeom prst="roundRect">
                <a:avLst>
                  <a:gd name="adj" fmla="val 16667"/>
                </a:avLst>
              </a:prstGeom>
              <a:gradFill flip="none" rotWithShape="1">
                <a:gsLst>
                  <a:gs pos="0">
                    <a:srgbClr val="11E5BB">
                      <a:shade val="30000"/>
                      <a:satMod val="115000"/>
                    </a:srgbClr>
                  </a:gs>
                  <a:gs pos="50000">
                    <a:srgbClr val="11E5BB">
                      <a:shade val="67500"/>
                      <a:satMod val="115000"/>
                    </a:srgbClr>
                  </a:gs>
                  <a:gs pos="100000">
                    <a:srgbClr val="11E5BB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82124" tIns="41061" rIns="82124" bIns="41061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814388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9" name="TextBox 100"/>
              <p:cNvSpPr txBox="1">
                <a:spLocks noChangeArrowheads="1"/>
              </p:cNvSpPr>
              <p:nvPr/>
            </p:nvSpPr>
            <p:spPr bwMode="auto">
              <a:xfrm>
                <a:off x="1750558" y="2146560"/>
                <a:ext cx="3572795" cy="5618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marL="0" marR="0" lvl="0" indent="0" algn="ctr" defTabSz="814388" eaLnBrk="0" fontAlgn="auto" latinLnBrk="0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ts val="0"/>
                  </a:spcAft>
                  <a:buClr>
                    <a:srgbClr val="277EFD"/>
                  </a:buClr>
                  <a:buSzPct val="100000"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25400" dir="5400000" algn="t" rotWithShape="0">
                        <a:prstClr val="black">
                          <a:alpha val="20000"/>
                        </a:prstClr>
                      </a:outerShdw>
                    </a:effectLst>
                    <a:uLnTx/>
                    <a:uFillTx/>
                    <a:latin typeface="Arial" pitchFamily="34" charset="0"/>
                    <a:ea typeface="ＭＳ Ｐゴシック" pitchFamily="34" charset="-128"/>
                    <a:cs typeface="Arial" pitchFamily="34" charset="0"/>
                  </a:rPr>
                  <a:t>Workspace Management</a:t>
                </a:r>
              </a:p>
            </p:txBody>
          </p:sp>
        </p:grpSp>
        <p:grpSp>
          <p:nvGrpSpPr>
            <p:cNvPr id="111" name="Group 85"/>
            <p:cNvGrpSpPr>
              <a:grpSpLocks/>
            </p:cNvGrpSpPr>
            <p:nvPr/>
          </p:nvGrpSpPr>
          <p:grpSpPr bwMode="auto">
            <a:xfrm>
              <a:off x="563762" y="3785797"/>
              <a:ext cx="3160139" cy="768221"/>
              <a:chOff x="1750558" y="3038723"/>
              <a:chExt cx="3572795" cy="868537"/>
            </a:xfrm>
          </p:grpSpPr>
          <p:sp>
            <p:nvSpPr>
              <p:cNvPr id="147" name="Rounded Rectangle 146"/>
              <p:cNvSpPr>
                <a:spLocks noChangeArrowheads="1"/>
              </p:cNvSpPr>
              <p:nvPr/>
            </p:nvSpPr>
            <p:spPr bwMode="auto">
              <a:xfrm>
                <a:off x="1750558" y="3038723"/>
                <a:ext cx="3572795" cy="868537"/>
              </a:xfrm>
              <a:prstGeom prst="roundRect">
                <a:avLst>
                  <a:gd name="adj" fmla="val 16667"/>
                </a:avLst>
              </a:prstGeom>
              <a:gradFill flip="none" rotWithShape="1">
                <a:gsLst>
                  <a:gs pos="0">
                    <a:srgbClr val="277EFD">
                      <a:lumMod val="75000"/>
                      <a:shade val="30000"/>
                      <a:satMod val="115000"/>
                    </a:srgbClr>
                  </a:gs>
                  <a:gs pos="50000">
                    <a:srgbClr val="277EFD">
                      <a:lumMod val="75000"/>
                      <a:shade val="67500"/>
                      <a:satMod val="115000"/>
                    </a:srgbClr>
                  </a:gs>
                  <a:gs pos="100000">
                    <a:srgbClr val="277EFD">
                      <a:lumMod val="75000"/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82124" tIns="41061" rIns="82124" bIns="4106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814388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4" name="TextBox 98"/>
              <p:cNvSpPr txBox="1">
                <a:spLocks noChangeArrowheads="1"/>
              </p:cNvSpPr>
              <p:nvPr/>
            </p:nvSpPr>
            <p:spPr bwMode="auto">
              <a:xfrm>
                <a:off x="1750558" y="3192084"/>
                <a:ext cx="3572795" cy="5618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marL="0" marR="0" lvl="0" indent="0" algn="ctr" defTabSz="814388" eaLnBrk="0" fontAlgn="auto" latinLnBrk="0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ts val="0"/>
                  </a:spcAft>
                  <a:buClr>
                    <a:srgbClr val="277EFD"/>
                  </a:buClr>
                  <a:buSzPct val="100000"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25400" dir="5400000" algn="t" rotWithShape="0">
                        <a:prstClr val="black">
                          <a:alpha val="20000"/>
                        </a:prstClr>
                      </a:outerShdw>
                    </a:effectLst>
                    <a:uLnTx/>
                    <a:uFillTx/>
                    <a:latin typeface="Arial" pitchFamily="34" charset="0"/>
                    <a:ea typeface="ＭＳ Ｐゴシック" pitchFamily="34" charset="-128"/>
                    <a:cs typeface="Arial" pitchFamily="34" charset="0"/>
                  </a:rPr>
                  <a:t>Secure Mobility</a:t>
                </a:r>
              </a:p>
            </p:txBody>
          </p:sp>
        </p:grpSp>
        <p:sp>
          <p:nvSpPr>
            <p:cNvPr id="112" name="Rounded Rectangle 111"/>
            <p:cNvSpPr>
              <a:spLocks noChangeArrowheads="1"/>
            </p:cNvSpPr>
            <p:nvPr/>
          </p:nvSpPr>
          <p:spPr bwMode="auto">
            <a:xfrm>
              <a:off x="563762" y="4760968"/>
              <a:ext cx="3160139" cy="76665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rgbClr val="7322C4">
                    <a:shade val="30000"/>
                    <a:satMod val="115000"/>
                  </a:srgbClr>
                </a:gs>
                <a:gs pos="50000">
                  <a:srgbClr val="7322C4">
                    <a:shade val="67500"/>
                    <a:satMod val="115000"/>
                  </a:srgbClr>
                </a:gs>
                <a:gs pos="100000">
                  <a:srgbClr val="7322C4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82124" tIns="41061" rIns="82124" bIns="4106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814388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3" name="TextBox 91"/>
            <p:cNvSpPr txBox="1">
              <a:spLocks noChangeArrowheads="1"/>
            </p:cNvSpPr>
            <p:nvPr/>
          </p:nvSpPr>
          <p:spPr bwMode="auto">
            <a:xfrm>
              <a:off x="548074" y="4896614"/>
              <a:ext cx="3191513" cy="496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marL="0" marR="0" lvl="0" indent="0" algn="ctr" defTabSz="814388" eaLnBrk="0" fontAlgn="auto" latinLnBrk="0" hangingPunct="0">
                <a:lnSpc>
                  <a:spcPct val="9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277EFD"/>
                </a:buClr>
                <a:buSzPct val="100000"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25400" dir="5400000" algn="t" rotWithShape="0">
                      <a:prstClr val="black">
                        <a:alpha val="20000"/>
                      </a:prstClr>
                    </a:outerShdw>
                  </a:effectLst>
                  <a:uLnTx/>
                  <a:uFillTx/>
                  <a:latin typeface="Arial" pitchFamily="34" charset="0"/>
                  <a:ea typeface="ＭＳ Ｐゴシック" pitchFamily="34" charset="-128"/>
                  <a:cs typeface="Arial" pitchFamily="34" charset="0"/>
                </a:rPr>
                <a:t>Policy </a:t>
              </a:r>
              <a:r>
                <a:rPr lang="en-US" sz="1200" kern="0" dirty="0" smtClean="0">
                  <a:solidFill>
                    <a:srgbClr val="FFFFFF"/>
                  </a:solidFill>
                  <a:effectLst>
                    <a:outerShdw blurRad="38100" dist="25400" dir="5400000" algn="t" rotWithShape="0">
                      <a:prstClr val="black">
                        <a:alpha val="20000"/>
                      </a:prstClr>
                    </a:outerShdw>
                  </a:effectLst>
                  <a:cs typeface="Arial" pitchFamily="34" charset="0"/>
                </a:rPr>
                <a:t>Management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25400" dir="5400000" algn="t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grpSp>
          <p:nvGrpSpPr>
            <p:cNvPr id="114" name="Group 74"/>
            <p:cNvGrpSpPr>
              <a:grpSpLocks/>
            </p:cNvGrpSpPr>
            <p:nvPr/>
          </p:nvGrpSpPr>
          <p:grpSpPr bwMode="auto">
            <a:xfrm>
              <a:off x="563762" y="5736135"/>
              <a:ext cx="3160139" cy="766652"/>
              <a:chOff x="1750558" y="5131541"/>
              <a:chExt cx="3572795" cy="866764"/>
            </a:xfrm>
          </p:grpSpPr>
          <p:sp>
            <p:nvSpPr>
              <p:cNvPr id="118" name="Rounded Rectangle 117"/>
              <p:cNvSpPr>
                <a:spLocks noChangeArrowheads="1"/>
              </p:cNvSpPr>
              <p:nvPr/>
            </p:nvSpPr>
            <p:spPr bwMode="auto">
              <a:xfrm>
                <a:off x="1750558" y="5131541"/>
                <a:ext cx="3572795" cy="866764"/>
              </a:xfrm>
              <a:prstGeom prst="roundRect">
                <a:avLst>
                  <a:gd name="adj" fmla="val 16667"/>
                </a:avLst>
              </a:prstGeom>
              <a:gradFill flip="none" rotWithShape="1">
                <a:gsLst>
                  <a:gs pos="0">
                    <a:srgbClr val="B42EE8">
                      <a:shade val="30000"/>
                      <a:satMod val="115000"/>
                    </a:srgbClr>
                  </a:gs>
                  <a:gs pos="50000">
                    <a:srgbClr val="B42EE8">
                      <a:shade val="67500"/>
                      <a:satMod val="115000"/>
                    </a:srgbClr>
                  </a:gs>
                  <a:gs pos="100000">
                    <a:srgbClr val="B42EE8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82124" tIns="41061" rIns="82124" bIns="4106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814388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6" name="TextBox 96"/>
              <p:cNvSpPr txBox="1">
                <a:spLocks noChangeArrowheads="1"/>
              </p:cNvSpPr>
              <p:nvPr/>
            </p:nvSpPr>
            <p:spPr bwMode="auto">
              <a:xfrm>
                <a:off x="1750558" y="5284015"/>
                <a:ext cx="3572795" cy="5618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marL="0" marR="0" lvl="0" indent="0" algn="ctr" defTabSz="814388" eaLnBrk="0" fontAlgn="auto" latinLnBrk="0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ts val="0"/>
                  </a:spcAft>
                  <a:buClr>
                    <a:srgbClr val="277EFD"/>
                  </a:buClr>
                  <a:buSzPct val="100000"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25400" dir="5400000" algn="t" rotWithShape="0">
                        <a:prstClr val="black">
                          <a:alpha val="20000"/>
                        </a:prstClr>
                      </a:outerShdw>
                    </a:effectLst>
                    <a:uLnTx/>
                    <a:uFillTx/>
                    <a:latin typeface="Arial" pitchFamily="34" charset="0"/>
                    <a:ea typeface="ＭＳ Ｐゴシック" pitchFamily="34" charset="-128"/>
                    <a:cs typeface="Arial" pitchFamily="34" charset="0"/>
                  </a:rPr>
                  <a:t>Core Infrastructure</a:t>
                </a:r>
              </a:p>
            </p:txBody>
          </p:sp>
        </p:grpSp>
        <p:sp>
          <p:nvSpPr>
            <p:cNvPr id="116" name="Rounded Rectangle 115"/>
            <p:cNvSpPr>
              <a:spLocks noChangeArrowheads="1"/>
            </p:cNvSpPr>
            <p:nvPr/>
          </p:nvSpPr>
          <p:spPr bwMode="auto">
            <a:xfrm>
              <a:off x="563762" y="1837025"/>
              <a:ext cx="3160139" cy="766653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rgbClr val="11E5BB">
                    <a:lumMod val="50000"/>
                    <a:shade val="30000"/>
                    <a:satMod val="115000"/>
                  </a:srgbClr>
                </a:gs>
                <a:gs pos="50000">
                  <a:srgbClr val="11E5BB">
                    <a:lumMod val="50000"/>
                    <a:shade val="67500"/>
                    <a:satMod val="115000"/>
                  </a:srgbClr>
                </a:gs>
                <a:gs pos="100000">
                  <a:srgbClr val="11E5BB">
                    <a:lumMod val="50000"/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82124" tIns="41061" rIns="82124" bIns="4106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814388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7" name="TextBox 94"/>
            <p:cNvSpPr txBox="1">
              <a:spLocks noChangeArrowheads="1"/>
            </p:cNvSpPr>
            <p:nvPr/>
          </p:nvSpPr>
          <p:spPr bwMode="auto">
            <a:xfrm>
              <a:off x="563762" y="1812159"/>
              <a:ext cx="3160139" cy="816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marL="0" marR="0" lvl="0" indent="0" algn="ctr" defTabSz="814388" eaLnBrk="0" fontAlgn="auto" latinLnBrk="0" hangingPunct="0">
                <a:lnSpc>
                  <a:spcPct val="9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277EFD"/>
                </a:buClr>
                <a:buSzPct val="100000"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25400" dir="5400000" algn="t" rotWithShape="0">
                      <a:prstClr val="black">
                        <a:alpha val="20000"/>
                      </a:prstClr>
                    </a:outerShdw>
                  </a:effectLst>
                  <a:uLnTx/>
                  <a:uFillTx/>
                  <a:latin typeface="Arial" pitchFamily="34" charset="0"/>
                  <a:ea typeface="ＭＳ Ｐゴシック" pitchFamily="34" charset="-128"/>
                  <a:cs typeface="Arial" pitchFamily="34" charset="0"/>
                </a:rPr>
                <a:t>Workspace Productivity Apps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25400" dir="5400000" algn="t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</p:grpSp>
      <p:grpSp>
        <p:nvGrpSpPr>
          <p:cNvPr id="160" name="Group 87"/>
          <p:cNvGrpSpPr>
            <a:grpSpLocks/>
          </p:cNvGrpSpPr>
          <p:nvPr/>
        </p:nvGrpSpPr>
        <p:grpSpPr bwMode="auto">
          <a:xfrm>
            <a:off x="2681313" y="3987939"/>
            <a:ext cx="2118031" cy="2478157"/>
            <a:chOff x="548074" y="1837025"/>
            <a:chExt cx="3191513" cy="4763302"/>
          </a:xfrm>
        </p:grpSpPr>
        <p:grpSp>
          <p:nvGrpSpPr>
            <p:cNvPr id="161" name="Group 89"/>
            <p:cNvGrpSpPr>
              <a:grpSpLocks/>
            </p:cNvGrpSpPr>
            <p:nvPr/>
          </p:nvGrpSpPr>
          <p:grpSpPr bwMode="auto">
            <a:xfrm>
              <a:off x="563762" y="2812196"/>
              <a:ext cx="3160139" cy="766654"/>
              <a:chOff x="1750558" y="1994086"/>
              <a:chExt cx="3572795" cy="866765"/>
            </a:xfrm>
          </p:grpSpPr>
          <p:sp>
            <p:nvSpPr>
              <p:cNvPr id="202" name="Rounded Rectangle 201"/>
              <p:cNvSpPr>
                <a:spLocks noChangeArrowheads="1"/>
              </p:cNvSpPr>
              <p:nvPr/>
            </p:nvSpPr>
            <p:spPr bwMode="auto">
              <a:xfrm>
                <a:off x="1750558" y="1994086"/>
                <a:ext cx="3572795" cy="866765"/>
              </a:xfrm>
              <a:prstGeom prst="roundRect">
                <a:avLst>
                  <a:gd name="adj" fmla="val 16667"/>
                </a:avLst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82124" tIns="41061" rIns="82124" bIns="41061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814388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3" name="TextBox 100"/>
              <p:cNvSpPr txBox="1">
                <a:spLocks noChangeArrowheads="1"/>
              </p:cNvSpPr>
              <p:nvPr/>
            </p:nvSpPr>
            <p:spPr bwMode="auto">
              <a:xfrm>
                <a:off x="1750558" y="2146560"/>
                <a:ext cx="3572795" cy="5618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marL="0" marR="0" lvl="0" indent="0" algn="ctr" defTabSz="814388" eaLnBrk="0" fontAlgn="auto" latinLnBrk="0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ts val="0"/>
                  </a:spcAft>
                  <a:buClr>
                    <a:srgbClr val="277EFD"/>
                  </a:buClr>
                  <a:buSzPct val="100000"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>
                      <a:outerShdw blurRad="38100" dist="25400" dir="5400000" algn="t" rotWithShape="0">
                        <a:prstClr val="black">
                          <a:alpha val="20000"/>
                        </a:prstClr>
                      </a:outerShdw>
                    </a:effectLst>
                    <a:uLnTx/>
                    <a:uFillTx/>
                    <a:latin typeface="Arial" pitchFamily="34" charset="0"/>
                    <a:ea typeface="ＭＳ Ｐゴシック" pitchFamily="34" charset="-128"/>
                    <a:cs typeface="Arial" pitchFamily="34" charset="0"/>
                  </a:rPr>
                  <a:t>Workspace Management</a:t>
                </a:r>
              </a:p>
            </p:txBody>
          </p:sp>
        </p:grpSp>
        <p:grpSp>
          <p:nvGrpSpPr>
            <p:cNvPr id="162" name="Group 85"/>
            <p:cNvGrpSpPr>
              <a:grpSpLocks/>
            </p:cNvGrpSpPr>
            <p:nvPr/>
          </p:nvGrpSpPr>
          <p:grpSpPr bwMode="auto">
            <a:xfrm>
              <a:off x="563762" y="3785797"/>
              <a:ext cx="3160139" cy="768221"/>
              <a:chOff x="1750558" y="3038723"/>
              <a:chExt cx="3572795" cy="868537"/>
            </a:xfrm>
          </p:grpSpPr>
          <p:sp>
            <p:nvSpPr>
              <p:cNvPr id="200" name="Rounded Rectangle 199"/>
              <p:cNvSpPr>
                <a:spLocks noChangeArrowheads="1"/>
              </p:cNvSpPr>
              <p:nvPr/>
            </p:nvSpPr>
            <p:spPr bwMode="auto">
              <a:xfrm>
                <a:off x="1750558" y="3038723"/>
                <a:ext cx="3572795" cy="868537"/>
              </a:xfrm>
              <a:prstGeom prst="roundRect">
                <a:avLst>
                  <a:gd name="adj" fmla="val 16667"/>
                </a:avLst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82124" tIns="41061" rIns="82124" bIns="4106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814388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1" name="TextBox 98"/>
              <p:cNvSpPr txBox="1">
                <a:spLocks noChangeArrowheads="1"/>
              </p:cNvSpPr>
              <p:nvPr/>
            </p:nvSpPr>
            <p:spPr bwMode="auto">
              <a:xfrm>
                <a:off x="1750558" y="3192084"/>
                <a:ext cx="3572795" cy="5618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marL="0" marR="0" lvl="0" indent="0" algn="ctr" defTabSz="814388" eaLnBrk="0" fontAlgn="auto" latinLnBrk="0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ts val="0"/>
                  </a:spcAft>
                  <a:buClr>
                    <a:srgbClr val="277EFD"/>
                  </a:buClr>
                  <a:buSzPct val="100000"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>
                      <a:outerShdw blurRad="38100" dist="25400" dir="5400000" algn="t" rotWithShape="0">
                        <a:prstClr val="black">
                          <a:alpha val="20000"/>
                        </a:prstClr>
                      </a:outerShdw>
                    </a:effectLst>
                    <a:uLnTx/>
                    <a:uFillTx/>
                    <a:latin typeface="Arial" pitchFamily="34" charset="0"/>
                    <a:ea typeface="ＭＳ Ｐゴシック" pitchFamily="34" charset="-128"/>
                    <a:cs typeface="Arial" pitchFamily="34" charset="0"/>
                  </a:rPr>
                  <a:t>Secure Mobility</a:t>
                </a:r>
              </a:p>
            </p:txBody>
          </p:sp>
        </p:grpSp>
        <p:sp>
          <p:nvSpPr>
            <p:cNvPr id="163" name="Rounded Rectangle 162"/>
            <p:cNvSpPr>
              <a:spLocks noChangeArrowheads="1"/>
            </p:cNvSpPr>
            <p:nvPr/>
          </p:nvSpPr>
          <p:spPr bwMode="auto">
            <a:xfrm>
              <a:off x="563762" y="4760968"/>
              <a:ext cx="3160139" cy="76665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rgbClr val="7322C4">
                    <a:shade val="30000"/>
                    <a:satMod val="115000"/>
                  </a:srgbClr>
                </a:gs>
                <a:gs pos="50000">
                  <a:srgbClr val="7322C4">
                    <a:shade val="67500"/>
                    <a:satMod val="115000"/>
                  </a:srgbClr>
                </a:gs>
                <a:gs pos="100000">
                  <a:srgbClr val="7322C4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82124" tIns="41061" rIns="82124" bIns="4106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814388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4" name="TextBox 91"/>
            <p:cNvSpPr txBox="1">
              <a:spLocks noChangeArrowheads="1"/>
            </p:cNvSpPr>
            <p:nvPr/>
          </p:nvSpPr>
          <p:spPr bwMode="auto">
            <a:xfrm>
              <a:off x="548074" y="4896615"/>
              <a:ext cx="3191513" cy="496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marL="0" marR="0" lvl="0" indent="0" algn="ctr" defTabSz="814388" eaLnBrk="0" fontAlgn="auto" latinLnBrk="0" hangingPunct="0">
                <a:lnSpc>
                  <a:spcPct val="9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277EFD"/>
                </a:buClr>
                <a:buSzPct val="100000"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25400" dir="5400000" algn="t" rotWithShape="0">
                      <a:prstClr val="black">
                        <a:alpha val="20000"/>
                      </a:prstClr>
                    </a:outerShdw>
                  </a:effectLst>
                  <a:uLnTx/>
                  <a:uFillTx/>
                  <a:latin typeface="Arial" pitchFamily="34" charset="0"/>
                  <a:ea typeface="ＭＳ Ｐゴシック" pitchFamily="34" charset="-128"/>
                  <a:cs typeface="Arial" pitchFamily="34" charset="0"/>
                </a:rPr>
                <a:t>Identity</a:t>
              </a:r>
              <a:r>
                <a:rPr kumimoji="0" lang="en-US" sz="1200" b="0" i="0" u="none" strike="noStrike" kern="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25400" dir="5400000" algn="t" rotWithShape="0">
                      <a:prstClr val="black">
                        <a:alpha val="20000"/>
                      </a:prstClr>
                    </a:outerShdw>
                  </a:effectLst>
                  <a:uLnTx/>
                  <a:uFillTx/>
                  <a:latin typeface="Arial" pitchFamily="34" charset="0"/>
                  <a:ea typeface="ＭＳ Ｐゴシック" pitchFamily="34" charset="-128"/>
                  <a:cs typeface="Arial" pitchFamily="34" charset="0"/>
                </a:rPr>
                <a:t> Services Engine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25400" dir="5400000" algn="t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grpSp>
          <p:nvGrpSpPr>
            <p:cNvPr id="165" name="Group 74"/>
            <p:cNvGrpSpPr>
              <a:grpSpLocks/>
            </p:cNvGrpSpPr>
            <p:nvPr/>
          </p:nvGrpSpPr>
          <p:grpSpPr bwMode="auto">
            <a:xfrm>
              <a:off x="563762" y="5736137"/>
              <a:ext cx="3160139" cy="864190"/>
              <a:chOff x="1750558" y="5131541"/>
              <a:chExt cx="3572795" cy="977038"/>
            </a:xfrm>
          </p:grpSpPr>
          <p:sp>
            <p:nvSpPr>
              <p:cNvPr id="198" name="Rounded Rectangle 197"/>
              <p:cNvSpPr>
                <a:spLocks noChangeArrowheads="1"/>
              </p:cNvSpPr>
              <p:nvPr/>
            </p:nvSpPr>
            <p:spPr bwMode="auto">
              <a:xfrm>
                <a:off x="1750558" y="5131541"/>
                <a:ext cx="3572795" cy="866764"/>
              </a:xfrm>
              <a:prstGeom prst="roundRect">
                <a:avLst>
                  <a:gd name="adj" fmla="val 16667"/>
                </a:avLst>
              </a:prstGeom>
              <a:gradFill flip="none" rotWithShape="1">
                <a:gsLst>
                  <a:gs pos="0">
                    <a:srgbClr val="B42EE8">
                      <a:shade val="30000"/>
                      <a:satMod val="115000"/>
                    </a:srgbClr>
                  </a:gs>
                  <a:gs pos="50000">
                    <a:srgbClr val="B42EE8">
                      <a:shade val="67500"/>
                      <a:satMod val="115000"/>
                    </a:srgbClr>
                  </a:gs>
                  <a:gs pos="100000">
                    <a:srgbClr val="B42EE8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82124" tIns="41061" rIns="82124" bIns="4106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814388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9" name="TextBox 96"/>
              <p:cNvSpPr txBox="1">
                <a:spLocks noChangeArrowheads="1"/>
              </p:cNvSpPr>
              <p:nvPr/>
            </p:nvSpPr>
            <p:spPr bwMode="auto">
              <a:xfrm>
                <a:off x="1750558" y="5145462"/>
                <a:ext cx="3572795" cy="9631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marL="0" marR="0" lvl="0" indent="0" algn="ctr" defTabSz="814388" eaLnBrk="0" fontAlgn="auto" latinLnBrk="0" hangingPunct="0">
                  <a:lnSpc>
                    <a:spcPct val="70000"/>
                  </a:lnSpc>
                  <a:spcBef>
                    <a:spcPct val="50000"/>
                  </a:spcBef>
                  <a:spcAft>
                    <a:spcPts val="0"/>
                  </a:spcAft>
                  <a:buClr>
                    <a:srgbClr val="277EFD"/>
                  </a:buClr>
                  <a:buSzPct val="100000"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25400" dir="5400000" algn="t" rotWithShape="0">
                        <a:prstClr val="black">
                          <a:alpha val="20000"/>
                        </a:prstClr>
                      </a:outerShdw>
                    </a:effectLst>
                    <a:uLnTx/>
                    <a:uFillTx/>
                    <a:latin typeface="Arial" pitchFamily="34" charset="0"/>
                    <a:ea typeface="ＭＳ Ｐゴシック" pitchFamily="34" charset="-128"/>
                    <a:cs typeface="Arial" pitchFamily="34" charset="0"/>
                  </a:rPr>
                  <a:t>Wired, Wireless</a:t>
                </a:r>
              </a:p>
              <a:p>
                <a:pPr marL="0" marR="0" lvl="0" indent="0" algn="ctr" defTabSz="814388" eaLnBrk="0" fontAlgn="auto" latinLnBrk="0" hangingPunct="0">
                  <a:lnSpc>
                    <a:spcPct val="70000"/>
                  </a:lnSpc>
                  <a:spcBef>
                    <a:spcPct val="50000"/>
                  </a:spcBef>
                  <a:spcAft>
                    <a:spcPts val="0"/>
                  </a:spcAft>
                  <a:buClr>
                    <a:srgbClr val="277EFD"/>
                  </a:buClr>
                  <a:buSzPct val="100000"/>
                  <a:buFontTx/>
                  <a:buNone/>
                  <a:tabLst/>
                  <a:defRPr/>
                </a:pPr>
                <a:r>
                  <a:rPr lang="en-US" sz="1200" kern="0" dirty="0" smtClean="0">
                    <a:solidFill>
                      <a:srgbClr val="FFFFFF"/>
                    </a:solidFill>
                    <a:effectLst>
                      <a:outerShdw blurRad="38100" dist="25400" dir="5400000" algn="t" rotWithShape="0">
                        <a:prstClr val="black">
                          <a:alpha val="20000"/>
                        </a:prstClr>
                      </a:outerShdw>
                    </a:effectLst>
                    <a:cs typeface="Arial" pitchFamily="34" charset="0"/>
                  </a:rPr>
                  <a:t>Cisco Prime Infra</a:t>
                </a: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25400" dir="5400000" algn="t" rotWithShape="0">
                      <a:prstClr val="black">
                        <a:alpha val="20000"/>
                      </a:prstClr>
                    </a:outerShdw>
                  </a:effectLst>
                  <a:uLnTx/>
                  <a:uFillTx/>
                  <a:latin typeface="Arial" pitchFamily="34" charset="0"/>
                  <a:ea typeface="ＭＳ Ｐゴシック" pitchFamily="34" charset="-128"/>
                  <a:cs typeface="Arial" pitchFamily="34" charset="0"/>
                </a:endParaRPr>
              </a:p>
            </p:txBody>
          </p:sp>
        </p:grpSp>
        <p:sp>
          <p:nvSpPr>
            <p:cNvPr id="196" name="Rounded Rectangle 195"/>
            <p:cNvSpPr>
              <a:spLocks noChangeArrowheads="1"/>
            </p:cNvSpPr>
            <p:nvPr/>
          </p:nvSpPr>
          <p:spPr bwMode="auto">
            <a:xfrm>
              <a:off x="563762" y="1837025"/>
              <a:ext cx="3160139" cy="766653"/>
            </a:xfrm>
            <a:prstGeom prst="roundRect">
              <a:avLst>
                <a:gd name="adj" fmla="val 16667"/>
              </a:avLst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82124" tIns="41061" rIns="82124" bIns="4106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814388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7" name="TextBox 94"/>
            <p:cNvSpPr txBox="1">
              <a:spLocks noChangeArrowheads="1"/>
            </p:cNvSpPr>
            <p:nvPr/>
          </p:nvSpPr>
          <p:spPr bwMode="auto">
            <a:xfrm>
              <a:off x="563762" y="1971887"/>
              <a:ext cx="3160139" cy="496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marL="0" marR="0" lvl="0" indent="0" algn="ctr" defTabSz="814388" eaLnBrk="0" fontAlgn="auto" latinLnBrk="0" hangingPunct="0">
                <a:lnSpc>
                  <a:spcPct val="9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277EFD"/>
                </a:buClr>
                <a:buSzPct val="100000"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25400" dir="5400000" algn="t" rotWithShape="0">
                      <a:prstClr val="black">
                        <a:alpha val="20000"/>
                      </a:prstClr>
                    </a:outerShdw>
                  </a:effectLst>
                  <a:uLnTx/>
                  <a:uFillTx/>
                  <a:latin typeface="Arial" pitchFamily="34" charset="0"/>
                  <a:ea typeface="ＭＳ Ｐゴシック" pitchFamily="34" charset="-128"/>
                  <a:cs typeface="Arial" pitchFamily="34" charset="0"/>
                </a:rPr>
                <a:t>Workspace Productivity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t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</p:grpSp>
      <p:grpSp>
        <p:nvGrpSpPr>
          <p:cNvPr id="204" name="Group 87"/>
          <p:cNvGrpSpPr>
            <a:grpSpLocks/>
          </p:cNvGrpSpPr>
          <p:nvPr/>
        </p:nvGrpSpPr>
        <p:grpSpPr bwMode="auto">
          <a:xfrm>
            <a:off x="5004815" y="3987939"/>
            <a:ext cx="2080198" cy="2482773"/>
            <a:chOff x="548074" y="1837025"/>
            <a:chExt cx="3191513" cy="4772173"/>
          </a:xfrm>
        </p:grpSpPr>
        <p:grpSp>
          <p:nvGrpSpPr>
            <p:cNvPr id="205" name="Group 89"/>
            <p:cNvGrpSpPr>
              <a:grpSpLocks/>
            </p:cNvGrpSpPr>
            <p:nvPr/>
          </p:nvGrpSpPr>
          <p:grpSpPr bwMode="auto">
            <a:xfrm>
              <a:off x="563762" y="2812196"/>
              <a:ext cx="3160139" cy="766654"/>
              <a:chOff x="1750558" y="1994086"/>
              <a:chExt cx="3572795" cy="866765"/>
            </a:xfrm>
          </p:grpSpPr>
          <p:sp>
            <p:nvSpPr>
              <p:cNvPr id="216" name="Rounded Rectangle 215"/>
              <p:cNvSpPr>
                <a:spLocks noChangeArrowheads="1"/>
              </p:cNvSpPr>
              <p:nvPr/>
            </p:nvSpPr>
            <p:spPr bwMode="auto">
              <a:xfrm>
                <a:off x="1750558" y="1994086"/>
                <a:ext cx="3572795" cy="866765"/>
              </a:xfrm>
              <a:prstGeom prst="roundRect">
                <a:avLst>
                  <a:gd name="adj" fmla="val 16667"/>
                </a:avLst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82124" tIns="41061" rIns="82124" bIns="41061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814388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7" name="TextBox 100"/>
              <p:cNvSpPr txBox="1">
                <a:spLocks noChangeArrowheads="1"/>
              </p:cNvSpPr>
              <p:nvPr/>
            </p:nvSpPr>
            <p:spPr bwMode="auto">
              <a:xfrm>
                <a:off x="1750558" y="2143215"/>
                <a:ext cx="3572795" cy="5685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marL="0" marR="0" lvl="0" indent="0" algn="ctr" defTabSz="814388" eaLnBrk="0" fontAlgn="auto" latinLnBrk="0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ts val="0"/>
                  </a:spcAft>
                  <a:buClr>
                    <a:srgbClr val="277EFD"/>
                  </a:buClr>
                  <a:buSzPct val="100000"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>
                      <a:outerShdw blurRad="38100" dist="25400" dir="5400000" algn="t" rotWithShape="0">
                        <a:prstClr val="black">
                          <a:alpha val="20000"/>
                        </a:prstClr>
                      </a:outerShdw>
                    </a:effectLst>
                    <a:uLnTx/>
                    <a:uFillTx/>
                    <a:latin typeface="Arial" pitchFamily="34" charset="0"/>
                    <a:ea typeface="ＭＳ Ｐゴシック" pitchFamily="34" charset="-128"/>
                    <a:cs typeface="Arial" pitchFamily="34" charset="0"/>
                  </a:rPr>
                  <a:t>Workspace Management</a:t>
                </a:r>
              </a:p>
            </p:txBody>
          </p:sp>
        </p:grpSp>
        <p:grpSp>
          <p:nvGrpSpPr>
            <p:cNvPr id="206" name="Group 85"/>
            <p:cNvGrpSpPr>
              <a:grpSpLocks/>
            </p:cNvGrpSpPr>
            <p:nvPr/>
          </p:nvGrpSpPr>
          <p:grpSpPr bwMode="auto">
            <a:xfrm>
              <a:off x="563762" y="3785797"/>
              <a:ext cx="3160139" cy="768221"/>
              <a:chOff x="1750558" y="3038723"/>
              <a:chExt cx="3572795" cy="868537"/>
            </a:xfrm>
          </p:grpSpPr>
          <p:sp>
            <p:nvSpPr>
              <p:cNvPr id="214" name="Rounded Rectangle 213"/>
              <p:cNvSpPr>
                <a:spLocks noChangeArrowheads="1"/>
              </p:cNvSpPr>
              <p:nvPr/>
            </p:nvSpPr>
            <p:spPr bwMode="auto">
              <a:xfrm>
                <a:off x="1750558" y="3038723"/>
                <a:ext cx="3572795" cy="868537"/>
              </a:xfrm>
              <a:prstGeom prst="roundRect">
                <a:avLst>
                  <a:gd name="adj" fmla="val 16667"/>
                </a:avLst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82124" tIns="41061" rIns="82124" bIns="4106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814388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5" name="TextBox 98"/>
              <p:cNvSpPr txBox="1">
                <a:spLocks noChangeArrowheads="1"/>
              </p:cNvSpPr>
              <p:nvPr/>
            </p:nvSpPr>
            <p:spPr bwMode="auto">
              <a:xfrm>
                <a:off x="1750558" y="3188739"/>
                <a:ext cx="3572795" cy="5685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marL="0" marR="0" lvl="0" indent="0" algn="ctr" defTabSz="814388" eaLnBrk="0" fontAlgn="auto" latinLnBrk="0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ts val="0"/>
                  </a:spcAft>
                  <a:buClr>
                    <a:srgbClr val="277EFD"/>
                  </a:buClr>
                  <a:buSzPct val="100000"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>
                      <a:outerShdw blurRad="38100" dist="25400" dir="5400000" algn="t" rotWithShape="0">
                        <a:prstClr val="black">
                          <a:alpha val="20000"/>
                        </a:prstClr>
                      </a:outerShdw>
                    </a:effectLst>
                    <a:uLnTx/>
                    <a:uFillTx/>
                    <a:latin typeface="Arial" pitchFamily="34" charset="0"/>
                    <a:ea typeface="ＭＳ Ｐゴシック" pitchFamily="34" charset="-128"/>
                    <a:cs typeface="Arial" pitchFamily="34" charset="0"/>
                  </a:rPr>
                  <a:t>Secure Mobility</a:t>
                </a:r>
              </a:p>
            </p:txBody>
          </p:sp>
        </p:grpSp>
        <p:sp>
          <p:nvSpPr>
            <p:cNvPr id="207" name="Rounded Rectangle 206"/>
            <p:cNvSpPr>
              <a:spLocks noChangeArrowheads="1"/>
            </p:cNvSpPr>
            <p:nvPr/>
          </p:nvSpPr>
          <p:spPr bwMode="auto">
            <a:xfrm>
              <a:off x="563762" y="4760968"/>
              <a:ext cx="3160139" cy="76665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rgbClr val="7322C4">
                    <a:shade val="30000"/>
                    <a:satMod val="115000"/>
                  </a:srgbClr>
                </a:gs>
                <a:gs pos="50000">
                  <a:srgbClr val="7322C4">
                    <a:shade val="67500"/>
                    <a:satMod val="115000"/>
                  </a:srgbClr>
                </a:gs>
                <a:gs pos="100000">
                  <a:srgbClr val="7322C4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82124" tIns="41061" rIns="82124" bIns="4106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814388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8" name="TextBox 91"/>
            <p:cNvSpPr txBox="1">
              <a:spLocks noChangeArrowheads="1"/>
            </p:cNvSpPr>
            <p:nvPr/>
          </p:nvSpPr>
          <p:spPr bwMode="auto">
            <a:xfrm>
              <a:off x="548074" y="4893656"/>
              <a:ext cx="3191513" cy="502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lvl="0" algn="ctr" defTabSz="814388">
                <a:lnSpc>
                  <a:spcPct val="90000"/>
                </a:lnSpc>
                <a:spcBef>
                  <a:spcPct val="50000"/>
                </a:spcBef>
                <a:buClr>
                  <a:srgbClr val="277EFD"/>
                </a:buClr>
                <a:buSzPct val="100000"/>
                <a:defRPr/>
              </a:pPr>
              <a:r>
                <a:rPr lang="en-US" sz="1200" kern="0" dirty="0">
                  <a:solidFill>
                    <a:srgbClr val="FFFFFF"/>
                  </a:solidFill>
                  <a:effectLst>
                    <a:outerShdw blurRad="38100" dist="25400" dir="5400000" algn="t" rotWithShape="0">
                      <a:prstClr val="black">
                        <a:alpha val="20000"/>
                      </a:prstClr>
                    </a:outerShdw>
                  </a:effectLst>
                  <a:cs typeface="Arial" pitchFamily="34" charset="0"/>
                </a:rPr>
                <a:t>Identity Services Engine</a:t>
              </a:r>
            </a:p>
          </p:txBody>
        </p:sp>
        <p:grpSp>
          <p:nvGrpSpPr>
            <p:cNvPr id="209" name="Group 74"/>
            <p:cNvGrpSpPr>
              <a:grpSpLocks/>
            </p:cNvGrpSpPr>
            <p:nvPr/>
          </p:nvGrpSpPr>
          <p:grpSpPr bwMode="auto">
            <a:xfrm>
              <a:off x="563762" y="5736133"/>
              <a:ext cx="3160139" cy="873065"/>
              <a:chOff x="1750558" y="5131541"/>
              <a:chExt cx="3572795" cy="987073"/>
            </a:xfrm>
          </p:grpSpPr>
          <p:sp>
            <p:nvSpPr>
              <p:cNvPr id="212" name="Rounded Rectangle 211"/>
              <p:cNvSpPr>
                <a:spLocks noChangeArrowheads="1"/>
              </p:cNvSpPr>
              <p:nvPr/>
            </p:nvSpPr>
            <p:spPr bwMode="auto">
              <a:xfrm>
                <a:off x="1750558" y="5131541"/>
                <a:ext cx="3572795" cy="866764"/>
              </a:xfrm>
              <a:prstGeom prst="roundRect">
                <a:avLst>
                  <a:gd name="adj" fmla="val 16667"/>
                </a:avLst>
              </a:prstGeom>
              <a:gradFill flip="none" rotWithShape="1">
                <a:gsLst>
                  <a:gs pos="0">
                    <a:srgbClr val="B42EE8">
                      <a:shade val="30000"/>
                      <a:satMod val="115000"/>
                    </a:srgbClr>
                  </a:gs>
                  <a:gs pos="50000">
                    <a:srgbClr val="B42EE8">
                      <a:shade val="67500"/>
                      <a:satMod val="115000"/>
                    </a:srgbClr>
                  </a:gs>
                  <a:gs pos="100000">
                    <a:srgbClr val="B42EE8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82124" tIns="41061" rIns="82124" bIns="4106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814388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3" name="TextBox 96"/>
              <p:cNvSpPr txBox="1">
                <a:spLocks noChangeArrowheads="1"/>
              </p:cNvSpPr>
              <p:nvPr/>
            </p:nvSpPr>
            <p:spPr bwMode="auto">
              <a:xfrm>
                <a:off x="1750558" y="5135429"/>
                <a:ext cx="3572795" cy="983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lvl="0" algn="ctr" defTabSz="814388">
                  <a:lnSpc>
                    <a:spcPct val="70000"/>
                  </a:lnSpc>
                  <a:spcBef>
                    <a:spcPct val="50000"/>
                  </a:spcBef>
                  <a:buClr>
                    <a:srgbClr val="277EFD"/>
                  </a:buClr>
                  <a:buSzPct val="100000"/>
                  <a:defRPr/>
                </a:pPr>
                <a:r>
                  <a:rPr lang="en-US" sz="1200" kern="0" dirty="0">
                    <a:solidFill>
                      <a:srgbClr val="FFFFFF"/>
                    </a:solidFill>
                    <a:effectLst>
                      <a:outerShdw blurRad="38100" dist="25400" dir="5400000" algn="t" rotWithShape="0">
                        <a:prstClr val="black">
                          <a:alpha val="20000"/>
                        </a:prstClr>
                      </a:outerShdw>
                    </a:effectLst>
                    <a:cs typeface="Arial" pitchFamily="34" charset="0"/>
                  </a:rPr>
                  <a:t>Wired, Wireless</a:t>
                </a:r>
              </a:p>
              <a:p>
                <a:pPr lvl="0" algn="ctr" defTabSz="814388">
                  <a:lnSpc>
                    <a:spcPct val="70000"/>
                  </a:lnSpc>
                  <a:spcBef>
                    <a:spcPct val="50000"/>
                  </a:spcBef>
                  <a:buClr>
                    <a:srgbClr val="277EFD"/>
                  </a:buClr>
                  <a:buSzPct val="100000"/>
                  <a:defRPr/>
                </a:pPr>
                <a:r>
                  <a:rPr lang="en-US" sz="1200" kern="0" dirty="0">
                    <a:solidFill>
                      <a:srgbClr val="FFFFFF"/>
                    </a:solidFill>
                    <a:effectLst>
                      <a:outerShdw blurRad="38100" dist="25400" dir="5400000" algn="t" rotWithShape="0">
                        <a:prstClr val="black">
                          <a:alpha val="20000"/>
                        </a:prstClr>
                      </a:outerShdw>
                    </a:effectLst>
                    <a:cs typeface="Arial" pitchFamily="34" charset="0"/>
                  </a:rPr>
                  <a:t>Cisco Prime Infra</a:t>
                </a:r>
              </a:p>
            </p:txBody>
          </p:sp>
        </p:grpSp>
        <p:sp>
          <p:nvSpPr>
            <p:cNvPr id="210" name="Rounded Rectangle 209"/>
            <p:cNvSpPr>
              <a:spLocks noChangeArrowheads="1"/>
            </p:cNvSpPr>
            <p:nvPr/>
          </p:nvSpPr>
          <p:spPr bwMode="auto">
            <a:xfrm>
              <a:off x="563762" y="1837025"/>
              <a:ext cx="3160139" cy="766653"/>
            </a:xfrm>
            <a:prstGeom prst="roundRect">
              <a:avLst>
                <a:gd name="adj" fmla="val 16667"/>
              </a:avLst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82124" tIns="41061" rIns="82124" bIns="4106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814388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1" name="TextBox 94"/>
            <p:cNvSpPr txBox="1">
              <a:spLocks noChangeArrowheads="1"/>
            </p:cNvSpPr>
            <p:nvPr/>
          </p:nvSpPr>
          <p:spPr bwMode="auto">
            <a:xfrm>
              <a:off x="563762" y="1968928"/>
              <a:ext cx="3160139" cy="502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marL="0" marR="0" lvl="0" indent="0" algn="ctr" defTabSz="814388" eaLnBrk="0" fontAlgn="auto" latinLnBrk="0" hangingPunct="0">
                <a:lnSpc>
                  <a:spcPct val="9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277EFD"/>
                </a:buClr>
                <a:buSzPct val="100000"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25400" dir="5400000" algn="t" rotWithShape="0">
                      <a:prstClr val="black">
                        <a:alpha val="20000"/>
                      </a:prstClr>
                    </a:outerShdw>
                  </a:effectLst>
                  <a:uLnTx/>
                  <a:uFillTx/>
                  <a:latin typeface="Arial" pitchFamily="34" charset="0"/>
                  <a:ea typeface="ＭＳ Ｐゴシック" pitchFamily="34" charset="-128"/>
                  <a:cs typeface="Arial" pitchFamily="34" charset="0"/>
                </a:rPr>
                <a:t>Workspace Productivity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t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</p:grpSp>
      <p:grpSp>
        <p:nvGrpSpPr>
          <p:cNvPr id="218" name="Group 87"/>
          <p:cNvGrpSpPr>
            <a:grpSpLocks/>
          </p:cNvGrpSpPr>
          <p:nvPr/>
        </p:nvGrpSpPr>
        <p:grpSpPr bwMode="auto">
          <a:xfrm>
            <a:off x="7290217" y="3997464"/>
            <a:ext cx="2069683" cy="2473250"/>
            <a:chOff x="548074" y="1837025"/>
            <a:chExt cx="3191513" cy="4753866"/>
          </a:xfrm>
        </p:grpSpPr>
        <p:grpSp>
          <p:nvGrpSpPr>
            <p:cNvPr id="219" name="Group 89"/>
            <p:cNvGrpSpPr>
              <a:grpSpLocks/>
            </p:cNvGrpSpPr>
            <p:nvPr/>
          </p:nvGrpSpPr>
          <p:grpSpPr bwMode="auto">
            <a:xfrm>
              <a:off x="563762" y="2812196"/>
              <a:ext cx="3160139" cy="766654"/>
              <a:chOff x="1750558" y="1994086"/>
              <a:chExt cx="3572795" cy="866765"/>
            </a:xfrm>
          </p:grpSpPr>
          <p:sp>
            <p:nvSpPr>
              <p:cNvPr id="230" name="Rounded Rectangle 229"/>
              <p:cNvSpPr>
                <a:spLocks noChangeArrowheads="1"/>
              </p:cNvSpPr>
              <p:nvPr/>
            </p:nvSpPr>
            <p:spPr bwMode="auto">
              <a:xfrm>
                <a:off x="1750558" y="1994086"/>
                <a:ext cx="3572795" cy="866765"/>
              </a:xfrm>
              <a:prstGeom prst="roundRect">
                <a:avLst>
                  <a:gd name="adj" fmla="val 16667"/>
                </a:avLst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82124" tIns="41061" rIns="82124" bIns="41061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814388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1" name="TextBox 100"/>
              <p:cNvSpPr txBox="1">
                <a:spLocks noChangeArrowheads="1"/>
              </p:cNvSpPr>
              <p:nvPr/>
            </p:nvSpPr>
            <p:spPr bwMode="auto">
              <a:xfrm>
                <a:off x="1750558" y="2143215"/>
                <a:ext cx="3572795" cy="5685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marL="0" marR="0" lvl="0" indent="0" algn="ctr" defTabSz="814388" eaLnBrk="0" fontAlgn="auto" latinLnBrk="0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ts val="0"/>
                  </a:spcAft>
                  <a:buClr>
                    <a:srgbClr val="277EFD"/>
                  </a:buClr>
                  <a:buSzPct val="100000"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>
                      <a:outerShdw blurRad="38100" dist="25400" dir="5400000" algn="t" rotWithShape="0">
                        <a:prstClr val="black">
                          <a:alpha val="20000"/>
                        </a:prstClr>
                      </a:outerShdw>
                    </a:effectLst>
                    <a:uLnTx/>
                    <a:uFillTx/>
                    <a:latin typeface="Arial" pitchFamily="34" charset="0"/>
                    <a:ea typeface="ＭＳ Ｐゴシック" pitchFamily="34" charset="-128"/>
                    <a:cs typeface="Arial" pitchFamily="34" charset="0"/>
                  </a:rPr>
                  <a:t>Workspace Management</a:t>
                </a:r>
              </a:p>
            </p:txBody>
          </p:sp>
        </p:grpSp>
        <p:grpSp>
          <p:nvGrpSpPr>
            <p:cNvPr id="220" name="Group 85"/>
            <p:cNvGrpSpPr>
              <a:grpSpLocks/>
            </p:cNvGrpSpPr>
            <p:nvPr/>
          </p:nvGrpSpPr>
          <p:grpSpPr bwMode="auto">
            <a:xfrm>
              <a:off x="563762" y="3785797"/>
              <a:ext cx="3160139" cy="768221"/>
              <a:chOff x="1750558" y="3038723"/>
              <a:chExt cx="3572795" cy="868537"/>
            </a:xfrm>
          </p:grpSpPr>
          <p:sp>
            <p:nvSpPr>
              <p:cNvPr id="228" name="Rounded Rectangle 227"/>
              <p:cNvSpPr>
                <a:spLocks noChangeArrowheads="1"/>
              </p:cNvSpPr>
              <p:nvPr/>
            </p:nvSpPr>
            <p:spPr bwMode="auto">
              <a:xfrm>
                <a:off x="1750558" y="3038723"/>
                <a:ext cx="3572795" cy="868537"/>
              </a:xfrm>
              <a:prstGeom prst="roundRect">
                <a:avLst>
                  <a:gd name="adj" fmla="val 16667"/>
                </a:avLst>
              </a:prstGeom>
              <a:gradFill flip="none" rotWithShape="1">
                <a:gsLst>
                  <a:gs pos="0">
                    <a:srgbClr val="277EFD">
                      <a:lumMod val="75000"/>
                      <a:shade val="30000"/>
                      <a:satMod val="115000"/>
                    </a:srgbClr>
                  </a:gs>
                  <a:gs pos="50000">
                    <a:srgbClr val="277EFD">
                      <a:lumMod val="75000"/>
                      <a:shade val="67500"/>
                      <a:satMod val="115000"/>
                    </a:srgbClr>
                  </a:gs>
                  <a:gs pos="100000">
                    <a:srgbClr val="277EFD">
                      <a:lumMod val="75000"/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82124" tIns="41061" rIns="82124" bIns="4106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814388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9" name="TextBox 98"/>
              <p:cNvSpPr txBox="1">
                <a:spLocks noChangeArrowheads="1"/>
              </p:cNvSpPr>
              <p:nvPr/>
            </p:nvSpPr>
            <p:spPr bwMode="auto">
              <a:xfrm>
                <a:off x="1750558" y="3188739"/>
                <a:ext cx="3572795" cy="5685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marL="0" marR="0" lvl="0" indent="0" algn="ctr" defTabSz="814388" eaLnBrk="0" fontAlgn="auto" latinLnBrk="0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ts val="0"/>
                  </a:spcAft>
                  <a:buClr>
                    <a:srgbClr val="277EFD"/>
                  </a:buClr>
                  <a:buSzPct val="100000"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25400" dir="5400000" algn="t" rotWithShape="0">
                        <a:prstClr val="black">
                          <a:alpha val="20000"/>
                        </a:prstClr>
                      </a:outerShdw>
                    </a:effectLst>
                    <a:uLnTx/>
                    <a:uFillTx/>
                    <a:latin typeface="Arial" pitchFamily="34" charset="0"/>
                    <a:ea typeface="ＭＳ Ｐゴシック" pitchFamily="34" charset="-128"/>
                    <a:cs typeface="Arial" pitchFamily="34" charset="0"/>
                  </a:rPr>
                  <a:t>AnyConnect</a:t>
                </a:r>
                <a:r>
                  <a:rPr kumimoji="0" 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25400" dir="5400000" algn="t" rotWithShape="0">
                        <a:prstClr val="black">
                          <a:alpha val="20000"/>
                        </a:prstClr>
                      </a:outerShdw>
                    </a:effectLst>
                    <a:uLnTx/>
                    <a:uFillTx/>
                    <a:latin typeface="Arial" pitchFamily="34" charset="0"/>
                    <a:ea typeface="ＭＳ Ｐゴシック" pitchFamily="34" charset="-128"/>
                    <a:cs typeface="Arial" pitchFamily="34" charset="0"/>
                  </a:rPr>
                  <a:t>, </a:t>
                </a:r>
                <a:r>
                  <a:rPr kumimoji="0" lang="en-US" sz="12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25400" dir="5400000" algn="t" rotWithShape="0">
                        <a:prstClr val="black">
                          <a:alpha val="20000"/>
                        </a:prstClr>
                      </a:outerShdw>
                    </a:effectLst>
                    <a:uLnTx/>
                    <a:uFillTx/>
                    <a:latin typeface="Arial" pitchFamily="34" charset="0"/>
                    <a:ea typeface="ＭＳ Ｐゴシック" pitchFamily="34" charset="-128"/>
                    <a:cs typeface="Arial" pitchFamily="34" charset="0"/>
                  </a:rPr>
                  <a:t>ASA</a:t>
                </a: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25400" dir="5400000" algn="t" rotWithShape="0">
                      <a:prstClr val="black">
                        <a:alpha val="20000"/>
                      </a:prstClr>
                    </a:outerShdw>
                  </a:effectLst>
                  <a:uLnTx/>
                  <a:uFillTx/>
                  <a:latin typeface="Arial" pitchFamily="34" charset="0"/>
                  <a:ea typeface="ＭＳ Ｐゴシック" pitchFamily="34" charset="-128"/>
                  <a:cs typeface="Arial" pitchFamily="34" charset="0"/>
                </a:endParaRPr>
              </a:p>
            </p:txBody>
          </p:sp>
        </p:grpSp>
        <p:sp>
          <p:nvSpPr>
            <p:cNvPr id="221" name="Rounded Rectangle 220"/>
            <p:cNvSpPr>
              <a:spLocks noChangeArrowheads="1"/>
            </p:cNvSpPr>
            <p:nvPr/>
          </p:nvSpPr>
          <p:spPr bwMode="auto">
            <a:xfrm>
              <a:off x="563762" y="4760968"/>
              <a:ext cx="3160139" cy="76665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rgbClr val="7322C4">
                    <a:shade val="30000"/>
                    <a:satMod val="115000"/>
                  </a:srgbClr>
                </a:gs>
                <a:gs pos="50000">
                  <a:srgbClr val="7322C4">
                    <a:shade val="67500"/>
                    <a:satMod val="115000"/>
                  </a:srgbClr>
                </a:gs>
                <a:gs pos="100000">
                  <a:srgbClr val="7322C4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82124" tIns="41061" rIns="82124" bIns="4106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814388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2" name="TextBox 91"/>
            <p:cNvSpPr txBox="1">
              <a:spLocks noChangeArrowheads="1"/>
            </p:cNvSpPr>
            <p:nvPr/>
          </p:nvSpPr>
          <p:spPr bwMode="auto">
            <a:xfrm>
              <a:off x="548074" y="4893655"/>
              <a:ext cx="3191513" cy="502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lvl="0" algn="ctr" defTabSz="814388">
                <a:lnSpc>
                  <a:spcPct val="90000"/>
                </a:lnSpc>
                <a:spcBef>
                  <a:spcPct val="50000"/>
                </a:spcBef>
                <a:buClr>
                  <a:srgbClr val="277EFD"/>
                </a:buClr>
                <a:buSzPct val="100000"/>
                <a:defRPr/>
              </a:pPr>
              <a:r>
                <a:rPr lang="en-US" sz="1200" kern="0" dirty="0">
                  <a:solidFill>
                    <a:srgbClr val="FFFFFF"/>
                  </a:solidFill>
                  <a:effectLst>
                    <a:outerShdw blurRad="38100" dist="25400" dir="5400000" algn="t" rotWithShape="0">
                      <a:prstClr val="black">
                        <a:alpha val="20000"/>
                      </a:prstClr>
                    </a:outerShdw>
                  </a:effectLst>
                  <a:cs typeface="Arial" pitchFamily="34" charset="0"/>
                </a:rPr>
                <a:t>Identity Services Engine</a:t>
              </a:r>
            </a:p>
          </p:txBody>
        </p:sp>
        <p:grpSp>
          <p:nvGrpSpPr>
            <p:cNvPr id="223" name="Group 74"/>
            <p:cNvGrpSpPr>
              <a:grpSpLocks/>
            </p:cNvGrpSpPr>
            <p:nvPr/>
          </p:nvGrpSpPr>
          <p:grpSpPr bwMode="auto">
            <a:xfrm>
              <a:off x="563762" y="5721265"/>
              <a:ext cx="3160139" cy="869626"/>
              <a:chOff x="1750558" y="5114727"/>
              <a:chExt cx="3572795" cy="983184"/>
            </a:xfrm>
          </p:grpSpPr>
          <p:sp>
            <p:nvSpPr>
              <p:cNvPr id="226" name="Rounded Rectangle 225"/>
              <p:cNvSpPr>
                <a:spLocks noChangeArrowheads="1"/>
              </p:cNvSpPr>
              <p:nvPr/>
            </p:nvSpPr>
            <p:spPr bwMode="auto">
              <a:xfrm>
                <a:off x="1750558" y="5131541"/>
                <a:ext cx="3572795" cy="866764"/>
              </a:xfrm>
              <a:prstGeom prst="roundRect">
                <a:avLst>
                  <a:gd name="adj" fmla="val 16667"/>
                </a:avLst>
              </a:prstGeom>
              <a:gradFill flip="none" rotWithShape="1">
                <a:gsLst>
                  <a:gs pos="0">
                    <a:srgbClr val="B42EE8">
                      <a:shade val="30000"/>
                      <a:satMod val="115000"/>
                    </a:srgbClr>
                  </a:gs>
                  <a:gs pos="50000">
                    <a:srgbClr val="B42EE8">
                      <a:shade val="67500"/>
                      <a:satMod val="115000"/>
                    </a:srgbClr>
                  </a:gs>
                  <a:gs pos="100000">
                    <a:srgbClr val="B42EE8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82124" tIns="41061" rIns="82124" bIns="4106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814388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7" name="TextBox 96"/>
              <p:cNvSpPr txBox="1">
                <a:spLocks noChangeArrowheads="1"/>
              </p:cNvSpPr>
              <p:nvPr/>
            </p:nvSpPr>
            <p:spPr bwMode="auto">
              <a:xfrm>
                <a:off x="1750558" y="5114727"/>
                <a:ext cx="3572795" cy="9831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lvl="0" algn="ctr" defTabSz="814388">
                  <a:lnSpc>
                    <a:spcPct val="70000"/>
                  </a:lnSpc>
                  <a:spcBef>
                    <a:spcPct val="50000"/>
                  </a:spcBef>
                  <a:buClr>
                    <a:srgbClr val="277EFD"/>
                  </a:buClr>
                  <a:buSzPct val="100000"/>
                  <a:defRPr/>
                </a:pPr>
                <a:r>
                  <a:rPr lang="en-US" sz="1200" kern="0" dirty="0">
                    <a:solidFill>
                      <a:srgbClr val="FFFFFF"/>
                    </a:solidFill>
                    <a:effectLst>
                      <a:outerShdw blurRad="38100" dist="25400" dir="5400000" algn="t" rotWithShape="0">
                        <a:prstClr val="black">
                          <a:alpha val="20000"/>
                        </a:prstClr>
                      </a:outerShdw>
                    </a:effectLst>
                    <a:cs typeface="Arial" pitchFamily="34" charset="0"/>
                  </a:rPr>
                  <a:t>Wired, Wireless</a:t>
                </a:r>
              </a:p>
              <a:p>
                <a:pPr lvl="0" algn="ctr" defTabSz="814388">
                  <a:lnSpc>
                    <a:spcPct val="70000"/>
                  </a:lnSpc>
                  <a:spcBef>
                    <a:spcPct val="50000"/>
                  </a:spcBef>
                  <a:buClr>
                    <a:srgbClr val="277EFD"/>
                  </a:buClr>
                  <a:buSzPct val="100000"/>
                  <a:defRPr/>
                </a:pPr>
                <a:r>
                  <a:rPr lang="en-US" sz="1200" kern="0" dirty="0">
                    <a:solidFill>
                      <a:srgbClr val="FFFFFF"/>
                    </a:solidFill>
                    <a:effectLst>
                      <a:outerShdw blurRad="38100" dist="25400" dir="5400000" algn="t" rotWithShape="0">
                        <a:prstClr val="black">
                          <a:alpha val="20000"/>
                        </a:prstClr>
                      </a:outerShdw>
                    </a:effectLst>
                    <a:cs typeface="Arial" pitchFamily="34" charset="0"/>
                  </a:rPr>
                  <a:t>Cisco Prime Infra</a:t>
                </a:r>
              </a:p>
            </p:txBody>
          </p:sp>
        </p:grpSp>
        <p:sp>
          <p:nvSpPr>
            <p:cNvPr id="224" name="Rounded Rectangle 223"/>
            <p:cNvSpPr>
              <a:spLocks noChangeArrowheads="1"/>
            </p:cNvSpPr>
            <p:nvPr/>
          </p:nvSpPr>
          <p:spPr bwMode="auto">
            <a:xfrm>
              <a:off x="563762" y="1837025"/>
              <a:ext cx="3160139" cy="766653"/>
            </a:xfrm>
            <a:prstGeom prst="roundRect">
              <a:avLst>
                <a:gd name="adj" fmla="val 16667"/>
              </a:avLst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82124" tIns="41061" rIns="82124" bIns="4106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814388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</a:endParaRPr>
            </a:p>
          </p:txBody>
        </p:sp>
        <p:sp>
          <p:nvSpPr>
            <p:cNvPr id="225" name="TextBox 94"/>
            <p:cNvSpPr txBox="1">
              <a:spLocks noChangeArrowheads="1"/>
            </p:cNvSpPr>
            <p:nvPr/>
          </p:nvSpPr>
          <p:spPr bwMode="auto">
            <a:xfrm>
              <a:off x="563761" y="1968928"/>
              <a:ext cx="3160138" cy="502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marL="0" marR="0" lvl="0" indent="0" algn="ctr" defTabSz="814388" eaLnBrk="0" fontAlgn="auto" latinLnBrk="0" hangingPunct="0">
                <a:lnSpc>
                  <a:spcPct val="9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277EFD"/>
                </a:buClr>
                <a:buSzPct val="100000"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25400" dir="5400000" algn="t" rotWithShape="0">
                      <a:prstClr val="black">
                        <a:alpha val="20000"/>
                      </a:prstClr>
                    </a:outerShdw>
                  </a:effectLst>
                  <a:uLnTx/>
                  <a:uFillTx/>
                  <a:latin typeface="Arial" pitchFamily="34" charset="0"/>
                  <a:ea typeface="ＭＳ Ｐゴシック" pitchFamily="34" charset="-128"/>
                  <a:cs typeface="Arial" pitchFamily="34" charset="0"/>
                </a:rPr>
                <a:t>Workspace Productivity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t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</p:grpSp>
      <p:grpSp>
        <p:nvGrpSpPr>
          <p:cNvPr id="232" name="Group 87"/>
          <p:cNvGrpSpPr>
            <a:grpSpLocks/>
          </p:cNvGrpSpPr>
          <p:nvPr/>
        </p:nvGrpSpPr>
        <p:grpSpPr bwMode="auto">
          <a:xfrm>
            <a:off x="9537493" y="3997465"/>
            <a:ext cx="2118031" cy="2479535"/>
            <a:chOff x="548074" y="1837025"/>
            <a:chExt cx="3191513" cy="4765950"/>
          </a:xfrm>
        </p:grpSpPr>
        <p:grpSp>
          <p:nvGrpSpPr>
            <p:cNvPr id="233" name="Group 89"/>
            <p:cNvGrpSpPr>
              <a:grpSpLocks/>
            </p:cNvGrpSpPr>
            <p:nvPr/>
          </p:nvGrpSpPr>
          <p:grpSpPr bwMode="auto">
            <a:xfrm>
              <a:off x="563762" y="2812196"/>
              <a:ext cx="3160139" cy="766654"/>
              <a:chOff x="1750558" y="1994086"/>
              <a:chExt cx="3572795" cy="866765"/>
            </a:xfrm>
          </p:grpSpPr>
          <p:sp>
            <p:nvSpPr>
              <p:cNvPr id="244" name="Rounded Rectangle 243"/>
              <p:cNvSpPr>
                <a:spLocks noChangeArrowheads="1"/>
              </p:cNvSpPr>
              <p:nvPr/>
            </p:nvSpPr>
            <p:spPr bwMode="auto">
              <a:xfrm>
                <a:off x="1750558" y="1994086"/>
                <a:ext cx="3572795" cy="866765"/>
              </a:xfrm>
              <a:prstGeom prst="roundRect">
                <a:avLst>
                  <a:gd name="adj" fmla="val 16667"/>
                </a:avLst>
              </a:prstGeom>
              <a:gradFill flip="none" rotWithShape="1">
                <a:gsLst>
                  <a:gs pos="0">
                    <a:srgbClr val="11E5BB">
                      <a:shade val="30000"/>
                      <a:satMod val="115000"/>
                    </a:srgbClr>
                  </a:gs>
                  <a:gs pos="50000">
                    <a:srgbClr val="11E5BB">
                      <a:shade val="67500"/>
                      <a:satMod val="115000"/>
                    </a:srgbClr>
                  </a:gs>
                  <a:gs pos="100000">
                    <a:srgbClr val="11E5BB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82124" tIns="41061" rIns="82124" bIns="41061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814388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5" name="TextBox 100"/>
              <p:cNvSpPr txBox="1">
                <a:spLocks noChangeArrowheads="1"/>
              </p:cNvSpPr>
              <p:nvPr/>
            </p:nvSpPr>
            <p:spPr bwMode="auto">
              <a:xfrm>
                <a:off x="1750558" y="2146560"/>
                <a:ext cx="3572795" cy="5618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marL="0" marR="0" lvl="0" indent="0" algn="ctr" defTabSz="814388" eaLnBrk="0" fontAlgn="auto" latinLnBrk="0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ts val="0"/>
                  </a:spcAft>
                  <a:buClr>
                    <a:srgbClr val="277EFD"/>
                  </a:buClr>
                  <a:buSzPct val="100000"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25400" dir="5400000" algn="t" rotWithShape="0">
                        <a:prstClr val="black">
                          <a:alpha val="20000"/>
                        </a:prstClr>
                      </a:outerShdw>
                    </a:effectLst>
                    <a:uLnTx/>
                    <a:uFillTx/>
                    <a:latin typeface="Arial" pitchFamily="34" charset="0"/>
                    <a:ea typeface="ＭＳ Ｐゴシック" pitchFamily="34" charset="-128"/>
                    <a:cs typeface="Arial" pitchFamily="34" charset="0"/>
                  </a:rPr>
                  <a:t>MDM</a:t>
                </a: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25400" dir="5400000" algn="t" rotWithShape="0">
                      <a:prstClr val="black">
                        <a:alpha val="20000"/>
                      </a:prstClr>
                    </a:outerShdw>
                  </a:effectLst>
                  <a:uLnTx/>
                  <a:uFillTx/>
                  <a:latin typeface="Arial" pitchFamily="34" charset="0"/>
                  <a:ea typeface="ＭＳ Ｐゴシック" pitchFamily="34" charset="-128"/>
                  <a:cs typeface="Arial" pitchFamily="34" charset="0"/>
                </a:endParaRPr>
              </a:p>
            </p:txBody>
          </p:sp>
        </p:grpSp>
        <p:grpSp>
          <p:nvGrpSpPr>
            <p:cNvPr id="234" name="Group 85"/>
            <p:cNvGrpSpPr>
              <a:grpSpLocks/>
            </p:cNvGrpSpPr>
            <p:nvPr/>
          </p:nvGrpSpPr>
          <p:grpSpPr bwMode="auto">
            <a:xfrm>
              <a:off x="563762" y="3785797"/>
              <a:ext cx="3160139" cy="768221"/>
              <a:chOff x="1750558" y="3038723"/>
              <a:chExt cx="3572795" cy="868537"/>
            </a:xfrm>
          </p:grpSpPr>
          <p:sp>
            <p:nvSpPr>
              <p:cNvPr id="242" name="Rounded Rectangle 241"/>
              <p:cNvSpPr>
                <a:spLocks noChangeArrowheads="1"/>
              </p:cNvSpPr>
              <p:nvPr/>
            </p:nvSpPr>
            <p:spPr bwMode="auto">
              <a:xfrm>
                <a:off x="1750558" y="3038723"/>
                <a:ext cx="3572795" cy="868537"/>
              </a:xfrm>
              <a:prstGeom prst="roundRect">
                <a:avLst>
                  <a:gd name="adj" fmla="val 16667"/>
                </a:avLst>
              </a:prstGeom>
              <a:gradFill flip="none" rotWithShape="1">
                <a:gsLst>
                  <a:gs pos="0">
                    <a:srgbClr val="277EFD">
                      <a:lumMod val="75000"/>
                      <a:shade val="30000"/>
                      <a:satMod val="115000"/>
                    </a:srgbClr>
                  </a:gs>
                  <a:gs pos="50000">
                    <a:srgbClr val="277EFD">
                      <a:lumMod val="75000"/>
                      <a:shade val="67500"/>
                      <a:satMod val="115000"/>
                    </a:srgbClr>
                  </a:gs>
                  <a:gs pos="100000">
                    <a:srgbClr val="277EFD">
                      <a:lumMod val="75000"/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82124" tIns="41061" rIns="82124" bIns="4106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814388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3" name="TextBox 98"/>
              <p:cNvSpPr txBox="1">
                <a:spLocks noChangeArrowheads="1"/>
              </p:cNvSpPr>
              <p:nvPr/>
            </p:nvSpPr>
            <p:spPr bwMode="auto">
              <a:xfrm>
                <a:off x="1750558" y="3192084"/>
                <a:ext cx="3572795" cy="5618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marL="0" marR="0" lvl="0" indent="0" algn="ctr" defTabSz="814388" eaLnBrk="0" fontAlgn="auto" latinLnBrk="0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ts val="0"/>
                  </a:spcAft>
                  <a:buClr>
                    <a:srgbClr val="277EFD"/>
                  </a:buClr>
                  <a:buSzPct val="100000"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25400" dir="5400000" algn="t" rotWithShape="0">
                        <a:prstClr val="black">
                          <a:alpha val="20000"/>
                        </a:prstClr>
                      </a:outerShdw>
                    </a:effectLst>
                    <a:uLnTx/>
                    <a:uFillTx/>
                    <a:latin typeface="Arial" pitchFamily="34" charset="0"/>
                    <a:ea typeface="ＭＳ Ｐゴシック" pitchFamily="34" charset="-128"/>
                    <a:cs typeface="Arial" pitchFamily="34" charset="0"/>
                  </a:rPr>
                  <a:t>AnyConnect</a:t>
                </a:r>
                <a:r>
                  <a:rPr kumimoji="0" 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25400" dir="5400000" algn="t" rotWithShape="0">
                        <a:prstClr val="black">
                          <a:alpha val="20000"/>
                        </a:prstClr>
                      </a:outerShdw>
                    </a:effectLst>
                    <a:uLnTx/>
                    <a:uFillTx/>
                    <a:latin typeface="Arial" pitchFamily="34" charset="0"/>
                    <a:ea typeface="ＭＳ Ｐゴシック" pitchFamily="34" charset="-128"/>
                    <a:cs typeface="Arial" pitchFamily="34" charset="0"/>
                  </a:rPr>
                  <a:t>,</a:t>
                </a:r>
                <a:r>
                  <a:rPr kumimoji="0" lang="en-US" sz="1200" b="0" i="0" u="none" strike="noStrike" kern="0" cap="none" spc="0" normalizeH="0" noProof="0" dirty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25400" dir="5400000" algn="t" rotWithShape="0">
                        <a:prstClr val="black">
                          <a:alpha val="20000"/>
                        </a:prstClr>
                      </a:outerShdw>
                    </a:effectLst>
                    <a:uLnTx/>
                    <a:uFillTx/>
                    <a:latin typeface="Arial" pitchFamily="34" charset="0"/>
                    <a:ea typeface="ＭＳ Ｐゴシック" pitchFamily="34" charset="-128"/>
                    <a:cs typeface="Arial" pitchFamily="34" charset="0"/>
                  </a:rPr>
                  <a:t> </a:t>
                </a:r>
                <a:r>
                  <a:rPr kumimoji="0" lang="en-US" sz="1200" b="0" i="0" u="none" strike="noStrike" kern="0" cap="none" spc="0" normalizeH="0" noProof="0" dirty="0" err="1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25400" dir="5400000" algn="t" rotWithShape="0">
                        <a:prstClr val="black">
                          <a:alpha val="20000"/>
                        </a:prstClr>
                      </a:outerShdw>
                    </a:effectLst>
                    <a:uLnTx/>
                    <a:uFillTx/>
                    <a:latin typeface="Arial" pitchFamily="34" charset="0"/>
                    <a:ea typeface="ＭＳ Ｐゴシック" pitchFamily="34" charset="-128"/>
                    <a:cs typeface="Arial" pitchFamily="34" charset="0"/>
                  </a:rPr>
                  <a:t>ASA</a:t>
                </a: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25400" dir="5400000" algn="t" rotWithShape="0">
                      <a:prstClr val="black">
                        <a:alpha val="20000"/>
                      </a:prstClr>
                    </a:outerShdw>
                  </a:effectLst>
                  <a:uLnTx/>
                  <a:uFillTx/>
                  <a:latin typeface="Arial" pitchFamily="34" charset="0"/>
                  <a:ea typeface="ＭＳ Ｐゴシック" pitchFamily="34" charset="-128"/>
                  <a:cs typeface="Arial" pitchFamily="34" charset="0"/>
                </a:endParaRPr>
              </a:p>
            </p:txBody>
          </p:sp>
        </p:grpSp>
        <p:sp>
          <p:nvSpPr>
            <p:cNvPr id="235" name="Rounded Rectangle 234"/>
            <p:cNvSpPr>
              <a:spLocks noChangeArrowheads="1"/>
            </p:cNvSpPr>
            <p:nvPr/>
          </p:nvSpPr>
          <p:spPr bwMode="auto">
            <a:xfrm>
              <a:off x="563762" y="4760968"/>
              <a:ext cx="3160139" cy="76665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rgbClr val="7322C4">
                    <a:shade val="30000"/>
                    <a:satMod val="115000"/>
                  </a:srgbClr>
                </a:gs>
                <a:gs pos="50000">
                  <a:srgbClr val="7322C4">
                    <a:shade val="67500"/>
                    <a:satMod val="115000"/>
                  </a:srgbClr>
                </a:gs>
                <a:gs pos="100000">
                  <a:srgbClr val="7322C4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82124" tIns="41061" rIns="82124" bIns="4106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814388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6" name="TextBox 91"/>
            <p:cNvSpPr txBox="1">
              <a:spLocks noChangeArrowheads="1"/>
            </p:cNvSpPr>
            <p:nvPr/>
          </p:nvSpPr>
          <p:spPr bwMode="auto">
            <a:xfrm>
              <a:off x="548074" y="4896614"/>
              <a:ext cx="3191513" cy="496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lvl="0" algn="ctr" defTabSz="814388">
                <a:lnSpc>
                  <a:spcPct val="90000"/>
                </a:lnSpc>
                <a:spcBef>
                  <a:spcPct val="50000"/>
                </a:spcBef>
                <a:buClr>
                  <a:srgbClr val="277EFD"/>
                </a:buClr>
                <a:buSzPct val="100000"/>
                <a:defRPr/>
              </a:pPr>
              <a:r>
                <a:rPr lang="en-US" sz="1200" kern="0" dirty="0">
                  <a:solidFill>
                    <a:srgbClr val="FFFFFF"/>
                  </a:solidFill>
                  <a:effectLst>
                    <a:outerShdw blurRad="38100" dist="25400" dir="5400000" algn="t" rotWithShape="0">
                      <a:prstClr val="black">
                        <a:alpha val="20000"/>
                      </a:prstClr>
                    </a:outerShdw>
                  </a:effectLst>
                  <a:cs typeface="Arial" pitchFamily="34" charset="0"/>
                </a:rPr>
                <a:t>Identity Services Engine</a:t>
              </a:r>
            </a:p>
          </p:txBody>
        </p:sp>
        <p:grpSp>
          <p:nvGrpSpPr>
            <p:cNvPr id="237" name="Group 74"/>
            <p:cNvGrpSpPr>
              <a:grpSpLocks/>
            </p:cNvGrpSpPr>
            <p:nvPr/>
          </p:nvGrpSpPr>
          <p:grpSpPr bwMode="auto">
            <a:xfrm>
              <a:off x="563762" y="5736134"/>
              <a:ext cx="3160139" cy="866841"/>
              <a:chOff x="1750558" y="5131541"/>
              <a:chExt cx="3572795" cy="980036"/>
            </a:xfrm>
          </p:grpSpPr>
          <p:sp>
            <p:nvSpPr>
              <p:cNvPr id="240" name="Rounded Rectangle 239"/>
              <p:cNvSpPr>
                <a:spLocks noChangeArrowheads="1"/>
              </p:cNvSpPr>
              <p:nvPr/>
            </p:nvSpPr>
            <p:spPr bwMode="auto">
              <a:xfrm>
                <a:off x="1750558" y="5131541"/>
                <a:ext cx="3572795" cy="866764"/>
              </a:xfrm>
              <a:prstGeom prst="roundRect">
                <a:avLst>
                  <a:gd name="adj" fmla="val 16667"/>
                </a:avLst>
              </a:prstGeom>
              <a:gradFill flip="none" rotWithShape="1">
                <a:gsLst>
                  <a:gs pos="0">
                    <a:srgbClr val="B42EE8">
                      <a:shade val="30000"/>
                      <a:satMod val="115000"/>
                    </a:srgbClr>
                  </a:gs>
                  <a:gs pos="50000">
                    <a:srgbClr val="B42EE8">
                      <a:shade val="67500"/>
                      <a:satMod val="115000"/>
                    </a:srgbClr>
                  </a:gs>
                  <a:gs pos="100000">
                    <a:srgbClr val="B42EE8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82124" tIns="41061" rIns="82124" bIns="4106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814388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1" name="TextBox 96"/>
              <p:cNvSpPr txBox="1">
                <a:spLocks noChangeArrowheads="1"/>
              </p:cNvSpPr>
              <p:nvPr/>
            </p:nvSpPr>
            <p:spPr bwMode="auto">
              <a:xfrm>
                <a:off x="1750558" y="5142466"/>
                <a:ext cx="3572795" cy="969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lvl="0" algn="ctr" defTabSz="814388">
                  <a:lnSpc>
                    <a:spcPct val="70000"/>
                  </a:lnSpc>
                  <a:spcBef>
                    <a:spcPct val="50000"/>
                  </a:spcBef>
                  <a:buClr>
                    <a:srgbClr val="277EFD"/>
                  </a:buClr>
                  <a:buSzPct val="100000"/>
                  <a:defRPr/>
                </a:pPr>
                <a:r>
                  <a:rPr lang="en-US" sz="1200" kern="0" dirty="0">
                    <a:solidFill>
                      <a:srgbClr val="FFFFFF"/>
                    </a:solidFill>
                    <a:effectLst>
                      <a:outerShdw blurRad="38100" dist="25400" dir="5400000" algn="t" rotWithShape="0">
                        <a:prstClr val="black">
                          <a:alpha val="20000"/>
                        </a:prstClr>
                      </a:outerShdw>
                    </a:effectLst>
                    <a:cs typeface="Arial" pitchFamily="34" charset="0"/>
                  </a:rPr>
                  <a:t>Wired, Wireless</a:t>
                </a:r>
              </a:p>
              <a:p>
                <a:pPr lvl="0" algn="ctr" defTabSz="814388">
                  <a:lnSpc>
                    <a:spcPct val="70000"/>
                  </a:lnSpc>
                  <a:spcBef>
                    <a:spcPct val="50000"/>
                  </a:spcBef>
                  <a:buClr>
                    <a:srgbClr val="277EFD"/>
                  </a:buClr>
                  <a:buSzPct val="100000"/>
                  <a:defRPr/>
                </a:pPr>
                <a:r>
                  <a:rPr lang="en-US" sz="1200" kern="0" dirty="0">
                    <a:solidFill>
                      <a:srgbClr val="FFFFFF"/>
                    </a:solidFill>
                    <a:effectLst>
                      <a:outerShdw blurRad="38100" dist="25400" dir="5400000" algn="t" rotWithShape="0">
                        <a:prstClr val="black">
                          <a:alpha val="20000"/>
                        </a:prstClr>
                      </a:outerShdw>
                    </a:effectLst>
                    <a:cs typeface="Arial" pitchFamily="34" charset="0"/>
                  </a:rPr>
                  <a:t>Cisco Prime Infra</a:t>
                </a:r>
              </a:p>
            </p:txBody>
          </p:sp>
        </p:grpSp>
        <p:sp>
          <p:nvSpPr>
            <p:cNvPr id="238" name="Rounded Rectangle 237"/>
            <p:cNvSpPr>
              <a:spLocks noChangeArrowheads="1"/>
            </p:cNvSpPr>
            <p:nvPr/>
          </p:nvSpPr>
          <p:spPr bwMode="auto">
            <a:xfrm>
              <a:off x="563762" y="1837025"/>
              <a:ext cx="3160139" cy="766653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rgbClr val="11E5BB">
                    <a:lumMod val="50000"/>
                    <a:shade val="30000"/>
                    <a:satMod val="115000"/>
                  </a:srgbClr>
                </a:gs>
                <a:gs pos="50000">
                  <a:srgbClr val="11E5BB">
                    <a:lumMod val="50000"/>
                    <a:shade val="67500"/>
                    <a:satMod val="115000"/>
                  </a:srgbClr>
                </a:gs>
                <a:gs pos="100000">
                  <a:srgbClr val="11E5BB">
                    <a:lumMod val="50000"/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82124" tIns="41061" rIns="82124" bIns="4106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814388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9" name="TextBox 94"/>
            <p:cNvSpPr txBox="1">
              <a:spLocks noChangeArrowheads="1"/>
            </p:cNvSpPr>
            <p:nvPr/>
          </p:nvSpPr>
          <p:spPr bwMode="auto">
            <a:xfrm>
              <a:off x="563761" y="1971886"/>
              <a:ext cx="3160139" cy="496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marL="0" marR="0" lvl="0" indent="0" algn="ctr" defTabSz="814388" eaLnBrk="0" fontAlgn="auto" latinLnBrk="0" hangingPunct="0">
                <a:lnSpc>
                  <a:spcPct val="9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277EFD"/>
                </a:buClr>
                <a:buSzPct val="100000"/>
                <a:buFontTx/>
                <a:buNone/>
                <a:tabLst/>
                <a:defRPr/>
              </a:pPr>
              <a:r>
                <a:rPr lang="en-US" sz="1200" kern="0" dirty="0" smtClean="0">
                  <a:solidFill>
                    <a:srgbClr val="FFFFFF"/>
                  </a:solidFill>
                  <a:effectLst>
                    <a:outerShdw blurRad="38100" dist="25400" dir="5400000" algn="t" rotWithShape="0">
                      <a:prstClr val="black">
                        <a:alpha val="20000"/>
                      </a:prstClr>
                    </a:outerShdw>
                  </a:effectLst>
                  <a:cs typeface="Arial" pitchFamily="34" charset="0"/>
                </a:rPr>
                <a:t>Webex, Jabber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25400" dir="5400000" algn="t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</p:grpSp>
      <p:sp>
        <p:nvSpPr>
          <p:cNvPr id="89" name="TextBox 88"/>
          <p:cNvSpPr txBox="1"/>
          <p:nvPr/>
        </p:nvSpPr>
        <p:spPr>
          <a:xfrm>
            <a:off x="455612" y="3545916"/>
            <a:ext cx="2617437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Technology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455612" y="2763559"/>
            <a:ext cx="2617437" cy="5847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User Scenario </a:t>
            </a:r>
            <a:br>
              <a:rPr lang="en-US" sz="2000" dirty="0" smtClean="0">
                <a:solidFill>
                  <a:srgbClr val="FFFFFF"/>
                </a:solidFill>
              </a:rPr>
            </a:br>
            <a:r>
              <a:rPr lang="en-US" sz="1200" dirty="0" smtClean="0">
                <a:solidFill>
                  <a:srgbClr val="FFFFFF"/>
                </a:solidFill>
              </a:rPr>
              <a:t>(Example)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455612" y="1751013"/>
            <a:ext cx="2617437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IT Requirements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2665412" y="2779693"/>
            <a:ext cx="22097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Hospital extends wired access to medical staff only </a:t>
            </a:r>
            <a:endParaRPr lang="en-US" sz="1200" dirty="0"/>
          </a:p>
        </p:txBody>
      </p:sp>
      <p:sp>
        <p:nvSpPr>
          <p:cNvPr id="93" name="Rectangle 92"/>
          <p:cNvSpPr/>
          <p:nvPr/>
        </p:nvSpPr>
        <p:spPr>
          <a:xfrm>
            <a:off x="4951413" y="2779693"/>
            <a:ext cx="22097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Hospital provides guest access to patients</a:t>
            </a:r>
            <a:endParaRPr lang="en-US" sz="1200" dirty="0"/>
          </a:p>
        </p:txBody>
      </p:sp>
      <p:sp>
        <p:nvSpPr>
          <p:cNvPr id="94" name="Rectangle 93"/>
          <p:cNvSpPr/>
          <p:nvPr/>
        </p:nvSpPr>
        <p:spPr>
          <a:xfrm>
            <a:off x="7237412" y="2779693"/>
            <a:ext cx="22097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Doctor uses personal device in hospital and in an offsite coffee-shop</a:t>
            </a:r>
            <a:endParaRPr lang="en-US" sz="1200" dirty="0"/>
          </a:p>
        </p:txBody>
      </p:sp>
      <p:sp>
        <p:nvSpPr>
          <p:cNvPr id="95" name="Rectangle 94"/>
          <p:cNvSpPr/>
          <p:nvPr/>
        </p:nvSpPr>
        <p:spPr>
          <a:xfrm>
            <a:off x="9523412" y="2779693"/>
            <a:ext cx="22097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Hospital administrator is granted full network access and uses native application</a:t>
            </a:r>
            <a:endParaRPr lang="en-US" sz="1200" dirty="0"/>
          </a:p>
        </p:txBody>
      </p:sp>
      <p:sp>
        <p:nvSpPr>
          <p:cNvPr id="96" name="Rectangle 95"/>
          <p:cNvSpPr/>
          <p:nvPr/>
        </p:nvSpPr>
        <p:spPr>
          <a:xfrm>
            <a:off x="2665412" y="1751013"/>
            <a:ext cx="2362200" cy="8694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indent="-91440">
              <a:spcBef>
                <a:spcPts val="300"/>
              </a:spcBef>
              <a:buFont typeface="Arial"/>
              <a:buChar char="•"/>
              <a:defRPr/>
            </a:pPr>
            <a:r>
              <a:rPr lang="en-US" sz="1200" dirty="0" smtClean="0"/>
              <a:t>Visibility to who/what is on network</a:t>
            </a:r>
          </a:p>
          <a:p>
            <a:pPr marL="91440" indent="-91440">
              <a:spcBef>
                <a:spcPts val="300"/>
              </a:spcBef>
              <a:buFont typeface="Arial"/>
              <a:buChar char="•"/>
              <a:defRPr/>
            </a:pPr>
            <a:r>
              <a:rPr lang="en-US" sz="1200" dirty="0" smtClean="0"/>
              <a:t>Restrict access to only corporate issued devices.</a:t>
            </a:r>
            <a:endParaRPr lang="en-US" sz="1200" b="1" dirty="0" smtClean="0"/>
          </a:p>
        </p:txBody>
      </p:sp>
      <p:sp>
        <p:nvSpPr>
          <p:cNvPr id="97" name="Rectangle 96"/>
          <p:cNvSpPr/>
          <p:nvPr/>
        </p:nvSpPr>
        <p:spPr>
          <a:xfrm>
            <a:off x="4951413" y="1751013"/>
            <a:ext cx="2285999" cy="8694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indent="-91440">
              <a:spcBef>
                <a:spcPts val="300"/>
              </a:spcBef>
              <a:buFont typeface="Arial"/>
              <a:buChar char="•"/>
              <a:defRPr/>
            </a:pPr>
            <a:r>
              <a:rPr lang="en-US" sz="1200" dirty="0" smtClean="0"/>
              <a:t>Restrict personal devices to public internet.</a:t>
            </a:r>
          </a:p>
          <a:p>
            <a:pPr marL="91440" indent="-91440">
              <a:spcBef>
                <a:spcPts val="300"/>
              </a:spcBef>
              <a:buFont typeface="Arial"/>
              <a:buChar char="•"/>
              <a:defRPr/>
            </a:pPr>
            <a:r>
              <a:rPr lang="en-US" sz="1200" dirty="0" smtClean="0"/>
              <a:t>Restricted access to internal sites</a:t>
            </a:r>
            <a:endParaRPr lang="en-US" sz="1200" b="1" dirty="0" smtClean="0"/>
          </a:p>
        </p:txBody>
      </p:sp>
      <p:sp>
        <p:nvSpPr>
          <p:cNvPr id="98" name="Rectangle 97"/>
          <p:cNvSpPr/>
          <p:nvPr/>
        </p:nvSpPr>
        <p:spPr>
          <a:xfrm>
            <a:off x="7237412" y="1751013"/>
            <a:ext cx="22097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indent="-91440">
              <a:spcBef>
                <a:spcPts val="300"/>
              </a:spcBef>
              <a:buFont typeface="Arial"/>
              <a:buChar char="•"/>
              <a:defRPr/>
            </a:pPr>
            <a:r>
              <a:rPr lang="en-US" sz="1200" dirty="0" smtClean="0"/>
              <a:t>Allow granular on-site and off-site access to network/applications </a:t>
            </a:r>
            <a:endParaRPr lang="en-US" sz="1200" b="1" dirty="0" smtClean="0"/>
          </a:p>
        </p:txBody>
      </p:sp>
      <p:sp>
        <p:nvSpPr>
          <p:cNvPr id="99" name="Rectangle 98"/>
          <p:cNvSpPr/>
          <p:nvPr/>
        </p:nvSpPr>
        <p:spPr>
          <a:xfrm>
            <a:off x="9523412" y="1751013"/>
            <a:ext cx="22097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indent="-91440">
              <a:spcBef>
                <a:spcPts val="300"/>
              </a:spcBef>
              <a:buFont typeface="Arial"/>
              <a:buChar char="•"/>
              <a:defRPr/>
            </a:pPr>
            <a:r>
              <a:rPr lang="en-US" sz="1200" dirty="0" smtClean="0"/>
              <a:t>Enable a full mobile and collaboration experience</a:t>
            </a:r>
            <a:endParaRPr lang="en-US" sz="1200" b="1" dirty="0" smtClean="0"/>
          </a:p>
        </p:txBody>
      </p:sp>
      <p:sp>
        <p:nvSpPr>
          <p:cNvPr id="100" name="Rectangle 19"/>
          <p:cNvSpPr>
            <a:spLocks/>
          </p:cNvSpPr>
          <p:nvPr/>
        </p:nvSpPr>
        <p:spPr bwMode="auto">
          <a:xfrm>
            <a:off x="455612" y="1141413"/>
            <a:ext cx="1981200" cy="609600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lnSpc>
                <a:spcPts val="3180"/>
              </a:lnSpc>
            </a:pPr>
            <a:r>
              <a:rPr lang="en-US" sz="2400" b="1" dirty="0" smtClean="0">
                <a:effectLst>
                  <a:glow rad="101600">
                    <a:schemeClr val="bg1">
                      <a:lumMod val="60000"/>
                      <a:lumOff val="40000"/>
                      <a:alpha val="35000"/>
                    </a:schemeClr>
                  </a:glow>
                </a:effectLst>
                <a:ea typeface="Geneva"/>
                <a:cs typeface="Geneva"/>
                <a:sym typeface="CiscoSansTT" charset="0"/>
              </a:rPr>
              <a:t>USE CASE</a:t>
            </a:r>
            <a:endParaRPr lang="en-US" sz="2400" b="1" dirty="0">
              <a:effectLst>
                <a:glow rad="101600">
                  <a:schemeClr val="bg1">
                    <a:lumMod val="60000"/>
                    <a:lumOff val="40000"/>
                    <a:alpha val="35000"/>
                  </a:schemeClr>
                </a:glow>
              </a:effectLst>
              <a:ea typeface="Geneva"/>
              <a:cs typeface="Geneva"/>
              <a:sym typeface="CiscoSansTT" charset="0"/>
            </a:endParaRPr>
          </a:p>
        </p:txBody>
      </p:sp>
      <p:sp>
        <p:nvSpPr>
          <p:cNvPr id="101" name="Rectangle 19"/>
          <p:cNvSpPr>
            <a:spLocks/>
          </p:cNvSpPr>
          <p:nvPr/>
        </p:nvSpPr>
        <p:spPr bwMode="auto">
          <a:xfrm>
            <a:off x="2741612" y="1141413"/>
            <a:ext cx="1981200" cy="609600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lnSpc>
                <a:spcPts val="3180"/>
              </a:lnSpc>
            </a:pPr>
            <a:r>
              <a:rPr lang="en-US" sz="2400" b="1" dirty="0" smtClean="0">
                <a:effectLst>
                  <a:glow rad="101600">
                    <a:schemeClr val="bg1">
                      <a:lumMod val="60000"/>
                      <a:lumOff val="40000"/>
                      <a:alpha val="35000"/>
                    </a:schemeClr>
                  </a:glow>
                </a:effectLst>
                <a:ea typeface="Geneva"/>
                <a:cs typeface="Geneva"/>
                <a:sym typeface="CiscoSansTT" charset="0"/>
              </a:rPr>
              <a:t>LIMIT</a:t>
            </a:r>
            <a:endParaRPr lang="en-US" sz="2400" b="1" dirty="0">
              <a:effectLst>
                <a:glow rad="101600">
                  <a:schemeClr val="bg1">
                    <a:lumMod val="60000"/>
                    <a:lumOff val="40000"/>
                    <a:alpha val="35000"/>
                  </a:schemeClr>
                </a:glow>
              </a:effectLst>
              <a:ea typeface="Geneva"/>
              <a:cs typeface="Geneva"/>
              <a:sym typeface="CiscoSansTT" charset="0"/>
            </a:endParaRPr>
          </a:p>
        </p:txBody>
      </p:sp>
      <p:sp>
        <p:nvSpPr>
          <p:cNvPr id="102" name="Rectangle 19"/>
          <p:cNvSpPr>
            <a:spLocks/>
          </p:cNvSpPr>
          <p:nvPr/>
        </p:nvSpPr>
        <p:spPr bwMode="auto">
          <a:xfrm>
            <a:off x="5027612" y="1141413"/>
            <a:ext cx="1981200" cy="609600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lnSpc>
                <a:spcPts val="3180"/>
              </a:lnSpc>
            </a:pPr>
            <a:r>
              <a:rPr lang="en-US" sz="2400" b="1" dirty="0" smtClean="0">
                <a:effectLst>
                  <a:glow rad="101600">
                    <a:schemeClr val="bg1">
                      <a:lumMod val="60000"/>
                      <a:lumOff val="40000"/>
                      <a:alpha val="35000"/>
                    </a:schemeClr>
                  </a:glow>
                </a:effectLst>
                <a:ea typeface="Geneva"/>
                <a:cs typeface="Geneva"/>
                <a:sym typeface="CiscoSansTT" charset="0"/>
              </a:rPr>
              <a:t>BASIC</a:t>
            </a:r>
            <a:endParaRPr lang="en-US" sz="2400" b="1" dirty="0">
              <a:effectLst>
                <a:glow rad="101600">
                  <a:schemeClr val="bg1">
                    <a:lumMod val="60000"/>
                    <a:lumOff val="40000"/>
                    <a:alpha val="35000"/>
                  </a:schemeClr>
                </a:glow>
              </a:effectLst>
              <a:ea typeface="Geneva"/>
              <a:cs typeface="Geneva"/>
              <a:sym typeface="CiscoSansTT" charset="0"/>
            </a:endParaRPr>
          </a:p>
        </p:txBody>
      </p:sp>
      <p:sp>
        <p:nvSpPr>
          <p:cNvPr id="103" name="Rectangle 19"/>
          <p:cNvSpPr>
            <a:spLocks/>
          </p:cNvSpPr>
          <p:nvPr/>
        </p:nvSpPr>
        <p:spPr bwMode="auto">
          <a:xfrm>
            <a:off x="7313612" y="1141413"/>
            <a:ext cx="1981200" cy="609600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lnSpc>
                <a:spcPts val="3180"/>
              </a:lnSpc>
            </a:pPr>
            <a:r>
              <a:rPr lang="en-US" sz="2400" b="1" dirty="0" smtClean="0">
                <a:effectLst>
                  <a:glow rad="101600">
                    <a:schemeClr val="bg1">
                      <a:lumMod val="60000"/>
                      <a:lumOff val="40000"/>
                      <a:alpha val="35000"/>
                    </a:schemeClr>
                  </a:glow>
                </a:effectLst>
                <a:ea typeface="Geneva"/>
                <a:cs typeface="Geneva"/>
                <a:sym typeface="CiscoSansTT" charset="0"/>
              </a:rPr>
              <a:t>ENHANCED</a:t>
            </a:r>
            <a:endParaRPr lang="en-US" sz="2400" b="1" dirty="0">
              <a:effectLst>
                <a:glow rad="101600">
                  <a:schemeClr val="bg1">
                    <a:lumMod val="60000"/>
                    <a:lumOff val="40000"/>
                    <a:alpha val="35000"/>
                  </a:schemeClr>
                </a:glow>
              </a:effectLst>
              <a:ea typeface="Geneva"/>
              <a:cs typeface="Geneva"/>
              <a:sym typeface="CiscoSansTT" charset="0"/>
            </a:endParaRPr>
          </a:p>
        </p:txBody>
      </p:sp>
      <p:sp>
        <p:nvSpPr>
          <p:cNvPr id="104" name="Rectangle 19"/>
          <p:cNvSpPr>
            <a:spLocks/>
          </p:cNvSpPr>
          <p:nvPr/>
        </p:nvSpPr>
        <p:spPr bwMode="auto">
          <a:xfrm>
            <a:off x="9599612" y="1141413"/>
            <a:ext cx="1981200" cy="609600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lnSpc>
                <a:spcPts val="3180"/>
              </a:lnSpc>
            </a:pPr>
            <a:r>
              <a:rPr lang="en-US" sz="2400" b="1" dirty="0" smtClean="0">
                <a:effectLst>
                  <a:glow rad="101600">
                    <a:schemeClr val="bg1">
                      <a:lumMod val="60000"/>
                      <a:lumOff val="40000"/>
                      <a:alpha val="35000"/>
                    </a:schemeClr>
                  </a:glow>
                </a:effectLst>
                <a:ea typeface="Geneva"/>
                <a:cs typeface="Geneva"/>
                <a:sym typeface="CiscoSansTT" charset="0"/>
              </a:rPr>
              <a:t>ADVANCED</a:t>
            </a:r>
            <a:endParaRPr lang="en-US" sz="2400" b="1" dirty="0">
              <a:effectLst>
                <a:glow rad="101600">
                  <a:schemeClr val="bg1">
                    <a:lumMod val="60000"/>
                    <a:lumOff val="40000"/>
                    <a:alpha val="35000"/>
                  </a:schemeClr>
                </a:glow>
              </a:effectLst>
              <a:ea typeface="Geneva"/>
              <a:cs typeface="Geneva"/>
              <a:sym typeface="CiscoSansT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47340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city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pic>
        <p:nvPicPr>
          <p:cNvPr id="50" name="Picture 49" descr="small picture.png"/>
          <p:cNvPicPr>
            <a:picLocks noChangeAspect="1"/>
          </p:cNvPicPr>
          <p:nvPr/>
        </p:nvPicPr>
        <p:blipFill>
          <a:blip r:embed="rId4"/>
          <a:srcRect t="4839"/>
          <a:stretch>
            <a:fillRect/>
          </a:stretch>
        </p:blipFill>
        <p:spPr>
          <a:xfrm>
            <a:off x="3821112" y="2487222"/>
            <a:ext cx="4272758" cy="4065978"/>
          </a:xfrm>
          <a:prstGeom prst="rect">
            <a:avLst/>
          </a:prstGeom>
        </p:spPr>
      </p:pic>
      <p:pic>
        <p:nvPicPr>
          <p:cNvPr id="55" name="Picture 54" descr="big picture.jpg"/>
          <p:cNvPicPr>
            <a:picLocks noChangeAspect="1"/>
          </p:cNvPicPr>
          <p:nvPr/>
        </p:nvPicPr>
        <p:blipFill>
          <a:blip r:embed="rId5"/>
          <a:srcRect t="16484"/>
          <a:stretch>
            <a:fillRect/>
          </a:stretch>
        </p:blipFill>
        <p:spPr>
          <a:xfrm>
            <a:off x="-1" y="0"/>
            <a:ext cx="12314585" cy="6856413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 rot="5400000">
            <a:off x="5370510" y="-5370512"/>
            <a:ext cx="1447799" cy="12188825"/>
          </a:xfrm>
          <a:prstGeom prst="rect">
            <a:avLst/>
          </a:prstGeom>
          <a:gradFill flip="none" rotWithShape="1">
            <a:gsLst>
              <a:gs pos="42000">
                <a:srgbClr val="0B1550">
                  <a:alpha val="90000"/>
                </a:srgbClr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332" y="439420"/>
            <a:ext cx="11612880" cy="838200"/>
          </a:xfrm>
        </p:spPr>
        <p:txBody>
          <a:bodyPr/>
          <a:lstStyle/>
          <a:p>
            <a:r>
              <a:rPr lang="en-US" smtClean="0"/>
              <a:t>Advantages of a Comprehensive Workspace Approach</a:t>
            </a:r>
            <a:endParaRPr lang="en-US" dirty="0"/>
          </a:p>
        </p:txBody>
      </p:sp>
      <p:sp>
        <p:nvSpPr>
          <p:cNvPr id="69" name="Rectangle 68"/>
          <p:cNvSpPr/>
          <p:nvPr/>
        </p:nvSpPr>
        <p:spPr>
          <a:xfrm>
            <a:off x="379412" y="2209799"/>
            <a:ext cx="11582400" cy="4495801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68" name="TextBox 67"/>
          <p:cNvSpPr txBox="1"/>
          <p:nvPr/>
        </p:nvSpPr>
        <p:spPr>
          <a:xfrm>
            <a:off x="455612" y="2400300"/>
            <a:ext cx="19816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59F1"/>
                </a:solidFill>
              </a:rPr>
              <a:t>Comprehensive</a:t>
            </a:r>
          </a:p>
          <a:p>
            <a:r>
              <a:rPr lang="en-US" sz="2000" dirty="0" smtClean="0">
                <a:solidFill>
                  <a:srgbClr val="0059F1"/>
                </a:solidFill>
              </a:rPr>
              <a:t>Approach</a:t>
            </a:r>
            <a:endParaRPr lang="en-US" sz="2000" dirty="0">
              <a:solidFill>
                <a:srgbClr val="0059F1"/>
              </a:solidFill>
            </a:endParaRPr>
          </a:p>
        </p:txBody>
      </p:sp>
      <p:grpSp>
        <p:nvGrpSpPr>
          <p:cNvPr id="3" name="Group 29"/>
          <p:cNvGrpSpPr>
            <a:grpSpLocks/>
          </p:cNvGrpSpPr>
          <p:nvPr/>
        </p:nvGrpSpPr>
        <p:grpSpPr bwMode="auto">
          <a:xfrm>
            <a:off x="1920580" y="4572000"/>
            <a:ext cx="8341396" cy="914400"/>
            <a:chOff x="538159" y="5139434"/>
            <a:chExt cx="8342180" cy="914536"/>
          </a:xfrm>
          <a:effectLst>
            <a:outerShdw blurRad="127000">
              <a:srgbClr val="000000">
                <a:alpha val="43000"/>
              </a:srgbClr>
            </a:outerShdw>
          </a:effectLst>
        </p:grpSpPr>
        <p:sp>
          <p:nvSpPr>
            <p:cNvPr id="64" name="TextBox 63"/>
            <p:cNvSpPr txBox="1">
              <a:spLocks noChangeArrowheads="1"/>
            </p:cNvSpPr>
            <p:nvPr/>
          </p:nvSpPr>
          <p:spPr bwMode="auto">
            <a:xfrm>
              <a:off x="3183182" y="5139434"/>
              <a:ext cx="2806964" cy="914536"/>
            </a:xfrm>
            <a:prstGeom prst="roundRect">
              <a:avLst/>
            </a:prstGeom>
            <a:solidFill>
              <a:srgbClr val="151465">
                <a:alpha val="8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41061" rIns="0" bIns="41061" anchor="ctr"/>
            <a:lstStyle>
              <a:defPPr>
                <a:defRPr lang="en-US"/>
              </a:defPPr>
              <a:lvl1pPr algn="ctr" defTabSz="814388" eaLnBrk="0" hangingPunct="0">
                <a:lnSpc>
                  <a:spcPct val="90000"/>
                </a:lnSpc>
                <a:defRPr b="0">
                  <a:effectLst>
                    <a:outerShdw blurRad="38100" dist="12700" dir="5400000" algn="ctr" rotWithShape="0">
                      <a:srgbClr val="000000">
                        <a:alpha val="30000"/>
                      </a:srgbClr>
                    </a:outerShdw>
                  </a:effectLst>
                  <a:latin typeface="+mj-lt"/>
                </a:defRPr>
              </a:lvl1pPr>
            </a:lstStyle>
            <a:p>
              <a:r>
                <a:rPr lang="en-US" dirty="0" smtClean="0"/>
                <a:t>Speed Time To Market</a:t>
              </a:r>
              <a:endParaRPr lang="en-US" dirty="0"/>
            </a:p>
          </p:txBody>
        </p:sp>
        <p:sp>
          <p:nvSpPr>
            <p:cNvPr id="65" name="TextBox 64"/>
            <p:cNvSpPr txBox="1">
              <a:spLocks noChangeArrowheads="1"/>
            </p:cNvSpPr>
            <p:nvPr/>
          </p:nvSpPr>
          <p:spPr bwMode="auto">
            <a:xfrm>
              <a:off x="538159" y="5139434"/>
              <a:ext cx="2565641" cy="914536"/>
            </a:xfrm>
            <a:prstGeom prst="roundRect">
              <a:avLst/>
            </a:prstGeom>
            <a:solidFill>
              <a:srgbClr val="151465">
                <a:alpha val="8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41061" rIns="0" bIns="41061" anchor="ctr"/>
            <a:lstStyle>
              <a:defPPr>
                <a:defRPr lang="en-US"/>
              </a:defPPr>
              <a:lvl1pPr algn="ctr" defTabSz="814388" eaLnBrk="0" hangingPunct="0">
                <a:lnSpc>
                  <a:spcPct val="90000"/>
                </a:lnSpc>
                <a:defRPr sz="1400" b="1">
                  <a:solidFill>
                    <a:srgbClr val="FFFFFF"/>
                  </a:solidFill>
                </a:defRPr>
              </a:lvl1pPr>
            </a:lstStyle>
            <a:p>
              <a:r>
                <a:rPr lang="en-US" sz="1800" b="0" dirty="0" smtClean="0">
                  <a:solidFill>
                    <a:schemeClr val="tx1"/>
                  </a:solidFill>
                  <a:effectLst>
                    <a:outerShdw blurRad="38100" dist="12700" dir="5400000" algn="ctr" rotWithShape="0">
                      <a:srgbClr val="000000">
                        <a:alpha val="30000"/>
                      </a:srgbClr>
                    </a:outerShdw>
                  </a:effectLst>
                  <a:latin typeface="+mj-lt"/>
                </a:rPr>
                <a:t>Simplify Operations</a:t>
              </a:r>
              <a:endParaRPr lang="en-US" sz="1800" b="0" dirty="0">
                <a:solidFill>
                  <a:schemeClr val="tx1"/>
                </a:solidFill>
                <a:effectLst>
                  <a:outerShdw blurRad="38100" dist="12700" dir="5400000" algn="ctr" rotWithShape="0">
                    <a:srgbClr val="000000">
                      <a:alpha val="30000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66" name="TextBox 65"/>
            <p:cNvSpPr txBox="1">
              <a:spLocks noChangeArrowheads="1"/>
            </p:cNvSpPr>
            <p:nvPr/>
          </p:nvSpPr>
          <p:spPr bwMode="auto">
            <a:xfrm>
              <a:off x="6069528" y="5139434"/>
              <a:ext cx="2294152" cy="914536"/>
            </a:xfrm>
            <a:prstGeom prst="roundRect">
              <a:avLst/>
            </a:prstGeom>
            <a:solidFill>
              <a:srgbClr val="151465">
                <a:alpha val="8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41061" rIns="0" bIns="41061" anchor="ctr"/>
            <a:lstStyle>
              <a:defPPr>
                <a:defRPr lang="en-US"/>
              </a:defPPr>
              <a:lvl1pPr algn="ctr" defTabSz="814388" eaLnBrk="0" hangingPunct="0">
                <a:lnSpc>
                  <a:spcPct val="90000"/>
                </a:lnSpc>
                <a:defRPr b="0">
                  <a:effectLst>
                    <a:outerShdw blurRad="38100" dist="12700" dir="5400000" algn="ctr" rotWithShape="0">
                      <a:srgbClr val="000000">
                        <a:alpha val="30000"/>
                      </a:srgbClr>
                    </a:outerShdw>
                  </a:effectLst>
                  <a:latin typeface="+mj-lt"/>
                </a:defRPr>
              </a:lvl1pPr>
            </a:lstStyle>
            <a:p>
              <a:r>
                <a:rPr lang="en-US" dirty="0" smtClean="0"/>
                <a:t>Mitigate Risk</a:t>
              </a:r>
              <a:endParaRPr lang="en-US" dirty="0"/>
            </a:p>
          </p:txBody>
        </p:sp>
        <p:sp>
          <p:nvSpPr>
            <p:cNvPr id="67" name="TextBox 24"/>
            <p:cNvSpPr txBox="1">
              <a:spLocks noChangeArrowheads="1"/>
            </p:cNvSpPr>
            <p:nvPr/>
          </p:nvSpPr>
          <p:spPr bwMode="auto">
            <a:xfrm flipH="1">
              <a:off x="8459236" y="5365836"/>
              <a:ext cx="421103" cy="42526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41061" rIns="0" bIns="41061" anchor="ctr"/>
            <a:lstStyle>
              <a:defPPr>
                <a:defRPr lang="en-US"/>
              </a:defPPr>
              <a:lvl1pPr algn="ctr" defTabSz="814388" eaLnBrk="0" hangingPunct="0">
                <a:lnSpc>
                  <a:spcPct val="90000"/>
                </a:lnSpc>
                <a:defRPr sz="1400" b="1">
                  <a:solidFill>
                    <a:srgbClr val="FFFFFF"/>
                  </a:solidFill>
                </a:defRPr>
              </a:lvl1pPr>
            </a:lstStyle>
            <a:p>
              <a:r>
                <a:rPr lang="en-US" sz="2400" dirty="0" smtClean="0">
                  <a:solidFill>
                    <a:srgbClr val="250D69"/>
                  </a:solidFill>
                </a:rPr>
                <a:t>IT</a:t>
              </a:r>
              <a:endParaRPr lang="en-US" sz="2400" dirty="0">
                <a:solidFill>
                  <a:srgbClr val="250D69"/>
                </a:solidFill>
              </a:endParaRPr>
            </a:p>
          </p:txBody>
        </p:sp>
      </p:grpSp>
      <p:grpSp>
        <p:nvGrpSpPr>
          <p:cNvPr id="4" name="Group 30"/>
          <p:cNvGrpSpPr/>
          <p:nvPr/>
        </p:nvGrpSpPr>
        <p:grpSpPr>
          <a:xfrm>
            <a:off x="2956574" y="2324100"/>
            <a:ext cx="8349068" cy="2057401"/>
            <a:chOff x="2956574" y="2324100"/>
            <a:chExt cx="8349068" cy="2057401"/>
          </a:xfrm>
        </p:grpSpPr>
        <p:grpSp>
          <p:nvGrpSpPr>
            <p:cNvPr id="5" name="Group 27"/>
            <p:cNvGrpSpPr>
              <a:grpSpLocks/>
            </p:cNvGrpSpPr>
            <p:nvPr/>
          </p:nvGrpSpPr>
          <p:grpSpPr bwMode="auto">
            <a:xfrm>
              <a:off x="3427412" y="2324100"/>
              <a:ext cx="7878230" cy="914406"/>
              <a:chOff x="2045541" y="2749742"/>
              <a:chExt cx="7878505" cy="913691"/>
            </a:xfrm>
          </p:grpSpPr>
          <p:sp>
            <p:nvSpPr>
              <p:cNvPr id="57" name="Rounded Rectangle 56"/>
              <p:cNvSpPr>
                <a:spLocks noChangeArrowheads="1"/>
              </p:cNvSpPr>
              <p:nvPr/>
            </p:nvSpPr>
            <p:spPr bwMode="auto">
              <a:xfrm>
                <a:off x="2045541" y="2749742"/>
                <a:ext cx="2502988" cy="913691"/>
              </a:xfrm>
              <a:prstGeom prst="roundRect">
                <a:avLst/>
              </a:prstGeom>
              <a:solidFill>
                <a:srgbClr val="0059F1">
                  <a:alpha val="8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lIns="0" tIns="41061" rIns="0" bIns="41061" anchor="ctr"/>
              <a:lstStyle/>
              <a:p>
                <a:pPr algn="ctr" defTabSz="814388" eaLnBrk="0" hangingPunct="0">
                  <a:lnSpc>
                    <a:spcPct val="90000"/>
                  </a:lnSpc>
                </a:pPr>
                <a:r>
                  <a:rPr lang="en-US" dirty="0" smtClean="0">
                    <a:effectLst>
                      <a:outerShdw blurRad="38100" dist="12700" dir="5400000" algn="ctr" rotWithShape="0">
                        <a:srgbClr val="000000">
                          <a:alpha val="30000"/>
                        </a:srgbClr>
                      </a:outerShdw>
                    </a:effectLst>
                    <a:latin typeface="+mj-lt"/>
                  </a:rPr>
                  <a:t>Drive New </a:t>
                </a:r>
                <a:br>
                  <a:rPr lang="en-US" dirty="0" smtClean="0">
                    <a:effectLst>
                      <a:outerShdw blurRad="38100" dist="12700" dir="5400000" algn="ctr" rotWithShape="0">
                        <a:srgbClr val="000000">
                          <a:alpha val="30000"/>
                        </a:srgbClr>
                      </a:outerShdw>
                    </a:effectLst>
                    <a:latin typeface="+mj-lt"/>
                  </a:rPr>
                </a:br>
                <a:r>
                  <a:rPr lang="en-US" dirty="0" smtClean="0">
                    <a:effectLst>
                      <a:outerShdw blurRad="38100" dist="12700" dir="5400000" algn="ctr" rotWithShape="0">
                        <a:srgbClr val="000000">
                          <a:alpha val="30000"/>
                        </a:srgbClr>
                      </a:outerShdw>
                    </a:effectLst>
                    <a:latin typeface="+mj-lt"/>
                  </a:rPr>
                  <a:t>Business Models</a:t>
                </a:r>
                <a:endParaRPr lang="en-US" dirty="0">
                  <a:effectLst>
                    <a:outerShdw blurRad="38100" dist="12700" dir="5400000" algn="ctr" rotWithShape="0">
                      <a:srgbClr val="000000">
                        <a:alpha val="30000"/>
                      </a:srgbClr>
                    </a:outerShdw>
                  </a:effectLst>
                  <a:latin typeface="+mj-lt"/>
                </a:endParaRPr>
              </a:p>
            </p:txBody>
          </p:sp>
          <p:sp>
            <p:nvSpPr>
              <p:cNvPr id="58" name="TextBox 57"/>
              <p:cNvSpPr txBox="1">
                <a:spLocks noChangeArrowheads="1"/>
              </p:cNvSpPr>
              <p:nvPr/>
            </p:nvSpPr>
            <p:spPr bwMode="auto">
              <a:xfrm>
                <a:off x="4642009" y="2749742"/>
                <a:ext cx="2420389" cy="913691"/>
              </a:xfrm>
              <a:prstGeom prst="roundRect">
                <a:avLst/>
              </a:prstGeom>
              <a:solidFill>
                <a:srgbClr val="0059F1">
                  <a:alpha val="8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lIns="0" tIns="41061" rIns="0" bIns="41061" anchor="ctr"/>
              <a:lstStyle>
                <a:defPPr>
                  <a:defRPr lang="en-US"/>
                </a:defPPr>
                <a:lvl1pPr algn="ctr" defTabSz="814388" eaLnBrk="0" hangingPunct="0">
                  <a:lnSpc>
                    <a:spcPct val="90000"/>
                  </a:lnSpc>
                  <a:defRPr b="0">
                    <a:effectLst>
                      <a:outerShdw blurRad="38100" dist="12700" dir="5400000" algn="ctr" rotWithShape="0">
                        <a:srgbClr val="000000">
                          <a:alpha val="30000"/>
                        </a:srgbClr>
                      </a:outerShdw>
                    </a:effectLst>
                    <a:latin typeface="+mj-lt"/>
                  </a:defRPr>
                </a:lvl1pPr>
              </a:lstStyle>
              <a:p>
                <a:r>
                  <a:rPr lang="en-US" dirty="0" smtClean="0"/>
                  <a:t>Increase Productivity</a:t>
                </a:r>
                <a:endParaRPr lang="en-US" dirty="0"/>
              </a:p>
            </p:txBody>
          </p:sp>
          <p:sp>
            <p:nvSpPr>
              <p:cNvPr id="59" name="TextBox 22"/>
              <p:cNvSpPr txBox="1">
                <a:spLocks noChangeArrowheads="1"/>
              </p:cNvSpPr>
              <p:nvPr/>
            </p:nvSpPr>
            <p:spPr bwMode="auto">
              <a:xfrm>
                <a:off x="8370362" y="2966004"/>
                <a:ext cx="1553684" cy="461307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41061" rIns="0" bIns="41061" anchor="ctr"/>
              <a:lstStyle>
                <a:defPPr>
                  <a:defRPr lang="en-US"/>
                </a:defPPr>
                <a:lvl1pPr algn="ctr" defTabSz="814388" eaLnBrk="0" hangingPunct="0">
                  <a:lnSpc>
                    <a:spcPct val="90000"/>
                  </a:lnSpc>
                  <a:defRPr sz="1400" b="1">
                    <a:solidFill>
                      <a:srgbClr val="FFFFFF"/>
                    </a:solidFill>
                  </a:defRPr>
                </a:lvl1pPr>
              </a:lstStyle>
              <a:p>
                <a:r>
                  <a:rPr lang="en-US" sz="2400" dirty="0" smtClean="0">
                    <a:solidFill>
                      <a:srgbClr val="0059F1"/>
                    </a:solidFill>
                  </a:rPr>
                  <a:t>Business</a:t>
                </a:r>
                <a:endParaRPr lang="en-US" sz="2400" dirty="0">
                  <a:solidFill>
                    <a:srgbClr val="0059F1"/>
                  </a:solidFill>
                </a:endParaRPr>
              </a:p>
            </p:txBody>
          </p:sp>
        </p:grpSp>
        <p:grpSp>
          <p:nvGrpSpPr>
            <p:cNvPr id="6" name="Group 28"/>
            <p:cNvGrpSpPr>
              <a:grpSpLocks/>
            </p:cNvGrpSpPr>
            <p:nvPr/>
          </p:nvGrpSpPr>
          <p:grpSpPr bwMode="auto">
            <a:xfrm>
              <a:off x="2956574" y="3467100"/>
              <a:ext cx="6047675" cy="914401"/>
              <a:chOff x="3535407" y="3803106"/>
              <a:chExt cx="4447195" cy="913871"/>
            </a:xfrm>
            <a:effectLst>
              <a:outerShdw blurRad="127000">
                <a:srgbClr val="000000">
                  <a:alpha val="43000"/>
                </a:srgbClr>
              </a:outerShdw>
            </a:effectLst>
          </p:grpSpPr>
          <p:sp>
            <p:nvSpPr>
              <p:cNvPr id="29" name="TextBox 28"/>
              <p:cNvSpPr txBox="1">
                <a:spLocks noChangeArrowheads="1"/>
              </p:cNvSpPr>
              <p:nvPr/>
            </p:nvSpPr>
            <p:spPr bwMode="auto">
              <a:xfrm>
                <a:off x="3535407" y="3803106"/>
                <a:ext cx="2186757" cy="913871"/>
              </a:xfrm>
              <a:prstGeom prst="roundRect">
                <a:avLst/>
              </a:prstGeom>
              <a:solidFill>
                <a:srgbClr val="0059F1">
                  <a:alpha val="8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41061" rIns="0" bIns="41061" anchor="ctr"/>
              <a:lstStyle>
                <a:defPPr>
                  <a:defRPr lang="en-US"/>
                </a:defPPr>
                <a:lvl1pPr algn="ctr" defTabSz="814388" eaLnBrk="0" hangingPunct="0">
                  <a:lnSpc>
                    <a:spcPct val="90000"/>
                  </a:lnSpc>
                  <a:defRPr b="0">
                    <a:effectLst>
                      <a:outerShdw blurRad="38100" dist="12700" dir="5400000" algn="ctr" rotWithShape="0">
                        <a:srgbClr val="000000">
                          <a:alpha val="30000"/>
                        </a:srgbClr>
                      </a:outerShdw>
                    </a:effectLst>
                    <a:latin typeface="+mj-lt"/>
                  </a:defRPr>
                </a:lvl1pPr>
              </a:lstStyle>
              <a:p>
                <a:r>
                  <a:rPr lang="en-US" dirty="0" smtClean="0"/>
                  <a:t>Increase Agility</a:t>
                </a:r>
                <a:endParaRPr lang="en-US" dirty="0"/>
              </a:p>
            </p:txBody>
          </p:sp>
          <p:sp>
            <p:nvSpPr>
              <p:cNvPr id="30" name="TextBox 29"/>
              <p:cNvSpPr txBox="1">
                <a:spLocks noChangeArrowheads="1"/>
              </p:cNvSpPr>
              <p:nvPr/>
            </p:nvSpPr>
            <p:spPr bwMode="auto">
              <a:xfrm>
                <a:off x="5790902" y="3803106"/>
                <a:ext cx="2191700" cy="913871"/>
              </a:xfrm>
              <a:prstGeom prst="roundRect">
                <a:avLst/>
              </a:prstGeom>
              <a:solidFill>
                <a:srgbClr val="0059F1">
                  <a:alpha val="8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lIns="0" tIns="41061" rIns="0" bIns="41061" anchor="ctr"/>
              <a:lstStyle>
                <a:defPPr>
                  <a:defRPr lang="en-US"/>
                </a:defPPr>
                <a:lvl1pPr algn="ctr" defTabSz="814388" eaLnBrk="0" hangingPunct="0">
                  <a:lnSpc>
                    <a:spcPct val="90000"/>
                  </a:lnSpc>
                  <a:defRPr b="0">
                    <a:effectLst>
                      <a:outerShdw blurRad="38100" dist="12700" dir="5400000" algn="ctr" rotWithShape="0">
                        <a:srgbClr val="000000">
                          <a:alpha val="30000"/>
                        </a:srgbClr>
                      </a:outerShdw>
                    </a:effectLst>
                    <a:latin typeface="+mj-lt"/>
                  </a:defRPr>
                </a:lvl1pPr>
              </a:lstStyle>
              <a:p>
                <a:r>
                  <a:rPr lang="en-US" dirty="0" smtClean="0"/>
                  <a:t>Attract And Retain Talent</a:t>
                </a:r>
                <a:endParaRPr lang="en-US" dirty="0"/>
              </a:p>
            </p:txBody>
          </p:sp>
        </p:grpSp>
      </p:grpSp>
      <p:sp>
        <p:nvSpPr>
          <p:cNvPr id="71" name="Rectangle 70"/>
          <p:cNvSpPr/>
          <p:nvPr/>
        </p:nvSpPr>
        <p:spPr>
          <a:xfrm>
            <a:off x="379412" y="990600"/>
            <a:ext cx="11582400" cy="106680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51" name="TextBox 6"/>
          <p:cNvSpPr txBox="1">
            <a:spLocks noChangeArrowheads="1"/>
          </p:cNvSpPr>
          <p:nvPr/>
        </p:nvSpPr>
        <p:spPr bwMode="auto">
          <a:xfrm>
            <a:off x="5027612" y="1066800"/>
            <a:ext cx="2133601" cy="914400"/>
          </a:xfrm>
          <a:prstGeom prst="roundRect">
            <a:avLst/>
          </a:prstGeom>
          <a:solidFill>
            <a:srgbClr val="CF7008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>
              <a:srgbClr val="000000">
                <a:alpha val="43000"/>
              </a:srgbClr>
            </a:outerShdw>
          </a:effectLst>
        </p:spPr>
        <p:txBody>
          <a:bodyPr lIns="0" tIns="41061" rIns="0" bIns="41061" anchor="ctr"/>
          <a:lstStyle>
            <a:defPPr>
              <a:defRPr lang="en-US"/>
            </a:defPPr>
            <a:lvl1pPr algn="ctr" defTabSz="814388" eaLnBrk="0" hangingPunct="0">
              <a:lnSpc>
                <a:spcPct val="90000"/>
              </a:lnSpc>
              <a:defRPr b="0">
                <a:effectLst>
                  <a:outerShdw blurRad="38100" dist="12700" dir="5400000" algn="ctr" rotWithShape="0">
                    <a:srgbClr val="000000">
                      <a:alpha val="30000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 smtClean="0"/>
              <a:t>I Can Use an </a:t>
            </a:r>
            <a:r>
              <a:rPr lang="en-US" dirty="0" err="1" smtClean="0"/>
              <a:t>iPad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on the Network</a:t>
            </a:r>
            <a:endParaRPr lang="en-US" dirty="0"/>
          </a:p>
        </p:txBody>
      </p:sp>
      <p:sp>
        <p:nvSpPr>
          <p:cNvPr id="52" name="TextBox 21"/>
          <p:cNvSpPr txBox="1">
            <a:spLocks noChangeArrowheads="1"/>
          </p:cNvSpPr>
          <p:nvPr/>
        </p:nvSpPr>
        <p:spPr bwMode="auto">
          <a:xfrm>
            <a:off x="9752012" y="1290935"/>
            <a:ext cx="153584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CF7008"/>
                </a:solidFill>
                <a:latin typeface="Arial"/>
                <a:ea typeface="+mn-ea"/>
              </a:rPr>
              <a:t>End User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55612" y="1276290"/>
            <a:ext cx="21236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 algn="r" fontAlgn="auto">
              <a:spcBef>
                <a:spcPts val="0"/>
              </a:spcBef>
              <a:spcAft>
                <a:spcPts val="0"/>
              </a:spcAft>
              <a:defRPr sz="2000" b="1">
                <a:latin typeface="Arial"/>
              </a:defRPr>
            </a:lvl1pPr>
          </a:lstStyle>
          <a:p>
            <a:pPr algn="l"/>
            <a:r>
              <a:rPr lang="en-US" b="0" dirty="0">
                <a:solidFill>
                  <a:srgbClr val="CF7008"/>
                </a:solidFill>
              </a:rPr>
              <a:t>Simple Approach</a:t>
            </a:r>
          </a:p>
        </p:txBody>
      </p:sp>
      <p:sp>
        <p:nvSpPr>
          <p:cNvPr id="27" name="Rectangle 26"/>
          <p:cNvSpPr/>
          <p:nvPr/>
        </p:nvSpPr>
        <p:spPr>
          <a:xfrm rot="16200000" flipV="1">
            <a:off x="5408612" y="77787"/>
            <a:ext cx="1371600" cy="12188825"/>
          </a:xfrm>
          <a:prstGeom prst="rect">
            <a:avLst/>
          </a:prstGeom>
          <a:gradFill flip="none" rotWithShape="1">
            <a:gsLst>
              <a:gs pos="42000">
                <a:srgbClr val="0B1550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7" name="Pentagon 36"/>
          <p:cNvSpPr/>
          <p:nvPr/>
        </p:nvSpPr>
        <p:spPr>
          <a:xfrm>
            <a:off x="836612" y="5867400"/>
            <a:ext cx="10363200" cy="762000"/>
          </a:xfrm>
          <a:prstGeom prst="homePlate">
            <a:avLst>
              <a:gd name="adj" fmla="val 0"/>
            </a:avLst>
          </a:prstGeom>
          <a:gradFill>
            <a:gsLst>
              <a:gs pos="100000">
                <a:srgbClr val="7322C4">
                  <a:alpha val="0"/>
                </a:srgbClr>
              </a:gs>
              <a:gs pos="0">
                <a:srgbClr val="7322C4">
                  <a:lumMod val="63000"/>
                  <a:alpha val="0"/>
                </a:srgbClr>
              </a:gs>
              <a:gs pos="47484">
                <a:srgbClr val="551992"/>
              </a:gs>
              <a:gs pos="24000">
                <a:srgbClr val="7322C4">
                  <a:lumMod val="63000"/>
                </a:srgbClr>
              </a:gs>
            </a:gsLst>
            <a:lin ang="0" scaled="0"/>
          </a:gradFill>
          <a:ln w="25400" cap="flat" cmpd="sng" algn="ctr">
            <a:noFill/>
            <a:prstDash val="solid"/>
          </a:ln>
          <a:effectLst>
            <a:outerShdw blurRad="215900" dist="38100" dir="16200000" rotWithShape="0">
              <a:schemeClr val="tx1">
                <a:alpha val="42000"/>
              </a:schemeClr>
            </a:outerShdw>
          </a:effectLst>
        </p:spPr>
        <p:txBody>
          <a:bodyPr rtlCol="0" anchor="ctr"/>
          <a:lstStyle/>
          <a:p>
            <a:pPr algn="ctr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370692" y="6026090"/>
            <a:ext cx="7466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FFFFFF"/>
                </a:solidFill>
                <a:effectLst>
                  <a:outerShdw blurRad="25400" dist="12700" dir="5400000" algn="t" rotWithShape="0">
                    <a:prstClr val="black">
                      <a:alpha val="20000"/>
                    </a:prstClr>
                  </a:outerShdw>
                </a:effectLst>
              </a:rPr>
              <a:t>I Need a</a:t>
            </a:r>
            <a:r>
              <a:rPr lang="en-US" sz="2400" dirty="0" smtClean="0">
                <a:solidFill>
                  <a:srgbClr val="FFFFFF"/>
                </a:solidFill>
                <a:effectLst>
                  <a:outerShdw blurRad="25400" dist="12700" dir="5400000" algn="t" rotWithShape="0">
                    <a:prstClr val="black">
                      <a:alpha val="20000"/>
                    </a:prstClr>
                  </a:outerShdw>
                </a:effectLst>
              </a:rPr>
              <a:t> Workspace Optimized for Business Success</a:t>
            </a:r>
            <a:endParaRPr lang="en-US" sz="2400" dirty="0">
              <a:solidFill>
                <a:srgbClr val="FFFFFF"/>
              </a:solidFill>
              <a:effectLst>
                <a:outerShdw blurRad="25400" dist="12700" dir="5400000" algn="t" rotWithShape="0">
                  <a:prstClr val="black">
                    <a:alpha val="2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4716746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23" presetClass="exit" presetSubtype="54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0"/>
                            </p:stCondLst>
                            <p:childTnLst>
                              <p:par>
                                <p:cTn id="4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750"/>
                            </p:stCondLst>
                            <p:childTnLst>
                              <p:par>
                                <p:cTn id="5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1250"/>
                            </p:stCondLst>
                            <p:childTnLst>
                              <p:par>
                                <p:cTn id="6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68" grpId="0"/>
      <p:bldP spid="71" grpId="0" animBg="1"/>
      <p:bldP spid="51" grpId="0" animBg="1"/>
      <p:bldP spid="52" grpId="0"/>
      <p:bldP spid="53" grpId="0"/>
      <p:bldP spid="27" grpId="0" animBg="1"/>
      <p:bldP spid="37" grpId="0" animBg="1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798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 descr="AIRPORT.jpg"/>
          <p:cNvPicPr>
            <a:picLocks noChangeAspect="1"/>
          </p:cNvPicPr>
          <p:nvPr/>
        </p:nvPicPr>
        <p:blipFill>
          <a:blip r:embed="rId3"/>
          <a:srcRect r="10509"/>
          <a:stretch>
            <a:fillRect/>
          </a:stretch>
        </p:blipFill>
        <p:spPr>
          <a:xfrm>
            <a:off x="4671404" y="0"/>
            <a:ext cx="7517421" cy="6858000"/>
          </a:xfrm>
          <a:prstGeom prst="rect">
            <a:avLst/>
          </a:prstGeom>
        </p:spPr>
      </p:pic>
      <p:pic>
        <p:nvPicPr>
          <p:cNvPr id="67" name="Picture 66" descr="POOL.jpg"/>
          <p:cNvPicPr>
            <a:picLocks noChangeAspect="1"/>
          </p:cNvPicPr>
          <p:nvPr/>
        </p:nvPicPr>
        <p:blipFill>
          <a:blip r:embed="rId4"/>
          <a:srcRect l="25966"/>
          <a:stretch>
            <a:fillRect/>
          </a:stretch>
        </p:blipFill>
        <p:spPr>
          <a:xfrm>
            <a:off x="5561012" y="0"/>
            <a:ext cx="5103813" cy="6858000"/>
          </a:xfrm>
          <a:prstGeom prst="rect">
            <a:avLst/>
          </a:prstGeom>
        </p:spPr>
      </p:pic>
      <p:pic>
        <p:nvPicPr>
          <p:cNvPr id="71" name="Picture 70" descr="COUCH.jpg"/>
          <p:cNvPicPr>
            <a:picLocks noChangeAspect="1"/>
          </p:cNvPicPr>
          <p:nvPr/>
        </p:nvPicPr>
        <p:blipFill>
          <a:blip r:embed="rId5"/>
          <a:srcRect t="27386"/>
          <a:stretch>
            <a:fillRect/>
          </a:stretch>
        </p:blipFill>
        <p:spPr>
          <a:xfrm>
            <a:off x="2208212" y="0"/>
            <a:ext cx="6809502" cy="6869577"/>
          </a:xfrm>
          <a:prstGeom prst="rect">
            <a:avLst/>
          </a:prstGeom>
        </p:spPr>
      </p:pic>
      <p:pic>
        <p:nvPicPr>
          <p:cNvPr id="58" name="Picture 57" descr="OFFICE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4962573" cy="6858000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1522412" y="-533400"/>
            <a:ext cx="8763002" cy="7696201"/>
            <a:chOff x="1355795" y="-838200"/>
            <a:chExt cx="7253599" cy="7696201"/>
          </a:xfrm>
        </p:grpSpPr>
        <p:sp>
          <p:nvSpPr>
            <p:cNvPr id="53" name="Round Same Side Corner Rectangle 52"/>
            <p:cNvSpPr/>
            <p:nvPr/>
          </p:nvSpPr>
          <p:spPr>
            <a:xfrm rot="5400000">
              <a:off x="-1104660" y="1622255"/>
              <a:ext cx="7696200" cy="2775289"/>
            </a:xfrm>
            <a:prstGeom prst="round2SameRect">
              <a:avLst>
                <a:gd name="adj1" fmla="val 0"/>
                <a:gd name="adj2" fmla="val 0"/>
              </a:avLst>
            </a:prstGeom>
            <a:gradFill flip="none" rotWithShape="1">
              <a:gsLst>
                <a:gs pos="0">
                  <a:srgbClr val="0096D6"/>
                </a:gs>
                <a:gs pos="100000">
                  <a:schemeClr val="accent3">
                    <a:lumMod val="50000"/>
                    <a:alpha val="0"/>
                  </a:schemeClr>
                </a:gs>
              </a:gsLst>
              <a:lin ang="5400000" scaled="0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54" name="Round Same Side Corner Rectangle 53"/>
            <p:cNvSpPr/>
            <p:nvPr/>
          </p:nvSpPr>
          <p:spPr>
            <a:xfrm rot="5400000" flipV="1">
              <a:off x="2490604" y="739211"/>
              <a:ext cx="7696200" cy="4541380"/>
            </a:xfrm>
            <a:prstGeom prst="round2SameRect">
              <a:avLst>
                <a:gd name="adj1" fmla="val 0"/>
                <a:gd name="adj2" fmla="val 0"/>
              </a:avLst>
            </a:prstGeom>
            <a:gradFill flip="none" rotWithShape="1">
              <a:gsLst>
                <a:gs pos="0">
                  <a:srgbClr val="0096D6"/>
                </a:gs>
                <a:gs pos="100000">
                  <a:schemeClr val="accent3">
                    <a:lumMod val="50000"/>
                    <a:alpha val="0"/>
                  </a:schemeClr>
                </a:gs>
              </a:gsLst>
              <a:lin ang="5400000" scaled="0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The Future </a:t>
            </a:r>
            <a:r>
              <a:rPr lang="en-US" dirty="0" smtClean="0">
                <a:solidFill>
                  <a:srgbClr val="FFFFFF"/>
                </a:solidFill>
              </a:rPr>
              <a:t>Enables </a:t>
            </a:r>
            <a:r>
              <a:rPr lang="en-US" dirty="0">
                <a:solidFill>
                  <a:srgbClr val="FFFFFF"/>
                </a:solidFill>
              </a:rPr>
              <a:t>Freedom </a:t>
            </a:r>
          </a:p>
        </p:txBody>
      </p:sp>
      <p:sp>
        <p:nvSpPr>
          <p:cNvPr id="4" name="Text Placeholder 4"/>
          <p:cNvSpPr txBox="1">
            <a:spLocks/>
          </p:cNvSpPr>
          <p:nvPr/>
        </p:nvSpPr>
        <p:spPr>
          <a:xfrm>
            <a:off x="2107253" y="5715462"/>
            <a:ext cx="8437380" cy="7196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6CA4B"/>
              </a:buClr>
              <a:buSzPct val="90000"/>
              <a:buFont typeface="Arial" pitchFamily="34" charset="0"/>
              <a:buChar char="•"/>
              <a:tabLst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06400" indent="0" algn="l" defTabSz="914400" rtl="0" eaLnBrk="1" latinLnBrk="0" hangingPunct="1">
              <a:lnSpc>
                <a:spcPct val="95000"/>
              </a:lnSpc>
              <a:spcBef>
                <a:spcPts val="840"/>
              </a:spcBef>
              <a:buClr>
                <a:schemeClr val="tx2"/>
              </a:buClr>
              <a:buFontTx/>
              <a:buNone/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571500" indent="-1588" algn="l" defTabSz="914400" rtl="0" eaLnBrk="1" latinLnBrk="0" hangingPunct="1">
              <a:lnSpc>
                <a:spcPct val="95000"/>
              </a:lnSpc>
              <a:spcBef>
                <a:spcPts val="840"/>
              </a:spcBef>
              <a:buFont typeface="Arial" pitchFamily="34" charset="0"/>
              <a:buNone/>
              <a:defRPr lang="en-US" sz="16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688975" indent="0" algn="l" defTabSz="914400" rtl="0" eaLnBrk="1" latinLnBrk="0" hangingPunct="1">
              <a:lnSpc>
                <a:spcPct val="95000"/>
              </a:lnSpc>
              <a:spcBef>
                <a:spcPts val="840"/>
              </a:spcBef>
              <a:buFont typeface="Arial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801688" indent="0" algn="l" defTabSz="914400" rtl="0" eaLnBrk="1" latinLnBrk="0" hangingPunct="1">
              <a:lnSpc>
                <a:spcPct val="95000"/>
              </a:lnSpc>
              <a:spcBef>
                <a:spcPts val="840"/>
              </a:spcBef>
              <a:buFont typeface="Arial" pitchFamily="34" charset="0"/>
              <a:buNone/>
              <a:defRPr lang="en-US" sz="14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3400" dirty="0">
              <a:solidFill>
                <a:schemeClr val="tx1"/>
              </a:solidFill>
            </a:endParaRPr>
          </a:p>
        </p:txBody>
      </p:sp>
      <p:grpSp>
        <p:nvGrpSpPr>
          <p:cNvPr id="3" name="Group 99"/>
          <p:cNvGrpSpPr/>
          <p:nvPr/>
        </p:nvGrpSpPr>
        <p:grpSpPr>
          <a:xfrm>
            <a:off x="711746" y="1778000"/>
            <a:ext cx="1477151" cy="1498539"/>
            <a:chOff x="608012" y="2133600"/>
            <a:chExt cx="1477151" cy="1498539"/>
          </a:xfrm>
        </p:grpSpPr>
        <p:grpSp>
          <p:nvGrpSpPr>
            <p:cNvPr id="5" name="Group 74"/>
            <p:cNvGrpSpPr/>
            <p:nvPr/>
          </p:nvGrpSpPr>
          <p:grpSpPr bwMode="auto">
            <a:xfrm>
              <a:off x="608012" y="2133600"/>
              <a:ext cx="1477151" cy="1498539"/>
              <a:chOff x="9806562" y="6294862"/>
              <a:chExt cx="1619249" cy="1641678"/>
            </a:xfrm>
            <a:effectLst>
              <a:outerShdw blurRad="254000" sx="102000" sy="102000" algn="ctr" rotWithShape="0">
                <a:schemeClr val="bg1">
                  <a:alpha val="40000"/>
                </a:schemeClr>
              </a:outerShdw>
            </a:effectLst>
          </p:grpSpPr>
          <p:sp>
            <p:nvSpPr>
              <p:cNvPr id="86" name="Oval 85"/>
              <p:cNvSpPr/>
              <p:nvPr/>
            </p:nvSpPr>
            <p:spPr>
              <a:xfrm>
                <a:off x="9806562" y="6420726"/>
                <a:ext cx="1515814" cy="1515814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60000"/>
                      <a:lumOff val="40000"/>
                    </a:schemeClr>
                  </a:gs>
                  <a:gs pos="100000">
                    <a:schemeClr val="accent3">
                      <a:lumMod val="2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87" name="Oval 86"/>
              <p:cNvSpPr/>
              <p:nvPr/>
            </p:nvSpPr>
            <p:spPr>
              <a:xfrm>
                <a:off x="10125563" y="6294862"/>
                <a:ext cx="1300248" cy="1300248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alpha val="55000"/>
                    </a:schemeClr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88" name="Oval 87"/>
              <p:cNvSpPr/>
              <p:nvPr/>
            </p:nvSpPr>
            <p:spPr>
              <a:xfrm>
                <a:off x="9806562" y="6420726"/>
                <a:ext cx="1515814" cy="151581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  <a:alpha val="0"/>
                    </a:schemeClr>
                  </a:gs>
                  <a:gs pos="100000">
                    <a:srgbClr val="000000">
                      <a:alpha val="84000"/>
                    </a:srgbClr>
                  </a:gs>
                </a:gsLst>
                <a:lin ang="5400000" scaled="1"/>
                <a:tileRect/>
              </a:gradFill>
              <a:ln w="444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89" name="Oval 88"/>
              <p:cNvSpPr/>
              <p:nvPr/>
            </p:nvSpPr>
            <p:spPr>
              <a:xfrm>
                <a:off x="9806562" y="6420726"/>
                <a:ext cx="1515814" cy="1515814"/>
              </a:xfrm>
              <a:prstGeom prst="ellipse">
                <a:avLst/>
              </a:prstGeom>
              <a:noFill/>
              <a:ln w="44450">
                <a:solidFill>
                  <a:schemeClr val="bg1"/>
                </a:solidFill>
              </a:ln>
              <a:effectLst>
                <a:outerShdw blurRad="63500" sx="97000" sy="97000" algn="ct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pic>
          <p:nvPicPr>
            <p:cNvPr id="99" name="Picture 6"/>
            <p:cNvPicPr>
              <a:picLocks noChangeAspect="1" noChangeArrowheads="1"/>
            </p:cNvPicPr>
            <p:nvPr/>
          </p:nvPicPr>
          <p:blipFill>
            <a:blip r:embed="rId7"/>
            <a:stretch>
              <a:fillRect/>
            </a:stretch>
          </p:blipFill>
          <p:spPr bwMode="auto">
            <a:xfrm>
              <a:off x="651292" y="2461041"/>
              <a:ext cx="1317060" cy="987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65" name="Picture 164" descr="l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1612" y="1371600"/>
            <a:ext cx="3663315" cy="5486400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2255061" y="1778000"/>
            <a:ext cx="1477151" cy="1498539"/>
            <a:chOff x="2255061" y="1778000"/>
            <a:chExt cx="1477151" cy="1498539"/>
          </a:xfrm>
        </p:grpSpPr>
        <p:grpSp>
          <p:nvGrpSpPr>
            <p:cNvPr id="13" name="Group 74"/>
            <p:cNvGrpSpPr/>
            <p:nvPr/>
          </p:nvGrpSpPr>
          <p:grpSpPr bwMode="auto">
            <a:xfrm>
              <a:off x="2255061" y="1778000"/>
              <a:ext cx="1477151" cy="1498539"/>
              <a:chOff x="9806562" y="6294862"/>
              <a:chExt cx="1619249" cy="1641678"/>
            </a:xfrm>
            <a:effectLst>
              <a:outerShdw blurRad="254000" sx="102000" sy="102000" algn="ctr" rotWithShape="0">
                <a:schemeClr val="bg1">
                  <a:alpha val="40000"/>
                </a:schemeClr>
              </a:outerShdw>
            </a:effectLst>
          </p:grpSpPr>
          <p:sp>
            <p:nvSpPr>
              <p:cNvPr id="131" name="Oval 130"/>
              <p:cNvSpPr/>
              <p:nvPr/>
            </p:nvSpPr>
            <p:spPr>
              <a:xfrm>
                <a:off x="9806562" y="6420726"/>
                <a:ext cx="1515814" cy="1515814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60000"/>
                      <a:lumOff val="40000"/>
                    </a:schemeClr>
                  </a:gs>
                  <a:gs pos="100000">
                    <a:schemeClr val="accent3">
                      <a:lumMod val="2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32" name="Oval 131"/>
              <p:cNvSpPr/>
              <p:nvPr/>
            </p:nvSpPr>
            <p:spPr>
              <a:xfrm>
                <a:off x="10125563" y="6294862"/>
                <a:ext cx="1300248" cy="1300248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alpha val="55000"/>
                    </a:schemeClr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33" name="Oval 132"/>
              <p:cNvSpPr/>
              <p:nvPr/>
            </p:nvSpPr>
            <p:spPr>
              <a:xfrm>
                <a:off x="9806562" y="6420726"/>
                <a:ext cx="1515814" cy="151581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  <a:alpha val="0"/>
                    </a:schemeClr>
                  </a:gs>
                  <a:gs pos="100000">
                    <a:srgbClr val="000000">
                      <a:alpha val="84000"/>
                    </a:srgbClr>
                  </a:gs>
                </a:gsLst>
                <a:lin ang="5400000" scaled="1"/>
                <a:tileRect/>
              </a:gradFill>
              <a:ln w="444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34" name="Oval 133"/>
              <p:cNvSpPr/>
              <p:nvPr/>
            </p:nvSpPr>
            <p:spPr>
              <a:xfrm>
                <a:off x="9806562" y="6420726"/>
                <a:ext cx="1515814" cy="1515814"/>
              </a:xfrm>
              <a:prstGeom prst="ellipse">
                <a:avLst/>
              </a:prstGeom>
              <a:noFill/>
              <a:ln w="44450">
                <a:solidFill>
                  <a:schemeClr val="bg1"/>
                </a:solidFill>
              </a:ln>
              <a:effectLst>
                <a:outerShdw blurRad="63500" sx="97000" sy="97000" algn="ct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pic>
          <p:nvPicPr>
            <p:cNvPr id="64" name="Picture 39" descr="\\psf\Home\Documents\Dropbox\Active Projects\deviceLibraryPNGs\cisco\ex60\ex60_Default\ex60_Default_400kPx\Cisco_ex60_DefaultScreen_400px.png"/>
            <p:cNvPicPr>
              <a:picLocks noChangeAspect="1" noChangeArrowheads="1"/>
            </p:cNvPicPr>
            <p:nvPr/>
          </p:nvPicPr>
          <p:blipFill>
            <a:blip r:embed="rId9"/>
            <a:stretch>
              <a:fillRect/>
            </a:stretch>
          </p:blipFill>
          <p:spPr bwMode="auto">
            <a:xfrm>
              <a:off x="2298151" y="2057400"/>
              <a:ext cx="1248658" cy="1042896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82000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108"/>
          <p:cNvGrpSpPr/>
          <p:nvPr/>
        </p:nvGrpSpPr>
        <p:grpSpPr>
          <a:xfrm>
            <a:off x="5760261" y="1751013"/>
            <a:ext cx="1477151" cy="1498539"/>
            <a:chOff x="2016125" y="3429000"/>
            <a:chExt cx="1477151" cy="1498539"/>
          </a:xfrm>
        </p:grpSpPr>
        <p:grpSp>
          <p:nvGrpSpPr>
            <p:cNvPr id="7" name="Group 74"/>
            <p:cNvGrpSpPr/>
            <p:nvPr/>
          </p:nvGrpSpPr>
          <p:grpSpPr bwMode="auto">
            <a:xfrm>
              <a:off x="2016125" y="3429000"/>
              <a:ext cx="1477151" cy="1498539"/>
              <a:chOff x="9806562" y="6294862"/>
              <a:chExt cx="1619249" cy="1641678"/>
            </a:xfrm>
            <a:effectLst>
              <a:outerShdw blurRad="254000" sx="102000" sy="102000" algn="ctr" rotWithShape="0">
                <a:schemeClr val="bg1">
                  <a:alpha val="40000"/>
                </a:schemeClr>
              </a:outerShdw>
            </a:effectLst>
          </p:grpSpPr>
          <p:sp>
            <p:nvSpPr>
              <p:cNvPr id="104" name="Oval 103"/>
              <p:cNvSpPr/>
              <p:nvPr/>
            </p:nvSpPr>
            <p:spPr>
              <a:xfrm>
                <a:off x="9806562" y="6420726"/>
                <a:ext cx="1515814" cy="1515814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60000"/>
                      <a:lumOff val="40000"/>
                    </a:schemeClr>
                  </a:gs>
                  <a:gs pos="100000">
                    <a:schemeClr val="accent3">
                      <a:lumMod val="2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05" name="Oval 104"/>
              <p:cNvSpPr/>
              <p:nvPr/>
            </p:nvSpPr>
            <p:spPr>
              <a:xfrm>
                <a:off x="10125563" y="6294862"/>
                <a:ext cx="1300248" cy="1300248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alpha val="55000"/>
                    </a:schemeClr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06" name="Oval 105"/>
              <p:cNvSpPr/>
              <p:nvPr/>
            </p:nvSpPr>
            <p:spPr>
              <a:xfrm>
                <a:off x="9806562" y="6420726"/>
                <a:ext cx="1515814" cy="151581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  <a:alpha val="0"/>
                    </a:schemeClr>
                  </a:gs>
                  <a:gs pos="100000">
                    <a:srgbClr val="000000">
                      <a:alpha val="84000"/>
                    </a:srgbClr>
                  </a:gs>
                </a:gsLst>
                <a:lin ang="5400000" scaled="1"/>
                <a:tileRect/>
              </a:gradFill>
              <a:ln w="444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07" name="Oval 106"/>
              <p:cNvSpPr/>
              <p:nvPr/>
            </p:nvSpPr>
            <p:spPr>
              <a:xfrm>
                <a:off x="9806562" y="6420726"/>
                <a:ext cx="1515814" cy="1515814"/>
              </a:xfrm>
              <a:prstGeom prst="ellipse">
                <a:avLst/>
              </a:prstGeom>
              <a:noFill/>
              <a:ln w="44450">
                <a:solidFill>
                  <a:schemeClr val="bg1"/>
                </a:solidFill>
              </a:ln>
              <a:effectLst>
                <a:outerShdw blurRad="63500" sx="97000" sy="97000" algn="ct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pic>
          <p:nvPicPr>
            <p:cNvPr id="108" name="Picture 9"/>
            <p:cNvPicPr>
              <a:picLocks noChangeAspect="1" noChangeArrowheads="1"/>
            </p:cNvPicPr>
            <p:nvPr/>
          </p:nvPicPr>
          <p:blipFill>
            <a:blip r:embed="rId10"/>
            <a:stretch>
              <a:fillRect/>
            </a:stretch>
          </p:blipFill>
          <p:spPr bwMode="auto">
            <a:xfrm>
              <a:off x="2296628" y="3608644"/>
              <a:ext cx="841048" cy="1239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8" name="Group 126"/>
          <p:cNvGrpSpPr/>
          <p:nvPr/>
        </p:nvGrpSpPr>
        <p:grpSpPr>
          <a:xfrm>
            <a:off x="8909861" y="1751013"/>
            <a:ext cx="1477151" cy="1498539"/>
            <a:chOff x="2741612" y="2286000"/>
            <a:chExt cx="1477151" cy="1498539"/>
          </a:xfrm>
        </p:grpSpPr>
        <p:grpSp>
          <p:nvGrpSpPr>
            <p:cNvPr id="9" name="Group 74"/>
            <p:cNvGrpSpPr/>
            <p:nvPr/>
          </p:nvGrpSpPr>
          <p:grpSpPr bwMode="auto">
            <a:xfrm>
              <a:off x="2741612" y="2286000"/>
              <a:ext cx="1477151" cy="1498539"/>
              <a:chOff x="9806562" y="6294862"/>
              <a:chExt cx="1619249" cy="1641678"/>
            </a:xfrm>
            <a:effectLst>
              <a:outerShdw blurRad="254000" sx="102000" sy="102000" algn="ctr" rotWithShape="0">
                <a:schemeClr val="bg1">
                  <a:alpha val="40000"/>
                </a:schemeClr>
              </a:outerShdw>
            </a:effectLst>
          </p:grpSpPr>
          <p:sp>
            <p:nvSpPr>
              <p:cNvPr id="122" name="Oval 121"/>
              <p:cNvSpPr/>
              <p:nvPr/>
            </p:nvSpPr>
            <p:spPr>
              <a:xfrm>
                <a:off x="9806562" y="6420726"/>
                <a:ext cx="1515814" cy="1515814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60000"/>
                      <a:lumOff val="40000"/>
                    </a:schemeClr>
                  </a:gs>
                  <a:gs pos="100000">
                    <a:schemeClr val="accent3">
                      <a:lumMod val="2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23" name="Oval 122"/>
              <p:cNvSpPr/>
              <p:nvPr/>
            </p:nvSpPr>
            <p:spPr>
              <a:xfrm>
                <a:off x="10125563" y="6294862"/>
                <a:ext cx="1300248" cy="1300248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alpha val="55000"/>
                    </a:schemeClr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24" name="Oval 123"/>
              <p:cNvSpPr/>
              <p:nvPr/>
            </p:nvSpPr>
            <p:spPr>
              <a:xfrm>
                <a:off x="9806562" y="6420726"/>
                <a:ext cx="1515814" cy="151581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  <a:alpha val="0"/>
                    </a:schemeClr>
                  </a:gs>
                  <a:gs pos="100000">
                    <a:srgbClr val="000000">
                      <a:alpha val="84000"/>
                    </a:srgbClr>
                  </a:gs>
                </a:gsLst>
                <a:lin ang="5400000" scaled="1"/>
                <a:tileRect/>
              </a:gradFill>
              <a:ln w="444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25" name="Oval 124"/>
              <p:cNvSpPr/>
              <p:nvPr/>
            </p:nvSpPr>
            <p:spPr>
              <a:xfrm>
                <a:off x="9806562" y="6420726"/>
                <a:ext cx="1515814" cy="1515814"/>
              </a:xfrm>
              <a:prstGeom prst="ellipse">
                <a:avLst/>
              </a:prstGeom>
              <a:noFill/>
              <a:ln w="44450">
                <a:solidFill>
                  <a:schemeClr val="bg1"/>
                </a:solidFill>
              </a:ln>
              <a:effectLst>
                <a:outerShdw blurRad="63500" sx="97000" sy="97000" algn="ct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pic>
          <p:nvPicPr>
            <p:cNvPr id="126" name="Picture 7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193047" y="2590800"/>
              <a:ext cx="507276" cy="1021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10" name="Group 146"/>
          <p:cNvGrpSpPr/>
          <p:nvPr/>
        </p:nvGrpSpPr>
        <p:grpSpPr>
          <a:xfrm>
            <a:off x="10484661" y="1751013"/>
            <a:ext cx="1477151" cy="1498539"/>
            <a:chOff x="6475412" y="2057400"/>
            <a:chExt cx="1477151" cy="1498539"/>
          </a:xfrm>
        </p:grpSpPr>
        <p:grpSp>
          <p:nvGrpSpPr>
            <p:cNvPr id="11" name="Group 74"/>
            <p:cNvGrpSpPr/>
            <p:nvPr/>
          </p:nvGrpSpPr>
          <p:grpSpPr bwMode="auto">
            <a:xfrm>
              <a:off x="6475412" y="2057400"/>
              <a:ext cx="1477151" cy="1498539"/>
              <a:chOff x="9806562" y="6294862"/>
              <a:chExt cx="1619249" cy="1641678"/>
            </a:xfrm>
            <a:effectLst>
              <a:outerShdw blurRad="254000" sx="102000" sy="102000" algn="ctr" rotWithShape="0">
                <a:schemeClr val="bg1">
                  <a:alpha val="40000"/>
                </a:schemeClr>
              </a:outerShdw>
            </a:effectLst>
          </p:grpSpPr>
          <p:sp>
            <p:nvSpPr>
              <p:cNvPr id="140" name="Oval 139"/>
              <p:cNvSpPr/>
              <p:nvPr/>
            </p:nvSpPr>
            <p:spPr>
              <a:xfrm>
                <a:off x="9806562" y="6420726"/>
                <a:ext cx="1515814" cy="1515814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60000"/>
                      <a:lumOff val="40000"/>
                    </a:schemeClr>
                  </a:gs>
                  <a:gs pos="100000">
                    <a:schemeClr val="accent3">
                      <a:lumMod val="2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41" name="Oval 140"/>
              <p:cNvSpPr/>
              <p:nvPr/>
            </p:nvSpPr>
            <p:spPr>
              <a:xfrm>
                <a:off x="10125563" y="6294862"/>
                <a:ext cx="1300248" cy="1300248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alpha val="55000"/>
                    </a:schemeClr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42" name="Oval 141"/>
              <p:cNvSpPr/>
              <p:nvPr/>
            </p:nvSpPr>
            <p:spPr>
              <a:xfrm>
                <a:off x="9806562" y="6420726"/>
                <a:ext cx="1515814" cy="151581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  <a:alpha val="0"/>
                    </a:schemeClr>
                  </a:gs>
                  <a:gs pos="100000">
                    <a:srgbClr val="000000">
                      <a:alpha val="84000"/>
                    </a:srgbClr>
                  </a:gs>
                </a:gsLst>
                <a:lin ang="5400000" scaled="1"/>
                <a:tileRect/>
              </a:gradFill>
              <a:ln w="444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43" name="Oval 142"/>
              <p:cNvSpPr/>
              <p:nvPr/>
            </p:nvSpPr>
            <p:spPr>
              <a:xfrm>
                <a:off x="9806562" y="6420726"/>
                <a:ext cx="1515814" cy="1515814"/>
              </a:xfrm>
              <a:prstGeom prst="ellipse">
                <a:avLst/>
              </a:prstGeom>
              <a:noFill/>
              <a:ln w="44450">
                <a:solidFill>
                  <a:schemeClr val="bg1"/>
                </a:solidFill>
              </a:ln>
              <a:effectLst>
                <a:outerShdw blurRad="63500" sx="97000" sy="97000" algn="ct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pic>
          <p:nvPicPr>
            <p:cNvPr id="144" name="Picture 60" descr="\\psf\Host\Volumes\Data\misc\Misc\untitled folder\graphics\1304022069_FaceBook_512x512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1296" y="2286000"/>
              <a:ext cx="521216" cy="563588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55" descr="\\psf\Host\Volumes\Data\misc\Misc\untitled folder\graphics\1304022089_Twitter_512x512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7462" y="2641306"/>
              <a:ext cx="468212" cy="506280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" name="Picture 3" descr="\\psf\Home\Documents\Dropbox\Active Projects\Logos\Logo_Amazon_Market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9359" y="2743200"/>
              <a:ext cx="435502" cy="475096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820000">
                <a:srgbClr val="000000">
                  <a:alpha val="43000"/>
                </a:srgbClr>
              </a:outerShdw>
            </a:effectLst>
            <a:extLst/>
          </p:spPr>
        </p:pic>
      </p:grpSp>
      <p:grpSp>
        <p:nvGrpSpPr>
          <p:cNvPr id="14" name="Group 56"/>
          <p:cNvGrpSpPr/>
          <p:nvPr/>
        </p:nvGrpSpPr>
        <p:grpSpPr>
          <a:xfrm>
            <a:off x="7313612" y="1751013"/>
            <a:ext cx="1498600" cy="1498539"/>
            <a:chOff x="7313612" y="2590800"/>
            <a:chExt cx="1498600" cy="1498539"/>
          </a:xfrm>
        </p:grpSpPr>
        <p:grpSp>
          <p:nvGrpSpPr>
            <p:cNvPr id="15" name="Group 74"/>
            <p:cNvGrpSpPr/>
            <p:nvPr/>
          </p:nvGrpSpPr>
          <p:grpSpPr bwMode="auto">
            <a:xfrm>
              <a:off x="7335061" y="2590800"/>
              <a:ext cx="1477151" cy="1498539"/>
              <a:chOff x="9806562" y="6294862"/>
              <a:chExt cx="1619249" cy="1641678"/>
            </a:xfrm>
            <a:effectLst>
              <a:outerShdw blurRad="254000" sx="102000" sy="102000" algn="ctr" rotWithShape="0">
                <a:schemeClr val="bg1">
                  <a:alpha val="40000"/>
                </a:schemeClr>
              </a:outerShdw>
            </a:effectLst>
          </p:grpSpPr>
          <p:sp>
            <p:nvSpPr>
              <p:cNvPr id="60" name="Oval 59"/>
              <p:cNvSpPr/>
              <p:nvPr/>
            </p:nvSpPr>
            <p:spPr>
              <a:xfrm>
                <a:off x="9806562" y="6420726"/>
                <a:ext cx="1515814" cy="1515814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60000"/>
                      <a:lumOff val="40000"/>
                    </a:schemeClr>
                  </a:gs>
                  <a:gs pos="100000">
                    <a:schemeClr val="accent3">
                      <a:lumMod val="2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10125563" y="6294862"/>
                <a:ext cx="1300248" cy="1300248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alpha val="55000"/>
                    </a:schemeClr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9806562" y="6420726"/>
                <a:ext cx="1515814" cy="151581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  <a:alpha val="0"/>
                    </a:schemeClr>
                  </a:gs>
                  <a:gs pos="100000">
                    <a:srgbClr val="000000">
                      <a:alpha val="84000"/>
                    </a:srgbClr>
                  </a:gs>
                </a:gsLst>
                <a:lin ang="5400000" scaled="1"/>
                <a:tileRect/>
              </a:gradFill>
              <a:ln w="444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9806562" y="6420726"/>
                <a:ext cx="1515814" cy="1515814"/>
              </a:xfrm>
              <a:prstGeom prst="ellipse">
                <a:avLst/>
              </a:prstGeom>
              <a:noFill/>
              <a:ln w="44450">
                <a:solidFill>
                  <a:schemeClr val="bg1"/>
                </a:solidFill>
              </a:ln>
              <a:effectLst>
                <a:outerShdw blurRad="63500" sx="97000" sy="97000" algn="ct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pic>
          <p:nvPicPr>
            <p:cNvPr id="59" name="Picture 6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7313612" y="2667000"/>
              <a:ext cx="1397001" cy="1397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5" name="Pentagon 54"/>
          <p:cNvSpPr/>
          <p:nvPr/>
        </p:nvSpPr>
        <p:spPr>
          <a:xfrm>
            <a:off x="5408612" y="4953000"/>
            <a:ext cx="6780213" cy="1447800"/>
          </a:xfrm>
          <a:prstGeom prst="homePlate">
            <a:avLst>
              <a:gd name="adj" fmla="val 0"/>
            </a:avLst>
          </a:prstGeom>
          <a:gradFill>
            <a:gsLst>
              <a:gs pos="100000">
                <a:srgbClr val="7322C4">
                  <a:alpha val="0"/>
                </a:srgbClr>
              </a:gs>
              <a:gs pos="0">
                <a:srgbClr val="7322C4">
                  <a:lumMod val="63000"/>
                  <a:alpha val="0"/>
                </a:srgbClr>
              </a:gs>
              <a:gs pos="47484">
                <a:srgbClr val="551992"/>
              </a:gs>
              <a:gs pos="24000">
                <a:srgbClr val="7322C4">
                  <a:lumMod val="63000"/>
                </a:srgbClr>
              </a:gs>
            </a:gsLst>
            <a:lin ang="0" scaled="0"/>
          </a:gradFill>
          <a:ln w="25400" cap="flat" cmpd="sng" algn="ctr">
            <a:noFill/>
            <a:prstDash val="solid"/>
          </a:ln>
          <a:effectLst>
            <a:outerShdw blurRad="215900" dist="38100" dir="16200000" rotWithShape="0">
              <a:schemeClr val="tx1">
                <a:alpha val="42000"/>
              </a:schemeClr>
            </a:outerShdw>
          </a:effectLst>
        </p:spPr>
        <p:txBody>
          <a:bodyPr rtlCol="0" anchor="ctr"/>
          <a:lstStyle/>
          <a:p>
            <a:pPr algn="ctr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6" name="Rectangle 144"/>
          <p:cNvSpPr>
            <a:spLocks noChangeArrowheads="1"/>
          </p:cNvSpPr>
          <p:nvPr/>
        </p:nvSpPr>
        <p:spPr bwMode="auto">
          <a:xfrm>
            <a:off x="5789613" y="5252671"/>
            <a:ext cx="6172199" cy="856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ctr" defTabSz="1218936">
              <a:lnSpc>
                <a:spcPts val="2900"/>
              </a:lnSpc>
            </a:pPr>
            <a:r>
              <a:rPr lang="en-US" sz="2800" dirty="0" smtClean="0">
                <a:solidFill>
                  <a:srgbClr val="FFFFFF"/>
                </a:solidFill>
                <a:latin typeface="CiscoSansTT"/>
                <a:cs typeface="CiscoSansTT"/>
              </a:rPr>
              <a:t>Location/Device/Application</a:t>
            </a:r>
          </a:p>
          <a:p>
            <a:pPr algn="ctr" defTabSz="1218936">
              <a:lnSpc>
                <a:spcPts val="2900"/>
              </a:lnSpc>
            </a:pPr>
            <a:r>
              <a:rPr lang="en-US" sz="2800" b="1" dirty="0" smtClean="0">
                <a:solidFill>
                  <a:srgbClr val="FFFFFF"/>
                </a:solidFill>
                <a:latin typeface="CiscoSansTT"/>
                <a:cs typeface="CiscoSansTT"/>
              </a:rPr>
              <a:t>Independence</a:t>
            </a:r>
            <a:endParaRPr lang="en-US" sz="2800" b="1" dirty="0">
              <a:solidFill>
                <a:srgbClr val="FFFF00"/>
              </a:solidFill>
              <a:latin typeface="CiscoSansTT"/>
              <a:cs typeface="CiscoSansTT"/>
            </a:endParaRPr>
          </a:p>
        </p:txBody>
      </p:sp>
    </p:spTree>
    <p:extLst>
      <p:ext uri="{BB962C8B-B14F-4D97-AF65-F5344CB8AC3E}">
        <p14:creationId xmlns:p14="http://schemas.microsoft.com/office/powerpoint/2010/main" val="225299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00"/>
                            </p:stCondLst>
                            <p:childTnLst>
                              <p:par>
                                <p:cTn id="2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00"/>
                            </p:stCondLst>
                            <p:childTnLst>
                              <p:par>
                                <p:cTn id="3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900"/>
                            </p:stCondLst>
                            <p:childTnLst>
                              <p:par>
                                <p:cTn id="4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400"/>
                            </p:stCondLst>
                            <p:childTnLst>
                              <p:par>
                                <p:cTn id="4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900"/>
                            </p:stCondLst>
                            <p:childTnLst>
                              <p:par>
                                <p:cTn id="5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400"/>
                            </p:stCondLst>
                            <p:childTnLst>
                              <p:par>
                                <p:cTn id="6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21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3600" y="131832"/>
            <a:ext cx="10461624" cy="711057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Smart Solutions Powering Mobility</a:t>
            </a:r>
            <a:endParaRPr lang="en-US" dirty="0"/>
          </a:p>
        </p:txBody>
      </p:sp>
      <p:grpSp>
        <p:nvGrpSpPr>
          <p:cNvPr id="3" name="Group 119"/>
          <p:cNvGrpSpPr/>
          <p:nvPr/>
        </p:nvGrpSpPr>
        <p:grpSpPr>
          <a:xfrm>
            <a:off x="2208212" y="2667000"/>
            <a:ext cx="544207" cy="460082"/>
            <a:chOff x="8683625" y="2547799"/>
            <a:chExt cx="1565275" cy="3146708"/>
          </a:xfrm>
        </p:grpSpPr>
        <p:sp>
          <p:nvSpPr>
            <p:cNvPr id="31" name="Oval 41"/>
            <p:cNvSpPr>
              <a:spLocks noChangeArrowheads="1"/>
            </p:cNvSpPr>
            <p:nvPr/>
          </p:nvSpPr>
          <p:spPr bwMode="auto">
            <a:xfrm>
              <a:off x="8683625" y="3388761"/>
              <a:ext cx="1565275" cy="1464779"/>
            </a:xfrm>
            <a:prstGeom prst="ellipse">
              <a:avLst/>
            </a:prstGeom>
            <a:gradFill rotWithShape="1">
              <a:gsLst>
                <a:gs pos="0">
                  <a:schemeClr val="accent6">
                    <a:lumMod val="40000"/>
                    <a:lumOff val="60000"/>
                    <a:alpha val="70000"/>
                  </a:schemeClr>
                </a:gs>
                <a:gs pos="100000">
                  <a:srgbClr val="FFF7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2" name="Oval 41"/>
            <p:cNvSpPr>
              <a:spLocks noChangeArrowheads="1"/>
            </p:cNvSpPr>
            <p:nvPr/>
          </p:nvSpPr>
          <p:spPr bwMode="auto">
            <a:xfrm>
              <a:off x="9158096" y="2547799"/>
              <a:ext cx="616339" cy="3146708"/>
            </a:xfrm>
            <a:prstGeom prst="ellipse">
              <a:avLst/>
            </a:prstGeom>
            <a:gradFill rotWithShape="1">
              <a:gsLst>
                <a:gs pos="0">
                  <a:schemeClr val="tx1">
                    <a:lumMod val="40000"/>
                    <a:lumOff val="60000"/>
                  </a:schemeClr>
                </a:gs>
                <a:gs pos="100000">
                  <a:srgbClr val="76765E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square" lIns="82296" tIns="36576" rIns="82296" bIns="36576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 smtClean="0">
                <a:solidFill>
                  <a:sysClr val="windowText" lastClr="000000"/>
                </a:solidFill>
                <a:latin typeface="Arial"/>
              </a:endParaRPr>
            </a:p>
          </p:txBody>
        </p:sp>
      </p:grpSp>
      <p:grpSp>
        <p:nvGrpSpPr>
          <p:cNvPr id="5" name="Group 119"/>
          <p:cNvGrpSpPr/>
          <p:nvPr/>
        </p:nvGrpSpPr>
        <p:grpSpPr>
          <a:xfrm>
            <a:off x="5713412" y="2693170"/>
            <a:ext cx="544207" cy="460082"/>
            <a:chOff x="8683625" y="2547799"/>
            <a:chExt cx="1565275" cy="3146708"/>
          </a:xfrm>
        </p:grpSpPr>
        <p:sp>
          <p:nvSpPr>
            <p:cNvPr id="34" name="Oval 41"/>
            <p:cNvSpPr>
              <a:spLocks noChangeArrowheads="1"/>
            </p:cNvSpPr>
            <p:nvPr/>
          </p:nvSpPr>
          <p:spPr bwMode="auto">
            <a:xfrm>
              <a:off x="8683625" y="3388761"/>
              <a:ext cx="1565275" cy="1464779"/>
            </a:xfrm>
            <a:prstGeom prst="ellipse">
              <a:avLst/>
            </a:prstGeom>
            <a:gradFill rotWithShape="1">
              <a:gsLst>
                <a:gs pos="0">
                  <a:schemeClr val="accent6">
                    <a:lumMod val="40000"/>
                    <a:lumOff val="60000"/>
                    <a:alpha val="70000"/>
                  </a:schemeClr>
                </a:gs>
                <a:gs pos="100000">
                  <a:srgbClr val="FFF7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5" name="Oval 41"/>
            <p:cNvSpPr>
              <a:spLocks noChangeArrowheads="1"/>
            </p:cNvSpPr>
            <p:nvPr/>
          </p:nvSpPr>
          <p:spPr bwMode="auto">
            <a:xfrm>
              <a:off x="9158096" y="2547799"/>
              <a:ext cx="616339" cy="3146708"/>
            </a:xfrm>
            <a:prstGeom prst="ellipse">
              <a:avLst/>
            </a:prstGeom>
            <a:gradFill rotWithShape="1">
              <a:gsLst>
                <a:gs pos="0">
                  <a:schemeClr val="tx1">
                    <a:lumMod val="40000"/>
                    <a:lumOff val="60000"/>
                  </a:schemeClr>
                </a:gs>
                <a:gs pos="100000">
                  <a:srgbClr val="76765E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square" lIns="82296" tIns="36576" rIns="82296" bIns="36576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 smtClean="0">
                <a:solidFill>
                  <a:sysClr val="windowText" lastClr="000000"/>
                </a:solidFill>
                <a:latin typeface="Arial"/>
              </a:endParaRPr>
            </a:p>
          </p:txBody>
        </p:sp>
      </p:grpSp>
      <p:grpSp>
        <p:nvGrpSpPr>
          <p:cNvPr id="6" name="Group 119"/>
          <p:cNvGrpSpPr/>
          <p:nvPr/>
        </p:nvGrpSpPr>
        <p:grpSpPr>
          <a:xfrm>
            <a:off x="8685212" y="2438400"/>
            <a:ext cx="544207" cy="460082"/>
            <a:chOff x="8683625" y="2547799"/>
            <a:chExt cx="1565275" cy="3146708"/>
          </a:xfrm>
        </p:grpSpPr>
        <p:sp>
          <p:nvSpPr>
            <p:cNvPr id="37" name="Oval 41"/>
            <p:cNvSpPr>
              <a:spLocks noChangeArrowheads="1"/>
            </p:cNvSpPr>
            <p:nvPr/>
          </p:nvSpPr>
          <p:spPr bwMode="auto">
            <a:xfrm>
              <a:off x="8683625" y="3388761"/>
              <a:ext cx="1565275" cy="1464779"/>
            </a:xfrm>
            <a:prstGeom prst="ellipse">
              <a:avLst/>
            </a:prstGeom>
            <a:gradFill rotWithShape="1">
              <a:gsLst>
                <a:gs pos="0">
                  <a:schemeClr val="accent6">
                    <a:lumMod val="40000"/>
                    <a:lumOff val="60000"/>
                    <a:alpha val="70000"/>
                  </a:schemeClr>
                </a:gs>
                <a:gs pos="100000">
                  <a:srgbClr val="FFF7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9" name="Oval 41"/>
            <p:cNvSpPr>
              <a:spLocks noChangeArrowheads="1"/>
            </p:cNvSpPr>
            <p:nvPr/>
          </p:nvSpPr>
          <p:spPr bwMode="auto">
            <a:xfrm>
              <a:off x="9158096" y="2547799"/>
              <a:ext cx="616339" cy="3146708"/>
            </a:xfrm>
            <a:prstGeom prst="ellipse">
              <a:avLst/>
            </a:prstGeom>
            <a:gradFill rotWithShape="1">
              <a:gsLst>
                <a:gs pos="0">
                  <a:schemeClr val="tx1">
                    <a:lumMod val="40000"/>
                    <a:lumOff val="60000"/>
                  </a:schemeClr>
                </a:gs>
                <a:gs pos="100000">
                  <a:srgbClr val="76765E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square" lIns="82296" tIns="36576" rIns="82296" bIns="36576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 smtClean="0">
                <a:solidFill>
                  <a:sysClr val="windowText" lastClr="000000"/>
                </a:solidFill>
                <a:latin typeface="Arial"/>
              </a:endParaRPr>
            </a:p>
          </p:txBody>
        </p:sp>
      </p:grpSp>
      <p:grpSp>
        <p:nvGrpSpPr>
          <p:cNvPr id="7" name="Group 119"/>
          <p:cNvGrpSpPr/>
          <p:nvPr/>
        </p:nvGrpSpPr>
        <p:grpSpPr>
          <a:xfrm>
            <a:off x="9218612" y="5102518"/>
            <a:ext cx="544207" cy="460082"/>
            <a:chOff x="8683625" y="2547799"/>
            <a:chExt cx="1565275" cy="3146708"/>
          </a:xfrm>
        </p:grpSpPr>
        <p:sp>
          <p:nvSpPr>
            <p:cNvPr id="41" name="Oval 41"/>
            <p:cNvSpPr>
              <a:spLocks noChangeArrowheads="1"/>
            </p:cNvSpPr>
            <p:nvPr/>
          </p:nvSpPr>
          <p:spPr bwMode="auto">
            <a:xfrm>
              <a:off x="8683625" y="3388761"/>
              <a:ext cx="1565275" cy="1464779"/>
            </a:xfrm>
            <a:prstGeom prst="ellipse">
              <a:avLst/>
            </a:prstGeom>
            <a:gradFill rotWithShape="1">
              <a:gsLst>
                <a:gs pos="0">
                  <a:schemeClr val="accent6">
                    <a:lumMod val="40000"/>
                    <a:lumOff val="60000"/>
                    <a:alpha val="70000"/>
                  </a:schemeClr>
                </a:gs>
                <a:gs pos="100000">
                  <a:srgbClr val="FFF7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2" name="Oval 41"/>
            <p:cNvSpPr>
              <a:spLocks noChangeArrowheads="1"/>
            </p:cNvSpPr>
            <p:nvPr/>
          </p:nvSpPr>
          <p:spPr bwMode="auto">
            <a:xfrm>
              <a:off x="9158096" y="2547799"/>
              <a:ext cx="616339" cy="3146708"/>
            </a:xfrm>
            <a:prstGeom prst="ellipse">
              <a:avLst/>
            </a:prstGeom>
            <a:gradFill rotWithShape="1">
              <a:gsLst>
                <a:gs pos="0">
                  <a:schemeClr val="tx1">
                    <a:lumMod val="40000"/>
                    <a:lumOff val="60000"/>
                  </a:schemeClr>
                </a:gs>
                <a:gs pos="100000">
                  <a:srgbClr val="76765E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square" lIns="82296" tIns="36576" rIns="82296" bIns="36576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 smtClean="0">
                <a:solidFill>
                  <a:sysClr val="windowText" lastClr="000000"/>
                </a:solidFill>
                <a:latin typeface="Arial"/>
              </a:endParaRPr>
            </a:p>
          </p:txBody>
        </p:sp>
      </p:grpSp>
      <p:grpSp>
        <p:nvGrpSpPr>
          <p:cNvPr id="9" name="Group 119"/>
          <p:cNvGrpSpPr/>
          <p:nvPr/>
        </p:nvGrpSpPr>
        <p:grpSpPr>
          <a:xfrm>
            <a:off x="7150405" y="5486400"/>
            <a:ext cx="544207" cy="460082"/>
            <a:chOff x="8683625" y="2547799"/>
            <a:chExt cx="1565275" cy="3146708"/>
          </a:xfrm>
        </p:grpSpPr>
        <p:sp>
          <p:nvSpPr>
            <p:cNvPr id="44" name="Oval 41"/>
            <p:cNvSpPr>
              <a:spLocks noChangeArrowheads="1"/>
            </p:cNvSpPr>
            <p:nvPr/>
          </p:nvSpPr>
          <p:spPr bwMode="auto">
            <a:xfrm>
              <a:off x="8683625" y="3388761"/>
              <a:ext cx="1565275" cy="1464779"/>
            </a:xfrm>
            <a:prstGeom prst="ellipse">
              <a:avLst/>
            </a:prstGeom>
            <a:gradFill rotWithShape="1">
              <a:gsLst>
                <a:gs pos="0">
                  <a:schemeClr val="accent6">
                    <a:lumMod val="40000"/>
                    <a:lumOff val="60000"/>
                    <a:alpha val="70000"/>
                  </a:schemeClr>
                </a:gs>
                <a:gs pos="100000">
                  <a:srgbClr val="FFF7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5" name="Oval 44"/>
            <p:cNvSpPr>
              <a:spLocks noChangeArrowheads="1"/>
            </p:cNvSpPr>
            <p:nvPr/>
          </p:nvSpPr>
          <p:spPr bwMode="auto">
            <a:xfrm>
              <a:off x="9158096" y="2547799"/>
              <a:ext cx="616339" cy="3146708"/>
            </a:xfrm>
            <a:prstGeom prst="ellipse">
              <a:avLst/>
            </a:prstGeom>
            <a:gradFill rotWithShape="1">
              <a:gsLst>
                <a:gs pos="0">
                  <a:schemeClr val="tx1">
                    <a:lumMod val="40000"/>
                    <a:lumOff val="60000"/>
                  </a:schemeClr>
                </a:gs>
                <a:gs pos="100000">
                  <a:srgbClr val="76765E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square" lIns="82296" tIns="36576" rIns="82296" bIns="36576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 smtClean="0">
                <a:solidFill>
                  <a:sysClr val="windowText" lastClr="000000"/>
                </a:solidFill>
                <a:latin typeface="Arial"/>
              </a:endParaRPr>
            </a:p>
          </p:txBody>
        </p:sp>
      </p:grpSp>
      <p:grpSp>
        <p:nvGrpSpPr>
          <p:cNvPr id="11" name="Group 119"/>
          <p:cNvGrpSpPr/>
          <p:nvPr/>
        </p:nvGrpSpPr>
        <p:grpSpPr>
          <a:xfrm>
            <a:off x="4189412" y="5486400"/>
            <a:ext cx="544207" cy="460082"/>
            <a:chOff x="8683625" y="2547799"/>
            <a:chExt cx="1565275" cy="3146708"/>
          </a:xfrm>
        </p:grpSpPr>
        <p:sp>
          <p:nvSpPr>
            <p:cNvPr id="47" name="Oval 41"/>
            <p:cNvSpPr>
              <a:spLocks noChangeArrowheads="1"/>
            </p:cNvSpPr>
            <p:nvPr/>
          </p:nvSpPr>
          <p:spPr bwMode="auto">
            <a:xfrm>
              <a:off x="8683625" y="3388761"/>
              <a:ext cx="1565275" cy="1464779"/>
            </a:xfrm>
            <a:prstGeom prst="ellipse">
              <a:avLst/>
            </a:prstGeom>
            <a:gradFill rotWithShape="1">
              <a:gsLst>
                <a:gs pos="0">
                  <a:schemeClr val="accent6">
                    <a:lumMod val="40000"/>
                    <a:lumOff val="60000"/>
                    <a:alpha val="70000"/>
                  </a:schemeClr>
                </a:gs>
                <a:gs pos="100000">
                  <a:srgbClr val="FFF7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8" name="Oval 47"/>
            <p:cNvSpPr>
              <a:spLocks noChangeArrowheads="1"/>
            </p:cNvSpPr>
            <p:nvPr/>
          </p:nvSpPr>
          <p:spPr bwMode="auto">
            <a:xfrm>
              <a:off x="9158096" y="2547799"/>
              <a:ext cx="616339" cy="3146708"/>
            </a:xfrm>
            <a:prstGeom prst="ellipse">
              <a:avLst/>
            </a:prstGeom>
            <a:gradFill rotWithShape="1">
              <a:gsLst>
                <a:gs pos="0">
                  <a:schemeClr val="tx1">
                    <a:lumMod val="40000"/>
                    <a:lumOff val="60000"/>
                  </a:schemeClr>
                </a:gs>
                <a:gs pos="100000">
                  <a:srgbClr val="76765E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square" lIns="82296" tIns="36576" rIns="82296" bIns="36576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 smtClean="0">
                <a:solidFill>
                  <a:sysClr val="windowText" lastClr="000000"/>
                </a:solidFill>
                <a:latin typeface="Arial"/>
              </a:endParaRPr>
            </a:p>
          </p:txBody>
        </p:sp>
      </p:grpSp>
      <p:grpSp>
        <p:nvGrpSpPr>
          <p:cNvPr id="13" name="Group 119"/>
          <p:cNvGrpSpPr/>
          <p:nvPr/>
        </p:nvGrpSpPr>
        <p:grpSpPr>
          <a:xfrm>
            <a:off x="1751012" y="4724400"/>
            <a:ext cx="544207" cy="460082"/>
            <a:chOff x="8683625" y="2547799"/>
            <a:chExt cx="1565275" cy="3146708"/>
          </a:xfrm>
        </p:grpSpPr>
        <p:sp>
          <p:nvSpPr>
            <p:cNvPr id="50" name="Oval 41"/>
            <p:cNvSpPr>
              <a:spLocks noChangeArrowheads="1"/>
            </p:cNvSpPr>
            <p:nvPr/>
          </p:nvSpPr>
          <p:spPr bwMode="auto">
            <a:xfrm>
              <a:off x="8683625" y="3388761"/>
              <a:ext cx="1565275" cy="1464779"/>
            </a:xfrm>
            <a:prstGeom prst="ellipse">
              <a:avLst/>
            </a:prstGeom>
            <a:gradFill rotWithShape="1">
              <a:gsLst>
                <a:gs pos="0">
                  <a:schemeClr val="accent6">
                    <a:lumMod val="40000"/>
                    <a:lumOff val="60000"/>
                    <a:alpha val="70000"/>
                  </a:schemeClr>
                </a:gs>
                <a:gs pos="100000">
                  <a:srgbClr val="FFF7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51" name="Oval 50"/>
            <p:cNvSpPr>
              <a:spLocks noChangeArrowheads="1"/>
            </p:cNvSpPr>
            <p:nvPr/>
          </p:nvSpPr>
          <p:spPr bwMode="auto">
            <a:xfrm>
              <a:off x="9158096" y="2547799"/>
              <a:ext cx="616339" cy="3146708"/>
            </a:xfrm>
            <a:prstGeom prst="ellipse">
              <a:avLst/>
            </a:prstGeom>
            <a:gradFill rotWithShape="1">
              <a:gsLst>
                <a:gs pos="0">
                  <a:schemeClr val="tx1">
                    <a:lumMod val="40000"/>
                    <a:lumOff val="60000"/>
                  </a:schemeClr>
                </a:gs>
                <a:gs pos="100000">
                  <a:srgbClr val="76765E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square" lIns="82296" tIns="36576" rIns="82296" bIns="36576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 smtClean="0">
                <a:solidFill>
                  <a:sysClr val="windowText" lastClr="000000"/>
                </a:solidFill>
                <a:latin typeface="Arial"/>
              </a:endParaRPr>
            </a:p>
          </p:txBody>
        </p:sp>
      </p:grpSp>
      <p:sp>
        <p:nvSpPr>
          <p:cNvPr id="52" name="Pentagon 51"/>
          <p:cNvSpPr/>
          <p:nvPr/>
        </p:nvSpPr>
        <p:spPr>
          <a:xfrm>
            <a:off x="2427487" y="2959100"/>
            <a:ext cx="7333852" cy="1752600"/>
          </a:xfrm>
          <a:prstGeom prst="homePlate">
            <a:avLst>
              <a:gd name="adj" fmla="val 0"/>
            </a:avLst>
          </a:prstGeom>
          <a:gradFill>
            <a:gsLst>
              <a:gs pos="100000">
                <a:srgbClr val="7322C4">
                  <a:alpha val="0"/>
                </a:srgbClr>
              </a:gs>
              <a:gs pos="0">
                <a:srgbClr val="7322C4">
                  <a:lumMod val="63000"/>
                  <a:alpha val="0"/>
                </a:srgbClr>
              </a:gs>
              <a:gs pos="47484">
                <a:srgbClr val="551992"/>
              </a:gs>
              <a:gs pos="24000">
                <a:srgbClr val="7322C4">
                  <a:lumMod val="63000"/>
                </a:srgbClr>
              </a:gs>
            </a:gsLst>
            <a:lin ang="0" scaled="0"/>
          </a:gradFill>
          <a:ln w="25400" cap="flat" cmpd="sng" algn="ctr">
            <a:noFill/>
            <a:prstDash val="solid"/>
          </a:ln>
          <a:effectLst>
            <a:outerShdw blurRad="215900" dist="38100" dir="16200000" rotWithShape="0">
              <a:schemeClr val="tx1">
                <a:alpha val="42000"/>
              </a:schemeClr>
            </a:outerShdw>
          </a:effectLst>
        </p:spPr>
        <p:txBody>
          <a:bodyPr rtlCol="0" anchor="ctr"/>
          <a:lstStyle/>
          <a:p>
            <a:pPr algn="ctr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741612" y="3100050"/>
            <a:ext cx="6794142" cy="144655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9000" endPos="75000" dist="12700" dir="5400000" sy="-100000" algn="bl" rotWithShape="0"/>
                </a:effectLst>
              </a:rPr>
              <a:t>INTELLIGENT</a:t>
            </a:r>
          </a:p>
          <a:p>
            <a:pPr algn="ctr"/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9000" endPos="75000" dist="12700" dir="5400000" sy="-100000" algn="bl" rotWithShape="0"/>
                </a:effectLst>
              </a:rPr>
              <a:t>NETWORK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stA="9000" endPos="75000" dist="12700" dir="5400000" sy="-100000" algn="bl" rotWithShape="0"/>
              </a:effectLst>
            </a:endParaRPr>
          </a:p>
        </p:txBody>
      </p:sp>
      <p:grpSp>
        <p:nvGrpSpPr>
          <p:cNvPr id="36" name="Group 42"/>
          <p:cNvGrpSpPr>
            <a:grpSpLocks/>
          </p:cNvGrpSpPr>
          <p:nvPr/>
        </p:nvGrpSpPr>
        <p:grpSpPr bwMode="auto">
          <a:xfrm>
            <a:off x="1228217" y="2438400"/>
            <a:ext cx="1627695" cy="1066800"/>
            <a:chOff x="-282991" y="3989102"/>
            <a:chExt cx="2093370" cy="1754166"/>
          </a:xfrm>
          <a:effectLst>
            <a:outerShdw blurRad="127000">
              <a:srgbClr val="000000">
                <a:alpha val="40000"/>
              </a:srgbClr>
            </a:outerShdw>
          </a:effectLst>
        </p:grpSpPr>
        <p:grpSp>
          <p:nvGrpSpPr>
            <p:cNvPr id="40" name="Group 28"/>
            <p:cNvGrpSpPr>
              <a:grpSpLocks/>
            </p:cNvGrpSpPr>
            <p:nvPr/>
          </p:nvGrpSpPr>
          <p:grpSpPr bwMode="auto">
            <a:xfrm>
              <a:off x="288408" y="3989102"/>
              <a:ext cx="1521971" cy="1754166"/>
              <a:chOff x="4699934" y="6226831"/>
              <a:chExt cx="1001619" cy="869950"/>
            </a:xfrm>
          </p:grpSpPr>
          <p:pic>
            <p:nvPicPr>
              <p:cNvPr id="46" name="Picture 48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699934" y="6226831"/>
                <a:ext cx="1001619" cy="8699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9" name="Picture 49" descr="Viance.png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285272" y="6528784"/>
                <a:ext cx="391450" cy="4709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43" name="Picture 47" descr="SA_back_3q.pn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-282991" y="4324687"/>
              <a:ext cx="827731" cy="13146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4" name="Picture 39" descr="\\psf\Home\Documents\Dropbox\Active Projects\deviceLibraryPNGs\cisco\ex60\ex60_Default\ex60_Default_400kPx\Cisco_ex60_DefaultScreen_400px.png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1370012" y="4514850"/>
            <a:ext cx="1792338" cy="1352550"/>
          </a:xfrm>
          <a:prstGeom prst="rect">
            <a:avLst/>
          </a:prstGeom>
          <a:noFill/>
          <a:ln>
            <a:noFill/>
          </a:ln>
          <a:effectLst>
            <a:outerShdw blurRad="127000">
              <a:srgbClr val="000000">
                <a:alpha val="40000"/>
              </a:srgbClr>
            </a:outerShdw>
          </a:effectLst>
        </p:spPr>
      </p:pic>
      <p:pic>
        <p:nvPicPr>
          <p:cNvPr id="55" name="Picture 58" descr="\\psf\Home\Documents\Dropbox\Active Projects\deviceLibraryPNGs\computers\iMacKeyboardMouse\iMacKeyboardMouse_400kPx\Computer_iMac_DefaultScreen_400px.png"/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760412" y="3505200"/>
            <a:ext cx="1270000" cy="1051278"/>
          </a:xfrm>
          <a:prstGeom prst="rect">
            <a:avLst/>
          </a:prstGeom>
          <a:noFill/>
          <a:ln>
            <a:noFill/>
          </a:ln>
          <a:effectLst>
            <a:outerShdw blurRad="127000">
              <a:srgbClr val="000000">
                <a:alpha val="40000"/>
              </a:srgbClr>
            </a:outerShdw>
          </a:effectLst>
        </p:spPr>
      </p:pic>
      <p:pic>
        <p:nvPicPr>
          <p:cNvPr id="57" name="Picture 41" descr="\\psf\Home\Documents\Dropbox\Active Projects\deviceLibraryPNGs\computers\macBookAir\macBookAir_Default\macBookAir_Default_400kPx\Computer_MacBookAir_13inch_DefaultScreen_400px.png"/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9447212" y="4267200"/>
            <a:ext cx="1688523" cy="99060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Rectangle 19"/>
          <p:cNvSpPr>
            <a:spLocks/>
          </p:cNvSpPr>
          <p:nvPr/>
        </p:nvSpPr>
        <p:spPr bwMode="auto">
          <a:xfrm>
            <a:off x="608012" y="1143000"/>
            <a:ext cx="3429000" cy="1016000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  <p:txBody>
          <a:bodyPr lIns="0" tIns="0" rIns="0" bIns="0" anchor="t"/>
          <a:lstStyle/>
          <a:p>
            <a:pPr algn="ctr"/>
            <a:r>
              <a:rPr lang="en-US" sz="1400" dirty="0">
                <a:solidFill>
                  <a:srgbClr val="FFFFFF"/>
                </a:solidFill>
                <a:ea typeface="Geneva"/>
                <a:cs typeface="Geneva"/>
                <a:sym typeface="CiscoSansTT" charset="0"/>
              </a:rPr>
              <a:t>Virtual Desktop plus </a:t>
            </a:r>
          </a:p>
          <a:p>
            <a:pPr algn="ctr"/>
            <a:r>
              <a:rPr lang="en-US" sz="1400" dirty="0">
                <a:solidFill>
                  <a:srgbClr val="FFFFFF"/>
                </a:solidFill>
                <a:ea typeface="Geneva"/>
                <a:cs typeface="Geneva"/>
                <a:sym typeface="CiscoSansTT" charset="0"/>
              </a:rPr>
              <a:t>Enterprise </a:t>
            </a:r>
            <a:r>
              <a:rPr lang="en-US" sz="1400" dirty="0" smtClean="0">
                <a:solidFill>
                  <a:srgbClr val="FFFFFF"/>
                </a:solidFill>
                <a:ea typeface="Geneva"/>
                <a:cs typeface="Geneva"/>
                <a:sym typeface="CiscoSansTT" charset="0"/>
              </a:rPr>
              <a:t>Collaborative Applications</a:t>
            </a:r>
            <a:br>
              <a:rPr lang="en-US" sz="1400" dirty="0" smtClean="0">
                <a:solidFill>
                  <a:srgbClr val="FFFFFF"/>
                </a:solidFill>
                <a:ea typeface="Geneva"/>
                <a:cs typeface="Geneva"/>
                <a:sym typeface="CiscoSansTT" charset="0"/>
              </a:rPr>
            </a:br>
            <a:endParaRPr lang="en-US" sz="1400" dirty="0" smtClean="0">
              <a:solidFill>
                <a:srgbClr val="FFFFFF"/>
              </a:solidFill>
              <a:ea typeface="Geneva"/>
              <a:cs typeface="Geneva"/>
              <a:sym typeface="CiscoSansTT" charset="0"/>
            </a:endParaRPr>
          </a:p>
          <a:p>
            <a:pPr algn="ctr"/>
            <a:r>
              <a:rPr lang="en-US" sz="2800" b="1" dirty="0" smtClean="0">
                <a:effectLst>
                  <a:glow rad="101600">
                    <a:schemeClr val="bg1">
                      <a:lumMod val="60000"/>
                      <a:lumOff val="40000"/>
                      <a:alpha val="35000"/>
                    </a:schemeClr>
                  </a:glow>
                </a:effectLst>
                <a:ea typeface="Geneva"/>
                <a:cs typeface="Geneva"/>
                <a:sym typeface="CiscoSansTT" charset="0"/>
              </a:rPr>
              <a:t>Virtual</a:t>
            </a:r>
            <a:endParaRPr lang="en-US" sz="2800" b="1" dirty="0">
              <a:effectLst>
                <a:glow rad="101600">
                  <a:schemeClr val="bg1">
                    <a:lumMod val="60000"/>
                    <a:lumOff val="40000"/>
                    <a:alpha val="35000"/>
                  </a:schemeClr>
                </a:glow>
              </a:effectLst>
              <a:ea typeface="Geneva"/>
              <a:cs typeface="Geneva"/>
              <a:sym typeface="CiscoSansTT" charset="0"/>
            </a:endParaRPr>
          </a:p>
        </p:txBody>
      </p:sp>
      <p:grpSp>
        <p:nvGrpSpPr>
          <p:cNvPr id="60" name="Group 59"/>
          <p:cNvGrpSpPr/>
          <p:nvPr/>
        </p:nvGrpSpPr>
        <p:grpSpPr>
          <a:xfrm>
            <a:off x="4211241" y="1143000"/>
            <a:ext cx="3766343" cy="1252876"/>
            <a:chOff x="4189412" y="1733190"/>
            <a:chExt cx="3766343" cy="1252876"/>
          </a:xfrm>
        </p:grpSpPr>
        <p:sp>
          <p:nvSpPr>
            <p:cNvPr id="61" name="Left-Right Arrow 60"/>
            <p:cNvSpPr/>
            <p:nvPr/>
          </p:nvSpPr>
          <p:spPr>
            <a:xfrm>
              <a:off x="4189412" y="1733190"/>
              <a:ext cx="3766343" cy="1252876"/>
            </a:xfrm>
            <a:prstGeom prst="leftRightArrow">
              <a:avLst/>
            </a:prstGeom>
            <a:solidFill>
              <a:schemeClr val="tx2">
                <a:lumMod val="40000"/>
                <a:lumOff val="60000"/>
                <a:alpha val="44000"/>
              </a:schemeClr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62" name="Rectangle 19"/>
            <p:cNvSpPr>
              <a:spLocks/>
            </p:cNvSpPr>
            <p:nvPr/>
          </p:nvSpPr>
          <p:spPr bwMode="auto">
            <a:xfrm>
              <a:off x="4418873" y="1762834"/>
              <a:ext cx="3245140" cy="1153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 b="1" dirty="0" smtClean="0">
                  <a:ea typeface="Geneva"/>
                  <a:cs typeface="Geneva"/>
                  <a:sym typeface="CiscoSansTT" charset="0"/>
                </a:rPr>
                <a:t>Hybrid Approach</a:t>
              </a:r>
              <a:endParaRPr lang="en-US" b="1" dirty="0">
                <a:ea typeface="Geneva"/>
                <a:cs typeface="Geneva"/>
                <a:sym typeface="CiscoSansTT" charset="0"/>
              </a:endParaRPr>
            </a:p>
          </p:txBody>
        </p:sp>
      </p:grpSp>
      <p:cxnSp>
        <p:nvCxnSpPr>
          <p:cNvPr id="81" name="Straight Connector 80"/>
          <p:cNvCxnSpPr/>
          <p:nvPr/>
        </p:nvCxnSpPr>
        <p:spPr>
          <a:xfrm rot="5400000">
            <a:off x="5180014" y="4648201"/>
            <a:ext cx="990599" cy="83820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3" name="Group 11"/>
          <p:cNvGrpSpPr>
            <a:grpSpLocks/>
          </p:cNvGrpSpPr>
          <p:nvPr/>
        </p:nvGrpSpPr>
        <p:grpSpPr bwMode="auto">
          <a:xfrm>
            <a:off x="3876131" y="5105400"/>
            <a:ext cx="2218282" cy="1558925"/>
            <a:chOff x="1405247" y="3679184"/>
            <a:chExt cx="2431675" cy="1707832"/>
          </a:xfrm>
        </p:grpSpPr>
        <p:grpSp>
          <p:nvGrpSpPr>
            <p:cNvPr id="64" name="Group 9"/>
            <p:cNvGrpSpPr>
              <a:grpSpLocks/>
            </p:cNvGrpSpPr>
            <p:nvPr/>
          </p:nvGrpSpPr>
          <p:grpSpPr bwMode="auto">
            <a:xfrm>
              <a:off x="1705053" y="3679184"/>
              <a:ext cx="1739289" cy="1707832"/>
              <a:chOff x="6819482" y="6377621"/>
              <a:chExt cx="1739289" cy="1707832"/>
            </a:xfrm>
          </p:grpSpPr>
          <p:grpSp>
            <p:nvGrpSpPr>
              <p:cNvPr id="66" name="Group 8"/>
              <p:cNvGrpSpPr/>
              <p:nvPr/>
            </p:nvGrpSpPr>
            <p:grpSpPr>
              <a:xfrm>
                <a:off x="6933292" y="6443775"/>
                <a:ext cx="1619249" cy="1641678"/>
                <a:chOff x="9806562" y="6294862"/>
                <a:chExt cx="1619249" cy="1641678"/>
              </a:xfrm>
              <a:effectLst>
                <a:outerShdw blurRad="254000" sx="102000" sy="102000" algn="ctr" rotWithShape="0">
                  <a:schemeClr val="bg1">
                    <a:alpha val="40000"/>
                  </a:schemeClr>
                </a:outerShdw>
              </a:effectLst>
            </p:grpSpPr>
            <p:sp>
              <p:nvSpPr>
                <p:cNvPr id="69" name="Oval 4"/>
                <p:cNvSpPr/>
                <p:nvPr/>
              </p:nvSpPr>
              <p:spPr>
                <a:xfrm>
                  <a:off x="9806562" y="6420726"/>
                  <a:ext cx="1515814" cy="151581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>
                        <a:lumMod val="60000"/>
                        <a:lumOff val="40000"/>
                      </a:schemeClr>
                    </a:gs>
                    <a:gs pos="100000">
                      <a:schemeClr val="accent3">
                        <a:lumMod val="2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  <p:sp>
              <p:nvSpPr>
                <p:cNvPr id="70" name="Oval 5"/>
                <p:cNvSpPr/>
                <p:nvPr/>
              </p:nvSpPr>
              <p:spPr>
                <a:xfrm>
                  <a:off x="10125563" y="6294862"/>
                  <a:ext cx="1300248" cy="130024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>
                        <a:alpha val="55000"/>
                      </a:schemeClr>
                    </a:gs>
                    <a:gs pos="100000">
                      <a:srgbClr val="000000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  <p:sp>
              <p:nvSpPr>
                <p:cNvPr id="71" name="Oval 70"/>
                <p:cNvSpPr/>
                <p:nvPr/>
              </p:nvSpPr>
              <p:spPr>
                <a:xfrm>
                  <a:off x="9806562" y="6420726"/>
                  <a:ext cx="1515814" cy="151581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50000"/>
                        <a:alpha val="0"/>
                      </a:schemeClr>
                    </a:gs>
                    <a:gs pos="100000">
                      <a:srgbClr val="000000">
                        <a:alpha val="84000"/>
                      </a:srgbClr>
                    </a:gs>
                  </a:gsLst>
                  <a:lin ang="5400000" scaled="1"/>
                  <a:tileRect/>
                </a:gradFill>
                <a:ln w="444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  <p:sp>
              <p:nvSpPr>
                <p:cNvPr id="72" name="Oval 71"/>
                <p:cNvSpPr/>
                <p:nvPr/>
              </p:nvSpPr>
              <p:spPr>
                <a:xfrm>
                  <a:off x="9806562" y="6420726"/>
                  <a:ext cx="1515814" cy="1515814"/>
                </a:xfrm>
                <a:prstGeom prst="ellipse">
                  <a:avLst/>
                </a:prstGeom>
                <a:noFill/>
                <a:ln w="44450">
                  <a:solidFill>
                    <a:schemeClr val="bg1"/>
                  </a:solidFill>
                </a:ln>
                <a:effectLst>
                  <a:outerShdw blurRad="63500" sx="97000" sy="97000" algn="ctr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</p:grpSp>
          <p:sp>
            <p:nvSpPr>
              <p:cNvPr id="67" name="Oval 70"/>
              <p:cNvSpPr>
                <a:spLocks noChangeArrowheads="1"/>
              </p:cNvSpPr>
              <p:nvPr/>
            </p:nvSpPr>
            <p:spPr bwMode="auto">
              <a:xfrm>
                <a:off x="6819482" y="6377621"/>
                <a:ext cx="1739289" cy="727930"/>
              </a:xfrm>
              <a:prstGeom prst="ellipse">
                <a:avLst/>
              </a:prstGeom>
              <a:gradFill rotWithShape="1">
                <a:gsLst>
                  <a:gs pos="0">
                    <a:srgbClr val="FFCCFF">
                      <a:alpha val="70000"/>
                    </a:srgbClr>
                  </a:gs>
                  <a:gs pos="100000">
                    <a:srgbClr val="FFF7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60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8" name="Oval 67"/>
              <p:cNvSpPr>
                <a:spLocks noChangeArrowheads="1"/>
              </p:cNvSpPr>
              <p:nvPr/>
            </p:nvSpPr>
            <p:spPr bwMode="auto">
              <a:xfrm>
                <a:off x="7317289" y="6471534"/>
                <a:ext cx="743072" cy="387827"/>
              </a:xfrm>
              <a:prstGeom prst="ellipse">
                <a:avLst/>
              </a:prstGeom>
              <a:gradFill rotWithShape="1">
                <a:gsLst>
                  <a:gs pos="0">
                    <a:schemeClr val="bg1">
                      <a:alpha val="89999"/>
                    </a:schemeClr>
                  </a:gs>
                  <a:gs pos="100000">
                    <a:schemeClr val="bg1">
                      <a:gamma/>
                      <a:tint val="15686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defPPr>
                  <a:defRPr lang="en-US"/>
                </a:defPPr>
                <a:lvl1pPr algn="ctr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ctr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ctr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ctr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ctr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65" name="Picture 143" descr="datacenter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405247" y="4096577"/>
              <a:ext cx="2431675" cy="11410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84" name="Straight Connector 83"/>
          <p:cNvCxnSpPr/>
          <p:nvPr/>
        </p:nvCxnSpPr>
        <p:spPr>
          <a:xfrm>
            <a:off x="6094415" y="4572002"/>
            <a:ext cx="914396" cy="838198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3" name="Group 10"/>
          <p:cNvGrpSpPr>
            <a:grpSpLocks/>
          </p:cNvGrpSpPr>
          <p:nvPr/>
        </p:nvGrpSpPr>
        <p:grpSpPr bwMode="auto">
          <a:xfrm>
            <a:off x="6627812" y="5165786"/>
            <a:ext cx="1477151" cy="1498539"/>
            <a:chOff x="9214055" y="3745338"/>
            <a:chExt cx="1619249" cy="1641678"/>
          </a:xfrm>
        </p:grpSpPr>
        <p:grpSp>
          <p:nvGrpSpPr>
            <p:cNvPr id="74" name="Group 74"/>
            <p:cNvGrpSpPr/>
            <p:nvPr/>
          </p:nvGrpSpPr>
          <p:grpSpPr bwMode="auto">
            <a:xfrm>
              <a:off x="9214055" y="3745338"/>
              <a:ext cx="1619249" cy="1641678"/>
              <a:chOff x="9806562" y="6294862"/>
              <a:chExt cx="1619249" cy="1641678"/>
            </a:xfrm>
            <a:effectLst>
              <a:outerShdw blurRad="254000" sx="102000" sy="102000" algn="ctr" rotWithShape="0">
                <a:schemeClr val="bg1">
                  <a:alpha val="40000"/>
                </a:schemeClr>
              </a:outerShdw>
            </a:effectLst>
          </p:grpSpPr>
          <p:sp>
            <p:nvSpPr>
              <p:cNvPr id="76" name="Oval 75"/>
              <p:cNvSpPr/>
              <p:nvPr/>
            </p:nvSpPr>
            <p:spPr>
              <a:xfrm>
                <a:off x="9806562" y="6420726"/>
                <a:ext cx="1515814" cy="1515814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60000"/>
                      <a:lumOff val="40000"/>
                    </a:schemeClr>
                  </a:gs>
                  <a:gs pos="100000">
                    <a:schemeClr val="accent3">
                      <a:lumMod val="2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10125563" y="6294862"/>
                <a:ext cx="1300248" cy="1300248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alpha val="55000"/>
                    </a:schemeClr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78" name="Oval 77"/>
              <p:cNvSpPr/>
              <p:nvPr/>
            </p:nvSpPr>
            <p:spPr>
              <a:xfrm>
                <a:off x="9806562" y="6420726"/>
                <a:ext cx="1515814" cy="151581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  <a:alpha val="0"/>
                    </a:schemeClr>
                  </a:gs>
                  <a:gs pos="100000">
                    <a:srgbClr val="000000">
                      <a:alpha val="84000"/>
                    </a:srgbClr>
                  </a:gs>
                </a:gsLst>
                <a:lin ang="5400000" scaled="1"/>
                <a:tileRect/>
              </a:gradFill>
              <a:ln w="444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79" name="Oval 78"/>
              <p:cNvSpPr/>
              <p:nvPr/>
            </p:nvSpPr>
            <p:spPr>
              <a:xfrm>
                <a:off x="9806562" y="6420726"/>
                <a:ext cx="1515814" cy="1515814"/>
              </a:xfrm>
              <a:prstGeom prst="ellipse">
                <a:avLst/>
              </a:prstGeom>
              <a:noFill/>
              <a:ln w="44450">
                <a:solidFill>
                  <a:schemeClr val="bg1"/>
                </a:solidFill>
              </a:ln>
              <a:effectLst>
                <a:outerShdw blurRad="63500" sx="97000" sy="97000" algn="ct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pic>
          <p:nvPicPr>
            <p:cNvPr id="75" name="Picture 419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9461284" y="4326143"/>
              <a:ext cx="1042387" cy="5217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80" name="Rectangle 19"/>
          <p:cNvSpPr>
            <a:spLocks/>
          </p:cNvSpPr>
          <p:nvPr/>
        </p:nvSpPr>
        <p:spPr bwMode="auto">
          <a:xfrm>
            <a:off x="8151812" y="1422400"/>
            <a:ext cx="3886200" cy="1016000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  <p:txBody>
          <a:bodyPr lIns="0" tIns="0" rIns="0" bIns="0" anchor="t"/>
          <a:lstStyle/>
          <a:p>
            <a:pPr algn="ctr"/>
            <a:r>
              <a:rPr lang="en-US" sz="1400" dirty="0" smtClean="0">
                <a:solidFill>
                  <a:srgbClr val="FFFFFF"/>
                </a:solidFill>
                <a:ea typeface="Geneva"/>
                <a:cs typeface="Geneva"/>
                <a:sym typeface="CiscoSansTT" charset="0"/>
              </a:rPr>
              <a:t>Native or Web-Based</a:t>
            </a:r>
            <a:br>
              <a:rPr lang="en-US" sz="1400" dirty="0" smtClean="0">
                <a:solidFill>
                  <a:srgbClr val="FFFFFF"/>
                </a:solidFill>
                <a:ea typeface="Geneva"/>
                <a:cs typeface="Geneva"/>
                <a:sym typeface="CiscoSansTT" charset="0"/>
              </a:rPr>
            </a:br>
            <a:r>
              <a:rPr lang="en-US" sz="1400" dirty="0" smtClean="0">
                <a:solidFill>
                  <a:srgbClr val="FFFFFF"/>
                </a:solidFill>
                <a:ea typeface="Geneva"/>
                <a:cs typeface="Geneva"/>
                <a:sym typeface="CiscoSansTT" charset="0"/>
              </a:rPr>
              <a:t>Applications, Securely</a:t>
            </a:r>
            <a:br>
              <a:rPr lang="en-US" sz="1400" dirty="0" smtClean="0">
                <a:solidFill>
                  <a:srgbClr val="FFFFFF"/>
                </a:solidFill>
                <a:ea typeface="Geneva"/>
                <a:cs typeface="Geneva"/>
                <a:sym typeface="CiscoSansTT" charset="0"/>
              </a:rPr>
            </a:br>
            <a:endParaRPr lang="en-US" sz="1400" dirty="0" smtClean="0">
              <a:solidFill>
                <a:srgbClr val="FFFFFF"/>
              </a:solidFill>
              <a:ea typeface="Geneva"/>
              <a:cs typeface="Geneva"/>
              <a:sym typeface="CiscoSansTT" charset="0"/>
            </a:endParaRPr>
          </a:p>
          <a:p>
            <a:pPr algn="ctr"/>
            <a:r>
              <a:rPr lang="en-US" sz="2800" b="1" dirty="0" smtClean="0">
                <a:effectLst>
                  <a:glow rad="101600">
                    <a:schemeClr val="bg1">
                      <a:lumMod val="40000"/>
                      <a:lumOff val="60000"/>
                      <a:alpha val="35000"/>
                    </a:schemeClr>
                  </a:glow>
                </a:effectLst>
                <a:ea typeface="Geneva"/>
                <a:cs typeface="Geneva"/>
                <a:sym typeface="CiscoSansTT" charset="0"/>
              </a:rPr>
              <a:t>Native</a:t>
            </a:r>
            <a:endParaRPr lang="en-US" sz="2800" b="1" dirty="0">
              <a:effectLst>
                <a:glow rad="101600">
                  <a:schemeClr val="bg1">
                    <a:lumMod val="40000"/>
                    <a:lumOff val="60000"/>
                    <a:alpha val="35000"/>
                  </a:schemeClr>
                </a:glow>
              </a:effectLst>
              <a:ea typeface="Geneva"/>
              <a:cs typeface="Geneva"/>
              <a:sym typeface="CiscoSansTT" charset="0"/>
            </a:endParaRPr>
          </a:p>
        </p:txBody>
      </p:sp>
      <p:grpSp>
        <p:nvGrpSpPr>
          <p:cNvPr id="88" name="Group 87"/>
          <p:cNvGrpSpPr/>
          <p:nvPr/>
        </p:nvGrpSpPr>
        <p:grpSpPr>
          <a:xfrm>
            <a:off x="9367453" y="2569183"/>
            <a:ext cx="1756160" cy="1319584"/>
            <a:chOff x="9984171" y="2381250"/>
            <a:chExt cx="1901441" cy="1428750"/>
          </a:xfrm>
          <a:effectLst>
            <a:outerShdw blurRad="127000">
              <a:srgbClr val="000000">
                <a:alpha val="40000"/>
              </a:srgbClr>
            </a:outerShdw>
          </a:effectLst>
        </p:grpSpPr>
        <p:pic>
          <p:nvPicPr>
            <p:cNvPr id="86" name="Picture 85" descr="ipad.pn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241025" y="2381250"/>
              <a:ext cx="984123" cy="1200150"/>
            </a:xfrm>
            <a:prstGeom prst="rect">
              <a:avLst/>
            </a:prstGeom>
          </p:spPr>
        </p:pic>
        <p:pic>
          <p:nvPicPr>
            <p:cNvPr id="85" name="Picture 84" descr="Jabber_voicemail_samsung1.png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984171" y="2971800"/>
              <a:ext cx="319038" cy="609600"/>
            </a:xfrm>
            <a:prstGeom prst="rect">
              <a:avLst/>
            </a:prstGeom>
          </p:spPr>
        </p:pic>
        <p:pic>
          <p:nvPicPr>
            <p:cNvPr id="83" name="Picture 82" descr="Jabber_IM_BlackBerry-BBTorch_ContactList_72ppi.png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flipH="1">
              <a:off x="10177012" y="3184552"/>
              <a:ext cx="361151" cy="625448"/>
            </a:xfrm>
            <a:prstGeom prst="rect">
              <a:avLst/>
            </a:prstGeom>
          </p:spPr>
        </p:pic>
        <p:pic>
          <p:nvPicPr>
            <p:cNvPr id="87" name="Picture 86" descr="samsung-galaxy-tab-77.png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1215052" y="2667000"/>
              <a:ext cx="670560" cy="914400"/>
            </a:xfrm>
            <a:prstGeom prst="rect">
              <a:avLst/>
            </a:prstGeom>
          </p:spPr>
        </p:pic>
        <p:pic>
          <p:nvPicPr>
            <p:cNvPr id="82" name="Picture 81" descr="Jabber_IM_iPhone-mango-contact-list.png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0971212" y="3048000"/>
              <a:ext cx="356523" cy="6980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5792431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1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pat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7 C 0.17904 -3.7037E-7 0.32565 -0.1088 0.32565 -0.24352 C 0.32565 -0.37755 0.17904 -0.48681 -2.5E-6 -0.48681 C -0.17929 -0.48681 -0.325 -0.37755 -0.325 -0.24352 C -0.325 -0.1088 -0.17929 -3.7037E-7 -2.5E-6 -3.7037E-7 Z " pathEditMode="relative" rAng="0" ptsTypes="fffff">
                                      <p:cBhvr>
                                        <p:cTn id="73" dur="3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24352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path" presetSubtype="0" repeatCount="indefinite" fill="remove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-2.5E-6 -3.7037E-7 C 0.17904 -3.7037E-7 0.32565 -0.1088 0.32565 -0.24352 C 0.32565 -0.37755 0.17904 -0.48681 -2.5E-6 -0.48681 C -0.17929 -0.48681 -0.325 -0.37755 -0.325 -0.24352 C -0.325 -0.1088 -0.17929 -3.7037E-7 -2.5E-6 -3.7037E-7 Z " pathEditMode="relative" rAng="0" ptsTypes="fffff">
                                      <p:cBhvr>
                                        <p:cTn id="75" dur="3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24352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pat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7 C 0.17904 -3.7037E-7 0.32565 -0.1088 0.32565 -0.24352 C 0.32565 -0.37755 0.17904 -0.48681 -2.5E-6 -0.48681 C -0.17929 -0.48681 -0.325 -0.37755 -0.325 -0.24352 C -0.325 -0.1088 -0.17929 -3.7037E-7 -2.5E-6 -3.7037E-7 Z " pathEditMode="relative" rAng="0" ptsTypes="fffff">
                                      <p:cBhvr>
                                        <p:cTn id="77" dur="3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24352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1" presetClass="path" presetSubtype="0" repeatCount="indefinite" fill="remove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0.00273 -0.00186 C 0.18177 -0.00186 0.32838 -0.11065 0.32838 -0.24537 C 0.32838 -0.3794 0.18177 -0.48866 0.00273 -0.48866 C -0.17657 -0.48866 -0.32227 -0.3794 -0.32227 -0.24537 C -0.32227 -0.11065 -0.17657 -0.00186 0.00273 -0.00186 Z " pathEditMode="relative" rAng="0" ptsTypes="fffff">
                                      <p:cBhvr>
                                        <p:cTn id="79" dur="3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24352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" presetClass="path" presetSubtype="0" repeatCount="indefinite" fill="remove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-2.5E-6 -3.7037E-7 C 0.17904 -3.7037E-7 0.32565 -0.1088 0.32565 -0.24352 C 0.32565 -0.37755 0.17904 -0.48681 -2.5E-6 -0.48681 C -0.17929 -0.48681 -0.325 -0.37755 -0.325 -0.24352 C -0.325 -0.1088 -0.17929 -3.7037E-7 -2.5E-6 -3.7037E-7 Z " pathEditMode="relative" rAng="0" ptsTypes="fffff">
                                      <p:cBhvr>
                                        <p:cTn id="81" dur="3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24352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1" presetClass="path" presetSubtype="0" repeatCount="indefinite" fill="remove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2.5E-6 -3.7037E-7 C 0.17904 -3.7037E-7 0.32565 -0.1088 0.32565 -0.24352 C 0.32565 -0.37755 0.17904 -0.48681 -2.5E-6 -0.48681 C -0.17929 -0.48681 -0.325 -0.37755 -0.325 -0.24352 C -0.325 -0.1088 -0.17929 -3.7037E-7 -2.5E-6 -3.7037E-7 Z " pathEditMode="relative" rAng="0" ptsTypes="fffff">
                                      <p:cBhvr>
                                        <p:cTn id="83" dur="3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24352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1" presetClass="path" presetSubtype="0" repeatCount="indefinite" fill="remove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-2.5E-6 -3.7037E-7 C 0.17904 -3.7037E-7 0.32565 -0.1088 0.32565 -0.24352 C 0.32565 -0.37755 0.17904 -0.48681 -2.5E-6 -0.48681 C -0.17929 -0.48681 -0.325 -0.37755 -0.325 -0.24352 C -0.325 -0.1088 -0.17929 -3.7037E-7 -2.5E-6 -3.7037E-7 Z " pathEditMode="relative" rAng="0" ptsTypes="fffff">
                                      <p:cBhvr>
                                        <p:cTn id="85" dur="3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24352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8" grpId="0"/>
      <p:bldP spid="8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/>
          <p:cNvSpPr/>
          <p:nvPr/>
        </p:nvSpPr>
        <p:spPr>
          <a:xfrm rot="16200000">
            <a:off x="3313116" y="-2017711"/>
            <a:ext cx="5562598" cy="12188824"/>
          </a:xfrm>
          <a:prstGeom prst="rect">
            <a:avLst/>
          </a:prstGeom>
          <a:gradFill flip="none" rotWithShape="1">
            <a:gsLst>
              <a:gs pos="0">
                <a:srgbClr val="134559">
                  <a:lumMod val="93000"/>
                  <a:lumOff val="7000"/>
                  <a:alpha val="55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 w="25400" cap="flat" cmpd="sng" algn="ctr">
            <a:noFill/>
            <a:prstDash val="solid"/>
          </a:ln>
          <a:effectLst/>
        </p:spPr>
        <p:txBody>
          <a:bodyPr lIns="91432" tIns="45717" rIns="91432" bIns="45717" rtlCol="0" anchor="t" anchorCtr="0"/>
          <a:lstStyle/>
          <a:p>
            <a:pPr algn="ctr" defTabSz="609468"/>
            <a:r>
              <a:rPr lang="en-US" sz="1600" kern="0" dirty="0">
                <a:solidFill>
                  <a:srgbClr val="FFFFFF"/>
                </a:solidFill>
                <a:latin typeface="Ciscoregular"/>
              </a:rPr>
              <a:t/>
            </a:r>
            <a:br>
              <a:rPr lang="en-US" sz="1600" kern="0" dirty="0">
                <a:solidFill>
                  <a:srgbClr val="FFFFFF"/>
                </a:solidFill>
                <a:latin typeface="Ciscoregular"/>
              </a:rPr>
            </a:br>
            <a:r>
              <a:rPr lang="en-US" sz="1600" kern="0" dirty="0" smtClean="0">
                <a:solidFill>
                  <a:srgbClr val="FFFFFF"/>
                </a:solidFill>
                <a:latin typeface="Ciscoregular"/>
              </a:rPr>
              <a:t/>
            </a:r>
            <a:br>
              <a:rPr lang="en-US" sz="1600" kern="0" dirty="0" smtClean="0">
                <a:solidFill>
                  <a:srgbClr val="FFFFFF"/>
                </a:solidFill>
                <a:latin typeface="Ciscoregular"/>
              </a:rPr>
            </a:br>
            <a:endParaRPr lang="en-US" sz="1600" kern="0" dirty="0">
              <a:solidFill>
                <a:srgbClr val="FFFFFF"/>
              </a:solidFill>
              <a:latin typeface="Ciscoregular"/>
            </a:endParaRPr>
          </a:p>
        </p:txBody>
      </p:sp>
      <p:sp>
        <p:nvSpPr>
          <p:cNvPr id="58" name="Rectangle 57"/>
          <p:cNvSpPr/>
          <p:nvPr/>
        </p:nvSpPr>
        <p:spPr>
          <a:xfrm rot="16200000">
            <a:off x="3382274" y="-1010119"/>
            <a:ext cx="4941457" cy="10794781"/>
          </a:xfrm>
          <a:prstGeom prst="rect">
            <a:avLst/>
          </a:prstGeom>
          <a:gradFill flip="none" rotWithShape="1">
            <a:gsLst>
              <a:gs pos="0">
                <a:srgbClr val="134559">
                  <a:lumMod val="30000"/>
                  <a:alpha val="62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 w="25400" cap="flat" cmpd="sng" algn="ctr">
            <a:noFill/>
            <a:prstDash val="solid"/>
          </a:ln>
          <a:effectLst/>
        </p:spPr>
        <p:txBody>
          <a:bodyPr lIns="91432" tIns="45717" rIns="91432" bIns="45717" rtlCol="0" anchor="t" anchorCtr="0"/>
          <a:lstStyle/>
          <a:p>
            <a:pPr algn="ctr" defTabSz="609468"/>
            <a:endParaRPr lang="en-US" sz="1600" kern="0" dirty="0">
              <a:solidFill>
                <a:srgbClr val="FFFFFF"/>
              </a:solidFill>
              <a:latin typeface="Ciscoregular"/>
            </a:endParaRPr>
          </a:p>
        </p:txBody>
      </p:sp>
      <p:grpSp>
        <p:nvGrpSpPr>
          <p:cNvPr id="10" name="Group 36"/>
          <p:cNvGrpSpPr/>
          <p:nvPr/>
        </p:nvGrpSpPr>
        <p:grpSpPr>
          <a:xfrm>
            <a:off x="3145311" y="2461659"/>
            <a:ext cx="5524620" cy="3867583"/>
            <a:chOff x="4542505" y="2379405"/>
            <a:chExt cx="4119714" cy="3844412"/>
          </a:xfrm>
        </p:grpSpPr>
        <p:sp>
          <p:nvSpPr>
            <p:cNvPr id="246" name="Pentagon 245"/>
            <p:cNvSpPr/>
            <p:nvPr/>
          </p:nvSpPr>
          <p:spPr>
            <a:xfrm rot="16200000">
              <a:off x="4680156" y="2241754"/>
              <a:ext cx="3844412" cy="4119714"/>
            </a:xfrm>
            <a:prstGeom prst="homePlate">
              <a:avLst>
                <a:gd name="adj" fmla="val 17519"/>
              </a:avLst>
            </a:prstGeom>
            <a:gradFill flip="none" rotWithShape="1">
              <a:gsLst>
                <a:gs pos="0">
                  <a:srgbClr val="7B55D9">
                    <a:alpha val="0"/>
                  </a:srgbClr>
                </a:gs>
                <a:gs pos="100000">
                  <a:srgbClr val="D9DADF"/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27000" dist="25400" dir="16200000" rotWithShape="0">
                <a:prstClr val="black">
                  <a:alpha val="25000"/>
                </a:prstClr>
              </a:outerShdw>
            </a:effectLst>
          </p:spPr>
          <p:txBody>
            <a:bodyPr rot="0" spcFirstLastPara="0" vertOverflow="overflow" horzOverflow="overflow" vert="horz" wrap="square" lIns="82124" tIns="64008" rIns="82124" bIns="41061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14319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kern="0" dirty="0">
                <a:solidFill>
                  <a:srgbClr val="212227"/>
                </a:solidFill>
                <a:latin typeface="Ciscoregular"/>
              </a:endParaRPr>
            </a:p>
          </p:txBody>
        </p:sp>
        <p:sp>
          <p:nvSpPr>
            <p:cNvPr id="247" name="Rectangle 246"/>
            <p:cNvSpPr/>
            <p:nvPr/>
          </p:nvSpPr>
          <p:spPr>
            <a:xfrm>
              <a:off x="5686386" y="2677935"/>
              <a:ext cx="1831952" cy="33855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 defTabSz="895275">
                <a:defRPr/>
              </a:pPr>
              <a:endParaRPr lang="en-US" sz="1600" b="1" kern="0" dirty="0">
                <a:solidFill>
                  <a:srgbClr val="585D9E"/>
                </a:solidFill>
                <a:latin typeface="Ciscoregular"/>
                <a:cs typeface="Arial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BYOD Smart Solution</a:t>
            </a:r>
            <a:br>
              <a:rPr lang="en-US" dirty="0" smtClean="0"/>
            </a:br>
            <a:r>
              <a:rPr lang="en-US" sz="2400" dirty="0" smtClean="0">
                <a:latin typeface="CiscoSansTT ExtraLight"/>
              </a:rPr>
              <a:t>A Single Cross-Architectural Technology Framework</a:t>
            </a:r>
            <a:endParaRPr lang="en-US" dirty="0"/>
          </a:p>
        </p:txBody>
      </p:sp>
      <p:grpSp>
        <p:nvGrpSpPr>
          <p:cNvPr id="11" name="Group 40"/>
          <p:cNvGrpSpPr>
            <a:grpSpLocks/>
          </p:cNvGrpSpPr>
          <p:nvPr/>
        </p:nvGrpSpPr>
        <p:grpSpPr>
          <a:xfrm>
            <a:off x="3278859" y="5144260"/>
            <a:ext cx="5246720" cy="530352"/>
            <a:chOff x="2565400" y="2271713"/>
            <a:chExt cx="2544963" cy="407986"/>
          </a:xfrm>
        </p:grpSpPr>
        <p:sp>
          <p:nvSpPr>
            <p:cNvPr id="249" name="Rectangle 248"/>
            <p:cNvSpPr/>
            <p:nvPr/>
          </p:nvSpPr>
          <p:spPr>
            <a:xfrm>
              <a:off x="2565400" y="2271713"/>
              <a:ext cx="2544963" cy="407986"/>
            </a:xfrm>
            <a:prstGeom prst="rect">
              <a:avLst/>
            </a:prstGeom>
            <a:gradFill>
              <a:gsLst>
                <a:gs pos="100000">
                  <a:srgbClr val="08252E"/>
                </a:gs>
                <a:gs pos="0">
                  <a:srgbClr val="0D495B"/>
                </a:gs>
              </a:gsLst>
              <a:lin ang="5400000" scaled="0"/>
            </a:gradFill>
            <a:ln w="25400" cap="flat">
              <a:gradFill>
                <a:gsLst>
                  <a:gs pos="5400">
                    <a:srgbClr val="15BEC2"/>
                  </a:gs>
                  <a:gs pos="100000">
                    <a:srgbClr val="15BEC2">
                      <a:alpha val="0"/>
                    </a:srgbClr>
                  </a:gs>
                  <a:gs pos="95000">
                    <a:srgbClr val="15BEC2"/>
                  </a:gs>
                  <a:gs pos="0">
                    <a:srgbClr val="01BBBB">
                      <a:alpha val="0"/>
                    </a:srgbClr>
                  </a:gs>
                </a:gsLst>
                <a:lin ang="0" scaled="0"/>
              </a:gradFill>
              <a:prstDash val="solid"/>
              <a:miter lim="800000"/>
              <a:headEnd/>
              <a:tailEnd/>
            </a:ln>
            <a:effectLst>
              <a:outerShdw blurRad="152400" dist="76200" dir="5400000" algn="t" rotWithShape="0">
                <a:prstClr val="black">
                  <a:alpha val="88000"/>
                </a:prst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609468">
                <a:spcBef>
                  <a:spcPct val="50000"/>
                </a:spcBef>
                <a:spcAft>
                  <a:spcPts val="1800"/>
                </a:spcAft>
                <a:buClr>
                  <a:srgbClr val="FFFFFF"/>
                </a:buClr>
                <a:buSzPct val="100000"/>
              </a:pPr>
              <a:endParaRPr lang="en-US" sz="2000" kern="0" dirty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iscoregular"/>
              </a:endParaRPr>
            </a:p>
          </p:txBody>
        </p:sp>
        <p:sp>
          <p:nvSpPr>
            <p:cNvPr id="250" name="Rectangle 13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gray">
            <a:xfrm>
              <a:off x="3074294" y="2381001"/>
              <a:ext cx="1527175" cy="189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 anchor="ctr">
              <a:spAutoFit/>
            </a:bodyPr>
            <a:lstStyle/>
            <a:p>
              <a:pPr algn="ctr" defTabSz="814319">
                <a:buClr>
                  <a:srgbClr val="000000"/>
                </a:buClr>
                <a:defRPr/>
              </a:pPr>
              <a:r>
                <a:rPr lang="en-US" sz="1600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iscoregular"/>
                  <a:cs typeface="Arial" pitchFamily="34" charset="0"/>
                </a:rPr>
                <a:t>Policy Management</a:t>
              </a:r>
              <a:endParaRPr lang="en-US" sz="12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scoregular"/>
                <a:cs typeface="Arial" pitchFamily="34" charset="0"/>
              </a:endParaRPr>
            </a:p>
          </p:txBody>
        </p:sp>
      </p:grpSp>
      <p:grpSp>
        <p:nvGrpSpPr>
          <p:cNvPr id="12" name="Group 43"/>
          <p:cNvGrpSpPr>
            <a:grpSpLocks/>
          </p:cNvGrpSpPr>
          <p:nvPr/>
        </p:nvGrpSpPr>
        <p:grpSpPr>
          <a:xfrm>
            <a:off x="3278859" y="4502398"/>
            <a:ext cx="5246720" cy="530352"/>
            <a:chOff x="2565400" y="2271713"/>
            <a:chExt cx="2544963" cy="407986"/>
          </a:xfrm>
        </p:grpSpPr>
        <p:sp>
          <p:nvSpPr>
            <p:cNvPr id="252" name="Rectangle 251"/>
            <p:cNvSpPr/>
            <p:nvPr/>
          </p:nvSpPr>
          <p:spPr>
            <a:xfrm>
              <a:off x="2565400" y="2271713"/>
              <a:ext cx="2544963" cy="407986"/>
            </a:xfrm>
            <a:prstGeom prst="rect">
              <a:avLst/>
            </a:prstGeom>
            <a:gradFill>
              <a:gsLst>
                <a:gs pos="100000">
                  <a:srgbClr val="08252E"/>
                </a:gs>
                <a:gs pos="0">
                  <a:srgbClr val="0D495B"/>
                </a:gs>
              </a:gsLst>
              <a:lin ang="5400000" scaled="0"/>
            </a:gradFill>
            <a:ln w="25400" cap="flat">
              <a:gradFill>
                <a:gsLst>
                  <a:gs pos="5400">
                    <a:srgbClr val="15BEC2"/>
                  </a:gs>
                  <a:gs pos="100000">
                    <a:srgbClr val="15BEC2">
                      <a:alpha val="0"/>
                    </a:srgbClr>
                  </a:gs>
                  <a:gs pos="95000">
                    <a:srgbClr val="15BEC2"/>
                  </a:gs>
                  <a:gs pos="0">
                    <a:srgbClr val="01BBBB">
                      <a:alpha val="0"/>
                    </a:srgbClr>
                  </a:gs>
                </a:gsLst>
                <a:lin ang="0" scaled="0"/>
              </a:gradFill>
              <a:prstDash val="solid"/>
              <a:miter lim="800000"/>
              <a:headEnd/>
              <a:tailEnd/>
            </a:ln>
            <a:effectLst>
              <a:outerShdw blurRad="152400" dist="76200" dir="5400000" algn="t" rotWithShape="0">
                <a:prstClr val="black">
                  <a:alpha val="88000"/>
                </a:prst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609468">
                <a:spcBef>
                  <a:spcPct val="50000"/>
                </a:spcBef>
                <a:spcAft>
                  <a:spcPts val="1800"/>
                </a:spcAft>
                <a:buClr>
                  <a:srgbClr val="FFFFFF"/>
                </a:buClr>
                <a:buSzPct val="100000"/>
              </a:pPr>
              <a:endParaRPr lang="en-US" sz="2000" kern="0" dirty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iscoregular"/>
              </a:endParaRPr>
            </a:p>
          </p:txBody>
        </p:sp>
        <p:sp>
          <p:nvSpPr>
            <p:cNvPr id="253" name="Rectangle 13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gray">
            <a:xfrm>
              <a:off x="2776202" y="2381001"/>
              <a:ext cx="2123359" cy="189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algn="ctr" defTabSz="814319">
                <a:buClr>
                  <a:srgbClr val="000000"/>
                </a:buClr>
                <a:defRPr/>
              </a:pPr>
              <a:r>
                <a:rPr lang="en-US" sz="1600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iscoregular"/>
                  <a:cs typeface="Arial" pitchFamily="34" charset="0"/>
                </a:rPr>
                <a:t>Secure Mobility</a:t>
              </a:r>
              <a:endParaRPr lang="en-US" sz="12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scoregular"/>
                <a:cs typeface="Arial" pitchFamily="34" charset="0"/>
              </a:endParaRPr>
            </a:p>
          </p:txBody>
        </p:sp>
      </p:grpSp>
      <p:grpSp>
        <p:nvGrpSpPr>
          <p:cNvPr id="14" name="Group 49"/>
          <p:cNvGrpSpPr>
            <a:grpSpLocks/>
          </p:cNvGrpSpPr>
          <p:nvPr/>
        </p:nvGrpSpPr>
        <p:grpSpPr>
          <a:xfrm>
            <a:off x="3278859" y="3218676"/>
            <a:ext cx="5246720" cy="530352"/>
            <a:chOff x="2565400" y="2271713"/>
            <a:chExt cx="2544963" cy="407986"/>
          </a:xfrm>
        </p:grpSpPr>
        <p:sp>
          <p:nvSpPr>
            <p:cNvPr id="258" name="Rectangle 257"/>
            <p:cNvSpPr/>
            <p:nvPr/>
          </p:nvSpPr>
          <p:spPr>
            <a:xfrm>
              <a:off x="2565400" y="2271713"/>
              <a:ext cx="2544963" cy="407986"/>
            </a:xfrm>
            <a:prstGeom prst="rect">
              <a:avLst/>
            </a:prstGeom>
            <a:gradFill>
              <a:gsLst>
                <a:gs pos="100000">
                  <a:srgbClr val="08252E"/>
                </a:gs>
                <a:gs pos="0">
                  <a:srgbClr val="0D495B"/>
                </a:gs>
              </a:gsLst>
              <a:lin ang="5400000" scaled="0"/>
            </a:gradFill>
            <a:ln w="25400" cap="flat">
              <a:gradFill>
                <a:gsLst>
                  <a:gs pos="5400">
                    <a:srgbClr val="15BEC2"/>
                  </a:gs>
                  <a:gs pos="100000">
                    <a:srgbClr val="15BEC2">
                      <a:alpha val="0"/>
                    </a:srgbClr>
                  </a:gs>
                  <a:gs pos="95000">
                    <a:srgbClr val="15BEC2"/>
                  </a:gs>
                  <a:gs pos="0">
                    <a:srgbClr val="01BBBB">
                      <a:alpha val="0"/>
                    </a:srgbClr>
                  </a:gs>
                </a:gsLst>
                <a:lin ang="0" scaled="0"/>
              </a:gradFill>
              <a:prstDash val="solid"/>
              <a:miter lim="800000"/>
              <a:headEnd/>
              <a:tailEnd/>
            </a:ln>
            <a:effectLst>
              <a:outerShdw blurRad="152400" dist="76200" dir="5400000" algn="t" rotWithShape="0">
                <a:prstClr val="black">
                  <a:alpha val="88000"/>
                </a:prst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609468">
                <a:spcBef>
                  <a:spcPct val="50000"/>
                </a:spcBef>
                <a:spcAft>
                  <a:spcPts val="1800"/>
                </a:spcAft>
                <a:buClr>
                  <a:srgbClr val="FFFFFF"/>
                </a:buClr>
                <a:buSzPct val="100000"/>
              </a:pPr>
              <a:endParaRPr lang="en-US" sz="2000" kern="0" dirty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iscoregular"/>
              </a:endParaRPr>
            </a:p>
          </p:txBody>
        </p:sp>
        <p:sp>
          <p:nvSpPr>
            <p:cNvPr id="259" name="Rectangle 13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gray">
            <a:xfrm>
              <a:off x="2633309" y="2393144"/>
              <a:ext cx="2409147" cy="189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algn="ctr" defTabSz="814319">
                <a:buClr>
                  <a:srgbClr val="000000"/>
                </a:buClr>
                <a:defRPr/>
              </a:pPr>
              <a:r>
                <a:rPr lang="en-US" sz="1600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iscoregular"/>
                  <a:cs typeface="Arial" pitchFamily="34" charset="0"/>
                </a:rPr>
                <a:t>Workspace Productivity Applications</a:t>
              </a:r>
            </a:p>
          </p:txBody>
        </p:sp>
      </p:grpSp>
      <p:grpSp>
        <p:nvGrpSpPr>
          <p:cNvPr id="15" name="Group 33"/>
          <p:cNvGrpSpPr>
            <a:grpSpLocks/>
          </p:cNvGrpSpPr>
          <p:nvPr/>
        </p:nvGrpSpPr>
        <p:grpSpPr>
          <a:xfrm>
            <a:off x="3278859" y="5786121"/>
            <a:ext cx="5246720" cy="530352"/>
            <a:chOff x="2565400" y="2271713"/>
            <a:chExt cx="2544963" cy="407986"/>
          </a:xfrm>
        </p:grpSpPr>
        <p:sp>
          <p:nvSpPr>
            <p:cNvPr id="261" name="Rectangle 260"/>
            <p:cNvSpPr/>
            <p:nvPr/>
          </p:nvSpPr>
          <p:spPr>
            <a:xfrm>
              <a:off x="2565400" y="2271713"/>
              <a:ext cx="2544963" cy="407986"/>
            </a:xfrm>
            <a:prstGeom prst="rect">
              <a:avLst/>
            </a:prstGeom>
            <a:gradFill>
              <a:gsLst>
                <a:gs pos="100000">
                  <a:srgbClr val="08252E"/>
                </a:gs>
                <a:gs pos="0">
                  <a:srgbClr val="0D495B"/>
                </a:gs>
              </a:gsLst>
              <a:lin ang="5400000" scaled="0"/>
            </a:gradFill>
            <a:ln w="25400" cap="flat">
              <a:gradFill>
                <a:gsLst>
                  <a:gs pos="5400">
                    <a:srgbClr val="15BEC2"/>
                  </a:gs>
                  <a:gs pos="100000">
                    <a:srgbClr val="15BEC2">
                      <a:alpha val="0"/>
                    </a:srgbClr>
                  </a:gs>
                  <a:gs pos="95000">
                    <a:srgbClr val="15BEC2"/>
                  </a:gs>
                  <a:gs pos="0">
                    <a:srgbClr val="01BBBB">
                      <a:alpha val="0"/>
                    </a:srgbClr>
                  </a:gs>
                </a:gsLst>
                <a:lin ang="0" scaled="0"/>
              </a:gradFill>
              <a:prstDash val="solid"/>
              <a:miter lim="800000"/>
              <a:headEnd/>
              <a:tailEnd/>
            </a:ln>
            <a:effectLst>
              <a:outerShdw blurRad="152400" dist="76200" dir="5400000" algn="t" rotWithShape="0">
                <a:prstClr val="black">
                  <a:alpha val="88000"/>
                </a:prst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609468">
                <a:spcBef>
                  <a:spcPct val="50000"/>
                </a:spcBef>
                <a:spcAft>
                  <a:spcPts val="1800"/>
                </a:spcAft>
                <a:buClr>
                  <a:srgbClr val="FFFFFF"/>
                </a:buClr>
                <a:buSzPct val="100000"/>
              </a:pPr>
              <a:endParaRPr lang="en-US" sz="2000" kern="0" dirty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iscoregular"/>
              </a:endParaRPr>
            </a:p>
          </p:txBody>
        </p:sp>
        <p:sp>
          <p:nvSpPr>
            <p:cNvPr id="262" name="Rectangle 13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gray">
            <a:xfrm>
              <a:off x="2650002" y="2381001"/>
              <a:ext cx="2375759" cy="189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algn="ctr" defTabSz="814319">
                <a:buClr>
                  <a:srgbClr val="000000"/>
                </a:buClr>
                <a:defRPr/>
              </a:pPr>
              <a:r>
                <a:rPr lang="en-US" sz="1600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iscoregular"/>
                  <a:cs typeface="Arial" pitchFamily="34" charset="0"/>
                </a:rPr>
                <a:t>Core Infrastructure</a:t>
              </a:r>
            </a:p>
          </p:txBody>
        </p:sp>
      </p:grpSp>
      <p:sp>
        <p:nvSpPr>
          <p:cNvPr id="264" name="Rectangle 263"/>
          <p:cNvSpPr/>
          <p:nvPr/>
        </p:nvSpPr>
        <p:spPr>
          <a:xfrm>
            <a:off x="3931299" y="2674096"/>
            <a:ext cx="3941841" cy="553996"/>
          </a:xfrm>
          <a:prstGeom prst="rect">
            <a:avLst/>
          </a:prstGeom>
        </p:spPr>
        <p:txBody>
          <a:bodyPr wrap="square" lIns="91432" tIns="45717" rIns="91432" bIns="45717" anchor="ctr">
            <a:spAutoFit/>
          </a:bodyPr>
          <a:lstStyle/>
          <a:p>
            <a:pPr algn="ctr" defTabSz="895275">
              <a:defRPr/>
            </a:pPr>
            <a:r>
              <a:rPr lang="en-US" sz="1500" kern="0" dirty="0">
                <a:solidFill>
                  <a:srgbClr val="212227"/>
                </a:solidFill>
                <a:latin typeface="Ciscoregular"/>
              </a:rPr>
              <a:t>Corporate or Personal</a:t>
            </a:r>
            <a:br>
              <a:rPr lang="en-US" sz="1500" kern="0" dirty="0">
                <a:solidFill>
                  <a:srgbClr val="212227"/>
                </a:solidFill>
                <a:latin typeface="Ciscoregular"/>
              </a:rPr>
            </a:br>
            <a:r>
              <a:rPr lang="en-US" sz="1500" kern="0" dirty="0">
                <a:solidFill>
                  <a:srgbClr val="212227"/>
                </a:solidFill>
                <a:latin typeface="Ciscoregular"/>
              </a:rPr>
              <a:t>Device/Endpoint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3801569" y="1456159"/>
            <a:ext cx="4121643" cy="323165"/>
            <a:chOff x="1319300" y="1436258"/>
            <a:chExt cx="4121643" cy="323165"/>
          </a:xfrm>
        </p:grpSpPr>
        <p:sp>
          <p:nvSpPr>
            <p:cNvPr id="53" name="Rectangle 52"/>
            <p:cNvSpPr/>
            <p:nvPr/>
          </p:nvSpPr>
          <p:spPr>
            <a:xfrm>
              <a:off x="3569263" y="1436258"/>
              <a:ext cx="1871680" cy="32316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 defTabSz="895275">
                <a:defRPr/>
              </a:pPr>
              <a:r>
                <a:rPr lang="en-US" sz="1500" b="1" kern="0" dirty="0" smtClean="0">
                  <a:solidFill>
                    <a:srgbClr val="FFFFFF"/>
                  </a:solidFill>
                  <a:latin typeface="Ciscoregular"/>
                </a:rPr>
                <a:t>Native</a:t>
              </a:r>
              <a:endParaRPr lang="en-US" sz="1500" b="1" kern="0" dirty="0">
                <a:solidFill>
                  <a:srgbClr val="FFFFFF"/>
                </a:solidFill>
                <a:latin typeface="Ciscoregular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1319300" y="1436258"/>
              <a:ext cx="1840463" cy="32316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 defTabSz="895275">
                <a:defRPr/>
              </a:pPr>
              <a:r>
                <a:rPr lang="en-US" sz="1500" b="1" kern="0" dirty="0" smtClean="0">
                  <a:solidFill>
                    <a:srgbClr val="FFFFFF"/>
                  </a:solidFill>
                  <a:latin typeface="Ciscoregular"/>
                </a:rPr>
                <a:t>Virtual</a:t>
              </a:r>
              <a:endParaRPr lang="en-US" sz="1500" b="1" kern="0" dirty="0">
                <a:solidFill>
                  <a:srgbClr val="FFFFFF"/>
                </a:solidFill>
                <a:latin typeface="Ciscoregular"/>
              </a:endParaRPr>
            </a:p>
          </p:txBody>
        </p:sp>
      </p:grpSp>
      <p:grpSp>
        <p:nvGrpSpPr>
          <p:cNvPr id="13" name="Group 46"/>
          <p:cNvGrpSpPr>
            <a:grpSpLocks/>
          </p:cNvGrpSpPr>
          <p:nvPr/>
        </p:nvGrpSpPr>
        <p:grpSpPr>
          <a:xfrm>
            <a:off x="3278859" y="3860537"/>
            <a:ext cx="5246720" cy="530352"/>
            <a:chOff x="2565400" y="2271713"/>
            <a:chExt cx="2544963" cy="407986"/>
          </a:xfrm>
        </p:grpSpPr>
        <p:sp>
          <p:nvSpPr>
            <p:cNvPr id="255" name="Rectangle 254"/>
            <p:cNvSpPr/>
            <p:nvPr/>
          </p:nvSpPr>
          <p:spPr>
            <a:xfrm>
              <a:off x="2565400" y="2271713"/>
              <a:ext cx="2544963" cy="407986"/>
            </a:xfrm>
            <a:prstGeom prst="rect">
              <a:avLst/>
            </a:prstGeom>
            <a:gradFill>
              <a:gsLst>
                <a:gs pos="100000">
                  <a:srgbClr val="08252E"/>
                </a:gs>
                <a:gs pos="0">
                  <a:srgbClr val="0D495B"/>
                </a:gs>
              </a:gsLst>
              <a:lin ang="5400000" scaled="0"/>
            </a:gradFill>
            <a:ln w="25400" cap="flat">
              <a:gradFill>
                <a:gsLst>
                  <a:gs pos="5400">
                    <a:srgbClr val="15BEC2"/>
                  </a:gs>
                  <a:gs pos="100000">
                    <a:srgbClr val="15BEC2">
                      <a:alpha val="0"/>
                    </a:srgbClr>
                  </a:gs>
                  <a:gs pos="95000">
                    <a:srgbClr val="15BEC2"/>
                  </a:gs>
                  <a:gs pos="0">
                    <a:srgbClr val="01BBBB">
                      <a:alpha val="0"/>
                    </a:srgbClr>
                  </a:gs>
                </a:gsLst>
                <a:lin ang="0" scaled="0"/>
              </a:gradFill>
              <a:prstDash val="solid"/>
              <a:miter lim="800000"/>
              <a:headEnd/>
              <a:tailEnd/>
            </a:ln>
            <a:effectLst>
              <a:outerShdw blurRad="152400" dist="76200" dir="5400000" algn="t" rotWithShape="0">
                <a:prstClr val="black">
                  <a:alpha val="88000"/>
                </a:prst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609468">
                <a:spcBef>
                  <a:spcPct val="50000"/>
                </a:spcBef>
                <a:spcAft>
                  <a:spcPts val="1800"/>
                </a:spcAft>
                <a:buClr>
                  <a:srgbClr val="FFFFFF"/>
                </a:buClr>
                <a:buSzPct val="100000"/>
              </a:pPr>
              <a:endParaRPr lang="en-US" sz="2000" kern="0" dirty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iscoregular"/>
              </a:endParaRPr>
            </a:p>
          </p:txBody>
        </p:sp>
        <p:sp>
          <p:nvSpPr>
            <p:cNvPr id="256" name="Rectangle 13"/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gray">
            <a:xfrm>
              <a:off x="2757152" y="2381001"/>
              <a:ext cx="2161459" cy="189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algn="ctr" defTabSz="814319">
                <a:buClr>
                  <a:srgbClr val="000000"/>
                </a:buClr>
                <a:defRPr/>
              </a:pPr>
              <a:r>
                <a:rPr lang="en-US" sz="1600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iscoregular"/>
                  <a:cs typeface="Arial" pitchFamily="34" charset="0"/>
                </a:rPr>
                <a:t>Workspace Management</a:t>
              </a:r>
              <a:endParaRPr lang="en-US" sz="12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scoregular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1500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 flipH="1">
            <a:off x="190499" y="1600201"/>
            <a:ext cx="11795497" cy="48768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20000"/>
                  <a:lumOff val="80000"/>
                  <a:alpha val="0"/>
                </a:schemeClr>
              </a:gs>
              <a:gs pos="50000">
                <a:schemeClr val="accent3">
                  <a:lumMod val="50000"/>
                  <a:alpha val="50000"/>
                </a:schemeClr>
              </a:gs>
              <a:gs pos="100000">
                <a:schemeClr val="accent3">
                  <a:lumMod val="50000"/>
                  <a:alpha val="47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Introducing the BYOD Smart Solution</a:t>
            </a:r>
            <a:endParaRPr lang="en-US" dirty="0"/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92608" y="914400"/>
            <a:ext cx="11612880" cy="457200"/>
          </a:xfrm>
        </p:spPr>
        <p:txBody>
          <a:bodyPr/>
          <a:lstStyle/>
          <a:p>
            <a:r>
              <a:rPr lang="en-US" dirty="0"/>
              <a:t>Unified Access </a:t>
            </a:r>
            <a:r>
              <a:rPr lang="en-US" dirty="0" smtClean="0"/>
              <a:t>Foundation </a:t>
            </a:r>
            <a:r>
              <a:rPr lang="en-US" dirty="0"/>
              <a:t>with </a:t>
            </a:r>
            <a:r>
              <a:rPr lang="en-US" dirty="0" smtClean="0"/>
              <a:t>Collaboration </a:t>
            </a:r>
            <a:r>
              <a:rPr lang="en-US" dirty="0"/>
              <a:t>for P</a:t>
            </a:r>
            <a:r>
              <a:rPr lang="en-US" dirty="0" smtClean="0"/>
              <a:t>roductivity</a:t>
            </a:r>
            <a:endParaRPr lang="en-US" dirty="0"/>
          </a:p>
        </p:txBody>
      </p:sp>
      <p:sp>
        <p:nvSpPr>
          <p:cNvPr id="30" name="Text Placeholder 20"/>
          <p:cNvSpPr txBox="1">
            <a:spLocks/>
          </p:cNvSpPr>
          <p:nvPr/>
        </p:nvSpPr>
        <p:spPr>
          <a:xfrm>
            <a:off x="961540" y="1981200"/>
            <a:ext cx="5132873" cy="40870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480"/>
              </a:spcBef>
              <a:buClr>
                <a:schemeClr val="tx2"/>
              </a:buClr>
              <a:buSzPct val="90000"/>
              <a:buFont typeface="Arial" pitchFamily="34" charset="0"/>
              <a:buChar char="•"/>
              <a:tabLst/>
              <a:defRPr lang="en-US" sz="2000" kern="1200">
                <a:solidFill>
                  <a:srgbClr val="5C5E6C"/>
                </a:solidFill>
                <a:latin typeface="+mj-lt"/>
                <a:ea typeface="+mn-ea"/>
                <a:cs typeface="+mn-cs"/>
              </a:defRPr>
            </a:lvl1pPr>
            <a:lvl2pPr marL="406400" indent="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3">
                  <a:lumMod val="60000"/>
                  <a:lumOff val="40000"/>
                </a:schemeClr>
              </a:buClr>
              <a:buFontTx/>
              <a:buNone/>
              <a:defRPr lang="en-US" sz="1800" kern="1200">
                <a:solidFill>
                  <a:srgbClr val="5C5E6C"/>
                </a:solidFill>
                <a:latin typeface="+mj-lt"/>
                <a:ea typeface="+mn-ea"/>
                <a:cs typeface="+mn-cs"/>
              </a:defRPr>
            </a:lvl2pPr>
            <a:lvl3pPr marL="571500" indent="-1588" algn="l" defTabSz="914400" rtl="0" eaLnBrk="1" latinLnBrk="0" hangingPunct="1">
              <a:lnSpc>
                <a:spcPct val="95000"/>
              </a:lnSpc>
              <a:spcBef>
                <a:spcPts val="840"/>
              </a:spcBef>
              <a:buClr>
                <a:schemeClr val="accent3">
                  <a:lumMod val="60000"/>
                  <a:lumOff val="40000"/>
                </a:schemeClr>
              </a:buClr>
              <a:buFont typeface="Arial" pitchFamily="34" charset="0"/>
              <a:buNone/>
              <a:defRPr lang="en-US" sz="1600" kern="1200">
                <a:solidFill>
                  <a:srgbClr val="5C5E6C"/>
                </a:solidFill>
                <a:latin typeface="+mj-lt"/>
                <a:ea typeface="+mn-ea"/>
                <a:cs typeface="+mn-cs"/>
              </a:defRPr>
            </a:lvl3pPr>
            <a:lvl4pPr marL="688975" indent="0" algn="l" defTabSz="914400" rtl="0" eaLnBrk="1" latinLnBrk="0" hangingPunct="1">
              <a:lnSpc>
                <a:spcPct val="95000"/>
              </a:lnSpc>
              <a:spcBef>
                <a:spcPts val="840"/>
              </a:spcBef>
              <a:buClr>
                <a:schemeClr val="accent3">
                  <a:lumMod val="60000"/>
                  <a:lumOff val="40000"/>
                </a:schemeClr>
              </a:buClr>
              <a:buFont typeface="Arial" pitchFamily="34" charset="0"/>
              <a:buNone/>
              <a:defRPr lang="en-US" sz="1400" kern="1200">
                <a:solidFill>
                  <a:srgbClr val="5C5E6C"/>
                </a:solidFill>
                <a:latin typeface="+mj-lt"/>
                <a:ea typeface="+mn-ea"/>
                <a:cs typeface="+mn-cs"/>
              </a:defRPr>
            </a:lvl4pPr>
            <a:lvl5pPr marL="801688" indent="0" algn="l" defTabSz="914400" rtl="0" eaLnBrk="1" latinLnBrk="0" hangingPunct="1">
              <a:lnSpc>
                <a:spcPct val="95000"/>
              </a:lnSpc>
              <a:spcBef>
                <a:spcPts val="840"/>
              </a:spcBef>
              <a:buClr>
                <a:schemeClr val="accent3">
                  <a:lumMod val="60000"/>
                  <a:lumOff val="40000"/>
                </a:schemeClr>
              </a:buClr>
              <a:buFont typeface="Arial" pitchFamily="34" charset="0"/>
              <a:buNone/>
              <a:defRPr lang="en-US" sz="1400" kern="1200">
                <a:solidFill>
                  <a:srgbClr val="5C5E6C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 indent="-228600">
              <a:lnSpc>
                <a:spcPct val="100000"/>
              </a:lnSpc>
              <a:buClr>
                <a:srgbClr val="3F5CFF">
                  <a:lumMod val="60000"/>
                  <a:lumOff val="40000"/>
                </a:srgbClr>
              </a:buClr>
              <a:buSzPct val="90000"/>
            </a:pPr>
            <a:r>
              <a:rPr lang="en-US" sz="2400" dirty="0">
                <a:solidFill>
                  <a:srgbClr val="FFFFFF"/>
                </a:solidFill>
              </a:rPr>
              <a:t>Unified Access—the foundation</a:t>
            </a:r>
          </a:p>
          <a:p>
            <a:pPr marL="393700" lvl="2" indent="-228600">
              <a:lnSpc>
                <a:spcPct val="100000"/>
              </a:lnSpc>
              <a:spcBef>
                <a:spcPts val="600"/>
              </a:spcBef>
              <a:buClr>
                <a:srgbClr val="3F5CFF">
                  <a:lumMod val="60000"/>
                  <a:lumOff val="40000"/>
                </a:srgbClr>
              </a:buClr>
              <a:buSzPct val="90000"/>
              <a:buFont typeface="Arial" pitchFamily="34" charset="0"/>
              <a:buChar char="•"/>
            </a:pPr>
            <a:r>
              <a:rPr lang="en-US" sz="1800" dirty="0">
                <a:solidFill>
                  <a:srgbClr val="FFFFFF"/>
                </a:solidFill>
              </a:rPr>
              <a:t>One Policy</a:t>
            </a:r>
          </a:p>
          <a:p>
            <a:pPr marL="393700" lvl="2" indent="-228600">
              <a:lnSpc>
                <a:spcPct val="100000"/>
              </a:lnSpc>
              <a:spcBef>
                <a:spcPts val="600"/>
              </a:spcBef>
              <a:buClr>
                <a:srgbClr val="3F5CFF">
                  <a:lumMod val="60000"/>
                  <a:lumOff val="40000"/>
                </a:srgbClr>
              </a:buClr>
              <a:buSzPct val="90000"/>
              <a:buFont typeface="Arial" pitchFamily="34" charset="0"/>
              <a:buChar char="•"/>
            </a:pPr>
            <a:r>
              <a:rPr lang="en-US" sz="1800" dirty="0">
                <a:solidFill>
                  <a:srgbClr val="FFFFFF"/>
                </a:solidFill>
              </a:rPr>
              <a:t>One Management</a:t>
            </a:r>
          </a:p>
          <a:p>
            <a:pPr marL="393700" lvl="2" indent="-228600">
              <a:lnSpc>
                <a:spcPct val="100000"/>
              </a:lnSpc>
              <a:spcBef>
                <a:spcPts val="600"/>
              </a:spcBef>
              <a:buClr>
                <a:srgbClr val="3F5CFF">
                  <a:lumMod val="60000"/>
                  <a:lumOff val="40000"/>
                </a:srgbClr>
              </a:buClr>
              <a:buSzPct val="90000"/>
              <a:buFont typeface="Arial" pitchFamily="34" charset="0"/>
              <a:buChar char="•"/>
            </a:pPr>
            <a:r>
              <a:rPr lang="en-US" sz="1800" dirty="0">
                <a:solidFill>
                  <a:srgbClr val="FFFFFF"/>
                </a:solidFill>
              </a:rPr>
              <a:t>One Network</a:t>
            </a:r>
          </a:p>
          <a:p>
            <a:pPr marL="228600" lvl="1" indent="-228600">
              <a:lnSpc>
                <a:spcPct val="100000"/>
              </a:lnSpc>
              <a:buClr>
                <a:srgbClr val="3F5CFF">
                  <a:lumMod val="60000"/>
                  <a:lumOff val="40000"/>
                </a:srgbClr>
              </a:buClr>
              <a:buSzPct val="90000"/>
              <a:buFont typeface="Arial" pitchFamily="34" charset="0"/>
              <a:buChar char="•"/>
            </a:pPr>
            <a:endParaRPr lang="en-US" sz="2400" dirty="0" smtClean="0">
              <a:solidFill>
                <a:srgbClr val="FFFFFF"/>
              </a:solidFill>
            </a:endParaRPr>
          </a:p>
          <a:p>
            <a:pPr marL="0" lvl="1">
              <a:lnSpc>
                <a:spcPct val="100000"/>
              </a:lnSpc>
              <a:buClr>
                <a:srgbClr val="3F5CFF">
                  <a:lumMod val="60000"/>
                  <a:lumOff val="40000"/>
                </a:srgbClr>
              </a:buClr>
              <a:buSzPct val="90000"/>
            </a:pPr>
            <a:r>
              <a:rPr lang="en-US" sz="2400" dirty="0" smtClean="0">
                <a:solidFill>
                  <a:srgbClr val="FFFFFF"/>
                </a:solidFill>
              </a:rPr>
              <a:t>3rd </a:t>
            </a:r>
            <a:r>
              <a:rPr lang="en-US" sz="2400" dirty="0">
                <a:solidFill>
                  <a:srgbClr val="FFFFFF"/>
                </a:solidFill>
              </a:rPr>
              <a:t>Party MDM—industry’s only integrated approach</a:t>
            </a:r>
          </a:p>
          <a:p>
            <a:pPr marL="0" lvl="1">
              <a:lnSpc>
                <a:spcPct val="100000"/>
              </a:lnSpc>
              <a:buClr>
                <a:srgbClr val="3F5CFF">
                  <a:lumMod val="60000"/>
                  <a:lumOff val="40000"/>
                </a:srgbClr>
              </a:buClr>
              <a:buSzPct val="90000"/>
              <a:buFont typeface="Arial" pitchFamily="34" charset="0"/>
              <a:buChar char="•"/>
            </a:pPr>
            <a:endParaRPr lang="en-US" sz="2400" dirty="0" smtClean="0">
              <a:solidFill>
                <a:srgbClr val="FFFFFF"/>
              </a:solidFill>
            </a:endParaRPr>
          </a:p>
          <a:p>
            <a:pPr marL="0" lvl="1">
              <a:lnSpc>
                <a:spcPct val="100000"/>
              </a:lnSpc>
              <a:buClr>
                <a:srgbClr val="3F5CFF">
                  <a:lumMod val="60000"/>
                  <a:lumOff val="40000"/>
                </a:srgbClr>
              </a:buClr>
              <a:buSzPct val="90000"/>
            </a:pPr>
            <a:r>
              <a:rPr lang="en-US" sz="2400" dirty="0" smtClean="0">
                <a:solidFill>
                  <a:srgbClr val="FFFFFF"/>
                </a:solidFill>
              </a:rPr>
              <a:t>Collaboration—unsurpassed </a:t>
            </a:r>
            <a:r>
              <a:rPr lang="en-US" sz="2400" dirty="0">
                <a:solidFill>
                  <a:srgbClr val="FFFFFF"/>
                </a:solidFill>
              </a:rPr>
              <a:t>productivity experience</a:t>
            </a:r>
          </a:p>
        </p:txBody>
      </p:sp>
      <p:grpSp>
        <p:nvGrpSpPr>
          <p:cNvPr id="3" name="Group 109"/>
          <p:cNvGrpSpPr/>
          <p:nvPr/>
        </p:nvGrpSpPr>
        <p:grpSpPr>
          <a:xfrm>
            <a:off x="7008812" y="1848785"/>
            <a:ext cx="3792054" cy="4552015"/>
            <a:chOff x="7008812" y="1760239"/>
            <a:chExt cx="3792054" cy="4552015"/>
          </a:xfrm>
        </p:grpSpPr>
        <p:sp>
          <p:nvSpPr>
            <p:cNvPr id="63" name="Round Single Corner Rectangle 62"/>
            <p:cNvSpPr/>
            <p:nvPr/>
          </p:nvSpPr>
          <p:spPr>
            <a:xfrm flipH="1">
              <a:off x="7008812" y="1760239"/>
              <a:ext cx="3792054" cy="4552015"/>
            </a:xfrm>
            <a:prstGeom prst="round1Rect">
              <a:avLst>
                <a:gd name="adj" fmla="val 6895"/>
              </a:avLst>
            </a:prstGeom>
            <a:gradFill flip="none" rotWithShape="1">
              <a:gsLst>
                <a:gs pos="0">
                  <a:srgbClr val="7B55D9">
                    <a:alpha val="0"/>
                  </a:srgbClr>
                </a:gs>
                <a:gs pos="100000">
                  <a:srgbClr val="D9DADF">
                    <a:alpha val="0"/>
                  </a:srgbClr>
                </a:gs>
                <a:gs pos="84000">
                  <a:schemeClr val="accent4">
                    <a:lumMod val="75000"/>
                    <a:lumOff val="25000"/>
                  </a:schemeClr>
                </a:gs>
              </a:gsLst>
              <a:lin ang="162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82124" tIns="41061" rIns="82124" bIns="4106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14388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4" name="Group 63"/>
            <p:cNvGrpSpPr/>
            <p:nvPr/>
          </p:nvGrpSpPr>
          <p:grpSpPr>
            <a:xfrm>
              <a:off x="7218914" y="1765300"/>
              <a:ext cx="3371850" cy="4375229"/>
              <a:chOff x="8202485" y="1724789"/>
              <a:chExt cx="3160139" cy="4375229"/>
            </a:xfrm>
          </p:grpSpPr>
          <p:sp>
            <p:nvSpPr>
              <p:cNvPr id="76" name="Rounded Rectangle 75"/>
              <p:cNvSpPr/>
              <p:nvPr/>
            </p:nvSpPr>
            <p:spPr>
              <a:xfrm>
                <a:off x="8202485" y="2637624"/>
                <a:ext cx="3160139" cy="766682"/>
              </a:xfrm>
              <a:prstGeom prst="roundRect">
                <a:avLst/>
              </a:prstGeom>
              <a:gradFill flip="none" rotWithShape="1">
                <a:gsLst>
                  <a:gs pos="0">
                    <a:srgbClr val="08ACF6">
                      <a:shade val="30000"/>
                      <a:satMod val="115000"/>
                    </a:srgbClr>
                  </a:gs>
                  <a:gs pos="50000">
                    <a:srgbClr val="08ACF6">
                      <a:shade val="67500"/>
                      <a:satMod val="115000"/>
                    </a:srgbClr>
                  </a:gs>
                  <a:gs pos="100000">
                    <a:srgbClr val="08ACF6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 w="25400" cap="flat" cmpd="sng" algn="ctr">
                <a:noFill/>
                <a:prstDash val="solid"/>
              </a:ln>
              <a:effectLst>
                <a:outerShdw blurRad="76200" dist="50800" dir="5400000" algn="ctr" rotWithShape="0">
                  <a:srgbClr val="000000">
                    <a:alpha val="27000"/>
                  </a:srgb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2" name="Rounded Rectangle 71"/>
              <p:cNvSpPr/>
              <p:nvPr/>
            </p:nvSpPr>
            <p:spPr>
              <a:xfrm>
                <a:off x="8202485" y="3540889"/>
                <a:ext cx="3160139" cy="2559129"/>
              </a:xfrm>
              <a:prstGeom prst="roundRect">
                <a:avLst>
                  <a:gd name="adj" fmla="val 5963"/>
                </a:avLst>
              </a:prstGeom>
              <a:gradFill flip="none" rotWithShape="1">
                <a:gsLst>
                  <a:gs pos="0">
                    <a:srgbClr val="B42EE8">
                      <a:lumMod val="75000"/>
                      <a:shade val="30000"/>
                      <a:satMod val="115000"/>
                    </a:srgbClr>
                  </a:gs>
                  <a:gs pos="50000">
                    <a:srgbClr val="B42EE8">
                      <a:lumMod val="75000"/>
                      <a:shade val="67500"/>
                      <a:satMod val="115000"/>
                    </a:srgbClr>
                  </a:gs>
                  <a:gs pos="100000">
                    <a:srgbClr val="B42EE8">
                      <a:lumMod val="75000"/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 w="25400" cap="flat" cmpd="sng" algn="ctr">
                <a:noFill/>
                <a:prstDash val="solid"/>
              </a:ln>
              <a:effectLst>
                <a:outerShdw blurRad="50800" dist="38100" dir="5400000" algn="t" rotWithShape="0">
                  <a:prstClr val="black">
                    <a:alpha val="27000"/>
                  </a:prstClr>
                </a:outerShdw>
              </a:effectLst>
            </p:spPr>
            <p:txBody>
              <a:bodyPr lIns="45720" rIns="4572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0" name="Rounded Rectangle 69"/>
              <p:cNvSpPr/>
              <p:nvPr/>
            </p:nvSpPr>
            <p:spPr>
              <a:xfrm>
                <a:off x="8202485" y="1724789"/>
                <a:ext cx="3160139" cy="766682"/>
              </a:xfrm>
              <a:prstGeom prst="roundRect">
                <a:avLst/>
              </a:prstGeom>
              <a:gradFill flip="none" rotWithShape="1">
                <a:gsLst>
                  <a:gs pos="0">
                    <a:srgbClr val="11E5BB">
                      <a:lumMod val="75000"/>
                      <a:shade val="30000"/>
                      <a:satMod val="115000"/>
                    </a:srgbClr>
                  </a:gs>
                  <a:gs pos="50000">
                    <a:srgbClr val="11E5BB">
                      <a:lumMod val="75000"/>
                      <a:shade val="67500"/>
                      <a:satMod val="115000"/>
                    </a:srgbClr>
                  </a:gs>
                  <a:gs pos="100000">
                    <a:srgbClr val="11E5BB">
                      <a:lumMod val="75000"/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 w="25400" cap="flat" cmpd="sng" algn="ctr">
                <a:noFill/>
                <a:prstDash val="solid"/>
              </a:ln>
              <a:effectLst>
                <a:outerShdw blurRad="76200" dist="50800" dir="5400000" algn="ctr" rotWithShape="0">
                  <a:srgbClr val="000000">
                    <a:alpha val="27000"/>
                  </a:srgb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7" name="TextBox 106"/>
            <p:cNvSpPr txBox="1"/>
            <p:nvPr/>
          </p:nvSpPr>
          <p:spPr>
            <a:xfrm>
              <a:off x="7648151" y="2855797"/>
              <a:ext cx="2508296" cy="36014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3</a:t>
              </a:r>
              <a:r>
                <a:rPr kumimoji="0" lang="en-US" sz="2000" b="0" i="0" u="none" strike="noStrike" kern="0" cap="none" spc="0" normalizeH="0" baseline="3000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rd</a:t>
              </a: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 Party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7626438" y="3727885"/>
              <a:ext cx="2301502" cy="36014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Unified Access</a:t>
              </a:r>
            </a:p>
          </p:txBody>
        </p:sp>
        <p:sp>
          <p:nvSpPr>
            <p:cNvPr id="109" name="TextBox 12"/>
            <p:cNvSpPr txBox="1"/>
            <p:nvPr/>
          </p:nvSpPr>
          <p:spPr>
            <a:xfrm>
              <a:off x="7577087" y="1939498"/>
              <a:ext cx="1831491" cy="36014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Collaboration</a:t>
              </a:r>
            </a:p>
          </p:txBody>
        </p:sp>
        <p:sp>
          <p:nvSpPr>
            <p:cNvPr id="33" name="TextBox 162"/>
            <p:cNvSpPr txBox="1">
              <a:spLocks noChangeArrowheads="1"/>
            </p:cNvSpPr>
            <p:nvPr/>
          </p:nvSpPr>
          <p:spPr bwMode="auto">
            <a:xfrm>
              <a:off x="9579722" y="2226898"/>
              <a:ext cx="658017" cy="2129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tIns="72000" bIns="36000" anchor="ctr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ts val="1000"/>
                </a:lnSpc>
                <a:spcBef>
                  <a:spcPct val="40000"/>
                </a:spcBef>
                <a:buClr>
                  <a:srgbClr val="59B7D9"/>
                </a:buClr>
                <a:buSzPct val="100000"/>
                <a:buFont typeface="Wingdings" pitchFamily="-65" charset="2"/>
                <a:buNone/>
              </a:pPr>
              <a:r>
                <a:rPr lang="en-US" sz="1100">
                  <a:solidFill>
                    <a:srgbClr val="FFFFFF"/>
                  </a:solidFill>
                  <a:ea typeface="MS PGothic" charset="0"/>
                  <a:cs typeface="MS PGothic" charset="0"/>
                  <a:sym typeface="Arial" pitchFamily="-65" charset="0"/>
                </a:rPr>
                <a:t>Jabber</a:t>
              </a:r>
            </a:p>
          </p:txBody>
        </p:sp>
        <p:sp>
          <p:nvSpPr>
            <p:cNvPr id="34" name="TextBox 162"/>
            <p:cNvSpPr txBox="1">
              <a:spLocks noChangeArrowheads="1"/>
            </p:cNvSpPr>
            <p:nvPr/>
          </p:nvSpPr>
          <p:spPr bwMode="auto">
            <a:xfrm>
              <a:off x="9058192" y="2226898"/>
              <a:ext cx="665202" cy="2129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tIns="72000" bIns="36000" anchor="ctr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ts val="1000"/>
                </a:lnSpc>
                <a:spcBef>
                  <a:spcPct val="40000"/>
                </a:spcBef>
                <a:buClr>
                  <a:srgbClr val="59B7D9"/>
                </a:buClr>
                <a:buSzPct val="100000"/>
                <a:buFont typeface="Wingdings" pitchFamily="-65" charset="2"/>
                <a:buNone/>
              </a:pPr>
              <a:r>
                <a:rPr lang="en-US" sz="1100" dirty="0">
                  <a:solidFill>
                    <a:srgbClr val="FFFFFF"/>
                  </a:solidFill>
                  <a:ea typeface="MS PGothic" charset="0"/>
                  <a:cs typeface="MS PGothic" charset="0"/>
                  <a:sym typeface="Arial" pitchFamily="-65" charset="0"/>
                </a:rPr>
                <a:t>Webex</a:t>
              </a:r>
            </a:p>
          </p:txBody>
        </p:sp>
        <p:sp>
          <p:nvSpPr>
            <p:cNvPr id="35" name="Freeform 12"/>
            <p:cNvSpPr>
              <a:spLocks noEditPoints="1"/>
            </p:cNvSpPr>
            <p:nvPr/>
          </p:nvSpPr>
          <p:spPr bwMode="auto">
            <a:xfrm>
              <a:off x="9219849" y="1847072"/>
              <a:ext cx="342700" cy="343114"/>
            </a:xfrm>
            <a:custGeom>
              <a:avLst/>
              <a:gdLst>
                <a:gd name="T0" fmla="*/ 127 w 127"/>
                <a:gd name="T1" fmla="*/ 64 h 128"/>
                <a:gd name="T2" fmla="*/ 66 w 127"/>
                <a:gd name="T3" fmla="*/ 0 h 128"/>
                <a:gd name="T4" fmla="*/ 66 w 127"/>
                <a:gd name="T5" fmla="*/ 0 h 128"/>
                <a:gd name="T6" fmla="*/ 64 w 127"/>
                <a:gd name="T7" fmla="*/ 0 h 128"/>
                <a:gd name="T8" fmla="*/ 63 w 127"/>
                <a:gd name="T9" fmla="*/ 0 h 128"/>
                <a:gd name="T10" fmla="*/ 63 w 127"/>
                <a:gd name="T11" fmla="*/ 0 h 128"/>
                <a:gd name="T12" fmla="*/ 61 w 127"/>
                <a:gd name="T13" fmla="*/ 0 h 128"/>
                <a:gd name="T14" fmla="*/ 61 w 127"/>
                <a:gd name="T15" fmla="*/ 0 h 128"/>
                <a:gd name="T16" fmla="*/ 0 w 127"/>
                <a:gd name="T17" fmla="*/ 64 h 128"/>
                <a:gd name="T18" fmla="*/ 61 w 127"/>
                <a:gd name="T19" fmla="*/ 128 h 128"/>
                <a:gd name="T20" fmla="*/ 61 w 127"/>
                <a:gd name="T21" fmla="*/ 128 h 128"/>
                <a:gd name="T22" fmla="*/ 63 w 127"/>
                <a:gd name="T23" fmla="*/ 128 h 128"/>
                <a:gd name="T24" fmla="*/ 63 w 127"/>
                <a:gd name="T25" fmla="*/ 128 h 128"/>
                <a:gd name="T26" fmla="*/ 64 w 127"/>
                <a:gd name="T27" fmla="*/ 128 h 128"/>
                <a:gd name="T28" fmla="*/ 66 w 127"/>
                <a:gd name="T29" fmla="*/ 128 h 128"/>
                <a:gd name="T30" fmla="*/ 66 w 127"/>
                <a:gd name="T31" fmla="*/ 128 h 128"/>
                <a:gd name="T32" fmla="*/ 127 w 127"/>
                <a:gd name="T33" fmla="*/ 64 h 128"/>
                <a:gd name="T34" fmla="*/ 66 w 127"/>
                <a:gd name="T35" fmla="*/ 124 h 128"/>
                <a:gd name="T36" fmla="*/ 66 w 127"/>
                <a:gd name="T37" fmla="*/ 4 h 128"/>
                <a:gd name="T38" fmla="*/ 123 w 127"/>
                <a:gd name="T39" fmla="*/ 64 h 128"/>
                <a:gd name="T40" fmla="*/ 66 w 127"/>
                <a:gd name="T41" fmla="*/ 12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7" h="128">
                  <a:moveTo>
                    <a:pt x="127" y="64"/>
                  </a:moveTo>
                  <a:cubicBezTo>
                    <a:pt x="127" y="29"/>
                    <a:pt x="100" y="1"/>
                    <a:pt x="66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4" y="0"/>
                    <a:pt x="64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27" y="1"/>
                    <a:pt x="0" y="29"/>
                    <a:pt x="0" y="64"/>
                  </a:cubicBezTo>
                  <a:cubicBezTo>
                    <a:pt x="0" y="98"/>
                    <a:pt x="27" y="126"/>
                    <a:pt x="61" y="128"/>
                  </a:cubicBezTo>
                  <a:cubicBezTo>
                    <a:pt x="61" y="128"/>
                    <a:pt x="61" y="128"/>
                    <a:pt x="61" y="128"/>
                  </a:cubicBezTo>
                  <a:cubicBezTo>
                    <a:pt x="63" y="128"/>
                    <a:pt x="63" y="128"/>
                    <a:pt x="63" y="128"/>
                  </a:cubicBezTo>
                  <a:cubicBezTo>
                    <a:pt x="63" y="128"/>
                    <a:pt x="63" y="128"/>
                    <a:pt x="63" y="128"/>
                  </a:cubicBezTo>
                  <a:cubicBezTo>
                    <a:pt x="64" y="128"/>
                    <a:pt x="64" y="128"/>
                    <a:pt x="64" y="128"/>
                  </a:cubicBezTo>
                  <a:cubicBezTo>
                    <a:pt x="66" y="128"/>
                    <a:pt x="66" y="128"/>
                    <a:pt x="66" y="128"/>
                  </a:cubicBezTo>
                  <a:cubicBezTo>
                    <a:pt x="66" y="128"/>
                    <a:pt x="66" y="128"/>
                    <a:pt x="66" y="128"/>
                  </a:cubicBezTo>
                  <a:cubicBezTo>
                    <a:pt x="100" y="126"/>
                    <a:pt x="127" y="98"/>
                    <a:pt x="127" y="64"/>
                  </a:cubicBezTo>
                  <a:close/>
                  <a:moveTo>
                    <a:pt x="66" y="124"/>
                  </a:moveTo>
                  <a:cubicBezTo>
                    <a:pt x="66" y="4"/>
                    <a:pt x="66" y="4"/>
                    <a:pt x="66" y="4"/>
                  </a:cubicBezTo>
                  <a:cubicBezTo>
                    <a:pt x="98" y="5"/>
                    <a:pt x="123" y="31"/>
                    <a:pt x="123" y="64"/>
                  </a:cubicBezTo>
                  <a:cubicBezTo>
                    <a:pt x="123" y="96"/>
                    <a:pt x="98" y="122"/>
                    <a:pt x="66" y="1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36" name="Picture 2" descr="C:\Users\dgill\Desktop\cisco-jabber-im-icon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749673" y="1828800"/>
              <a:ext cx="394486" cy="392347"/>
            </a:xfrm>
            <a:prstGeom prst="rect">
              <a:avLst/>
            </a:prstGeom>
            <a:noFill/>
          </p:spPr>
        </p:pic>
        <p:grpSp>
          <p:nvGrpSpPr>
            <p:cNvPr id="5" name="Group 19"/>
            <p:cNvGrpSpPr/>
            <p:nvPr/>
          </p:nvGrpSpPr>
          <p:grpSpPr>
            <a:xfrm>
              <a:off x="9124601" y="2818476"/>
              <a:ext cx="990252" cy="508924"/>
              <a:chOff x="6797997" y="2666175"/>
              <a:chExt cx="1458912" cy="810745"/>
            </a:xfrm>
          </p:grpSpPr>
          <p:sp>
            <p:nvSpPr>
              <p:cNvPr id="103" name="TextBox 162"/>
              <p:cNvSpPr txBox="1">
                <a:spLocks noChangeArrowheads="1"/>
              </p:cNvSpPr>
              <p:nvPr/>
            </p:nvSpPr>
            <p:spPr bwMode="auto">
              <a:xfrm>
                <a:off x="6797997" y="3240382"/>
                <a:ext cx="1458912" cy="2365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tIns="72000" bIns="36000" anchor="ctr">
                <a:prstTxWarp prst="textNoShape">
                  <a:avLst/>
                </a:prstTxWarp>
                <a:spAutoFit/>
              </a:bodyPr>
              <a:lstStyle/>
              <a:p>
                <a:pPr algn="ctr">
                  <a:lnSpc>
                    <a:spcPts val="1000"/>
                  </a:lnSpc>
                  <a:spcBef>
                    <a:spcPct val="40000"/>
                  </a:spcBef>
                  <a:buClr>
                    <a:srgbClr val="59B7D9"/>
                  </a:buClr>
                  <a:buSzPct val="100000"/>
                  <a:buFont typeface="Wingdings" pitchFamily="-65" charset="2"/>
                  <a:buNone/>
                </a:pPr>
                <a:r>
                  <a:rPr lang="en-US" sz="1100" dirty="0" err="1" smtClean="0">
                    <a:solidFill>
                      <a:srgbClr val="FFFFFF"/>
                    </a:solidFill>
                    <a:ea typeface="MS PGothic" charset="0"/>
                    <a:cs typeface="MS PGothic" charset="0"/>
                    <a:sym typeface="Arial" pitchFamily="-65" charset="0"/>
                  </a:rPr>
                  <a:t>MDM</a:t>
                </a:r>
                <a:r>
                  <a:rPr lang="en-US" sz="1100" dirty="0" smtClean="0">
                    <a:solidFill>
                      <a:srgbClr val="FFFFFF"/>
                    </a:solidFill>
                    <a:ea typeface="MS PGothic" charset="0"/>
                    <a:cs typeface="MS PGothic" charset="0"/>
                    <a:sym typeface="Arial" pitchFamily="-65" charset="0"/>
                  </a:rPr>
                  <a:t> </a:t>
                </a:r>
                <a:endParaRPr lang="en-US" sz="1100" dirty="0">
                  <a:solidFill>
                    <a:srgbClr val="FFFFFF"/>
                  </a:solidFill>
                  <a:ea typeface="MS PGothic" charset="0"/>
                  <a:cs typeface="MS PGothic" charset="0"/>
                  <a:sym typeface="Arial" pitchFamily="-65" charset="0"/>
                </a:endParaRPr>
              </a:p>
            </p:txBody>
          </p:sp>
          <p:sp>
            <p:nvSpPr>
              <p:cNvPr id="104" name="Freeform 29"/>
              <p:cNvSpPr>
                <a:spLocks/>
              </p:cNvSpPr>
              <p:nvPr/>
            </p:nvSpPr>
            <p:spPr bwMode="auto">
              <a:xfrm>
                <a:off x="7233818" y="2987096"/>
                <a:ext cx="587271" cy="243830"/>
              </a:xfrm>
              <a:custGeom>
                <a:avLst/>
                <a:gdLst>
                  <a:gd name="T0" fmla="*/ 360 w 574"/>
                  <a:gd name="T1" fmla="*/ 64 h 238"/>
                  <a:gd name="T2" fmla="*/ 317 w 574"/>
                  <a:gd name="T3" fmla="*/ 111 h 238"/>
                  <a:gd name="T4" fmla="*/ 269 w 574"/>
                  <a:gd name="T5" fmla="*/ 111 h 238"/>
                  <a:gd name="T6" fmla="*/ 225 w 574"/>
                  <a:gd name="T7" fmla="*/ 64 h 238"/>
                  <a:gd name="T8" fmla="*/ 225 w 574"/>
                  <a:gd name="T9" fmla="*/ 38 h 238"/>
                  <a:gd name="T10" fmla="*/ 0 w 574"/>
                  <a:gd name="T11" fmla="*/ 0 h 238"/>
                  <a:gd name="T12" fmla="*/ 0 w 574"/>
                  <a:gd name="T13" fmla="*/ 190 h 238"/>
                  <a:gd name="T14" fmla="*/ 47 w 574"/>
                  <a:gd name="T15" fmla="*/ 238 h 238"/>
                  <a:gd name="T16" fmla="*/ 526 w 574"/>
                  <a:gd name="T17" fmla="*/ 238 h 238"/>
                  <a:gd name="T18" fmla="*/ 574 w 574"/>
                  <a:gd name="T19" fmla="*/ 190 h 238"/>
                  <a:gd name="T20" fmla="*/ 574 w 574"/>
                  <a:gd name="T21" fmla="*/ 0 h 238"/>
                  <a:gd name="T22" fmla="*/ 360 w 574"/>
                  <a:gd name="T23" fmla="*/ 37 h 238"/>
                  <a:gd name="T24" fmla="*/ 360 w 574"/>
                  <a:gd name="T25" fmla="*/ 64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74" h="238">
                    <a:moveTo>
                      <a:pt x="360" y="64"/>
                    </a:moveTo>
                    <a:cubicBezTo>
                      <a:pt x="360" y="90"/>
                      <a:pt x="341" y="111"/>
                      <a:pt x="317" y="111"/>
                    </a:cubicBezTo>
                    <a:cubicBezTo>
                      <a:pt x="269" y="111"/>
                      <a:pt x="269" y="111"/>
                      <a:pt x="269" y="111"/>
                    </a:cubicBezTo>
                    <a:cubicBezTo>
                      <a:pt x="245" y="111"/>
                      <a:pt x="225" y="90"/>
                      <a:pt x="225" y="64"/>
                    </a:cubicBezTo>
                    <a:cubicBezTo>
                      <a:pt x="225" y="38"/>
                      <a:pt x="225" y="38"/>
                      <a:pt x="225" y="38"/>
                    </a:cubicBezTo>
                    <a:cubicBezTo>
                      <a:pt x="145" y="34"/>
                      <a:pt x="68" y="21"/>
                      <a:pt x="0" y="0"/>
                    </a:cubicBezTo>
                    <a:cubicBezTo>
                      <a:pt x="0" y="190"/>
                      <a:pt x="0" y="190"/>
                      <a:pt x="0" y="190"/>
                    </a:cubicBezTo>
                    <a:cubicBezTo>
                      <a:pt x="0" y="217"/>
                      <a:pt x="21" y="238"/>
                      <a:pt x="47" y="238"/>
                    </a:cubicBezTo>
                    <a:cubicBezTo>
                      <a:pt x="526" y="238"/>
                      <a:pt x="526" y="238"/>
                      <a:pt x="526" y="238"/>
                    </a:cubicBezTo>
                    <a:cubicBezTo>
                      <a:pt x="552" y="238"/>
                      <a:pt x="574" y="217"/>
                      <a:pt x="574" y="190"/>
                    </a:cubicBezTo>
                    <a:cubicBezTo>
                      <a:pt x="574" y="0"/>
                      <a:pt x="574" y="0"/>
                      <a:pt x="574" y="0"/>
                    </a:cubicBezTo>
                    <a:cubicBezTo>
                      <a:pt x="509" y="20"/>
                      <a:pt x="436" y="32"/>
                      <a:pt x="360" y="37"/>
                    </a:cubicBezTo>
                    <a:lnTo>
                      <a:pt x="360" y="6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" name="Freeform 30"/>
              <p:cNvSpPr>
                <a:spLocks/>
              </p:cNvSpPr>
              <p:nvPr/>
            </p:nvSpPr>
            <p:spPr bwMode="auto">
              <a:xfrm>
                <a:off x="7233818" y="2807363"/>
                <a:ext cx="587271" cy="194025"/>
              </a:xfrm>
              <a:custGeom>
                <a:avLst/>
                <a:gdLst>
                  <a:gd name="T0" fmla="*/ 526 w 574"/>
                  <a:gd name="T1" fmla="*/ 0 h 190"/>
                  <a:gd name="T2" fmla="*/ 47 w 574"/>
                  <a:gd name="T3" fmla="*/ 0 h 190"/>
                  <a:gd name="T4" fmla="*/ 0 w 574"/>
                  <a:gd name="T5" fmla="*/ 48 h 190"/>
                  <a:gd name="T6" fmla="*/ 0 w 574"/>
                  <a:gd name="T7" fmla="*/ 151 h 190"/>
                  <a:gd name="T8" fmla="*/ 225 w 574"/>
                  <a:gd name="T9" fmla="*/ 190 h 190"/>
                  <a:gd name="T10" fmla="*/ 225 w 574"/>
                  <a:gd name="T11" fmla="*/ 162 h 190"/>
                  <a:gd name="T12" fmla="*/ 269 w 574"/>
                  <a:gd name="T13" fmla="*/ 115 h 190"/>
                  <a:gd name="T14" fmla="*/ 317 w 574"/>
                  <a:gd name="T15" fmla="*/ 115 h 190"/>
                  <a:gd name="T16" fmla="*/ 360 w 574"/>
                  <a:gd name="T17" fmla="*/ 162 h 190"/>
                  <a:gd name="T18" fmla="*/ 360 w 574"/>
                  <a:gd name="T19" fmla="*/ 189 h 190"/>
                  <a:gd name="T20" fmla="*/ 574 w 574"/>
                  <a:gd name="T21" fmla="*/ 151 h 190"/>
                  <a:gd name="T22" fmla="*/ 574 w 574"/>
                  <a:gd name="T23" fmla="*/ 48 h 190"/>
                  <a:gd name="T24" fmla="*/ 526 w 574"/>
                  <a:gd name="T25" fmla="*/ 0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74" h="190">
                    <a:moveTo>
                      <a:pt x="526" y="0"/>
                    </a:moveTo>
                    <a:cubicBezTo>
                      <a:pt x="47" y="0"/>
                      <a:pt x="47" y="0"/>
                      <a:pt x="47" y="0"/>
                    </a:cubicBezTo>
                    <a:cubicBezTo>
                      <a:pt x="21" y="0"/>
                      <a:pt x="0" y="21"/>
                      <a:pt x="0" y="48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68" y="172"/>
                      <a:pt x="144" y="186"/>
                      <a:pt x="225" y="190"/>
                    </a:cubicBezTo>
                    <a:cubicBezTo>
                      <a:pt x="225" y="162"/>
                      <a:pt x="225" y="162"/>
                      <a:pt x="225" y="162"/>
                    </a:cubicBezTo>
                    <a:cubicBezTo>
                      <a:pt x="225" y="136"/>
                      <a:pt x="245" y="115"/>
                      <a:pt x="269" y="115"/>
                    </a:cubicBezTo>
                    <a:cubicBezTo>
                      <a:pt x="317" y="115"/>
                      <a:pt x="317" y="115"/>
                      <a:pt x="317" y="115"/>
                    </a:cubicBezTo>
                    <a:cubicBezTo>
                      <a:pt x="341" y="115"/>
                      <a:pt x="360" y="136"/>
                      <a:pt x="360" y="162"/>
                    </a:cubicBezTo>
                    <a:cubicBezTo>
                      <a:pt x="360" y="189"/>
                      <a:pt x="360" y="189"/>
                      <a:pt x="360" y="189"/>
                    </a:cubicBezTo>
                    <a:cubicBezTo>
                      <a:pt x="437" y="184"/>
                      <a:pt x="509" y="171"/>
                      <a:pt x="574" y="151"/>
                    </a:cubicBezTo>
                    <a:cubicBezTo>
                      <a:pt x="574" y="48"/>
                      <a:pt x="574" y="48"/>
                      <a:pt x="574" y="48"/>
                    </a:cubicBezTo>
                    <a:cubicBezTo>
                      <a:pt x="574" y="21"/>
                      <a:pt x="552" y="0"/>
                      <a:pt x="5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" name="Freeform 31"/>
              <p:cNvSpPr>
                <a:spLocks/>
              </p:cNvSpPr>
              <p:nvPr/>
            </p:nvSpPr>
            <p:spPr bwMode="auto">
              <a:xfrm>
                <a:off x="7418748" y="2666175"/>
                <a:ext cx="216979" cy="126896"/>
              </a:xfrm>
              <a:custGeom>
                <a:avLst/>
                <a:gdLst>
                  <a:gd name="T0" fmla="*/ 194 w 212"/>
                  <a:gd name="T1" fmla="*/ 124 h 124"/>
                  <a:gd name="T2" fmla="*/ 176 w 212"/>
                  <a:gd name="T3" fmla="*/ 106 h 124"/>
                  <a:gd name="T4" fmla="*/ 106 w 212"/>
                  <a:gd name="T5" fmla="*/ 36 h 124"/>
                  <a:gd name="T6" fmla="*/ 36 w 212"/>
                  <a:gd name="T7" fmla="*/ 106 h 124"/>
                  <a:gd name="T8" fmla="*/ 18 w 212"/>
                  <a:gd name="T9" fmla="*/ 124 h 124"/>
                  <a:gd name="T10" fmla="*/ 0 w 212"/>
                  <a:gd name="T11" fmla="*/ 106 h 124"/>
                  <a:gd name="T12" fmla="*/ 106 w 212"/>
                  <a:gd name="T13" fmla="*/ 0 h 124"/>
                  <a:gd name="T14" fmla="*/ 212 w 212"/>
                  <a:gd name="T15" fmla="*/ 106 h 124"/>
                  <a:gd name="T16" fmla="*/ 194 w 212"/>
                  <a:gd name="T17" fmla="*/ 124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2" h="124">
                    <a:moveTo>
                      <a:pt x="194" y="124"/>
                    </a:moveTo>
                    <a:cubicBezTo>
                      <a:pt x="184" y="124"/>
                      <a:pt x="176" y="116"/>
                      <a:pt x="176" y="106"/>
                    </a:cubicBezTo>
                    <a:cubicBezTo>
                      <a:pt x="176" y="67"/>
                      <a:pt x="144" y="36"/>
                      <a:pt x="106" y="36"/>
                    </a:cubicBezTo>
                    <a:cubicBezTo>
                      <a:pt x="67" y="36"/>
                      <a:pt x="36" y="67"/>
                      <a:pt x="36" y="106"/>
                    </a:cubicBezTo>
                    <a:cubicBezTo>
                      <a:pt x="36" y="116"/>
                      <a:pt x="28" y="124"/>
                      <a:pt x="18" y="124"/>
                    </a:cubicBezTo>
                    <a:cubicBezTo>
                      <a:pt x="8" y="124"/>
                      <a:pt x="0" y="116"/>
                      <a:pt x="0" y="106"/>
                    </a:cubicBezTo>
                    <a:cubicBezTo>
                      <a:pt x="0" y="48"/>
                      <a:pt x="47" y="0"/>
                      <a:pt x="106" y="0"/>
                    </a:cubicBezTo>
                    <a:cubicBezTo>
                      <a:pt x="164" y="0"/>
                      <a:pt x="212" y="48"/>
                      <a:pt x="212" y="106"/>
                    </a:cubicBezTo>
                    <a:cubicBezTo>
                      <a:pt x="212" y="116"/>
                      <a:pt x="204" y="124"/>
                      <a:pt x="194" y="12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47" name="TextBox 162"/>
            <p:cNvSpPr txBox="1">
              <a:spLocks noChangeArrowheads="1"/>
            </p:cNvSpPr>
            <p:nvPr/>
          </p:nvSpPr>
          <p:spPr bwMode="auto">
            <a:xfrm>
              <a:off x="7371314" y="4708918"/>
              <a:ext cx="1156615" cy="219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tIns="72000" bIns="36000" anchor="ctr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ts val="1000"/>
                </a:lnSpc>
                <a:spcBef>
                  <a:spcPct val="40000"/>
                </a:spcBef>
                <a:buClr>
                  <a:srgbClr val="59B7D9"/>
                </a:buClr>
                <a:buSzPct val="100000"/>
                <a:buFont typeface="Wingdings" pitchFamily="-65" charset="2"/>
                <a:buNone/>
              </a:pPr>
              <a:r>
                <a:rPr lang="en-US" sz="1100" dirty="0" err="1">
                  <a:solidFill>
                    <a:srgbClr val="FFFFFF"/>
                  </a:solidFill>
                  <a:ea typeface="MS PGothic" charset="0"/>
                  <a:cs typeface="MS PGothic" charset="0"/>
                  <a:sym typeface="Arial" pitchFamily="-65" charset="0"/>
                </a:rPr>
                <a:t>AnyConnect</a:t>
              </a:r>
              <a:endParaRPr lang="en-US" sz="1100" dirty="0">
                <a:solidFill>
                  <a:srgbClr val="FFFFFF"/>
                </a:solidFill>
                <a:ea typeface="MS PGothic" charset="0"/>
                <a:cs typeface="MS PGothic" charset="0"/>
                <a:sym typeface="Arial" pitchFamily="-65" charset="0"/>
              </a:endParaRPr>
            </a:p>
          </p:txBody>
        </p:sp>
        <p:grpSp>
          <p:nvGrpSpPr>
            <p:cNvPr id="6" name="Group 209"/>
            <p:cNvGrpSpPr/>
            <p:nvPr/>
          </p:nvGrpSpPr>
          <p:grpSpPr>
            <a:xfrm>
              <a:off x="7802483" y="4248697"/>
              <a:ext cx="397100" cy="402105"/>
              <a:chOff x="2607293" y="4200834"/>
              <a:chExt cx="500887" cy="507201"/>
            </a:xfrm>
            <a:solidFill>
              <a:srgbClr val="FFFFFF"/>
            </a:solidFill>
          </p:grpSpPr>
          <p:sp>
            <p:nvSpPr>
              <p:cNvPr id="98" name="Freeform 97"/>
              <p:cNvSpPr>
                <a:spLocks/>
              </p:cNvSpPr>
              <p:nvPr/>
            </p:nvSpPr>
            <p:spPr bwMode="auto">
              <a:xfrm>
                <a:off x="2610801" y="4200834"/>
                <a:ext cx="288676" cy="184150"/>
              </a:xfrm>
              <a:custGeom>
                <a:avLst/>
                <a:gdLst>
                  <a:gd name="T0" fmla="*/ 1300 w 1300"/>
                  <a:gd name="T1" fmla="*/ 18 h 829"/>
                  <a:gd name="T2" fmla="*/ 1098 w 1300"/>
                  <a:gd name="T3" fmla="*/ 0 h 829"/>
                  <a:gd name="T4" fmla="*/ 0 w 1300"/>
                  <a:gd name="T5" fmla="*/ 829 h 829"/>
                  <a:gd name="T6" fmla="*/ 918 w 1300"/>
                  <a:gd name="T7" fmla="*/ 437 h 829"/>
                  <a:gd name="T8" fmla="*/ 1300 w 1300"/>
                  <a:gd name="T9" fmla="*/ 18 h 8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00" h="829">
                    <a:moveTo>
                      <a:pt x="1300" y="18"/>
                    </a:moveTo>
                    <a:cubicBezTo>
                      <a:pt x="1234" y="6"/>
                      <a:pt x="1167" y="0"/>
                      <a:pt x="1098" y="0"/>
                    </a:cubicBezTo>
                    <a:cubicBezTo>
                      <a:pt x="576" y="0"/>
                      <a:pt x="136" y="350"/>
                      <a:pt x="0" y="829"/>
                    </a:cubicBezTo>
                    <a:cubicBezTo>
                      <a:pt x="286" y="609"/>
                      <a:pt x="600" y="445"/>
                      <a:pt x="918" y="437"/>
                    </a:cubicBezTo>
                    <a:cubicBezTo>
                      <a:pt x="989" y="284"/>
                      <a:pt x="1118" y="145"/>
                      <a:pt x="1300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9" name="Freeform 98"/>
              <p:cNvSpPr>
                <a:spLocks/>
              </p:cNvSpPr>
              <p:nvPr/>
            </p:nvSpPr>
            <p:spPr bwMode="auto">
              <a:xfrm>
                <a:off x="3011721" y="4543879"/>
                <a:ext cx="79974" cy="109087"/>
              </a:xfrm>
              <a:custGeom>
                <a:avLst/>
                <a:gdLst>
                  <a:gd name="T0" fmla="*/ 106 w 360"/>
                  <a:gd name="T1" fmla="*/ 5 h 492"/>
                  <a:gd name="T2" fmla="*/ 0 w 360"/>
                  <a:gd name="T3" fmla="*/ 492 h 492"/>
                  <a:gd name="T4" fmla="*/ 360 w 360"/>
                  <a:gd name="T5" fmla="*/ 0 h 492"/>
                  <a:gd name="T6" fmla="*/ 106 w 360"/>
                  <a:gd name="T7" fmla="*/ 5 h 4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0" h="492">
                    <a:moveTo>
                      <a:pt x="106" y="5"/>
                    </a:moveTo>
                    <a:cubicBezTo>
                      <a:pt x="94" y="156"/>
                      <a:pt x="58" y="318"/>
                      <a:pt x="0" y="492"/>
                    </a:cubicBezTo>
                    <a:cubicBezTo>
                      <a:pt x="161" y="365"/>
                      <a:pt x="286" y="195"/>
                      <a:pt x="360" y="0"/>
                    </a:cubicBezTo>
                    <a:cubicBezTo>
                      <a:pt x="276" y="5"/>
                      <a:pt x="191" y="7"/>
                      <a:pt x="106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0" name="Freeform 99"/>
              <p:cNvSpPr>
                <a:spLocks/>
              </p:cNvSpPr>
              <p:nvPr/>
            </p:nvSpPr>
            <p:spPr bwMode="auto">
              <a:xfrm>
                <a:off x="2876327" y="4235559"/>
                <a:ext cx="231853" cy="256757"/>
              </a:xfrm>
              <a:custGeom>
                <a:avLst/>
                <a:gdLst>
                  <a:gd name="T0" fmla="*/ 478 w 1043"/>
                  <a:gd name="T1" fmla="*/ 0 h 1156"/>
                  <a:gd name="T2" fmla="*/ 0 w 1043"/>
                  <a:gd name="T3" fmla="*/ 317 h 1156"/>
                  <a:gd name="T4" fmla="*/ 376 w 1043"/>
                  <a:gd name="T5" fmla="*/ 519 h 1156"/>
                  <a:gd name="T6" fmla="*/ 715 w 1043"/>
                  <a:gd name="T7" fmla="*/ 1152 h 1156"/>
                  <a:gd name="T8" fmla="*/ 1031 w 1043"/>
                  <a:gd name="T9" fmla="*/ 1147 h 1156"/>
                  <a:gd name="T10" fmla="*/ 1043 w 1043"/>
                  <a:gd name="T11" fmla="*/ 985 h 1156"/>
                  <a:gd name="T12" fmla="*/ 478 w 1043"/>
                  <a:gd name="T13" fmla="*/ 0 h 1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43" h="1156">
                    <a:moveTo>
                      <a:pt x="478" y="0"/>
                    </a:moveTo>
                    <a:cubicBezTo>
                      <a:pt x="253" y="85"/>
                      <a:pt x="89" y="187"/>
                      <a:pt x="0" y="317"/>
                    </a:cubicBezTo>
                    <a:cubicBezTo>
                      <a:pt x="126" y="353"/>
                      <a:pt x="252" y="418"/>
                      <a:pt x="376" y="519"/>
                    </a:cubicBezTo>
                    <a:cubicBezTo>
                      <a:pt x="581" y="686"/>
                      <a:pt x="690" y="898"/>
                      <a:pt x="715" y="1152"/>
                    </a:cubicBezTo>
                    <a:cubicBezTo>
                      <a:pt x="825" y="1156"/>
                      <a:pt x="934" y="1152"/>
                      <a:pt x="1031" y="1147"/>
                    </a:cubicBezTo>
                    <a:cubicBezTo>
                      <a:pt x="1039" y="1094"/>
                      <a:pt x="1043" y="1040"/>
                      <a:pt x="1043" y="985"/>
                    </a:cubicBezTo>
                    <a:cubicBezTo>
                      <a:pt x="1043" y="565"/>
                      <a:pt x="816" y="198"/>
                      <a:pt x="47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1" name="Freeform 100"/>
              <p:cNvSpPr>
                <a:spLocks/>
              </p:cNvSpPr>
              <p:nvPr/>
            </p:nvSpPr>
            <p:spPr bwMode="auto">
              <a:xfrm>
                <a:off x="2607293" y="4369199"/>
                <a:ext cx="354620" cy="338836"/>
              </a:xfrm>
              <a:custGeom>
                <a:avLst/>
                <a:gdLst>
                  <a:gd name="T0" fmla="*/ 884 w 1596"/>
                  <a:gd name="T1" fmla="*/ 104 h 1524"/>
                  <a:gd name="T2" fmla="*/ 871 w 1596"/>
                  <a:gd name="T3" fmla="*/ 0 h 1524"/>
                  <a:gd name="T4" fmla="*/ 0 w 1596"/>
                  <a:gd name="T5" fmla="*/ 638 h 1524"/>
                  <a:gd name="T6" fmla="*/ 1113 w 1596"/>
                  <a:gd name="T7" fmla="*/ 1524 h 1524"/>
                  <a:gd name="T8" fmla="*/ 1300 w 1596"/>
                  <a:gd name="T9" fmla="*/ 1509 h 1524"/>
                  <a:gd name="T10" fmla="*/ 1596 w 1596"/>
                  <a:gd name="T11" fmla="*/ 756 h 1524"/>
                  <a:gd name="T12" fmla="*/ 884 w 1596"/>
                  <a:gd name="T13" fmla="*/ 104 h 15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96" h="1524">
                    <a:moveTo>
                      <a:pt x="884" y="104"/>
                    </a:moveTo>
                    <a:cubicBezTo>
                      <a:pt x="877" y="69"/>
                      <a:pt x="873" y="34"/>
                      <a:pt x="871" y="0"/>
                    </a:cubicBezTo>
                    <a:cubicBezTo>
                      <a:pt x="548" y="47"/>
                      <a:pt x="243" y="358"/>
                      <a:pt x="0" y="638"/>
                    </a:cubicBezTo>
                    <a:cubicBezTo>
                      <a:pt x="116" y="1145"/>
                      <a:pt x="570" y="1524"/>
                      <a:pt x="1113" y="1524"/>
                    </a:cubicBezTo>
                    <a:cubicBezTo>
                      <a:pt x="1176" y="1524"/>
                      <a:pt x="1239" y="1519"/>
                      <a:pt x="1300" y="1509"/>
                    </a:cubicBezTo>
                    <a:cubicBezTo>
                      <a:pt x="1461" y="1222"/>
                      <a:pt x="1571" y="974"/>
                      <a:pt x="1596" y="756"/>
                    </a:cubicBezTo>
                    <a:cubicBezTo>
                      <a:pt x="1249" y="689"/>
                      <a:pt x="961" y="509"/>
                      <a:pt x="884" y="10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2" name="Freeform 101"/>
              <p:cNvSpPr>
                <a:spLocks/>
              </p:cNvSpPr>
              <p:nvPr/>
            </p:nvSpPr>
            <p:spPr bwMode="auto">
              <a:xfrm>
                <a:off x="2859490" y="4375163"/>
                <a:ext cx="99265" cy="105930"/>
              </a:xfrm>
              <a:custGeom>
                <a:avLst/>
                <a:gdLst>
                  <a:gd name="T0" fmla="*/ 222 w 447"/>
                  <a:gd name="T1" fmla="*/ 134 h 477"/>
                  <a:gd name="T2" fmla="*/ 0 w 447"/>
                  <a:gd name="T3" fmla="*/ 0 h 477"/>
                  <a:gd name="T4" fmla="*/ 8 w 447"/>
                  <a:gd name="T5" fmla="*/ 48 h 477"/>
                  <a:gd name="T6" fmla="*/ 447 w 447"/>
                  <a:gd name="T7" fmla="*/ 477 h 477"/>
                  <a:gd name="T8" fmla="*/ 222 w 447"/>
                  <a:gd name="T9" fmla="*/ 134 h 4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7" h="477">
                    <a:moveTo>
                      <a:pt x="222" y="134"/>
                    </a:moveTo>
                    <a:cubicBezTo>
                      <a:pt x="148" y="70"/>
                      <a:pt x="74" y="26"/>
                      <a:pt x="0" y="0"/>
                    </a:cubicBezTo>
                    <a:cubicBezTo>
                      <a:pt x="2" y="16"/>
                      <a:pt x="4" y="31"/>
                      <a:pt x="8" y="48"/>
                    </a:cubicBezTo>
                    <a:cubicBezTo>
                      <a:pt x="55" y="295"/>
                      <a:pt x="232" y="419"/>
                      <a:pt x="447" y="477"/>
                    </a:cubicBezTo>
                    <a:cubicBezTo>
                      <a:pt x="415" y="354"/>
                      <a:pt x="343" y="240"/>
                      <a:pt x="222" y="1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49" name="TextBox 162"/>
            <p:cNvSpPr txBox="1">
              <a:spLocks noChangeArrowheads="1"/>
            </p:cNvSpPr>
            <p:nvPr/>
          </p:nvSpPr>
          <p:spPr bwMode="auto">
            <a:xfrm>
              <a:off x="8262964" y="4705824"/>
              <a:ext cx="1156615" cy="219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tIns="72000" bIns="36000" anchor="ctr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ts val="1000"/>
                </a:lnSpc>
                <a:spcBef>
                  <a:spcPct val="40000"/>
                </a:spcBef>
                <a:buClr>
                  <a:srgbClr val="59B7D9"/>
                </a:buClr>
                <a:buSzPct val="100000"/>
                <a:buFont typeface="Wingdings" pitchFamily="-65" charset="2"/>
                <a:buNone/>
              </a:pPr>
              <a:r>
                <a:rPr lang="en-US" sz="1100" dirty="0" err="1">
                  <a:solidFill>
                    <a:srgbClr val="FFFFFF"/>
                  </a:solidFill>
                  <a:ea typeface="MS PGothic" charset="0"/>
                  <a:cs typeface="MS PGothic" charset="0"/>
                  <a:sym typeface="Arial" pitchFamily="-65" charset="0"/>
                </a:rPr>
                <a:t>ISE</a:t>
              </a:r>
              <a:r>
                <a:rPr lang="en-US" sz="1100" dirty="0">
                  <a:solidFill>
                    <a:srgbClr val="FFFFFF"/>
                  </a:solidFill>
                  <a:ea typeface="MS PGothic" charset="0"/>
                  <a:cs typeface="MS PGothic" charset="0"/>
                  <a:sym typeface="Arial" pitchFamily="-65" charset="0"/>
                </a:rPr>
                <a:t> </a:t>
              </a:r>
            </a:p>
          </p:txBody>
        </p:sp>
        <p:sp>
          <p:nvSpPr>
            <p:cNvPr id="50" name="TextBox 162"/>
            <p:cNvSpPr txBox="1">
              <a:spLocks noChangeArrowheads="1"/>
            </p:cNvSpPr>
            <p:nvPr/>
          </p:nvSpPr>
          <p:spPr bwMode="auto">
            <a:xfrm>
              <a:off x="9164003" y="4698944"/>
              <a:ext cx="1156615" cy="219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tIns="72000" bIns="36000" anchor="ctr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ts val="1000"/>
                </a:lnSpc>
                <a:spcBef>
                  <a:spcPct val="40000"/>
                </a:spcBef>
                <a:buClr>
                  <a:srgbClr val="59B7D9"/>
                </a:buClr>
                <a:buSzPct val="100000"/>
                <a:buFont typeface="Wingdings" pitchFamily="-65" charset="2"/>
                <a:buNone/>
              </a:pPr>
              <a:r>
                <a:rPr lang="en-US" sz="1100" dirty="0" err="1">
                  <a:solidFill>
                    <a:srgbClr val="FFFFFF"/>
                  </a:solidFill>
                  <a:ea typeface="MS PGothic" charset="0"/>
                  <a:cs typeface="MS PGothic" charset="0"/>
                  <a:sym typeface="Arial" pitchFamily="-65" charset="0"/>
                </a:rPr>
                <a:t>NCS</a:t>
              </a:r>
              <a:r>
                <a:rPr lang="en-US" sz="1100" dirty="0">
                  <a:solidFill>
                    <a:srgbClr val="FFFFFF"/>
                  </a:solidFill>
                  <a:ea typeface="MS PGothic" charset="0"/>
                  <a:cs typeface="MS PGothic" charset="0"/>
                  <a:sym typeface="Arial" pitchFamily="-65" charset="0"/>
                </a:rPr>
                <a:t> Prime</a:t>
              </a:r>
            </a:p>
          </p:txBody>
        </p:sp>
        <p:grpSp>
          <p:nvGrpSpPr>
            <p:cNvPr id="7" name="Group 220"/>
            <p:cNvGrpSpPr/>
            <p:nvPr/>
          </p:nvGrpSpPr>
          <p:grpSpPr>
            <a:xfrm>
              <a:off x="8699954" y="4269533"/>
              <a:ext cx="282647" cy="404575"/>
              <a:chOff x="836706" y="2848072"/>
              <a:chExt cx="382845" cy="547992"/>
            </a:xfrm>
            <a:solidFill>
              <a:srgbClr val="FFFFFF"/>
            </a:solidFill>
          </p:grpSpPr>
          <p:sp>
            <p:nvSpPr>
              <p:cNvPr id="64" name="Freeform 63"/>
              <p:cNvSpPr>
                <a:spLocks/>
              </p:cNvSpPr>
              <p:nvPr/>
            </p:nvSpPr>
            <p:spPr bwMode="auto">
              <a:xfrm>
                <a:off x="1004357" y="2856412"/>
                <a:ext cx="41705" cy="19184"/>
              </a:xfrm>
              <a:custGeom>
                <a:avLst/>
                <a:gdLst>
                  <a:gd name="T0" fmla="*/ 6 w 21"/>
                  <a:gd name="T1" fmla="*/ 0 h 10"/>
                  <a:gd name="T2" fmla="*/ 13 w 21"/>
                  <a:gd name="T3" fmla="*/ 0 h 10"/>
                  <a:gd name="T4" fmla="*/ 0 w 21"/>
                  <a:gd name="T5" fmla="*/ 4 h 10"/>
                  <a:gd name="T6" fmla="*/ 6 w 21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10">
                    <a:moveTo>
                      <a:pt x="6" y="0"/>
                    </a:moveTo>
                    <a:cubicBezTo>
                      <a:pt x="8" y="0"/>
                      <a:pt x="10" y="0"/>
                      <a:pt x="13" y="0"/>
                    </a:cubicBezTo>
                    <a:cubicBezTo>
                      <a:pt x="21" y="6"/>
                      <a:pt x="2" y="10"/>
                      <a:pt x="0" y="4"/>
                    </a:cubicBezTo>
                    <a:cubicBezTo>
                      <a:pt x="0" y="1"/>
                      <a:pt x="4" y="2"/>
                      <a:pt x="6" y="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5" name="Freeform 64"/>
              <p:cNvSpPr>
                <a:spLocks/>
              </p:cNvSpPr>
              <p:nvPr/>
            </p:nvSpPr>
            <p:spPr bwMode="auto">
              <a:xfrm>
                <a:off x="945138" y="2848072"/>
                <a:ext cx="196010" cy="75067"/>
              </a:xfrm>
              <a:custGeom>
                <a:avLst/>
                <a:gdLst>
                  <a:gd name="T0" fmla="*/ 67 w 99"/>
                  <a:gd name="T1" fmla="*/ 14 h 38"/>
                  <a:gd name="T2" fmla="*/ 55 w 99"/>
                  <a:gd name="T3" fmla="*/ 15 h 38"/>
                  <a:gd name="T4" fmla="*/ 81 w 99"/>
                  <a:gd name="T5" fmla="*/ 23 h 38"/>
                  <a:gd name="T6" fmla="*/ 99 w 99"/>
                  <a:gd name="T7" fmla="*/ 38 h 38"/>
                  <a:gd name="T8" fmla="*/ 77 w 99"/>
                  <a:gd name="T9" fmla="*/ 28 h 38"/>
                  <a:gd name="T10" fmla="*/ 36 w 99"/>
                  <a:gd name="T11" fmla="*/ 23 h 38"/>
                  <a:gd name="T12" fmla="*/ 22 w 99"/>
                  <a:gd name="T13" fmla="*/ 20 h 38"/>
                  <a:gd name="T14" fmla="*/ 0 w 99"/>
                  <a:gd name="T15" fmla="*/ 24 h 38"/>
                  <a:gd name="T16" fmla="*/ 40 w 99"/>
                  <a:gd name="T17" fmla="*/ 13 h 38"/>
                  <a:gd name="T18" fmla="*/ 67 w 99"/>
                  <a:gd name="T19" fmla="*/ 14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9" h="38">
                    <a:moveTo>
                      <a:pt x="67" y="14"/>
                    </a:moveTo>
                    <a:cubicBezTo>
                      <a:pt x="62" y="14"/>
                      <a:pt x="59" y="12"/>
                      <a:pt x="55" y="15"/>
                    </a:cubicBezTo>
                    <a:cubicBezTo>
                      <a:pt x="62" y="19"/>
                      <a:pt x="72" y="19"/>
                      <a:pt x="81" y="23"/>
                    </a:cubicBezTo>
                    <a:cubicBezTo>
                      <a:pt x="88" y="26"/>
                      <a:pt x="98" y="28"/>
                      <a:pt x="99" y="38"/>
                    </a:cubicBezTo>
                    <a:cubicBezTo>
                      <a:pt x="91" y="36"/>
                      <a:pt x="85" y="31"/>
                      <a:pt x="77" y="28"/>
                    </a:cubicBezTo>
                    <a:cubicBezTo>
                      <a:pt x="64" y="24"/>
                      <a:pt x="53" y="25"/>
                      <a:pt x="36" y="23"/>
                    </a:cubicBezTo>
                    <a:cubicBezTo>
                      <a:pt x="31" y="23"/>
                      <a:pt x="27" y="20"/>
                      <a:pt x="22" y="20"/>
                    </a:cubicBezTo>
                    <a:cubicBezTo>
                      <a:pt x="14" y="21"/>
                      <a:pt x="7" y="28"/>
                      <a:pt x="0" y="24"/>
                    </a:cubicBezTo>
                    <a:cubicBezTo>
                      <a:pt x="3" y="9"/>
                      <a:pt x="25" y="15"/>
                      <a:pt x="40" y="13"/>
                    </a:cubicBezTo>
                    <a:cubicBezTo>
                      <a:pt x="49" y="12"/>
                      <a:pt x="64" y="0"/>
                      <a:pt x="67" y="14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6" name="Freeform 65"/>
              <p:cNvSpPr>
                <a:spLocks/>
              </p:cNvSpPr>
              <p:nvPr/>
            </p:nvSpPr>
            <p:spPr bwMode="auto">
              <a:xfrm>
                <a:off x="1087765" y="2865588"/>
                <a:ext cx="29192" cy="25856"/>
              </a:xfrm>
              <a:custGeom>
                <a:avLst/>
                <a:gdLst>
                  <a:gd name="T0" fmla="*/ 14 w 15"/>
                  <a:gd name="T1" fmla="*/ 12 h 13"/>
                  <a:gd name="T2" fmla="*/ 0 w 15"/>
                  <a:gd name="T3" fmla="*/ 7 h 13"/>
                  <a:gd name="T4" fmla="*/ 14 w 15"/>
                  <a:gd name="T5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14" y="12"/>
                    </a:moveTo>
                    <a:cubicBezTo>
                      <a:pt x="9" y="13"/>
                      <a:pt x="3" y="10"/>
                      <a:pt x="0" y="7"/>
                    </a:cubicBezTo>
                    <a:cubicBezTo>
                      <a:pt x="1" y="0"/>
                      <a:pt x="15" y="5"/>
                      <a:pt x="14" y="12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9" name="Freeform 68"/>
              <p:cNvSpPr>
                <a:spLocks/>
              </p:cNvSpPr>
              <p:nvPr/>
            </p:nvSpPr>
            <p:spPr bwMode="auto">
              <a:xfrm>
                <a:off x="880079" y="2893112"/>
                <a:ext cx="321957" cy="154305"/>
              </a:xfrm>
              <a:custGeom>
                <a:avLst/>
                <a:gdLst>
                  <a:gd name="T0" fmla="*/ 160 w 163"/>
                  <a:gd name="T1" fmla="*/ 78 h 78"/>
                  <a:gd name="T2" fmla="*/ 149 w 163"/>
                  <a:gd name="T3" fmla="*/ 60 h 78"/>
                  <a:gd name="T4" fmla="*/ 136 w 163"/>
                  <a:gd name="T5" fmla="*/ 45 h 78"/>
                  <a:gd name="T6" fmla="*/ 134 w 163"/>
                  <a:gd name="T7" fmla="*/ 33 h 78"/>
                  <a:gd name="T8" fmla="*/ 88 w 163"/>
                  <a:gd name="T9" fmla="*/ 12 h 78"/>
                  <a:gd name="T10" fmla="*/ 53 w 163"/>
                  <a:gd name="T11" fmla="*/ 8 h 78"/>
                  <a:gd name="T12" fmla="*/ 86 w 163"/>
                  <a:gd name="T13" fmla="*/ 15 h 78"/>
                  <a:gd name="T14" fmla="*/ 130 w 163"/>
                  <a:gd name="T15" fmla="*/ 40 h 78"/>
                  <a:gd name="T16" fmla="*/ 85 w 163"/>
                  <a:gd name="T17" fmla="*/ 22 h 78"/>
                  <a:gd name="T18" fmla="*/ 65 w 163"/>
                  <a:gd name="T19" fmla="*/ 22 h 78"/>
                  <a:gd name="T20" fmla="*/ 49 w 163"/>
                  <a:gd name="T21" fmla="*/ 17 h 78"/>
                  <a:gd name="T22" fmla="*/ 1 w 163"/>
                  <a:gd name="T23" fmla="*/ 39 h 78"/>
                  <a:gd name="T24" fmla="*/ 18 w 163"/>
                  <a:gd name="T25" fmla="*/ 24 h 78"/>
                  <a:gd name="T26" fmla="*/ 45 w 163"/>
                  <a:gd name="T27" fmla="*/ 5 h 78"/>
                  <a:gd name="T28" fmla="*/ 69 w 163"/>
                  <a:gd name="T29" fmla="*/ 5 h 78"/>
                  <a:gd name="T30" fmla="*/ 90 w 163"/>
                  <a:gd name="T31" fmla="*/ 5 h 78"/>
                  <a:gd name="T32" fmla="*/ 140 w 163"/>
                  <a:gd name="T33" fmla="*/ 27 h 78"/>
                  <a:gd name="T34" fmla="*/ 144 w 163"/>
                  <a:gd name="T35" fmla="*/ 41 h 78"/>
                  <a:gd name="T36" fmla="*/ 152 w 163"/>
                  <a:gd name="T37" fmla="*/ 50 h 78"/>
                  <a:gd name="T38" fmla="*/ 160 w 163"/>
                  <a:gd name="T39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63" h="78">
                    <a:moveTo>
                      <a:pt x="160" y="78"/>
                    </a:moveTo>
                    <a:cubicBezTo>
                      <a:pt x="155" y="73"/>
                      <a:pt x="153" y="67"/>
                      <a:pt x="149" y="60"/>
                    </a:cubicBezTo>
                    <a:cubicBezTo>
                      <a:pt x="145" y="55"/>
                      <a:pt x="138" y="50"/>
                      <a:pt x="136" y="45"/>
                    </a:cubicBezTo>
                    <a:cubicBezTo>
                      <a:pt x="135" y="41"/>
                      <a:pt x="136" y="37"/>
                      <a:pt x="134" y="33"/>
                    </a:cubicBezTo>
                    <a:cubicBezTo>
                      <a:pt x="129" y="22"/>
                      <a:pt x="105" y="13"/>
                      <a:pt x="88" y="12"/>
                    </a:cubicBezTo>
                    <a:cubicBezTo>
                      <a:pt x="74" y="11"/>
                      <a:pt x="65" y="11"/>
                      <a:pt x="53" y="8"/>
                    </a:cubicBezTo>
                    <a:cubicBezTo>
                      <a:pt x="58" y="17"/>
                      <a:pt x="73" y="15"/>
                      <a:pt x="86" y="15"/>
                    </a:cubicBezTo>
                    <a:cubicBezTo>
                      <a:pt x="106" y="17"/>
                      <a:pt x="128" y="24"/>
                      <a:pt x="130" y="40"/>
                    </a:cubicBezTo>
                    <a:cubicBezTo>
                      <a:pt x="116" y="33"/>
                      <a:pt x="103" y="23"/>
                      <a:pt x="85" y="22"/>
                    </a:cubicBezTo>
                    <a:cubicBezTo>
                      <a:pt x="78" y="21"/>
                      <a:pt x="72" y="23"/>
                      <a:pt x="65" y="22"/>
                    </a:cubicBezTo>
                    <a:cubicBezTo>
                      <a:pt x="60" y="21"/>
                      <a:pt x="55" y="17"/>
                      <a:pt x="49" y="17"/>
                    </a:cubicBezTo>
                    <a:cubicBezTo>
                      <a:pt x="30" y="15"/>
                      <a:pt x="20" y="39"/>
                      <a:pt x="1" y="39"/>
                    </a:cubicBezTo>
                    <a:cubicBezTo>
                      <a:pt x="0" y="30"/>
                      <a:pt x="12" y="28"/>
                      <a:pt x="18" y="24"/>
                    </a:cubicBezTo>
                    <a:cubicBezTo>
                      <a:pt x="26" y="19"/>
                      <a:pt x="36" y="10"/>
                      <a:pt x="45" y="5"/>
                    </a:cubicBezTo>
                    <a:cubicBezTo>
                      <a:pt x="52" y="0"/>
                      <a:pt x="61" y="3"/>
                      <a:pt x="69" y="5"/>
                    </a:cubicBezTo>
                    <a:cubicBezTo>
                      <a:pt x="76" y="6"/>
                      <a:pt x="83" y="5"/>
                      <a:pt x="90" y="5"/>
                    </a:cubicBezTo>
                    <a:cubicBezTo>
                      <a:pt x="106" y="6"/>
                      <a:pt x="132" y="16"/>
                      <a:pt x="140" y="27"/>
                    </a:cubicBezTo>
                    <a:cubicBezTo>
                      <a:pt x="143" y="31"/>
                      <a:pt x="142" y="36"/>
                      <a:pt x="144" y="41"/>
                    </a:cubicBezTo>
                    <a:cubicBezTo>
                      <a:pt x="145" y="45"/>
                      <a:pt x="149" y="46"/>
                      <a:pt x="152" y="50"/>
                    </a:cubicBezTo>
                    <a:cubicBezTo>
                      <a:pt x="158" y="57"/>
                      <a:pt x="163" y="67"/>
                      <a:pt x="160" y="78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8" name="Freeform 77"/>
              <p:cNvSpPr>
                <a:spLocks/>
              </p:cNvSpPr>
              <p:nvPr/>
            </p:nvSpPr>
            <p:spPr bwMode="auto">
              <a:xfrm>
                <a:off x="905935" y="2901453"/>
                <a:ext cx="37534" cy="29192"/>
              </a:xfrm>
              <a:custGeom>
                <a:avLst/>
                <a:gdLst>
                  <a:gd name="T0" fmla="*/ 19 w 19"/>
                  <a:gd name="T1" fmla="*/ 2 h 15"/>
                  <a:gd name="T2" fmla="*/ 0 w 19"/>
                  <a:gd name="T3" fmla="*/ 15 h 15"/>
                  <a:gd name="T4" fmla="*/ 19 w 19"/>
                  <a:gd name="T5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5">
                    <a:moveTo>
                      <a:pt x="19" y="2"/>
                    </a:moveTo>
                    <a:cubicBezTo>
                      <a:pt x="16" y="10"/>
                      <a:pt x="7" y="14"/>
                      <a:pt x="0" y="15"/>
                    </a:cubicBezTo>
                    <a:cubicBezTo>
                      <a:pt x="2" y="7"/>
                      <a:pt x="9" y="0"/>
                      <a:pt x="19" y="2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9" name="Freeform 78"/>
              <p:cNvSpPr>
                <a:spLocks/>
              </p:cNvSpPr>
              <p:nvPr/>
            </p:nvSpPr>
            <p:spPr bwMode="auto">
              <a:xfrm>
                <a:off x="849217" y="2927310"/>
                <a:ext cx="137624" cy="127615"/>
              </a:xfrm>
              <a:custGeom>
                <a:avLst/>
                <a:gdLst>
                  <a:gd name="T0" fmla="*/ 70 w 70"/>
                  <a:gd name="T1" fmla="*/ 6 h 65"/>
                  <a:gd name="T2" fmla="*/ 40 w 70"/>
                  <a:gd name="T3" fmla="*/ 26 h 65"/>
                  <a:gd name="T4" fmla="*/ 35 w 70"/>
                  <a:gd name="T5" fmla="*/ 36 h 65"/>
                  <a:gd name="T6" fmla="*/ 17 w 70"/>
                  <a:gd name="T7" fmla="*/ 49 h 65"/>
                  <a:gd name="T8" fmla="*/ 2 w 70"/>
                  <a:gd name="T9" fmla="*/ 65 h 65"/>
                  <a:gd name="T10" fmla="*/ 16 w 70"/>
                  <a:gd name="T11" fmla="*/ 41 h 65"/>
                  <a:gd name="T12" fmla="*/ 29 w 70"/>
                  <a:gd name="T13" fmla="*/ 33 h 65"/>
                  <a:gd name="T14" fmla="*/ 37 w 70"/>
                  <a:gd name="T15" fmla="*/ 18 h 65"/>
                  <a:gd name="T16" fmla="*/ 70 w 70"/>
                  <a:gd name="T17" fmla="*/ 6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0" h="65">
                    <a:moveTo>
                      <a:pt x="70" y="6"/>
                    </a:moveTo>
                    <a:cubicBezTo>
                      <a:pt x="59" y="13"/>
                      <a:pt x="47" y="16"/>
                      <a:pt x="40" y="26"/>
                    </a:cubicBezTo>
                    <a:cubicBezTo>
                      <a:pt x="37" y="29"/>
                      <a:pt x="37" y="33"/>
                      <a:pt x="35" y="36"/>
                    </a:cubicBezTo>
                    <a:cubicBezTo>
                      <a:pt x="30" y="41"/>
                      <a:pt x="23" y="44"/>
                      <a:pt x="17" y="49"/>
                    </a:cubicBezTo>
                    <a:cubicBezTo>
                      <a:pt x="12" y="55"/>
                      <a:pt x="9" y="62"/>
                      <a:pt x="2" y="65"/>
                    </a:cubicBezTo>
                    <a:cubicBezTo>
                      <a:pt x="0" y="55"/>
                      <a:pt x="9" y="48"/>
                      <a:pt x="16" y="41"/>
                    </a:cubicBezTo>
                    <a:cubicBezTo>
                      <a:pt x="20" y="38"/>
                      <a:pt x="26" y="36"/>
                      <a:pt x="29" y="33"/>
                    </a:cubicBezTo>
                    <a:cubicBezTo>
                      <a:pt x="32" y="29"/>
                      <a:pt x="34" y="23"/>
                      <a:pt x="37" y="18"/>
                    </a:cubicBezTo>
                    <a:cubicBezTo>
                      <a:pt x="44" y="11"/>
                      <a:pt x="62" y="0"/>
                      <a:pt x="70" y="6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0" name="Freeform 79"/>
              <p:cNvSpPr>
                <a:spLocks/>
              </p:cNvSpPr>
              <p:nvPr/>
            </p:nvSpPr>
            <p:spPr bwMode="auto">
              <a:xfrm>
                <a:off x="931792" y="2938987"/>
                <a:ext cx="287759" cy="281920"/>
              </a:xfrm>
              <a:custGeom>
                <a:avLst/>
                <a:gdLst>
                  <a:gd name="T0" fmla="*/ 146 w 146"/>
                  <a:gd name="T1" fmla="*/ 107 h 143"/>
                  <a:gd name="T2" fmla="*/ 146 w 146"/>
                  <a:gd name="T3" fmla="*/ 122 h 143"/>
                  <a:gd name="T4" fmla="*/ 137 w 146"/>
                  <a:gd name="T5" fmla="*/ 143 h 143"/>
                  <a:gd name="T6" fmla="*/ 139 w 146"/>
                  <a:gd name="T7" fmla="*/ 105 h 143"/>
                  <a:gd name="T8" fmla="*/ 104 w 146"/>
                  <a:gd name="T9" fmla="*/ 32 h 143"/>
                  <a:gd name="T10" fmla="*/ 18 w 146"/>
                  <a:gd name="T11" fmla="*/ 16 h 143"/>
                  <a:gd name="T12" fmla="*/ 0 w 146"/>
                  <a:gd name="T13" fmla="*/ 27 h 143"/>
                  <a:gd name="T14" fmla="*/ 20 w 146"/>
                  <a:gd name="T15" fmla="*/ 8 h 143"/>
                  <a:gd name="T16" fmla="*/ 66 w 146"/>
                  <a:gd name="T17" fmla="*/ 3 h 143"/>
                  <a:gd name="T18" fmla="*/ 146 w 146"/>
                  <a:gd name="T19" fmla="*/ 107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6" h="143">
                    <a:moveTo>
                      <a:pt x="146" y="107"/>
                    </a:moveTo>
                    <a:cubicBezTo>
                      <a:pt x="146" y="112"/>
                      <a:pt x="146" y="117"/>
                      <a:pt x="146" y="122"/>
                    </a:cubicBezTo>
                    <a:cubicBezTo>
                      <a:pt x="143" y="129"/>
                      <a:pt x="144" y="140"/>
                      <a:pt x="137" y="143"/>
                    </a:cubicBezTo>
                    <a:cubicBezTo>
                      <a:pt x="136" y="130"/>
                      <a:pt x="140" y="118"/>
                      <a:pt x="139" y="105"/>
                    </a:cubicBezTo>
                    <a:cubicBezTo>
                      <a:pt x="137" y="78"/>
                      <a:pt x="118" y="47"/>
                      <a:pt x="104" y="32"/>
                    </a:cubicBezTo>
                    <a:cubicBezTo>
                      <a:pt x="86" y="14"/>
                      <a:pt x="48" y="0"/>
                      <a:pt x="18" y="16"/>
                    </a:cubicBezTo>
                    <a:cubicBezTo>
                      <a:pt x="12" y="20"/>
                      <a:pt x="9" y="28"/>
                      <a:pt x="0" y="27"/>
                    </a:cubicBezTo>
                    <a:cubicBezTo>
                      <a:pt x="3" y="18"/>
                      <a:pt x="12" y="12"/>
                      <a:pt x="20" y="8"/>
                    </a:cubicBezTo>
                    <a:cubicBezTo>
                      <a:pt x="33" y="3"/>
                      <a:pt x="51" y="0"/>
                      <a:pt x="66" y="3"/>
                    </a:cubicBezTo>
                    <a:cubicBezTo>
                      <a:pt x="111" y="14"/>
                      <a:pt x="140" y="58"/>
                      <a:pt x="146" y="107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1" name="Freeform 80"/>
              <p:cNvSpPr>
                <a:spLocks/>
              </p:cNvSpPr>
              <p:nvPr/>
            </p:nvSpPr>
            <p:spPr bwMode="auto">
              <a:xfrm>
                <a:off x="836706" y="2964009"/>
                <a:ext cx="361159" cy="244386"/>
              </a:xfrm>
              <a:custGeom>
                <a:avLst/>
                <a:gdLst>
                  <a:gd name="T0" fmla="*/ 0 w 183"/>
                  <a:gd name="T1" fmla="*/ 84 h 124"/>
                  <a:gd name="T2" fmla="*/ 0 w 183"/>
                  <a:gd name="T3" fmla="*/ 78 h 124"/>
                  <a:gd name="T4" fmla="*/ 40 w 183"/>
                  <a:gd name="T5" fmla="*/ 24 h 124"/>
                  <a:gd name="T6" fmla="*/ 53 w 183"/>
                  <a:gd name="T7" fmla="*/ 19 h 124"/>
                  <a:gd name="T8" fmla="*/ 68 w 183"/>
                  <a:gd name="T9" fmla="*/ 8 h 124"/>
                  <a:gd name="T10" fmla="*/ 105 w 183"/>
                  <a:gd name="T11" fmla="*/ 0 h 124"/>
                  <a:gd name="T12" fmla="*/ 151 w 183"/>
                  <a:gd name="T13" fmla="*/ 26 h 124"/>
                  <a:gd name="T14" fmla="*/ 181 w 183"/>
                  <a:gd name="T15" fmla="*/ 99 h 124"/>
                  <a:gd name="T16" fmla="*/ 175 w 183"/>
                  <a:gd name="T17" fmla="*/ 124 h 124"/>
                  <a:gd name="T18" fmla="*/ 173 w 183"/>
                  <a:gd name="T19" fmla="*/ 97 h 124"/>
                  <a:gd name="T20" fmla="*/ 147 w 183"/>
                  <a:gd name="T21" fmla="*/ 34 h 124"/>
                  <a:gd name="T22" fmla="*/ 74 w 183"/>
                  <a:gd name="T23" fmla="*/ 13 h 124"/>
                  <a:gd name="T24" fmla="*/ 55 w 183"/>
                  <a:gd name="T25" fmla="*/ 27 h 124"/>
                  <a:gd name="T26" fmla="*/ 42 w 183"/>
                  <a:gd name="T27" fmla="*/ 31 h 124"/>
                  <a:gd name="T28" fmla="*/ 12 w 183"/>
                  <a:gd name="T29" fmla="*/ 67 h 124"/>
                  <a:gd name="T30" fmla="*/ 0 w 183"/>
                  <a:gd name="T31" fmla="*/ 84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3" h="124">
                    <a:moveTo>
                      <a:pt x="0" y="84"/>
                    </a:moveTo>
                    <a:cubicBezTo>
                      <a:pt x="0" y="82"/>
                      <a:pt x="0" y="80"/>
                      <a:pt x="0" y="78"/>
                    </a:cubicBezTo>
                    <a:cubicBezTo>
                      <a:pt x="6" y="57"/>
                      <a:pt x="22" y="32"/>
                      <a:pt x="40" y="24"/>
                    </a:cubicBezTo>
                    <a:cubicBezTo>
                      <a:pt x="44" y="21"/>
                      <a:pt x="49" y="21"/>
                      <a:pt x="53" y="19"/>
                    </a:cubicBezTo>
                    <a:cubicBezTo>
                      <a:pt x="59" y="15"/>
                      <a:pt x="64" y="10"/>
                      <a:pt x="68" y="8"/>
                    </a:cubicBezTo>
                    <a:cubicBezTo>
                      <a:pt x="77" y="2"/>
                      <a:pt x="89" y="0"/>
                      <a:pt x="105" y="0"/>
                    </a:cubicBezTo>
                    <a:cubicBezTo>
                      <a:pt x="124" y="1"/>
                      <a:pt x="141" y="14"/>
                      <a:pt x="151" y="26"/>
                    </a:cubicBezTo>
                    <a:cubicBezTo>
                      <a:pt x="167" y="44"/>
                      <a:pt x="181" y="70"/>
                      <a:pt x="181" y="99"/>
                    </a:cubicBezTo>
                    <a:cubicBezTo>
                      <a:pt x="181" y="108"/>
                      <a:pt x="183" y="118"/>
                      <a:pt x="175" y="124"/>
                    </a:cubicBezTo>
                    <a:cubicBezTo>
                      <a:pt x="171" y="114"/>
                      <a:pt x="174" y="105"/>
                      <a:pt x="173" y="97"/>
                    </a:cubicBezTo>
                    <a:cubicBezTo>
                      <a:pt x="172" y="71"/>
                      <a:pt x="159" y="49"/>
                      <a:pt x="147" y="34"/>
                    </a:cubicBezTo>
                    <a:cubicBezTo>
                      <a:pt x="133" y="16"/>
                      <a:pt x="102" y="0"/>
                      <a:pt x="74" y="13"/>
                    </a:cubicBezTo>
                    <a:cubicBezTo>
                      <a:pt x="67" y="17"/>
                      <a:pt x="62" y="24"/>
                      <a:pt x="55" y="27"/>
                    </a:cubicBezTo>
                    <a:cubicBezTo>
                      <a:pt x="51" y="29"/>
                      <a:pt x="46" y="29"/>
                      <a:pt x="42" y="31"/>
                    </a:cubicBezTo>
                    <a:cubicBezTo>
                      <a:pt x="28" y="37"/>
                      <a:pt x="18" y="54"/>
                      <a:pt x="12" y="67"/>
                    </a:cubicBezTo>
                    <a:cubicBezTo>
                      <a:pt x="9" y="73"/>
                      <a:pt x="6" y="87"/>
                      <a:pt x="0" y="84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2" name="Freeform 81"/>
              <p:cNvSpPr>
                <a:spLocks/>
              </p:cNvSpPr>
              <p:nvPr/>
            </p:nvSpPr>
            <p:spPr bwMode="auto">
              <a:xfrm>
                <a:off x="868401" y="2972350"/>
                <a:ext cx="37534" cy="35032"/>
              </a:xfrm>
              <a:custGeom>
                <a:avLst/>
                <a:gdLst>
                  <a:gd name="T0" fmla="*/ 19 w 19"/>
                  <a:gd name="T1" fmla="*/ 0 h 18"/>
                  <a:gd name="T2" fmla="*/ 0 w 19"/>
                  <a:gd name="T3" fmla="*/ 18 h 18"/>
                  <a:gd name="T4" fmla="*/ 19 w 19"/>
                  <a:gd name="T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8">
                    <a:moveTo>
                      <a:pt x="19" y="0"/>
                    </a:moveTo>
                    <a:cubicBezTo>
                      <a:pt x="17" y="11"/>
                      <a:pt x="8" y="14"/>
                      <a:pt x="0" y="18"/>
                    </a:cubicBezTo>
                    <a:cubicBezTo>
                      <a:pt x="0" y="8"/>
                      <a:pt x="9" y="2"/>
                      <a:pt x="19" y="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3" name="Freeform 82"/>
              <p:cNvSpPr>
                <a:spLocks/>
              </p:cNvSpPr>
              <p:nvPr/>
            </p:nvSpPr>
            <p:spPr bwMode="auto">
              <a:xfrm>
                <a:off x="843379" y="2988198"/>
                <a:ext cx="293599" cy="374503"/>
              </a:xfrm>
              <a:custGeom>
                <a:avLst/>
                <a:gdLst>
                  <a:gd name="T0" fmla="*/ 69 w 149"/>
                  <a:gd name="T1" fmla="*/ 19 h 190"/>
                  <a:gd name="T2" fmla="*/ 84 w 149"/>
                  <a:gd name="T3" fmla="*/ 16 h 190"/>
                  <a:gd name="T4" fmla="*/ 149 w 149"/>
                  <a:gd name="T5" fmla="*/ 72 h 190"/>
                  <a:gd name="T6" fmla="*/ 148 w 149"/>
                  <a:gd name="T7" fmla="*/ 77 h 190"/>
                  <a:gd name="T8" fmla="*/ 124 w 149"/>
                  <a:gd name="T9" fmla="*/ 156 h 190"/>
                  <a:gd name="T10" fmla="*/ 97 w 149"/>
                  <a:gd name="T11" fmla="*/ 169 h 190"/>
                  <a:gd name="T12" fmla="*/ 77 w 149"/>
                  <a:gd name="T13" fmla="*/ 180 h 190"/>
                  <a:gd name="T14" fmla="*/ 54 w 149"/>
                  <a:gd name="T15" fmla="*/ 184 h 190"/>
                  <a:gd name="T16" fmla="*/ 40 w 149"/>
                  <a:gd name="T17" fmla="*/ 188 h 190"/>
                  <a:gd name="T18" fmla="*/ 70 w 149"/>
                  <a:gd name="T19" fmla="*/ 174 h 190"/>
                  <a:gd name="T20" fmla="*/ 123 w 149"/>
                  <a:gd name="T21" fmla="*/ 113 h 190"/>
                  <a:gd name="T22" fmla="*/ 127 w 149"/>
                  <a:gd name="T23" fmla="*/ 94 h 190"/>
                  <a:gd name="T24" fmla="*/ 129 w 149"/>
                  <a:gd name="T25" fmla="*/ 118 h 190"/>
                  <a:gd name="T26" fmla="*/ 111 w 149"/>
                  <a:gd name="T27" fmla="*/ 155 h 190"/>
                  <a:gd name="T28" fmla="*/ 137 w 149"/>
                  <a:gd name="T29" fmla="*/ 95 h 190"/>
                  <a:gd name="T30" fmla="*/ 139 w 149"/>
                  <a:gd name="T31" fmla="*/ 65 h 190"/>
                  <a:gd name="T32" fmla="*/ 93 w 149"/>
                  <a:gd name="T33" fmla="*/ 24 h 190"/>
                  <a:gd name="T34" fmla="*/ 58 w 149"/>
                  <a:gd name="T35" fmla="*/ 37 h 190"/>
                  <a:gd name="T36" fmla="*/ 36 w 149"/>
                  <a:gd name="T37" fmla="*/ 58 h 190"/>
                  <a:gd name="T38" fmla="*/ 20 w 149"/>
                  <a:gd name="T39" fmla="*/ 91 h 190"/>
                  <a:gd name="T40" fmla="*/ 3 w 149"/>
                  <a:gd name="T41" fmla="*/ 116 h 190"/>
                  <a:gd name="T42" fmla="*/ 14 w 149"/>
                  <a:gd name="T43" fmla="*/ 86 h 190"/>
                  <a:gd name="T44" fmla="*/ 27 w 149"/>
                  <a:gd name="T45" fmla="*/ 56 h 190"/>
                  <a:gd name="T46" fmla="*/ 48 w 149"/>
                  <a:gd name="T47" fmla="*/ 34 h 190"/>
                  <a:gd name="T48" fmla="*/ 90 w 149"/>
                  <a:gd name="T49" fmla="*/ 1 h 190"/>
                  <a:gd name="T50" fmla="*/ 102 w 149"/>
                  <a:gd name="T51" fmla="*/ 5 h 190"/>
                  <a:gd name="T52" fmla="*/ 84 w 149"/>
                  <a:gd name="T53" fmla="*/ 11 h 190"/>
                  <a:gd name="T54" fmla="*/ 69 w 149"/>
                  <a:gd name="T55" fmla="*/ 19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49" h="190">
                    <a:moveTo>
                      <a:pt x="69" y="19"/>
                    </a:moveTo>
                    <a:cubicBezTo>
                      <a:pt x="75" y="20"/>
                      <a:pt x="79" y="16"/>
                      <a:pt x="84" y="16"/>
                    </a:cubicBezTo>
                    <a:cubicBezTo>
                      <a:pt x="117" y="12"/>
                      <a:pt x="149" y="43"/>
                      <a:pt x="149" y="72"/>
                    </a:cubicBezTo>
                    <a:cubicBezTo>
                      <a:pt x="149" y="74"/>
                      <a:pt x="148" y="76"/>
                      <a:pt x="148" y="77"/>
                    </a:cubicBezTo>
                    <a:cubicBezTo>
                      <a:pt x="141" y="111"/>
                      <a:pt x="144" y="138"/>
                      <a:pt x="124" y="156"/>
                    </a:cubicBezTo>
                    <a:cubicBezTo>
                      <a:pt x="116" y="164"/>
                      <a:pt x="107" y="165"/>
                      <a:pt x="97" y="169"/>
                    </a:cubicBezTo>
                    <a:cubicBezTo>
                      <a:pt x="90" y="171"/>
                      <a:pt x="85" y="177"/>
                      <a:pt x="77" y="180"/>
                    </a:cubicBezTo>
                    <a:cubicBezTo>
                      <a:pt x="71" y="183"/>
                      <a:pt x="62" y="182"/>
                      <a:pt x="54" y="184"/>
                    </a:cubicBezTo>
                    <a:cubicBezTo>
                      <a:pt x="50" y="185"/>
                      <a:pt x="46" y="190"/>
                      <a:pt x="40" y="188"/>
                    </a:cubicBezTo>
                    <a:cubicBezTo>
                      <a:pt x="39" y="175"/>
                      <a:pt x="59" y="178"/>
                      <a:pt x="70" y="174"/>
                    </a:cubicBezTo>
                    <a:cubicBezTo>
                      <a:pt x="95" y="165"/>
                      <a:pt x="117" y="142"/>
                      <a:pt x="123" y="113"/>
                    </a:cubicBezTo>
                    <a:cubicBezTo>
                      <a:pt x="124" y="107"/>
                      <a:pt x="122" y="100"/>
                      <a:pt x="127" y="94"/>
                    </a:cubicBezTo>
                    <a:cubicBezTo>
                      <a:pt x="136" y="98"/>
                      <a:pt x="131" y="110"/>
                      <a:pt x="129" y="118"/>
                    </a:cubicBezTo>
                    <a:cubicBezTo>
                      <a:pt x="125" y="133"/>
                      <a:pt x="120" y="146"/>
                      <a:pt x="111" y="155"/>
                    </a:cubicBezTo>
                    <a:cubicBezTo>
                      <a:pt x="131" y="148"/>
                      <a:pt x="135" y="122"/>
                      <a:pt x="137" y="95"/>
                    </a:cubicBezTo>
                    <a:cubicBezTo>
                      <a:pt x="138" y="84"/>
                      <a:pt x="141" y="75"/>
                      <a:pt x="139" y="65"/>
                    </a:cubicBezTo>
                    <a:cubicBezTo>
                      <a:pt x="134" y="45"/>
                      <a:pt x="116" y="25"/>
                      <a:pt x="93" y="24"/>
                    </a:cubicBezTo>
                    <a:cubicBezTo>
                      <a:pt x="79" y="24"/>
                      <a:pt x="67" y="30"/>
                      <a:pt x="58" y="37"/>
                    </a:cubicBezTo>
                    <a:cubicBezTo>
                      <a:pt x="51" y="43"/>
                      <a:pt x="42" y="51"/>
                      <a:pt x="36" y="58"/>
                    </a:cubicBezTo>
                    <a:cubicBezTo>
                      <a:pt x="30" y="66"/>
                      <a:pt x="26" y="80"/>
                      <a:pt x="20" y="91"/>
                    </a:cubicBezTo>
                    <a:cubicBezTo>
                      <a:pt x="16" y="100"/>
                      <a:pt x="13" y="112"/>
                      <a:pt x="3" y="116"/>
                    </a:cubicBezTo>
                    <a:cubicBezTo>
                      <a:pt x="0" y="106"/>
                      <a:pt x="9" y="96"/>
                      <a:pt x="14" y="86"/>
                    </a:cubicBezTo>
                    <a:cubicBezTo>
                      <a:pt x="19" y="77"/>
                      <a:pt x="21" y="65"/>
                      <a:pt x="27" y="56"/>
                    </a:cubicBezTo>
                    <a:cubicBezTo>
                      <a:pt x="32" y="48"/>
                      <a:pt x="41" y="41"/>
                      <a:pt x="48" y="34"/>
                    </a:cubicBezTo>
                    <a:cubicBezTo>
                      <a:pt x="61" y="19"/>
                      <a:pt x="66" y="3"/>
                      <a:pt x="90" y="1"/>
                    </a:cubicBezTo>
                    <a:cubicBezTo>
                      <a:pt x="94" y="1"/>
                      <a:pt x="102" y="0"/>
                      <a:pt x="102" y="5"/>
                    </a:cubicBezTo>
                    <a:cubicBezTo>
                      <a:pt x="103" y="11"/>
                      <a:pt x="89" y="9"/>
                      <a:pt x="84" y="11"/>
                    </a:cubicBezTo>
                    <a:cubicBezTo>
                      <a:pt x="78" y="12"/>
                      <a:pt x="72" y="14"/>
                      <a:pt x="69" y="19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4" name="Freeform 83"/>
              <p:cNvSpPr>
                <a:spLocks/>
              </p:cNvSpPr>
              <p:nvPr/>
            </p:nvSpPr>
            <p:spPr bwMode="auto">
              <a:xfrm>
                <a:off x="1051900" y="2989866"/>
                <a:ext cx="120108" cy="218529"/>
              </a:xfrm>
              <a:custGeom>
                <a:avLst/>
                <a:gdLst>
                  <a:gd name="T0" fmla="*/ 54 w 61"/>
                  <a:gd name="T1" fmla="*/ 111 h 111"/>
                  <a:gd name="T2" fmla="*/ 53 w 61"/>
                  <a:gd name="T3" fmla="*/ 84 h 111"/>
                  <a:gd name="T4" fmla="*/ 49 w 61"/>
                  <a:gd name="T5" fmla="*/ 74 h 111"/>
                  <a:gd name="T6" fmla="*/ 41 w 61"/>
                  <a:gd name="T7" fmla="*/ 47 h 111"/>
                  <a:gd name="T8" fmla="*/ 14 w 61"/>
                  <a:gd name="T9" fmla="*/ 17 h 111"/>
                  <a:gd name="T10" fmla="*/ 0 w 61"/>
                  <a:gd name="T11" fmla="*/ 6 h 111"/>
                  <a:gd name="T12" fmla="*/ 35 w 61"/>
                  <a:gd name="T13" fmla="*/ 24 h 111"/>
                  <a:gd name="T14" fmla="*/ 60 w 61"/>
                  <a:gd name="T15" fmla="*/ 81 h 111"/>
                  <a:gd name="T16" fmla="*/ 54 w 61"/>
                  <a:gd name="T17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" h="111">
                    <a:moveTo>
                      <a:pt x="54" y="111"/>
                    </a:moveTo>
                    <a:cubicBezTo>
                      <a:pt x="49" y="104"/>
                      <a:pt x="55" y="93"/>
                      <a:pt x="53" y="84"/>
                    </a:cubicBezTo>
                    <a:cubicBezTo>
                      <a:pt x="52" y="80"/>
                      <a:pt x="50" y="77"/>
                      <a:pt x="49" y="74"/>
                    </a:cubicBezTo>
                    <a:cubicBezTo>
                      <a:pt x="47" y="64"/>
                      <a:pt x="45" y="56"/>
                      <a:pt x="41" y="47"/>
                    </a:cubicBezTo>
                    <a:cubicBezTo>
                      <a:pt x="35" y="36"/>
                      <a:pt x="24" y="23"/>
                      <a:pt x="14" y="17"/>
                    </a:cubicBezTo>
                    <a:cubicBezTo>
                      <a:pt x="9" y="14"/>
                      <a:pt x="1" y="14"/>
                      <a:pt x="0" y="6"/>
                    </a:cubicBezTo>
                    <a:cubicBezTo>
                      <a:pt x="8" y="0"/>
                      <a:pt x="28" y="15"/>
                      <a:pt x="35" y="24"/>
                    </a:cubicBezTo>
                    <a:cubicBezTo>
                      <a:pt x="47" y="39"/>
                      <a:pt x="59" y="62"/>
                      <a:pt x="60" y="81"/>
                    </a:cubicBezTo>
                    <a:cubicBezTo>
                      <a:pt x="61" y="92"/>
                      <a:pt x="61" y="106"/>
                      <a:pt x="54" y="111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5" name="Freeform 84"/>
              <p:cNvSpPr>
                <a:spLocks/>
              </p:cNvSpPr>
              <p:nvPr/>
            </p:nvSpPr>
            <p:spPr bwMode="auto">
              <a:xfrm>
                <a:off x="843379" y="3027400"/>
                <a:ext cx="98422" cy="145964"/>
              </a:xfrm>
              <a:custGeom>
                <a:avLst/>
                <a:gdLst>
                  <a:gd name="T0" fmla="*/ 49 w 50"/>
                  <a:gd name="T1" fmla="*/ 0 h 74"/>
                  <a:gd name="T2" fmla="*/ 33 w 50"/>
                  <a:gd name="T3" fmla="*/ 20 h 74"/>
                  <a:gd name="T4" fmla="*/ 18 w 50"/>
                  <a:gd name="T5" fmla="*/ 43 h 74"/>
                  <a:gd name="T6" fmla="*/ 1 w 50"/>
                  <a:gd name="T7" fmla="*/ 74 h 74"/>
                  <a:gd name="T8" fmla="*/ 9 w 50"/>
                  <a:gd name="T9" fmla="*/ 47 h 74"/>
                  <a:gd name="T10" fmla="*/ 19 w 50"/>
                  <a:gd name="T11" fmla="*/ 22 h 74"/>
                  <a:gd name="T12" fmla="*/ 48 w 50"/>
                  <a:gd name="T13" fmla="*/ 0 h 74"/>
                  <a:gd name="T14" fmla="*/ 49 w 50"/>
                  <a:gd name="T15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0" h="74">
                    <a:moveTo>
                      <a:pt x="49" y="0"/>
                    </a:moveTo>
                    <a:cubicBezTo>
                      <a:pt x="50" y="10"/>
                      <a:pt x="39" y="14"/>
                      <a:pt x="33" y="20"/>
                    </a:cubicBezTo>
                    <a:cubicBezTo>
                      <a:pt x="27" y="26"/>
                      <a:pt x="21" y="35"/>
                      <a:pt x="18" y="43"/>
                    </a:cubicBezTo>
                    <a:cubicBezTo>
                      <a:pt x="13" y="54"/>
                      <a:pt x="12" y="67"/>
                      <a:pt x="1" y="74"/>
                    </a:cubicBezTo>
                    <a:cubicBezTo>
                      <a:pt x="0" y="65"/>
                      <a:pt x="5" y="56"/>
                      <a:pt x="9" y="47"/>
                    </a:cubicBezTo>
                    <a:cubicBezTo>
                      <a:pt x="12" y="39"/>
                      <a:pt x="15" y="29"/>
                      <a:pt x="19" y="22"/>
                    </a:cubicBezTo>
                    <a:cubicBezTo>
                      <a:pt x="25" y="14"/>
                      <a:pt x="39" y="4"/>
                      <a:pt x="48" y="0"/>
                    </a:cubicBezTo>
                    <a:cubicBezTo>
                      <a:pt x="48" y="0"/>
                      <a:pt x="49" y="0"/>
                      <a:pt x="49" y="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6" name="Freeform 85"/>
              <p:cNvSpPr>
                <a:spLocks/>
              </p:cNvSpPr>
              <p:nvPr/>
            </p:nvSpPr>
            <p:spPr bwMode="auto">
              <a:xfrm>
                <a:off x="872571" y="3037409"/>
                <a:ext cx="244386" cy="293597"/>
              </a:xfrm>
              <a:custGeom>
                <a:avLst/>
                <a:gdLst>
                  <a:gd name="T0" fmla="*/ 113 w 124"/>
                  <a:gd name="T1" fmla="*/ 65 h 149"/>
                  <a:gd name="T2" fmla="*/ 80 w 124"/>
                  <a:gd name="T3" fmla="*/ 15 h 149"/>
                  <a:gd name="T4" fmla="*/ 47 w 124"/>
                  <a:gd name="T5" fmla="*/ 27 h 149"/>
                  <a:gd name="T6" fmla="*/ 42 w 124"/>
                  <a:gd name="T7" fmla="*/ 34 h 149"/>
                  <a:gd name="T8" fmla="*/ 30 w 124"/>
                  <a:gd name="T9" fmla="*/ 48 h 149"/>
                  <a:gd name="T10" fmla="*/ 94 w 124"/>
                  <a:gd name="T11" fmla="*/ 24 h 149"/>
                  <a:gd name="T12" fmla="*/ 98 w 124"/>
                  <a:gd name="T13" fmla="*/ 103 h 149"/>
                  <a:gd name="T14" fmla="*/ 68 w 124"/>
                  <a:gd name="T15" fmla="*/ 137 h 149"/>
                  <a:gd name="T16" fmla="*/ 55 w 124"/>
                  <a:gd name="T17" fmla="*/ 143 h 149"/>
                  <a:gd name="T18" fmla="*/ 43 w 124"/>
                  <a:gd name="T19" fmla="*/ 147 h 149"/>
                  <a:gd name="T20" fmla="*/ 69 w 124"/>
                  <a:gd name="T21" fmla="*/ 126 h 149"/>
                  <a:gd name="T22" fmla="*/ 95 w 124"/>
                  <a:gd name="T23" fmla="*/ 75 h 149"/>
                  <a:gd name="T24" fmla="*/ 93 w 124"/>
                  <a:gd name="T25" fmla="*/ 35 h 149"/>
                  <a:gd name="T26" fmla="*/ 61 w 124"/>
                  <a:gd name="T27" fmla="*/ 30 h 149"/>
                  <a:gd name="T28" fmla="*/ 47 w 124"/>
                  <a:gd name="T29" fmla="*/ 46 h 149"/>
                  <a:gd name="T30" fmla="*/ 36 w 124"/>
                  <a:gd name="T31" fmla="*/ 55 h 149"/>
                  <a:gd name="T32" fmla="*/ 33 w 124"/>
                  <a:gd name="T33" fmla="*/ 78 h 149"/>
                  <a:gd name="T34" fmla="*/ 21 w 124"/>
                  <a:gd name="T35" fmla="*/ 103 h 149"/>
                  <a:gd name="T36" fmla="*/ 0 w 124"/>
                  <a:gd name="T37" fmla="*/ 117 h 149"/>
                  <a:gd name="T38" fmla="*/ 15 w 124"/>
                  <a:gd name="T39" fmla="*/ 95 h 149"/>
                  <a:gd name="T40" fmla="*/ 23 w 124"/>
                  <a:gd name="T41" fmla="*/ 64 h 149"/>
                  <a:gd name="T42" fmla="*/ 23 w 124"/>
                  <a:gd name="T43" fmla="*/ 40 h 149"/>
                  <a:gd name="T44" fmla="*/ 45 w 124"/>
                  <a:gd name="T45" fmla="*/ 19 h 149"/>
                  <a:gd name="T46" fmla="*/ 115 w 124"/>
                  <a:gd name="T47" fmla="*/ 31 h 149"/>
                  <a:gd name="T48" fmla="*/ 113 w 124"/>
                  <a:gd name="T49" fmla="*/ 65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4" h="149">
                    <a:moveTo>
                      <a:pt x="113" y="65"/>
                    </a:moveTo>
                    <a:cubicBezTo>
                      <a:pt x="113" y="39"/>
                      <a:pt x="104" y="15"/>
                      <a:pt x="80" y="15"/>
                    </a:cubicBezTo>
                    <a:cubicBezTo>
                      <a:pt x="68" y="14"/>
                      <a:pt x="55" y="20"/>
                      <a:pt x="47" y="27"/>
                    </a:cubicBezTo>
                    <a:cubicBezTo>
                      <a:pt x="45" y="29"/>
                      <a:pt x="44" y="32"/>
                      <a:pt x="42" y="34"/>
                    </a:cubicBezTo>
                    <a:cubicBezTo>
                      <a:pt x="38" y="38"/>
                      <a:pt x="29" y="40"/>
                      <a:pt x="30" y="48"/>
                    </a:cubicBezTo>
                    <a:cubicBezTo>
                      <a:pt x="46" y="40"/>
                      <a:pt x="67" y="6"/>
                      <a:pt x="94" y="24"/>
                    </a:cubicBezTo>
                    <a:cubicBezTo>
                      <a:pt x="111" y="35"/>
                      <a:pt x="107" y="83"/>
                      <a:pt x="98" y="103"/>
                    </a:cubicBezTo>
                    <a:cubicBezTo>
                      <a:pt x="91" y="117"/>
                      <a:pt x="79" y="131"/>
                      <a:pt x="68" y="137"/>
                    </a:cubicBezTo>
                    <a:cubicBezTo>
                      <a:pt x="64" y="139"/>
                      <a:pt x="59" y="141"/>
                      <a:pt x="55" y="143"/>
                    </a:cubicBezTo>
                    <a:cubicBezTo>
                      <a:pt x="51" y="145"/>
                      <a:pt x="47" y="149"/>
                      <a:pt x="43" y="147"/>
                    </a:cubicBezTo>
                    <a:cubicBezTo>
                      <a:pt x="47" y="134"/>
                      <a:pt x="60" y="134"/>
                      <a:pt x="69" y="126"/>
                    </a:cubicBezTo>
                    <a:cubicBezTo>
                      <a:pt x="84" y="115"/>
                      <a:pt x="92" y="99"/>
                      <a:pt x="95" y="75"/>
                    </a:cubicBezTo>
                    <a:cubicBezTo>
                      <a:pt x="96" y="61"/>
                      <a:pt x="101" y="45"/>
                      <a:pt x="93" y="35"/>
                    </a:cubicBezTo>
                    <a:cubicBezTo>
                      <a:pt x="87" y="25"/>
                      <a:pt x="71" y="25"/>
                      <a:pt x="61" y="30"/>
                    </a:cubicBezTo>
                    <a:cubicBezTo>
                      <a:pt x="56" y="33"/>
                      <a:pt x="53" y="40"/>
                      <a:pt x="47" y="46"/>
                    </a:cubicBezTo>
                    <a:cubicBezTo>
                      <a:pt x="44" y="49"/>
                      <a:pt x="38" y="51"/>
                      <a:pt x="36" y="55"/>
                    </a:cubicBezTo>
                    <a:cubicBezTo>
                      <a:pt x="32" y="62"/>
                      <a:pt x="35" y="69"/>
                      <a:pt x="33" y="78"/>
                    </a:cubicBezTo>
                    <a:cubicBezTo>
                      <a:pt x="32" y="86"/>
                      <a:pt x="26" y="96"/>
                      <a:pt x="21" y="103"/>
                    </a:cubicBezTo>
                    <a:cubicBezTo>
                      <a:pt x="16" y="109"/>
                      <a:pt x="10" y="117"/>
                      <a:pt x="0" y="117"/>
                    </a:cubicBezTo>
                    <a:cubicBezTo>
                      <a:pt x="1" y="107"/>
                      <a:pt x="11" y="102"/>
                      <a:pt x="15" y="95"/>
                    </a:cubicBezTo>
                    <a:cubicBezTo>
                      <a:pt x="20" y="88"/>
                      <a:pt x="24" y="77"/>
                      <a:pt x="23" y="64"/>
                    </a:cubicBezTo>
                    <a:cubicBezTo>
                      <a:pt x="22" y="56"/>
                      <a:pt x="19" y="48"/>
                      <a:pt x="23" y="40"/>
                    </a:cubicBezTo>
                    <a:cubicBezTo>
                      <a:pt x="26" y="33"/>
                      <a:pt x="37" y="25"/>
                      <a:pt x="45" y="19"/>
                    </a:cubicBezTo>
                    <a:cubicBezTo>
                      <a:pt x="68" y="0"/>
                      <a:pt x="102" y="2"/>
                      <a:pt x="115" y="31"/>
                    </a:cubicBezTo>
                    <a:cubicBezTo>
                      <a:pt x="119" y="39"/>
                      <a:pt x="124" y="62"/>
                      <a:pt x="113" y="65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7" name="Freeform 86"/>
              <p:cNvSpPr>
                <a:spLocks/>
              </p:cNvSpPr>
              <p:nvPr/>
            </p:nvSpPr>
            <p:spPr bwMode="auto">
              <a:xfrm>
                <a:off x="1014366" y="3088287"/>
                <a:ext cx="45875" cy="33364"/>
              </a:xfrm>
              <a:custGeom>
                <a:avLst/>
                <a:gdLst>
                  <a:gd name="T0" fmla="*/ 18 w 23"/>
                  <a:gd name="T1" fmla="*/ 17 h 17"/>
                  <a:gd name="T2" fmla="*/ 3 w 23"/>
                  <a:gd name="T3" fmla="*/ 12 h 17"/>
                  <a:gd name="T4" fmla="*/ 18 w 23"/>
                  <a:gd name="T5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" h="17">
                    <a:moveTo>
                      <a:pt x="18" y="17"/>
                    </a:moveTo>
                    <a:cubicBezTo>
                      <a:pt x="14" y="15"/>
                      <a:pt x="9" y="13"/>
                      <a:pt x="3" y="12"/>
                    </a:cubicBezTo>
                    <a:cubicBezTo>
                      <a:pt x="0" y="0"/>
                      <a:pt x="23" y="7"/>
                      <a:pt x="18" y="17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8" name="Freeform 87"/>
              <p:cNvSpPr>
                <a:spLocks/>
              </p:cNvSpPr>
              <p:nvPr/>
            </p:nvSpPr>
            <p:spPr bwMode="auto">
              <a:xfrm>
                <a:off x="937630" y="3090790"/>
                <a:ext cx="79238" cy="92583"/>
              </a:xfrm>
              <a:custGeom>
                <a:avLst/>
                <a:gdLst>
                  <a:gd name="T0" fmla="*/ 40 w 40"/>
                  <a:gd name="T1" fmla="*/ 9 h 47"/>
                  <a:gd name="T2" fmla="*/ 33 w 40"/>
                  <a:gd name="T3" fmla="*/ 14 h 47"/>
                  <a:gd name="T4" fmla="*/ 16 w 40"/>
                  <a:gd name="T5" fmla="*/ 32 h 47"/>
                  <a:gd name="T6" fmla="*/ 6 w 40"/>
                  <a:gd name="T7" fmla="*/ 47 h 47"/>
                  <a:gd name="T8" fmla="*/ 21 w 40"/>
                  <a:gd name="T9" fmla="*/ 17 h 47"/>
                  <a:gd name="T10" fmla="*/ 40 w 40"/>
                  <a:gd name="T11" fmla="*/ 9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47">
                    <a:moveTo>
                      <a:pt x="40" y="9"/>
                    </a:moveTo>
                    <a:cubicBezTo>
                      <a:pt x="40" y="13"/>
                      <a:pt x="35" y="12"/>
                      <a:pt x="33" y="14"/>
                    </a:cubicBezTo>
                    <a:cubicBezTo>
                      <a:pt x="29" y="22"/>
                      <a:pt x="21" y="26"/>
                      <a:pt x="16" y="32"/>
                    </a:cubicBezTo>
                    <a:cubicBezTo>
                      <a:pt x="12" y="37"/>
                      <a:pt x="12" y="44"/>
                      <a:pt x="6" y="47"/>
                    </a:cubicBezTo>
                    <a:cubicBezTo>
                      <a:pt x="0" y="35"/>
                      <a:pt x="14" y="25"/>
                      <a:pt x="21" y="17"/>
                    </a:cubicBezTo>
                    <a:cubicBezTo>
                      <a:pt x="25" y="12"/>
                      <a:pt x="32" y="0"/>
                      <a:pt x="40" y="9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9" name="Freeform 88"/>
              <p:cNvSpPr>
                <a:spLocks/>
              </p:cNvSpPr>
              <p:nvPr/>
            </p:nvSpPr>
            <p:spPr bwMode="auto">
              <a:xfrm>
                <a:off x="884249" y="3115812"/>
                <a:ext cx="171821" cy="222700"/>
              </a:xfrm>
              <a:custGeom>
                <a:avLst/>
                <a:gdLst>
                  <a:gd name="T0" fmla="*/ 9 w 87"/>
                  <a:gd name="T1" fmla="*/ 109 h 113"/>
                  <a:gd name="T2" fmla="*/ 22 w 87"/>
                  <a:gd name="T3" fmla="*/ 100 h 113"/>
                  <a:gd name="T4" fmla="*/ 42 w 87"/>
                  <a:gd name="T5" fmla="*/ 81 h 113"/>
                  <a:gd name="T6" fmla="*/ 54 w 87"/>
                  <a:gd name="T7" fmla="*/ 77 h 113"/>
                  <a:gd name="T8" fmla="*/ 78 w 87"/>
                  <a:gd name="T9" fmla="*/ 37 h 113"/>
                  <a:gd name="T10" fmla="*/ 77 w 87"/>
                  <a:gd name="T11" fmla="*/ 29 h 113"/>
                  <a:gd name="T12" fmla="*/ 72 w 87"/>
                  <a:gd name="T13" fmla="*/ 10 h 113"/>
                  <a:gd name="T14" fmla="*/ 60 w 87"/>
                  <a:gd name="T15" fmla="*/ 23 h 113"/>
                  <a:gd name="T16" fmla="*/ 12 w 87"/>
                  <a:gd name="T17" fmla="*/ 87 h 113"/>
                  <a:gd name="T18" fmla="*/ 0 w 87"/>
                  <a:gd name="T19" fmla="*/ 90 h 113"/>
                  <a:gd name="T20" fmla="*/ 14 w 87"/>
                  <a:gd name="T21" fmla="*/ 76 h 113"/>
                  <a:gd name="T22" fmla="*/ 43 w 87"/>
                  <a:gd name="T23" fmla="*/ 26 h 113"/>
                  <a:gd name="T24" fmla="*/ 53 w 87"/>
                  <a:gd name="T25" fmla="*/ 18 h 113"/>
                  <a:gd name="T26" fmla="*/ 61 w 87"/>
                  <a:gd name="T27" fmla="*/ 7 h 113"/>
                  <a:gd name="T28" fmla="*/ 86 w 87"/>
                  <a:gd name="T29" fmla="*/ 16 h 113"/>
                  <a:gd name="T30" fmla="*/ 84 w 87"/>
                  <a:gd name="T31" fmla="*/ 29 h 113"/>
                  <a:gd name="T32" fmla="*/ 84 w 87"/>
                  <a:gd name="T33" fmla="*/ 44 h 113"/>
                  <a:gd name="T34" fmla="*/ 64 w 87"/>
                  <a:gd name="T35" fmla="*/ 80 h 113"/>
                  <a:gd name="T36" fmla="*/ 47 w 87"/>
                  <a:gd name="T37" fmla="*/ 88 h 113"/>
                  <a:gd name="T38" fmla="*/ 9 w 87"/>
                  <a:gd name="T39" fmla="*/ 109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7" h="113">
                    <a:moveTo>
                      <a:pt x="9" y="109"/>
                    </a:moveTo>
                    <a:cubicBezTo>
                      <a:pt x="11" y="104"/>
                      <a:pt x="16" y="104"/>
                      <a:pt x="22" y="100"/>
                    </a:cubicBezTo>
                    <a:cubicBezTo>
                      <a:pt x="29" y="95"/>
                      <a:pt x="35" y="85"/>
                      <a:pt x="42" y="81"/>
                    </a:cubicBezTo>
                    <a:cubicBezTo>
                      <a:pt x="46" y="79"/>
                      <a:pt x="50" y="79"/>
                      <a:pt x="54" y="77"/>
                    </a:cubicBezTo>
                    <a:cubicBezTo>
                      <a:pt x="66" y="70"/>
                      <a:pt x="77" y="51"/>
                      <a:pt x="78" y="37"/>
                    </a:cubicBezTo>
                    <a:cubicBezTo>
                      <a:pt x="78" y="34"/>
                      <a:pt x="77" y="31"/>
                      <a:pt x="77" y="29"/>
                    </a:cubicBezTo>
                    <a:cubicBezTo>
                      <a:pt x="77" y="21"/>
                      <a:pt x="81" y="11"/>
                      <a:pt x="72" y="10"/>
                    </a:cubicBezTo>
                    <a:cubicBezTo>
                      <a:pt x="64" y="9"/>
                      <a:pt x="62" y="16"/>
                      <a:pt x="60" y="23"/>
                    </a:cubicBezTo>
                    <a:cubicBezTo>
                      <a:pt x="41" y="39"/>
                      <a:pt x="34" y="74"/>
                      <a:pt x="12" y="87"/>
                    </a:cubicBezTo>
                    <a:cubicBezTo>
                      <a:pt x="9" y="89"/>
                      <a:pt x="4" y="91"/>
                      <a:pt x="0" y="90"/>
                    </a:cubicBezTo>
                    <a:cubicBezTo>
                      <a:pt x="0" y="81"/>
                      <a:pt x="8" y="81"/>
                      <a:pt x="14" y="76"/>
                    </a:cubicBezTo>
                    <a:cubicBezTo>
                      <a:pt x="28" y="64"/>
                      <a:pt x="31" y="41"/>
                      <a:pt x="43" y="26"/>
                    </a:cubicBezTo>
                    <a:cubicBezTo>
                      <a:pt x="46" y="23"/>
                      <a:pt x="50" y="21"/>
                      <a:pt x="53" y="18"/>
                    </a:cubicBezTo>
                    <a:cubicBezTo>
                      <a:pt x="56" y="14"/>
                      <a:pt x="58" y="9"/>
                      <a:pt x="61" y="7"/>
                    </a:cubicBezTo>
                    <a:cubicBezTo>
                      <a:pt x="71" y="0"/>
                      <a:pt x="85" y="5"/>
                      <a:pt x="86" y="16"/>
                    </a:cubicBezTo>
                    <a:cubicBezTo>
                      <a:pt x="87" y="20"/>
                      <a:pt x="84" y="25"/>
                      <a:pt x="84" y="29"/>
                    </a:cubicBezTo>
                    <a:cubicBezTo>
                      <a:pt x="84" y="35"/>
                      <a:pt x="85" y="40"/>
                      <a:pt x="84" y="44"/>
                    </a:cubicBezTo>
                    <a:cubicBezTo>
                      <a:pt x="82" y="59"/>
                      <a:pt x="74" y="72"/>
                      <a:pt x="64" y="80"/>
                    </a:cubicBezTo>
                    <a:cubicBezTo>
                      <a:pt x="59" y="84"/>
                      <a:pt x="53" y="85"/>
                      <a:pt x="47" y="88"/>
                    </a:cubicBezTo>
                    <a:cubicBezTo>
                      <a:pt x="36" y="95"/>
                      <a:pt x="27" y="113"/>
                      <a:pt x="9" y="109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0" name="Freeform 89"/>
              <p:cNvSpPr>
                <a:spLocks noEditPoints="1"/>
              </p:cNvSpPr>
              <p:nvPr/>
            </p:nvSpPr>
            <p:spPr bwMode="auto">
              <a:xfrm>
                <a:off x="888419" y="3143337"/>
                <a:ext cx="147633" cy="179328"/>
              </a:xfrm>
              <a:custGeom>
                <a:avLst/>
                <a:gdLst>
                  <a:gd name="T0" fmla="*/ 70 w 75"/>
                  <a:gd name="T1" fmla="*/ 0 h 91"/>
                  <a:gd name="T2" fmla="*/ 68 w 75"/>
                  <a:gd name="T3" fmla="*/ 14 h 91"/>
                  <a:gd name="T4" fmla="*/ 56 w 75"/>
                  <a:gd name="T5" fmla="*/ 53 h 91"/>
                  <a:gd name="T6" fmla="*/ 29 w 75"/>
                  <a:gd name="T7" fmla="*/ 70 h 91"/>
                  <a:gd name="T8" fmla="*/ 0 w 75"/>
                  <a:gd name="T9" fmla="*/ 85 h 91"/>
                  <a:gd name="T10" fmla="*/ 14 w 75"/>
                  <a:gd name="T11" fmla="*/ 75 h 91"/>
                  <a:gd name="T12" fmla="*/ 38 w 75"/>
                  <a:gd name="T13" fmla="*/ 49 h 91"/>
                  <a:gd name="T14" fmla="*/ 62 w 75"/>
                  <a:gd name="T15" fmla="*/ 11 h 91"/>
                  <a:gd name="T16" fmla="*/ 68 w 75"/>
                  <a:gd name="T17" fmla="*/ 0 h 91"/>
                  <a:gd name="T18" fmla="*/ 70 w 75"/>
                  <a:gd name="T19" fmla="*/ 0 h 91"/>
                  <a:gd name="T20" fmla="*/ 47 w 75"/>
                  <a:gd name="T21" fmla="*/ 47 h 91"/>
                  <a:gd name="T22" fmla="*/ 62 w 75"/>
                  <a:gd name="T23" fmla="*/ 22 h 91"/>
                  <a:gd name="T24" fmla="*/ 60 w 75"/>
                  <a:gd name="T25" fmla="*/ 21 h 91"/>
                  <a:gd name="T26" fmla="*/ 47 w 75"/>
                  <a:gd name="T27" fmla="*/ 47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5" h="91">
                    <a:moveTo>
                      <a:pt x="70" y="0"/>
                    </a:moveTo>
                    <a:cubicBezTo>
                      <a:pt x="74" y="4"/>
                      <a:pt x="70" y="10"/>
                      <a:pt x="68" y="14"/>
                    </a:cubicBezTo>
                    <a:cubicBezTo>
                      <a:pt x="75" y="22"/>
                      <a:pt x="65" y="49"/>
                      <a:pt x="56" y="53"/>
                    </a:cubicBezTo>
                    <a:cubicBezTo>
                      <a:pt x="44" y="58"/>
                      <a:pt x="37" y="61"/>
                      <a:pt x="29" y="70"/>
                    </a:cubicBezTo>
                    <a:cubicBezTo>
                      <a:pt x="23" y="76"/>
                      <a:pt x="11" y="91"/>
                      <a:pt x="0" y="85"/>
                    </a:cubicBezTo>
                    <a:cubicBezTo>
                      <a:pt x="3" y="79"/>
                      <a:pt x="9" y="78"/>
                      <a:pt x="14" y="75"/>
                    </a:cubicBezTo>
                    <a:cubicBezTo>
                      <a:pt x="19" y="71"/>
                      <a:pt x="35" y="56"/>
                      <a:pt x="38" y="49"/>
                    </a:cubicBezTo>
                    <a:cubicBezTo>
                      <a:pt x="43" y="36"/>
                      <a:pt x="50" y="19"/>
                      <a:pt x="62" y="11"/>
                    </a:cubicBezTo>
                    <a:cubicBezTo>
                      <a:pt x="63" y="6"/>
                      <a:pt x="64" y="1"/>
                      <a:pt x="68" y="0"/>
                    </a:cubicBezTo>
                    <a:cubicBezTo>
                      <a:pt x="69" y="0"/>
                      <a:pt x="69" y="0"/>
                      <a:pt x="70" y="0"/>
                    </a:cubicBezTo>
                    <a:close/>
                    <a:moveTo>
                      <a:pt x="47" y="47"/>
                    </a:moveTo>
                    <a:cubicBezTo>
                      <a:pt x="56" y="46"/>
                      <a:pt x="63" y="33"/>
                      <a:pt x="62" y="22"/>
                    </a:cubicBezTo>
                    <a:cubicBezTo>
                      <a:pt x="61" y="22"/>
                      <a:pt x="61" y="21"/>
                      <a:pt x="60" y="21"/>
                    </a:cubicBezTo>
                    <a:cubicBezTo>
                      <a:pt x="56" y="30"/>
                      <a:pt x="51" y="38"/>
                      <a:pt x="47" y="47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1" name="Freeform 90"/>
              <p:cNvSpPr>
                <a:spLocks/>
              </p:cNvSpPr>
              <p:nvPr/>
            </p:nvSpPr>
            <p:spPr bwMode="auto">
              <a:xfrm>
                <a:off x="1131138" y="3150009"/>
                <a:ext cx="23354" cy="52546"/>
              </a:xfrm>
              <a:custGeom>
                <a:avLst/>
                <a:gdLst>
                  <a:gd name="T0" fmla="*/ 7 w 12"/>
                  <a:gd name="T1" fmla="*/ 0 h 27"/>
                  <a:gd name="T2" fmla="*/ 3 w 12"/>
                  <a:gd name="T3" fmla="*/ 27 h 27"/>
                  <a:gd name="T4" fmla="*/ 7 w 12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27">
                    <a:moveTo>
                      <a:pt x="7" y="0"/>
                    </a:moveTo>
                    <a:cubicBezTo>
                      <a:pt x="12" y="5"/>
                      <a:pt x="10" y="24"/>
                      <a:pt x="3" y="27"/>
                    </a:cubicBezTo>
                    <a:cubicBezTo>
                      <a:pt x="2" y="19"/>
                      <a:pt x="0" y="3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2" name="Freeform 91"/>
              <p:cNvSpPr>
                <a:spLocks/>
              </p:cNvSpPr>
              <p:nvPr/>
            </p:nvSpPr>
            <p:spPr bwMode="auto">
              <a:xfrm>
                <a:off x="855055" y="3155849"/>
                <a:ext cx="56718" cy="90081"/>
              </a:xfrm>
              <a:custGeom>
                <a:avLst/>
                <a:gdLst>
                  <a:gd name="T0" fmla="*/ 25 w 29"/>
                  <a:gd name="T1" fmla="*/ 1 h 46"/>
                  <a:gd name="T2" fmla="*/ 20 w 29"/>
                  <a:gd name="T3" fmla="*/ 28 h 46"/>
                  <a:gd name="T4" fmla="*/ 3 w 29"/>
                  <a:gd name="T5" fmla="*/ 46 h 46"/>
                  <a:gd name="T6" fmla="*/ 22 w 29"/>
                  <a:gd name="T7" fmla="*/ 2 h 46"/>
                  <a:gd name="T8" fmla="*/ 23 w 29"/>
                  <a:gd name="T9" fmla="*/ 0 h 46"/>
                  <a:gd name="T10" fmla="*/ 25 w 29"/>
                  <a:gd name="T11" fmla="*/ 1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" h="46">
                    <a:moveTo>
                      <a:pt x="25" y="1"/>
                    </a:moveTo>
                    <a:cubicBezTo>
                      <a:pt x="29" y="11"/>
                      <a:pt x="25" y="21"/>
                      <a:pt x="20" y="28"/>
                    </a:cubicBezTo>
                    <a:cubicBezTo>
                      <a:pt x="16" y="34"/>
                      <a:pt x="10" y="42"/>
                      <a:pt x="3" y="46"/>
                    </a:cubicBezTo>
                    <a:cubicBezTo>
                      <a:pt x="0" y="27"/>
                      <a:pt x="19" y="19"/>
                      <a:pt x="22" y="2"/>
                    </a:cubicBezTo>
                    <a:cubicBezTo>
                      <a:pt x="22" y="1"/>
                      <a:pt x="23" y="1"/>
                      <a:pt x="23" y="0"/>
                    </a:cubicBezTo>
                    <a:cubicBezTo>
                      <a:pt x="24" y="0"/>
                      <a:pt x="24" y="1"/>
                      <a:pt x="25" y="1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3" name="Freeform 92"/>
              <p:cNvSpPr>
                <a:spLocks/>
              </p:cNvSpPr>
              <p:nvPr/>
            </p:nvSpPr>
            <p:spPr bwMode="auto">
              <a:xfrm>
                <a:off x="966824" y="3215068"/>
                <a:ext cx="180162" cy="180996"/>
              </a:xfrm>
              <a:custGeom>
                <a:avLst/>
                <a:gdLst>
                  <a:gd name="T0" fmla="*/ 88 w 91"/>
                  <a:gd name="T1" fmla="*/ 0 h 92"/>
                  <a:gd name="T2" fmla="*/ 79 w 91"/>
                  <a:gd name="T3" fmla="*/ 34 h 92"/>
                  <a:gd name="T4" fmla="*/ 59 w 91"/>
                  <a:gd name="T5" fmla="*/ 58 h 92"/>
                  <a:gd name="T6" fmla="*/ 29 w 91"/>
                  <a:gd name="T7" fmla="*/ 71 h 92"/>
                  <a:gd name="T8" fmla="*/ 57 w 91"/>
                  <a:gd name="T9" fmla="*/ 64 h 92"/>
                  <a:gd name="T10" fmla="*/ 22 w 91"/>
                  <a:gd name="T11" fmla="*/ 80 h 92"/>
                  <a:gd name="T12" fmla="*/ 0 w 91"/>
                  <a:gd name="T13" fmla="*/ 89 h 92"/>
                  <a:gd name="T14" fmla="*/ 10 w 91"/>
                  <a:gd name="T15" fmla="*/ 80 h 92"/>
                  <a:gd name="T16" fmla="*/ 25 w 91"/>
                  <a:gd name="T17" fmla="*/ 64 h 92"/>
                  <a:gd name="T18" fmla="*/ 59 w 91"/>
                  <a:gd name="T19" fmla="*/ 49 h 92"/>
                  <a:gd name="T20" fmla="*/ 84 w 91"/>
                  <a:gd name="T21" fmla="*/ 3 h 92"/>
                  <a:gd name="T22" fmla="*/ 86 w 91"/>
                  <a:gd name="T23" fmla="*/ 0 h 92"/>
                  <a:gd name="T24" fmla="*/ 88 w 91"/>
                  <a:gd name="T25" fmla="*/ 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1" h="92">
                    <a:moveTo>
                      <a:pt x="88" y="0"/>
                    </a:moveTo>
                    <a:cubicBezTo>
                      <a:pt x="91" y="12"/>
                      <a:pt x="85" y="24"/>
                      <a:pt x="79" y="34"/>
                    </a:cubicBezTo>
                    <a:cubicBezTo>
                      <a:pt x="74" y="43"/>
                      <a:pt x="68" y="53"/>
                      <a:pt x="59" y="58"/>
                    </a:cubicBezTo>
                    <a:cubicBezTo>
                      <a:pt x="49" y="63"/>
                      <a:pt x="37" y="63"/>
                      <a:pt x="29" y="71"/>
                    </a:cubicBezTo>
                    <a:cubicBezTo>
                      <a:pt x="39" y="73"/>
                      <a:pt x="49" y="65"/>
                      <a:pt x="57" y="64"/>
                    </a:cubicBezTo>
                    <a:cubicBezTo>
                      <a:pt x="56" y="81"/>
                      <a:pt x="35" y="75"/>
                      <a:pt x="22" y="80"/>
                    </a:cubicBezTo>
                    <a:cubicBezTo>
                      <a:pt x="14" y="82"/>
                      <a:pt x="9" y="92"/>
                      <a:pt x="0" y="89"/>
                    </a:cubicBezTo>
                    <a:cubicBezTo>
                      <a:pt x="1" y="82"/>
                      <a:pt x="7" y="82"/>
                      <a:pt x="10" y="80"/>
                    </a:cubicBezTo>
                    <a:cubicBezTo>
                      <a:pt x="16" y="75"/>
                      <a:pt x="19" y="68"/>
                      <a:pt x="25" y="64"/>
                    </a:cubicBezTo>
                    <a:cubicBezTo>
                      <a:pt x="36" y="55"/>
                      <a:pt x="50" y="56"/>
                      <a:pt x="59" y="49"/>
                    </a:cubicBezTo>
                    <a:cubicBezTo>
                      <a:pt x="75" y="37"/>
                      <a:pt x="76" y="22"/>
                      <a:pt x="84" y="3"/>
                    </a:cubicBezTo>
                    <a:cubicBezTo>
                      <a:pt x="85" y="2"/>
                      <a:pt x="85" y="1"/>
                      <a:pt x="86" y="0"/>
                    </a:cubicBezTo>
                    <a:cubicBezTo>
                      <a:pt x="87" y="0"/>
                      <a:pt x="87" y="0"/>
                      <a:pt x="88" y="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4" name="Freeform 93"/>
              <p:cNvSpPr>
                <a:spLocks/>
              </p:cNvSpPr>
              <p:nvPr/>
            </p:nvSpPr>
            <p:spPr bwMode="auto">
              <a:xfrm>
                <a:off x="1085263" y="3218405"/>
                <a:ext cx="108432" cy="128449"/>
              </a:xfrm>
              <a:custGeom>
                <a:avLst/>
                <a:gdLst>
                  <a:gd name="T0" fmla="*/ 52 w 55"/>
                  <a:gd name="T1" fmla="*/ 0 h 65"/>
                  <a:gd name="T2" fmla="*/ 39 w 55"/>
                  <a:gd name="T3" fmla="*/ 34 h 65"/>
                  <a:gd name="T4" fmla="*/ 27 w 55"/>
                  <a:gd name="T5" fmla="*/ 41 h 65"/>
                  <a:gd name="T6" fmla="*/ 0 w 55"/>
                  <a:gd name="T7" fmla="*/ 61 h 65"/>
                  <a:gd name="T8" fmla="*/ 9 w 55"/>
                  <a:gd name="T9" fmla="*/ 51 h 65"/>
                  <a:gd name="T10" fmla="*/ 31 w 55"/>
                  <a:gd name="T11" fmla="*/ 13 h 65"/>
                  <a:gd name="T12" fmla="*/ 37 w 55"/>
                  <a:gd name="T13" fmla="*/ 0 h 65"/>
                  <a:gd name="T14" fmla="*/ 32 w 55"/>
                  <a:gd name="T15" fmla="*/ 29 h 65"/>
                  <a:gd name="T16" fmla="*/ 49 w 55"/>
                  <a:gd name="T17" fmla="*/ 0 h 65"/>
                  <a:gd name="T18" fmla="*/ 52 w 55"/>
                  <a:gd name="T19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5" h="65">
                    <a:moveTo>
                      <a:pt x="52" y="0"/>
                    </a:moveTo>
                    <a:cubicBezTo>
                      <a:pt x="55" y="13"/>
                      <a:pt x="47" y="27"/>
                      <a:pt x="39" y="34"/>
                    </a:cubicBezTo>
                    <a:cubicBezTo>
                      <a:pt x="36" y="37"/>
                      <a:pt x="31" y="38"/>
                      <a:pt x="27" y="41"/>
                    </a:cubicBezTo>
                    <a:cubicBezTo>
                      <a:pt x="19" y="49"/>
                      <a:pt x="14" y="65"/>
                      <a:pt x="0" y="61"/>
                    </a:cubicBezTo>
                    <a:cubicBezTo>
                      <a:pt x="0" y="55"/>
                      <a:pt x="5" y="55"/>
                      <a:pt x="9" y="51"/>
                    </a:cubicBezTo>
                    <a:cubicBezTo>
                      <a:pt x="19" y="43"/>
                      <a:pt x="27" y="27"/>
                      <a:pt x="31" y="13"/>
                    </a:cubicBezTo>
                    <a:cubicBezTo>
                      <a:pt x="32" y="9"/>
                      <a:pt x="32" y="2"/>
                      <a:pt x="37" y="0"/>
                    </a:cubicBezTo>
                    <a:cubicBezTo>
                      <a:pt x="44" y="8"/>
                      <a:pt x="33" y="21"/>
                      <a:pt x="32" y="29"/>
                    </a:cubicBezTo>
                    <a:cubicBezTo>
                      <a:pt x="42" y="26"/>
                      <a:pt x="42" y="7"/>
                      <a:pt x="49" y="0"/>
                    </a:cubicBezTo>
                    <a:cubicBezTo>
                      <a:pt x="50" y="0"/>
                      <a:pt x="51" y="0"/>
                      <a:pt x="52" y="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5" name="Freeform 94"/>
              <p:cNvSpPr>
                <a:spLocks/>
              </p:cNvSpPr>
              <p:nvPr/>
            </p:nvSpPr>
            <p:spPr bwMode="auto">
              <a:xfrm>
                <a:off x="1061909" y="3285965"/>
                <a:ext cx="118440" cy="90081"/>
              </a:xfrm>
              <a:custGeom>
                <a:avLst/>
                <a:gdLst>
                  <a:gd name="T0" fmla="*/ 59 w 60"/>
                  <a:gd name="T1" fmla="*/ 0 h 46"/>
                  <a:gd name="T2" fmla="*/ 45 w 60"/>
                  <a:gd name="T3" fmla="*/ 18 h 46"/>
                  <a:gd name="T4" fmla="*/ 52 w 60"/>
                  <a:gd name="T5" fmla="*/ 16 h 46"/>
                  <a:gd name="T6" fmla="*/ 45 w 60"/>
                  <a:gd name="T7" fmla="*/ 26 h 46"/>
                  <a:gd name="T8" fmla="*/ 0 w 60"/>
                  <a:gd name="T9" fmla="*/ 46 h 46"/>
                  <a:gd name="T10" fmla="*/ 17 w 60"/>
                  <a:gd name="T11" fmla="*/ 33 h 46"/>
                  <a:gd name="T12" fmla="*/ 35 w 60"/>
                  <a:gd name="T13" fmla="*/ 21 h 46"/>
                  <a:gd name="T14" fmla="*/ 57 w 60"/>
                  <a:gd name="T15" fmla="*/ 0 h 46"/>
                  <a:gd name="T16" fmla="*/ 59 w 60"/>
                  <a:gd name="T17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0" h="46">
                    <a:moveTo>
                      <a:pt x="59" y="0"/>
                    </a:moveTo>
                    <a:cubicBezTo>
                      <a:pt x="60" y="9"/>
                      <a:pt x="50" y="12"/>
                      <a:pt x="45" y="18"/>
                    </a:cubicBezTo>
                    <a:cubicBezTo>
                      <a:pt x="47" y="20"/>
                      <a:pt x="48" y="15"/>
                      <a:pt x="52" y="16"/>
                    </a:cubicBezTo>
                    <a:cubicBezTo>
                      <a:pt x="52" y="22"/>
                      <a:pt x="47" y="23"/>
                      <a:pt x="45" y="26"/>
                    </a:cubicBezTo>
                    <a:cubicBezTo>
                      <a:pt x="27" y="29"/>
                      <a:pt x="18" y="45"/>
                      <a:pt x="0" y="46"/>
                    </a:cubicBezTo>
                    <a:cubicBezTo>
                      <a:pt x="3" y="39"/>
                      <a:pt x="11" y="37"/>
                      <a:pt x="17" y="33"/>
                    </a:cubicBezTo>
                    <a:cubicBezTo>
                      <a:pt x="23" y="30"/>
                      <a:pt x="30" y="26"/>
                      <a:pt x="35" y="21"/>
                    </a:cubicBezTo>
                    <a:cubicBezTo>
                      <a:pt x="42" y="15"/>
                      <a:pt x="47" y="4"/>
                      <a:pt x="57" y="0"/>
                    </a:cubicBezTo>
                    <a:cubicBezTo>
                      <a:pt x="57" y="0"/>
                      <a:pt x="58" y="0"/>
                      <a:pt x="59" y="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6" name="Freeform 95"/>
              <p:cNvSpPr>
                <a:spLocks/>
              </p:cNvSpPr>
              <p:nvPr/>
            </p:nvSpPr>
            <p:spPr bwMode="auto">
              <a:xfrm>
                <a:off x="937630" y="3354360"/>
                <a:ext cx="49211" cy="30027"/>
              </a:xfrm>
              <a:custGeom>
                <a:avLst/>
                <a:gdLst>
                  <a:gd name="T0" fmla="*/ 25 w 25"/>
                  <a:gd name="T1" fmla="*/ 1 h 15"/>
                  <a:gd name="T2" fmla="*/ 0 w 25"/>
                  <a:gd name="T3" fmla="*/ 9 h 15"/>
                  <a:gd name="T4" fmla="*/ 25 w 25"/>
                  <a:gd name="T5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5" h="15">
                    <a:moveTo>
                      <a:pt x="25" y="1"/>
                    </a:moveTo>
                    <a:cubicBezTo>
                      <a:pt x="22" y="8"/>
                      <a:pt x="7" y="15"/>
                      <a:pt x="0" y="9"/>
                    </a:cubicBezTo>
                    <a:cubicBezTo>
                      <a:pt x="2" y="1"/>
                      <a:pt x="18" y="0"/>
                      <a:pt x="25" y="1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7" name="Freeform 96"/>
              <p:cNvSpPr>
                <a:spLocks/>
              </p:cNvSpPr>
              <p:nvPr/>
            </p:nvSpPr>
            <p:spPr bwMode="auto">
              <a:xfrm>
                <a:off x="992679" y="3368540"/>
                <a:ext cx="49211" cy="23354"/>
              </a:xfrm>
              <a:custGeom>
                <a:avLst/>
                <a:gdLst>
                  <a:gd name="T0" fmla="*/ 14 w 25"/>
                  <a:gd name="T1" fmla="*/ 12 h 12"/>
                  <a:gd name="T2" fmla="*/ 6 w 25"/>
                  <a:gd name="T3" fmla="*/ 12 h 12"/>
                  <a:gd name="T4" fmla="*/ 25 w 25"/>
                  <a:gd name="T5" fmla="*/ 5 h 12"/>
                  <a:gd name="T6" fmla="*/ 14 w 25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12">
                    <a:moveTo>
                      <a:pt x="14" y="12"/>
                    </a:moveTo>
                    <a:cubicBezTo>
                      <a:pt x="11" y="12"/>
                      <a:pt x="9" y="12"/>
                      <a:pt x="6" y="12"/>
                    </a:cubicBezTo>
                    <a:cubicBezTo>
                      <a:pt x="0" y="5"/>
                      <a:pt x="19" y="0"/>
                      <a:pt x="25" y="5"/>
                    </a:cubicBezTo>
                    <a:cubicBezTo>
                      <a:pt x="24" y="10"/>
                      <a:pt x="18" y="10"/>
                      <a:pt x="14" y="12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52" name="Freeform 45"/>
            <p:cNvSpPr>
              <a:spLocks noChangeAspect="1" noEditPoints="1"/>
            </p:cNvSpPr>
            <p:nvPr/>
          </p:nvSpPr>
          <p:spPr bwMode="auto">
            <a:xfrm>
              <a:off x="9547040" y="4231942"/>
              <a:ext cx="421222" cy="414741"/>
            </a:xfrm>
            <a:custGeom>
              <a:avLst/>
              <a:gdLst>
                <a:gd name="T0" fmla="*/ 1359 w 1716"/>
                <a:gd name="T1" fmla="*/ 162 h 1692"/>
                <a:gd name="T2" fmla="*/ 1068 w 1716"/>
                <a:gd name="T3" fmla="*/ 28 h 1692"/>
                <a:gd name="T4" fmla="*/ 225 w 1716"/>
                <a:gd name="T5" fmla="*/ 286 h 1692"/>
                <a:gd name="T6" fmla="*/ 48 w 1716"/>
                <a:gd name="T7" fmla="*/ 601 h 1692"/>
                <a:gd name="T8" fmla="*/ 357 w 1716"/>
                <a:gd name="T9" fmla="*/ 1527 h 1692"/>
                <a:gd name="T10" fmla="*/ 613 w 1716"/>
                <a:gd name="T11" fmla="*/ 1654 h 1692"/>
                <a:gd name="T12" fmla="*/ 1264 w 1716"/>
                <a:gd name="T13" fmla="*/ 1589 h 1692"/>
                <a:gd name="T14" fmla="*/ 1684 w 1716"/>
                <a:gd name="T15" fmla="*/ 1050 h 1692"/>
                <a:gd name="T16" fmla="*/ 1548 w 1716"/>
                <a:gd name="T17" fmla="*/ 470 h 1692"/>
                <a:gd name="T18" fmla="*/ 1489 w 1716"/>
                <a:gd name="T19" fmla="*/ 374 h 1692"/>
                <a:gd name="T20" fmla="*/ 1225 w 1716"/>
                <a:gd name="T21" fmla="*/ 657 h 1692"/>
                <a:gd name="T22" fmla="*/ 1454 w 1716"/>
                <a:gd name="T23" fmla="*/ 857 h 1692"/>
                <a:gd name="T24" fmla="*/ 901 w 1716"/>
                <a:gd name="T25" fmla="*/ 270 h 1692"/>
                <a:gd name="T26" fmla="*/ 776 w 1716"/>
                <a:gd name="T27" fmla="*/ 483 h 1692"/>
                <a:gd name="T28" fmla="*/ 500 w 1716"/>
                <a:gd name="T29" fmla="*/ 732 h 1692"/>
                <a:gd name="T30" fmla="*/ 585 w 1716"/>
                <a:gd name="T31" fmla="*/ 360 h 1692"/>
                <a:gd name="T32" fmla="*/ 884 w 1716"/>
                <a:gd name="T33" fmla="*/ 632 h 1692"/>
                <a:gd name="T34" fmla="*/ 961 w 1716"/>
                <a:gd name="T35" fmla="*/ 655 h 1692"/>
                <a:gd name="T36" fmla="*/ 876 w 1716"/>
                <a:gd name="T37" fmla="*/ 932 h 1692"/>
                <a:gd name="T38" fmla="*/ 1321 w 1716"/>
                <a:gd name="T39" fmla="*/ 524 h 1692"/>
                <a:gd name="T40" fmla="*/ 1151 w 1716"/>
                <a:gd name="T41" fmla="*/ 346 h 1692"/>
                <a:gd name="T42" fmla="*/ 1375 w 1716"/>
                <a:gd name="T43" fmla="*/ 449 h 1692"/>
                <a:gd name="T44" fmla="*/ 1326 w 1716"/>
                <a:gd name="T45" fmla="*/ 247 h 1692"/>
                <a:gd name="T46" fmla="*/ 1326 w 1716"/>
                <a:gd name="T47" fmla="*/ 247 h 1692"/>
                <a:gd name="T48" fmla="*/ 1123 w 1716"/>
                <a:gd name="T49" fmla="*/ 129 h 1692"/>
                <a:gd name="T50" fmla="*/ 1058 w 1716"/>
                <a:gd name="T51" fmla="*/ 337 h 1692"/>
                <a:gd name="T52" fmla="*/ 968 w 1716"/>
                <a:gd name="T53" fmla="*/ 90 h 1692"/>
                <a:gd name="T54" fmla="*/ 811 w 1716"/>
                <a:gd name="T55" fmla="*/ 90 h 1692"/>
                <a:gd name="T56" fmla="*/ 736 w 1716"/>
                <a:gd name="T57" fmla="*/ 124 h 1692"/>
                <a:gd name="T58" fmla="*/ 659 w 1716"/>
                <a:gd name="T59" fmla="*/ 215 h 1692"/>
                <a:gd name="T60" fmla="*/ 655 w 1716"/>
                <a:gd name="T61" fmla="*/ 226 h 1692"/>
                <a:gd name="T62" fmla="*/ 576 w 1716"/>
                <a:gd name="T63" fmla="*/ 137 h 1692"/>
                <a:gd name="T64" fmla="*/ 352 w 1716"/>
                <a:gd name="T65" fmla="*/ 333 h 1692"/>
                <a:gd name="T66" fmla="*/ 571 w 1716"/>
                <a:gd name="T67" fmla="*/ 234 h 1692"/>
                <a:gd name="T68" fmla="*/ 342 w 1716"/>
                <a:gd name="T69" fmla="*/ 383 h 1692"/>
                <a:gd name="T70" fmla="*/ 133 w 1716"/>
                <a:gd name="T71" fmla="*/ 597 h 1692"/>
                <a:gd name="T72" fmla="*/ 111 w 1716"/>
                <a:gd name="T73" fmla="*/ 763 h 1692"/>
                <a:gd name="T74" fmla="*/ 120 w 1716"/>
                <a:gd name="T75" fmla="*/ 1017 h 1692"/>
                <a:gd name="T76" fmla="*/ 355 w 1716"/>
                <a:gd name="T77" fmla="*/ 1078 h 1692"/>
                <a:gd name="T78" fmla="*/ 149 w 1716"/>
                <a:gd name="T79" fmla="*/ 895 h 1692"/>
                <a:gd name="T80" fmla="*/ 462 w 1716"/>
                <a:gd name="T81" fmla="*/ 806 h 1692"/>
                <a:gd name="T82" fmla="*/ 365 w 1716"/>
                <a:gd name="T83" fmla="*/ 1430 h 1692"/>
                <a:gd name="T84" fmla="*/ 599 w 1716"/>
                <a:gd name="T85" fmla="*/ 1564 h 1692"/>
                <a:gd name="T86" fmla="*/ 526 w 1716"/>
                <a:gd name="T87" fmla="*/ 858 h 1692"/>
                <a:gd name="T88" fmla="*/ 947 w 1716"/>
                <a:gd name="T89" fmla="*/ 1605 h 1692"/>
                <a:gd name="T90" fmla="*/ 947 w 1716"/>
                <a:gd name="T91" fmla="*/ 1605 h 1692"/>
                <a:gd name="T92" fmla="*/ 1074 w 1716"/>
                <a:gd name="T93" fmla="*/ 1293 h 1692"/>
                <a:gd name="T94" fmla="*/ 1373 w 1716"/>
                <a:gd name="T95" fmla="*/ 1415 h 1692"/>
                <a:gd name="T96" fmla="*/ 1381 w 1716"/>
                <a:gd name="T97" fmla="*/ 1396 h 1692"/>
                <a:gd name="T98" fmla="*/ 1268 w 1716"/>
                <a:gd name="T99" fmla="*/ 1352 h 1692"/>
                <a:gd name="T100" fmla="*/ 1215 w 1716"/>
                <a:gd name="T101" fmla="*/ 1033 h 1692"/>
                <a:gd name="T102" fmla="*/ 1463 w 1716"/>
                <a:gd name="T103" fmla="*/ 613 h 1692"/>
                <a:gd name="T104" fmla="*/ 1579 w 1716"/>
                <a:gd name="T105" fmla="*/ 655 h 1692"/>
                <a:gd name="T106" fmla="*/ 1522 w 1716"/>
                <a:gd name="T107" fmla="*/ 789 h 1692"/>
                <a:gd name="T108" fmla="*/ 1595 w 1716"/>
                <a:gd name="T109" fmla="*/ 1069 h 1692"/>
                <a:gd name="T110" fmla="*/ 1541 w 1716"/>
                <a:gd name="T111" fmla="*/ 890 h 1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716" h="1692">
                  <a:moveTo>
                    <a:pt x="1657" y="556"/>
                  </a:moveTo>
                  <a:cubicBezTo>
                    <a:pt x="1605" y="414"/>
                    <a:pt x="1514" y="287"/>
                    <a:pt x="1395" y="190"/>
                  </a:cubicBezTo>
                  <a:cubicBezTo>
                    <a:pt x="1389" y="187"/>
                    <a:pt x="1385" y="183"/>
                    <a:pt x="1380" y="179"/>
                  </a:cubicBezTo>
                  <a:cubicBezTo>
                    <a:pt x="1373" y="174"/>
                    <a:pt x="1366" y="168"/>
                    <a:pt x="1359" y="162"/>
                  </a:cubicBezTo>
                  <a:cubicBezTo>
                    <a:pt x="1295" y="117"/>
                    <a:pt x="1224" y="79"/>
                    <a:pt x="1146" y="52"/>
                  </a:cubicBezTo>
                  <a:cubicBezTo>
                    <a:pt x="1143" y="51"/>
                    <a:pt x="1140" y="50"/>
                    <a:pt x="1137" y="49"/>
                  </a:cubicBezTo>
                  <a:cubicBezTo>
                    <a:pt x="1127" y="45"/>
                    <a:pt x="1116" y="42"/>
                    <a:pt x="1106" y="38"/>
                  </a:cubicBezTo>
                  <a:cubicBezTo>
                    <a:pt x="1094" y="35"/>
                    <a:pt x="1082" y="31"/>
                    <a:pt x="1068" y="28"/>
                  </a:cubicBezTo>
                  <a:cubicBezTo>
                    <a:pt x="989" y="8"/>
                    <a:pt x="908" y="0"/>
                    <a:pt x="829" y="3"/>
                  </a:cubicBezTo>
                  <a:cubicBezTo>
                    <a:pt x="820" y="3"/>
                    <a:pt x="811" y="4"/>
                    <a:pt x="802" y="4"/>
                  </a:cubicBezTo>
                  <a:cubicBezTo>
                    <a:pt x="642" y="15"/>
                    <a:pt x="488" y="71"/>
                    <a:pt x="361" y="163"/>
                  </a:cubicBezTo>
                  <a:cubicBezTo>
                    <a:pt x="311" y="199"/>
                    <a:pt x="265" y="241"/>
                    <a:pt x="225" y="286"/>
                  </a:cubicBezTo>
                  <a:cubicBezTo>
                    <a:pt x="184" y="332"/>
                    <a:pt x="148" y="383"/>
                    <a:pt x="117" y="438"/>
                  </a:cubicBezTo>
                  <a:cubicBezTo>
                    <a:pt x="95" y="477"/>
                    <a:pt x="75" y="520"/>
                    <a:pt x="60" y="565"/>
                  </a:cubicBezTo>
                  <a:cubicBezTo>
                    <a:pt x="59" y="567"/>
                    <a:pt x="58" y="569"/>
                    <a:pt x="57" y="572"/>
                  </a:cubicBezTo>
                  <a:cubicBezTo>
                    <a:pt x="54" y="581"/>
                    <a:pt x="51" y="591"/>
                    <a:pt x="48" y="601"/>
                  </a:cubicBezTo>
                  <a:cubicBezTo>
                    <a:pt x="2" y="750"/>
                    <a:pt x="0" y="902"/>
                    <a:pt x="34" y="1044"/>
                  </a:cubicBezTo>
                  <a:cubicBezTo>
                    <a:pt x="52" y="1113"/>
                    <a:pt x="77" y="1180"/>
                    <a:pt x="111" y="1243"/>
                  </a:cubicBezTo>
                  <a:cubicBezTo>
                    <a:pt x="154" y="1325"/>
                    <a:pt x="212" y="1400"/>
                    <a:pt x="281" y="1464"/>
                  </a:cubicBezTo>
                  <a:cubicBezTo>
                    <a:pt x="305" y="1486"/>
                    <a:pt x="331" y="1507"/>
                    <a:pt x="357" y="1527"/>
                  </a:cubicBezTo>
                  <a:cubicBezTo>
                    <a:pt x="423" y="1574"/>
                    <a:pt x="496" y="1613"/>
                    <a:pt x="575" y="1641"/>
                  </a:cubicBezTo>
                  <a:cubicBezTo>
                    <a:pt x="578" y="1642"/>
                    <a:pt x="580" y="1643"/>
                    <a:pt x="584" y="1644"/>
                  </a:cubicBezTo>
                  <a:cubicBezTo>
                    <a:pt x="593" y="1647"/>
                    <a:pt x="603" y="1651"/>
                    <a:pt x="612" y="1653"/>
                  </a:cubicBezTo>
                  <a:cubicBezTo>
                    <a:pt x="613" y="1654"/>
                    <a:pt x="613" y="1654"/>
                    <a:pt x="613" y="1654"/>
                  </a:cubicBezTo>
                  <a:cubicBezTo>
                    <a:pt x="626" y="1658"/>
                    <a:pt x="640" y="1661"/>
                    <a:pt x="652" y="1664"/>
                  </a:cubicBezTo>
                  <a:cubicBezTo>
                    <a:pt x="735" y="1685"/>
                    <a:pt x="818" y="1692"/>
                    <a:pt x="899" y="1689"/>
                  </a:cubicBezTo>
                  <a:cubicBezTo>
                    <a:pt x="932" y="1687"/>
                    <a:pt x="965" y="1684"/>
                    <a:pt x="998" y="1679"/>
                  </a:cubicBezTo>
                  <a:cubicBezTo>
                    <a:pt x="1091" y="1664"/>
                    <a:pt x="1181" y="1632"/>
                    <a:pt x="1264" y="1589"/>
                  </a:cubicBezTo>
                  <a:cubicBezTo>
                    <a:pt x="1327" y="1555"/>
                    <a:pt x="1385" y="1513"/>
                    <a:pt x="1439" y="1464"/>
                  </a:cubicBezTo>
                  <a:cubicBezTo>
                    <a:pt x="1538" y="1373"/>
                    <a:pt x="1616" y="1257"/>
                    <a:pt x="1664" y="1120"/>
                  </a:cubicBezTo>
                  <a:cubicBezTo>
                    <a:pt x="1667" y="1111"/>
                    <a:pt x="1670" y="1101"/>
                    <a:pt x="1673" y="1091"/>
                  </a:cubicBezTo>
                  <a:cubicBezTo>
                    <a:pt x="1677" y="1078"/>
                    <a:pt x="1681" y="1064"/>
                    <a:pt x="1684" y="1050"/>
                  </a:cubicBezTo>
                  <a:cubicBezTo>
                    <a:pt x="1696" y="1001"/>
                    <a:pt x="1704" y="951"/>
                    <a:pt x="1707" y="901"/>
                  </a:cubicBezTo>
                  <a:cubicBezTo>
                    <a:pt x="1716" y="782"/>
                    <a:pt x="1697" y="664"/>
                    <a:pt x="1657" y="556"/>
                  </a:cubicBezTo>
                  <a:close/>
                  <a:moveTo>
                    <a:pt x="1489" y="374"/>
                  </a:moveTo>
                  <a:cubicBezTo>
                    <a:pt x="1513" y="405"/>
                    <a:pt x="1533" y="438"/>
                    <a:pt x="1548" y="470"/>
                  </a:cubicBezTo>
                  <a:cubicBezTo>
                    <a:pt x="1530" y="450"/>
                    <a:pt x="1511" y="430"/>
                    <a:pt x="1492" y="411"/>
                  </a:cubicBezTo>
                  <a:cubicBezTo>
                    <a:pt x="1484" y="399"/>
                    <a:pt x="1474" y="387"/>
                    <a:pt x="1465" y="376"/>
                  </a:cubicBezTo>
                  <a:cubicBezTo>
                    <a:pt x="1464" y="364"/>
                    <a:pt x="1462" y="351"/>
                    <a:pt x="1460" y="339"/>
                  </a:cubicBezTo>
                  <a:cubicBezTo>
                    <a:pt x="1470" y="350"/>
                    <a:pt x="1480" y="362"/>
                    <a:pt x="1489" y="374"/>
                  </a:cubicBezTo>
                  <a:close/>
                  <a:moveTo>
                    <a:pt x="1454" y="857"/>
                  </a:moveTo>
                  <a:cubicBezTo>
                    <a:pt x="1412" y="890"/>
                    <a:pt x="1360" y="915"/>
                    <a:pt x="1299" y="933"/>
                  </a:cubicBezTo>
                  <a:cubicBezTo>
                    <a:pt x="1276" y="941"/>
                    <a:pt x="1250" y="946"/>
                    <a:pt x="1225" y="951"/>
                  </a:cubicBezTo>
                  <a:cubicBezTo>
                    <a:pt x="1234" y="849"/>
                    <a:pt x="1234" y="751"/>
                    <a:pt x="1225" y="657"/>
                  </a:cubicBezTo>
                  <a:cubicBezTo>
                    <a:pt x="1232" y="656"/>
                    <a:pt x="1239" y="654"/>
                    <a:pt x="1245" y="652"/>
                  </a:cubicBezTo>
                  <a:cubicBezTo>
                    <a:pt x="1289" y="639"/>
                    <a:pt x="1329" y="620"/>
                    <a:pt x="1363" y="593"/>
                  </a:cubicBezTo>
                  <a:cubicBezTo>
                    <a:pt x="1373" y="610"/>
                    <a:pt x="1381" y="629"/>
                    <a:pt x="1389" y="647"/>
                  </a:cubicBezTo>
                  <a:cubicBezTo>
                    <a:pt x="1420" y="713"/>
                    <a:pt x="1442" y="784"/>
                    <a:pt x="1454" y="857"/>
                  </a:cubicBezTo>
                  <a:close/>
                  <a:moveTo>
                    <a:pt x="717" y="429"/>
                  </a:moveTo>
                  <a:cubicBezTo>
                    <a:pt x="712" y="423"/>
                    <a:pt x="707" y="416"/>
                    <a:pt x="703" y="411"/>
                  </a:cubicBezTo>
                  <a:cubicBezTo>
                    <a:pt x="682" y="383"/>
                    <a:pt x="666" y="353"/>
                    <a:pt x="658" y="325"/>
                  </a:cubicBezTo>
                  <a:cubicBezTo>
                    <a:pt x="736" y="293"/>
                    <a:pt x="818" y="275"/>
                    <a:pt x="901" y="270"/>
                  </a:cubicBezTo>
                  <a:cubicBezTo>
                    <a:pt x="837" y="313"/>
                    <a:pt x="776" y="366"/>
                    <a:pt x="717" y="429"/>
                  </a:cubicBezTo>
                  <a:close/>
                  <a:moveTo>
                    <a:pt x="981" y="315"/>
                  </a:moveTo>
                  <a:cubicBezTo>
                    <a:pt x="908" y="556"/>
                    <a:pt x="908" y="556"/>
                    <a:pt x="908" y="556"/>
                  </a:cubicBezTo>
                  <a:cubicBezTo>
                    <a:pt x="858" y="536"/>
                    <a:pt x="814" y="512"/>
                    <a:pt x="776" y="483"/>
                  </a:cubicBezTo>
                  <a:cubicBezTo>
                    <a:pt x="801" y="456"/>
                    <a:pt x="827" y="432"/>
                    <a:pt x="853" y="409"/>
                  </a:cubicBezTo>
                  <a:cubicBezTo>
                    <a:pt x="894" y="372"/>
                    <a:pt x="937" y="340"/>
                    <a:pt x="981" y="315"/>
                  </a:cubicBezTo>
                  <a:close/>
                  <a:moveTo>
                    <a:pt x="664" y="488"/>
                  </a:moveTo>
                  <a:cubicBezTo>
                    <a:pt x="604" y="561"/>
                    <a:pt x="550" y="643"/>
                    <a:pt x="500" y="732"/>
                  </a:cubicBezTo>
                  <a:cubicBezTo>
                    <a:pt x="475" y="709"/>
                    <a:pt x="453" y="685"/>
                    <a:pt x="433" y="659"/>
                  </a:cubicBezTo>
                  <a:cubicBezTo>
                    <a:pt x="400" y="617"/>
                    <a:pt x="376" y="573"/>
                    <a:pt x="361" y="528"/>
                  </a:cubicBezTo>
                  <a:cubicBezTo>
                    <a:pt x="420" y="466"/>
                    <a:pt x="487" y="413"/>
                    <a:pt x="560" y="372"/>
                  </a:cubicBezTo>
                  <a:cubicBezTo>
                    <a:pt x="568" y="368"/>
                    <a:pt x="576" y="364"/>
                    <a:pt x="585" y="360"/>
                  </a:cubicBezTo>
                  <a:cubicBezTo>
                    <a:pt x="596" y="394"/>
                    <a:pt x="615" y="429"/>
                    <a:pt x="639" y="460"/>
                  </a:cubicBezTo>
                  <a:cubicBezTo>
                    <a:pt x="647" y="470"/>
                    <a:pt x="655" y="479"/>
                    <a:pt x="664" y="488"/>
                  </a:cubicBezTo>
                  <a:close/>
                  <a:moveTo>
                    <a:pt x="724" y="543"/>
                  </a:moveTo>
                  <a:cubicBezTo>
                    <a:pt x="769" y="579"/>
                    <a:pt x="823" y="609"/>
                    <a:pt x="884" y="632"/>
                  </a:cubicBezTo>
                  <a:cubicBezTo>
                    <a:pt x="799" y="909"/>
                    <a:pt x="799" y="909"/>
                    <a:pt x="799" y="909"/>
                  </a:cubicBezTo>
                  <a:cubicBezTo>
                    <a:pt x="709" y="879"/>
                    <a:pt x="630" y="835"/>
                    <a:pt x="563" y="785"/>
                  </a:cubicBezTo>
                  <a:cubicBezTo>
                    <a:pt x="611" y="696"/>
                    <a:pt x="665" y="614"/>
                    <a:pt x="724" y="543"/>
                  </a:cubicBezTo>
                  <a:close/>
                  <a:moveTo>
                    <a:pt x="961" y="655"/>
                  </a:moveTo>
                  <a:cubicBezTo>
                    <a:pt x="1024" y="670"/>
                    <a:pt x="1087" y="674"/>
                    <a:pt x="1145" y="670"/>
                  </a:cubicBezTo>
                  <a:cubicBezTo>
                    <a:pt x="1146" y="679"/>
                    <a:pt x="1147" y="686"/>
                    <a:pt x="1147" y="694"/>
                  </a:cubicBezTo>
                  <a:cubicBezTo>
                    <a:pt x="1154" y="778"/>
                    <a:pt x="1152" y="867"/>
                    <a:pt x="1143" y="960"/>
                  </a:cubicBezTo>
                  <a:cubicBezTo>
                    <a:pt x="1059" y="965"/>
                    <a:pt x="968" y="956"/>
                    <a:pt x="876" y="932"/>
                  </a:cubicBezTo>
                  <a:cubicBezTo>
                    <a:pt x="961" y="655"/>
                    <a:pt x="961" y="655"/>
                    <a:pt x="961" y="655"/>
                  </a:cubicBezTo>
                  <a:cubicBezTo>
                    <a:pt x="961" y="655"/>
                    <a:pt x="961" y="655"/>
                    <a:pt x="961" y="655"/>
                  </a:cubicBezTo>
                  <a:close/>
                  <a:moveTo>
                    <a:pt x="1151" y="346"/>
                  </a:moveTo>
                  <a:cubicBezTo>
                    <a:pt x="1217" y="396"/>
                    <a:pt x="1274" y="456"/>
                    <a:pt x="1321" y="524"/>
                  </a:cubicBezTo>
                  <a:cubicBezTo>
                    <a:pt x="1295" y="546"/>
                    <a:pt x="1262" y="564"/>
                    <a:pt x="1223" y="575"/>
                  </a:cubicBezTo>
                  <a:cubicBezTo>
                    <a:pt x="1220" y="576"/>
                    <a:pt x="1218" y="577"/>
                    <a:pt x="1215" y="577"/>
                  </a:cubicBezTo>
                  <a:cubicBezTo>
                    <a:pt x="1210" y="552"/>
                    <a:pt x="1205" y="527"/>
                    <a:pt x="1200" y="503"/>
                  </a:cubicBezTo>
                  <a:cubicBezTo>
                    <a:pt x="1188" y="448"/>
                    <a:pt x="1171" y="395"/>
                    <a:pt x="1151" y="346"/>
                  </a:cubicBezTo>
                  <a:close/>
                  <a:moveTo>
                    <a:pt x="1382" y="423"/>
                  </a:moveTo>
                  <a:cubicBezTo>
                    <a:pt x="1381" y="430"/>
                    <a:pt x="1380" y="436"/>
                    <a:pt x="1378" y="441"/>
                  </a:cubicBezTo>
                  <a:cubicBezTo>
                    <a:pt x="1378" y="442"/>
                    <a:pt x="1377" y="444"/>
                    <a:pt x="1377" y="445"/>
                  </a:cubicBezTo>
                  <a:cubicBezTo>
                    <a:pt x="1377" y="446"/>
                    <a:pt x="1376" y="448"/>
                    <a:pt x="1375" y="449"/>
                  </a:cubicBezTo>
                  <a:cubicBezTo>
                    <a:pt x="1374" y="452"/>
                    <a:pt x="1373" y="455"/>
                    <a:pt x="1372" y="458"/>
                  </a:cubicBezTo>
                  <a:cubicBezTo>
                    <a:pt x="1347" y="423"/>
                    <a:pt x="1320" y="391"/>
                    <a:pt x="1290" y="362"/>
                  </a:cubicBezTo>
                  <a:cubicBezTo>
                    <a:pt x="1323" y="380"/>
                    <a:pt x="1354" y="400"/>
                    <a:pt x="1382" y="423"/>
                  </a:cubicBezTo>
                  <a:close/>
                  <a:moveTo>
                    <a:pt x="1326" y="247"/>
                  </a:moveTo>
                  <a:cubicBezTo>
                    <a:pt x="1328" y="249"/>
                    <a:pt x="1330" y="251"/>
                    <a:pt x="1331" y="254"/>
                  </a:cubicBezTo>
                  <a:cubicBezTo>
                    <a:pt x="1347" y="273"/>
                    <a:pt x="1359" y="293"/>
                    <a:pt x="1368" y="314"/>
                  </a:cubicBezTo>
                  <a:cubicBezTo>
                    <a:pt x="1320" y="283"/>
                    <a:pt x="1268" y="258"/>
                    <a:pt x="1213" y="238"/>
                  </a:cubicBezTo>
                  <a:cubicBezTo>
                    <a:pt x="1251" y="236"/>
                    <a:pt x="1289" y="239"/>
                    <a:pt x="1326" y="247"/>
                  </a:cubicBezTo>
                  <a:close/>
                  <a:moveTo>
                    <a:pt x="1123" y="129"/>
                  </a:moveTo>
                  <a:cubicBezTo>
                    <a:pt x="1147" y="138"/>
                    <a:pt x="1172" y="148"/>
                    <a:pt x="1195" y="159"/>
                  </a:cubicBezTo>
                  <a:cubicBezTo>
                    <a:pt x="1166" y="161"/>
                    <a:pt x="1137" y="166"/>
                    <a:pt x="1108" y="175"/>
                  </a:cubicBezTo>
                  <a:cubicBezTo>
                    <a:pt x="1123" y="129"/>
                    <a:pt x="1123" y="129"/>
                    <a:pt x="1123" y="129"/>
                  </a:cubicBezTo>
                  <a:cubicBezTo>
                    <a:pt x="1123" y="129"/>
                    <a:pt x="1123" y="129"/>
                    <a:pt x="1123" y="129"/>
                  </a:cubicBezTo>
                  <a:close/>
                  <a:moveTo>
                    <a:pt x="1135" y="590"/>
                  </a:moveTo>
                  <a:cubicBezTo>
                    <a:pt x="1088" y="594"/>
                    <a:pt x="1037" y="590"/>
                    <a:pt x="984" y="579"/>
                  </a:cubicBezTo>
                  <a:cubicBezTo>
                    <a:pt x="1058" y="337"/>
                    <a:pt x="1058" y="337"/>
                    <a:pt x="1058" y="337"/>
                  </a:cubicBezTo>
                  <a:cubicBezTo>
                    <a:pt x="1094" y="410"/>
                    <a:pt x="1119" y="496"/>
                    <a:pt x="1135" y="590"/>
                  </a:cubicBezTo>
                  <a:close/>
                  <a:moveTo>
                    <a:pt x="1045" y="105"/>
                  </a:moveTo>
                  <a:cubicBezTo>
                    <a:pt x="1031" y="150"/>
                    <a:pt x="1031" y="150"/>
                    <a:pt x="1031" y="150"/>
                  </a:cubicBezTo>
                  <a:cubicBezTo>
                    <a:pt x="1012" y="129"/>
                    <a:pt x="991" y="109"/>
                    <a:pt x="968" y="90"/>
                  </a:cubicBezTo>
                  <a:cubicBezTo>
                    <a:pt x="994" y="94"/>
                    <a:pt x="1019" y="98"/>
                    <a:pt x="1045" y="105"/>
                  </a:cubicBezTo>
                  <a:close/>
                  <a:moveTo>
                    <a:pt x="809" y="90"/>
                  </a:moveTo>
                  <a:cubicBezTo>
                    <a:pt x="810" y="91"/>
                    <a:pt x="810" y="91"/>
                    <a:pt x="811" y="91"/>
                  </a:cubicBezTo>
                  <a:cubicBezTo>
                    <a:pt x="811" y="90"/>
                    <a:pt x="811" y="90"/>
                    <a:pt x="811" y="90"/>
                  </a:cubicBezTo>
                  <a:cubicBezTo>
                    <a:pt x="811" y="90"/>
                    <a:pt x="811" y="90"/>
                    <a:pt x="811" y="90"/>
                  </a:cubicBezTo>
                  <a:cubicBezTo>
                    <a:pt x="811" y="91"/>
                    <a:pt x="811" y="91"/>
                    <a:pt x="811" y="91"/>
                  </a:cubicBezTo>
                  <a:cubicBezTo>
                    <a:pt x="845" y="104"/>
                    <a:pt x="879" y="123"/>
                    <a:pt x="909" y="146"/>
                  </a:cubicBezTo>
                  <a:cubicBezTo>
                    <a:pt x="851" y="132"/>
                    <a:pt x="793" y="125"/>
                    <a:pt x="736" y="124"/>
                  </a:cubicBezTo>
                  <a:cubicBezTo>
                    <a:pt x="757" y="111"/>
                    <a:pt x="781" y="99"/>
                    <a:pt x="809" y="90"/>
                  </a:cubicBezTo>
                  <a:close/>
                  <a:moveTo>
                    <a:pt x="655" y="226"/>
                  </a:moveTo>
                  <a:cubicBezTo>
                    <a:pt x="656" y="225"/>
                    <a:pt x="656" y="224"/>
                    <a:pt x="656" y="223"/>
                  </a:cubicBezTo>
                  <a:cubicBezTo>
                    <a:pt x="657" y="221"/>
                    <a:pt x="658" y="218"/>
                    <a:pt x="659" y="215"/>
                  </a:cubicBezTo>
                  <a:cubicBezTo>
                    <a:pt x="660" y="212"/>
                    <a:pt x="661" y="209"/>
                    <a:pt x="662" y="206"/>
                  </a:cubicBezTo>
                  <a:cubicBezTo>
                    <a:pt x="700" y="203"/>
                    <a:pt x="738" y="203"/>
                    <a:pt x="777" y="206"/>
                  </a:cubicBezTo>
                  <a:cubicBezTo>
                    <a:pt x="734" y="214"/>
                    <a:pt x="693" y="226"/>
                    <a:pt x="652" y="242"/>
                  </a:cubicBezTo>
                  <a:cubicBezTo>
                    <a:pt x="653" y="237"/>
                    <a:pt x="654" y="231"/>
                    <a:pt x="655" y="226"/>
                  </a:cubicBezTo>
                  <a:close/>
                  <a:moveTo>
                    <a:pt x="622" y="99"/>
                  </a:moveTo>
                  <a:cubicBezTo>
                    <a:pt x="630" y="97"/>
                    <a:pt x="638" y="95"/>
                    <a:pt x="646" y="93"/>
                  </a:cubicBezTo>
                  <a:cubicBezTo>
                    <a:pt x="637" y="101"/>
                    <a:pt x="629" y="111"/>
                    <a:pt x="621" y="121"/>
                  </a:cubicBezTo>
                  <a:cubicBezTo>
                    <a:pt x="606" y="126"/>
                    <a:pt x="591" y="131"/>
                    <a:pt x="576" y="137"/>
                  </a:cubicBezTo>
                  <a:cubicBezTo>
                    <a:pt x="550" y="142"/>
                    <a:pt x="523" y="148"/>
                    <a:pt x="498" y="155"/>
                  </a:cubicBezTo>
                  <a:cubicBezTo>
                    <a:pt x="533" y="132"/>
                    <a:pt x="575" y="114"/>
                    <a:pt x="622" y="99"/>
                  </a:cubicBezTo>
                  <a:close/>
                  <a:moveTo>
                    <a:pt x="342" y="383"/>
                  </a:moveTo>
                  <a:cubicBezTo>
                    <a:pt x="344" y="367"/>
                    <a:pt x="348" y="349"/>
                    <a:pt x="352" y="333"/>
                  </a:cubicBezTo>
                  <a:cubicBezTo>
                    <a:pt x="354" y="328"/>
                    <a:pt x="355" y="324"/>
                    <a:pt x="357" y="319"/>
                  </a:cubicBezTo>
                  <a:cubicBezTo>
                    <a:pt x="361" y="310"/>
                    <a:pt x="365" y="301"/>
                    <a:pt x="370" y="291"/>
                  </a:cubicBezTo>
                  <a:cubicBezTo>
                    <a:pt x="434" y="258"/>
                    <a:pt x="504" y="234"/>
                    <a:pt x="574" y="219"/>
                  </a:cubicBezTo>
                  <a:cubicBezTo>
                    <a:pt x="573" y="223"/>
                    <a:pt x="572" y="228"/>
                    <a:pt x="571" y="234"/>
                  </a:cubicBezTo>
                  <a:cubicBezTo>
                    <a:pt x="569" y="248"/>
                    <a:pt x="568" y="262"/>
                    <a:pt x="569" y="277"/>
                  </a:cubicBezTo>
                  <a:cubicBezTo>
                    <a:pt x="553" y="285"/>
                    <a:pt x="536" y="293"/>
                    <a:pt x="520" y="303"/>
                  </a:cubicBezTo>
                  <a:cubicBezTo>
                    <a:pt x="457" y="338"/>
                    <a:pt x="396" y="383"/>
                    <a:pt x="341" y="435"/>
                  </a:cubicBezTo>
                  <a:cubicBezTo>
                    <a:pt x="340" y="417"/>
                    <a:pt x="340" y="400"/>
                    <a:pt x="342" y="383"/>
                  </a:cubicBezTo>
                  <a:close/>
                  <a:moveTo>
                    <a:pt x="124" y="625"/>
                  </a:moveTo>
                  <a:cubicBezTo>
                    <a:pt x="124" y="625"/>
                    <a:pt x="124" y="625"/>
                    <a:pt x="124" y="625"/>
                  </a:cubicBezTo>
                  <a:cubicBezTo>
                    <a:pt x="125" y="624"/>
                    <a:pt x="125" y="624"/>
                    <a:pt x="125" y="624"/>
                  </a:cubicBezTo>
                  <a:cubicBezTo>
                    <a:pt x="127" y="614"/>
                    <a:pt x="130" y="606"/>
                    <a:pt x="133" y="597"/>
                  </a:cubicBezTo>
                  <a:cubicBezTo>
                    <a:pt x="163" y="510"/>
                    <a:pt x="208" y="432"/>
                    <a:pt x="263" y="365"/>
                  </a:cubicBezTo>
                  <a:cubicBezTo>
                    <a:pt x="260" y="388"/>
                    <a:pt x="259" y="411"/>
                    <a:pt x="260" y="435"/>
                  </a:cubicBezTo>
                  <a:cubicBezTo>
                    <a:pt x="261" y="459"/>
                    <a:pt x="265" y="483"/>
                    <a:pt x="271" y="508"/>
                  </a:cubicBezTo>
                  <a:cubicBezTo>
                    <a:pt x="206" y="582"/>
                    <a:pt x="153" y="668"/>
                    <a:pt x="111" y="763"/>
                  </a:cubicBezTo>
                  <a:cubicBezTo>
                    <a:pt x="107" y="716"/>
                    <a:pt x="111" y="669"/>
                    <a:pt x="124" y="625"/>
                  </a:cubicBezTo>
                  <a:close/>
                  <a:moveTo>
                    <a:pt x="292" y="1361"/>
                  </a:moveTo>
                  <a:cubicBezTo>
                    <a:pt x="208" y="1270"/>
                    <a:pt x="148" y="1159"/>
                    <a:pt x="116" y="1039"/>
                  </a:cubicBezTo>
                  <a:cubicBezTo>
                    <a:pt x="117" y="1031"/>
                    <a:pt x="118" y="1024"/>
                    <a:pt x="120" y="1017"/>
                  </a:cubicBezTo>
                  <a:cubicBezTo>
                    <a:pt x="131" y="1035"/>
                    <a:pt x="144" y="1052"/>
                    <a:pt x="158" y="1071"/>
                  </a:cubicBezTo>
                  <a:cubicBezTo>
                    <a:pt x="201" y="1126"/>
                    <a:pt x="255" y="1180"/>
                    <a:pt x="317" y="1228"/>
                  </a:cubicBezTo>
                  <a:cubicBezTo>
                    <a:pt x="306" y="1273"/>
                    <a:pt x="299" y="1318"/>
                    <a:pt x="292" y="1361"/>
                  </a:cubicBezTo>
                  <a:close/>
                  <a:moveTo>
                    <a:pt x="355" y="1078"/>
                  </a:moveTo>
                  <a:cubicBezTo>
                    <a:pt x="349" y="1099"/>
                    <a:pt x="343" y="1120"/>
                    <a:pt x="338" y="1142"/>
                  </a:cubicBezTo>
                  <a:cubicBezTo>
                    <a:pt x="293" y="1104"/>
                    <a:pt x="254" y="1064"/>
                    <a:pt x="221" y="1022"/>
                  </a:cubicBezTo>
                  <a:cubicBezTo>
                    <a:pt x="191" y="981"/>
                    <a:pt x="166" y="940"/>
                    <a:pt x="148" y="898"/>
                  </a:cubicBezTo>
                  <a:cubicBezTo>
                    <a:pt x="148" y="897"/>
                    <a:pt x="148" y="896"/>
                    <a:pt x="149" y="895"/>
                  </a:cubicBezTo>
                  <a:cubicBezTo>
                    <a:pt x="152" y="885"/>
                    <a:pt x="155" y="875"/>
                    <a:pt x="158" y="864"/>
                  </a:cubicBezTo>
                  <a:cubicBezTo>
                    <a:pt x="193" y="765"/>
                    <a:pt x="242" y="675"/>
                    <a:pt x="301" y="597"/>
                  </a:cubicBezTo>
                  <a:cubicBezTo>
                    <a:pt x="319" y="636"/>
                    <a:pt x="342" y="672"/>
                    <a:pt x="369" y="708"/>
                  </a:cubicBezTo>
                  <a:cubicBezTo>
                    <a:pt x="395" y="743"/>
                    <a:pt x="427" y="776"/>
                    <a:pt x="462" y="806"/>
                  </a:cubicBezTo>
                  <a:cubicBezTo>
                    <a:pt x="427" y="880"/>
                    <a:pt x="395" y="957"/>
                    <a:pt x="369" y="1038"/>
                  </a:cubicBezTo>
                  <a:cubicBezTo>
                    <a:pt x="365" y="1051"/>
                    <a:pt x="360" y="1065"/>
                    <a:pt x="355" y="1078"/>
                  </a:cubicBezTo>
                  <a:close/>
                  <a:moveTo>
                    <a:pt x="599" y="1564"/>
                  </a:moveTo>
                  <a:cubicBezTo>
                    <a:pt x="511" y="1533"/>
                    <a:pt x="432" y="1487"/>
                    <a:pt x="365" y="1430"/>
                  </a:cubicBezTo>
                  <a:cubicBezTo>
                    <a:pt x="371" y="1381"/>
                    <a:pt x="378" y="1330"/>
                    <a:pt x="388" y="1279"/>
                  </a:cubicBezTo>
                  <a:cubicBezTo>
                    <a:pt x="466" y="1329"/>
                    <a:pt x="553" y="1371"/>
                    <a:pt x="648" y="1404"/>
                  </a:cubicBezTo>
                  <a:cubicBezTo>
                    <a:pt x="599" y="1564"/>
                    <a:pt x="599" y="1564"/>
                    <a:pt x="599" y="1564"/>
                  </a:cubicBezTo>
                  <a:cubicBezTo>
                    <a:pt x="599" y="1564"/>
                    <a:pt x="599" y="1564"/>
                    <a:pt x="599" y="1564"/>
                  </a:cubicBezTo>
                  <a:close/>
                  <a:moveTo>
                    <a:pt x="408" y="1195"/>
                  </a:moveTo>
                  <a:cubicBezTo>
                    <a:pt x="415" y="1164"/>
                    <a:pt x="423" y="1133"/>
                    <a:pt x="433" y="1101"/>
                  </a:cubicBezTo>
                  <a:cubicBezTo>
                    <a:pt x="437" y="1089"/>
                    <a:pt x="441" y="1076"/>
                    <a:pt x="445" y="1063"/>
                  </a:cubicBezTo>
                  <a:cubicBezTo>
                    <a:pt x="469" y="991"/>
                    <a:pt x="497" y="922"/>
                    <a:pt x="526" y="858"/>
                  </a:cubicBezTo>
                  <a:cubicBezTo>
                    <a:pt x="599" y="910"/>
                    <a:pt x="683" y="954"/>
                    <a:pt x="776" y="986"/>
                  </a:cubicBezTo>
                  <a:cubicBezTo>
                    <a:pt x="671" y="1327"/>
                    <a:pt x="671" y="1327"/>
                    <a:pt x="671" y="1327"/>
                  </a:cubicBezTo>
                  <a:cubicBezTo>
                    <a:pt x="572" y="1293"/>
                    <a:pt x="483" y="1247"/>
                    <a:pt x="408" y="1195"/>
                  </a:cubicBezTo>
                  <a:close/>
                  <a:moveTo>
                    <a:pt x="947" y="1605"/>
                  </a:moveTo>
                  <a:cubicBezTo>
                    <a:pt x="858" y="1615"/>
                    <a:pt x="767" y="1610"/>
                    <a:pt x="676" y="1588"/>
                  </a:cubicBezTo>
                  <a:cubicBezTo>
                    <a:pt x="726" y="1427"/>
                    <a:pt x="726" y="1427"/>
                    <a:pt x="726" y="1427"/>
                  </a:cubicBezTo>
                  <a:cubicBezTo>
                    <a:pt x="823" y="1453"/>
                    <a:pt x="919" y="1466"/>
                    <a:pt x="1012" y="1467"/>
                  </a:cubicBezTo>
                  <a:cubicBezTo>
                    <a:pt x="992" y="1515"/>
                    <a:pt x="970" y="1561"/>
                    <a:pt x="947" y="1605"/>
                  </a:cubicBezTo>
                  <a:close/>
                  <a:moveTo>
                    <a:pt x="748" y="1350"/>
                  </a:moveTo>
                  <a:cubicBezTo>
                    <a:pt x="853" y="1010"/>
                    <a:pt x="853" y="1010"/>
                    <a:pt x="853" y="1010"/>
                  </a:cubicBezTo>
                  <a:cubicBezTo>
                    <a:pt x="949" y="1034"/>
                    <a:pt x="1043" y="1044"/>
                    <a:pt x="1133" y="1040"/>
                  </a:cubicBezTo>
                  <a:cubicBezTo>
                    <a:pt x="1119" y="1123"/>
                    <a:pt x="1100" y="1208"/>
                    <a:pt x="1074" y="1293"/>
                  </a:cubicBezTo>
                  <a:cubicBezTo>
                    <a:pt x="1070" y="1306"/>
                    <a:pt x="1066" y="1320"/>
                    <a:pt x="1062" y="1332"/>
                  </a:cubicBezTo>
                  <a:cubicBezTo>
                    <a:pt x="1056" y="1350"/>
                    <a:pt x="1050" y="1368"/>
                    <a:pt x="1043" y="1387"/>
                  </a:cubicBezTo>
                  <a:cubicBezTo>
                    <a:pt x="950" y="1389"/>
                    <a:pt x="849" y="1376"/>
                    <a:pt x="748" y="1350"/>
                  </a:cubicBezTo>
                  <a:close/>
                  <a:moveTo>
                    <a:pt x="1373" y="1415"/>
                  </a:moveTo>
                  <a:cubicBezTo>
                    <a:pt x="1279" y="1498"/>
                    <a:pt x="1166" y="1557"/>
                    <a:pt x="1046" y="1587"/>
                  </a:cubicBezTo>
                  <a:cubicBezTo>
                    <a:pt x="1065" y="1547"/>
                    <a:pt x="1084" y="1506"/>
                    <a:pt x="1100" y="1464"/>
                  </a:cubicBezTo>
                  <a:cubicBezTo>
                    <a:pt x="1167" y="1459"/>
                    <a:pt x="1231" y="1448"/>
                    <a:pt x="1291" y="1429"/>
                  </a:cubicBezTo>
                  <a:cubicBezTo>
                    <a:pt x="1323" y="1420"/>
                    <a:pt x="1353" y="1409"/>
                    <a:pt x="1381" y="1396"/>
                  </a:cubicBezTo>
                  <a:cubicBezTo>
                    <a:pt x="1378" y="1403"/>
                    <a:pt x="1376" y="1409"/>
                    <a:pt x="1373" y="1415"/>
                  </a:cubicBezTo>
                  <a:close/>
                  <a:moveTo>
                    <a:pt x="1426" y="1280"/>
                  </a:moveTo>
                  <a:cubicBezTo>
                    <a:pt x="1425" y="1280"/>
                    <a:pt x="1425" y="1281"/>
                    <a:pt x="1425" y="1282"/>
                  </a:cubicBezTo>
                  <a:cubicBezTo>
                    <a:pt x="1379" y="1311"/>
                    <a:pt x="1327" y="1335"/>
                    <a:pt x="1268" y="1352"/>
                  </a:cubicBezTo>
                  <a:cubicBezTo>
                    <a:pt x="1225" y="1365"/>
                    <a:pt x="1179" y="1374"/>
                    <a:pt x="1131" y="1381"/>
                  </a:cubicBezTo>
                  <a:cubicBezTo>
                    <a:pt x="1134" y="1372"/>
                    <a:pt x="1136" y="1365"/>
                    <a:pt x="1139" y="1357"/>
                  </a:cubicBezTo>
                  <a:cubicBezTo>
                    <a:pt x="1143" y="1344"/>
                    <a:pt x="1147" y="1331"/>
                    <a:pt x="1151" y="1317"/>
                  </a:cubicBezTo>
                  <a:cubicBezTo>
                    <a:pt x="1181" y="1221"/>
                    <a:pt x="1201" y="1126"/>
                    <a:pt x="1215" y="1033"/>
                  </a:cubicBezTo>
                  <a:cubicBezTo>
                    <a:pt x="1252" y="1028"/>
                    <a:pt x="1288" y="1020"/>
                    <a:pt x="1323" y="1010"/>
                  </a:cubicBezTo>
                  <a:cubicBezTo>
                    <a:pt x="1374" y="994"/>
                    <a:pt x="1422" y="974"/>
                    <a:pt x="1465" y="948"/>
                  </a:cubicBezTo>
                  <a:cubicBezTo>
                    <a:pt x="1472" y="1055"/>
                    <a:pt x="1460" y="1168"/>
                    <a:pt x="1426" y="1280"/>
                  </a:cubicBezTo>
                  <a:close/>
                  <a:moveTo>
                    <a:pt x="1463" y="613"/>
                  </a:moveTo>
                  <a:cubicBezTo>
                    <a:pt x="1451" y="586"/>
                    <a:pt x="1437" y="560"/>
                    <a:pt x="1421" y="533"/>
                  </a:cubicBezTo>
                  <a:cubicBezTo>
                    <a:pt x="1429" y="522"/>
                    <a:pt x="1437" y="510"/>
                    <a:pt x="1443" y="497"/>
                  </a:cubicBezTo>
                  <a:cubicBezTo>
                    <a:pt x="1446" y="492"/>
                    <a:pt x="1448" y="487"/>
                    <a:pt x="1449" y="482"/>
                  </a:cubicBezTo>
                  <a:cubicBezTo>
                    <a:pt x="1500" y="533"/>
                    <a:pt x="1544" y="591"/>
                    <a:pt x="1579" y="655"/>
                  </a:cubicBezTo>
                  <a:cubicBezTo>
                    <a:pt x="1577" y="670"/>
                    <a:pt x="1574" y="685"/>
                    <a:pt x="1569" y="700"/>
                  </a:cubicBezTo>
                  <a:cubicBezTo>
                    <a:pt x="1567" y="705"/>
                    <a:pt x="1566" y="709"/>
                    <a:pt x="1564" y="714"/>
                  </a:cubicBezTo>
                  <a:cubicBezTo>
                    <a:pt x="1560" y="725"/>
                    <a:pt x="1555" y="736"/>
                    <a:pt x="1549" y="748"/>
                  </a:cubicBezTo>
                  <a:cubicBezTo>
                    <a:pt x="1542" y="763"/>
                    <a:pt x="1533" y="776"/>
                    <a:pt x="1522" y="789"/>
                  </a:cubicBezTo>
                  <a:cubicBezTo>
                    <a:pt x="1509" y="728"/>
                    <a:pt x="1489" y="669"/>
                    <a:pt x="1463" y="613"/>
                  </a:cubicBezTo>
                  <a:close/>
                  <a:moveTo>
                    <a:pt x="1596" y="1068"/>
                  </a:moveTo>
                  <a:cubicBezTo>
                    <a:pt x="1593" y="1077"/>
                    <a:pt x="1590" y="1086"/>
                    <a:pt x="1587" y="1095"/>
                  </a:cubicBezTo>
                  <a:cubicBezTo>
                    <a:pt x="1590" y="1086"/>
                    <a:pt x="1593" y="1078"/>
                    <a:pt x="1595" y="1069"/>
                  </a:cubicBezTo>
                  <a:cubicBezTo>
                    <a:pt x="1595" y="1069"/>
                    <a:pt x="1595" y="1069"/>
                    <a:pt x="1595" y="1069"/>
                  </a:cubicBezTo>
                  <a:cubicBezTo>
                    <a:pt x="1594" y="1075"/>
                    <a:pt x="1592" y="1080"/>
                    <a:pt x="1590" y="1086"/>
                  </a:cubicBezTo>
                  <a:cubicBezTo>
                    <a:pt x="1577" y="1123"/>
                    <a:pt x="1556" y="1157"/>
                    <a:pt x="1531" y="1188"/>
                  </a:cubicBezTo>
                  <a:cubicBezTo>
                    <a:pt x="1549" y="1088"/>
                    <a:pt x="1552" y="987"/>
                    <a:pt x="1541" y="890"/>
                  </a:cubicBezTo>
                  <a:cubicBezTo>
                    <a:pt x="1558" y="874"/>
                    <a:pt x="1575" y="855"/>
                    <a:pt x="1589" y="836"/>
                  </a:cubicBezTo>
                  <a:cubicBezTo>
                    <a:pt x="1603" y="818"/>
                    <a:pt x="1616" y="797"/>
                    <a:pt x="1626" y="776"/>
                  </a:cubicBezTo>
                  <a:cubicBezTo>
                    <a:pt x="1635" y="872"/>
                    <a:pt x="1626" y="970"/>
                    <a:pt x="1596" y="106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3" name="TextBox 162"/>
            <p:cNvSpPr txBox="1">
              <a:spLocks noChangeArrowheads="1"/>
            </p:cNvSpPr>
            <p:nvPr/>
          </p:nvSpPr>
          <p:spPr bwMode="auto">
            <a:xfrm>
              <a:off x="7641232" y="5809073"/>
              <a:ext cx="758909" cy="121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anchor="ctr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ts val="1000"/>
                </a:lnSpc>
                <a:spcBef>
                  <a:spcPct val="40000"/>
                </a:spcBef>
                <a:buClr>
                  <a:srgbClr val="59B7D9"/>
                </a:buClr>
                <a:buSzPct val="100000"/>
                <a:buFont typeface="Wingdings" pitchFamily="-65" charset="2"/>
                <a:buNone/>
              </a:pPr>
              <a:r>
                <a:rPr lang="en-US" sz="1100" dirty="0" smtClean="0">
                  <a:solidFill>
                    <a:srgbClr val="FFFFFF"/>
                  </a:solidFill>
                  <a:ea typeface="MS PGothic" charset="0"/>
                  <a:cs typeface="MS PGothic" charset="0"/>
                  <a:sym typeface="Arial" pitchFamily="-65" charset="0"/>
                </a:rPr>
                <a:t>Firewall</a:t>
              </a:r>
              <a:endParaRPr lang="en-US" sz="1100" dirty="0">
                <a:solidFill>
                  <a:srgbClr val="FFFFFF"/>
                </a:solidFill>
                <a:ea typeface="MS PGothic" charset="0"/>
                <a:cs typeface="MS PGothic" charset="0"/>
                <a:sym typeface="Arial" pitchFamily="-65" charset="0"/>
              </a:endParaRPr>
            </a:p>
          </p:txBody>
        </p:sp>
        <p:sp>
          <p:nvSpPr>
            <p:cNvPr id="54" name="TextBox 162"/>
            <p:cNvSpPr txBox="1">
              <a:spLocks noChangeArrowheads="1"/>
            </p:cNvSpPr>
            <p:nvPr/>
          </p:nvSpPr>
          <p:spPr bwMode="auto">
            <a:xfrm>
              <a:off x="8419433" y="5742843"/>
              <a:ext cx="799179" cy="244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tIns="72000" bIns="36000" anchor="ctr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ts val="1000"/>
                </a:lnSpc>
                <a:spcBef>
                  <a:spcPct val="40000"/>
                </a:spcBef>
                <a:buClr>
                  <a:srgbClr val="59B7D9"/>
                </a:buClr>
                <a:buSzPct val="100000"/>
                <a:buFont typeface="Wingdings" pitchFamily="-65" charset="2"/>
                <a:buNone/>
              </a:pPr>
              <a:r>
                <a:rPr lang="en-US" sz="1100" dirty="0">
                  <a:solidFill>
                    <a:srgbClr val="FFFFFF"/>
                  </a:solidFill>
                  <a:ea typeface="MS PGothic" charset="0"/>
                  <a:cs typeface="MS PGothic" charset="0"/>
                  <a:sym typeface="Arial" pitchFamily="-65" charset="0"/>
                </a:rPr>
                <a:t>Wireless</a:t>
              </a:r>
            </a:p>
          </p:txBody>
        </p:sp>
        <p:sp>
          <p:nvSpPr>
            <p:cNvPr id="55" name="TextBox 162"/>
            <p:cNvSpPr txBox="1">
              <a:spLocks noChangeArrowheads="1"/>
            </p:cNvSpPr>
            <p:nvPr/>
          </p:nvSpPr>
          <p:spPr bwMode="auto">
            <a:xfrm>
              <a:off x="9320212" y="5740754"/>
              <a:ext cx="840455" cy="244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tIns="72000" bIns="36000" anchor="ctr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ts val="1000"/>
                </a:lnSpc>
                <a:spcBef>
                  <a:spcPct val="40000"/>
                </a:spcBef>
                <a:buClr>
                  <a:srgbClr val="59B7D9"/>
                </a:buClr>
                <a:buSzPct val="100000"/>
                <a:buFont typeface="Wingdings" pitchFamily="-65" charset="2"/>
                <a:buNone/>
              </a:pPr>
              <a:r>
                <a:rPr lang="en-US" sz="1100" dirty="0" smtClean="0">
                  <a:solidFill>
                    <a:srgbClr val="FFFFFF"/>
                  </a:solidFill>
                  <a:ea typeface="MS PGothic" charset="0"/>
                  <a:cs typeface="MS PGothic" charset="0"/>
                  <a:sym typeface="Arial" pitchFamily="-65" charset="0"/>
                </a:rPr>
                <a:t>Switching</a:t>
              </a:r>
              <a:endParaRPr lang="en-US" sz="1100" dirty="0">
                <a:solidFill>
                  <a:srgbClr val="FFFFFF"/>
                </a:solidFill>
                <a:ea typeface="MS PGothic" charset="0"/>
                <a:cs typeface="MS PGothic" charset="0"/>
                <a:sym typeface="Arial" pitchFamily="-65" charset="0"/>
              </a:endParaRPr>
            </a:p>
          </p:txBody>
        </p:sp>
        <p:sp>
          <p:nvSpPr>
            <p:cNvPr id="56" name="Rectangle 126"/>
            <p:cNvSpPr/>
            <p:nvPr/>
          </p:nvSpPr>
          <p:spPr>
            <a:xfrm>
              <a:off x="7811859" y="5332583"/>
              <a:ext cx="417655" cy="344701"/>
            </a:xfrm>
            <a:custGeom>
              <a:avLst/>
              <a:gdLst/>
              <a:ahLst/>
              <a:cxnLst/>
              <a:rect l="l" t="t" r="r" b="b"/>
              <a:pathLst>
                <a:path w="578592" h="477526">
                  <a:moveTo>
                    <a:pt x="394150" y="394148"/>
                  </a:moveTo>
                  <a:lnTo>
                    <a:pt x="578592" y="394148"/>
                  </a:lnTo>
                  <a:lnTo>
                    <a:pt x="578592" y="477526"/>
                  </a:lnTo>
                  <a:lnTo>
                    <a:pt x="394150" y="477526"/>
                  </a:lnTo>
                  <a:close/>
                  <a:moveTo>
                    <a:pt x="197075" y="394148"/>
                  </a:moveTo>
                  <a:lnTo>
                    <a:pt x="381517" y="394148"/>
                  </a:lnTo>
                  <a:lnTo>
                    <a:pt x="381517" y="477526"/>
                  </a:lnTo>
                  <a:lnTo>
                    <a:pt x="197075" y="477526"/>
                  </a:lnTo>
                  <a:close/>
                  <a:moveTo>
                    <a:pt x="0" y="394148"/>
                  </a:moveTo>
                  <a:lnTo>
                    <a:pt x="184442" y="394148"/>
                  </a:lnTo>
                  <a:lnTo>
                    <a:pt x="184442" y="477526"/>
                  </a:lnTo>
                  <a:lnTo>
                    <a:pt x="0" y="477526"/>
                  </a:lnTo>
                  <a:close/>
                  <a:moveTo>
                    <a:pt x="299403" y="295611"/>
                  </a:moveTo>
                  <a:lnTo>
                    <a:pt x="483845" y="295611"/>
                  </a:lnTo>
                  <a:lnTo>
                    <a:pt x="483845" y="378989"/>
                  </a:lnTo>
                  <a:lnTo>
                    <a:pt x="299403" y="378989"/>
                  </a:lnTo>
                  <a:close/>
                  <a:moveTo>
                    <a:pt x="102327" y="295611"/>
                  </a:moveTo>
                  <a:lnTo>
                    <a:pt x="286769" y="295611"/>
                  </a:lnTo>
                  <a:lnTo>
                    <a:pt x="286769" y="378989"/>
                  </a:lnTo>
                  <a:lnTo>
                    <a:pt x="102327" y="378989"/>
                  </a:lnTo>
                  <a:close/>
                  <a:moveTo>
                    <a:pt x="394150" y="197074"/>
                  </a:moveTo>
                  <a:lnTo>
                    <a:pt x="578592" y="197074"/>
                  </a:lnTo>
                  <a:lnTo>
                    <a:pt x="578592" y="280452"/>
                  </a:lnTo>
                  <a:lnTo>
                    <a:pt x="394150" y="280452"/>
                  </a:lnTo>
                  <a:close/>
                  <a:moveTo>
                    <a:pt x="197075" y="197074"/>
                  </a:moveTo>
                  <a:lnTo>
                    <a:pt x="381517" y="197074"/>
                  </a:lnTo>
                  <a:lnTo>
                    <a:pt x="381517" y="280452"/>
                  </a:lnTo>
                  <a:lnTo>
                    <a:pt x="197075" y="280452"/>
                  </a:lnTo>
                  <a:close/>
                  <a:moveTo>
                    <a:pt x="0" y="197074"/>
                  </a:moveTo>
                  <a:lnTo>
                    <a:pt x="184442" y="197074"/>
                  </a:lnTo>
                  <a:lnTo>
                    <a:pt x="184442" y="280452"/>
                  </a:lnTo>
                  <a:lnTo>
                    <a:pt x="0" y="280452"/>
                  </a:lnTo>
                  <a:close/>
                  <a:moveTo>
                    <a:pt x="299403" y="98537"/>
                  </a:moveTo>
                  <a:lnTo>
                    <a:pt x="483845" y="98537"/>
                  </a:lnTo>
                  <a:lnTo>
                    <a:pt x="483845" y="181915"/>
                  </a:lnTo>
                  <a:lnTo>
                    <a:pt x="299403" y="181915"/>
                  </a:lnTo>
                  <a:close/>
                  <a:moveTo>
                    <a:pt x="102327" y="98537"/>
                  </a:moveTo>
                  <a:lnTo>
                    <a:pt x="286769" y="98537"/>
                  </a:lnTo>
                  <a:lnTo>
                    <a:pt x="286769" y="181915"/>
                  </a:lnTo>
                  <a:lnTo>
                    <a:pt x="102327" y="181915"/>
                  </a:lnTo>
                  <a:close/>
                  <a:moveTo>
                    <a:pt x="394150" y="0"/>
                  </a:moveTo>
                  <a:lnTo>
                    <a:pt x="578592" y="0"/>
                  </a:lnTo>
                  <a:lnTo>
                    <a:pt x="578592" y="83378"/>
                  </a:lnTo>
                  <a:lnTo>
                    <a:pt x="394150" y="83378"/>
                  </a:lnTo>
                  <a:close/>
                  <a:moveTo>
                    <a:pt x="197075" y="0"/>
                  </a:moveTo>
                  <a:lnTo>
                    <a:pt x="381517" y="0"/>
                  </a:lnTo>
                  <a:lnTo>
                    <a:pt x="381517" y="83378"/>
                  </a:lnTo>
                  <a:lnTo>
                    <a:pt x="197075" y="83378"/>
                  </a:lnTo>
                  <a:close/>
                  <a:moveTo>
                    <a:pt x="0" y="0"/>
                  </a:moveTo>
                  <a:lnTo>
                    <a:pt x="184442" y="0"/>
                  </a:lnTo>
                  <a:lnTo>
                    <a:pt x="184442" y="83378"/>
                  </a:lnTo>
                  <a:lnTo>
                    <a:pt x="0" y="833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8552695" y="5260847"/>
              <a:ext cx="544856" cy="162567"/>
            </a:xfrm>
            <a:custGeom>
              <a:avLst/>
              <a:gdLst>
                <a:gd name="T0" fmla="*/ 0 w 2590"/>
                <a:gd name="T1" fmla="*/ 542 h 773"/>
                <a:gd name="T2" fmla="*/ 231 w 2590"/>
                <a:gd name="T3" fmla="*/ 773 h 773"/>
                <a:gd name="T4" fmla="*/ 1295 w 2590"/>
                <a:gd name="T5" fmla="*/ 327 h 773"/>
                <a:gd name="T6" fmla="*/ 2359 w 2590"/>
                <a:gd name="T7" fmla="*/ 773 h 773"/>
                <a:gd name="T8" fmla="*/ 2590 w 2590"/>
                <a:gd name="T9" fmla="*/ 542 h 773"/>
                <a:gd name="T10" fmla="*/ 1295 w 2590"/>
                <a:gd name="T11" fmla="*/ 0 h 773"/>
                <a:gd name="T12" fmla="*/ 0 w 2590"/>
                <a:gd name="T13" fmla="*/ 542 h 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90" h="773">
                  <a:moveTo>
                    <a:pt x="0" y="542"/>
                  </a:moveTo>
                  <a:cubicBezTo>
                    <a:pt x="231" y="773"/>
                    <a:pt x="231" y="773"/>
                    <a:pt x="231" y="773"/>
                  </a:cubicBezTo>
                  <a:cubicBezTo>
                    <a:pt x="502" y="497"/>
                    <a:pt x="879" y="327"/>
                    <a:pt x="1295" y="327"/>
                  </a:cubicBezTo>
                  <a:cubicBezTo>
                    <a:pt x="1711" y="327"/>
                    <a:pt x="2088" y="497"/>
                    <a:pt x="2359" y="773"/>
                  </a:cubicBezTo>
                  <a:cubicBezTo>
                    <a:pt x="2590" y="542"/>
                    <a:pt x="2590" y="542"/>
                    <a:pt x="2590" y="542"/>
                  </a:cubicBezTo>
                  <a:cubicBezTo>
                    <a:pt x="2260" y="207"/>
                    <a:pt x="1801" y="0"/>
                    <a:pt x="1295" y="0"/>
                  </a:cubicBezTo>
                  <a:cubicBezTo>
                    <a:pt x="789" y="0"/>
                    <a:pt x="330" y="207"/>
                    <a:pt x="0" y="5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8649901" y="5411254"/>
              <a:ext cx="350444" cy="122237"/>
            </a:xfrm>
            <a:custGeom>
              <a:avLst/>
              <a:gdLst>
                <a:gd name="T0" fmla="*/ 0 w 1666"/>
                <a:gd name="T1" fmla="*/ 350 h 581"/>
                <a:gd name="T2" fmla="*/ 231 w 1666"/>
                <a:gd name="T3" fmla="*/ 581 h 581"/>
                <a:gd name="T4" fmla="*/ 231 w 1666"/>
                <a:gd name="T5" fmla="*/ 581 h 581"/>
                <a:gd name="T6" fmla="*/ 790 w 1666"/>
                <a:gd name="T7" fmla="*/ 328 h 581"/>
                <a:gd name="T8" fmla="*/ 833 w 1666"/>
                <a:gd name="T9" fmla="*/ 327 h 581"/>
                <a:gd name="T10" fmla="*/ 876 w 1666"/>
                <a:gd name="T11" fmla="*/ 328 h 581"/>
                <a:gd name="T12" fmla="*/ 1436 w 1666"/>
                <a:gd name="T13" fmla="*/ 581 h 581"/>
                <a:gd name="T14" fmla="*/ 1436 w 1666"/>
                <a:gd name="T15" fmla="*/ 581 h 581"/>
                <a:gd name="T16" fmla="*/ 1666 w 1666"/>
                <a:gd name="T17" fmla="*/ 350 h 581"/>
                <a:gd name="T18" fmla="*/ 833 w 1666"/>
                <a:gd name="T19" fmla="*/ 0 h 581"/>
                <a:gd name="T20" fmla="*/ 0 w 1666"/>
                <a:gd name="T21" fmla="*/ 350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66" h="581">
                  <a:moveTo>
                    <a:pt x="0" y="350"/>
                  </a:moveTo>
                  <a:cubicBezTo>
                    <a:pt x="231" y="581"/>
                    <a:pt x="231" y="581"/>
                    <a:pt x="231" y="581"/>
                  </a:cubicBezTo>
                  <a:cubicBezTo>
                    <a:pt x="231" y="581"/>
                    <a:pt x="231" y="581"/>
                    <a:pt x="231" y="581"/>
                  </a:cubicBezTo>
                  <a:cubicBezTo>
                    <a:pt x="374" y="434"/>
                    <a:pt x="571" y="339"/>
                    <a:pt x="790" y="328"/>
                  </a:cubicBezTo>
                  <a:cubicBezTo>
                    <a:pt x="804" y="327"/>
                    <a:pt x="819" y="327"/>
                    <a:pt x="833" y="327"/>
                  </a:cubicBezTo>
                  <a:cubicBezTo>
                    <a:pt x="848" y="327"/>
                    <a:pt x="862" y="327"/>
                    <a:pt x="876" y="328"/>
                  </a:cubicBezTo>
                  <a:cubicBezTo>
                    <a:pt x="1095" y="339"/>
                    <a:pt x="1292" y="434"/>
                    <a:pt x="1436" y="581"/>
                  </a:cubicBezTo>
                  <a:cubicBezTo>
                    <a:pt x="1436" y="581"/>
                    <a:pt x="1436" y="581"/>
                    <a:pt x="1436" y="581"/>
                  </a:cubicBezTo>
                  <a:cubicBezTo>
                    <a:pt x="1666" y="350"/>
                    <a:pt x="1666" y="350"/>
                    <a:pt x="1666" y="350"/>
                  </a:cubicBezTo>
                  <a:cubicBezTo>
                    <a:pt x="1454" y="135"/>
                    <a:pt x="1159" y="0"/>
                    <a:pt x="833" y="0"/>
                  </a:cubicBezTo>
                  <a:cubicBezTo>
                    <a:pt x="507" y="0"/>
                    <a:pt x="212" y="135"/>
                    <a:pt x="0" y="3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8746885" y="5565966"/>
              <a:ext cx="156475" cy="111464"/>
            </a:xfrm>
            <a:custGeom>
              <a:avLst/>
              <a:gdLst>
                <a:gd name="T0" fmla="*/ 0 w 744"/>
                <a:gd name="T1" fmla="*/ 158 h 530"/>
                <a:gd name="T2" fmla="*/ 231 w 744"/>
                <a:gd name="T3" fmla="*/ 389 h 530"/>
                <a:gd name="T4" fmla="*/ 372 w 744"/>
                <a:gd name="T5" fmla="*/ 530 h 530"/>
                <a:gd name="T6" fmla="*/ 513 w 744"/>
                <a:gd name="T7" fmla="*/ 389 h 530"/>
                <a:gd name="T8" fmla="*/ 744 w 744"/>
                <a:gd name="T9" fmla="*/ 158 h 530"/>
                <a:gd name="T10" fmla="*/ 372 w 744"/>
                <a:gd name="T11" fmla="*/ 0 h 530"/>
                <a:gd name="T12" fmla="*/ 0 w 744"/>
                <a:gd name="T13" fmla="*/ 158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4" h="530">
                  <a:moveTo>
                    <a:pt x="0" y="158"/>
                  </a:moveTo>
                  <a:cubicBezTo>
                    <a:pt x="231" y="389"/>
                    <a:pt x="231" y="389"/>
                    <a:pt x="231" y="389"/>
                  </a:cubicBezTo>
                  <a:cubicBezTo>
                    <a:pt x="372" y="530"/>
                    <a:pt x="372" y="530"/>
                    <a:pt x="372" y="530"/>
                  </a:cubicBezTo>
                  <a:cubicBezTo>
                    <a:pt x="513" y="389"/>
                    <a:pt x="513" y="389"/>
                    <a:pt x="513" y="389"/>
                  </a:cubicBezTo>
                  <a:cubicBezTo>
                    <a:pt x="744" y="158"/>
                    <a:pt x="744" y="158"/>
                    <a:pt x="744" y="158"/>
                  </a:cubicBezTo>
                  <a:cubicBezTo>
                    <a:pt x="650" y="60"/>
                    <a:pt x="518" y="0"/>
                    <a:pt x="372" y="0"/>
                  </a:cubicBezTo>
                  <a:cubicBezTo>
                    <a:pt x="226" y="0"/>
                    <a:pt x="94" y="60"/>
                    <a:pt x="0" y="1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7"/>
            <p:cNvSpPr>
              <a:spLocks noEditPoints="1"/>
            </p:cNvSpPr>
            <p:nvPr/>
          </p:nvSpPr>
          <p:spPr bwMode="auto">
            <a:xfrm>
              <a:off x="9606688" y="5295437"/>
              <a:ext cx="227366" cy="430621"/>
            </a:xfrm>
            <a:custGeom>
              <a:avLst/>
              <a:gdLst/>
              <a:ahLst/>
              <a:cxnLst>
                <a:cxn ang="0">
                  <a:pos x="153" y="0"/>
                </a:cxn>
                <a:cxn ang="0">
                  <a:pos x="14" y="0"/>
                </a:cxn>
                <a:cxn ang="0">
                  <a:pos x="0" y="14"/>
                </a:cxn>
                <a:cxn ang="0">
                  <a:pos x="0" y="370"/>
                </a:cxn>
                <a:cxn ang="0">
                  <a:pos x="14" y="384"/>
                </a:cxn>
                <a:cxn ang="0">
                  <a:pos x="153" y="384"/>
                </a:cxn>
                <a:cxn ang="0">
                  <a:pos x="167" y="370"/>
                </a:cxn>
                <a:cxn ang="0">
                  <a:pos x="167" y="14"/>
                </a:cxn>
                <a:cxn ang="0">
                  <a:pos x="153" y="0"/>
                </a:cxn>
                <a:cxn ang="0">
                  <a:pos x="135" y="340"/>
                </a:cxn>
                <a:cxn ang="0">
                  <a:pos x="121" y="354"/>
                </a:cxn>
                <a:cxn ang="0">
                  <a:pos x="42" y="354"/>
                </a:cxn>
                <a:cxn ang="0">
                  <a:pos x="28" y="340"/>
                </a:cxn>
                <a:cxn ang="0">
                  <a:pos x="28" y="245"/>
                </a:cxn>
                <a:cxn ang="0">
                  <a:pos x="42" y="231"/>
                </a:cxn>
                <a:cxn ang="0">
                  <a:pos x="121" y="231"/>
                </a:cxn>
                <a:cxn ang="0">
                  <a:pos x="135" y="245"/>
                </a:cxn>
                <a:cxn ang="0">
                  <a:pos x="135" y="340"/>
                </a:cxn>
                <a:cxn ang="0">
                  <a:pos x="121" y="215"/>
                </a:cxn>
                <a:cxn ang="0">
                  <a:pos x="42" y="215"/>
                </a:cxn>
                <a:cxn ang="0">
                  <a:pos x="28" y="202"/>
                </a:cxn>
                <a:cxn ang="0">
                  <a:pos x="42" y="188"/>
                </a:cxn>
                <a:cxn ang="0">
                  <a:pos x="121" y="188"/>
                </a:cxn>
                <a:cxn ang="0">
                  <a:pos x="135" y="202"/>
                </a:cxn>
                <a:cxn ang="0">
                  <a:pos x="121" y="215"/>
                </a:cxn>
                <a:cxn ang="0">
                  <a:pos x="121" y="175"/>
                </a:cxn>
                <a:cxn ang="0">
                  <a:pos x="42" y="175"/>
                </a:cxn>
                <a:cxn ang="0">
                  <a:pos x="28" y="162"/>
                </a:cxn>
                <a:cxn ang="0">
                  <a:pos x="42" y="148"/>
                </a:cxn>
                <a:cxn ang="0">
                  <a:pos x="121" y="148"/>
                </a:cxn>
                <a:cxn ang="0">
                  <a:pos x="135" y="162"/>
                </a:cxn>
                <a:cxn ang="0">
                  <a:pos x="121" y="175"/>
                </a:cxn>
              </a:cxnLst>
              <a:rect l="0" t="0" r="r" b="b"/>
              <a:pathLst>
                <a:path w="167" h="384">
                  <a:moveTo>
                    <a:pt x="153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370"/>
                    <a:pt x="0" y="370"/>
                    <a:pt x="0" y="370"/>
                  </a:cubicBezTo>
                  <a:cubicBezTo>
                    <a:pt x="0" y="378"/>
                    <a:pt x="6" y="384"/>
                    <a:pt x="14" y="384"/>
                  </a:cubicBezTo>
                  <a:cubicBezTo>
                    <a:pt x="153" y="384"/>
                    <a:pt x="153" y="384"/>
                    <a:pt x="153" y="384"/>
                  </a:cubicBezTo>
                  <a:cubicBezTo>
                    <a:pt x="161" y="384"/>
                    <a:pt x="167" y="378"/>
                    <a:pt x="167" y="370"/>
                  </a:cubicBezTo>
                  <a:cubicBezTo>
                    <a:pt x="167" y="14"/>
                    <a:pt x="167" y="14"/>
                    <a:pt x="167" y="14"/>
                  </a:cubicBezTo>
                  <a:cubicBezTo>
                    <a:pt x="167" y="6"/>
                    <a:pt x="161" y="0"/>
                    <a:pt x="153" y="0"/>
                  </a:cubicBezTo>
                  <a:close/>
                  <a:moveTo>
                    <a:pt x="135" y="340"/>
                  </a:moveTo>
                  <a:cubicBezTo>
                    <a:pt x="135" y="348"/>
                    <a:pt x="129" y="354"/>
                    <a:pt x="121" y="354"/>
                  </a:cubicBezTo>
                  <a:cubicBezTo>
                    <a:pt x="42" y="354"/>
                    <a:pt x="42" y="354"/>
                    <a:pt x="42" y="354"/>
                  </a:cubicBezTo>
                  <a:cubicBezTo>
                    <a:pt x="34" y="354"/>
                    <a:pt x="28" y="348"/>
                    <a:pt x="28" y="340"/>
                  </a:cubicBezTo>
                  <a:cubicBezTo>
                    <a:pt x="28" y="245"/>
                    <a:pt x="28" y="245"/>
                    <a:pt x="28" y="245"/>
                  </a:cubicBezTo>
                  <a:cubicBezTo>
                    <a:pt x="28" y="237"/>
                    <a:pt x="34" y="231"/>
                    <a:pt x="42" y="231"/>
                  </a:cubicBezTo>
                  <a:cubicBezTo>
                    <a:pt x="121" y="231"/>
                    <a:pt x="121" y="231"/>
                    <a:pt x="121" y="231"/>
                  </a:cubicBezTo>
                  <a:cubicBezTo>
                    <a:pt x="129" y="231"/>
                    <a:pt x="135" y="237"/>
                    <a:pt x="135" y="245"/>
                  </a:cubicBezTo>
                  <a:lnTo>
                    <a:pt x="135" y="340"/>
                  </a:lnTo>
                  <a:close/>
                  <a:moveTo>
                    <a:pt x="121" y="215"/>
                  </a:moveTo>
                  <a:cubicBezTo>
                    <a:pt x="42" y="215"/>
                    <a:pt x="42" y="215"/>
                    <a:pt x="42" y="215"/>
                  </a:cubicBezTo>
                  <a:cubicBezTo>
                    <a:pt x="34" y="215"/>
                    <a:pt x="28" y="209"/>
                    <a:pt x="28" y="202"/>
                  </a:cubicBezTo>
                  <a:cubicBezTo>
                    <a:pt x="28" y="194"/>
                    <a:pt x="34" y="188"/>
                    <a:pt x="42" y="188"/>
                  </a:cubicBezTo>
                  <a:cubicBezTo>
                    <a:pt x="121" y="188"/>
                    <a:pt x="121" y="188"/>
                    <a:pt x="121" y="188"/>
                  </a:cubicBezTo>
                  <a:cubicBezTo>
                    <a:pt x="129" y="188"/>
                    <a:pt x="135" y="194"/>
                    <a:pt x="135" y="202"/>
                  </a:cubicBezTo>
                  <a:cubicBezTo>
                    <a:pt x="135" y="209"/>
                    <a:pt x="129" y="215"/>
                    <a:pt x="121" y="215"/>
                  </a:cubicBezTo>
                  <a:close/>
                  <a:moveTo>
                    <a:pt x="121" y="175"/>
                  </a:moveTo>
                  <a:cubicBezTo>
                    <a:pt x="42" y="175"/>
                    <a:pt x="42" y="175"/>
                    <a:pt x="42" y="175"/>
                  </a:cubicBezTo>
                  <a:cubicBezTo>
                    <a:pt x="34" y="175"/>
                    <a:pt x="28" y="169"/>
                    <a:pt x="28" y="162"/>
                  </a:cubicBezTo>
                  <a:cubicBezTo>
                    <a:pt x="28" y="154"/>
                    <a:pt x="34" y="148"/>
                    <a:pt x="42" y="148"/>
                  </a:cubicBezTo>
                  <a:cubicBezTo>
                    <a:pt x="121" y="148"/>
                    <a:pt x="121" y="148"/>
                    <a:pt x="121" y="148"/>
                  </a:cubicBezTo>
                  <a:cubicBezTo>
                    <a:pt x="129" y="148"/>
                    <a:pt x="135" y="154"/>
                    <a:pt x="135" y="162"/>
                  </a:cubicBezTo>
                  <a:cubicBezTo>
                    <a:pt x="135" y="169"/>
                    <a:pt x="129" y="175"/>
                    <a:pt x="121" y="17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rgbClr val="FFFFFF"/>
                  </a:solidFill>
                </a:rPr>
                <a:t> </a:t>
              </a:r>
            </a:p>
          </p:txBody>
        </p:sp>
        <p:sp>
          <p:nvSpPr>
            <p:cNvPr id="61" name="Freeform 7"/>
            <p:cNvSpPr>
              <a:spLocks noEditPoints="1"/>
            </p:cNvSpPr>
            <p:nvPr/>
          </p:nvSpPr>
          <p:spPr bwMode="auto">
            <a:xfrm>
              <a:off x="9388960" y="5232647"/>
              <a:ext cx="176841" cy="313492"/>
            </a:xfrm>
            <a:custGeom>
              <a:avLst/>
              <a:gdLst/>
              <a:ahLst/>
              <a:cxnLst>
                <a:cxn ang="0">
                  <a:pos x="153" y="0"/>
                </a:cxn>
                <a:cxn ang="0">
                  <a:pos x="14" y="0"/>
                </a:cxn>
                <a:cxn ang="0">
                  <a:pos x="0" y="14"/>
                </a:cxn>
                <a:cxn ang="0">
                  <a:pos x="0" y="370"/>
                </a:cxn>
                <a:cxn ang="0">
                  <a:pos x="14" y="384"/>
                </a:cxn>
                <a:cxn ang="0">
                  <a:pos x="153" y="384"/>
                </a:cxn>
                <a:cxn ang="0">
                  <a:pos x="167" y="370"/>
                </a:cxn>
                <a:cxn ang="0">
                  <a:pos x="167" y="14"/>
                </a:cxn>
                <a:cxn ang="0">
                  <a:pos x="153" y="0"/>
                </a:cxn>
                <a:cxn ang="0">
                  <a:pos x="135" y="340"/>
                </a:cxn>
                <a:cxn ang="0">
                  <a:pos x="121" y="354"/>
                </a:cxn>
                <a:cxn ang="0">
                  <a:pos x="42" y="354"/>
                </a:cxn>
                <a:cxn ang="0">
                  <a:pos x="28" y="340"/>
                </a:cxn>
                <a:cxn ang="0">
                  <a:pos x="28" y="245"/>
                </a:cxn>
                <a:cxn ang="0">
                  <a:pos x="42" y="231"/>
                </a:cxn>
                <a:cxn ang="0">
                  <a:pos x="121" y="231"/>
                </a:cxn>
                <a:cxn ang="0">
                  <a:pos x="135" y="245"/>
                </a:cxn>
                <a:cxn ang="0">
                  <a:pos x="135" y="340"/>
                </a:cxn>
                <a:cxn ang="0">
                  <a:pos x="121" y="215"/>
                </a:cxn>
                <a:cxn ang="0">
                  <a:pos x="42" y="215"/>
                </a:cxn>
                <a:cxn ang="0">
                  <a:pos x="28" y="202"/>
                </a:cxn>
                <a:cxn ang="0">
                  <a:pos x="42" y="188"/>
                </a:cxn>
                <a:cxn ang="0">
                  <a:pos x="121" y="188"/>
                </a:cxn>
                <a:cxn ang="0">
                  <a:pos x="135" y="202"/>
                </a:cxn>
                <a:cxn ang="0">
                  <a:pos x="121" y="215"/>
                </a:cxn>
                <a:cxn ang="0">
                  <a:pos x="121" y="175"/>
                </a:cxn>
                <a:cxn ang="0">
                  <a:pos x="42" y="175"/>
                </a:cxn>
                <a:cxn ang="0">
                  <a:pos x="28" y="162"/>
                </a:cxn>
                <a:cxn ang="0">
                  <a:pos x="42" y="148"/>
                </a:cxn>
                <a:cxn ang="0">
                  <a:pos x="121" y="148"/>
                </a:cxn>
                <a:cxn ang="0">
                  <a:pos x="135" y="162"/>
                </a:cxn>
                <a:cxn ang="0">
                  <a:pos x="121" y="175"/>
                </a:cxn>
              </a:cxnLst>
              <a:rect l="0" t="0" r="r" b="b"/>
              <a:pathLst>
                <a:path w="167" h="384">
                  <a:moveTo>
                    <a:pt x="153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370"/>
                    <a:pt x="0" y="370"/>
                    <a:pt x="0" y="370"/>
                  </a:cubicBezTo>
                  <a:cubicBezTo>
                    <a:pt x="0" y="378"/>
                    <a:pt x="6" y="384"/>
                    <a:pt x="14" y="384"/>
                  </a:cubicBezTo>
                  <a:cubicBezTo>
                    <a:pt x="153" y="384"/>
                    <a:pt x="153" y="384"/>
                    <a:pt x="153" y="384"/>
                  </a:cubicBezTo>
                  <a:cubicBezTo>
                    <a:pt x="161" y="384"/>
                    <a:pt x="167" y="378"/>
                    <a:pt x="167" y="370"/>
                  </a:cubicBezTo>
                  <a:cubicBezTo>
                    <a:pt x="167" y="14"/>
                    <a:pt x="167" y="14"/>
                    <a:pt x="167" y="14"/>
                  </a:cubicBezTo>
                  <a:cubicBezTo>
                    <a:pt x="167" y="6"/>
                    <a:pt x="161" y="0"/>
                    <a:pt x="153" y="0"/>
                  </a:cubicBezTo>
                  <a:close/>
                  <a:moveTo>
                    <a:pt x="135" y="340"/>
                  </a:moveTo>
                  <a:cubicBezTo>
                    <a:pt x="135" y="348"/>
                    <a:pt x="129" y="354"/>
                    <a:pt x="121" y="354"/>
                  </a:cubicBezTo>
                  <a:cubicBezTo>
                    <a:pt x="42" y="354"/>
                    <a:pt x="42" y="354"/>
                    <a:pt x="42" y="354"/>
                  </a:cubicBezTo>
                  <a:cubicBezTo>
                    <a:pt x="34" y="354"/>
                    <a:pt x="28" y="348"/>
                    <a:pt x="28" y="340"/>
                  </a:cubicBezTo>
                  <a:cubicBezTo>
                    <a:pt x="28" y="245"/>
                    <a:pt x="28" y="245"/>
                    <a:pt x="28" y="245"/>
                  </a:cubicBezTo>
                  <a:cubicBezTo>
                    <a:pt x="28" y="237"/>
                    <a:pt x="34" y="231"/>
                    <a:pt x="42" y="231"/>
                  </a:cubicBezTo>
                  <a:cubicBezTo>
                    <a:pt x="121" y="231"/>
                    <a:pt x="121" y="231"/>
                    <a:pt x="121" y="231"/>
                  </a:cubicBezTo>
                  <a:cubicBezTo>
                    <a:pt x="129" y="231"/>
                    <a:pt x="135" y="237"/>
                    <a:pt x="135" y="245"/>
                  </a:cubicBezTo>
                  <a:lnTo>
                    <a:pt x="135" y="340"/>
                  </a:lnTo>
                  <a:close/>
                  <a:moveTo>
                    <a:pt x="121" y="215"/>
                  </a:moveTo>
                  <a:cubicBezTo>
                    <a:pt x="42" y="215"/>
                    <a:pt x="42" y="215"/>
                    <a:pt x="42" y="215"/>
                  </a:cubicBezTo>
                  <a:cubicBezTo>
                    <a:pt x="34" y="215"/>
                    <a:pt x="28" y="209"/>
                    <a:pt x="28" y="202"/>
                  </a:cubicBezTo>
                  <a:cubicBezTo>
                    <a:pt x="28" y="194"/>
                    <a:pt x="34" y="188"/>
                    <a:pt x="42" y="188"/>
                  </a:cubicBezTo>
                  <a:cubicBezTo>
                    <a:pt x="121" y="188"/>
                    <a:pt x="121" y="188"/>
                    <a:pt x="121" y="188"/>
                  </a:cubicBezTo>
                  <a:cubicBezTo>
                    <a:pt x="129" y="188"/>
                    <a:pt x="135" y="194"/>
                    <a:pt x="135" y="202"/>
                  </a:cubicBezTo>
                  <a:cubicBezTo>
                    <a:pt x="135" y="209"/>
                    <a:pt x="129" y="215"/>
                    <a:pt x="121" y="215"/>
                  </a:cubicBezTo>
                  <a:close/>
                  <a:moveTo>
                    <a:pt x="121" y="175"/>
                  </a:moveTo>
                  <a:cubicBezTo>
                    <a:pt x="42" y="175"/>
                    <a:pt x="42" y="175"/>
                    <a:pt x="42" y="175"/>
                  </a:cubicBezTo>
                  <a:cubicBezTo>
                    <a:pt x="34" y="175"/>
                    <a:pt x="28" y="169"/>
                    <a:pt x="28" y="162"/>
                  </a:cubicBezTo>
                  <a:cubicBezTo>
                    <a:pt x="28" y="154"/>
                    <a:pt x="34" y="148"/>
                    <a:pt x="42" y="148"/>
                  </a:cubicBezTo>
                  <a:cubicBezTo>
                    <a:pt x="121" y="148"/>
                    <a:pt x="121" y="148"/>
                    <a:pt x="121" y="148"/>
                  </a:cubicBezTo>
                  <a:cubicBezTo>
                    <a:pt x="129" y="148"/>
                    <a:pt x="135" y="154"/>
                    <a:pt x="135" y="162"/>
                  </a:cubicBezTo>
                  <a:cubicBezTo>
                    <a:pt x="135" y="169"/>
                    <a:pt x="129" y="175"/>
                    <a:pt x="121" y="17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rgbClr val="FFFFFF"/>
                  </a:solidFill>
                </a:rPr>
                <a:t> </a:t>
              </a:r>
            </a:p>
          </p:txBody>
        </p:sp>
        <p:sp>
          <p:nvSpPr>
            <p:cNvPr id="62" name="Freeform 7"/>
            <p:cNvSpPr>
              <a:spLocks noEditPoints="1"/>
            </p:cNvSpPr>
            <p:nvPr/>
          </p:nvSpPr>
          <p:spPr bwMode="auto">
            <a:xfrm>
              <a:off x="9880480" y="5232647"/>
              <a:ext cx="176841" cy="313492"/>
            </a:xfrm>
            <a:custGeom>
              <a:avLst/>
              <a:gdLst/>
              <a:ahLst/>
              <a:cxnLst>
                <a:cxn ang="0">
                  <a:pos x="153" y="0"/>
                </a:cxn>
                <a:cxn ang="0">
                  <a:pos x="14" y="0"/>
                </a:cxn>
                <a:cxn ang="0">
                  <a:pos x="0" y="14"/>
                </a:cxn>
                <a:cxn ang="0">
                  <a:pos x="0" y="370"/>
                </a:cxn>
                <a:cxn ang="0">
                  <a:pos x="14" y="384"/>
                </a:cxn>
                <a:cxn ang="0">
                  <a:pos x="153" y="384"/>
                </a:cxn>
                <a:cxn ang="0">
                  <a:pos x="167" y="370"/>
                </a:cxn>
                <a:cxn ang="0">
                  <a:pos x="167" y="14"/>
                </a:cxn>
                <a:cxn ang="0">
                  <a:pos x="153" y="0"/>
                </a:cxn>
                <a:cxn ang="0">
                  <a:pos x="135" y="340"/>
                </a:cxn>
                <a:cxn ang="0">
                  <a:pos x="121" y="354"/>
                </a:cxn>
                <a:cxn ang="0">
                  <a:pos x="42" y="354"/>
                </a:cxn>
                <a:cxn ang="0">
                  <a:pos x="28" y="340"/>
                </a:cxn>
                <a:cxn ang="0">
                  <a:pos x="28" y="245"/>
                </a:cxn>
                <a:cxn ang="0">
                  <a:pos x="42" y="231"/>
                </a:cxn>
                <a:cxn ang="0">
                  <a:pos x="121" y="231"/>
                </a:cxn>
                <a:cxn ang="0">
                  <a:pos x="135" y="245"/>
                </a:cxn>
                <a:cxn ang="0">
                  <a:pos x="135" y="340"/>
                </a:cxn>
                <a:cxn ang="0">
                  <a:pos x="121" y="215"/>
                </a:cxn>
                <a:cxn ang="0">
                  <a:pos x="42" y="215"/>
                </a:cxn>
                <a:cxn ang="0">
                  <a:pos x="28" y="202"/>
                </a:cxn>
                <a:cxn ang="0">
                  <a:pos x="42" y="188"/>
                </a:cxn>
                <a:cxn ang="0">
                  <a:pos x="121" y="188"/>
                </a:cxn>
                <a:cxn ang="0">
                  <a:pos x="135" y="202"/>
                </a:cxn>
                <a:cxn ang="0">
                  <a:pos x="121" y="215"/>
                </a:cxn>
                <a:cxn ang="0">
                  <a:pos x="121" y="175"/>
                </a:cxn>
                <a:cxn ang="0">
                  <a:pos x="42" y="175"/>
                </a:cxn>
                <a:cxn ang="0">
                  <a:pos x="28" y="162"/>
                </a:cxn>
                <a:cxn ang="0">
                  <a:pos x="42" y="148"/>
                </a:cxn>
                <a:cxn ang="0">
                  <a:pos x="121" y="148"/>
                </a:cxn>
                <a:cxn ang="0">
                  <a:pos x="135" y="162"/>
                </a:cxn>
                <a:cxn ang="0">
                  <a:pos x="121" y="175"/>
                </a:cxn>
              </a:cxnLst>
              <a:rect l="0" t="0" r="r" b="b"/>
              <a:pathLst>
                <a:path w="167" h="384">
                  <a:moveTo>
                    <a:pt x="153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370"/>
                    <a:pt x="0" y="370"/>
                    <a:pt x="0" y="370"/>
                  </a:cubicBezTo>
                  <a:cubicBezTo>
                    <a:pt x="0" y="378"/>
                    <a:pt x="6" y="384"/>
                    <a:pt x="14" y="384"/>
                  </a:cubicBezTo>
                  <a:cubicBezTo>
                    <a:pt x="153" y="384"/>
                    <a:pt x="153" y="384"/>
                    <a:pt x="153" y="384"/>
                  </a:cubicBezTo>
                  <a:cubicBezTo>
                    <a:pt x="161" y="384"/>
                    <a:pt x="167" y="378"/>
                    <a:pt x="167" y="370"/>
                  </a:cubicBezTo>
                  <a:cubicBezTo>
                    <a:pt x="167" y="14"/>
                    <a:pt x="167" y="14"/>
                    <a:pt x="167" y="14"/>
                  </a:cubicBezTo>
                  <a:cubicBezTo>
                    <a:pt x="167" y="6"/>
                    <a:pt x="161" y="0"/>
                    <a:pt x="153" y="0"/>
                  </a:cubicBezTo>
                  <a:close/>
                  <a:moveTo>
                    <a:pt x="135" y="340"/>
                  </a:moveTo>
                  <a:cubicBezTo>
                    <a:pt x="135" y="348"/>
                    <a:pt x="129" y="354"/>
                    <a:pt x="121" y="354"/>
                  </a:cubicBezTo>
                  <a:cubicBezTo>
                    <a:pt x="42" y="354"/>
                    <a:pt x="42" y="354"/>
                    <a:pt x="42" y="354"/>
                  </a:cubicBezTo>
                  <a:cubicBezTo>
                    <a:pt x="34" y="354"/>
                    <a:pt x="28" y="348"/>
                    <a:pt x="28" y="340"/>
                  </a:cubicBezTo>
                  <a:cubicBezTo>
                    <a:pt x="28" y="245"/>
                    <a:pt x="28" y="245"/>
                    <a:pt x="28" y="245"/>
                  </a:cubicBezTo>
                  <a:cubicBezTo>
                    <a:pt x="28" y="237"/>
                    <a:pt x="34" y="231"/>
                    <a:pt x="42" y="231"/>
                  </a:cubicBezTo>
                  <a:cubicBezTo>
                    <a:pt x="121" y="231"/>
                    <a:pt x="121" y="231"/>
                    <a:pt x="121" y="231"/>
                  </a:cubicBezTo>
                  <a:cubicBezTo>
                    <a:pt x="129" y="231"/>
                    <a:pt x="135" y="237"/>
                    <a:pt x="135" y="245"/>
                  </a:cubicBezTo>
                  <a:lnTo>
                    <a:pt x="135" y="340"/>
                  </a:lnTo>
                  <a:close/>
                  <a:moveTo>
                    <a:pt x="121" y="215"/>
                  </a:moveTo>
                  <a:cubicBezTo>
                    <a:pt x="42" y="215"/>
                    <a:pt x="42" y="215"/>
                    <a:pt x="42" y="215"/>
                  </a:cubicBezTo>
                  <a:cubicBezTo>
                    <a:pt x="34" y="215"/>
                    <a:pt x="28" y="209"/>
                    <a:pt x="28" y="202"/>
                  </a:cubicBezTo>
                  <a:cubicBezTo>
                    <a:pt x="28" y="194"/>
                    <a:pt x="34" y="188"/>
                    <a:pt x="42" y="188"/>
                  </a:cubicBezTo>
                  <a:cubicBezTo>
                    <a:pt x="121" y="188"/>
                    <a:pt x="121" y="188"/>
                    <a:pt x="121" y="188"/>
                  </a:cubicBezTo>
                  <a:cubicBezTo>
                    <a:pt x="129" y="188"/>
                    <a:pt x="135" y="194"/>
                    <a:pt x="135" y="202"/>
                  </a:cubicBezTo>
                  <a:cubicBezTo>
                    <a:pt x="135" y="209"/>
                    <a:pt x="129" y="215"/>
                    <a:pt x="121" y="215"/>
                  </a:cubicBezTo>
                  <a:close/>
                  <a:moveTo>
                    <a:pt x="121" y="175"/>
                  </a:moveTo>
                  <a:cubicBezTo>
                    <a:pt x="42" y="175"/>
                    <a:pt x="42" y="175"/>
                    <a:pt x="42" y="175"/>
                  </a:cubicBezTo>
                  <a:cubicBezTo>
                    <a:pt x="34" y="175"/>
                    <a:pt x="28" y="169"/>
                    <a:pt x="28" y="162"/>
                  </a:cubicBezTo>
                  <a:cubicBezTo>
                    <a:pt x="28" y="154"/>
                    <a:pt x="34" y="148"/>
                    <a:pt x="42" y="148"/>
                  </a:cubicBezTo>
                  <a:cubicBezTo>
                    <a:pt x="121" y="148"/>
                    <a:pt x="121" y="148"/>
                    <a:pt x="121" y="148"/>
                  </a:cubicBezTo>
                  <a:cubicBezTo>
                    <a:pt x="129" y="148"/>
                    <a:pt x="135" y="154"/>
                    <a:pt x="135" y="162"/>
                  </a:cubicBezTo>
                  <a:cubicBezTo>
                    <a:pt x="135" y="169"/>
                    <a:pt x="129" y="175"/>
                    <a:pt x="121" y="17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rgbClr val="FFFFFF"/>
                  </a:solidFill>
                </a:rPr>
                <a:t> </a:t>
              </a:r>
            </a:p>
          </p:txBody>
        </p:sp>
      </p:grpSp>
      <p:grpSp>
        <p:nvGrpSpPr>
          <p:cNvPr id="136" name="Group 135"/>
          <p:cNvGrpSpPr/>
          <p:nvPr/>
        </p:nvGrpSpPr>
        <p:grpSpPr>
          <a:xfrm>
            <a:off x="7008812" y="1848785"/>
            <a:ext cx="3792054" cy="4552015"/>
            <a:chOff x="7008812" y="1848785"/>
            <a:chExt cx="3792054" cy="4552015"/>
          </a:xfrm>
        </p:grpSpPr>
        <p:sp>
          <p:nvSpPr>
            <p:cNvPr id="120" name="Round Single Corner Rectangle 119"/>
            <p:cNvSpPr/>
            <p:nvPr/>
          </p:nvSpPr>
          <p:spPr>
            <a:xfrm flipH="1">
              <a:off x="7008812" y="1848785"/>
              <a:ext cx="3792054" cy="4552015"/>
            </a:xfrm>
            <a:prstGeom prst="round1Rect">
              <a:avLst>
                <a:gd name="adj" fmla="val 6895"/>
              </a:avLst>
            </a:prstGeom>
            <a:gradFill flip="none" rotWithShape="1">
              <a:gsLst>
                <a:gs pos="0">
                  <a:srgbClr val="7B55D9">
                    <a:alpha val="0"/>
                  </a:srgbClr>
                </a:gs>
                <a:gs pos="100000">
                  <a:srgbClr val="D9DADF">
                    <a:alpha val="0"/>
                  </a:srgbClr>
                </a:gs>
                <a:gs pos="84000">
                  <a:schemeClr val="accent4">
                    <a:lumMod val="75000"/>
                    <a:lumOff val="25000"/>
                  </a:schemeClr>
                </a:gs>
              </a:gsLst>
              <a:lin ang="162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82124" tIns="41061" rIns="82124" bIns="4106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14388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121" name="Group 52"/>
            <p:cNvGrpSpPr/>
            <p:nvPr/>
          </p:nvGrpSpPr>
          <p:grpSpPr>
            <a:xfrm>
              <a:off x="7213600" y="2776200"/>
              <a:ext cx="3376612" cy="760750"/>
              <a:chOff x="1522802" y="1962047"/>
              <a:chExt cx="3935625" cy="946099"/>
            </a:xfrm>
          </p:grpSpPr>
          <p:sp>
            <p:nvSpPr>
              <p:cNvPr id="122" name="Rounded Rectangle 121"/>
              <p:cNvSpPr/>
              <p:nvPr/>
            </p:nvSpPr>
            <p:spPr>
              <a:xfrm>
                <a:off x="1522802" y="1962047"/>
                <a:ext cx="3935625" cy="946099"/>
              </a:xfrm>
              <a:prstGeom prst="roundRect">
                <a:avLst/>
              </a:prstGeom>
              <a:gradFill flip="none" rotWithShape="1">
                <a:gsLst>
                  <a:gs pos="0">
                    <a:srgbClr val="08ACF6">
                      <a:shade val="30000"/>
                      <a:satMod val="115000"/>
                    </a:srgbClr>
                  </a:gs>
                  <a:gs pos="50000">
                    <a:srgbClr val="08ACF6">
                      <a:shade val="67500"/>
                      <a:satMod val="115000"/>
                    </a:srgbClr>
                  </a:gs>
                  <a:gs pos="100000">
                    <a:srgbClr val="08ACF6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 w="25400" cap="flat" cmpd="sng" algn="ctr">
                <a:noFill/>
                <a:prstDash val="solid"/>
              </a:ln>
              <a:effectLst>
                <a:outerShdw blurRad="76200" dist="50800" dir="5400000" algn="ctr" rotWithShape="0">
                  <a:srgbClr val="000000">
                    <a:alpha val="27000"/>
                  </a:srgb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3" name="TextBox 122"/>
              <p:cNvSpPr txBox="1"/>
              <p:nvPr/>
            </p:nvSpPr>
            <p:spPr>
              <a:xfrm>
                <a:off x="1750559" y="2178237"/>
                <a:ext cx="3572793" cy="49759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lvl="0" algn="ctr">
                  <a:defRPr/>
                </a:pPr>
                <a:r>
                  <a:rPr lang="en-US" sz="2000" dirty="0" smtClean="0">
                    <a:effectLst>
                      <a:outerShdw blurRad="38100" dist="12700" dir="5400000" algn="ctr" rotWithShape="0">
                        <a:srgbClr val="000000">
                          <a:alpha val="30000"/>
                        </a:srgbClr>
                      </a:outerShdw>
                    </a:effectLst>
                    <a:latin typeface="+mj-lt"/>
                  </a:rPr>
                  <a:t>Workspace Management</a:t>
                </a:r>
                <a:endParaRPr lang="en-US" sz="2000" dirty="0">
                  <a:effectLst>
                    <a:outerShdw blurRad="38100" dist="12700" dir="5400000" algn="ctr" rotWithShape="0">
                      <a:srgbClr val="000000">
                        <a:alpha val="30000"/>
                      </a:srgbClr>
                    </a:outerShdw>
                  </a:effectLst>
                  <a:latin typeface="+mj-lt"/>
                </a:endParaRPr>
              </a:p>
            </p:txBody>
          </p:sp>
        </p:grpSp>
        <p:grpSp>
          <p:nvGrpSpPr>
            <p:cNvPr id="124" name="Group 123"/>
            <p:cNvGrpSpPr/>
            <p:nvPr/>
          </p:nvGrpSpPr>
          <p:grpSpPr>
            <a:xfrm>
              <a:off x="7224713" y="1854201"/>
              <a:ext cx="3367088" cy="762460"/>
              <a:chOff x="7224713" y="1854201"/>
              <a:chExt cx="3367088" cy="762460"/>
            </a:xfrm>
          </p:grpSpPr>
          <p:sp>
            <p:nvSpPr>
              <p:cNvPr id="125" name="Rounded Rectangle 124"/>
              <p:cNvSpPr/>
              <p:nvPr/>
            </p:nvSpPr>
            <p:spPr>
              <a:xfrm>
                <a:off x="7224713" y="1854201"/>
                <a:ext cx="3367088" cy="762460"/>
              </a:xfrm>
              <a:prstGeom prst="roundRect">
                <a:avLst/>
              </a:prstGeom>
              <a:gradFill flip="none" rotWithShape="1">
                <a:gsLst>
                  <a:gs pos="0">
                    <a:srgbClr val="006A54"/>
                  </a:gs>
                  <a:gs pos="50000">
                    <a:srgbClr val="009A7B"/>
                  </a:gs>
                  <a:gs pos="100000">
                    <a:srgbClr val="01B893"/>
                  </a:gs>
                </a:gsLst>
                <a:lin ang="16200000" scaled="1"/>
                <a:tileRect/>
              </a:gradFill>
              <a:ln w="25400" cap="flat" cmpd="sng" algn="ctr">
                <a:noFill/>
                <a:prstDash val="solid"/>
              </a:ln>
              <a:effectLst>
                <a:outerShdw blurRad="76200" dist="50800" dir="5400000" algn="ctr" rotWithShape="0">
                  <a:srgbClr val="000000">
                    <a:alpha val="27000"/>
                  </a:srgb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6" name="TextBox 125"/>
              <p:cNvSpPr txBox="1"/>
              <p:nvPr/>
            </p:nvSpPr>
            <p:spPr>
              <a:xfrm>
                <a:off x="7372494" y="1890945"/>
                <a:ext cx="3065316" cy="70788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lvl="0" algn="ctr">
                  <a:defRPr/>
                </a:pPr>
                <a:r>
                  <a:rPr lang="en-US" sz="2000" dirty="0" smtClean="0">
                    <a:effectLst>
                      <a:outerShdw blurRad="38100" dist="12700" dir="5400000" algn="ctr" rotWithShape="0">
                        <a:srgbClr val="000000">
                          <a:alpha val="30000"/>
                        </a:srgbClr>
                      </a:outerShdw>
                    </a:effectLst>
                    <a:latin typeface="+mj-lt"/>
                  </a:rPr>
                  <a:t>Workspace Productivity Apps</a:t>
                </a:r>
                <a:endParaRPr lang="en-US" sz="2000" dirty="0">
                  <a:effectLst>
                    <a:outerShdw blurRad="38100" dist="12700" dir="5400000" algn="ctr" rotWithShape="0">
                      <a:srgbClr val="000000">
                        <a:alpha val="30000"/>
                      </a:srgbClr>
                    </a:outerShdw>
                  </a:effectLst>
                  <a:latin typeface="+mj-lt"/>
                </a:endParaRPr>
              </a:p>
            </p:txBody>
          </p:sp>
        </p:grpSp>
        <p:grpSp>
          <p:nvGrpSpPr>
            <p:cNvPr id="127" name="Group 53"/>
            <p:cNvGrpSpPr/>
            <p:nvPr/>
          </p:nvGrpSpPr>
          <p:grpSpPr>
            <a:xfrm>
              <a:off x="7224338" y="3687755"/>
              <a:ext cx="3367461" cy="696984"/>
              <a:chOff x="1506148" y="3039593"/>
              <a:chExt cx="3952279" cy="866797"/>
            </a:xfrm>
          </p:grpSpPr>
          <p:sp>
            <p:nvSpPr>
              <p:cNvPr id="128" name="Rounded Rectangle 127"/>
              <p:cNvSpPr/>
              <p:nvPr/>
            </p:nvSpPr>
            <p:spPr>
              <a:xfrm>
                <a:off x="1506148" y="3039593"/>
                <a:ext cx="3952279" cy="866797"/>
              </a:xfrm>
              <a:prstGeom prst="roundRect">
                <a:avLst/>
              </a:prstGeom>
              <a:gradFill flip="none" rotWithShape="1">
                <a:gsLst>
                  <a:gs pos="0">
                    <a:srgbClr val="025CE0">
                      <a:shade val="30000"/>
                      <a:satMod val="115000"/>
                    </a:srgbClr>
                  </a:gs>
                  <a:gs pos="50000">
                    <a:srgbClr val="025CE0">
                      <a:shade val="67500"/>
                      <a:satMod val="115000"/>
                    </a:srgbClr>
                  </a:gs>
                  <a:gs pos="100000">
                    <a:srgbClr val="025CE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 w="25400" cap="flat" cmpd="sng" algn="ctr">
                <a:noFill/>
                <a:prstDash val="soli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lIns="45720" rIns="4572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9" name="TextBox 128"/>
              <p:cNvSpPr txBox="1"/>
              <p:nvPr/>
            </p:nvSpPr>
            <p:spPr>
              <a:xfrm>
                <a:off x="1750558" y="3224195"/>
                <a:ext cx="3572793" cy="49759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>
                  <a:defRPr/>
                </a:pPr>
                <a:r>
                  <a:rPr lang="en-US" sz="2000" dirty="0" smtClean="0">
                    <a:effectLst>
                      <a:outerShdw blurRad="38100" dist="12700" dir="5400000" algn="ctr" rotWithShape="0">
                        <a:srgbClr val="000000">
                          <a:alpha val="30000"/>
                        </a:srgbClr>
                      </a:outerShdw>
                    </a:effectLst>
                    <a:latin typeface="+mj-lt"/>
                  </a:rPr>
                  <a:t>Security Mobility</a:t>
                </a:r>
                <a:endParaRPr lang="en-US" sz="2000" dirty="0">
                  <a:effectLst>
                    <a:outerShdw blurRad="38100" dist="12700" dir="5400000" algn="ctr" rotWithShape="0">
                      <a:srgbClr val="000000">
                        <a:alpha val="30000"/>
                      </a:srgbClr>
                    </a:outerShdw>
                  </a:effectLst>
                  <a:latin typeface="+mj-lt"/>
                </a:endParaRPr>
              </a:p>
            </p:txBody>
          </p:sp>
        </p:grpSp>
        <p:grpSp>
          <p:nvGrpSpPr>
            <p:cNvPr id="130" name="Group 129"/>
            <p:cNvGrpSpPr/>
            <p:nvPr/>
          </p:nvGrpSpPr>
          <p:grpSpPr>
            <a:xfrm>
              <a:off x="7222750" y="4573911"/>
              <a:ext cx="3367461" cy="696984"/>
              <a:chOff x="6933886" y="4573911"/>
              <a:chExt cx="3390900" cy="696984"/>
            </a:xfrm>
          </p:grpSpPr>
          <p:sp>
            <p:nvSpPr>
              <p:cNvPr id="131" name="Rounded Rectangle 130"/>
              <p:cNvSpPr/>
              <p:nvPr/>
            </p:nvSpPr>
            <p:spPr>
              <a:xfrm>
                <a:off x="6933886" y="4573911"/>
                <a:ext cx="3390900" cy="696984"/>
              </a:xfrm>
              <a:prstGeom prst="roundRect">
                <a:avLst/>
              </a:prstGeom>
              <a:gradFill flip="none" rotWithShape="1">
                <a:gsLst>
                  <a:gs pos="0">
                    <a:srgbClr val="400879"/>
                  </a:gs>
                  <a:gs pos="50000">
                    <a:srgbClr val="6010AF"/>
                  </a:gs>
                  <a:gs pos="100000">
                    <a:srgbClr val="7316D0"/>
                  </a:gs>
                </a:gsLst>
                <a:lin ang="16200000" scaled="1"/>
                <a:tileRect/>
              </a:gradFill>
              <a:ln w="25400" cap="flat" cmpd="sng" algn="ctr">
                <a:noFill/>
                <a:prstDash val="solid"/>
              </a:ln>
              <a:effectLst>
                <a:outerShdw blurRad="50800" dist="38100" dir="5400000" algn="t" rotWithShape="0">
                  <a:prstClr val="black">
                    <a:alpha val="27000"/>
                  </a:prstClr>
                </a:outerShdw>
              </a:effectLst>
            </p:spPr>
            <p:txBody>
              <a:bodyPr lIns="45720" rIns="4572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2" name="TextBox 131"/>
              <p:cNvSpPr txBox="1"/>
              <p:nvPr/>
            </p:nvSpPr>
            <p:spPr>
              <a:xfrm>
                <a:off x="7268306" y="4722347"/>
                <a:ext cx="2815866" cy="4001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dirty="0" smtClean="0">
                    <a:effectLst>
                      <a:outerShdw blurRad="38100" dist="12700" dir="5400000" algn="ctr" rotWithShape="0">
                        <a:srgbClr val="000000">
                          <a:alpha val="30000"/>
                        </a:srgbClr>
                      </a:outerShdw>
                    </a:effectLst>
                    <a:latin typeface="+mj-lt"/>
                  </a:rPr>
                  <a:t>Policy Management</a:t>
                </a:r>
                <a:endParaRPr lang="en-US" sz="2000" dirty="0">
                  <a:effectLst>
                    <a:outerShdw blurRad="38100" dist="12700" dir="5400000" algn="ctr" rotWithShape="0">
                      <a:srgbClr val="000000">
                        <a:alpha val="30000"/>
                      </a:srgbClr>
                    </a:outerShdw>
                  </a:effectLst>
                  <a:latin typeface="+mj-lt"/>
                </a:endParaRPr>
              </a:p>
            </p:txBody>
          </p:sp>
        </p:grpSp>
        <p:grpSp>
          <p:nvGrpSpPr>
            <p:cNvPr id="133" name="Group 56"/>
            <p:cNvGrpSpPr/>
            <p:nvPr/>
          </p:nvGrpSpPr>
          <p:grpSpPr>
            <a:xfrm>
              <a:off x="7222750" y="5460068"/>
              <a:ext cx="3367461" cy="696981"/>
              <a:chOff x="1506148" y="5131511"/>
              <a:chExt cx="3952279" cy="866794"/>
            </a:xfrm>
          </p:grpSpPr>
          <p:sp>
            <p:nvSpPr>
              <p:cNvPr id="134" name="Rounded Rectangle 133"/>
              <p:cNvSpPr/>
              <p:nvPr/>
            </p:nvSpPr>
            <p:spPr>
              <a:xfrm>
                <a:off x="1506148" y="5131511"/>
                <a:ext cx="3952279" cy="866794"/>
              </a:xfrm>
              <a:prstGeom prst="roundRect">
                <a:avLst/>
              </a:prstGeom>
              <a:gradFill flip="none" rotWithShape="1">
                <a:gsLst>
                  <a:gs pos="0">
                    <a:srgbClr val="530074"/>
                  </a:gs>
                  <a:gs pos="50000">
                    <a:srgbClr val="7A05A8"/>
                  </a:gs>
                  <a:gs pos="100000">
                    <a:srgbClr val="9308C8"/>
                  </a:gs>
                </a:gsLst>
                <a:lin ang="16200000" scaled="1"/>
                <a:tileRect/>
              </a:gradFill>
              <a:ln w="25400" cap="flat" cmpd="sng" algn="ctr">
                <a:noFill/>
                <a:prstDash val="solid"/>
              </a:ln>
              <a:effectLst>
                <a:outerShdw blurRad="50800" dist="38100" dir="5400000" algn="t" rotWithShape="0">
                  <a:prstClr val="black">
                    <a:alpha val="27000"/>
                  </a:prstClr>
                </a:outerShdw>
              </a:effectLst>
            </p:spPr>
            <p:txBody>
              <a:bodyPr lIns="45720" rIns="4572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5" name="TextBox 134"/>
              <p:cNvSpPr txBox="1"/>
              <p:nvPr/>
            </p:nvSpPr>
            <p:spPr>
              <a:xfrm>
                <a:off x="1750558" y="5316112"/>
                <a:ext cx="3572793" cy="49759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>
                  <a:defRPr/>
                </a:pPr>
                <a:r>
                  <a:rPr lang="en-US" sz="2000" dirty="0" smtClean="0">
                    <a:effectLst>
                      <a:outerShdw blurRad="38100" dist="12700" dir="5400000" algn="ctr" rotWithShape="0">
                        <a:srgbClr val="000000">
                          <a:alpha val="30000"/>
                        </a:srgbClr>
                      </a:outerShdw>
                    </a:effectLst>
                    <a:latin typeface="+mj-lt"/>
                  </a:rPr>
                  <a:t>Core Infrastructure</a:t>
                </a:r>
                <a:endParaRPr lang="en-US" sz="2000" dirty="0">
                  <a:effectLst>
                    <a:outerShdw blurRad="38100" dist="12700" dir="5400000" algn="ctr" rotWithShape="0">
                      <a:srgbClr val="000000">
                        <a:alpha val="30000"/>
                      </a:srgbClr>
                    </a:outerShdw>
                  </a:effectLst>
                  <a:latin typeface="+mj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5586957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Rectangle 104"/>
          <p:cNvSpPr/>
          <p:nvPr/>
        </p:nvSpPr>
        <p:spPr>
          <a:xfrm flipH="1">
            <a:off x="190499" y="1600200"/>
            <a:ext cx="11795497" cy="48768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20000"/>
                  <a:lumOff val="80000"/>
                  <a:alpha val="0"/>
                </a:schemeClr>
              </a:gs>
              <a:gs pos="50000">
                <a:schemeClr val="accent3">
                  <a:lumMod val="50000"/>
                  <a:alpha val="50000"/>
                </a:schemeClr>
              </a:gs>
              <a:gs pos="100000">
                <a:schemeClr val="accent3">
                  <a:lumMod val="50000"/>
                  <a:alpha val="47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9" name="Round Single Corner Rectangle 98"/>
          <p:cNvSpPr/>
          <p:nvPr/>
        </p:nvSpPr>
        <p:spPr>
          <a:xfrm flipH="1">
            <a:off x="7008812" y="1848785"/>
            <a:ext cx="3792054" cy="4552015"/>
          </a:xfrm>
          <a:prstGeom prst="round1Rect">
            <a:avLst>
              <a:gd name="adj" fmla="val 6895"/>
            </a:avLst>
          </a:prstGeom>
          <a:gradFill flip="none" rotWithShape="1">
            <a:gsLst>
              <a:gs pos="0">
                <a:srgbClr val="7B55D9">
                  <a:alpha val="0"/>
                </a:srgbClr>
              </a:gs>
              <a:gs pos="100000">
                <a:srgbClr val="D9DADF">
                  <a:alpha val="0"/>
                </a:srgbClr>
              </a:gs>
              <a:gs pos="84000">
                <a:schemeClr val="accent4">
                  <a:lumMod val="75000"/>
                  <a:lumOff val="25000"/>
                </a:scheme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82124" tIns="41061" rIns="82124" bIns="4106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83" name="Group 52"/>
          <p:cNvGrpSpPr/>
          <p:nvPr/>
        </p:nvGrpSpPr>
        <p:grpSpPr>
          <a:xfrm>
            <a:off x="7213600" y="2776200"/>
            <a:ext cx="3376612" cy="760750"/>
            <a:chOff x="1522802" y="1962047"/>
            <a:chExt cx="3935625" cy="946099"/>
          </a:xfrm>
        </p:grpSpPr>
        <p:sp>
          <p:nvSpPr>
            <p:cNvPr id="84" name="Rounded Rectangle 83"/>
            <p:cNvSpPr/>
            <p:nvPr/>
          </p:nvSpPr>
          <p:spPr>
            <a:xfrm>
              <a:off x="1522802" y="1962047"/>
              <a:ext cx="3935625" cy="946099"/>
            </a:xfrm>
            <a:prstGeom prst="roundRect">
              <a:avLst/>
            </a:prstGeom>
            <a:gradFill flip="none" rotWithShape="1">
              <a:gsLst>
                <a:gs pos="0">
                  <a:srgbClr val="08ACF6">
                    <a:shade val="30000"/>
                    <a:satMod val="115000"/>
                  </a:srgbClr>
                </a:gs>
                <a:gs pos="50000">
                  <a:srgbClr val="08ACF6">
                    <a:shade val="67500"/>
                    <a:satMod val="115000"/>
                  </a:srgbClr>
                </a:gs>
                <a:gs pos="100000">
                  <a:srgbClr val="08ACF6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25400" cap="flat" cmpd="sng" algn="ctr">
              <a:noFill/>
              <a:prstDash val="solid"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1750559" y="2178237"/>
              <a:ext cx="3572793" cy="49759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lvl="0" algn="ctr">
                <a:defRPr/>
              </a:pPr>
              <a:r>
                <a:rPr lang="en-US" sz="2000" dirty="0" smtClean="0">
                  <a:effectLst>
                    <a:outerShdw blurRad="38100" dist="12700" dir="5400000" algn="ctr" rotWithShape="0">
                      <a:srgbClr val="000000">
                        <a:alpha val="30000"/>
                      </a:srgbClr>
                    </a:outerShdw>
                  </a:effectLst>
                  <a:latin typeface="+mj-lt"/>
                </a:rPr>
                <a:t>Workspace Management</a:t>
              </a:r>
              <a:endParaRPr lang="en-US" sz="2000" dirty="0">
                <a:effectLst>
                  <a:outerShdw blurRad="38100" dist="12700" dir="5400000" algn="ctr" rotWithShape="0">
                    <a:srgbClr val="000000">
                      <a:alpha val="30000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7224713" y="1854201"/>
            <a:ext cx="3367088" cy="762460"/>
            <a:chOff x="7224713" y="1854201"/>
            <a:chExt cx="3367088" cy="762460"/>
          </a:xfrm>
        </p:grpSpPr>
        <p:sp>
          <p:nvSpPr>
            <p:cNvPr id="86" name="Rounded Rectangle 85"/>
            <p:cNvSpPr/>
            <p:nvPr/>
          </p:nvSpPr>
          <p:spPr>
            <a:xfrm>
              <a:off x="7224713" y="1854201"/>
              <a:ext cx="3367088" cy="762460"/>
            </a:xfrm>
            <a:prstGeom prst="roundRect">
              <a:avLst/>
            </a:prstGeom>
            <a:gradFill flip="none" rotWithShape="1">
              <a:gsLst>
                <a:gs pos="0">
                  <a:srgbClr val="006A54"/>
                </a:gs>
                <a:gs pos="50000">
                  <a:srgbClr val="009A7B"/>
                </a:gs>
                <a:gs pos="100000">
                  <a:srgbClr val="01B893"/>
                </a:gs>
              </a:gsLst>
              <a:lin ang="16200000" scaled="1"/>
              <a:tileRect/>
            </a:gradFill>
            <a:ln w="25400" cap="flat" cmpd="sng" algn="ctr">
              <a:noFill/>
              <a:prstDash val="solid"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7372494" y="1890945"/>
              <a:ext cx="3065316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lvl="0" algn="ctr">
                <a:defRPr/>
              </a:pPr>
              <a:r>
                <a:rPr lang="en-US" sz="2000" dirty="0" smtClean="0">
                  <a:effectLst>
                    <a:outerShdw blurRad="38100" dist="12700" dir="5400000" algn="ctr" rotWithShape="0">
                      <a:srgbClr val="000000">
                        <a:alpha val="30000"/>
                      </a:srgbClr>
                    </a:outerShdw>
                  </a:effectLst>
                  <a:latin typeface="+mj-lt"/>
                </a:rPr>
                <a:t>Workspace Productivity Apps</a:t>
              </a:r>
              <a:endParaRPr lang="en-US" sz="2000" dirty="0">
                <a:effectLst>
                  <a:outerShdw blurRad="38100" dist="12700" dir="5400000" algn="ctr" rotWithShape="0">
                    <a:srgbClr val="000000">
                      <a:alpha val="30000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88" name="Group 53"/>
          <p:cNvGrpSpPr/>
          <p:nvPr/>
        </p:nvGrpSpPr>
        <p:grpSpPr>
          <a:xfrm>
            <a:off x="7224338" y="3687755"/>
            <a:ext cx="3367461" cy="696984"/>
            <a:chOff x="1506148" y="3039593"/>
            <a:chExt cx="3952279" cy="866797"/>
          </a:xfrm>
        </p:grpSpPr>
        <p:sp>
          <p:nvSpPr>
            <p:cNvPr id="89" name="Rounded Rectangle 88"/>
            <p:cNvSpPr/>
            <p:nvPr/>
          </p:nvSpPr>
          <p:spPr>
            <a:xfrm>
              <a:off x="1506148" y="3039593"/>
              <a:ext cx="3952279" cy="866797"/>
            </a:xfrm>
            <a:prstGeom prst="roundRect">
              <a:avLst/>
            </a:prstGeom>
            <a:gradFill flip="none" rotWithShape="1">
              <a:gsLst>
                <a:gs pos="0">
                  <a:srgbClr val="025CE0">
                    <a:shade val="30000"/>
                    <a:satMod val="115000"/>
                  </a:srgbClr>
                </a:gs>
                <a:gs pos="50000">
                  <a:srgbClr val="025CE0">
                    <a:shade val="67500"/>
                    <a:satMod val="115000"/>
                  </a:srgbClr>
                </a:gs>
                <a:gs pos="100000">
                  <a:srgbClr val="025CE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25400" cap="flat" cmpd="sng" algn="ctr">
              <a:noFill/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lIns="45720" rIns="4572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1750558" y="3224195"/>
              <a:ext cx="3572793" cy="49759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defRPr/>
              </a:pPr>
              <a:r>
                <a:rPr lang="en-US" sz="2000" dirty="0" smtClean="0">
                  <a:effectLst>
                    <a:outerShdw blurRad="38100" dist="12700" dir="5400000" algn="ctr" rotWithShape="0">
                      <a:srgbClr val="000000">
                        <a:alpha val="30000"/>
                      </a:srgbClr>
                    </a:outerShdw>
                  </a:effectLst>
                  <a:latin typeface="+mj-lt"/>
                </a:rPr>
                <a:t>Security Mobility</a:t>
              </a:r>
              <a:endParaRPr lang="en-US" sz="2000" dirty="0">
                <a:effectLst>
                  <a:outerShdw blurRad="38100" dist="12700" dir="5400000" algn="ctr" rotWithShape="0">
                    <a:srgbClr val="000000">
                      <a:alpha val="30000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7222750" y="4573911"/>
            <a:ext cx="3367461" cy="696984"/>
            <a:chOff x="6933886" y="4573911"/>
            <a:chExt cx="3390900" cy="696984"/>
          </a:xfrm>
        </p:grpSpPr>
        <p:sp>
          <p:nvSpPr>
            <p:cNvPr id="92" name="Rounded Rectangle 91"/>
            <p:cNvSpPr/>
            <p:nvPr/>
          </p:nvSpPr>
          <p:spPr>
            <a:xfrm>
              <a:off x="6933886" y="4573911"/>
              <a:ext cx="3390900" cy="696984"/>
            </a:xfrm>
            <a:prstGeom prst="roundRect">
              <a:avLst/>
            </a:prstGeom>
            <a:gradFill flip="none" rotWithShape="1">
              <a:gsLst>
                <a:gs pos="0">
                  <a:srgbClr val="400879"/>
                </a:gs>
                <a:gs pos="50000">
                  <a:srgbClr val="6010AF"/>
                </a:gs>
                <a:gs pos="100000">
                  <a:srgbClr val="7316D0"/>
                </a:gs>
              </a:gsLst>
              <a:lin ang="16200000" scaled="1"/>
              <a:tileRect/>
            </a:gradFill>
            <a:ln w="25400" cap="flat" cmpd="sng" algn="ctr">
              <a:noFill/>
              <a:prstDash val="solid"/>
            </a:ln>
            <a:effectLst>
              <a:outerShdw blurRad="50800" dist="38100" dir="5400000" algn="t" rotWithShape="0">
                <a:prstClr val="black">
                  <a:alpha val="27000"/>
                </a:prstClr>
              </a:outerShdw>
            </a:effectLst>
          </p:spPr>
          <p:txBody>
            <a:bodyPr lIns="45720" rIns="4572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7268306" y="4722347"/>
              <a:ext cx="2815866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 smtClean="0">
                  <a:effectLst>
                    <a:outerShdw blurRad="38100" dist="12700" dir="5400000" algn="ctr" rotWithShape="0">
                      <a:srgbClr val="000000">
                        <a:alpha val="30000"/>
                      </a:srgbClr>
                    </a:outerShdw>
                  </a:effectLst>
                  <a:latin typeface="+mj-lt"/>
                </a:rPr>
                <a:t>Policy Management</a:t>
              </a:r>
              <a:endParaRPr lang="en-US" sz="2000" dirty="0">
                <a:effectLst>
                  <a:outerShdw blurRad="38100" dist="12700" dir="5400000" algn="ctr" rotWithShape="0">
                    <a:srgbClr val="000000">
                      <a:alpha val="30000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94" name="Group 56"/>
          <p:cNvGrpSpPr/>
          <p:nvPr/>
        </p:nvGrpSpPr>
        <p:grpSpPr>
          <a:xfrm>
            <a:off x="7222750" y="5460068"/>
            <a:ext cx="3367461" cy="696981"/>
            <a:chOff x="1506148" y="5131511"/>
            <a:chExt cx="3952279" cy="866794"/>
          </a:xfrm>
        </p:grpSpPr>
        <p:sp>
          <p:nvSpPr>
            <p:cNvPr id="95" name="Rounded Rectangle 94"/>
            <p:cNvSpPr/>
            <p:nvPr/>
          </p:nvSpPr>
          <p:spPr>
            <a:xfrm>
              <a:off x="1506148" y="5131511"/>
              <a:ext cx="3952279" cy="866794"/>
            </a:xfrm>
            <a:prstGeom prst="roundRect">
              <a:avLst/>
            </a:prstGeom>
            <a:gradFill flip="none" rotWithShape="1">
              <a:gsLst>
                <a:gs pos="0">
                  <a:srgbClr val="530074"/>
                </a:gs>
                <a:gs pos="50000">
                  <a:srgbClr val="7A05A8"/>
                </a:gs>
                <a:gs pos="100000">
                  <a:srgbClr val="9308C8"/>
                </a:gs>
              </a:gsLst>
              <a:lin ang="16200000" scaled="1"/>
              <a:tileRect/>
            </a:gradFill>
            <a:ln w="25400" cap="flat" cmpd="sng" algn="ctr">
              <a:noFill/>
              <a:prstDash val="solid"/>
            </a:ln>
            <a:effectLst>
              <a:outerShdw blurRad="50800" dist="38100" dir="5400000" algn="t" rotWithShape="0">
                <a:prstClr val="black">
                  <a:alpha val="27000"/>
                </a:prstClr>
              </a:outerShdw>
            </a:effectLst>
          </p:spPr>
          <p:txBody>
            <a:bodyPr lIns="45720" rIns="4572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1750558" y="5316112"/>
              <a:ext cx="3572793" cy="49759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defRPr/>
              </a:pPr>
              <a:r>
                <a:rPr lang="en-US" sz="2000" dirty="0" smtClean="0">
                  <a:effectLst>
                    <a:outerShdw blurRad="38100" dist="12700" dir="5400000" algn="ctr" rotWithShape="0">
                      <a:srgbClr val="000000">
                        <a:alpha val="30000"/>
                      </a:srgbClr>
                    </a:outerShdw>
                  </a:effectLst>
                  <a:latin typeface="+mj-lt"/>
                </a:rPr>
                <a:t>Core Infrastructure</a:t>
              </a:r>
              <a:endParaRPr lang="en-US" sz="2000" dirty="0">
                <a:effectLst>
                  <a:outerShdw blurRad="38100" dist="12700" dir="5400000" algn="ctr" rotWithShape="0">
                    <a:srgbClr val="000000">
                      <a:alpha val="30000"/>
                    </a:srgbClr>
                  </a:outerShdw>
                </a:effectLst>
                <a:latin typeface="+mj-l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the Technology a Smart Solution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92608" y="914400"/>
            <a:ext cx="11612880" cy="457200"/>
          </a:xfrm>
        </p:spPr>
        <p:txBody>
          <a:bodyPr/>
          <a:lstStyle/>
          <a:p>
            <a:r>
              <a:rPr lang="en-US" dirty="0" smtClean="0"/>
              <a:t>A Comprehensive Workspace Approach</a:t>
            </a:r>
            <a:endParaRPr lang="en-US" dirty="0"/>
          </a:p>
        </p:txBody>
      </p:sp>
      <p:sp>
        <p:nvSpPr>
          <p:cNvPr id="22" name="Text Placeholder 20"/>
          <p:cNvSpPr txBox="1">
            <a:spLocks/>
          </p:cNvSpPr>
          <p:nvPr/>
        </p:nvSpPr>
        <p:spPr>
          <a:xfrm>
            <a:off x="492126" y="2389187"/>
            <a:ext cx="6364286" cy="37068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480"/>
              </a:spcBef>
              <a:buClr>
                <a:schemeClr val="tx2"/>
              </a:buClr>
              <a:buSzPct val="90000"/>
              <a:buFont typeface="Arial" pitchFamily="34" charset="0"/>
              <a:buChar char="•"/>
              <a:tabLst/>
              <a:defRPr lang="en-US" sz="2000" kern="1200">
                <a:solidFill>
                  <a:srgbClr val="5C5E6C"/>
                </a:solidFill>
                <a:latin typeface="+mj-lt"/>
                <a:ea typeface="+mn-ea"/>
                <a:cs typeface="+mn-cs"/>
              </a:defRPr>
            </a:lvl1pPr>
            <a:lvl2pPr marL="406400" indent="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3">
                  <a:lumMod val="60000"/>
                  <a:lumOff val="40000"/>
                </a:schemeClr>
              </a:buClr>
              <a:buFontTx/>
              <a:buNone/>
              <a:defRPr lang="en-US" sz="1800" kern="1200">
                <a:solidFill>
                  <a:srgbClr val="5C5E6C"/>
                </a:solidFill>
                <a:latin typeface="+mj-lt"/>
                <a:ea typeface="+mn-ea"/>
                <a:cs typeface="+mn-cs"/>
              </a:defRPr>
            </a:lvl2pPr>
            <a:lvl3pPr marL="571500" indent="-1588" algn="l" defTabSz="914400" rtl="0" eaLnBrk="1" latinLnBrk="0" hangingPunct="1">
              <a:lnSpc>
                <a:spcPct val="95000"/>
              </a:lnSpc>
              <a:spcBef>
                <a:spcPts val="840"/>
              </a:spcBef>
              <a:buClr>
                <a:schemeClr val="accent3">
                  <a:lumMod val="60000"/>
                  <a:lumOff val="40000"/>
                </a:schemeClr>
              </a:buClr>
              <a:buFont typeface="Arial" pitchFamily="34" charset="0"/>
              <a:buNone/>
              <a:defRPr lang="en-US" sz="1600" kern="1200">
                <a:solidFill>
                  <a:srgbClr val="5C5E6C"/>
                </a:solidFill>
                <a:latin typeface="+mj-lt"/>
                <a:ea typeface="+mn-ea"/>
                <a:cs typeface="+mn-cs"/>
              </a:defRPr>
            </a:lvl3pPr>
            <a:lvl4pPr marL="688975" indent="0" algn="l" defTabSz="914400" rtl="0" eaLnBrk="1" latinLnBrk="0" hangingPunct="1">
              <a:lnSpc>
                <a:spcPct val="95000"/>
              </a:lnSpc>
              <a:spcBef>
                <a:spcPts val="840"/>
              </a:spcBef>
              <a:buClr>
                <a:schemeClr val="accent3">
                  <a:lumMod val="60000"/>
                  <a:lumOff val="40000"/>
                </a:schemeClr>
              </a:buClr>
              <a:buFont typeface="Arial" pitchFamily="34" charset="0"/>
              <a:buNone/>
              <a:defRPr lang="en-US" sz="1400" kern="1200">
                <a:solidFill>
                  <a:srgbClr val="5C5E6C"/>
                </a:solidFill>
                <a:latin typeface="+mj-lt"/>
                <a:ea typeface="+mn-ea"/>
                <a:cs typeface="+mn-cs"/>
              </a:defRPr>
            </a:lvl4pPr>
            <a:lvl5pPr marL="801688" indent="0" algn="l" defTabSz="914400" rtl="0" eaLnBrk="1" latinLnBrk="0" hangingPunct="1">
              <a:lnSpc>
                <a:spcPct val="95000"/>
              </a:lnSpc>
              <a:spcBef>
                <a:spcPts val="840"/>
              </a:spcBef>
              <a:buClr>
                <a:schemeClr val="accent3">
                  <a:lumMod val="60000"/>
                  <a:lumOff val="40000"/>
                </a:schemeClr>
              </a:buClr>
              <a:buFont typeface="Arial" pitchFamily="34" charset="0"/>
              <a:buNone/>
              <a:defRPr lang="en-US" sz="1400" kern="1200">
                <a:solidFill>
                  <a:srgbClr val="5C5E6C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 indent="-174625"/>
            <a:r>
              <a:rPr lang="en-US" sz="2400" dirty="0" smtClean="0">
                <a:solidFill>
                  <a:schemeClr val="tx1"/>
                </a:solidFill>
              </a:rPr>
              <a:t>Each layer delivers best</a:t>
            </a:r>
            <a:r>
              <a:rPr lang="en-US" sz="2400" dirty="0">
                <a:solidFill>
                  <a:schemeClr val="tx1"/>
                </a:solidFill>
              </a:rPr>
              <a:t>-of-breed </a:t>
            </a:r>
            <a:r>
              <a:rPr lang="en-US" sz="2400" dirty="0" smtClean="0">
                <a:solidFill>
                  <a:schemeClr val="tx1"/>
                </a:solidFill>
              </a:rPr>
              <a:t>technology</a:t>
            </a:r>
          </a:p>
          <a:p>
            <a:pPr marL="393700" lvl="2" indent="-174625">
              <a:buFont typeface="Arial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Gartner </a:t>
            </a:r>
            <a:r>
              <a:rPr lang="en-US" sz="1800" dirty="0">
                <a:solidFill>
                  <a:schemeClr val="tx1"/>
                </a:solidFill>
              </a:rPr>
              <a:t>Magic Quadrant leadership across each layer</a:t>
            </a:r>
          </a:p>
          <a:p>
            <a:pPr marL="228600" lvl="1" indent="-174625">
              <a:buFont typeface="Arial" pitchFamily="34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  <a:p>
            <a:pPr marL="228600" lvl="1" indent="-174625"/>
            <a:r>
              <a:rPr lang="en-US" sz="2400" dirty="0">
                <a:solidFill>
                  <a:schemeClr val="tx1"/>
                </a:solidFill>
              </a:rPr>
              <a:t>Comprehensive workspace vision</a:t>
            </a:r>
          </a:p>
          <a:p>
            <a:pPr marL="393700" lvl="2" indent="-174625">
              <a:buFont typeface="Arial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Only Cisco can</a:t>
            </a:r>
            <a:r>
              <a:rPr lang="en-US" sz="1800" dirty="0" smtClean="0">
                <a:solidFill>
                  <a:schemeClr val="tx1"/>
                </a:solidFill>
              </a:rPr>
              <a:t> span all layers of the solution</a:t>
            </a:r>
          </a:p>
          <a:p>
            <a:pPr marL="393700" lvl="2" indent="-174625">
              <a:buFont typeface="Arial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Across </a:t>
            </a:r>
            <a:r>
              <a:rPr lang="en-US" sz="1800" dirty="0">
                <a:solidFill>
                  <a:schemeClr val="tx1"/>
                </a:solidFill>
              </a:rPr>
              <a:t>virtual and native</a:t>
            </a:r>
            <a:endParaRPr lang="en-US" sz="1800" dirty="0" smtClean="0">
              <a:solidFill>
                <a:schemeClr val="tx1"/>
              </a:solidFill>
            </a:endParaRPr>
          </a:p>
          <a:p>
            <a:pPr marL="393700" lvl="2" indent="-174625">
              <a:buFont typeface="Arial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With investment protection through common components</a:t>
            </a:r>
          </a:p>
          <a:p>
            <a:pPr marL="0" lvl="1" indent="53975"/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93312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/>
          <p:cNvSpPr/>
          <p:nvPr/>
        </p:nvSpPr>
        <p:spPr>
          <a:xfrm rot="16200000">
            <a:off x="3313116" y="-2017711"/>
            <a:ext cx="5562598" cy="12188824"/>
          </a:xfrm>
          <a:prstGeom prst="rect">
            <a:avLst/>
          </a:prstGeom>
          <a:gradFill flip="none" rotWithShape="1">
            <a:gsLst>
              <a:gs pos="0">
                <a:srgbClr val="134559">
                  <a:lumMod val="93000"/>
                  <a:lumOff val="7000"/>
                  <a:alpha val="55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 w="25400" cap="flat" cmpd="sng" algn="ctr">
            <a:noFill/>
            <a:prstDash val="solid"/>
          </a:ln>
          <a:effectLst/>
        </p:spPr>
        <p:txBody>
          <a:bodyPr lIns="91432" tIns="45717" rIns="91432" bIns="45717" rtlCol="0" anchor="t" anchorCtr="0"/>
          <a:lstStyle/>
          <a:p>
            <a:pPr algn="ctr" defTabSz="609468"/>
            <a:r>
              <a:rPr lang="en-US" sz="1600" kern="0" dirty="0">
                <a:solidFill>
                  <a:srgbClr val="FFFFFF"/>
                </a:solidFill>
                <a:latin typeface="Ciscoregular"/>
              </a:rPr>
              <a:t/>
            </a:r>
            <a:br>
              <a:rPr lang="en-US" sz="1600" kern="0" dirty="0">
                <a:solidFill>
                  <a:srgbClr val="FFFFFF"/>
                </a:solidFill>
                <a:latin typeface="Ciscoregular"/>
              </a:rPr>
            </a:br>
            <a:r>
              <a:rPr lang="en-US" sz="1600" kern="0" dirty="0" smtClean="0">
                <a:solidFill>
                  <a:srgbClr val="FFFFFF"/>
                </a:solidFill>
                <a:latin typeface="Ciscoregular"/>
              </a:rPr>
              <a:t/>
            </a:r>
            <a:br>
              <a:rPr lang="en-US" sz="1600" kern="0" dirty="0" smtClean="0">
                <a:solidFill>
                  <a:srgbClr val="FFFFFF"/>
                </a:solidFill>
                <a:latin typeface="Ciscoregular"/>
              </a:rPr>
            </a:br>
            <a:endParaRPr lang="en-US" sz="1600" kern="0" dirty="0">
              <a:solidFill>
                <a:srgbClr val="FFFFFF"/>
              </a:solidFill>
              <a:latin typeface="Ciscoregular"/>
            </a:endParaRPr>
          </a:p>
        </p:txBody>
      </p:sp>
      <p:sp>
        <p:nvSpPr>
          <p:cNvPr id="58" name="Rectangle 57"/>
          <p:cNvSpPr/>
          <p:nvPr/>
        </p:nvSpPr>
        <p:spPr>
          <a:xfrm rot="16200000">
            <a:off x="3382274" y="-1010119"/>
            <a:ext cx="4941457" cy="10794781"/>
          </a:xfrm>
          <a:prstGeom prst="rect">
            <a:avLst/>
          </a:prstGeom>
          <a:gradFill flip="none" rotWithShape="1">
            <a:gsLst>
              <a:gs pos="0">
                <a:srgbClr val="134559">
                  <a:lumMod val="30000"/>
                  <a:alpha val="62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 w="25400" cap="flat" cmpd="sng" algn="ctr">
            <a:noFill/>
            <a:prstDash val="solid"/>
          </a:ln>
          <a:effectLst/>
        </p:spPr>
        <p:txBody>
          <a:bodyPr lIns="91432" tIns="45717" rIns="91432" bIns="45717" rtlCol="0" anchor="t" anchorCtr="0"/>
          <a:lstStyle/>
          <a:p>
            <a:pPr algn="ctr" defTabSz="609468"/>
            <a:endParaRPr lang="en-US" sz="1600" kern="0" dirty="0">
              <a:solidFill>
                <a:srgbClr val="FFFFFF"/>
              </a:solidFill>
              <a:latin typeface="Ciscoregular"/>
            </a:endParaRPr>
          </a:p>
        </p:txBody>
      </p:sp>
      <p:sp>
        <p:nvSpPr>
          <p:cNvPr id="51" name="Freeform 50"/>
          <p:cNvSpPr/>
          <p:nvPr/>
        </p:nvSpPr>
        <p:spPr>
          <a:xfrm flipH="1">
            <a:off x="8675852" y="2766982"/>
            <a:ext cx="813238" cy="3557618"/>
          </a:xfrm>
          <a:custGeom>
            <a:avLst/>
            <a:gdLst>
              <a:gd name="connsiteX0" fmla="*/ 813238 w 813238"/>
              <a:gd name="connsiteY0" fmla="*/ 389897 h 4099483"/>
              <a:gd name="connsiteX1" fmla="*/ 813238 w 813238"/>
              <a:gd name="connsiteY1" fmla="*/ 4088343 h 4099483"/>
              <a:gd name="connsiteX2" fmla="*/ 11141 w 813238"/>
              <a:gd name="connsiteY2" fmla="*/ 4099483 h 4099483"/>
              <a:gd name="connsiteX3" fmla="*/ 0 w 813238"/>
              <a:gd name="connsiteY3" fmla="*/ 0 h 4099483"/>
              <a:gd name="connsiteX4" fmla="*/ 813238 w 813238"/>
              <a:gd name="connsiteY4" fmla="*/ 389897 h 4099483"/>
              <a:gd name="connsiteX0" fmla="*/ 813238 w 813238"/>
              <a:gd name="connsiteY0" fmla="*/ 389897 h 4099483"/>
              <a:gd name="connsiteX1" fmla="*/ 813238 w 813238"/>
              <a:gd name="connsiteY1" fmla="*/ 4088343 h 4099483"/>
              <a:gd name="connsiteX2" fmla="*/ 11141 w 813238"/>
              <a:gd name="connsiteY2" fmla="*/ 4099483 h 4099483"/>
              <a:gd name="connsiteX3" fmla="*/ 0 w 813238"/>
              <a:gd name="connsiteY3" fmla="*/ 0 h 4099483"/>
              <a:gd name="connsiteX4" fmla="*/ 813238 w 813238"/>
              <a:gd name="connsiteY4" fmla="*/ 389897 h 4099483"/>
              <a:gd name="connsiteX0" fmla="*/ 813238 w 813238"/>
              <a:gd name="connsiteY0" fmla="*/ 389897 h 4099483"/>
              <a:gd name="connsiteX1" fmla="*/ 813238 w 813238"/>
              <a:gd name="connsiteY1" fmla="*/ 4088343 h 4099483"/>
              <a:gd name="connsiteX2" fmla="*/ 11141 w 813238"/>
              <a:gd name="connsiteY2" fmla="*/ 4099483 h 4099483"/>
              <a:gd name="connsiteX3" fmla="*/ 0 w 813238"/>
              <a:gd name="connsiteY3" fmla="*/ 0 h 4099483"/>
              <a:gd name="connsiteX4" fmla="*/ 813238 w 813238"/>
              <a:gd name="connsiteY4" fmla="*/ 389897 h 4099483"/>
              <a:gd name="connsiteX0" fmla="*/ 813238 w 813238"/>
              <a:gd name="connsiteY0" fmla="*/ 398364 h 4107950"/>
              <a:gd name="connsiteX1" fmla="*/ 813238 w 813238"/>
              <a:gd name="connsiteY1" fmla="*/ 4096810 h 4107950"/>
              <a:gd name="connsiteX2" fmla="*/ 11141 w 813238"/>
              <a:gd name="connsiteY2" fmla="*/ 4107950 h 4107950"/>
              <a:gd name="connsiteX3" fmla="*/ 0 w 813238"/>
              <a:gd name="connsiteY3" fmla="*/ 8467 h 4107950"/>
              <a:gd name="connsiteX4" fmla="*/ 5815 w 813238"/>
              <a:gd name="connsiteY4" fmla="*/ 0 h 4107950"/>
              <a:gd name="connsiteX5" fmla="*/ 813238 w 813238"/>
              <a:gd name="connsiteY5" fmla="*/ 398364 h 4107950"/>
              <a:gd name="connsiteX0" fmla="*/ 806359 w 813238"/>
              <a:gd name="connsiteY0" fmla="*/ 330631 h 4107950"/>
              <a:gd name="connsiteX1" fmla="*/ 813238 w 813238"/>
              <a:gd name="connsiteY1" fmla="*/ 4096810 h 4107950"/>
              <a:gd name="connsiteX2" fmla="*/ 11141 w 813238"/>
              <a:gd name="connsiteY2" fmla="*/ 4107950 h 4107950"/>
              <a:gd name="connsiteX3" fmla="*/ 0 w 813238"/>
              <a:gd name="connsiteY3" fmla="*/ 8467 h 4107950"/>
              <a:gd name="connsiteX4" fmla="*/ 5815 w 813238"/>
              <a:gd name="connsiteY4" fmla="*/ 0 h 4107950"/>
              <a:gd name="connsiteX5" fmla="*/ 806359 w 813238"/>
              <a:gd name="connsiteY5" fmla="*/ 330631 h 4107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3238" h="4107950">
                <a:moveTo>
                  <a:pt x="806359" y="330631"/>
                </a:moveTo>
                <a:lnTo>
                  <a:pt x="813238" y="4096810"/>
                </a:lnTo>
                <a:lnTo>
                  <a:pt x="11141" y="4107950"/>
                </a:lnTo>
                <a:cubicBezTo>
                  <a:pt x="7427" y="2741456"/>
                  <a:pt x="0" y="8467"/>
                  <a:pt x="0" y="8467"/>
                </a:cubicBezTo>
                <a:lnTo>
                  <a:pt x="5815" y="0"/>
                </a:lnTo>
                <a:lnTo>
                  <a:pt x="806359" y="330631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50000"/>
                  <a:alpha val="7000"/>
                </a:schemeClr>
              </a:gs>
              <a:gs pos="100000">
                <a:schemeClr val="accent2">
                  <a:lumMod val="50000"/>
                </a:schemeClr>
              </a:gs>
              <a:gs pos="19000">
                <a:schemeClr val="accent2">
                  <a:lumMod val="50000"/>
                  <a:alpha val="24000"/>
                </a:schemeClr>
              </a:gs>
            </a:gsLst>
            <a:lin ang="20580000" scaled="0"/>
            <a:tileRect/>
          </a:gra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grpSp>
        <p:nvGrpSpPr>
          <p:cNvPr id="3" name="Group 36"/>
          <p:cNvGrpSpPr/>
          <p:nvPr/>
        </p:nvGrpSpPr>
        <p:grpSpPr>
          <a:xfrm>
            <a:off x="3145311" y="2461659"/>
            <a:ext cx="5524620" cy="3867583"/>
            <a:chOff x="4542505" y="2379405"/>
            <a:chExt cx="4119714" cy="3844412"/>
          </a:xfrm>
        </p:grpSpPr>
        <p:sp>
          <p:nvSpPr>
            <p:cNvPr id="246" name="Pentagon 245"/>
            <p:cNvSpPr/>
            <p:nvPr/>
          </p:nvSpPr>
          <p:spPr>
            <a:xfrm rot="16200000">
              <a:off x="4680156" y="2241754"/>
              <a:ext cx="3844412" cy="4119714"/>
            </a:xfrm>
            <a:prstGeom prst="homePlate">
              <a:avLst>
                <a:gd name="adj" fmla="val 17519"/>
              </a:avLst>
            </a:prstGeom>
            <a:gradFill flip="none" rotWithShape="1">
              <a:gsLst>
                <a:gs pos="0">
                  <a:srgbClr val="7B55D9">
                    <a:alpha val="0"/>
                  </a:srgbClr>
                </a:gs>
                <a:gs pos="100000">
                  <a:srgbClr val="D9DADF"/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27000" dist="25400" dir="16200000" rotWithShape="0">
                <a:prstClr val="black">
                  <a:alpha val="25000"/>
                </a:prstClr>
              </a:outerShdw>
            </a:effectLst>
          </p:spPr>
          <p:txBody>
            <a:bodyPr rot="0" spcFirstLastPara="0" vertOverflow="overflow" horzOverflow="overflow" vert="horz" wrap="square" lIns="82124" tIns="64008" rIns="82124" bIns="41061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14319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kern="0" dirty="0">
                <a:solidFill>
                  <a:srgbClr val="212227"/>
                </a:solidFill>
                <a:latin typeface="Ciscoregular"/>
              </a:endParaRPr>
            </a:p>
          </p:txBody>
        </p:sp>
        <p:sp>
          <p:nvSpPr>
            <p:cNvPr id="247" name="Rectangle 246"/>
            <p:cNvSpPr/>
            <p:nvPr/>
          </p:nvSpPr>
          <p:spPr>
            <a:xfrm>
              <a:off x="5686386" y="2677935"/>
              <a:ext cx="1831952" cy="33855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 defTabSz="895275">
                <a:defRPr/>
              </a:pPr>
              <a:endParaRPr lang="en-US" sz="1600" b="1" kern="0" dirty="0">
                <a:solidFill>
                  <a:srgbClr val="585D9E"/>
                </a:solidFill>
                <a:latin typeface="Ciscoregular"/>
                <a:cs typeface="Arial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BYOD Smart Solution</a:t>
            </a:r>
            <a:br>
              <a:rPr lang="en-US" dirty="0" smtClean="0"/>
            </a:br>
            <a:r>
              <a:rPr lang="en-US" sz="2400" dirty="0" smtClean="0">
                <a:latin typeface="CiscoSansTT ExtraLight"/>
              </a:rPr>
              <a:t>A Single, Integrated, Cross-Architectural Technology Framework</a:t>
            </a:r>
            <a:endParaRPr lang="en-US" dirty="0"/>
          </a:p>
        </p:txBody>
      </p:sp>
      <p:grpSp>
        <p:nvGrpSpPr>
          <p:cNvPr id="4" name="Group 40"/>
          <p:cNvGrpSpPr>
            <a:grpSpLocks/>
          </p:cNvGrpSpPr>
          <p:nvPr/>
        </p:nvGrpSpPr>
        <p:grpSpPr>
          <a:xfrm>
            <a:off x="3278859" y="5144260"/>
            <a:ext cx="5246720" cy="530352"/>
            <a:chOff x="2565400" y="2271713"/>
            <a:chExt cx="2544963" cy="407986"/>
          </a:xfrm>
        </p:grpSpPr>
        <p:sp>
          <p:nvSpPr>
            <p:cNvPr id="249" name="Rectangle 248"/>
            <p:cNvSpPr/>
            <p:nvPr/>
          </p:nvSpPr>
          <p:spPr>
            <a:xfrm>
              <a:off x="2565400" y="2271713"/>
              <a:ext cx="2544963" cy="407986"/>
            </a:xfrm>
            <a:prstGeom prst="rect">
              <a:avLst/>
            </a:prstGeom>
            <a:gradFill>
              <a:gsLst>
                <a:gs pos="100000">
                  <a:srgbClr val="08252E"/>
                </a:gs>
                <a:gs pos="0">
                  <a:srgbClr val="0D495B"/>
                </a:gs>
              </a:gsLst>
              <a:lin ang="5400000" scaled="0"/>
            </a:gradFill>
            <a:ln w="25400" cap="flat">
              <a:gradFill>
                <a:gsLst>
                  <a:gs pos="5400">
                    <a:srgbClr val="15BEC2"/>
                  </a:gs>
                  <a:gs pos="100000">
                    <a:srgbClr val="15BEC2">
                      <a:alpha val="0"/>
                    </a:srgbClr>
                  </a:gs>
                  <a:gs pos="95000">
                    <a:srgbClr val="15BEC2"/>
                  </a:gs>
                  <a:gs pos="0">
                    <a:srgbClr val="01BBBB">
                      <a:alpha val="0"/>
                    </a:srgbClr>
                  </a:gs>
                </a:gsLst>
                <a:lin ang="0" scaled="0"/>
              </a:gradFill>
              <a:prstDash val="solid"/>
              <a:miter lim="800000"/>
              <a:headEnd/>
              <a:tailEnd/>
            </a:ln>
            <a:effectLst>
              <a:outerShdw blurRad="152400" dist="76200" dir="5400000" algn="t" rotWithShape="0">
                <a:prstClr val="black">
                  <a:alpha val="88000"/>
                </a:prst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609468">
                <a:spcBef>
                  <a:spcPct val="50000"/>
                </a:spcBef>
                <a:spcAft>
                  <a:spcPts val="1800"/>
                </a:spcAft>
                <a:buClr>
                  <a:srgbClr val="FFFFFF"/>
                </a:buClr>
                <a:buSzPct val="100000"/>
              </a:pPr>
              <a:endParaRPr lang="en-US" sz="2000" kern="0" dirty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iscoregular"/>
              </a:endParaRPr>
            </a:p>
          </p:txBody>
        </p:sp>
        <p:sp>
          <p:nvSpPr>
            <p:cNvPr id="250" name="Rectangle 13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gray">
            <a:xfrm>
              <a:off x="3074294" y="2381001"/>
              <a:ext cx="1527175" cy="189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 anchor="ctr">
              <a:spAutoFit/>
            </a:bodyPr>
            <a:lstStyle/>
            <a:p>
              <a:pPr algn="ctr" defTabSz="814319">
                <a:buClr>
                  <a:srgbClr val="000000"/>
                </a:buClr>
                <a:defRPr/>
              </a:pPr>
              <a:r>
                <a:rPr lang="en-US" sz="1600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iscoregular"/>
                  <a:cs typeface="Arial" pitchFamily="34" charset="0"/>
                </a:rPr>
                <a:t>Policy Management</a:t>
              </a:r>
              <a:endParaRPr lang="en-US" sz="12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scoregular"/>
                <a:cs typeface="Arial" pitchFamily="34" charset="0"/>
              </a:endParaRPr>
            </a:p>
          </p:txBody>
        </p:sp>
      </p:grpSp>
      <p:grpSp>
        <p:nvGrpSpPr>
          <p:cNvPr id="5" name="Group 43"/>
          <p:cNvGrpSpPr>
            <a:grpSpLocks/>
          </p:cNvGrpSpPr>
          <p:nvPr/>
        </p:nvGrpSpPr>
        <p:grpSpPr>
          <a:xfrm>
            <a:off x="3278859" y="4502398"/>
            <a:ext cx="5246720" cy="530352"/>
            <a:chOff x="2565400" y="2271713"/>
            <a:chExt cx="2544963" cy="407986"/>
          </a:xfrm>
        </p:grpSpPr>
        <p:sp>
          <p:nvSpPr>
            <p:cNvPr id="252" name="Rectangle 251"/>
            <p:cNvSpPr/>
            <p:nvPr/>
          </p:nvSpPr>
          <p:spPr>
            <a:xfrm>
              <a:off x="2565400" y="2271713"/>
              <a:ext cx="2544963" cy="407986"/>
            </a:xfrm>
            <a:prstGeom prst="rect">
              <a:avLst/>
            </a:prstGeom>
            <a:gradFill>
              <a:gsLst>
                <a:gs pos="100000">
                  <a:srgbClr val="08252E"/>
                </a:gs>
                <a:gs pos="0">
                  <a:srgbClr val="0D495B"/>
                </a:gs>
              </a:gsLst>
              <a:lin ang="5400000" scaled="0"/>
            </a:gradFill>
            <a:ln w="25400" cap="flat">
              <a:gradFill>
                <a:gsLst>
                  <a:gs pos="5400">
                    <a:srgbClr val="15BEC2"/>
                  </a:gs>
                  <a:gs pos="100000">
                    <a:srgbClr val="15BEC2">
                      <a:alpha val="0"/>
                    </a:srgbClr>
                  </a:gs>
                  <a:gs pos="95000">
                    <a:srgbClr val="15BEC2"/>
                  </a:gs>
                  <a:gs pos="0">
                    <a:srgbClr val="01BBBB">
                      <a:alpha val="0"/>
                    </a:srgbClr>
                  </a:gs>
                </a:gsLst>
                <a:lin ang="0" scaled="0"/>
              </a:gradFill>
              <a:prstDash val="solid"/>
              <a:miter lim="800000"/>
              <a:headEnd/>
              <a:tailEnd/>
            </a:ln>
            <a:effectLst>
              <a:outerShdw blurRad="152400" dist="76200" dir="5400000" algn="t" rotWithShape="0">
                <a:prstClr val="black">
                  <a:alpha val="88000"/>
                </a:prst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609468">
                <a:spcBef>
                  <a:spcPct val="50000"/>
                </a:spcBef>
                <a:spcAft>
                  <a:spcPts val="1800"/>
                </a:spcAft>
                <a:buClr>
                  <a:srgbClr val="FFFFFF"/>
                </a:buClr>
                <a:buSzPct val="100000"/>
              </a:pPr>
              <a:endParaRPr lang="en-US" sz="2000" kern="0" dirty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iscoregular"/>
              </a:endParaRPr>
            </a:p>
          </p:txBody>
        </p:sp>
        <p:sp>
          <p:nvSpPr>
            <p:cNvPr id="253" name="Rectangle 13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gray">
            <a:xfrm>
              <a:off x="2776202" y="2381001"/>
              <a:ext cx="2123359" cy="189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algn="ctr" defTabSz="814319">
                <a:buClr>
                  <a:srgbClr val="000000"/>
                </a:buClr>
                <a:defRPr/>
              </a:pPr>
              <a:r>
                <a:rPr lang="en-US" sz="1600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iscoregular"/>
                  <a:cs typeface="Arial" pitchFamily="34" charset="0"/>
                </a:rPr>
                <a:t>Secure Mobility</a:t>
              </a:r>
              <a:endParaRPr lang="en-US" sz="12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scoregular"/>
                <a:cs typeface="Arial" pitchFamily="34" charset="0"/>
              </a:endParaRPr>
            </a:p>
          </p:txBody>
        </p:sp>
      </p:grpSp>
      <p:grpSp>
        <p:nvGrpSpPr>
          <p:cNvPr id="6" name="Group 49"/>
          <p:cNvGrpSpPr>
            <a:grpSpLocks/>
          </p:cNvGrpSpPr>
          <p:nvPr/>
        </p:nvGrpSpPr>
        <p:grpSpPr>
          <a:xfrm>
            <a:off x="3278859" y="3218676"/>
            <a:ext cx="5246720" cy="530352"/>
            <a:chOff x="2565400" y="2271713"/>
            <a:chExt cx="2544963" cy="407986"/>
          </a:xfrm>
        </p:grpSpPr>
        <p:sp>
          <p:nvSpPr>
            <p:cNvPr id="258" name="Rectangle 257"/>
            <p:cNvSpPr/>
            <p:nvPr/>
          </p:nvSpPr>
          <p:spPr>
            <a:xfrm>
              <a:off x="2565400" y="2271713"/>
              <a:ext cx="2544963" cy="407986"/>
            </a:xfrm>
            <a:prstGeom prst="rect">
              <a:avLst/>
            </a:prstGeom>
            <a:gradFill>
              <a:gsLst>
                <a:gs pos="100000">
                  <a:srgbClr val="08252E"/>
                </a:gs>
                <a:gs pos="0">
                  <a:srgbClr val="0D495B"/>
                </a:gs>
              </a:gsLst>
              <a:lin ang="5400000" scaled="0"/>
            </a:gradFill>
            <a:ln w="25400" cap="flat">
              <a:gradFill>
                <a:gsLst>
                  <a:gs pos="5400">
                    <a:srgbClr val="15BEC2"/>
                  </a:gs>
                  <a:gs pos="100000">
                    <a:srgbClr val="15BEC2">
                      <a:alpha val="0"/>
                    </a:srgbClr>
                  </a:gs>
                  <a:gs pos="95000">
                    <a:srgbClr val="15BEC2"/>
                  </a:gs>
                  <a:gs pos="0">
                    <a:srgbClr val="01BBBB">
                      <a:alpha val="0"/>
                    </a:srgbClr>
                  </a:gs>
                </a:gsLst>
                <a:lin ang="0" scaled="0"/>
              </a:gradFill>
              <a:prstDash val="solid"/>
              <a:miter lim="800000"/>
              <a:headEnd/>
              <a:tailEnd/>
            </a:ln>
            <a:effectLst>
              <a:outerShdw blurRad="152400" dist="76200" dir="5400000" algn="t" rotWithShape="0">
                <a:prstClr val="black">
                  <a:alpha val="88000"/>
                </a:prst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609468">
                <a:spcBef>
                  <a:spcPct val="50000"/>
                </a:spcBef>
                <a:spcAft>
                  <a:spcPts val="1800"/>
                </a:spcAft>
                <a:buClr>
                  <a:srgbClr val="FFFFFF"/>
                </a:buClr>
                <a:buSzPct val="100000"/>
              </a:pPr>
              <a:endParaRPr lang="en-US" sz="2000" kern="0" dirty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iscoregular"/>
              </a:endParaRPr>
            </a:p>
          </p:txBody>
        </p:sp>
        <p:sp>
          <p:nvSpPr>
            <p:cNvPr id="259" name="Rectangle 13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gray">
            <a:xfrm>
              <a:off x="2633309" y="2393144"/>
              <a:ext cx="2409147" cy="189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algn="ctr" defTabSz="814319">
                <a:buClr>
                  <a:srgbClr val="000000"/>
                </a:buClr>
                <a:defRPr/>
              </a:pPr>
              <a:r>
                <a:rPr lang="en-US" sz="1600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iscoregular"/>
                  <a:cs typeface="Arial" pitchFamily="34" charset="0"/>
                </a:rPr>
                <a:t>Workspace Productivity Applications</a:t>
              </a:r>
            </a:p>
          </p:txBody>
        </p:sp>
      </p:grpSp>
      <p:grpSp>
        <p:nvGrpSpPr>
          <p:cNvPr id="7" name="Group 33"/>
          <p:cNvGrpSpPr>
            <a:grpSpLocks/>
          </p:cNvGrpSpPr>
          <p:nvPr/>
        </p:nvGrpSpPr>
        <p:grpSpPr>
          <a:xfrm>
            <a:off x="3278859" y="5786121"/>
            <a:ext cx="5246720" cy="530352"/>
            <a:chOff x="2565400" y="2271713"/>
            <a:chExt cx="2544963" cy="407986"/>
          </a:xfrm>
        </p:grpSpPr>
        <p:sp>
          <p:nvSpPr>
            <p:cNvPr id="261" name="Rectangle 260"/>
            <p:cNvSpPr/>
            <p:nvPr/>
          </p:nvSpPr>
          <p:spPr>
            <a:xfrm>
              <a:off x="2565400" y="2271713"/>
              <a:ext cx="2544963" cy="407986"/>
            </a:xfrm>
            <a:prstGeom prst="rect">
              <a:avLst/>
            </a:prstGeom>
            <a:gradFill>
              <a:gsLst>
                <a:gs pos="100000">
                  <a:srgbClr val="08252E"/>
                </a:gs>
                <a:gs pos="0">
                  <a:srgbClr val="0D495B"/>
                </a:gs>
              </a:gsLst>
              <a:lin ang="5400000" scaled="0"/>
            </a:gradFill>
            <a:ln w="25400" cap="flat">
              <a:gradFill>
                <a:gsLst>
                  <a:gs pos="5400">
                    <a:srgbClr val="15BEC2"/>
                  </a:gs>
                  <a:gs pos="100000">
                    <a:srgbClr val="15BEC2">
                      <a:alpha val="0"/>
                    </a:srgbClr>
                  </a:gs>
                  <a:gs pos="95000">
                    <a:srgbClr val="15BEC2"/>
                  </a:gs>
                  <a:gs pos="0">
                    <a:srgbClr val="01BBBB">
                      <a:alpha val="0"/>
                    </a:srgbClr>
                  </a:gs>
                </a:gsLst>
                <a:lin ang="0" scaled="0"/>
              </a:gradFill>
              <a:prstDash val="solid"/>
              <a:miter lim="800000"/>
              <a:headEnd/>
              <a:tailEnd/>
            </a:ln>
            <a:effectLst>
              <a:outerShdw blurRad="152400" dist="76200" dir="5400000" algn="t" rotWithShape="0">
                <a:prstClr val="black">
                  <a:alpha val="88000"/>
                </a:prst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609468">
                <a:spcBef>
                  <a:spcPct val="50000"/>
                </a:spcBef>
                <a:spcAft>
                  <a:spcPts val="1800"/>
                </a:spcAft>
                <a:buClr>
                  <a:srgbClr val="FFFFFF"/>
                </a:buClr>
                <a:buSzPct val="100000"/>
              </a:pPr>
              <a:endParaRPr lang="en-US" sz="2000" kern="0" dirty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iscoregular"/>
              </a:endParaRPr>
            </a:p>
          </p:txBody>
        </p:sp>
        <p:sp>
          <p:nvSpPr>
            <p:cNvPr id="262" name="Rectangle 13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gray">
            <a:xfrm>
              <a:off x="2650002" y="2381001"/>
              <a:ext cx="2375759" cy="189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algn="ctr" defTabSz="814319">
                <a:buClr>
                  <a:srgbClr val="000000"/>
                </a:buClr>
                <a:defRPr/>
              </a:pPr>
              <a:r>
                <a:rPr lang="en-US" sz="1600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iscoregular"/>
                  <a:cs typeface="Arial" pitchFamily="34" charset="0"/>
                </a:rPr>
                <a:t>Core Infrastructure</a:t>
              </a:r>
            </a:p>
          </p:txBody>
        </p:sp>
      </p:grpSp>
      <p:sp>
        <p:nvSpPr>
          <p:cNvPr id="264" name="Rectangle 263"/>
          <p:cNvSpPr/>
          <p:nvPr/>
        </p:nvSpPr>
        <p:spPr>
          <a:xfrm>
            <a:off x="3931299" y="2674096"/>
            <a:ext cx="3941841" cy="553996"/>
          </a:xfrm>
          <a:prstGeom prst="rect">
            <a:avLst/>
          </a:prstGeom>
        </p:spPr>
        <p:txBody>
          <a:bodyPr wrap="square" lIns="91432" tIns="45717" rIns="91432" bIns="45717" anchor="ctr">
            <a:spAutoFit/>
          </a:bodyPr>
          <a:lstStyle/>
          <a:p>
            <a:pPr algn="ctr" defTabSz="895275">
              <a:defRPr/>
            </a:pPr>
            <a:r>
              <a:rPr lang="en-US" sz="1500" kern="0" dirty="0">
                <a:solidFill>
                  <a:srgbClr val="212227"/>
                </a:solidFill>
                <a:latin typeface="Ciscoregular"/>
              </a:rPr>
              <a:t>Corporate or Personal</a:t>
            </a:r>
            <a:br>
              <a:rPr lang="en-US" sz="1500" kern="0" dirty="0">
                <a:solidFill>
                  <a:srgbClr val="212227"/>
                </a:solidFill>
                <a:latin typeface="Ciscoregular"/>
              </a:rPr>
            </a:br>
            <a:r>
              <a:rPr lang="en-US" sz="1500" kern="0" dirty="0">
                <a:solidFill>
                  <a:srgbClr val="212227"/>
                </a:solidFill>
                <a:latin typeface="Ciscoregular"/>
              </a:rPr>
              <a:t>Device/Endpoint</a:t>
            </a:r>
          </a:p>
        </p:txBody>
      </p:sp>
      <p:grpSp>
        <p:nvGrpSpPr>
          <p:cNvPr id="8" name="Group 17"/>
          <p:cNvGrpSpPr/>
          <p:nvPr/>
        </p:nvGrpSpPr>
        <p:grpSpPr>
          <a:xfrm>
            <a:off x="3808412" y="1456159"/>
            <a:ext cx="4121643" cy="323165"/>
            <a:chOff x="1319300" y="1436258"/>
            <a:chExt cx="4121643" cy="323165"/>
          </a:xfrm>
        </p:grpSpPr>
        <p:sp>
          <p:nvSpPr>
            <p:cNvPr id="53" name="Rectangle 52"/>
            <p:cNvSpPr/>
            <p:nvPr/>
          </p:nvSpPr>
          <p:spPr>
            <a:xfrm>
              <a:off x="3569263" y="1436258"/>
              <a:ext cx="1871680" cy="32316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 defTabSz="895275">
                <a:defRPr/>
              </a:pPr>
              <a:r>
                <a:rPr lang="en-US" sz="1500" b="1" kern="0" dirty="0" smtClean="0">
                  <a:solidFill>
                    <a:srgbClr val="FFFFFF"/>
                  </a:solidFill>
                  <a:latin typeface="Ciscoregular"/>
                </a:rPr>
                <a:t>Native</a:t>
              </a:r>
              <a:endParaRPr lang="en-US" sz="1500" b="1" kern="0" dirty="0">
                <a:solidFill>
                  <a:srgbClr val="FFFFFF"/>
                </a:solidFill>
                <a:latin typeface="Ciscoregular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1319300" y="1436258"/>
              <a:ext cx="1840463" cy="32316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 defTabSz="895275">
                <a:defRPr/>
              </a:pPr>
              <a:r>
                <a:rPr lang="en-US" sz="1500" b="1" kern="0" dirty="0" smtClean="0">
                  <a:solidFill>
                    <a:srgbClr val="FFFFFF"/>
                  </a:solidFill>
                  <a:latin typeface="Ciscoregular"/>
                </a:rPr>
                <a:t>Virtual</a:t>
              </a:r>
              <a:endParaRPr lang="en-US" sz="1500" b="1" kern="0" dirty="0">
                <a:solidFill>
                  <a:srgbClr val="FFFFFF"/>
                </a:solidFill>
                <a:latin typeface="Ciscoregular"/>
              </a:endParaRPr>
            </a:p>
          </p:txBody>
        </p:sp>
      </p:grpSp>
      <p:grpSp>
        <p:nvGrpSpPr>
          <p:cNvPr id="9" name="Group 46"/>
          <p:cNvGrpSpPr>
            <a:grpSpLocks/>
          </p:cNvGrpSpPr>
          <p:nvPr/>
        </p:nvGrpSpPr>
        <p:grpSpPr>
          <a:xfrm>
            <a:off x="3278859" y="3860537"/>
            <a:ext cx="5246720" cy="530352"/>
            <a:chOff x="2565400" y="2271713"/>
            <a:chExt cx="2544963" cy="407986"/>
          </a:xfrm>
        </p:grpSpPr>
        <p:sp>
          <p:nvSpPr>
            <p:cNvPr id="255" name="Rectangle 254"/>
            <p:cNvSpPr/>
            <p:nvPr/>
          </p:nvSpPr>
          <p:spPr>
            <a:xfrm>
              <a:off x="2565400" y="2271713"/>
              <a:ext cx="2544963" cy="407986"/>
            </a:xfrm>
            <a:prstGeom prst="rect">
              <a:avLst/>
            </a:prstGeom>
            <a:gradFill>
              <a:gsLst>
                <a:gs pos="100000">
                  <a:srgbClr val="08252E"/>
                </a:gs>
                <a:gs pos="0">
                  <a:srgbClr val="0D495B"/>
                </a:gs>
              </a:gsLst>
              <a:lin ang="5400000" scaled="0"/>
            </a:gradFill>
            <a:ln w="25400" cap="flat">
              <a:gradFill>
                <a:gsLst>
                  <a:gs pos="5400">
                    <a:srgbClr val="15BEC2"/>
                  </a:gs>
                  <a:gs pos="100000">
                    <a:srgbClr val="15BEC2">
                      <a:alpha val="0"/>
                    </a:srgbClr>
                  </a:gs>
                  <a:gs pos="95000">
                    <a:srgbClr val="15BEC2"/>
                  </a:gs>
                  <a:gs pos="0">
                    <a:srgbClr val="01BBBB">
                      <a:alpha val="0"/>
                    </a:srgbClr>
                  </a:gs>
                </a:gsLst>
                <a:lin ang="0" scaled="0"/>
              </a:gradFill>
              <a:prstDash val="solid"/>
              <a:miter lim="800000"/>
              <a:headEnd/>
              <a:tailEnd/>
            </a:ln>
            <a:effectLst>
              <a:outerShdw blurRad="152400" dist="76200" dir="5400000" algn="t" rotWithShape="0">
                <a:prstClr val="black">
                  <a:alpha val="88000"/>
                </a:prst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609468">
                <a:spcBef>
                  <a:spcPct val="50000"/>
                </a:spcBef>
                <a:spcAft>
                  <a:spcPts val="1800"/>
                </a:spcAft>
                <a:buClr>
                  <a:srgbClr val="FFFFFF"/>
                </a:buClr>
                <a:buSzPct val="100000"/>
              </a:pPr>
              <a:endParaRPr lang="en-US" sz="2000" kern="0" dirty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iscoregular"/>
              </a:endParaRPr>
            </a:p>
          </p:txBody>
        </p:sp>
        <p:sp>
          <p:nvSpPr>
            <p:cNvPr id="256" name="Rectangle 13"/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gray">
            <a:xfrm>
              <a:off x="2757152" y="2381001"/>
              <a:ext cx="2161459" cy="189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algn="ctr" defTabSz="814319">
                <a:buClr>
                  <a:srgbClr val="000000"/>
                </a:buClr>
                <a:defRPr/>
              </a:pPr>
              <a:r>
                <a:rPr lang="en-US" sz="1600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iscoregular"/>
                  <a:cs typeface="Arial" pitchFamily="34" charset="0"/>
                </a:rPr>
                <a:t>Workspace Management</a:t>
              </a:r>
              <a:endParaRPr lang="en-US" sz="12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scoregular"/>
                <a:cs typeface="Arial" pitchFamily="34" charset="0"/>
              </a:endParaRPr>
            </a:p>
          </p:txBody>
        </p:sp>
      </p:grpSp>
      <p:sp>
        <p:nvSpPr>
          <p:cNvPr id="45" name="Freeform 44"/>
          <p:cNvSpPr/>
          <p:nvPr/>
        </p:nvSpPr>
        <p:spPr>
          <a:xfrm>
            <a:off x="2342125" y="2766982"/>
            <a:ext cx="813238" cy="4107950"/>
          </a:xfrm>
          <a:custGeom>
            <a:avLst/>
            <a:gdLst>
              <a:gd name="connsiteX0" fmla="*/ 813238 w 813238"/>
              <a:gd name="connsiteY0" fmla="*/ 389897 h 4099483"/>
              <a:gd name="connsiteX1" fmla="*/ 813238 w 813238"/>
              <a:gd name="connsiteY1" fmla="*/ 4088343 h 4099483"/>
              <a:gd name="connsiteX2" fmla="*/ 11141 w 813238"/>
              <a:gd name="connsiteY2" fmla="*/ 4099483 h 4099483"/>
              <a:gd name="connsiteX3" fmla="*/ 0 w 813238"/>
              <a:gd name="connsiteY3" fmla="*/ 0 h 4099483"/>
              <a:gd name="connsiteX4" fmla="*/ 813238 w 813238"/>
              <a:gd name="connsiteY4" fmla="*/ 389897 h 4099483"/>
              <a:gd name="connsiteX0" fmla="*/ 813238 w 813238"/>
              <a:gd name="connsiteY0" fmla="*/ 389897 h 4099483"/>
              <a:gd name="connsiteX1" fmla="*/ 813238 w 813238"/>
              <a:gd name="connsiteY1" fmla="*/ 4088343 h 4099483"/>
              <a:gd name="connsiteX2" fmla="*/ 11141 w 813238"/>
              <a:gd name="connsiteY2" fmla="*/ 4099483 h 4099483"/>
              <a:gd name="connsiteX3" fmla="*/ 0 w 813238"/>
              <a:gd name="connsiteY3" fmla="*/ 0 h 4099483"/>
              <a:gd name="connsiteX4" fmla="*/ 813238 w 813238"/>
              <a:gd name="connsiteY4" fmla="*/ 389897 h 4099483"/>
              <a:gd name="connsiteX0" fmla="*/ 813238 w 813238"/>
              <a:gd name="connsiteY0" fmla="*/ 389897 h 4099483"/>
              <a:gd name="connsiteX1" fmla="*/ 813238 w 813238"/>
              <a:gd name="connsiteY1" fmla="*/ 4088343 h 4099483"/>
              <a:gd name="connsiteX2" fmla="*/ 11141 w 813238"/>
              <a:gd name="connsiteY2" fmla="*/ 4099483 h 4099483"/>
              <a:gd name="connsiteX3" fmla="*/ 0 w 813238"/>
              <a:gd name="connsiteY3" fmla="*/ 0 h 4099483"/>
              <a:gd name="connsiteX4" fmla="*/ 813238 w 813238"/>
              <a:gd name="connsiteY4" fmla="*/ 389897 h 4099483"/>
              <a:gd name="connsiteX0" fmla="*/ 813238 w 813238"/>
              <a:gd name="connsiteY0" fmla="*/ 398364 h 4107950"/>
              <a:gd name="connsiteX1" fmla="*/ 813238 w 813238"/>
              <a:gd name="connsiteY1" fmla="*/ 4096810 h 4107950"/>
              <a:gd name="connsiteX2" fmla="*/ 11141 w 813238"/>
              <a:gd name="connsiteY2" fmla="*/ 4107950 h 4107950"/>
              <a:gd name="connsiteX3" fmla="*/ 0 w 813238"/>
              <a:gd name="connsiteY3" fmla="*/ 8467 h 4107950"/>
              <a:gd name="connsiteX4" fmla="*/ 5815 w 813238"/>
              <a:gd name="connsiteY4" fmla="*/ 0 h 4107950"/>
              <a:gd name="connsiteX5" fmla="*/ 813238 w 813238"/>
              <a:gd name="connsiteY5" fmla="*/ 398364 h 4107950"/>
              <a:gd name="connsiteX0" fmla="*/ 806359 w 813238"/>
              <a:gd name="connsiteY0" fmla="*/ 330631 h 4107950"/>
              <a:gd name="connsiteX1" fmla="*/ 813238 w 813238"/>
              <a:gd name="connsiteY1" fmla="*/ 4096810 h 4107950"/>
              <a:gd name="connsiteX2" fmla="*/ 11141 w 813238"/>
              <a:gd name="connsiteY2" fmla="*/ 4107950 h 4107950"/>
              <a:gd name="connsiteX3" fmla="*/ 0 w 813238"/>
              <a:gd name="connsiteY3" fmla="*/ 8467 h 4107950"/>
              <a:gd name="connsiteX4" fmla="*/ 5815 w 813238"/>
              <a:gd name="connsiteY4" fmla="*/ 0 h 4107950"/>
              <a:gd name="connsiteX5" fmla="*/ 806359 w 813238"/>
              <a:gd name="connsiteY5" fmla="*/ 330631 h 4107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3238" h="4107950">
                <a:moveTo>
                  <a:pt x="806359" y="330631"/>
                </a:moveTo>
                <a:lnTo>
                  <a:pt x="813238" y="4096810"/>
                </a:lnTo>
                <a:lnTo>
                  <a:pt x="11141" y="4107950"/>
                </a:lnTo>
                <a:cubicBezTo>
                  <a:pt x="7427" y="2741456"/>
                  <a:pt x="0" y="8467"/>
                  <a:pt x="0" y="8467"/>
                </a:cubicBezTo>
                <a:lnTo>
                  <a:pt x="5815" y="0"/>
                </a:lnTo>
                <a:lnTo>
                  <a:pt x="806359" y="330631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50000"/>
                  <a:alpha val="7000"/>
                </a:schemeClr>
              </a:gs>
              <a:gs pos="100000">
                <a:schemeClr val="accent3"/>
              </a:gs>
              <a:gs pos="19000">
                <a:schemeClr val="accent2">
                  <a:lumMod val="50000"/>
                  <a:alpha val="24000"/>
                </a:schemeClr>
              </a:gs>
            </a:gsLst>
            <a:lin ang="20580000" scaled="0"/>
            <a:tileRect/>
          </a:gra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41" name="Freeform 40"/>
          <p:cNvSpPr/>
          <p:nvPr/>
        </p:nvSpPr>
        <p:spPr>
          <a:xfrm>
            <a:off x="2319845" y="1895563"/>
            <a:ext cx="3609440" cy="1236529"/>
          </a:xfrm>
          <a:custGeom>
            <a:avLst/>
            <a:gdLst>
              <a:gd name="connsiteX0" fmla="*/ 835518 w 3609440"/>
              <a:gd name="connsiteY0" fmla="*/ 1236529 h 1236529"/>
              <a:gd name="connsiteX1" fmla="*/ 3609440 w 3609440"/>
              <a:gd name="connsiteY1" fmla="*/ 545855 h 1236529"/>
              <a:gd name="connsiteX2" fmla="*/ 3598300 w 3609440"/>
              <a:gd name="connsiteY2" fmla="*/ 0 h 1236529"/>
              <a:gd name="connsiteX3" fmla="*/ 0 w 3609440"/>
              <a:gd name="connsiteY3" fmla="*/ 868912 h 1236529"/>
              <a:gd name="connsiteX4" fmla="*/ 835518 w 3609440"/>
              <a:gd name="connsiteY4" fmla="*/ 1236529 h 1236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9440" h="1236529">
                <a:moveTo>
                  <a:pt x="835518" y="1236529"/>
                </a:moveTo>
                <a:lnTo>
                  <a:pt x="3609440" y="545855"/>
                </a:lnTo>
                <a:lnTo>
                  <a:pt x="3598300" y="0"/>
                </a:lnTo>
                <a:lnTo>
                  <a:pt x="0" y="868912"/>
                </a:lnTo>
                <a:lnTo>
                  <a:pt x="835518" y="1236529"/>
                </a:lnTo>
                <a:close/>
              </a:path>
            </a:pathLst>
          </a:custGeom>
          <a:gradFill flip="none" rotWithShape="1">
            <a:gsLst>
              <a:gs pos="10000">
                <a:schemeClr val="bg2"/>
              </a:gs>
              <a:gs pos="100000">
                <a:schemeClr val="accent1"/>
              </a:gs>
            </a:gsLst>
            <a:lin ang="3900000" scaled="0"/>
            <a:tileRect/>
          </a:gra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42" name="Rectangle 41"/>
          <p:cNvSpPr/>
          <p:nvPr/>
        </p:nvSpPr>
        <p:spPr>
          <a:xfrm>
            <a:off x="3732212" y="2300805"/>
            <a:ext cx="1295400" cy="4893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2400" b="1" dirty="0" smtClean="0">
                <a:cs typeface="Arial Black"/>
              </a:rPr>
              <a:t>R</a:t>
            </a:r>
          </a:p>
          <a:p>
            <a:pPr algn="ctr">
              <a:lnSpc>
                <a:spcPct val="70000"/>
              </a:lnSpc>
            </a:pPr>
            <a:r>
              <a:rPr lang="en-US" sz="1200" dirty="0" smtClean="0"/>
              <a:t>Roadmap</a:t>
            </a:r>
          </a:p>
        </p:txBody>
      </p:sp>
      <p:sp>
        <p:nvSpPr>
          <p:cNvPr id="43" name="Freeform 42"/>
          <p:cNvSpPr/>
          <p:nvPr/>
        </p:nvSpPr>
        <p:spPr>
          <a:xfrm flipH="1">
            <a:off x="5902353" y="1898812"/>
            <a:ext cx="3609440" cy="1236529"/>
          </a:xfrm>
          <a:custGeom>
            <a:avLst/>
            <a:gdLst>
              <a:gd name="connsiteX0" fmla="*/ 835518 w 3609440"/>
              <a:gd name="connsiteY0" fmla="*/ 1236529 h 1236529"/>
              <a:gd name="connsiteX1" fmla="*/ 3609440 w 3609440"/>
              <a:gd name="connsiteY1" fmla="*/ 545855 h 1236529"/>
              <a:gd name="connsiteX2" fmla="*/ 3598300 w 3609440"/>
              <a:gd name="connsiteY2" fmla="*/ 0 h 1236529"/>
              <a:gd name="connsiteX3" fmla="*/ 0 w 3609440"/>
              <a:gd name="connsiteY3" fmla="*/ 868912 h 1236529"/>
              <a:gd name="connsiteX4" fmla="*/ 835518 w 3609440"/>
              <a:gd name="connsiteY4" fmla="*/ 1236529 h 1236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9440" h="1236529">
                <a:moveTo>
                  <a:pt x="835518" y="1236529"/>
                </a:moveTo>
                <a:lnTo>
                  <a:pt x="3609440" y="545855"/>
                </a:lnTo>
                <a:lnTo>
                  <a:pt x="3598300" y="0"/>
                </a:lnTo>
                <a:lnTo>
                  <a:pt x="0" y="868912"/>
                </a:lnTo>
                <a:lnTo>
                  <a:pt x="835518" y="1236529"/>
                </a:lnTo>
                <a:close/>
              </a:path>
            </a:pathLst>
          </a:custGeom>
          <a:gradFill flip="none" rotWithShape="1">
            <a:gsLst>
              <a:gs pos="10000">
                <a:schemeClr val="tx2"/>
              </a:gs>
              <a:gs pos="100000">
                <a:schemeClr val="accent1"/>
              </a:gs>
            </a:gsLst>
            <a:lin ang="3900000" scaled="0"/>
            <a:tileRect/>
          </a:gradFill>
          <a:ln>
            <a:noFill/>
          </a:ln>
          <a:effectLst>
            <a:outerShdw blurRad="76200" dist="50800" dir="246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9" name="Rectangle 38"/>
          <p:cNvSpPr/>
          <p:nvPr/>
        </p:nvSpPr>
        <p:spPr>
          <a:xfrm>
            <a:off x="6856412" y="2263482"/>
            <a:ext cx="1295400" cy="6186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2400" b="1" dirty="0" smtClean="0">
                <a:cs typeface="Arial Black"/>
              </a:rPr>
              <a:t>E to E</a:t>
            </a:r>
          </a:p>
          <a:p>
            <a:pPr algn="ctr">
              <a:lnSpc>
                <a:spcPct val="70000"/>
              </a:lnSpc>
            </a:pPr>
            <a:r>
              <a:rPr lang="en-US" sz="1200" dirty="0" smtClean="0"/>
              <a:t>End-to-End</a:t>
            </a:r>
            <a:br>
              <a:rPr lang="en-US" sz="1200" dirty="0" smtClean="0"/>
            </a:br>
            <a:r>
              <a:rPr lang="en-US" sz="1200" dirty="0" smtClean="0"/>
              <a:t>Support</a:t>
            </a:r>
          </a:p>
        </p:txBody>
      </p:sp>
      <p:sp>
        <p:nvSpPr>
          <p:cNvPr id="40" name="Rectangle 39"/>
          <p:cNvSpPr/>
          <p:nvPr/>
        </p:nvSpPr>
        <p:spPr>
          <a:xfrm>
            <a:off x="2352687" y="4545840"/>
            <a:ext cx="838200" cy="4893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2400" b="1" dirty="0" smtClean="0"/>
              <a:t>V</a:t>
            </a:r>
          </a:p>
          <a:p>
            <a:pPr algn="ctr">
              <a:lnSpc>
                <a:spcPct val="70000"/>
              </a:lnSpc>
            </a:pPr>
            <a:r>
              <a:rPr lang="en-US" sz="1200" dirty="0" smtClean="0"/>
              <a:t>Validated</a:t>
            </a:r>
          </a:p>
        </p:txBody>
      </p:sp>
      <p:sp>
        <p:nvSpPr>
          <p:cNvPr id="44" name="Rectangle 43"/>
          <p:cNvSpPr/>
          <p:nvPr/>
        </p:nvSpPr>
        <p:spPr>
          <a:xfrm>
            <a:off x="8575362" y="4545840"/>
            <a:ext cx="1024249" cy="4893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2400" b="1" dirty="0" smtClean="0"/>
              <a:t>M</a:t>
            </a:r>
          </a:p>
          <a:p>
            <a:pPr algn="ctr">
              <a:lnSpc>
                <a:spcPct val="70000"/>
              </a:lnSpc>
            </a:pPr>
            <a:r>
              <a:rPr lang="en-US" sz="1200" dirty="0" smtClean="0"/>
              <a:t>Modular</a:t>
            </a:r>
          </a:p>
        </p:txBody>
      </p:sp>
      <p:sp>
        <p:nvSpPr>
          <p:cNvPr id="47" name="Rectangle 46"/>
          <p:cNvSpPr/>
          <p:nvPr/>
        </p:nvSpPr>
        <p:spPr>
          <a:xfrm>
            <a:off x="2360611" y="6324600"/>
            <a:ext cx="7123113" cy="549368"/>
          </a:xfrm>
          <a:prstGeom prst="rect">
            <a:avLst/>
          </a:prstGeom>
          <a:gradFill flip="none" rotWithShape="1">
            <a:gsLst>
              <a:gs pos="0">
                <a:srgbClr val="CF7008"/>
              </a:gs>
              <a:gs pos="100000">
                <a:srgbClr val="FF8C09">
                  <a:alpha val="0"/>
                </a:srgbClr>
              </a:gs>
              <a:gs pos="82000">
                <a:srgbClr val="FF8C09">
                  <a:alpha val="41000"/>
                </a:srgbClr>
              </a:gs>
            </a:gsLst>
            <a:lin ang="3120000" scaled="0"/>
            <a:tileRect/>
          </a:gra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46" name="Rectangle 45"/>
          <p:cNvSpPr/>
          <p:nvPr/>
        </p:nvSpPr>
        <p:spPr>
          <a:xfrm>
            <a:off x="5471157" y="6359562"/>
            <a:ext cx="838200" cy="4893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2400" b="1" dirty="0" smtClean="0"/>
              <a:t>S</a:t>
            </a:r>
          </a:p>
          <a:p>
            <a:pPr algn="ctr">
              <a:lnSpc>
                <a:spcPct val="70000"/>
              </a:lnSpc>
            </a:pPr>
            <a:r>
              <a:rPr lang="en-US" sz="1200" dirty="0" smtClean="0"/>
              <a:t>Services</a:t>
            </a:r>
          </a:p>
        </p:txBody>
      </p:sp>
    </p:spTree>
    <p:extLst>
      <p:ext uri="{BB962C8B-B14F-4D97-AF65-F5344CB8AC3E}">
        <p14:creationId xmlns:p14="http://schemas.microsoft.com/office/powerpoint/2010/main" val="3841500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/>
          <p:cNvSpPr/>
          <p:nvPr/>
        </p:nvSpPr>
        <p:spPr>
          <a:xfrm rot="16200000">
            <a:off x="3313116" y="-2017711"/>
            <a:ext cx="5562598" cy="12188824"/>
          </a:xfrm>
          <a:prstGeom prst="rect">
            <a:avLst/>
          </a:prstGeom>
          <a:gradFill flip="none" rotWithShape="1">
            <a:gsLst>
              <a:gs pos="0">
                <a:srgbClr val="134559">
                  <a:lumMod val="93000"/>
                  <a:lumOff val="7000"/>
                  <a:alpha val="55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 w="25400" cap="flat" cmpd="sng" algn="ctr">
            <a:noFill/>
            <a:prstDash val="solid"/>
          </a:ln>
          <a:effectLst/>
        </p:spPr>
        <p:txBody>
          <a:bodyPr lIns="91432" tIns="45717" rIns="91432" bIns="45717" rtlCol="0" anchor="t" anchorCtr="0"/>
          <a:lstStyle/>
          <a:p>
            <a:pPr algn="ctr" defTabSz="609468"/>
            <a:r>
              <a:rPr lang="en-US" sz="1600" kern="0" dirty="0">
                <a:solidFill>
                  <a:srgbClr val="FFFFFF"/>
                </a:solidFill>
                <a:latin typeface="Ciscoregular"/>
              </a:rPr>
              <a:t/>
            </a:r>
            <a:br>
              <a:rPr lang="en-US" sz="1600" kern="0" dirty="0">
                <a:solidFill>
                  <a:srgbClr val="FFFFFF"/>
                </a:solidFill>
                <a:latin typeface="Ciscoregular"/>
              </a:rPr>
            </a:br>
            <a:r>
              <a:rPr lang="en-US" sz="1600" kern="0" dirty="0" smtClean="0">
                <a:solidFill>
                  <a:srgbClr val="FFFFFF"/>
                </a:solidFill>
                <a:latin typeface="Ciscoregular"/>
              </a:rPr>
              <a:t/>
            </a:r>
            <a:br>
              <a:rPr lang="en-US" sz="1600" kern="0" dirty="0" smtClean="0">
                <a:solidFill>
                  <a:srgbClr val="FFFFFF"/>
                </a:solidFill>
                <a:latin typeface="Ciscoregular"/>
              </a:rPr>
            </a:br>
            <a:endParaRPr lang="en-US" sz="1600" kern="0" dirty="0">
              <a:solidFill>
                <a:srgbClr val="FFFFFF"/>
              </a:solidFill>
              <a:latin typeface="Ciscoregular"/>
            </a:endParaRPr>
          </a:p>
        </p:txBody>
      </p:sp>
      <p:sp>
        <p:nvSpPr>
          <p:cNvPr id="58" name="Rectangle 57"/>
          <p:cNvSpPr/>
          <p:nvPr/>
        </p:nvSpPr>
        <p:spPr>
          <a:xfrm rot="16200000">
            <a:off x="3382274" y="-1010119"/>
            <a:ext cx="4941457" cy="10794781"/>
          </a:xfrm>
          <a:prstGeom prst="rect">
            <a:avLst/>
          </a:prstGeom>
          <a:gradFill flip="none" rotWithShape="1">
            <a:gsLst>
              <a:gs pos="0">
                <a:srgbClr val="134559">
                  <a:lumMod val="30000"/>
                  <a:alpha val="62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 w="25400" cap="flat" cmpd="sng" algn="ctr">
            <a:noFill/>
            <a:prstDash val="solid"/>
          </a:ln>
          <a:effectLst/>
        </p:spPr>
        <p:txBody>
          <a:bodyPr lIns="91432" tIns="45717" rIns="91432" bIns="45717" rtlCol="0" anchor="t" anchorCtr="0"/>
          <a:lstStyle/>
          <a:p>
            <a:pPr algn="ctr" defTabSz="609468"/>
            <a:endParaRPr lang="en-US" sz="1600" kern="0" dirty="0">
              <a:solidFill>
                <a:srgbClr val="FFFFFF"/>
              </a:solidFill>
              <a:latin typeface="Ciscoregular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iscoSansTT ExtraLight"/>
              </a:rPr>
              <a:t>A Single Cross-Architectural Technology </a:t>
            </a:r>
            <a:r>
              <a:rPr lang="en-US" dirty="0" smtClean="0">
                <a:latin typeface="CiscoSansTT ExtraLight"/>
              </a:rPr>
              <a:t>Framework</a:t>
            </a:r>
            <a:endParaRPr lang="en-US" dirty="0"/>
          </a:p>
        </p:txBody>
      </p:sp>
      <p:grpSp>
        <p:nvGrpSpPr>
          <p:cNvPr id="101" name="Group 100"/>
          <p:cNvGrpSpPr/>
          <p:nvPr/>
        </p:nvGrpSpPr>
        <p:grpSpPr>
          <a:xfrm rot="20820000">
            <a:off x="11005762" y="3302176"/>
            <a:ext cx="942461" cy="329862"/>
            <a:chOff x="10895012" y="3276600"/>
            <a:chExt cx="1524000" cy="533400"/>
          </a:xfrm>
        </p:grpSpPr>
        <p:sp>
          <p:nvSpPr>
            <p:cNvPr id="102" name="Rounded Rectangle 101"/>
            <p:cNvSpPr/>
            <p:nvPr/>
          </p:nvSpPr>
          <p:spPr>
            <a:xfrm>
              <a:off x="10895012" y="3276600"/>
              <a:ext cx="1524000" cy="533400"/>
            </a:xfrm>
            <a:prstGeom prst="roundRect">
              <a:avLst>
                <a:gd name="adj" fmla="val 29364"/>
              </a:avLst>
            </a:prstGeom>
            <a:solidFill>
              <a:schemeClr val="tx1"/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pic>
          <p:nvPicPr>
            <p:cNvPr id="103" name="Picture 9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64344" y="3462866"/>
              <a:ext cx="1268414" cy="1889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4" name="Group 103"/>
          <p:cNvGrpSpPr/>
          <p:nvPr/>
        </p:nvGrpSpPr>
        <p:grpSpPr>
          <a:xfrm rot="720000">
            <a:off x="9623605" y="3066169"/>
            <a:ext cx="942461" cy="329862"/>
            <a:chOff x="9294812" y="3200400"/>
            <a:chExt cx="1524000" cy="533400"/>
          </a:xfrm>
        </p:grpSpPr>
        <p:sp>
          <p:nvSpPr>
            <p:cNvPr id="105" name="Rounded Rectangle 104"/>
            <p:cNvSpPr/>
            <p:nvPr/>
          </p:nvSpPr>
          <p:spPr>
            <a:xfrm>
              <a:off x="9294812" y="3200400"/>
              <a:ext cx="1524000" cy="533400"/>
            </a:xfrm>
            <a:prstGeom prst="roundRect">
              <a:avLst>
                <a:gd name="adj" fmla="val 29364"/>
              </a:avLst>
            </a:prstGeom>
            <a:solidFill>
              <a:schemeClr val="tx1"/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pic>
          <p:nvPicPr>
            <p:cNvPr id="106" name="Picture 3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67236" y="3369733"/>
              <a:ext cx="1216109" cy="2370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7" name="Group 106"/>
          <p:cNvGrpSpPr/>
          <p:nvPr/>
        </p:nvGrpSpPr>
        <p:grpSpPr>
          <a:xfrm rot="1680000">
            <a:off x="9545685" y="2411724"/>
            <a:ext cx="942461" cy="329862"/>
            <a:chOff x="9142412" y="2590800"/>
            <a:chExt cx="1524000" cy="533400"/>
          </a:xfrm>
        </p:grpSpPr>
        <p:sp>
          <p:nvSpPr>
            <p:cNvPr id="108" name="Rounded Rectangle 107"/>
            <p:cNvSpPr/>
            <p:nvPr/>
          </p:nvSpPr>
          <p:spPr>
            <a:xfrm>
              <a:off x="9142412" y="2590800"/>
              <a:ext cx="1524000" cy="533400"/>
            </a:xfrm>
            <a:prstGeom prst="roundRect">
              <a:avLst>
                <a:gd name="adj" fmla="val 29364"/>
              </a:avLst>
            </a:prstGeom>
            <a:solidFill>
              <a:schemeClr val="tx1"/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pic>
          <p:nvPicPr>
            <p:cNvPr id="109" name="Picture 4"/>
            <p:cNvPicPr>
              <a:picLocks noChangeAspect="1" noChangeArrowheads="1"/>
            </p:cNvPicPr>
            <p:nvPr/>
          </p:nvPicPr>
          <p:blipFill>
            <a:blip r:embed="rId10">
              <a:lum bright="-100000" contrast="-100000"/>
            </a:blip>
            <a:stretch>
              <a:fillRect/>
            </a:stretch>
          </p:blipFill>
          <p:spPr bwMode="auto">
            <a:xfrm>
              <a:off x="9176276" y="2651191"/>
              <a:ext cx="1447800" cy="441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10" name="Group 109"/>
          <p:cNvGrpSpPr/>
          <p:nvPr/>
        </p:nvGrpSpPr>
        <p:grpSpPr>
          <a:xfrm>
            <a:off x="10980738" y="2743200"/>
            <a:ext cx="942461" cy="329862"/>
            <a:chOff x="10514012" y="2633134"/>
            <a:chExt cx="1524000" cy="533400"/>
          </a:xfrm>
        </p:grpSpPr>
        <p:sp>
          <p:nvSpPr>
            <p:cNvPr id="111" name="Rounded Rectangle 110"/>
            <p:cNvSpPr/>
            <p:nvPr/>
          </p:nvSpPr>
          <p:spPr>
            <a:xfrm>
              <a:off x="10514012" y="2633134"/>
              <a:ext cx="1524000" cy="533400"/>
            </a:xfrm>
            <a:prstGeom prst="roundRect">
              <a:avLst>
                <a:gd name="adj" fmla="val 29364"/>
              </a:avLst>
            </a:prstGeom>
            <a:solidFill>
              <a:schemeClr val="tx1"/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pic>
          <p:nvPicPr>
            <p:cNvPr id="112" name="Picture 3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58788" y="2675468"/>
              <a:ext cx="1245964" cy="4503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13" name="Group 112"/>
          <p:cNvGrpSpPr/>
          <p:nvPr/>
        </p:nvGrpSpPr>
        <p:grpSpPr>
          <a:xfrm rot="1320000">
            <a:off x="10971212" y="2133601"/>
            <a:ext cx="942461" cy="329862"/>
            <a:chOff x="10818812" y="1981200"/>
            <a:chExt cx="1524000" cy="533400"/>
          </a:xfrm>
        </p:grpSpPr>
        <p:sp>
          <p:nvSpPr>
            <p:cNvPr id="114" name="Rounded Rectangle 113"/>
            <p:cNvSpPr/>
            <p:nvPr/>
          </p:nvSpPr>
          <p:spPr>
            <a:xfrm>
              <a:off x="10818812" y="1981200"/>
              <a:ext cx="1524000" cy="533400"/>
            </a:xfrm>
            <a:prstGeom prst="roundRect">
              <a:avLst>
                <a:gd name="adj" fmla="val 29364"/>
              </a:avLst>
            </a:prstGeom>
            <a:solidFill>
              <a:schemeClr val="tx1"/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pic>
          <p:nvPicPr>
            <p:cNvPr id="115" name="Picture 2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79685" y="2111129"/>
              <a:ext cx="1239838" cy="2830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16" name="Group 115"/>
          <p:cNvGrpSpPr/>
          <p:nvPr/>
        </p:nvGrpSpPr>
        <p:grpSpPr>
          <a:xfrm rot="21000000">
            <a:off x="8456612" y="2286001"/>
            <a:ext cx="942461" cy="329862"/>
            <a:chOff x="7389812" y="1955799"/>
            <a:chExt cx="1524000" cy="533400"/>
          </a:xfrm>
        </p:grpSpPr>
        <p:sp>
          <p:nvSpPr>
            <p:cNvPr id="117" name="Rounded Rectangle 116"/>
            <p:cNvSpPr/>
            <p:nvPr/>
          </p:nvSpPr>
          <p:spPr>
            <a:xfrm>
              <a:off x="7389812" y="1955799"/>
              <a:ext cx="1524000" cy="533400"/>
            </a:xfrm>
            <a:prstGeom prst="roundRect">
              <a:avLst>
                <a:gd name="adj" fmla="val 29364"/>
              </a:avLst>
            </a:prstGeom>
            <a:solidFill>
              <a:schemeClr val="tx1"/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pic>
          <p:nvPicPr>
            <p:cNvPr id="118" name="Picture 8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9508" y="2057401"/>
              <a:ext cx="1477372" cy="3366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19" name="Group 118"/>
          <p:cNvGrpSpPr/>
          <p:nvPr/>
        </p:nvGrpSpPr>
        <p:grpSpPr>
          <a:xfrm>
            <a:off x="10509507" y="2286000"/>
            <a:ext cx="942461" cy="329862"/>
            <a:chOff x="9142412" y="1981200"/>
            <a:chExt cx="1524000" cy="533400"/>
          </a:xfrm>
        </p:grpSpPr>
        <p:sp>
          <p:nvSpPr>
            <p:cNvPr id="120" name="Rounded Rectangle 119"/>
            <p:cNvSpPr/>
            <p:nvPr/>
          </p:nvSpPr>
          <p:spPr>
            <a:xfrm>
              <a:off x="9142412" y="1981200"/>
              <a:ext cx="1524000" cy="533400"/>
            </a:xfrm>
            <a:prstGeom prst="roundRect">
              <a:avLst>
                <a:gd name="adj" fmla="val 29364"/>
              </a:avLst>
            </a:prstGeom>
            <a:solidFill>
              <a:schemeClr val="tx1"/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pic>
          <p:nvPicPr>
            <p:cNvPr id="121" name="Picture 14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884"/>
            <a:stretch>
              <a:fillRect/>
            </a:stretch>
          </p:blipFill>
          <p:spPr bwMode="auto">
            <a:xfrm>
              <a:off x="9218612" y="2057400"/>
              <a:ext cx="1401803" cy="378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22" name="Group 121"/>
          <p:cNvGrpSpPr/>
          <p:nvPr/>
        </p:nvGrpSpPr>
        <p:grpSpPr>
          <a:xfrm>
            <a:off x="11107236" y="5909734"/>
            <a:ext cx="942461" cy="329862"/>
            <a:chOff x="10056812" y="6276894"/>
            <a:chExt cx="1216026" cy="425610"/>
          </a:xfrm>
        </p:grpSpPr>
        <p:sp>
          <p:nvSpPr>
            <p:cNvPr id="123" name="Rounded Rectangle 122"/>
            <p:cNvSpPr/>
            <p:nvPr/>
          </p:nvSpPr>
          <p:spPr>
            <a:xfrm>
              <a:off x="10056812" y="6276894"/>
              <a:ext cx="1216026" cy="425610"/>
            </a:xfrm>
            <a:prstGeom prst="roundRect">
              <a:avLst>
                <a:gd name="adj" fmla="val 29364"/>
              </a:avLst>
            </a:prstGeom>
            <a:solidFill>
              <a:schemeClr val="tx1"/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pic>
          <p:nvPicPr>
            <p:cNvPr id="124" name="Picture 21"/>
            <p:cNvPicPr>
              <a:picLocks noChangeAspect="1" noChangeArrowheads="1"/>
            </p:cNvPicPr>
            <p:nvPr/>
          </p:nvPicPr>
          <p:blipFill>
            <a:blip r:embed="rId15">
              <a:lum bright="-100000"/>
            </a:blip>
            <a:stretch>
              <a:fillRect/>
            </a:stretch>
          </p:blipFill>
          <p:spPr bwMode="auto">
            <a:xfrm>
              <a:off x="10108243" y="6291434"/>
              <a:ext cx="1083097" cy="397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85" name="Group 184"/>
          <p:cNvGrpSpPr/>
          <p:nvPr/>
        </p:nvGrpSpPr>
        <p:grpSpPr>
          <a:xfrm>
            <a:off x="2319845" y="1895563"/>
            <a:ext cx="7279766" cy="4978405"/>
            <a:chOff x="2319845" y="1895563"/>
            <a:chExt cx="7279766" cy="4978405"/>
          </a:xfrm>
        </p:grpSpPr>
        <p:sp>
          <p:nvSpPr>
            <p:cNvPr id="156" name="Freeform 155"/>
            <p:cNvSpPr/>
            <p:nvPr/>
          </p:nvSpPr>
          <p:spPr>
            <a:xfrm flipH="1">
              <a:off x="8675852" y="2766982"/>
              <a:ext cx="813238" cy="3557618"/>
            </a:xfrm>
            <a:custGeom>
              <a:avLst/>
              <a:gdLst>
                <a:gd name="connsiteX0" fmla="*/ 813238 w 813238"/>
                <a:gd name="connsiteY0" fmla="*/ 389897 h 4099483"/>
                <a:gd name="connsiteX1" fmla="*/ 813238 w 813238"/>
                <a:gd name="connsiteY1" fmla="*/ 4088343 h 4099483"/>
                <a:gd name="connsiteX2" fmla="*/ 11141 w 813238"/>
                <a:gd name="connsiteY2" fmla="*/ 4099483 h 4099483"/>
                <a:gd name="connsiteX3" fmla="*/ 0 w 813238"/>
                <a:gd name="connsiteY3" fmla="*/ 0 h 4099483"/>
                <a:gd name="connsiteX4" fmla="*/ 813238 w 813238"/>
                <a:gd name="connsiteY4" fmla="*/ 389897 h 4099483"/>
                <a:gd name="connsiteX0" fmla="*/ 813238 w 813238"/>
                <a:gd name="connsiteY0" fmla="*/ 389897 h 4099483"/>
                <a:gd name="connsiteX1" fmla="*/ 813238 w 813238"/>
                <a:gd name="connsiteY1" fmla="*/ 4088343 h 4099483"/>
                <a:gd name="connsiteX2" fmla="*/ 11141 w 813238"/>
                <a:gd name="connsiteY2" fmla="*/ 4099483 h 4099483"/>
                <a:gd name="connsiteX3" fmla="*/ 0 w 813238"/>
                <a:gd name="connsiteY3" fmla="*/ 0 h 4099483"/>
                <a:gd name="connsiteX4" fmla="*/ 813238 w 813238"/>
                <a:gd name="connsiteY4" fmla="*/ 389897 h 4099483"/>
                <a:gd name="connsiteX0" fmla="*/ 813238 w 813238"/>
                <a:gd name="connsiteY0" fmla="*/ 389897 h 4099483"/>
                <a:gd name="connsiteX1" fmla="*/ 813238 w 813238"/>
                <a:gd name="connsiteY1" fmla="*/ 4088343 h 4099483"/>
                <a:gd name="connsiteX2" fmla="*/ 11141 w 813238"/>
                <a:gd name="connsiteY2" fmla="*/ 4099483 h 4099483"/>
                <a:gd name="connsiteX3" fmla="*/ 0 w 813238"/>
                <a:gd name="connsiteY3" fmla="*/ 0 h 4099483"/>
                <a:gd name="connsiteX4" fmla="*/ 813238 w 813238"/>
                <a:gd name="connsiteY4" fmla="*/ 389897 h 4099483"/>
                <a:gd name="connsiteX0" fmla="*/ 813238 w 813238"/>
                <a:gd name="connsiteY0" fmla="*/ 398364 h 4107950"/>
                <a:gd name="connsiteX1" fmla="*/ 813238 w 813238"/>
                <a:gd name="connsiteY1" fmla="*/ 4096810 h 4107950"/>
                <a:gd name="connsiteX2" fmla="*/ 11141 w 813238"/>
                <a:gd name="connsiteY2" fmla="*/ 4107950 h 4107950"/>
                <a:gd name="connsiteX3" fmla="*/ 0 w 813238"/>
                <a:gd name="connsiteY3" fmla="*/ 8467 h 4107950"/>
                <a:gd name="connsiteX4" fmla="*/ 5815 w 813238"/>
                <a:gd name="connsiteY4" fmla="*/ 0 h 4107950"/>
                <a:gd name="connsiteX5" fmla="*/ 813238 w 813238"/>
                <a:gd name="connsiteY5" fmla="*/ 398364 h 4107950"/>
                <a:gd name="connsiteX0" fmla="*/ 806359 w 813238"/>
                <a:gd name="connsiteY0" fmla="*/ 330631 h 4107950"/>
                <a:gd name="connsiteX1" fmla="*/ 813238 w 813238"/>
                <a:gd name="connsiteY1" fmla="*/ 4096810 h 4107950"/>
                <a:gd name="connsiteX2" fmla="*/ 11141 w 813238"/>
                <a:gd name="connsiteY2" fmla="*/ 4107950 h 4107950"/>
                <a:gd name="connsiteX3" fmla="*/ 0 w 813238"/>
                <a:gd name="connsiteY3" fmla="*/ 8467 h 4107950"/>
                <a:gd name="connsiteX4" fmla="*/ 5815 w 813238"/>
                <a:gd name="connsiteY4" fmla="*/ 0 h 4107950"/>
                <a:gd name="connsiteX5" fmla="*/ 806359 w 813238"/>
                <a:gd name="connsiteY5" fmla="*/ 330631 h 4107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3238" h="4107950">
                  <a:moveTo>
                    <a:pt x="806359" y="330631"/>
                  </a:moveTo>
                  <a:lnTo>
                    <a:pt x="813238" y="4096810"/>
                  </a:lnTo>
                  <a:lnTo>
                    <a:pt x="11141" y="4107950"/>
                  </a:lnTo>
                  <a:cubicBezTo>
                    <a:pt x="7427" y="2741456"/>
                    <a:pt x="0" y="8467"/>
                    <a:pt x="0" y="8467"/>
                  </a:cubicBezTo>
                  <a:lnTo>
                    <a:pt x="5815" y="0"/>
                  </a:lnTo>
                  <a:lnTo>
                    <a:pt x="806359" y="33063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50000"/>
                    <a:alpha val="7000"/>
                  </a:schemeClr>
                </a:gs>
                <a:gs pos="100000">
                  <a:schemeClr val="accent2">
                    <a:lumMod val="50000"/>
                  </a:schemeClr>
                </a:gs>
                <a:gs pos="19000">
                  <a:schemeClr val="accent2">
                    <a:lumMod val="50000"/>
                    <a:alpha val="24000"/>
                  </a:schemeClr>
                </a:gs>
              </a:gsLst>
              <a:lin ang="20580000" scaled="0"/>
              <a:tileRect/>
            </a:gra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grpSp>
          <p:nvGrpSpPr>
            <p:cNvPr id="157" name="Group 36"/>
            <p:cNvGrpSpPr/>
            <p:nvPr/>
          </p:nvGrpSpPr>
          <p:grpSpPr>
            <a:xfrm>
              <a:off x="3145311" y="2461659"/>
              <a:ext cx="5524620" cy="3867583"/>
              <a:chOff x="4542505" y="2379405"/>
              <a:chExt cx="4119714" cy="3844412"/>
            </a:xfrm>
          </p:grpSpPr>
          <p:sp>
            <p:nvSpPr>
              <p:cNvPr id="158" name="Pentagon 157"/>
              <p:cNvSpPr/>
              <p:nvPr/>
            </p:nvSpPr>
            <p:spPr>
              <a:xfrm rot="16200000">
                <a:off x="4680156" y="2241754"/>
                <a:ext cx="3844412" cy="4119714"/>
              </a:xfrm>
              <a:prstGeom prst="homePlate">
                <a:avLst>
                  <a:gd name="adj" fmla="val 17519"/>
                </a:avLst>
              </a:prstGeom>
              <a:gradFill flip="none" rotWithShape="1">
                <a:gsLst>
                  <a:gs pos="0">
                    <a:srgbClr val="7B55D9">
                      <a:alpha val="0"/>
                    </a:srgbClr>
                  </a:gs>
                  <a:gs pos="100000">
                    <a:srgbClr val="D9DADF"/>
                  </a:gs>
                </a:gsLst>
                <a:lin ang="0" scaled="1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25400" dir="16200000" rotWithShape="0">
                  <a:prstClr val="black">
                    <a:alpha val="25000"/>
                  </a:prstClr>
                </a:outerShdw>
              </a:effectLst>
            </p:spPr>
            <p:txBody>
              <a:bodyPr rot="0" spcFirstLastPara="0" vertOverflow="overflow" horzOverflow="overflow" vert="horz" wrap="square" lIns="82124" tIns="64008" rIns="82124" bIns="41061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14319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kern="0" dirty="0">
                  <a:solidFill>
                    <a:srgbClr val="212227"/>
                  </a:solidFill>
                  <a:latin typeface="Ciscoregular"/>
                </a:endParaRPr>
              </a:p>
            </p:txBody>
          </p:sp>
          <p:sp>
            <p:nvSpPr>
              <p:cNvPr id="159" name="Rectangle 158"/>
              <p:cNvSpPr/>
              <p:nvPr/>
            </p:nvSpPr>
            <p:spPr>
              <a:xfrm>
                <a:off x="5686386" y="2677935"/>
                <a:ext cx="1831952" cy="338554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algn="ctr" defTabSz="895275">
                  <a:defRPr/>
                </a:pPr>
                <a:endParaRPr lang="en-US" sz="1600" b="1" kern="0" dirty="0">
                  <a:solidFill>
                    <a:srgbClr val="585D9E"/>
                  </a:solidFill>
                  <a:latin typeface="Ciscoregular"/>
                  <a:cs typeface="Arial" pitchFamily="34" charset="0"/>
                </a:endParaRPr>
              </a:p>
            </p:txBody>
          </p:sp>
        </p:grpSp>
        <p:grpSp>
          <p:nvGrpSpPr>
            <p:cNvPr id="160" name="Group 40"/>
            <p:cNvGrpSpPr>
              <a:grpSpLocks/>
            </p:cNvGrpSpPr>
            <p:nvPr/>
          </p:nvGrpSpPr>
          <p:grpSpPr>
            <a:xfrm>
              <a:off x="3278859" y="5144260"/>
              <a:ext cx="5246720" cy="530352"/>
              <a:chOff x="2565400" y="2271713"/>
              <a:chExt cx="2544963" cy="407986"/>
            </a:xfrm>
          </p:grpSpPr>
          <p:sp>
            <p:nvSpPr>
              <p:cNvPr id="161" name="Rectangle 160"/>
              <p:cNvSpPr/>
              <p:nvPr/>
            </p:nvSpPr>
            <p:spPr>
              <a:xfrm>
                <a:off x="2565400" y="2271713"/>
                <a:ext cx="2544963" cy="407986"/>
              </a:xfrm>
              <a:prstGeom prst="rect">
                <a:avLst/>
              </a:prstGeom>
              <a:gradFill>
                <a:gsLst>
                  <a:gs pos="100000">
                    <a:srgbClr val="08252E"/>
                  </a:gs>
                  <a:gs pos="0">
                    <a:srgbClr val="0D495B"/>
                  </a:gs>
                </a:gsLst>
                <a:lin ang="5400000" scaled="0"/>
              </a:gradFill>
              <a:ln w="25400" cap="flat">
                <a:gradFill>
                  <a:gsLst>
                    <a:gs pos="5400">
                      <a:srgbClr val="15BEC2"/>
                    </a:gs>
                    <a:gs pos="100000">
                      <a:srgbClr val="15BEC2">
                        <a:alpha val="0"/>
                      </a:srgbClr>
                    </a:gs>
                    <a:gs pos="95000">
                      <a:srgbClr val="15BEC2"/>
                    </a:gs>
                    <a:gs pos="0">
                      <a:srgbClr val="01BBBB">
                        <a:alpha val="0"/>
                      </a:srgbClr>
                    </a:gs>
                  </a:gsLst>
                  <a:lin ang="0" scaled="0"/>
                </a:gradFill>
                <a:prstDash val="solid"/>
                <a:miter lim="800000"/>
                <a:headEnd/>
                <a:tailEnd/>
              </a:ln>
              <a:effectLst>
                <a:outerShdw blurRad="152400" dist="76200" dir="5400000" algn="t" rotWithShape="0">
                  <a:prstClr val="black">
                    <a:alpha val="88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 defTabSz="609468">
                  <a:spcBef>
                    <a:spcPct val="50000"/>
                  </a:spcBef>
                  <a:spcAft>
                    <a:spcPts val="1800"/>
                  </a:spcAft>
                  <a:buClr>
                    <a:srgbClr val="FFFFFF"/>
                  </a:buClr>
                  <a:buSzPct val="100000"/>
                </a:pPr>
                <a:endParaRPr lang="en-US" sz="2000" kern="0" dirty="0">
                  <a:solidFill>
                    <a:srgbClr val="FFFFFF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Ciscoregular"/>
                </a:endParaRPr>
              </a:p>
            </p:txBody>
          </p:sp>
          <p:sp>
            <p:nvSpPr>
              <p:cNvPr id="162" name="Rectangle 13"/>
              <p:cNvSpPr>
                <a:spLocks noChangeArrowheads="1"/>
              </p:cNvSpPr>
              <p:nvPr>
                <p:custDataLst>
                  <p:tags r:id="rId5"/>
                </p:custDataLst>
              </p:nvPr>
            </p:nvSpPr>
            <p:spPr bwMode="gray">
              <a:xfrm>
                <a:off x="3074294" y="2381001"/>
                <a:ext cx="1527175" cy="1894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 anchor="ctr">
                <a:spAutoFit/>
              </a:bodyPr>
              <a:lstStyle/>
              <a:p>
                <a:pPr algn="ctr" defTabSz="814319">
                  <a:buClr>
                    <a:srgbClr val="000000"/>
                  </a:buClr>
                  <a:defRPr/>
                </a:pPr>
                <a:r>
                  <a:rPr lang="en-US" sz="1600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iscoregular"/>
                    <a:cs typeface="Arial" pitchFamily="34" charset="0"/>
                  </a:rPr>
                  <a:t>Policy Management</a:t>
                </a:r>
                <a:endParaRPr lang="en-US" sz="1200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iscoregular"/>
                  <a:cs typeface="Arial" pitchFamily="34" charset="0"/>
                </a:endParaRPr>
              </a:p>
            </p:txBody>
          </p:sp>
        </p:grpSp>
        <p:grpSp>
          <p:nvGrpSpPr>
            <p:cNvPr id="163" name="Group 43"/>
            <p:cNvGrpSpPr>
              <a:grpSpLocks/>
            </p:cNvGrpSpPr>
            <p:nvPr/>
          </p:nvGrpSpPr>
          <p:grpSpPr>
            <a:xfrm>
              <a:off x="3278859" y="4502398"/>
              <a:ext cx="5246720" cy="530352"/>
              <a:chOff x="2565400" y="2271713"/>
              <a:chExt cx="2544963" cy="407986"/>
            </a:xfrm>
          </p:grpSpPr>
          <p:sp>
            <p:nvSpPr>
              <p:cNvPr id="164" name="Rectangle 163"/>
              <p:cNvSpPr/>
              <p:nvPr/>
            </p:nvSpPr>
            <p:spPr>
              <a:xfrm>
                <a:off x="2565400" y="2271713"/>
                <a:ext cx="2544963" cy="407986"/>
              </a:xfrm>
              <a:prstGeom prst="rect">
                <a:avLst/>
              </a:prstGeom>
              <a:gradFill>
                <a:gsLst>
                  <a:gs pos="100000">
                    <a:srgbClr val="08252E"/>
                  </a:gs>
                  <a:gs pos="0">
                    <a:srgbClr val="0D495B"/>
                  </a:gs>
                </a:gsLst>
                <a:lin ang="5400000" scaled="0"/>
              </a:gradFill>
              <a:ln w="25400" cap="flat">
                <a:gradFill>
                  <a:gsLst>
                    <a:gs pos="5400">
                      <a:srgbClr val="15BEC2"/>
                    </a:gs>
                    <a:gs pos="100000">
                      <a:srgbClr val="15BEC2">
                        <a:alpha val="0"/>
                      </a:srgbClr>
                    </a:gs>
                    <a:gs pos="95000">
                      <a:srgbClr val="15BEC2"/>
                    </a:gs>
                    <a:gs pos="0">
                      <a:srgbClr val="01BBBB">
                        <a:alpha val="0"/>
                      </a:srgbClr>
                    </a:gs>
                  </a:gsLst>
                  <a:lin ang="0" scaled="0"/>
                </a:gradFill>
                <a:prstDash val="solid"/>
                <a:miter lim="800000"/>
                <a:headEnd/>
                <a:tailEnd/>
              </a:ln>
              <a:effectLst>
                <a:outerShdw blurRad="152400" dist="76200" dir="5400000" algn="t" rotWithShape="0">
                  <a:prstClr val="black">
                    <a:alpha val="88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 defTabSz="609468">
                  <a:spcBef>
                    <a:spcPct val="50000"/>
                  </a:spcBef>
                  <a:spcAft>
                    <a:spcPts val="1800"/>
                  </a:spcAft>
                  <a:buClr>
                    <a:srgbClr val="FFFFFF"/>
                  </a:buClr>
                  <a:buSzPct val="100000"/>
                </a:pPr>
                <a:endParaRPr lang="en-US" sz="2000" kern="0" dirty="0">
                  <a:solidFill>
                    <a:srgbClr val="FFFFFF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Ciscoregular"/>
                </a:endParaRPr>
              </a:p>
            </p:txBody>
          </p:sp>
          <p:sp>
            <p:nvSpPr>
              <p:cNvPr id="165" name="Rectangle 13"/>
              <p:cNvSpPr>
                <a:spLocks noChangeArrowheads="1"/>
              </p:cNvSpPr>
              <p:nvPr>
                <p:custDataLst>
                  <p:tags r:id="rId4"/>
                </p:custDataLst>
              </p:nvPr>
            </p:nvSpPr>
            <p:spPr bwMode="gray">
              <a:xfrm>
                <a:off x="2776202" y="2381001"/>
                <a:ext cx="2123359" cy="1894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0" tIns="0" rIns="0" bIns="0" anchor="ctr">
                <a:spAutoFit/>
              </a:bodyPr>
              <a:lstStyle/>
              <a:p>
                <a:pPr algn="ctr" defTabSz="814319">
                  <a:buClr>
                    <a:srgbClr val="000000"/>
                  </a:buClr>
                  <a:defRPr/>
                </a:pPr>
                <a:r>
                  <a:rPr lang="en-US" sz="1600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iscoregular"/>
                    <a:cs typeface="Arial" pitchFamily="34" charset="0"/>
                  </a:rPr>
                  <a:t>Secure Mobility</a:t>
                </a:r>
                <a:endParaRPr lang="en-US" sz="1200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iscoregular"/>
                  <a:cs typeface="Arial" pitchFamily="34" charset="0"/>
                </a:endParaRPr>
              </a:p>
            </p:txBody>
          </p:sp>
        </p:grpSp>
        <p:grpSp>
          <p:nvGrpSpPr>
            <p:cNvPr id="166" name="Group 49"/>
            <p:cNvGrpSpPr>
              <a:grpSpLocks/>
            </p:cNvGrpSpPr>
            <p:nvPr/>
          </p:nvGrpSpPr>
          <p:grpSpPr>
            <a:xfrm>
              <a:off x="3278859" y="3218676"/>
              <a:ext cx="5246720" cy="530352"/>
              <a:chOff x="2565400" y="2271713"/>
              <a:chExt cx="2544963" cy="407986"/>
            </a:xfrm>
          </p:grpSpPr>
          <p:sp>
            <p:nvSpPr>
              <p:cNvPr id="167" name="Rectangle 166"/>
              <p:cNvSpPr/>
              <p:nvPr/>
            </p:nvSpPr>
            <p:spPr>
              <a:xfrm>
                <a:off x="2565400" y="2271713"/>
                <a:ext cx="2544963" cy="407986"/>
              </a:xfrm>
              <a:prstGeom prst="rect">
                <a:avLst/>
              </a:prstGeom>
              <a:gradFill>
                <a:gsLst>
                  <a:gs pos="100000">
                    <a:srgbClr val="08252E"/>
                  </a:gs>
                  <a:gs pos="0">
                    <a:srgbClr val="0D495B"/>
                  </a:gs>
                </a:gsLst>
                <a:lin ang="5400000" scaled="0"/>
              </a:gradFill>
              <a:ln w="25400" cap="flat">
                <a:gradFill>
                  <a:gsLst>
                    <a:gs pos="5400">
                      <a:srgbClr val="15BEC2"/>
                    </a:gs>
                    <a:gs pos="100000">
                      <a:srgbClr val="15BEC2">
                        <a:alpha val="0"/>
                      </a:srgbClr>
                    </a:gs>
                    <a:gs pos="95000">
                      <a:srgbClr val="15BEC2"/>
                    </a:gs>
                    <a:gs pos="0">
                      <a:srgbClr val="01BBBB">
                        <a:alpha val="0"/>
                      </a:srgbClr>
                    </a:gs>
                  </a:gsLst>
                  <a:lin ang="0" scaled="0"/>
                </a:gradFill>
                <a:prstDash val="solid"/>
                <a:miter lim="800000"/>
                <a:headEnd/>
                <a:tailEnd/>
              </a:ln>
              <a:effectLst>
                <a:outerShdw blurRad="152400" dist="76200" dir="5400000" algn="t" rotWithShape="0">
                  <a:prstClr val="black">
                    <a:alpha val="88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 defTabSz="609468">
                  <a:spcBef>
                    <a:spcPct val="50000"/>
                  </a:spcBef>
                  <a:spcAft>
                    <a:spcPts val="1800"/>
                  </a:spcAft>
                  <a:buClr>
                    <a:srgbClr val="FFFFFF"/>
                  </a:buClr>
                  <a:buSzPct val="100000"/>
                </a:pPr>
                <a:endParaRPr lang="en-US" sz="2000" kern="0" dirty="0">
                  <a:solidFill>
                    <a:srgbClr val="FFFFFF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Ciscoregular"/>
                </a:endParaRPr>
              </a:p>
            </p:txBody>
          </p:sp>
          <p:sp>
            <p:nvSpPr>
              <p:cNvPr id="168" name="Rectangle 13"/>
              <p:cNvSpPr>
                <a:spLocks noChangeArrowheads="1"/>
              </p:cNvSpPr>
              <p:nvPr>
                <p:custDataLst>
                  <p:tags r:id="rId3"/>
                </p:custDataLst>
              </p:nvPr>
            </p:nvSpPr>
            <p:spPr bwMode="gray">
              <a:xfrm>
                <a:off x="2633309" y="2393144"/>
                <a:ext cx="2409147" cy="1894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0" tIns="0" rIns="0" bIns="0" anchor="ctr">
                <a:spAutoFit/>
              </a:bodyPr>
              <a:lstStyle/>
              <a:p>
                <a:pPr algn="ctr" defTabSz="814319">
                  <a:buClr>
                    <a:srgbClr val="000000"/>
                  </a:buClr>
                  <a:defRPr/>
                </a:pPr>
                <a:r>
                  <a:rPr lang="en-US" sz="1600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iscoregular"/>
                    <a:cs typeface="Arial" pitchFamily="34" charset="0"/>
                  </a:rPr>
                  <a:t>Workspace Productivity Applications</a:t>
                </a:r>
              </a:p>
            </p:txBody>
          </p:sp>
        </p:grpSp>
        <p:grpSp>
          <p:nvGrpSpPr>
            <p:cNvPr id="169" name="Group 33"/>
            <p:cNvGrpSpPr>
              <a:grpSpLocks/>
            </p:cNvGrpSpPr>
            <p:nvPr/>
          </p:nvGrpSpPr>
          <p:grpSpPr>
            <a:xfrm>
              <a:off x="3278859" y="5786121"/>
              <a:ext cx="5246720" cy="530352"/>
              <a:chOff x="2565400" y="2271713"/>
              <a:chExt cx="2544963" cy="407986"/>
            </a:xfrm>
          </p:grpSpPr>
          <p:sp>
            <p:nvSpPr>
              <p:cNvPr id="170" name="Rectangle 169"/>
              <p:cNvSpPr/>
              <p:nvPr/>
            </p:nvSpPr>
            <p:spPr>
              <a:xfrm>
                <a:off x="2565400" y="2271713"/>
                <a:ext cx="2544963" cy="407986"/>
              </a:xfrm>
              <a:prstGeom prst="rect">
                <a:avLst/>
              </a:prstGeom>
              <a:gradFill>
                <a:gsLst>
                  <a:gs pos="100000">
                    <a:srgbClr val="08252E"/>
                  </a:gs>
                  <a:gs pos="0">
                    <a:srgbClr val="0D495B"/>
                  </a:gs>
                </a:gsLst>
                <a:lin ang="5400000" scaled="0"/>
              </a:gradFill>
              <a:ln w="25400" cap="flat">
                <a:gradFill>
                  <a:gsLst>
                    <a:gs pos="5400">
                      <a:srgbClr val="15BEC2"/>
                    </a:gs>
                    <a:gs pos="100000">
                      <a:srgbClr val="15BEC2">
                        <a:alpha val="0"/>
                      </a:srgbClr>
                    </a:gs>
                    <a:gs pos="95000">
                      <a:srgbClr val="15BEC2"/>
                    </a:gs>
                    <a:gs pos="0">
                      <a:srgbClr val="01BBBB">
                        <a:alpha val="0"/>
                      </a:srgbClr>
                    </a:gs>
                  </a:gsLst>
                  <a:lin ang="0" scaled="0"/>
                </a:gradFill>
                <a:prstDash val="solid"/>
                <a:miter lim="800000"/>
                <a:headEnd/>
                <a:tailEnd/>
              </a:ln>
              <a:effectLst>
                <a:outerShdw blurRad="152400" dist="76200" dir="5400000" algn="t" rotWithShape="0">
                  <a:prstClr val="black">
                    <a:alpha val="88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 defTabSz="609468">
                  <a:spcBef>
                    <a:spcPct val="50000"/>
                  </a:spcBef>
                  <a:spcAft>
                    <a:spcPts val="1800"/>
                  </a:spcAft>
                  <a:buClr>
                    <a:srgbClr val="FFFFFF"/>
                  </a:buClr>
                  <a:buSzPct val="100000"/>
                </a:pPr>
                <a:endParaRPr lang="en-US" sz="2000" kern="0" dirty="0">
                  <a:solidFill>
                    <a:srgbClr val="FFFFFF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Ciscoregular"/>
                </a:endParaRPr>
              </a:p>
            </p:txBody>
          </p:sp>
          <p:sp>
            <p:nvSpPr>
              <p:cNvPr id="171" name="Rectangle 13"/>
              <p:cNvSpPr>
                <a:spLocks noChangeArrowheads="1"/>
              </p:cNvSpPr>
              <p:nvPr>
                <p:custDataLst>
                  <p:tags r:id="rId2"/>
                </p:custDataLst>
              </p:nvPr>
            </p:nvSpPr>
            <p:spPr bwMode="gray">
              <a:xfrm>
                <a:off x="2650002" y="2381001"/>
                <a:ext cx="2375759" cy="1894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0" tIns="0" rIns="0" bIns="0" anchor="ctr">
                <a:spAutoFit/>
              </a:bodyPr>
              <a:lstStyle/>
              <a:p>
                <a:pPr algn="ctr" defTabSz="814319">
                  <a:buClr>
                    <a:srgbClr val="000000"/>
                  </a:buClr>
                  <a:defRPr/>
                </a:pPr>
                <a:r>
                  <a:rPr lang="en-US" sz="1600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iscoregular"/>
                    <a:cs typeface="Arial" pitchFamily="34" charset="0"/>
                  </a:rPr>
                  <a:t>Core Infrastructure</a:t>
                </a:r>
              </a:p>
            </p:txBody>
          </p:sp>
        </p:grpSp>
        <p:sp>
          <p:nvSpPr>
            <p:cNvPr id="172" name="Rectangle 171"/>
            <p:cNvSpPr/>
            <p:nvPr/>
          </p:nvSpPr>
          <p:spPr>
            <a:xfrm>
              <a:off x="3931299" y="2674096"/>
              <a:ext cx="3941841" cy="553996"/>
            </a:xfrm>
            <a:prstGeom prst="rect">
              <a:avLst/>
            </a:prstGeom>
          </p:spPr>
          <p:txBody>
            <a:bodyPr wrap="square" lIns="91432" tIns="45717" rIns="91432" bIns="45717" anchor="ctr">
              <a:spAutoFit/>
            </a:bodyPr>
            <a:lstStyle/>
            <a:p>
              <a:pPr algn="ctr" defTabSz="895275">
                <a:defRPr/>
              </a:pPr>
              <a:r>
                <a:rPr lang="en-US" sz="1500" kern="0" dirty="0">
                  <a:solidFill>
                    <a:srgbClr val="212227"/>
                  </a:solidFill>
                  <a:latin typeface="Ciscoregular"/>
                </a:rPr>
                <a:t>Corporate or Personal</a:t>
              </a:r>
              <a:br>
                <a:rPr lang="en-US" sz="1500" kern="0" dirty="0">
                  <a:solidFill>
                    <a:srgbClr val="212227"/>
                  </a:solidFill>
                  <a:latin typeface="Ciscoregular"/>
                </a:rPr>
              </a:br>
              <a:r>
                <a:rPr lang="en-US" sz="1500" kern="0" dirty="0">
                  <a:solidFill>
                    <a:srgbClr val="212227"/>
                  </a:solidFill>
                  <a:latin typeface="Ciscoregular"/>
                </a:rPr>
                <a:t>Device/Endpoint</a:t>
              </a:r>
            </a:p>
          </p:txBody>
        </p:sp>
        <p:grpSp>
          <p:nvGrpSpPr>
            <p:cNvPr id="173" name="Group 46"/>
            <p:cNvGrpSpPr>
              <a:grpSpLocks/>
            </p:cNvGrpSpPr>
            <p:nvPr/>
          </p:nvGrpSpPr>
          <p:grpSpPr>
            <a:xfrm>
              <a:off x="3278859" y="3860537"/>
              <a:ext cx="5246720" cy="530352"/>
              <a:chOff x="2565400" y="2271713"/>
              <a:chExt cx="2544963" cy="407986"/>
            </a:xfrm>
          </p:grpSpPr>
          <p:sp>
            <p:nvSpPr>
              <p:cNvPr id="174" name="Rectangle 173"/>
              <p:cNvSpPr/>
              <p:nvPr/>
            </p:nvSpPr>
            <p:spPr>
              <a:xfrm>
                <a:off x="2565400" y="2271713"/>
                <a:ext cx="2544963" cy="407986"/>
              </a:xfrm>
              <a:prstGeom prst="rect">
                <a:avLst/>
              </a:prstGeom>
              <a:gradFill>
                <a:gsLst>
                  <a:gs pos="100000">
                    <a:srgbClr val="08252E"/>
                  </a:gs>
                  <a:gs pos="0">
                    <a:srgbClr val="0D495B"/>
                  </a:gs>
                </a:gsLst>
                <a:lin ang="5400000" scaled="0"/>
              </a:gradFill>
              <a:ln w="25400" cap="flat">
                <a:gradFill>
                  <a:gsLst>
                    <a:gs pos="5400">
                      <a:srgbClr val="15BEC2"/>
                    </a:gs>
                    <a:gs pos="100000">
                      <a:srgbClr val="15BEC2">
                        <a:alpha val="0"/>
                      </a:srgbClr>
                    </a:gs>
                    <a:gs pos="95000">
                      <a:srgbClr val="15BEC2"/>
                    </a:gs>
                    <a:gs pos="0">
                      <a:srgbClr val="01BBBB">
                        <a:alpha val="0"/>
                      </a:srgbClr>
                    </a:gs>
                  </a:gsLst>
                  <a:lin ang="0" scaled="0"/>
                </a:gradFill>
                <a:prstDash val="solid"/>
                <a:miter lim="800000"/>
                <a:headEnd/>
                <a:tailEnd/>
              </a:ln>
              <a:effectLst>
                <a:outerShdw blurRad="152400" dist="76200" dir="5400000" algn="t" rotWithShape="0">
                  <a:prstClr val="black">
                    <a:alpha val="88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 defTabSz="609468">
                  <a:spcBef>
                    <a:spcPct val="50000"/>
                  </a:spcBef>
                  <a:spcAft>
                    <a:spcPts val="1800"/>
                  </a:spcAft>
                  <a:buClr>
                    <a:srgbClr val="FFFFFF"/>
                  </a:buClr>
                  <a:buSzPct val="100000"/>
                </a:pPr>
                <a:endParaRPr lang="en-US" sz="2000" kern="0" dirty="0">
                  <a:solidFill>
                    <a:srgbClr val="FFFFFF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Ciscoregular"/>
                </a:endParaRPr>
              </a:p>
            </p:txBody>
          </p:sp>
          <p:sp>
            <p:nvSpPr>
              <p:cNvPr id="175" name="Rectangle 13"/>
              <p:cNvSpPr>
                <a:spLocks noChangeArrowheads="1"/>
              </p:cNvSpPr>
              <p:nvPr>
                <p:custDataLst>
                  <p:tags r:id="rId1"/>
                </p:custDataLst>
              </p:nvPr>
            </p:nvSpPr>
            <p:spPr bwMode="gray">
              <a:xfrm>
                <a:off x="2757152" y="2381001"/>
                <a:ext cx="2161459" cy="1894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0" tIns="0" rIns="0" bIns="0" anchor="ctr">
                <a:spAutoFit/>
              </a:bodyPr>
              <a:lstStyle/>
              <a:p>
                <a:pPr algn="ctr" defTabSz="814319">
                  <a:buClr>
                    <a:srgbClr val="000000"/>
                  </a:buClr>
                  <a:defRPr/>
                </a:pPr>
                <a:r>
                  <a:rPr lang="en-US" sz="1600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iscoregular"/>
                    <a:cs typeface="Arial" pitchFamily="34" charset="0"/>
                  </a:rPr>
                  <a:t>Workspace Management</a:t>
                </a:r>
                <a:endParaRPr lang="en-US" sz="1200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iscoregular"/>
                  <a:cs typeface="Arial" pitchFamily="34" charset="0"/>
                </a:endParaRPr>
              </a:p>
            </p:txBody>
          </p:sp>
        </p:grpSp>
        <p:sp>
          <p:nvSpPr>
            <p:cNvPr id="176" name="Freeform 175"/>
            <p:cNvSpPr/>
            <p:nvPr/>
          </p:nvSpPr>
          <p:spPr>
            <a:xfrm>
              <a:off x="2342125" y="2766982"/>
              <a:ext cx="813238" cy="3557618"/>
            </a:xfrm>
            <a:custGeom>
              <a:avLst/>
              <a:gdLst>
                <a:gd name="connsiteX0" fmla="*/ 813238 w 813238"/>
                <a:gd name="connsiteY0" fmla="*/ 389897 h 4099483"/>
                <a:gd name="connsiteX1" fmla="*/ 813238 w 813238"/>
                <a:gd name="connsiteY1" fmla="*/ 4088343 h 4099483"/>
                <a:gd name="connsiteX2" fmla="*/ 11141 w 813238"/>
                <a:gd name="connsiteY2" fmla="*/ 4099483 h 4099483"/>
                <a:gd name="connsiteX3" fmla="*/ 0 w 813238"/>
                <a:gd name="connsiteY3" fmla="*/ 0 h 4099483"/>
                <a:gd name="connsiteX4" fmla="*/ 813238 w 813238"/>
                <a:gd name="connsiteY4" fmla="*/ 389897 h 4099483"/>
                <a:gd name="connsiteX0" fmla="*/ 813238 w 813238"/>
                <a:gd name="connsiteY0" fmla="*/ 389897 h 4099483"/>
                <a:gd name="connsiteX1" fmla="*/ 813238 w 813238"/>
                <a:gd name="connsiteY1" fmla="*/ 4088343 h 4099483"/>
                <a:gd name="connsiteX2" fmla="*/ 11141 w 813238"/>
                <a:gd name="connsiteY2" fmla="*/ 4099483 h 4099483"/>
                <a:gd name="connsiteX3" fmla="*/ 0 w 813238"/>
                <a:gd name="connsiteY3" fmla="*/ 0 h 4099483"/>
                <a:gd name="connsiteX4" fmla="*/ 813238 w 813238"/>
                <a:gd name="connsiteY4" fmla="*/ 389897 h 4099483"/>
                <a:gd name="connsiteX0" fmla="*/ 813238 w 813238"/>
                <a:gd name="connsiteY0" fmla="*/ 389897 h 4099483"/>
                <a:gd name="connsiteX1" fmla="*/ 813238 w 813238"/>
                <a:gd name="connsiteY1" fmla="*/ 4088343 h 4099483"/>
                <a:gd name="connsiteX2" fmla="*/ 11141 w 813238"/>
                <a:gd name="connsiteY2" fmla="*/ 4099483 h 4099483"/>
                <a:gd name="connsiteX3" fmla="*/ 0 w 813238"/>
                <a:gd name="connsiteY3" fmla="*/ 0 h 4099483"/>
                <a:gd name="connsiteX4" fmla="*/ 813238 w 813238"/>
                <a:gd name="connsiteY4" fmla="*/ 389897 h 4099483"/>
                <a:gd name="connsiteX0" fmla="*/ 813238 w 813238"/>
                <a:gd name="connsiteY0" fmla="*/ 398364 h 4107950"/>
                <a:gd name="connsiteX1" fmla="*/ 813238 w 813238"/>
                <a:gd name="connsiteY1" fmla="*/ 4096810 h 4107950"/>
                <a:gd name="connsiteX2" fmla="*/ 11141 w 813238"/>
                <a:gd name="connsiteY2" fmla="*/ 4107950 h 4107950"/>
                <a:gd name="connsiteX3" fmla="*/ 0 w 813238"/>
                <a:gd name="connsiteY3" fmla="*/ 8467 h 4107950"/>
                <a:gd name="connsiteX4" fmla="*/ 5815 w 813238"/>
                <a:gd name="connsiteY4" fmla="*/ 0 h 4107950"/>
                <a:gd name="connsiteX5" fmla="*/ 813238 w 813238"/>
                <a:gd name="connsiteY5" fmla="*/ 398364 h 4107950"/>
                <a:gd name="connsiteX0" fmla="*/ 806359 w 813238"/>
                <a:gd name="connsiteY0" fmla="*/ 330631 h 4107950"/>
                <a:gd name="connsiteX1" fmla="*/ 813238 w 813238"/>
                <a:gd name="connsiteY1" fmla="*/ 4096810 h 4107950"/>
                <a:gd name="connsiteX2" fmla="*/ 11141 w 813238"/>
                <a:gd name="connsiteY2" fmla="*/ 4107950 h 4107950"/>
                <a:gd name="connsiteX3" fmla="*/ 0 w 813238"/>
                <a:gd name="connsiteY3" fmla="*/ 8467 h 4107950"/>
                <a:gd name="connsiteX4" fmla="*/ 5815 w 813238"/>
                <a:gd name="connsiteY4" fmla="*/ 0 h 4107950"/>
                <a:gd name="connsiteX5" fmla="*/ 806359 w 813238"/>
                <a:gd name="connsiteY5" fmla="*/ 330631 h 4107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3238" h="4107950">
                  <a:moveTo>
                    <a:pt x="806359" y="330631"/>
                  </a:moveTo>
                  <a:lnTo>
                    <a:pt x="813238" y="4096810"/>
                  </a:lnTo>
                  <a:lnTo>
                    <a:pt x="11141" y="4107950"/>
                  </a:lnTo>
                  <a:cubicBezTo>
                    <a:pt x="7427" y="2741456"/>
                    <a:pt x="0" y="8467"/>
                    <a:pt x="0" y="8467"/>
                  </a:cubicBezTo>
                  <a:lnTo>
                    <a:pt x="5815" y="0"/>
                  </a:lnTo>
                  <a:lnTo>
                    <a:pt x="806359" y="33063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50000"/>
                    <a:alpha val="7000"/>
                  </a:schemeClr>
                </a:gs>
                <a:gs pos="100000">
                  <a:schemeClr val="accent3"/>
                </a:gs>
                <a:gs pos="19000">
                  <a:schemeClr val="accent2">
                    <a:lumMod val="50000"/>
                    <a:alpha val="24000"/>
                  </a:schemeClr>
                </a:gs>
              </a:gsLst>
              <a:lin ang="20580000" scaled="0"/>
              <a:tileRect/>
            </a:gra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177" name="Freeform 176"/>
            <p:cNvSpPr/>
            <p:nvPr/>
          </p:nvSpPr>
          <p:spPr>
            <a:xfrm>
              <a:off x="2319845" y="1895563"/>
              <a:ext cx="3609440" cy="1236529"/>
            </a:xfrm>
            <a:custGeom>
              <a:avLst/>
              <a:gdLst>
                <a:gd name="connsiteX0" fmla="*/ 835518 w 3609440"/>
                <a:gd name="connsiteY0" fmla="*/ 1236529 h 1236529"/>
                <a:gd name="connsiteX1" fmla="*/ 3609440 w 3609440"/>
                <a:gd name="connsiteY1" fmla="*/ 545855 h 1236529"/>
                <a:gd name="connsiteX2" fmla="*/ 3598300 w 3609440"/>
                <a:gd name="connsiteY2" fmla="*/ 0 h 1236529"/>
                <a:gd name="connsiteX3" fmla="*/ 0 w 3609440"/>
                <a:gd name="connsiteY3" fmla="*/ 868912 h 1236529"/>
                <a:gd name="connsiteX4" fmla="*/ 835518 w 3609440"/>
                <a:gd name="connsiteY4" fmla="*/ 1236529 h 1236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09440" h="1236529">
                  <a:moveTo>
                    <a:pt x="835518" y="1236529"/>
                  </a:moveTo>
                  <a:lnTo>
                    <a:pt x="3609440" y="545855"/>
                  </a:lnTo>
                  <a:lnTo>
                    <a:pt x="3598300" y="0"/>
                  </a:lnTo>
                  <a:lnTo>
                    <a:pt x="0" y="868912"/>
                  </a:lnTo>
                  <a:lnTo>
                    <a:pt x="835518" y="1236529"/>
                  </a:lnTo>
                  <a:close/>
                </a:path>
              </a:pathLst>
            </a:custGeom>
            <a:gradFill flip="none" rotWithShape="1">
              <a:gsLst>
                <a:gs pos="10000">
                  <a:schemeClr val="bg2"/>
                </a:gs>
                <a:gs pos="100000">
                  <a:schemeClr val="accent1"/>
                </a:gs>
              </a:gsLst>
              <a:lin ang="3900000" scaled="0"/>
              <a:tileRect/>
            </a:gra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178" name="Rectangle 177"/>
            <p:cNvSpPr/>
            <p:nvPr/>
          </p:nvSpPr>
          <p:spPr>
            <a:xfrm>
              <a:off x="3732212" y="2300805"/>
              <a:ext cx="1295400" cy="48936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2400" b="1" dirty="0" smtClean="0"/>
                <a:t>R</a:t>
              </a:r>
            </a:p>
            <a:p>
              <a:pPr algn="ctr">
                <a:lnSpc>
                  <a:spcPct val="70000"/>
                </a:lnSpc>
              </a:pPr>
              <a:r>
                <a:rPr lang="en-US" sz="1200" dirty="0" smtClean="0"/>
                <a:t>Roadmap</a:t>
              </a:r>
            </a:p>
          </p:txBody>
        </p:sp>
        <p:sp>
          <p:nvSpPr>
            <p:cNvPr id="179" name="Freeform 178"/>
            <p:cNvSpPr/>
            <p:nvPr/>
          </p:nvSpPr>
          <p:spPr>
            <a:xfrm flipH="1">
              <a:off x="5902353" y="1898812"/>
              <a:ext cx="3609440" cy="1236529"/>
            </a:xfrm>
            <a:custGeom>
              <a:avLst/>
              <a:gdLst>
                <a:gd name="connsiteX0" fmla="*/ 835518 w 3609440"/>
                <a:gd name="connsiteY0" fmla="*/ 1236529 h 1236529"/>
                <a:gd name="connsiteX1" fmla="*/ 3609440 w 3609440"/>
                <a:gd name="connsiteY1" fmla="*/ 545855 h 1236529"/>
                <a:gd name="connsiteX2" fmla="*/ 3598300 w 3609440"/>
                <a:gd name="connsiteY2" fmla="*/ 0 h 1236529"/>
                <a:gd name="connsiteX3" fmla="*/ 0 w 3609440"/>
                <a:gd name="connsiteY3" fmla="*/ 868912 h 1236529"/>
                <a:gd name="connsiteX4" fmla="*/ 835518 w 3609440"/>
                <a:gd name="connsiteY4" fmla="*/ 1236529 h 1236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09440" h="1236529">
                  <a:moveTo>
                    <a:pt x="835518" y="1236529"/>
                  </a:moveTo>
                  <a:lnTo>
                    <a:pt x="3609440" y="545855"/>
                  </a:lnTo>
                  <a:lnTo>
                    <a:pt x="3598300" y="0"/>
                  </a:lnTo>
                  <a:lnTo>
                    <a:pt x="0" y="868912"/>
                  </a:lnTo>
                  <a:lnTo>
                    <a:pt x="835518" y="1236529"/>
                  </a:lnTo>
                  <a:close/>
                </a:path>
              </a:pathLst>
            </a:custGeom>
            <a:gradFill flip="none" rotWithShape="1">
              <a:gsLst>
                <a:gs pos="10000">
                  <a:schemeClr val="tx2"/>
                </a:gs>
                <a:gs pos="100000">
                  <a:schemeClr val="accent1"/>
                </a:gs>
              </a:gsLst>
              <a:lin ang="3900000" scaled="0"/>
              <a:tileRect/>
            </a:gradFill>
            <a:ln>
              <a:noFill/>
            </a:ln>
            <a:effectLst>
              <a:outerShdw blurRad="76200" dist="50800" dir="246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180" name="Rectangle 179"/>
            <p:cNvSpPr/>
            <p:nvPr/>
          </p:nvSpPr>
          <p:spPr>
            <a:xfrm>
              <a:off x="2360612" y="6324600"/>
              <a:ext cx="7123113" cy="549368"/>
            </a:xfrm>
            <a:prstGeom prst="rect">
              <a:avLst/>
            </a:prstGeom>
            <a:gradFill flip="none" rotWithShape="1">
              <a:gsLst>
                <a:gs pos="0">
                  <a:srgbClr val="CF7008"/>
                </a:gs>
                <a:gs pos="100000">
                  <a:srgbClr val="FF8C09">
                    <a:alpha val="0"/>
                  </a:srgbClr>
                </a:gs>
                <a:gs pos="82000">
                  <a:srgbClr val="FF8C09">
                    <a:alpha val="41000"/>
                  </a:srgbClr>
                </a:gs>
              </a:gsLst>
              <a:lin ang="3120000" scaled="0"/>
              <a:tileRect/>
            </a:gra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181" name="Rectangle 180"/>
            <p:cNvSpPr/>
            <p:nvPr/>
          </p:nvSpPr>
          <p:spPr>
            <a:xfrm>
              <a:off x="6856412" y="2263482"/>
              <a:ext cx="1295400" cy="61863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2400" b="1" dirty="0" smtClean="0"/>
                <a:t>E to E</a:t>
              </a:r>
            </a:p>
            <a:p>
              <a:pPr algn="ctr">
                <a:lnSpc>
                  <a:spcPct val="70000"/>
                </a:lnSpc>
              </a:pPr>
              <a:r>
                <a:rPr lang="en-US" sz="1200" dirty="0" smtClean="0"/>
                <a:t>End-to-End</a:t>
              </a:r>
              <a:br>
                <a:rPr lang="en-US" sz="1200" dirty="0" smtClean="0"/>
              </a:br>
              <a:r>
                <a:rPr lang="en-US" sz="1200" dirty="0" smtClean="0"/>
                <a:t>Support</a:t>
              </a:r>
            </a:p>
          </p:txBody>
        </p:sp>
        <p:sp>
          <p:nvSpPr>
            <p:cNvPr id="182" name="Rectangle 181"/>
            <p:cNvSpPr/>
            <p:nvPr/>
          </p:nvSpPr>
          <p:spPr>
            <a:xfrm>
              <a:off x="2352687" y="4545840"/>
              <a:ext cx="838200" cy="48936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2400" b="1" dirty="0" smtClean="0"/>
                <a:t>V</a:t>
              </a:r>
            </a:p>
            <a:p>
              <a:pPr algn="ctr">
                <a:lnSpc>
                  <a:spcPct val="70000"/>
                </a:lnSpc>
              </a:pPr>
              <a:r>
                <a:rPr lang="en-US" sz="1200" dirty="0" smtClean="0"/>
                <a:t>Validated</a:t>
              </a:r>
            </a:p>
          </p:txBody>
        </p:sp>
        <p:sp>
          <p:nvSpPr>
            <p:cNvPr id="183" name="Rectangle 182"/>
            <p:cNvSpPr/>
            <p:nvPr/>
          </p:nvSpPr>
          <p:spPr>
            <a:xfrm>
              <a:off x="8575362" y="4545841"/>
              <a:ext cx="1024249" cy="48936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2400" b="1" dirty="0" smtClean="0"/>
                <a:t>M</a:t>
              </a:r>
            </a:p>
            <a:p>
              <a:pPr algn="ctr">
                <a:lnSpc>
                  <a:spcPct val="60000"/>
                </a:lnSpc>
              </a:pPr>
              <a:r>
                <a:rPr lang="en-US" sz="1200" dirty="0" smtClean="0"/>
                <a:t>Modular</a:t>
              </a:r>
            </a:p>
          </p:txBody>
        </p:sp>
        <p:sp>
          <p:nvSpPr>
            <p:cNvPr id="184" name="Rectangle 183"/>
            <p:cNvSpPr/>
            <p:nvPr/>
          </p:nvSpPr>
          <p:spPr>
            <a:xfrm>
              <a:off x="5471157" y="6359562"/>
              <a:ext cx="838200" cy="48936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2400" b="1" dirty="0" smtClean="0"/>
                <a:t>S</a:t>
              </a:r>
            </a:p>
            <a:p>
              <a:pPr algn="ctr">
                <a:lnSpc>
                  <a:spcPct val="70000"/>
                </a:lnSpc>
              </a:pPr>
              <a:r>
                <a:rPr lang="en-US" sz="1200" dirty="0" smtClean="0"/>
                <a:t>Services</a:t>
              </a:r>
            </a:p>
          </p:txBody>
        </p:sp>
      </p:grpSp>
      <p:sp>
        <p:nvSpPr>
          <p:cNvPr id="140" name="Rectangle 139"/>
          <p:cNvSpPr/>
          <p:nvPr/>
        </p:nvSpPr>
        <p:spPr>
          <a:xfrm>
            <a:off x="0" y="1905000"/>
            <a:ext cx="8685211" cy="4953000"/>
          </a:xfrm>
          <a:prstGeom prst="rect">
            <a:avLst/>
          </a:prstGeom>
          <a:gradFill flip="none" rotWithShape="1">
            <a:gsLst>
              <a:gs pos="63000">
                <a:srgbClr val="04567B">
                  <a:alpha val="50000"/>
                </a:srgbClr>
              </a:gs>
              <a:gs pos="100000">
                <a:srgbClr val="04567B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grpSp>
        <p:nvGrpSpPr>
          <p:cNvPr id="125" name="Group 67"/>
          <p:cNvGrpSpPr/>
          <p:nvPr/>
        </p:nvGrpSpPr>
        <p:grpSpPr>
          <a:xfrm>
            <a:off x="2894012" y="3417718"/>
            <a:ext cx="3336448" cy="1763882"/>
            <a:chOff x="609600" y="528537"/>
            <a:chExt cx="1444734" cy="763789"/>
          </a:xfrm>
          <a:solidFill>
            <a:schemeClr val="tx1"/>
          </a:solidFill>
          <a:effectLst>
            <a:outerShdw blurRad="38100" dist="25400" dir="5400000" algn="t" rotWithShape="0">
              <a:prstClr val="black">
                <a:alpha val="20000"/>
              </a:prstClr>
            </a:outerShdw>
          </a:effectLst>
        </p:grpSpPr>
        <p:sp>
          <p:nvSpPr>
            <p:cNvPr id="126" name="Rectangle 125"/>
            <p:cNvSpPr>
              <a:spLocks noChangeArrowheads="1"/>
            </p:cNvSpPr>
            <p:nvPr/>
          </p:nvSpPr>
          <p:spPr bwMode="black">
            <a:xfrm>
              <a:off x="1016578" y="1035681"/>
              <a:ext cx="65914" cy="24973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black">
            <a:xfrm>
              <a:off x="1400563" y="1028765"/>
              <a:ext cx="190843" cy="263561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black">
            <a:xfrm>
              <a:off x="740661" y="1028765"/>
              <a:ext cx="190843" cy="263561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9" name="Freeform 128"/>
            <p:cNvSpPr>
              <a:spLocks noEditPoints="1"/>
            </p:cNvSpPr>
            <p:nvPr/>
          </p:nvSpPr>
          <p:spPr bwMode="black">
            <a:xfrm>
              <a:off x="1660385" y="1028765"/>
              <a:ext cx="262122" cy="263561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black">
            <a:xfrm>
              <a:off x="1167566" y="1028765"/>
              <a:ext cx="170916" cy="263561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black">
            <a:xfrm>
              <a:off x="609600" y="732931"/>
              <a:ext cx="62081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black">
            <a:xfrm>
              <a:off x="783581" y="646870"/>
              <a:ext cx="62081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black">
            <a:xfrm>
              <a:off x="954497" y="528537"/>
              <a:ext cx="62081" cy="394958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black">
            <a:xfrm>
              <a:off x="1128478" y="646870"/>
              <a:ext cx="62081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black">
            <a:xfrm>
              <a:off x="1298627" y="732931"/>
              <a:ext cx="65914" cy="128323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black">
            <a:xfrm>
              <a:off x="1472608" y="646870"/>
              <a:ext cx="62848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black">
            <a:xfrm>
              <a:off x="1646590" y="528537"/>
              <a:ext cx="62848" cy="394958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black">
            <a:xfrm>
              <a:off x="1817505" y="646870"/>
              <a:ext cx="62848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black">
            <a:xfrm>
              <a:off x="1991486" y="732931"/>
              <a:ext cx="62848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</p:grpSp>
      <p:pic>
        <p:nvPicPr>
          <p:cNvPr id="37" name="Picture 1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0000">
            <a:off x="11504465" y="3033481"/>
            <a:ext cx="650496" cy="475013"/>
          </a:xfrm>
          <a:prstGeom prst="roundRect">
            <a:avLst>
              <a:gd name="adj" fmla="val 1538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9" name="Group 38"/>
          <p:cNvGrpSpPr/>
          <p:nvPr/>
        </p:nvGrpSpPr>
        <p:grpSpPr>
          <a:xfrm>
            <a:off x="10472298" y="6366934"/>
            <a:ext cx="942461" cy="329862"/>
            <a:chOff x="8075612" y="7162800"/>
            <a:chExt cx="1524000" cy="533400"/>
          </a:xfrm>
        </p:grpSpPr>
        <p:sp>
          <p:nvSpPr>
            <p:cNvPr id="40" name="Rounded Rectangle 39"/>
            <p:cNvSpPr/>
            <p:nvPr/>
          </p:nvSpPr>
          <p:spPr>
            <a:xfrm>
              <a:off x="8075612" y="7162800"/>
              <a:ext cx="1524000" cy="533400"/>
            </a:xfrm>
            <a:prstGeom prst="roundRect">
              <a:avLst>
                <a:gd name="adj" fmla="val 29364"/>
              </a:avLst>
            </a:prstGeom>
            <a:solidFill>
              <a:schemeClr val="tx1"/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pic>
          <p:nvPicPr>
            <p:cNvPr id="44" name="Picture 16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8012" y="7281332"/>
              <a:ext cx="1223709" cy="350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6" name="Group 45"/>
          <p:cNvGrpSpPr/>
          <p:nvPr/>
        </p:nvGrpSpPr>
        <p:grpSpPr>
          <a:xfrm>
            <a:off x="8837612" y="6248400"/>
            <a:ext cx="942461" cy="329862"/>
            <a:chOff x="10133012" y="7162800"/>
            <a:chExt cx="1524000" cy="533400"/>
          </a:xfrm>
        </p:grpSpPr>
        <p:sp>
          <p:nvSpPr>
            <p:cNvPr id="47" name="Rounded Rectangle 46"/>
            <p:cNvSpPr/>
            <p:nvPr/>
          </p:nvSpPr>
          <p:spPr>
            <a:xfrm>
              <a:off x="10133012" y="7162800"/>
              <a:ext cx="1524000" cy="533400"/>
            </a:xfrm>
            <a:prstGeom prst="roundRect">
              <a:avLst>
                <a:gd name="adj" fmla="val 29364"/>
              </a:avLst>
            </a:prstGeom>
            <a:solidFill>
              <a:schemeClr val="tx1"/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pic>
          <p:nvPicPr>
            <p:cNvPr id="48" name="Picture 23"/>
            <p:cNvPicPr>
              <a:picLocks noChangeAspect="1" noChangeArrowheads="1"/>
            </p:cNvPicPr>
            <p:nvPr/>
          </p:nvPicPr>
          <p:blipFill>
            <a:blip r:embed="rId18">
              <a:lum bright="-100000" contrast="100000"/>
            </a:blip>
            <a:stretch>
              <a:fillRect/>
            </a:stretch>
          </p:blipFill>
          <p:spPr bwMode="auto">
            <a:xfrm>
              <a:off x="10150566" y="7230533"/>
              <a:ext cx="1387635" cy="3870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9" name="Group 48"/>
          <p:cNvGrpSpPr/>
          <p:nvPr/>
        </p:nvGrpSpPr>
        <p:grpSpPr>
          <a:xfrm rot="900000">
            <a:off x="8102243" y="5602744"/>
            <a:ext cx="942461" cy="329862"/>
            <a:chOff x="7694612" y="6324600"/>
            <a:chExt cx="1524000" cy="533400"/>
          </a:xfrm>
        </p:grpSpPr>
        <p:sp>
          <p:nvSpPr>
            <p:cNvPr id="57" name="Rounded Rectangle 56"/>
            <p:cNvSpPr/>
            <p:nvPr/>
          </p:nvSpPr>
          <p:spPr>
            <a:xfrm>
              <a:off x="7694612" y="6324600"/>
              <a:ext cx="1524000" cy="533400"/>
            </a:xfrm>
            <a:prstGeom prst="roundRect">
              <a:avLst>
                <a:gd name="adj" fmla="val 29364"/>
              </a:avLst>
            </a:prstGeom>
            <a:solidFill>
              <a:schemeClr val="tx1"/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pic>
          <p:nvPicPr>
            <p:cNvPr id="60" name="Picture 27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6850" y="6420384"/>
              <a:ext cx="1281091" cy="3190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1" name="Group 60"/>
          <p:cNvGrpSpPr/>
          <p:nvPr/>
        </p:nvGrpSpPr>
        <p:grpSpPr>
          <a:xfrm>
            <a:off x="10509507" y="5181600"/>
            <a:ext cx="942461" cy="329862"/>
            <a:chOff x="9675812" y="6324600"/>
            <a:chExt cx="1524000" cy="533400"/>
          </a:xfrm>
        </p:grpSpPr>
        <p:sp>
          <p:nvSpPr>
            <p:cNvPr id="62" name="Rounded Rectangle 61"/>
            <p:cNvSpPr/>
            <p:nvPr/>
          </p:nvSpPr>
          <p:spPr>
            <a:xfrm>
              <a:off x="9675812" y="6324600"/>
              <a:ext cx="1524000" cy="533400"/>
            </a:xfrm>
            <a:prstGeom prst="roundRect">
              <a:avLst>
                <a:gd name="adj" fmla="val 29364"/>
              </a:avLst>
            </a:prstGeom>
            <a:solidFill>
              <a:schemeClr val="tx1"/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pic>
          <p:nvPicPr>
            <p:cNvPr id="63" name="Picture 13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43540" y="6417732"/>
              <a:ext cx="1318144" cy="3217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4" name="Group 63"/>
          <p:cNvGrpSpPr/>
          <p:nvPr/>
        </p:nvGrpSpPr>
        <p:grpSpPr>
          <a:xfrm rot="21000000">
            <a:off x="9621093" y="5794322"/>
            <a:ext cx="942461" cy="329862"/>
            <a:chOff x="10664825" y="5562600"/>
            <a:chExt cx="1524000" cy="533400"/>
          </a:xfrm>
        </p:grpSpPr>
        <p:sp>
          <p:nvSpPr>
            <p:cNvPr id="65" name="Rounded Rectangle 64"/>
            <p:cNvSpPr/>
            <p:nvPr/>
          </p:nvSpPr>
          <p:spPr>
            <a:xfrm>
              <a:off x="10664825" y="5562600"/>
              <a:ext cx="1524000" cy="533400"/>
            </a:xfrm>
            <a:prstGeom prst="roundRect">
              <a:avLst>
                <a:gd name="adj" fmla="val 29364"/>
              </a:avLst>
            </a:prstGeom>
            <a:solidFill>
              <a:schemeClr val="tx1"/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pic>
          <p:nvPicPr>
            <p:cNvPr id="66" name="Picture 17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7453" y="5637987"/>
              <a:ext cx="1285613" cy="3849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7" name="Group 66"/>
          <p:cNvGrpSpPr/>
          <p:nvPr/>
        </p:nvGrpSpPr>
        <p:grpSpPr>
          <a:xfrm>
            <a:off x="8685212" y="2819401"/>
            <a:ext cx="942461" cy="329862"/>
            <a:chOff x="7466012" y="2057400"/>
            <a:chExt cx="1524000" cy="533400"/>
          </a:xfrm>
        </p:grpSpPr>
        <p:sp>
          <p:nvSpPr>
            <p:cNvPr id="68" name="Rounded Rectangle 67"/>
            <p:cNvSpPr/>
            <p:nvPr/>
          </p:nvSpPr>
          <p:spPr>
            <a:xfrm>
              <a:off x="7466012" y="2057400"/>
              <a:ext cx="1524000" cy="533400"/>
            </a:xfrm>
            <a:prstGeom prst="roundRect">
              <a:avLst>
                <a:gd name="adj" fmla="val 29364"/>
              </a:avLst>
            </a:prstGeom>
            <a:solidFill>
              <a:schemeClr val="tx1"/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pic>
          <p:nvPicPr>
            <p:cNvPr id="69" name="Picture 12"/>
            <p:cNvPicPr>
              <a:picLocks noChangeAspect="1" noChangeArrowheads="1"/>
            </p:cNvPicPr>
            <p:nvPr/>
          </p:nvPicPr>
          <p:blipFill>
            <a:blip r:embed="rId22"/>
            <a:stretch>
              <a:fillRect/>
            </a:stretch>
          </p:blipFill>
          <p:spPr bwMode="auto">
            <a:xfrm>
              <a:off x="7618412" y="2184399"/>
              <a:ext cx="1295400" cy="2508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0" name="Group 69"/>
          <p:cNvGrpSpPr/>
          <p:nvPr/>
        </p:nvGrpSpPr>
        <p:grpSpPr>
          <a:xfrm>
            <a:off x="8380412" y="3581400"/>
            <a:ext cx="942461" cy="329862"/>
            <a:chOff x="7466012" y="2667000"/>
            <a:chExt cx="1524000" cy="533400"/>
          </a:xfrm>
        </p:grpSpPr>
        <p:sp>
          <p:nvSpPr>
            <p:cNvPr id="71" name="Rounded Rectangle 70"/>
            <p:cNvSpPr/>
            <p:nvPr/>
          </p:nvSpPr>
          <p:spPr>
            <a:xfrm>
              <a:off x="7466012" y="2667000"/>
              <a:ext cx="1524000" cy="533400"/>
            </a:xfrm>
            <a:prstGeom prst="roundRect">
              <a:avLst>
                <a:gd name="adj" fmla="val 29364"/>
              </a:avLst>
            </a:prstGeom>
            <a:solidFill>
              <a:schemeClr val="tx1"/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pic>
          <p:nvPicPr>
            <p:cNvPr id="72" name="Picture 25"/>
            <p:cNvPicPr>
              <a:picLocks noChangeAspect="1" noChangeArrowheads="1"/>
            </p:cNvPicPr>
            <p:nvPr/>
          </p:nvPicPr>
          <p:blipFill>
            <a:blip r:embed="rId23"/>
            <a:stretch>
              <a:fillRect/>
            </a:stretch>
          </p:blipFill>
          <p:spPr bwMode="auto">
            <a:xfrm>
              <a:off x="7677680" y="2760133"/>
              <a:ext cx="1066800" cy="361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3" name="Group 72"/>
          <p:cNvGrpSpPr/>
          <p:nvPr/>
        </p:nvGrpSpPr>
        <p:grpSpPr>
          <a:xfrm>
            <a:off x="10980738" y="5486400"/>
            <a:ext cx="942461" cy="329862"/>
            <a:chOff x="10666412" y="5105400"/>
            <a:chExt cx="1524000" cy="533400"/>
          </a:xfrm>
        </p:grpSpPr>
        <p:sp>
          <p:nvSpPr>
            <p:cNvPr id="74" name="Rounded Rectangle 73"/>
            <p:cNvSpPr/>
            <p:nvPr/>
          </p:nvSpPr>
          <p:spPr>
            <a:xfrm>
              <a:off x="10666412" y="5105400"/>
              <a:ext cx="1524000" cy="533400"/>
            </a:xfrm>
            <a:prstGeom prst="roundRect">
              <a:avLst>
                <a:gd name="adj" fmla="val 29364"/>
              </a:avLst>
            </a:prstGeom>
            <a:solidFill>
              <a:schemeClr val="tx1"/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pic>
          <p:nvPicPr>
            <p:cNvPr id="75" name="Picture 3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1880" y="5174093"/>
              <a:ext cx="1296260" cy="3715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6" name="Group 75"/>
          <p:cNvGrpSpPr/>
          <p:nvPr/>
        </p:nvGrpSpPr>
        <p:grpSpPr>
          <a:xfrm>
            <a:off x="8761412" y="4962525"/>
            <a:ext cx="942461" cy="329862"/>
            <a:chOff x="9066212" y="5029200"/>
            <a:chExt cx="1524000" cy="533400"/>
          </a:xfrm>
        </p:grpSpPr>
        <p:sp>
          <p:nvSpPr>
            <p:cNvPr id="77" name="Rounded Rectangle 76"/>
            <p:cNvSpPr/>
            <p:nvPr/>
          </p:nvSpPr>
          <p:spPr>
            <a:xfrm>
              <a:off x="9066212" y="5029200"/>
              <a:ext cx="1524000" cy="533400"/>
            </a:xfrm>
            <a:prstGeom prst="roundRect">
              <a:avLst>
                <a:gd name="adj" fmla="val 29364"/>
              </a:avLst>
            </a:prstGeom>
            <a:solidFill>
              <a:schemeClr val="tx1"/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pic>
          <p:nvPicPr>
            <p:cNvPr id="78" name="Picture 11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8612" y="5057305"/>
              <a:ext cx="1219200" cy="4986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9" name="Group 78"/>
          <p:cNvGrpSpPr/>
          <p:nvPr/>
        </p:nvGrpSpPr>
        <p:grpSpPr>
          <a:xfrm rot="480000">
            <a:off x="9541780" y="5321776"/>
            <a:ext cx="942461" cy="329862"/>
            <a:chOff x="7466012" y="4953000"/>
            <a:chExt cx="1524000" cy="533400"/>
          </a:xfrm>
        </p:grpSpPr>
        <p:sp>
          <p:nvSpPr>
            <p:cNvPr id="80" name="Rounded Rectangle 79"/>
            <p:cNvSpPr/>
            <p:nvPr/>
          </p:nvSpPr>
          <p:spPr>
            <a:xfrm>
              <a:off x="7466012" y="4953000"/>
              <a:ext cx="1524000" cy="533400"/>
            </a:xfrm>
            <a:prstGeom prst="roundRect">
              <a:avLst>
                <a:gd name="adj" fmla="val 29364"/>
              </a:avLst>
            </a:prstGeom>
            <a:solidFill>
              <a:schemeClr val="tx1"/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pic>
          <p:nvPicPr>
            <p:cNvPr id="81" name="Picture 10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0068" y="5063067"/>
              <a:ext cx="1138669" cy="3113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2" name="Group 81"/>
          <p:cNvGrpSpPr/>
          <p:nvPr/>
        </p:nvGrpSpPr>
        <p:grpSpPr>
          <a:xfrm rot="21000000">
            <a:off x="9697293" y="4270322"/>
            <a:ext cx="942461" cy="329862"/>
            <a:chOff x="7542212" y="4343400"/>
            <a:chExt cx="1524000" cy="533400"/>
          </a:xfrm>
        </p:grpSpPr>
        <p:sp>
          <p:nvSpPr>
            <p:cNvPr id="83" name="Rounded Rectangle 82"/>
            <p:cNvSpPr/>
            <p:nvPr/>
          </p:nvSpPr>
          <p:spPr>
            <a:xfrm>
              <a:off x="7542212" y="4343400"/>
              <a:ext cx="1524000" cy="533400"/>
            </a:xfrm>
            <a:prstGeom prst="roundRect">
              <a:avLst>
                <a:gd name="adj" fmla="val 29364"/>
              </a:avLst>
            </a:prstGeom>
            <a:solidFill>
              <a:schemeClr val="tx1"/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pic>
          <p:nvPicPr>
            <p:cNvPr id="84" name="Picture 31"/>
            <p:cNvPicPr>
              <a:picLocks noChangeAspect="1" noChangeArrowheads="1"/>
            </p:cNvPicPr>
            <p:nvPr/>
          </p:nvPicPr>
          <p:blipFill>
            <a:blip r:embed="rId27">
              <a:lum/>
            </a:blip>
            <a:srcRect b="35048"/>
            <a:stretch>
              <a:fillRect/>
            </a:stretch>
          </p:blipFill>
          <p:spPr bwMode="auto">
            <a:xfrm>
              <a:off x="7794148" y="4343400"/>
              <a:ext cx="1026532" cy="330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5" name="Picture 31"/>
            <p:cNvPicPr>
              <a:picLocks noChangeAspect="1" noChangeArrowheads="1"/>
            </p:cNvPicPr>
            <p:nvPr/>
          </p:nvPicPr>
          <p:blipFill>
            <a:blip r:embed="rId27">
              <a:lum contrast="-100000"/>
            </a:blip>
            <a:srcRect t="58290"/>
            <a:stretch>
              <a:fillRect/>
            </a:stretch>
          </p:blipFill>
          <p:spPr bwMode="auto">
            <a:xfrm>
              <a:off x="7794148" y="4639733"/>
              <a:ext cx="1026532" cy="2120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6" name="Group 85"/>
          <p:cNvGrpSpPr/>
          <p:nvPr/>
        </p:nvGrpSpPr>
        <p:grpSpPr>
          <a:xfrm rot="18420000">
            <a:off x="8324495" y="4321995"/>
            <a:ext cx="942461" cy="329862"/>
            <a:chOff x="9142412" y="4419600"/>
            <a:chExt cx="1524000" cy="533400"/>
          </a:xfrm>
        </p:grpSpPr>
        <p:sp>
          <p:nvSpPr>
            <p:cNvPr id="87" name="Rounded Rectangle 86"/>
            <p:cNvSpPr/>
            <p:nvPr/>
          </p:nvSpPr>
          <p:spPr>
            <a:xfrm>
              <a:off x="9142412" y="4419600"/>
              <a:ext cx="1524000" cy="533400"/>
            </a:xfrm>
            <a:prstGeom prst="roundRect">
              <a:avLst>
                <a:gd name="adj" fmla="val 29364"/>
              </a:avLst>
            </a:prstGeom>
            <a:solidFill>
              <a:schemeClr val="tx1"/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pic>
          <p:nvPicPr>
            <p:cNvPr id="88" name="Picture 28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71012" y="4512772"/>
              <a:ext cx="990600" cy="364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9" name="Group 88"/>
          <p:cNvGrpSpPr/>
          <p:nvPr/>
        </p:nvGrpSpPr>
        <p:grpSpPr>
          <a:xfrm rot="21060000">
            <a:off x="10509508" y="4034085"/>
            <a:ext cx="942461" cy="329862"/>
            <a:chOff x="10742612" y="4478867"/>
            <a:chExt cx="1524000" cy="533400"/>
          </a:xfrm>
        </p:grpSpPr>
        <p:sp>
          <p:nvSpPr>
            <p:cNvPr id="90" name="Rounded Rectangle 89"/>
            <p:cNvSpPr/>
            <p:nvPr/>
          </p:nvSpPr>
          <p:spPr>
            <a:xfrm>
              <a:off x="10742612" y="4478867"/>
              <a:ext cx="1524000" cy="533400"/>
            </a:xfrm>
            <a:prstGeom prst="roundRect">
              <a:avLst>
                <a:gd name="adj" fmla="val 29364"/>
              </a:avLst>
            </a:prstGeom>
            <a:solidFill>
              <a:schemeClr val="tx1"/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pic>
          <p:nvPicPr>
            <p:cNvPr id="91" name="Picture 24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5406" y="4534083"/>
              <a:ext cx="667657" cy="4245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2" name="Group 91"/>
          <p:cNvGrpSpPr/>
          <p:nvPr/>
        </p:nvGrpSpPr>
        <p:grpSpPr>
          <a:xfrm>
            <a:off x="9447212" y="3810000"/>
            <a:ext cx="942461" cy="329862"/>
            <a:chOff x="8990012" y="3810000"/>
            <a:chExt cx="1524000" cy="533400"/>
          </a:xfrm>
        </p:grpSpPr>
        <p:sp>
          <p:nvSpPr>
            <p:cNvPr id="93" name="Rounded Rectangle 92"/>
            <p:cNvSpPr/>
            <p:nvPr/>
          </p:nvSpPr>
          <p:spPr>
            <a:xfrm>
              <a:off x="8990012" y="3810000"/>
              <a:ext cx="1524000" cy="533400"/>
            </a:xfrm>
            <a:prstGeom prst="roundRect">
              <a:avLst>
                <a:gd name="adj" fmla="val 29364"/>
              </a:avLst>
            </a:prstGeom>
            <a:solidFill>
              <a:schemeClr val="tx1"/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pic>
          <p:nvPicPr>
            <p:cNvPr id="94" name="Picture 2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47212" y="3835401"/>
              <a:ext cx="609600" cy="459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5" name="Group 94"/>
          <p:cNvGrpSpPr/>
          <p:nvPr/>
        </p:nvGrpSpPr>
        <p:grpSpPr>
          <a:xfrm rot="480000">
            <a:off x="10980738" y="4787760"/>
            <a:ext cx="942461" cy="329862"/>
            <a:chOff x="7466012" y="3733800"/>
            <a:chExt cx="1524000" cy="533400"/>
          </a:xfrm>
        </p:grpSpPr>
        <p:sp>
          <p:nvSpPr>
            <p:cNvPr id="96" name="Rounded Rectangle 95"/>
            <p:cNvSpPr/>
            <p:nvPr/>
          </p:nvSpPr>
          <p:spPr>
            <a:xfrm>
              <a:off x="7466012" y="3733800"/>
              <a:ext cx="1524000" cy="533400"/>
            </a:xfrm>
            <a:prstGeom prst="roundRect">
              <a:avLst>
                <a:gd name="adj" fmla="val 29364"/>
              </a:avLst>
            </a:prstGeom>
            <a:solidFill>
              <a:schemeClr val="tx1"/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pic>
          <p:nvPicPr>
            <p:cNvPr id="97" name="Picture 7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1479" y="3869267"/>
              <a:ext cx="1217261" cy="279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8" name="Group 97"/>
          <p:cNvGrpSpPr/>
          <p:nvPr/>
        </p:nvGrpSpPr>
        <p:grpSpPr>
          <a:xfrm>
            <a:off x="10038277" y="3505200"/>
            <a:ext cx="942461" cy="329862"/>
            <a:chOff x="10624076" y="3869267"/>
            <a:chExt cx="1524000" cy="533400"/>
          </a:xfrm>
        </p:grpSpPr>
        <p:sp>
          <p:nvSpPr>
            <p:cNvPr id="99" name="Rounded Rectangle 98"/>
            <p:cNvSpPr/>
            <p:nvPr/>
          </p:nvSpPr>
          <p:spPr>
            <a:xfrm>
              <a:off x="10624076" y="3869267"/>
              <a:ext cx="1524000" cy="533400"/>
            </a:xfrm>
            <a:prstGeom prst="roundRect">
              <a:avLst>
                <a:gd name="adj" fmla="val 29364"/>
              </a:avLst>
            </a:prstGeom>
            <a:solidFill>
              <a:schemeClr val="tx1"/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pic>
          <p:nvPicPr>
            <p:cNvPr id="100" name="Picture 29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95012" y="3886200"/>
              <a:ext cx="957390" cy="4904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86" name="Group 17"/>
          <p:cNvGrpSpPr/>
          <p:nvPr/>
        </p:nvGrpSpPr>
        <p:grpSpPr>
          <a:xfrm>
            <a:off x="2810970" y="1456159"/>
            <a:ext cx="6560042" cy="323165"/>
            <a:chOff x="1319300" y="1436258"/>
            <a:chExt cx="6560042" cy="323165"/>
          </a:xfrm>
        </p:grpSpPr>
        <p:sp>
          <p:nvSpPr>
            <p:cNvPr id="187" name="Rectangle 186"/>
            <p:cNvSpPr/>
            <p:nvPr/>
          </p:nvSpPr>
          <p:spPr>
            <a:xfrm>
              <a:off x="3569263" y="1436258"/>
              <a:ext cx="1871680" cy="32316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 defTabSz="895275">
                <a:defRPr/>
              </a:pPr>
              <a:r>
                <a:rPr lang="en-US" sz="1500" b="1" kern="0" dirty="0" smtClean="0">
                  <a:solidFill>
                    <a:srgbClr val="FFFFFF"/>
                  </a:solidFill>
                  <a:latin typeface="Ciscoregular"/>
                </a:rPr>
                <a:t>Native</a:t>
              </a:r>
              <a:endParaRPr lang="en-US" sz="1500" b="1" kern="0" dirty="0">
                <a:solidFill>
                  <a:srgbClr val="FFFFFF"/>
                </a:solidFill>
                <a:latin typeface="Ciscoregular"/>
              </a:endParaRPr>
            </a:p>
          </p:txBody>
        </p:sp>
        <p:sp>
          <p:nvSpPr>
            <p:cNvPr id="188" name="Rectangle 187"/>
            <p:cNvSpPr/>
            <p:nvPr/>
          </p:nvSpPr>
          <p:spPr>
            <a:xfrm>
              <a:off x="1319300" y="1436258"/>
              <a:ext cx="1840463" cy="32316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 defTabSz="895275">
                <a:defRPr/>
              </a:pPr>
              <a:r>
                <a:rPr lang="en-US" sz="1500" b="1" kern="0" dirty="0" smtClean="0">
                  <a:solidFill>
                    <a:srgbClr val="FFFFFF"/>
                  </a:solidFill>
                  <a:latin typeface="Ciscoregular"/>
                </a:rPr>
                <a:t>Virtual</a:t>
              </a:r>
              <a:endParaRPr lang="en-US" sz="1500" b="1" kern="0" dirty="0">
                <a:solidFill>
                  <a:srgbClr val="FFFFFF"/>
                </a:solidFill>
                <a:latin typeface="Ciscoregular"/>
              </a:endParaRPr>
            </a:p>
          </p:txBody>
        </p:sp>
        <p:sp>
          <p:nvSpPr>
            <p:cNvPr id="189" name="Rectangle 188"/>
            <p:cNvSpPr/>
            <p:nvPr/>
          </p:nvSpPr>
          <p:spPr>
            <a:xfrm>
              <a:off x="5782625" y="1436258"/>
              <a:ext cx="2096717" cy="32316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 defTabSz="895275">
                <a:defRPr/>
              </a:pPr>
              <a:r>
                <a:rPr lang="en-US" sz="1500" b="1" kern="0" dirty="0">
                  <a:solidFill>
                    <a:srgbClr val="FFFFFF"/>
                  </a:solidFill>
                  <a:latin typeface="Ciscoregular"/>
                </a:rPr>
                <a:t>Remote </a:t>
              </a:r>
              <a:r>
                <a:rPr lang="en-US" sz="1500" b="1" kern="0" dirty="0" smtClean="0">
                  <a:solidFill>
                    <a:srgbClr val="FFFFFF"/>
                  </a:solidFill>
                  <a:latin typeface="Ciscoregular"/>
                </a:rPr>
                <a:t>Expert</a:t>
              </a:r>
              <a:endParaRPr lang="en-US" sz="1500" b="1" kern="0" dirty="0">
                <a:solidFill>
                  <a:srgbClr val="FFFFFF"/>
                </a:solidFill>
                <a:latin typeface="Ciscoregular"/>
              </a:endParaRPr>
            </a:p>
          </p:txBody>
        </p:sp>
      </p:grpSp>
      <p:grpSp>
        <p:nvGrpSpPr>
          <p:cNvPr id="143" name="Group 142"/>
          <p:cNvGrpSpPr/>
          <p:nvPr/>
        </p:nvGrpSpPr>
        <p:grpSpPr>
          <a:xfrm>
            <a:off x="11191909" y="4326467"/>
            <a:ext cx="942461" cy="329862"/>
            <a:chOff x="13028612" y="6248400"/>
            <a:chExt cx="942461" cy="329862"/>
          </a:xfrm>
        </p:grpSpPr>
        <p:sp>
          <p:nvSpPr>
            <p:cNvPr id="142" name="Rounded Rectangle 141"/>
            <p:cNvSpPr/>
            <p:nvPr/>
          </p:nvSpPr>
          <p:spPr>
            <a:xfrm>
              <a:off x="13028612" y="6248400"/>
              <a:ext cx="942461" cy="329862"/>
            </a:xfrm>
            <a:prstGeom prst="roundRect">
              <a:avLst>
                <a:gd name="adj" fmla="val 29364"/>
              </a:avLst>
            </a:prstGeom>
            <a:solidFill>
              <a:schemeClr val="tx1"/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pic>
          <p:nvPicPr>
            <p:cNvPr id="141" name="Picture 140"/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13078219" y="6316134"/>
              <a:ext cx="805526" cy="194968"/>
            </a:xfrm>
            <a:prstGeom prst="rect">
              <a:avLst/>
            </a:prstGeom>
          </p:spPr>
        </p:pic>
      </p:grpSp>
      <p:grpSp>
        <p:nvGrpSpPr>
          <p:cNvPr id="146" name="Group 145"/>
          <p:cNvGrpSpPr/>
          <p:nvPr/>
        </p:nvGrpSpPr>
        <p:grpSpPr>
          <a:xfrm rot="780000">
            <a:off x="11148637" y="3835577"/>
            <a:ext cx="942461" cy="329862"/>
            <a:chOff x="14171612" y="4191000"/>
            <a:chExt cx="942461" cy="329862"/>
          </a:xfrm>
        </p:grpSpPr>
        <p:sp>
          <p:nvSpPr>
            <p:cNvPr id="145" name="Rounded Rectangle 144"/>
            <p:cNvSpPr/>
            <p:nvPr/>
          </p:nvSpPr>
          <p:spPr>
            <a:xfrm>
              <a:off x="14171612" y="4191000"/>
              <a:ext cx="942461" cy="329862"/>
            </a:xfrm>
            <a:prstGeom prst="roundRect">
              <a:avLst>
                <a:gd name="adj" fmla="val 29364"/>
              </a:avLst>
            </a:prstGeom>
            <a:solidFill>
              <a:schemeClr val="tx1"/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pic>
          <p:nvPicPr>
            <p:cNvPr id="144" name="Picture 143"/>
            <p:cNvPicPr>
              <a:picLocks noChangeAspect="1"/>
            </p:cNvPicPr>
            <p:nvPr/>
          </p:nvPicPr>
          <p:blipFill>
            <a:blip r:embed="rId34"/>
            <a:srcRect b="6133"/>
            <a:stretch>
              <a:fillRect/>
            </a:stretch>
          </p:blipFill>
          <p:spPr>
            <a:xfrm>
              <a:off x="14485178" y="4193001"/>
              <a:ext cx="346675" cy="3239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41500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7338E-6 2.01482E-6 L -0.10611 2.01482E-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0.00185 L -0.09961 -0.00069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" y="-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0" fill="hold" nodeType="withEffect">
                                  <p:stCondLst>
                                    <p:cond delay="22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0" fill="hold" nodeType="withEffect">
                                  <p:stCondLst>
                                    <p:cond delay="19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0" fill="hold" nodeType="withEffect">
                                  <p:stCondLst>
                                    <p:cond delay="18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0" fill="hold" nodeType="withEffect">
                                  <p:stCondLst>
                                    <p:cond delay="17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0" fill="hold" nodeType="withEffect">
                                  <p:stCondLst>
                                    <p:cond delay="16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0" fill="hold" nodeType="withEffect">
                                  <p:stCondLst>
                                    <p:cond delay="14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0" fill="hold" nodeType="withEffect">
                                  <p:stCondLst>
                                    <p:cond delay="13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0" fill="hold" nodeType="with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0" fill="hold" nodeType="withEffect">
                                  <p:stCondLst>
                                    <p:cond delay="11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3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3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53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3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53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3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53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/>
          <p:cNvSpPr/>
          <p:nvPr/>
        </p:nvSpPr>
        <p:spPr>
          <a:xfrm rot="16200000">
            <a:off x="3313116" y="-2017711"/>
            <a:ext cx="5562598" cy="12188824"/>
          </a:xfrm>
          <a:prstGeom prst="rect">
            <a:avLst/>
          </a:prstGeom>
          <a:gradFill flip="none" rotWithShape="1">
            <a:gsLst>
              <a:gs pos="0">
                <a:srgbClr val="134559">
                  <a:lumMod val="93000"/>
                  <a:lumOff val="7000"/>
                  <a:alpha val="55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 w="25400" cap="flat" cmpd="sng" algn="ctr">
            <a:noFill/>
            <a:prstDash val="solid"/>
          </a:ln>
          <a:effectLst/>
        </p:spPr>
        <p:txBody>
          <a:bodyPr lIns="91432" tIns="45717" rIns="91432" bIns="45717" rtlCol="0" anchor="t" anchorCtr="0"/>
          <a:lstStyle/>
          <a:p>
            <a:pPr algn="ctr" defTabSz="609468"/>
            <a:r>
              <a:rPr lang="en-US" sz="1600" kern="0" dirty="0">
                <a:solidFill>
                  <a:srgbClr val="FFFFFF"/>
                </a:solidFill>
                <a:latin typeface="Ciscoregular"/>
              </a:rPr>
              <a:t/>
            </a:r>
            <a:br>
              <a:rPr lang="en-US" sz="1600" kern="0" dirty="0">
                <a:solidFill>
                  <a:srgbClr val="FFFFFF"/>
                </a:solidFill>
                <a:latin typeface="Ciscoregular"/>
              </a:rPr>
            </a:br>
            <a:r>
              <a:rPr lang="en-US" sz="1600" kern="0" dirty="0" smtClean="0">
                <a:solidFill>
                  <a:srgbClr val="FFFFFF"/>
                </a:solidFill>
                <a:latin typeface="Ciscoregular"/>
              </a:rPr>
              <a:t/>
            </a:r>
            <a:br>
              <a:rPr lang="en-US" sz="1600" kern="0" dirty="0" smtClean="0">
                <a:solidFill>
                  <a:srgbClr val="FFFFFF"/>
                </a:solidFill>
                <a:latin typeface="Ciscoregular"/>
              </a:rPr>
            </a:br>
            <a:endParaRPr lang="en-US" sz="1600" kern="0" dirty="0">
              <a:solidFill>
                <a:srgbClr val="FFFFFF"/>
              </a:solidFill>
              <a:latin typeface="Ciscoregular"/>
            </a:endParaRPr>
          </a:p>
        </p:txBody>
      </p:sp>
      <p:sp>
        <p:nvSpPr>
          <p:cNvPr id="58" name="Rectangle 57"/>
          <p:cNvSpPr/>
          <p:nvPr/>
        </p:nvSpPr>
        <p:spPr>
          <a:xfrm rot="16200000">
            <a:off x="3382274" y="-1010119"/>
            <a:ext cx="4941457" cy="10794781"/>
          </a:xfrm>
          <a:prstGeom prst="rect">
            <a:avLst/>
          </a:prstGeom>
          <a:gradFill flip="none" rotWithShape="1">
            <a:gsLst>
              <a:gs pos="0">
                <a:srgbClr val="134559">
                  <a:lumMod val="30000"/>
                  <a:alpha val="62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 w="25400" cap="flat" cmpd="sng" algn="ctr">
            <a:noFill/>
            <a:prstDash val="solid"/>
          </a:ln>
          <a:effectLst/>
        </p:spPr>
        <p:txBody>
          <a:bodyPr lIns="91432" tIns="45717" rIns="91432" bIns="45717" rtlCol="0" anchor="t" anchorCtr="0"/>
          <a:lstStyle/>
          <a:p>
            <a:pPr algn="ctr" defTabSz="609468"/>
            <a:endParaRPr lang="en-US" sz="1600" kern="0" dirty="0">
              <a:solidFill>
                <a:srgbClr val="FFFFFF"/>
              </a:solidFill>
              <a:latin typeface="Ciscoregular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Investment protection and end-to-end support</a:t>
            </a:r>
            <a:br>
              <a:rPr lang="en-US" dirty="0" smtClean="0"/>
            </a:br>
            <a:r>
              <a:rPr lang="en-US" sz="2400" dirty="0" smtClean="0">
                <a:latin typeface="CiscoSansTT ExtraLight"/>
              </a:rPr>
              <a:t>Modular and Validated</a:t>
            </a:r>
            <a:endParaRPr lang="en-US" dirty="0"/>
          </a:p>
        </p:txBody>
      </p:sp>
      <p:grpSp>
        <p:nvGrpSpPr>
          <p:cNvPr id="143" name="Group 142"/>
          <p:cNvGrpSpPr/>
          <p:nvPr/>
        </p:nvGrpSpPr>
        <p:grpSpPr>
          <a:xfrm>
            <a:off x="1027112" y="1908263"/>
            <a:ext cx="7279766" cy="4978405"/>
            <a:chOff x="1027112" y="1908263"/>
            <a:chExt cx="7279766" cy="4978405"/>
          </a:xfrm>
        </p:grpSpPr>
        <p:sp>
          <p:nvSpPr>
            <p:cNvPr id="156" name="Freeform 155"/>
            <p:cNvSpPr/>
            <p:nvPr/>
          </p:nvSpPr>
          <p:spPr>
            <a:xfrm flipH="1">
              <a:off x="7383119" y="2779682"/>
              <a:ext cx="813238" cy="3557618"/>
            </a:xfrm>
            <a:custGeom>
              <a:avLst/>
              <a:gdLst>
                <a:gd name="connsiteX0" fmla="*/ 813238 w 813238"/>
                <a:gd name="connsiteY0" fmla="*/ 389897 h 4099483"/>
                <a:gd name="connsiteX1" fmla="*/ 813238 w 813238"/>
                <a:gd name="connsiteY1" fmla="*/ 4088343 h 4099483"/>
                <a:gd name="connsiteX2" fmla="*/ 11141 w 813238"/>
                <a:gd name="connsiteY2" fmla="*/ 4099483 h 4099483"/>
                <a:gd name="connsiteX3" fmla="*/ 0 w 813238"/>
                <a:gd name="connsiteY3" fmla="*/ 0 h 4099483"/>
                <a:gd name="connsiteX4" fmla="*/ 813238 w 813238"/>
                <a:gd name="connsiteY4" fmla="*/ 389897 h 4099483"/>
                <a:gd name="connsiteX0" fmla="*/ 813238 w 813238"/>
                <a:gd name="connsiteY0" fmla="*/ 389897 h 4099483"/>
                <a:gd name="connsiteX1" fmla="*/ 813238 w 813238"/>
                <a:gd name="connsiteY1" fmla="*/ 4088343 h 4099483"/>
                <a:gd name="connsiteX2" fmla="*/ 11141 w 813238"/>
                <a:gd name="connsiteY2" fmla="*/ 4099483 h 4099483"/>
                <a:gd name="connsiteX3" fmla="*/ 0 w 813238"/>
                <a:gd name="connsiteY3" fmla="*/ 0 h 4099483"/>
                <a:gd name="connsiteX4" fmla="*/ 813238 w 813238"/>
                <a:gd name="connsiteY4" fmla="*/ 389897 h 4099483"/>
                <a:gd name="connsiteX0" fmla="*/ 813238 w 813238"/>
                <a:gd name="connsiteY0" fmla="*/ 389897 h 4099483"/>
                <a:gd name="connsiteX1" fmla="*/ 813238 w 813238"/>
                <a:gd name="connsiteY1" fmla="*/ 4088343 h 4099483"/>
                <a:gd name="connsiteX2" fmla="*/ 11141 w 813238"/>
                <a:gd name="connsiteY2" fmla="*/ 4099483 h 4099483"/>
                <a:gd name="connsiteX3" fmla="*/ 0 w 813238"/>
                <a:gd name="connsiteY3" fmla="*/ 0 h 4099483"/>
                <a:gd name="connsiteX4" fmla="*/ 813238 w 813238"/>
                <a:gd name="connsiteY4" fmla="*/ 389897 h 4099483"/>
                <a:gd name="connsiteX0" fmla="*/ 813238 w 813238"/>
                <a:gd name="connsiteY0" fmla="*/ 398364 h 4107950"/>
                <a:gd name="connsiteX1" fmla="*/ 813238 w 813238"/>
                <a:gd name="connsiteY1" fmla="*/ 4096810 h 4107950"/>
                <a:gd name="connsiteX2" fmla="*/ 11141 w 813238"/>
                <a:gd name="connsiteY2" fmla="*/ 4107950 h 4107950"/>
                <a:gd name="connsiteX3" fmla="*/ 0 w 813238"/>
                <a:gd name="connsiteY3" fmla="*/ 8467 h 4107950"/>
                <a:gd name="connsiteX4" fmla="*/ 5815 w 813238"/>
                <a:gd name="connsiteY4" fmla="*/ 0 h 4107950"/>
                <a:gd name="connsiteX5" fmla="*/ 813238 w 813238"/>
                <a:gd name="connsiteY5" fmla="*/ 398364 h 4107950"/>
                <a:gd name="connsiteX0" fmla="*/ 806359 w 813238"/>
                <a:gd name="connsiteY0" fmla="*/ 330631 h 4107950"/>
                <a:gd name="connsiteX1" fmla="*/ 813238 w 813238"/>
                <a:gd name="connsiteY1" fmla="*/ 4096810 h 4107950"/>
                <a:gd name="connsiteX2" fmla="*/ 11141 w 813238"/>
                <a:gd name="connsiteY2" fmla="*/ 4107950 h 4107950"/>
                <a:gd name="connsiteX3" fmla="*/ 0 w 813238"/>
                <a:gd name="connsiteY3" fmla="*/ 8467 h 4107950"/>
                <a:gd name="connsiteX4" fmla="*/ 5815 w 813238"/>
                <a:gd name="connsiteY4" fmla="*/ 0 h 4107950"/>
                <a:gd name="connsiteX5" fmla="*/ 806359 w 813238"/>
                <a:gd name="connsiteY5" fmla="*/ 330631 h 4107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3238" h="4107950">
                  <a:moveTo>
                    <a:pt x="806359" y="330631"/>
                  </a:moveTo>
                  <a:lnTo>
                    <a:pt x="813238" y="4096810"/>
                  </a:lnTo>
                  <a:lnTo>
                    <a:pt x="11141" y="4107950"/>
                  </a:lnTo>
                  <a:cubicBezTo>
                    <a:pt x="7427" y="2741456"/>
                    <a:pt x="0" y="8467"/>
                    <a:pt x="0" y="8467"/>
                  </a:cubicBezTo>
                  <a:lnTo>
                    <a:pt x="5815" y="0"/>
                  </a:lnTo>
                  <a:lnTo>
                    <a:pt x="806359" y="33063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50000"/>
                    <a:alpha val="7000"/>
                  </a:schemeClr>
                </a:gs>
                <a:gs pos="100000">
                  <a:schemeClr val="accent2">
                    <a:lumMod val="50000"/>
                  </a:schemeClr>
                </a:gs>
                <a:gs pos="19000">
                  <a:schemeClr val="accent2">
                    <a:lumMod val="50000"/>
                    <a:alpha val="24000"/>
                  </a:schemeClr>
                </a:gs>
              </a:gsLst>
              <a:lin ang="20580000" scaled="0"/>
              <a:tileRect/>
            </a:gra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grpSp>
          <p:nvGrpSpPr>
            <p:cNvPr id="12" name="Group 36"/>
            <p:cNvGrpSpPr/>
            <p:nvPr/>
          </p:nvGrpSpPr>
          <p:grpSpPr>
            <a:xfrm>
              <a:off x="1852578" y="2474359"/>
              <a:ext cx="5524620" cy="3867583"/>
              <a:chOff x="4542505" y="2379405"/>
              <a:chExt cx="4119714" cy="3844412"/>
            </a:xfrm>
          </p:grpSpPr>
          <p:sp>
            <p:nvSpPr>
              <p:cNvPr id="158" name="Pentagon 157"/>
              <p:cNvSpPr/>
              <p:nvPr/>
            </p:nvSpPr>
            <p:spPr>
              <a:xfrm rot="16200000">
                <a:off x="4680156" y="2241754"/>
                <a:ext cx="3844412" cy="4119714"/>
              </a:xfrm>
              <a:prstGeom prst="homePlate">
                <a:avLst>
                  <a:gd name="adj" fmla="val 17519"/>
                </a:avLst>
              </a:prstGeom>
              <a:gradFill flip="none" rotWithShape="1">
                <a:gsLst>
                  <a:gs pos="0">
                    <a:srgbClr val="7B55D9">
                      <a:alpha val="0"/>
                    </a:srgbClr>
                  </a:gs>
                  <a:gs pos="100000">
                    <a:srgbClr val="D9DADF"/>
                  </a:gs>
                </a:gsLst>
                <a:lin ang="0" scaled="1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25400" dir="16200000" rotWithShape="0">
                  <a:prstClr val="black">
                    <a:alpha val="25000"/>
                  </a:prstClr>
                </a:outerShdw>
              </a:effectLst>
            </p:spPr>
            <p:txBody>
              <a:bodyPr rot="0" spcFirstLastPara="0" vertOverflow="overflow" horzOverflow="overflow" vert="horz" wrap="square" lIns="82124" tIns="64008" rIns="82124" bIns="41061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14319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kern="0" dirty="0">
                  <a:solidFill>
                    <a:srgbClr val="212227"/>
                  </a:solidFill>
                  <a:latin typeface="Ciscoregular"/>
                </a:endParaRPr>
              </a:p>
            </p:txBody>
          </p:sp>
          <p:sp>
            <p:nvSpPr>
              <p:cNvPr id="159" name="Rectangle 158"/>
              <p:cNvSpPr/>
              <p:nvPr/>
            </p:nvSpPr>
            <p:spPr>
              <a:xfrm>
                <a:off x="5686386" y="2677935"/>
                <a:ext cx="1831952" cy="338554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algn="ctr" defTabSz="895275">
                  <a:defRPr/>
                </a:pPr>
                <a:endParaRPr lang="en-US" sz="1600" b="1" kern="0" dirty="0">
                  <a:solidFill>
                    <a:srgbClr val="585D9E"/>
                  </a:solidFill>
                  <a:latin typeface="Ciscoregular"/>
                  <a:cs typeface="Arial" pitchFamily="34" charset="0"/>
                </a:endParaRPr>
              </a:p>
            </p:txBody>
          </p:sp>
        </p:grpSp>
        <p:sp>
          <p:nvSpPr>
            <p:cNvPr id="172" name="Rectangle 171"/>
            <p:cNvSpPr/>
            <p:nvPr/>
          </p:nvSpPr>
          <p:spPr>
            <a:xfrm>
              <a:off x="2638566" y="2686796"/>
              <a:ext cx="3941841" cy="553996"/>
            </a:xfrm>
            <a:prstGeom prst="rect">
              <a:avLst/>
            </a:prstGeom>
          </p:spPr>
          <p:txBody>
            <a:bodyPr wrap="square" lIns="91432" tIns="45717" rIns="91432" bIns="45717" anchor="ctr">
              <a:spAutoFit/>
            </a:bodyPr>
            <a:lstStyle/>
            <a:p>
              <a:pPr algn="ctr" defTabSz="895275">
                <a:defRPr/>
              </a:pPr>
              <a:r>
                <a:rPr lang="en-US" sz="1500" kern="0" dirty="0">
                  <a:solidFill>
                    <a:srgbClr val="212227"/>
                  </a:solidFill>
                  <a:latin typeface="Ciscoregular"/>
                </a:rPr>
                <a:t>Corporate or Personal</a:t>
              </a:r>
              <a:br>
                <a:rPr lang="en-US" sz="1500" kern="0" dirty="0">
                  <a:solidFill>
                    <a:srgbClr val="212227"/>
                  </a:solidFill>
                  <a:latin typeface="Ciscoregular"/>
                </a:rPr>
              </a:br>
              <a:r>
                <a:rPr lang="en-US" sz="1500" kern="0" dirty="0">
                  <a:solidFill>
                    <a:srgbClr val="212227"/>
                  </a:solidFill>
                  <a:latin typeface="Ciscoregular"/>
                </a:rPr>
                <a:t>Device/Endpoint</a:t>
              </a:r>
            </a:p>
          </p:txBody>
        </p:sp>
        <p:sp>
          <p:nvSpPr>
            <p:cNvPr id="176" name="Freeform 175"/>
            <p:cNvSpPr/>
            <p:nvPr/>
          </p:nvSpPr>
          <p:spPr>
            <a:xfrm>
              <a:off x="1049392" y="2779682"/>
              <a:ext cx="813238" cy="3557618"/>
            </a:xfrm>
            <a:custGeom>
              <a:avLst/>
              <a:gdLst>
                <a:gd name="connsiteX0" fmla="*/ 813238 w 813238"/>
                <a:gd name="connsiteY0" fmla="*/ 389897 h 4099483"/>
                <a:gd name="connsiteX1" fmla="*/ 813238 w 813238"/>
                <a:gd name="connsiteY1" fmla="*/ 4088343 h 4099483"/>
                <a:gd name="connsiteX2" fmla="*/ 11141 w 813238"/>
                <a:gd name="connsiteY2" fmla="*/ 4099483 h 4099483"/>
                <a:gd name="connsiteX3" fmla="*/ 0 w 813238"/>
                <a:gd name="connsiteY3" fmla="*/ 0 h 4099483"/>
                <a:gd name="connsiteX4" fmla="*/ 813238 w 813238"/>
                <a:gd name="connsiteY4" fmla="*/ 389897 h 4099483"/>
                <a:gd name="connsiteX0" fmla="*/ 813238 w 813238"/>
                <a:gd name="connsiteY0" fmla="*/ 389897 h 4099483"/>
                <a:gd name="connsiteX1" fmla="*/ 813238 w 813238"/>
                <a:gd name="connsiteY1" fmla="*/ 4088343 h 4099483"/>
                <a:gd name="connsiteX2" fmla="*/ 11141 w 813238"/>
                <a:gd name="connsiteY2" fmla="*/ 4099483 h 4099483"/>
                <a:gd name="connsiteX3" fmla="*/ 0 w 813238"/>
                <a:gd name="connsiteY3" fmla="*/ 0 h 4099483"/>
                <a:gd name="connsiteX4" fmla="*/ 813238 w 813238"/>
                <a:gd name="connsiteY4" fmla="*/ 389897 h 4099483"/>
                <a:gd name="connsiteX0" fmla="*/ 813238 w 813238"/>
                <a:gd name="connsiteY0" fmla="*/ 389897 h 4099483"/>
                <a:gd name="connsiteX1" fmla="*/ 813238 w 813238"/>
                <a:gd name="connsiteY1" fmla="*/ 4088343 h 4099483"/>
                <a:gd name="connsiteX2" fmla="*/ 11141 w 813238"/>
                <a:gd name="connsiteY2" fmla="*/ 4099483 h 4099483"/>
                <a:gd name="connsiteX3" fmla="*/ 0 w 813238"/>
                <a:gd name="connsiteY3" fmla="*/ 0 h 4099483"/>
                <a:gd name="connsiteX4" fmla="*/ 813238 w 813238"/>
                <a:gd name="connsiteY4" fmla="*/ 389897 h 4099483"/>
                <a:gd name="connsiteX0" fmla="*/ 813238 w 813238"/>
                <a:gd name="connsiteY0" fmla="*/ 398364 h 4107950"/>
                <a:gd name="connsiteX1" fmla="*/ 813238 w 813238"/>
                <a:gd name="connsiteY1" fmla="*/ 4096810 h 4107950"/>
                <a:gd name="connsiteX2" fmla="*/ 11141 w 813238"/>
                <a:gd name="connsiteY2" fmla="*/ 4107950 h 4107950"/>
                <a:gd name="connsiteX3" fmla="*/ 0 w 813238"/>
                <a:gd name="connsiteY3" fmla="*/ 8467 h 4107950"/>
                <a:gd name="connsiteX4" fmla="*/ 5815 w 813238"/>
                <a:gd name="connsiteY4" fmla="*/ 0 h 4107950"/>
                <a:gd name="connsiteX5" fmla="*/ 813238 w 813238"/>
                <a:gd name="connsiteY5" fmla="*/ 398364 h 4107950"/>
                <a:gd name="connsiteX0" fmla="*/ 806359 w 813238"/>
                <a:gd name="connsiteY0" fmla="*/ 330631 h 4107950"/>
                <a:gd name="connsiteX1" fmla="*/ 813238 w 813238"/>
                <a:gd name="connsiteY1" fmla="*/ 4096810 h 4107950"/>
                <a:gd name="connsiteX2" fmla="*/ 11141 w 813238"/>
                <a:gd name="connsiteY2" fmla="*/ 4107950 h 4107950"/>
                <a:gd name="connsiteX3" fmla="*/ 0 w 813238"/>
                <a:gd name="connsiteY3" fmla="*/ 8467 h 4107950"/>
                <a:gd name="connsiteX4" fmla="*/ 5815 w 813238"/>
                <a:gd name="connsiteY4" fmla="*/ 0 h 4107950"/>
                <a:gd name="connsiteX5" fmla="*/ 806359 w 813238"/>
                <a:gd name="connsiteY5" fmla="*/ 330631 h 4107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3238" h="4107950">
                  <a:moveTo>
                    <a:pt x="806359" y="330631"/>
                  </a:moveTo>
                  <a:lnTo>
                    <a:pt x="813238" y="4096810"/>
                  </a:lnTo>
                  <a:lnTo>
                    <a:pt x="11141" y="4107950"/>
                  </a:lnTo>
                  <a:cubicBezTo>
                    <a:pt x="7427" y="2741456"/>
                    <a:pt x="0" y="8467"/>
                    <a:pt x="0" y="8467"/>
                  </a:cubicBezTo>
                  <a:lnTo>
                    <a:pt x="5815" y="0"/>
                  </a:lnTo>
                  <a:lnTo>
                    <a:pt x="806359" y="33063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50000"/>
                    <a:alpha val="7000"/>
                  </a:schemeClr>
                </a:gs>
                <a:gs pos="100000">
                  <a:schemeClr val="accent3"/>
                </a:gs>
                <a:gs pos="19000">
                  <a:schemeClr val="accent2">
                    <a:lumMod val="50000"/>
                    <a:alpha val="24000"/>
                  </a:schemeClr>
                </a:gs>
              </a:gsLst>
              <a:lin ang="20580000" scaled="0"/>
              <a:tileRect/>
            </a:gra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177" name="Freeform 176"/>
            <p:cNvSpPr/>
            <p:nvPr/>
          </p:nvSpPr>
          <p:spPr>
            <a:xfrm>
              <a:off x="1027112" y="1908263"/>
              <a:ext cx="3609440" cy="1236529"/>
            </a:xfrm>
            <a:custGeom>
              <a:avLst/>
              <a:gdLst>
                <a:gd name="connsiteX0" fmla="*/ 835518 w 3609440"/>
                <a:gd name="connsiteY0" fmla="*/ 1236529 h 1236529"/>
                <a:gd name="connsiteX1" fmla="*/ 3609440 w 3609440"/>
                <a:gd name="connsiteY1" fmla="*/ 545855 h 1236529"/>
                <a:gd name="connsiteX2" fmla="*/ 3598300 w 3609440"/>
                <a:gd name="connsiteY2" fmla="*/ 0 h 1236529"/>
                <a:gd name="connsiteX3" fmla="*/ 0 w 3609440"/>
                <a:gd name="connsiteY3" fmla="*/ 868912 h 1236529"/>
                <a:gd name="connsiteX4" fmla="*/ 835518 w 3609440"/>
                <a:gd name="connsiteY4" fmla="*/ 1236529 h 1236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09440" h="1236529">
                  <a:moveTo>
                    <a:pt x="835518" y="1236529"/>
                  </a:moveTo>
                  <a:lnTo>
                    <a:pt x="3609440" y="545855"/>
                  </a:lnTo>
                  <a:lnTo>
                    <a:pt x="3598300" y="0"/>
                  </a:lnTo>
                  <a:lnTo>
                    <a:pt x="0" y="868912"/>
                  </a:lnTo>
                  <a:lnTo>
                    <a:pt x="835518" y="1236529"/>
                  </a:lnTo>
                  <a:close/>
                </a:path>
              </a:pathLst>
            </a:custGeom>
            <a:gradFill flip="none" rotWithShape="1">
              <a:gsLst>
                <a:gs pos="10000">
                  <a:schemeClr val="bg2"/>
                </a:gs>
                <a:gs pos="100000">
                  <a:schemeClr val="accent1"/>
                </a:gs>
              </a:gsLst>
              <a:lin ang="3900000" scaled="0"/>
              <a:tileRect/>
            </a:gra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178" name="Rectangle 177"/>
            <p:cNvSpPr/>
            <p:nvPr/>
          </p:nvSpPr>
          <p:spPr>
            <a:xfrm>
              <a:off x="2439479" y="2313505"/>
              <a:ext cx="1295400" cy="48936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2400" b="1" dirty="0" smtClean="0"/>
                <a:t>R</a:t>
              </a:r>
            </a:p>
            <a:p>
              <a:pPr algn="ctr">
                <a:lnSpc>
                  <a:spcPct val="70000"/>
                </a:lnSpc>
              </a:pPr>
              <a:r>
                <a:rPr lang="en-US" sz="1200" dirty="0" smtClean="0"/>
                <a:t>Roadmap</a:t>
              </a:r>
            </a:p>
          </p:txBody>
        </p:sp>
        <p:sp>
          <p:nvSpPr>
            <p:cNvPr id="179" name="Freeform 178"/>
            <p:cNvSpPr/>
            <p:nvPr/>
          </p:nvSpPr>
          <p:spPr>
            <a:xfrm flipH="1">
              <a:off x="4609620" y="1911512"/>
              <a:ext cx="3609440" cy="1236529"/>
            </a:xfrm>
            <a:custGeom>
              <a:avLst/>
              <a:gdLst>
                <a:gd name="connsiteX0" fmla="*/ 835518 w 3609440"/>
                <a:gd name="connsiteY0" fmla="*/ 1236529 h 1236529"/>
                <a:gd name="connsiteX1" fmla="*/ 3609440 w 3609440"/>
                <a:gd name="connsiteY1" fmla="*/ 545855 h 1236529"/>
                <a:gd name="connsiteX2" fmla="*/ 3598300 w 3609440"/>
                <a:gd name="connsiteY2" fmla="*/ 0 h 1236529"/>
                <a:gd name="connsiteX3" fmla="*/ 0 w 3609440"/>
                <a:gd name="connsiteY3" fmla="*/ 868912 h 1236529"/>
                <a:gd name="connsiteX4" fmla="*/ 835518 w 3609440"/>
                <a:gd name="connsiteY4" fmla="*/ 1236529 h 1236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09440" h="1236529">
                  <a:moveTo>
                    <a:pt x="835518" y="1236529"/>
                  </a:moveTo>
                  <a:lnTo>
                    <a:pt x="3609440" y="545855"/>
                  </a:lnTo>
                  <a:lnTo>
                    <a:pt x="3598300" y="0"/>
                  </a:lnTo>
                  <a:lnTo>
                    <a:pt x="0" y="868912"/>
                  </a:lnTo>
                  <a:lnTo>
                    <a:pt x="835518" y="1236529"/>
                  </a:lnTo>
                  <a:close/>
                </a:path>
              </a:pathLst>
            </a:custGeom>
            <a:gradFill flip="none" rotWithShape="1">
              <a:gsLst>
                <a:gs pos="10000">
                  <a:schemeClr val="tx2"/>
                </a:gs>
                <a:gs pos="100000">
                  <a:schemeClr val="accent1"/>
                </a:gs>
              </a:gsLst>
              <a:lin ang="3900000" scaled="0"/>
              <a:tileRect/>
            </a:gradFill>
            <a:ln>
              <a:noFill/>
            </a:ln>
            <a:effectLst>
              <a:outerShdw blurRad="76200" dist="50800" dir="246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180" name="Rectangle 179"/>
            <p:cNvSpPr/>
            <p:nvPr/>
          </p:nvSpPr>
          <p:spPr>
            <a:xfrm>
              <a:off x="1067879" y="6337300"/>
              <a:ext cx="7123113" cy="549368"/>
            </a:xfrm>
            <a:prstGeom prst="rect">
              <a:avLst/>
            </a:prstGeom>
            <a:gradFill flip="none" rotWithShape="1">
              <a:gsLst>
                <a:gs pos="0">
                  <a:srgbClr val="CF7008"/>
                </a:gs>
                <a:gs pos="100000">
                  <a:srgbClr val="FF8C09">
                    <a:alpha val="0"/>
                  </a:srgbClr>
                </a:gs>
                <a:gs pos="82000">
                  <a:srgbClr val="FF8C09">
                    <a:alpha val="41000"/>
                  </a:srgbClr>
                </a:gs>
              </a:gsLst>
              <a:lin ang="3120000" scaled="0"/>
              <a:tileRect/>
            </a:gra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181" name="Rectangle 180"/>
            <p:cNvSpPr/>
            <p:nvPr/>
          </p:nvSpPr>
          <p:spPr>
            <a:xfrm>
              <a:off x="5563679" y="2276182"/>
              <a:ext cx="1295400" cy="61863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2400" b="1" dirty="0" smtClean="0"/>
                <a:t>E to E</a:t>
              </a:r>
            </a:p>
            <a:p>
              <a:pPr algn="ctr">
                <a:lnSpc>
                  <a:spcPct val="70000"/>
                </a:lnSpc>
              </a:pPr>
              <a:r>
                <a:rPr lang="en-US" sz="1200" dirty="0" smtClean="0"/>
                <a:t>End-to-End</a:t>
              </a:r>
              <a:br>
                <a:rPr lang="en-US" sz="1200" dirty="0" smtClean="0"/>
              </a:br>
              <a:r>
                <a:rPr lang="en-US" sz="1200" dirty="0" smtClean="0"/>
                <a:t>Support</a:t>
              </a:r>
            </a:p>
          </p:txBody>
        </p:sp>
        <p:sp>
          <p:nvSpPr>
            <p:cNvPr id="182" name="Rectangle 181"/>
            <p:cNvSpPr/>
            <p:nvPr/>
          </p:nvSpPr>
          <p:spPr>
            <a:xfrm>
              <a:off x="1059954" y="4558540"/>
              <a:ext cx="838200" cy="48936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2400" b="1" dirty="0" smtClean="0"/>
                <a:t>V</a:t>
              </a:r>
            </a:p>
            <a:p>
              <a:pPr algn="ctr">
                <a:lnSpc>
                  <a:spcPct val="70000"/>
                </a:lnSpc>
              </a:pPr>
              <a:r>
                <a:rPr lang="en-US" sz="1200" dirty="0" smtClean="0"/>
                <a:t>Validated</a:t>
              </a:r>
            </a:p>
          </p:txBody>
        </p:sp>
        <p:sp>
          <p:nvSpPr>
            <p:cNvPr id="183" name="Rectangle 182"/>
            <p:cNvSpPr/>
            <p:nvPr/>
          </p:nvSpPr>
          <p:spPr>
            <a:xfrm>
              <a:off x="7282629" y="4558541"/>
              <a:ext cx="1024249" cy="48936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2400" b="1" dirty="0" smtClean="0"/>
                <a:t>M</a:t>
              </a:r>
            </a:p>
            <a:p>
              <a:pPr algn="ctr">
                <a:lnSpc>
                  <a:spcPct val="60000"/>
                </a:lnSpc>
              </a:pPr>
              <a:r>
                <a:rPr lang="en-US" sz="1200" dirty="0" smtClean="0"/>
                <a:t>Modular</a:t>
              </a:r>
            </a:p>
          </p:txBody>
        </p:sp>
        <p:sp>
          <p:nvSpPr>
            <p:cNvPr id="184" name="Rectangle 183"/>
            <p:cNvSpPr/>
            <p:nvPr/>
          </p:nvSpPr>
          <p:spPr>
            <a:xfrm>
              <a:off x="4178424" y="6372262"/>
              <a:ext cx="838200" cy="48936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2400" b="1" dirty="0" smtClean="0"/>
                <a:t>S</a:t>
              </a:r>
            </a:p>
            <a:p>
              <a:pPr algn="ctr">
                <a:lnSpc>
                  <a:spcPct val="70000"/>
                </a:lnSpc>
              </a:pPr>
              <a:r>
                <a:rPr lang="en-US" sz="1200" dirty="0" smtClean="0"/>
                <a:t>Services</a:t>
              </a:r>
            </a:p>
          </p:txBody>
        </p:sp>
      </p:grpSp>
      <p:grpSp>
        <p:nvGrpSpPr>
          <p:cNvPr id="35" name="Group 17"/>
          <p:cNvGrpSpPr/>
          <p:nvPr/>
        </p:nvGrpSpPr>
        <p:grpSpPr>
          <a:xfrm>
            <a:off x="1591770" y="1459175"/>
            <a:ext cx="6560042" cy="323165"/>
            <a:chOff x="1319300" y="1436258"/>
            <a:chExt cx="6560042" cy="323165"/>
          </a:xfrm>
        </p:grpSpPr>
        <p:sp>
          <p:nvSpPr>
            <p:cNvPr id="187" name="Rectangle 186"/>
            <p:cNvSpPr/>
            <p:nvPr/>
          </p:nvSpPr>
          <p:spPr>
            <a:xfrm>
              <a:off x="3569263" y="1436258"/>
              <a:ext cx="1871680" cy="32316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 defTabSz="895275">
                <a:defRPr/>
              </a:pPr>
              <a:r>
                <a:rPr lang="en-US" sz="1500" b="1" kern="0" dirty="0" smtClean="0">
                  <a:solidFill>
                    <a:srgbClr val="FFFFFF"/>
                  </a:solidFill>
                  <a:latin typeface="Ciscoregular"/>
                </a:rPr>
                <a:t>Native</a:t>
              </a:r>
              <a:endParaRPr lang="en-US" sz="1500" b="1" kern="0" dirty="0">
                <a:solidFill>
                  <a:srgbClr val="FFFFFF"/>
                </a:solidFill>
                <a:latin typeface="Ciscoregular"/>
              </a:endParaRPr>
            </a:p>
          </p:txBody>
        </p:sp>
        <p:sp>
          <p:nvSpPr>
            <p:cNvPr id="188" name="Rectangle 187"/>
            <p:cNvSpPr/>
            <p:nvPr/>
          </p:nvSpPr>
          <p:spPr>
            <a:xfrm>
              <a:off x="1319300" y="1436258"/>
              <a:ext cx="1840463" cy="32316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 defTabSz="895275">
                <a:defRPr/>
              </a:pPr>
              <a:r>
                <a:rPr lang="en-US" sz="1500" b="1" kern="0" dirty="0" smtClean="0">
                  <a:solidFill>
                    <a:srgbClr val="FFFFFF"/>
                  </a:solidFill>
                  <a:latin typeface="Ciscoregular"/>
                </a:rPr>
                <a:t>Virtual</a:t>
              </a:r>
              <a:endParaRPr lang="en-US" sz="1500" b="1" kern="0" dirty="0">
                <a:solidFill>
                  <a:srgbClr val="FFFFFF"/>
                </a:solidFill>
                <a:latin typeface="Ciscoregular"/>
              </a:endParaRPr>
            </a:p>
          </p:txBody>
        </p:sp>
        <p:sp>
          <p:nvSpPr>
            <p:cNvPr id="189" name="Rectangle 188"/>
            <p:cNvSpPr/>
            <p:nvPr/>
          </p:nvSpPr>
          <p:spPr>
            <a:xfrm>
              <a:off x="5782625" y="1436258"/>
              <a:ext cx="2096717" cy="32316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 defTabSz="895275">
                <a:defRPr/>
              </a:pPr>
              <a:r>
                <a:rPr lang="en-US" sz="1500" b="1" kern="0" dirty="0">
                  <a:solidFill>
                    <a:srgbClr val="FFFFFF"/>
                  </a:solidFill>
                  <a:latin typeface="Ciscoregular"/>
                </a:rPr>
                <a:t>Remote </a:t>
              </a:r>
              <a:r>
                <a:rPr lang="en-US" sz="1500" b="1" kern="0" dirty="0" smtClean="0">
                  <a:solidFill>
                    <a:srgbClr val="FFFFFF"/>
                  </a:solidFill>
                  <a:latin typeface="Ciscoregular"/>
                </a:rPr>
                <a:t>Expert</a:t>
              </a:r>
              <a:endParaRPr lang="en-US" sz="1500" b="1" kern="0" dirty="0">
                <a:solidFill>
                  <a:srgbClr val="FFFFFF"/>
                </a:solidFill>
                <a:latin typeface="Ciscoregular"/>
              </a:endParaRPr>
            </a:p>
          </p:txBody>
        </p:sp>
      </p:grpSp>
      <p:grpSp>
        <p:nvGrpSpPr>
          <p:cNvPr id="13" name="Group 40"/>
          <p:cNvGrpSpPr>
            <a:grpSpLocks/>
          </p:cNvGrpSpPr>
          <p:nvPr/>
        </p:nvGrpSpPr>
        <p:grpSpPr>
          <a:xfrm>
            <a:off x="4767817" y="5156960"/>
            <a:ext cx="5246720" cy="530352"/>
            <a:chOff x="2565400" y="2271713"/>
            <a:chExt cx="2544963" cy="407986"/>
          </a:xfrm>
        </p:grpSpPr>
        <p:sp>
          <p:nvSpPr>
            <p:cNvPr id="161" name="Rectangle 160"/>
            <p:cNvSpPr/>
            <p:nvPr/>
          </p:nvSpPr>
          <p:spPr>
            <a:xfrm>
              <a:off x="2565400" y="2271713"/>
              <a:ext cx="2544963" cy="407986"/>
            </a:xfrm>
            <a:prstGeom prst="rect">
              <a:avLst/>
            </a:prstGeom>
            <a:gradFill>
              <a:gsLst>
                <a:gs pos="100000">
                  <a:srgbClr val="08252E"/>
                </a:gs>
                <a:gs pos="0">
                  <a:srgbClr val="0D495B"/>
                </a:gs>
              </a:gsLst>
              <a:lin ang="5400000" scaled="0"/>
            </a:gradFill>
            <a:ln w="25400" cap="flat">
              <a:gradFill>
                <a:gsLst>
                  <a:gs pos="5400">
                    <a:srgbClr val="15BEC2"/>
                  </a:gs>
                  <a:gs pos="100000">
                    <a:srgbClr val="15BEC2">
                      <a:alpha val="0"/>
                    </a:srgbClr>
                  </a:gs>
                  <a:gs pos="95000">
                    <a:srgbClr val="15BEC2"/>
                  </a:gs>
                  <a:gs pos="0">
                    <a:srgbClr val="01BBBB">
                      <a:alpha val="0"/>
                    </a:srgbClr>
                  </a:gs>
                </a:gsLst>
                <a:lin ang="0" scaled="0"/>
              </a:gradFill>
              <a:prstDash val="solid"/>
              <a:miter lim="800000"/>
              <a:headEnd/>
              <a:tailEnd/>
            </a:ln>
            <a:effectLst>
              <a:outerShdw blurRad="152400" dist="76200" dir="5400000" algn="t" rotWithShape="0">
                <a:prstClr val="black">
                  <a:alpha val="88000"/>
                </a:prst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609468">
                <a:spcBef>
                  <a:spcPct val="50000"/>
                </a:spcBef>
                <a:spcAft>
                  <a:spcPts val="1800"/>
                </a:spcAft>
                <a:buClr>
                  <a:srgbClr val="FFFFFF"/>
                </a:buClr>
                <a:buSzPct val="100000"/>
              </a:pPr>
              <a:endParaRPr lang="en-US" sz="2000" kern="0" dirty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iscoregular"/>
              </a:endParaRPr>
            </a:p>
          </p:txBody>
        </p:sp>
        <p:sp>
          <p:nvSpPr>
            <p:cNvPr id="162" name="Rectangle 13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gray">
            <a:xfrm>
              <a:off x="3074294" y="2381001"/>
              <a:ext cx="1527175" cy="189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 anchor="ctr">
              <a:spAutoFit/>
            </a:bodyPr>
            <a:lstStyle/>
            <a:p>
              <a:pPr algn="ctr" defTabSz="814319">
                <a:buClr>
                  <a:srgbClr val="000000"/>
                </a:buClr>
                <a:defRPr/>
              </a:pPr>
              <a:r>
                <a:rPr lang="en-US" sz="1600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iscoregular"/>
                  <a:cs typeface="Arial" pitchFamily="34" charset="0"/>
                </a:rPr>
                <a:t>Policy Management</a:t>
              </a:r>
              <a:endParaRPr lang="en-US" sz="12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scoregular"/>
                <a:cs typeface="Arial" pitchFamily="34" charset="0"/>
              </a:endParaRPr>
            </a:p>
          </p:txBody>
        </p:sp>
      </p:grpSp>
      <p:grpSp>
        <p:nvGrpSpPr>
          <p:cNvPr id="14" name="Group 43"/>
          <p:cNvGrpSpPr>
            <a:grpSpLocks/>
          </p:cNvGrpSpPr>
          <p:nvPr/>
        </p:nvGrpSpPr>
        <p:grpSpPr>
          <a:xfrm>
            <a:off x="4767817" y="4515098"/>
            <a:ext cx="5246720" cy="530352"/>
            <a:chOff x="2565400" y="2271713"/>
            <a:chExt cx="2544963" cy="407986"/>
          </a:xfrm>
        </p:grpSpPr>
        <p:sp>
          <p:nvSpPr>
            <p:cNvPr id="164" name="Rectangle 163"/>
            <p:cNvSpPr/>
            <p:nvPr/>
          </p:nvSpPr>
          <p:spPr>
            <a:xfrm>
              <a:off x="2565400" y="2271713"/>
              <a:ext cx="2544963" cy="407986"/>
            </a:xfrm>
            <a:prstGeom prst="rect">
              <a:avLst/>
            </a:prstGeom>
            <a:gradFill>
              <a:gsLst>
                <a:gs pos="100000">
                  <a:srgbClr val="08252E"/>
                </a:gs>
                <a:gs pos="0">
                  <a:srgbClr val="0D495B"/>
                </a:gs>
              </a:gsLst>
              <a:lin ang="5400000" scaled="0"/>
            </a:gradFill>
            <a:ln w="25400" cap="flat">
              <a:gradFill>
                <a:gsLst>
                  <a:gs pos="5400">
                    <a:srgbClr val="15BEC2"/>
                  </a:gs>
                  <a:gs pos="100000">
                    <a:srgbClr val="15BEC2">
                      <a:alpha val="0"/>
                    </a:srgbClr>
                  </a:gs>
                  <a:gs pos="95000">
                    <a:srgbClr val="15BEC2"/>
                  </a:gs>
                  <a:gs pos="0">
                    <a:srgbClr val="01BBBB">
                      <a:alpha val="0"/>
                    </a:srgbClr>
                  </a:gs>
                </a:gsLst>
                <a:lin ang="0" scaled="0"/>
              </a:gradFill>
              <a:prstDash val="solid"/>
              <a:miter lim="800000"/>
              <a:headEnd/>
              <a:tailEnd/>
            </a:ln>
            <a:effectLst>
              <a:outerShdw blurRad="152400" dist="76200" dir="5400000" algn="t" rotWithShape="0">
                <a:prstClr val="black">
                  <a:alpha val="88000"/>
                </a:prst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609468">
                <a:spcBef>
                  <a:spcPct val="50000"/>
                </a:spcBef>
                <a:spcAft>
                  <a:spcPts val="1800"/>
                </a:spcAft>
                <a:buClr>
                  <a:srgbClr val="FFFFFF"/>
                </a:buClr>
                <a:buSzPct val="100000"/>
              </a:pPr>
              <a:endParaRPr lang="en-US" sz="2000" kern="0" dirty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iscoregular"/>
              </a:endParaRPr>
            </a:p>
          </p:txBody>
        </p:sp>
        <p:sp>
          <p:nvSpPr>
            <p:cNvPr id="165" name="Rectangle 13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gray">
            <a:xfrm>
              <a:off x="2776202" y="2381001"/>
              <a:ext cx="2123359" cy="189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algn="ctr" defTabSz="814319">
                <a:buClr>
                  <a:srgbClr val="000000"/>
                </a:buClr>
                <a:defRPr/>
              </a:pPr>
              <a:r>
                <a:rPr lang="en-US" sz="1600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iscoregular"/>
                  <a:cs typeface="Arial" pitchFamily="34" charset="0"/>
                </a:rPr>
                <a:t>Secure Mobility</a:t>
              </a:r>
              <a:endParaRPr lang="en-US" sz="12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scoregular"/>
                <a:cs typeface="Arial" pitchFamily="34" charset="0"/>
              </a:endParaRPr>
            </a:p>
          </p:txBody>
        </p:sp>
      </p:grpSp>
      <p:grpSp>
        <p:nvGrpSpPr>
          <p:cNvPr id="15" name="Group 49"/>
          <p:cNvGrpSpPr>
            <a:grpSpLocks/>
          </p:cNvGrpSpPr>
          <p:nvPr/>
        </p:nvGrpSpPr>
        <p:grpSpPr>
          <a:xfrm>
            <a:off x="4767817" y="3231376"/>
            <a:ext cx="5246720" cy="530352"/>
            <a:chOff x="2565400" y="2271713"/>
            <a:chExt cx="2544963" cy="407986"/>
          </a:xfrm>
        </p:grpSpPr>
        <p:sp>
          <p:nvSpPr>
            <p:cNvPr id="167" name="Rectangle 166"/>
            <p:cNvSpPr/>
            <p:nvPr/>
          </p:nvSpPr>
          <p:spPr>
            <a:xfrm>
              <a:off x="2565400" y="2271713"/>
              <a:ext cx="2544963" cy="407986"/>
            </a:xfrm>
            <a:prstGeom prst="rect">
              <a:avLst/>
            </a:prstGeom>
            <a:gradFill>
              <a:gsLst>
                <a:gs pos="100000">
                  <a:srgbClr val="08252E"/>
                </a:gs>
                <a:gs pos="0">
                  <a:srgbClr val="0D495B"/>
                </a:gs>
              </a:gsLst>
              <a:lin ang="5400000" scaled="0"/>
            </a:gradFill>
            <a:ln w="25400" cap="flat">
              <a:gradFill>
                <a:gsLst>
                  <a:gs pos="5400">
                    <a:srgbClr val="15BEC2"/>
                  </a:gs>
                  <a:gs pos="100000">
                    <a:srgbClr val="15BEC2">
                      <a:alpha val="0"/>
                    </a:srgbClr>
                  </a:gs>
                  <a:gs pos="95000">
                    <a:srgbClr val="15BEC2"/>
                  </a:gs>
                  <a:gs pos="0">
                    <a:srgbClr val="01BBBB">
                      <a:alpha val="0"/>
                    </a:srgbClr>
                  </a:gs>
                </a:gsLst>
                <a:lin ang="0" scaled="0"/>
              </a:gradFill>
              <a:prstDash val="solid"/>
              <a:miter lim="800000"/>
              <a:headEnd/>
              <a:tailEnd/>
            </a:ln>
            <a:effectLst>
              <a:outerShdw blurRad="152400" dist="76200" dir="5400000" algn="t" rotWithShape="0">
                <a:prstClr val="black">
                  <a:alpha val="88000"/>
                </a:prst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609468">
                <a:spcBef>
                  <a:spcPct val="50000"/>
                </a:spcBef>
                <a:spcAft>
                  <a:spcPts val="1800"/>
                </a:spcAft>
                <a:buClr>
                  <a:srgbClr val="FFFFFF"/>
                </a:buClr>
                <a:buSzPct val="100000"/>
              </a:pPr>
              <a:endParaRPr lang="en-US" sz="2000" kern="0" dirty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iscoregular"/>
              </a:endParaRPr>
            </a:p>
          </p:txBody>
        </p:sp>
        <p:sp>
          <p:nvSpPr>
            <p:cNvPr id="168" name="Rectangle 13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gray">
            <a:xfrm>
              <a:off x="2633309" y="2393144"/>
              <a:ext cx="2409147" cy="189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algn="ctr" defTabSz="814319">
                <a:buClr>
                  <a:srgbClr val="000000"/>
                </a:buClr>
                <a:defRPr/>
              </a:pPr>
              <a:r>
                <a:rPr lang="en-US" sz="1600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iscoregular"/>
                  <a:cs typeface="Arial" pitchFamily="34" charset="0"/>
                </a:rPr>
                <a:t>Workspace Productivity Applications</a:t>
              </a:r>
            </a:p>
          </p:txBody>
        </p:sp>
      </p:grpSp>
      <p:grpSp>
        <p:nvGrpSpPr>
          <p:cNvPr id="16" name="Group 33"/>
          <p:cNvGrpSpPr>
            <a:grpSpLocks/>
          </p:cNvGrpSpPr>
          <p:nvPr/>
        </p:nvGrpSpPr>
        <p:grpSpPr>
          <a:xfrm>
            <a:off x="4767817" y="5798821"/>
            <a:ext cx="5246720" cy="530352"/>
            <a:chOff x="2565400" y="2271713"/>
            <a:chExt cx="2544963" cy="407986"/>
          </a:xfrm>
        </p:grpSpPr>
        <p:sp>
          <p:nvSpPr>
            <p:cNvPr id="170" name="Rectangle 169"/>
            <p:cNvSpPr/>
            <p:nvPr/>
          </p:nvSpPr>
          <p:spPr>
            <a:xfrm>
              <a:off x="2565400" y="2271713"/>
              <a:ext cx="2544963" cy="407986"/>
            </a:xfrm>
            <a:prstGeom prst="rect">
              <a:avLst/>
            </a:prstGeom>
            <a:gradFill>
              <a:gsLst>
                <a:gs pos="100000">
                  <a:srgbClr val="08252E"/>
                </a:gs>
                <a:gs pos="0">
                  <a:srgbClr val="0D495B"/>
                </a:gs>
              </a:gsLst>
              <a:lin ang="5400000" scaled="0"/>
            </a:gradFill>
            <a:ln w="25400" cap="flat">
              <a:gradFill>
                <a:gsLst>
                  <a:gs pos="5400">
                    <a:srgbClr val="15BEC2"/>
                  </a:gs>
                  <a:gs pos="100000">
                    <a:srgbClr val="15BEC2">
                      <a:alpha val="0"/>
                    </a:srgbClr>
                  </a:gs>
                  <a:gs pos="95000">
                    <a:srgbClr val="15BEC2"/>
                  </a:gs>
                  <a:gs pos="0">
                    <a:srgbClr val="01BBBB">
                      <a:alpha val="0"/>
                    </a:srgbClr>
                  </a:gs>
                </a:gsLst>
                <a:lin ang="0" scaled="0"/>
              </a:gradFill>
              <a:prstDash val="solid"/>
              <a:miter lim="800000"/>
              <a:headEnd/>
              <a:tailEnd/>
            </a:ln>
            <a:effectLst>
              <a:outerShdw blurRad="152400" dist="76200" dir="5400000" algn="t" rotWithShape="0">
                <a:prstClr val="black">
                  <a:alpha val="88000"/>
                </a:prst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609468">
                <a:spcBef>
                  <a:spcPct val="50000"/>
                </a:spcBef>
                <a:spcAft>
                  <a:spcPts val="1800"/>
                </a:spcAft>
                <a:buClr>
                  <a:srgbClr val="FFFFFF"/>
                </a:buClr>
                <a:buSzPct val="100000"/>
              </a:pPr>
              <a:endParaRPr lang="en-US" sz="2000" kern="0" dirty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iscoregular"/>
              </a:endParaRPr>
            </a:p>
          </p:txBody>
        </p:sp>
        <p:sp>
          <p:nvSpPr>
            <p:cNvPr id="171" name="Rectangle 13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gray">
            <a:xfrm>
              <a:off x="2650002" y="2381001"/>
              <a:ext cx="2375759" cy="189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algn="ctr" defTabSz="814319">
                <a:buClr>
                  <a:srgbClr val="000000"/>
                </a:buClr>
                <a:defRPr/>
              </a:pPr>
              <a:r>
                <a:rPr lang="en-US" sz="1600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iscoregular"/>
                  <a:cs typeface="Arial" pitchFamily="34" charset="0"/>
                </a:rPr>
                <a:t>Core Infrastructure</a:t>
              </a:r>
            </a:p>
          </p:txBody>
        </p:sp>
      </p:grpSp>
      <p:grpSp>
        <p:nvGrpSpPr>
          <p:cNvPr id="17" name="Group 46"/>
          <p:cNvGrpSpPr>
            <a:grpSpLocks/>
          </p:cNvGrpSpPr>
          <p:nvPr/>
        </p:nvGrpSpPr>
        <p:grpSpPr>
          <a:xfrm>
            <a:off x="4767817" y="3873237"/>
            <a:ext cx="5246720" cy="530352"/>
            <a:chOff x="2565400" y="2271713"/>
            <a:chExt cx="2544963" cy="407986"/>
          </a:xfrm>
        </p:grpSpPr>
        <p:sp>
          <p:nvSpPr>
            <p:cNvPr id="174" name="Rectangle 173"/>
            <p:cNvSpPr/>
            <p:nvPr/>
          </p:nvSpPr>
          <p:spPr>
            <a:xfrm>
              <a:off x="2565400" y="2271713"/>
              <a:ext cx="2544963" cy="407986"/>
            </a:xfrm>
            <a:prstGeom prst="rect">
              <a:avLst/>
            </a:prstGeom>
            <a:gradFill>
              <a:gsLst>
                <a:gs pos="100000">
                  <a:srgbClr val="08252E"/>
                </a:gs>
                <a:gs pos="0">
                  <a:srgbClr val="0D495B"/>
                </a:gs>
              </a:gsLst>
              <a:lin ang="5400000" scaled="0"/>
            </a:gradFill>
            <a:ln w="25400" cap="flat">
              <a:gradFill>
                <a:gsLst>
                  <a:gs pos="5400">
                    <a:srgbClr val="15BEC2"/>
                  </a:gs>
                  <a:gs pos="100000">
                    <a:srgbClr val="15BEC2">
                      <a:alpha val="0"/>
                    </a:srgbClr>
                  </a:gs>
                  <a:gs pos="95000">
                    <a:srgbClr val="15BEC2"/>
                  </a:gs>
                  <a:gs pos="0">
                    <a:srgbClr val="01BBBB">
                      <a:alpha val="0"/>
                    </a:srgbClr>
                  </a:gs>
                </a:gsLst>
                <a:lin ang="0" scaled="0"/>
              </a:gradFill>
              <a:prstDash val="solid"/>
              <a:miter lim="800000"/>
              <a:headEnd/>
              <a:tailEnd/>
            </a:ln>
            <a:effectLst>
              <a:outerShdw blurRad="152400" dist="76200" dir="5400000" algn="t" rotWithShape="0">
                <a:prstClr val="black">
                  <a:alpha val="88000"/>
                </a:prst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609468">
                <a:spcBef>
                  <a:spcPct val="50000"/>
                </a:spcBef>
                <a:spcAft>
                  <a:spcPts val="1800"/>
                </a:spcAft>
                <a:buClr>
                  <a:srgbClr val="FFFFFF"/>
                </a:buClr>
                <a:buSzPct val="100000"/>
              </a:pPr>
              <a:endParaRPr lang="en-US" sz="2000" kern="0" dirty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iscoregular"/>
              </a:endParaRPr>
            </a:p>
          </p:txBody>
        </p:sp>
        <p:sp>
          <p:nvSpPr>
            <p:cNvPr id="175" name="Rectangle 13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gray">
            <a:xfrm>
              <a:off x="2757152" y="2381001"/>
              <a:ext cx="2161459" cy="189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algn="ctr" defTabSz="814319">
                <a:buClr>
                  <a:srgbClr val="000000"/>
                </a:buClr>
                <a:defRPr/>
              </a:pPr>
              <a:r>
                <a:rPr lang="en-US" sz="1600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iscoregular"/>
                  <a:cs typeface="Arial" pitchFamily="34" charset="0"/>
                </a:rPr>
                <a:t>Workspace Management</a:t>
              </a:r>
              <a:endParaRPr lang="en-US" sz="12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scoregular"/>
                <a:cs typeface="Arial" pitchFamily="34" charset="0"/>
              </a:endParaRPr>
            </a:p>
          </p:txBody>
        </p:sp>
      </p:grpSp>
      <p:sp>
        <p:nvSpPr>
          <p:cNvPr id="140" name="Rectangle 139"/>
          <p:cNvSpPr/>
          <p:nvPr/>
        </p:nvSpPr>
        <p:spPr>
          <a:xfrm>
            <a:off x="0" y="1905000"/>
            <a:ext cx="8685211" cy="4953000"/>
          </a:xfrm>
          <a:prstGeom prst="rect">
            <a:avLst/>
          </a:prstGeom>
          <a:gradFill flip="none" rotWithShape="1">
            <a:gsLst>
              <a:gs pos="63000">
                <a:srgbClr val="04567B">
                  <a:alpha val="50000"/>
                </a:srgbClr>
              </a:gs>
              <a:gs pos="100000">
                <a:srgbClr val="04567B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grpSp>
        <p:nvGrpSpPr>
          <p:cNvPr id="155" name="Group 40"/>
          <p:cNvGrpSpPr>
            <a:grpSpLocks/>
          </p:cNvGrpSpPr>
          <p:nvPr/>
        </p:nvGrpSpPr>
        <p:grpSpPr>
          <a:xfrm>
            <a:off x="3400783" y="5156200"/>
            <a:ext cx="5246720" cy="530352"/>
            <a:chOff x="2565400" y="2271713"/>
            <a:chExt cx="2544963" cy="407986"/>
          </a:xfrm>
        </p:grpSpPr>
        <p:sp>
          <p:nvSpPr>
            <p:cNvPr id="157" name="Rectangle 156"/>
            <p:cNvSpPr/>
            <p:nvPr/>
          </p:nvSpPr>
          <p:spPr>
            <a:xfrm>
              <a:off x="2565400" y="2271713"/>
              <a:ext cx="2544963" cy="407986"/>
            </a:xfrm>
            <a:prstGeom prst="rect">
              <a:avLst/>
            </a:prstGeom>
            <a:gradFill>
              <a:gsLst>
                <a:gs pos="100000">
                  <a:srgbClr val="08252E"/>
                </a:gs>
                <a:gs pos="0">
                  <a:srgbClr val="0D495B"/>
                </a:gs>
              </a:gsLst>
              <a:lin ang="5400000" scaled="0"/>
            </a:gradFill>
            <a:ln w="25400" cap="flat">
              <a:gradFill>
                <a:gsLst>
                  <a:gs pos="5400">
                    <a:srgbClr val="15BEC2"/>
                  </a:gs>
                  <a:gs pos="100000">
                    <a:srgbClr val="15BEC2">
                      <a:alpha val="0"/>
                    </a:srgbClr>
                  </a:gs>
                  <a:gs pos="95000">
                    <a:srgbClr val="15BEC2"/>
                  </a:gs>
                  <a:gs pos="0">
                    <a:srgbClr val="01BBBB">
                      <a:alpha val="0"/>
                    </a:srgbClr>
                  </a:gs>
                </a:gsLst>
                <a:lin ang="0" scaled="0"/>
              </a:gradFill>
              <a:prstDash val="solid"/>
              <a:miter lim="800000"/>
              <a:headEnd/>
              <a:tailEnd/>
            </a:ln>
            <a:effectLst>
              <a:outerShdw blurRad="152400" dist="76200" dir="5400000" algn="t" rotWithShape="0">
                <a:prstClr val="black">
                  <a:alpha val="88000"/>
                </a:prst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609468">
                <a:spcBef>
                  <a:spcPct val="50000"/>
                </a:spcBef>
                <a:spcAft>
                  <a:spcPts val="1800"/>
                </a:spcAft>
                <a:buClr>
                  <a:srgbClr val="FFFFFF"/>
                </a:buClr>
                <a:buSzPct val="100000"/>
              </a:pPr>
              <a:endParaRPr lang="en-US" sz="2000" kern="0" dirty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iscoregular"/>
              </a:endParaRPr>
            </a:p>
          </p:txBody>
        </p:sp>
        <p:sp>
          <p:nvSpPr>
            <p:cNvPr id="160" name="Rectangle 13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gray">
            <a:xfrm>
              <a:off x="3074294" y="2381001"/>
              <a:ext cx="1527175" cy="189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 anchor="ctr">
              <a:spAutoFit/>
            </a:bodyPr>
            <a:lstStyle/>
            <a:p>
              <a:pPr algn="ctr" defTabSz="814319">
                <a:buClr>
                  <a:srgbClr val="000000"/>
                </a:buClr>
                <a:defRPr/>
              </a:pPr>
              <a:r>
                <a:rPr lang="en-US" sz="1600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iscoregular"/>
                  <a:cs typeface="Arial" pitchFamily="34" charset="0"/>
                </a:rPr>
                <a:t>Policy Management</a:t>
              </a:r>
              <a:endParaRPr lang="en-US" sz="12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scoregular"/>
                <a:cs typeface="Arial" pitchFamily="34" charset="0"/>
              </a:endParaRPr>
            </a:p>
          </p:txBody>
        </p:sp>
      </p:grpSp>
      <p:grpSp>
        <p:nvGrpSpPr>
          <p:cNvPr id="173" name="Group 43"/>
          <p:cNvGrpSpPr>
            <a:grpSpLocks/>
          </p:cNvGrpSpPr>
          <p:nvPr/>
        </p:nvGrpSpPr>
        <p:grpSpPr>
          <a:xfrm>
            <a:off x="3400783" y="4521200"/>
            <a:ext cx="5246720" cy="530352"/>
            <a:chOff x="2565400" y="2271713"/>
            <a:chExt cx="2544963" cy="407986"/>
          </a:xfrm>
        </p:grpSpPr>
        <p:sp>
          <p:nvSpPr>
            <p:cNvPr id="185" name="Rectangle 184"/>
            <p:cNvSpPr/>
            <p:nvPr/>
          </p:nvSpPr>
          <p:spPr>
            <a:xfrm>
              <a:off x="2565400" y="2271713"/>
              <a:ext cx="2544963" cy="407986"/>
            </a:xfrm>
            <a:prstGeom prst="rect">
              <a:avLst/>
            </a:prstGeom>
            <a:gradFill>
              <a:gsLst>
                <a:gs pos="100000">
                  <a:srgbClr val="08252E"/>
                </a:gs>
                <a:gs pos="0">
                  <a:srgbClr val="0D495B"/>
                </a:gs>
              </a:gsLst>
              <a:lin ang="5400000" scaled="0"/>
            </a:gradFill>
            <a:ln w="25400" cap="flat">
              <a:gradFill>
                <a:gsLst>
                  <a:gs pos="5400">
                    <a:srgbClr val="15BEC2"/>
                  </a:gs>
                  <a:gs pos="100000">
                    <a:srgbClr val="15BEC2">
                      <a:alpha val="0"/>
                    </a:srgbClr>
                  </a:gs>
                  <a:gs pos="95000">
                    <a:srgbClr val="15BEC2"/>
                  </a:gs>
                  <a:gs pos="0">
                    <a:srgbClr val="01BBBB">
                      <a:alpha val="0"/>
                    </a:srgbClr>
                  </a:gs>
                </a:gsLst>
                <a:lin ang="0" scaled="0"/>
              </a:gradFill>
              <a:prstDash val="solid"/>
              <a:miter lim="800000"/>
              <a:headEnd/>
              <a:tailEnd/>
            </a:ln>
            <a:effectLst>
              <a:outerShdw blurRad="152400" dist="76200" dir="5400000" algn="t" rotWithShape="0">
                <a:prstClr val="black">
                  <a:alpha val="88000"/>
                </a:prst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609468">
                <a:spcBef>
                  <a:spcPct val="50000"/>
                </a:spcBef>
                <a:spcAft>
                  <a:spcPts val="1800"/>
                </a:spcAft>
                <a:buClr>
                  <a:srgbClr val="FFFFFF"/>
                </a:buClr>
                <a:buSzPct val="100000"/>
              </a:pPr>
              <a:endParaRPr lang="en-US" sz="2000" kern="0" dirty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iscoregular"/>
              </a:endParaRPr>
            </a:p>
          </p:txBody>
        </p:sp>
        <p:sp>
          <p:nvSpPr>
            <p:cNvPr id="186" name="Rectangle 13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gray">
            <a:xfrm>
              <a:off x="2776202" y="2381001"/>
              <a:ext cx="2123359" cy="189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algn="ctr" defTabSz="814319">
                <a:buClr>
                  <a:srgbClr val="000000"/>
                </a:buClr>
                <a:defRPr/>
              </a:pPr>
              <a:r>
                <a:rPr lang="en-US" sz="1600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iscoregular"/>
                  <a:cs typeface="Arial" pitchFamily="34" charset="0"/>
                </a:rPr>
                <a:t>Secure Mobility</a:t>
              </a:r>
              <a:endParaRPr lang="en-US" sz="12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scoregular"/>
                <a:cs typeface="Arial" pitchFamily="34" charset="0"/>
              </a:endParaRPr>
            </a:p>
          </p:txBody>
        </p:sp>
      </p:grpSp>
      <p:grpSp>
        <p:nvGrpSpPr>
          <p:cNvPr id="193" name="Group 49"/>
          <p:cNvGrpSpPr>
            <a:grpSpLocks/>
          </p:cNvGrpSpPr>
          <p:nvPr/>
        </p:nvGrpSpPr>
        <p:grpSpPr>
          <a:xfrm>
            <a:off x="3400783" y="3238500"/>
            <a:ext cx="5246720" cy="530352"/>
            <a:chOff x="2565400" y="2271713"/>
            <a:chExt cx="2544963" cy="407986"/>
          </a:xfrm>
        </p:grpSpPr>
        <p:sp>
          <p:nvSpPr>
            <p:cNvPr id="194" name="Rectangle 193"/>
            <p:cNvSpPr/>
            <p:nvPr/>
          </p:nvSpPr>
          <p:spPr>
            <a:xfrm>
              <a:off x="2565400" y="2271713"/>
              <a:ext cx="2544963" cy="407986"/>
            </a:xfrm>
            <a:prstGeom prst="rect">
              <a:avLst/>
            </a:prstGeom>
            <a:gradFill>
              <a:gsLst>
                <a:gs pos="100000">
                  <a:srgbClr val="08252E"/>
                </a:gs>
                <a:gs pos="0">
                  <a:srgbClr val="0D495B"/>
                </a:gs>
              </a:gsLst>
              <a:lin ang="5400000" scaled="0"/>
            </a:gradFill>
            <a:ln w="25400" cap="flat">
              <a:gradFill>
                <a:gsLst>
                  <a:gs pos="5400">
                    <a:srgbClr val="15BEC2"/>
                  </a:gs>
                  <a:gs pos="100000">
                    <a:srgbClr val="15BEC2">
                      <a:alpha val="0"/>
                    </a:srgbClr>
                  </a:gs>
                  <a:gs pos="95000">
                    <a:srgbClr val="15BEC2"/>
                  </a:gs>
                  <a:gs pos="0">
                    <a:srgbClr val="01BBBB">
                      <a:alpha val="0"/>
                    </a:srgbClr>
                  </a:gs>
                </a:gsLst>
                <a:lin ang="0" scaled="0"/>
              </a:gradFill>
              <a:prstDash val="solid"/>
              <a:miter lim="800000"/>
              <a:headEnd/>
              <a:tailEnd/>
            </a:ln>
            <a:effectLst>
              <a:outerShdw blurRad="152400" dist="76200" dir="5400000" algn="t" rotWithShape="0">
                <a:prstClr val="black">
                  <a:alpha val="88000"/>
                </a:prst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609468">
                <a:spcBef>
                  <a:spcPct val="50000"/>
                </a:spcBef>
                <a:spcAft>
                  <a:spcPts val="1800"/>
                </a:spcAft>
                <a:buClr>
                  <a:srgbClr val="FFFFFF"/>
                </a:buClr>
                <a:buSzPct val="100000"/>
              </a:pPr>
              <a:endParaRPr lang="en-US" sz="2000" kern="0" dirty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iscoregular"/>
              </a:endParaRPr>
            </a:p>
          </p:txBody>
        </p:sp>
        <p:sp>
          <p:nvSpPr>
            <p:cNvPr id="195" name="Rectangle 13"/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gray">
            <a:xfrm>
              <a:off x="2633309" y="2393144"/>
              <a:ext cx="2409147" cy="189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algn="ctr" defTabSz="814319">
                <a:buClr>
                  <a:srgbClr val="000000"/>
                </a:buClr>
                <a:defRPr/>
              </a:pPr>
              <a:r>
                <a:rPr lang="en-US" sz="1600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iscoregular"/>
                  <a:cs typeface="Arial" pitchFamily="34" charset="0"/>
                </a:rPr>
                <a:t>Workspace Productivity Applications</a:t>
              </a:r>
            </a:p>
          </p:txBody>
        </p:sp>
      </p:grpSp>
      <p:sp>
        <p:nvSpPr>
          <p:cNvPr id="68" name="TextBox 67"/>
          <p:cNvSpPr txBox="1"/>
          <p:nvPr/>
        </p:nvSpPr>
        <p:spPr>
          <a:xfrm>
            <a:off x="3275012" y="5295900"/>
            <a:ext cx="6106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4CF868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Zapf Dingbats"/>
                <a:ea typeface="Zapf Dingbats"/>
                <a:cs typeface="Zapf Dingbats"/>
              </a:rPr>
              <a:t>✓</a:t>
            </a:r>
            <a:endParaRPr lang="en-US" sz="4400" b="1" dirty="0">
              <a:solidFill>
                <a:srgbClr val="4CF868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275012" y="4572000"/>
            <a:ext cx="6106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4CF868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Zapf Dingbats"/>
                <a:ea typeface="Zapf Dingbats"/>
                <a:cs typeface="Zapf Dingbats"/>
              </a:rPr>
              <a:t>✓</a:t>
            </a:r>
            <a:endParaRPr lang="en-US" sz="4400" b="1" dirty="0">
              <a:solidFill>
                <a:srgbClr val="4CF868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3275012" y="3954959"/>
            <a:ext cx="6106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4CF868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Zapf Dingbats"/>
                <a:ea typeface="Zapf Dingbats"/>
                <a:cs typeface="Zapf Dingbats"/>
              </a:rPr>
              <a:t>✓</a:t>
            </a:r>
            <a:endParaRPr lang="en-US" sz="4400" b="1" dirty="0">
              <a:solidFill>
                <a:srgbClr val="4CF868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3275012" y="3269159"/>
            <a:ext cx="6106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4CF868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Zapf Dingbats"/>
                <a:ea typeface="Zapf Dingbats"/>
                <a:cs typeface="Zapf Dingbats"/>
              </a:rPr>
              <a:t>✓</a:t>
            </a:r>
            <a:endParaRPr lang="en-US" sz="4400" b="1" dirty="0">
              <a:solidFill>
                <a:srgbClr val="4CF868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grpSp>
        <p:nvGrpSpPr>
          <p:cNvPr id="78" name="Group 77"/>
          <p:cNvGrpSpPr/>
          <p:nvPr/>
        </p:nvGrpSpPr>
        <p:grpSpPr>
          <a:xfrm>
            <a:off x="8037903" y="3886200"/>
            <a:ext cx="384365" cy="2402820"/>
            <a:chOff x="5256212" y="3886200"/>
            <a:chExt cx="384365" cy="2402820"/>
          </a:xfrm>
        </p:grpSpPr>
        <p:sp>
          <p:nvSpPr>
            <p:cNvPr id="75" name="Rectangle 74"/>
            <p:cNvSpPr/>
            <p:nvPr/>
          </p:nvSpPr>
          <p:spPr>
            <a:xfrm>
              <a:off x="5256212" y="5765800"/>
              <a:ext cx="38436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kern="0" dirty="0" smtClean="0">
                  <a:solidFill>
                    <a:srgbClr val="4CF86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iscoregular"/>
                </a:rPr>
                <a:t>1</a:t>
              </a:r>
              <a:endParaRPr lang="en-US" sz="2800" dirty="0">
                <a:solidFill>
                  <a:srgbClr val="4CF8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5256212" y="5181600"/>
              <a:ext cx="38436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kern="0" dirty="0" smtClean="0">
                  <a:solidFill>
                    <a:srgbClr val="4CF86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iscoregular"/>
                </a:rPr>
                <a:t>2</a:t>
              </a:r>
              <a:endParaRPr lang="en-US" sz="2800" dirty="0">
                <a:solidFill>
                  <a:srgbClr val="4CF8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5256212" y="3886200"/>
              <a:ext cx="38436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kern="0" dirty="0" smtClean="0">
                  <a:solidFill>
                    <a:srgbClr val="4CF86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iscoregular"/>
                </a:rPr>
                <a:t>3</a:t>
              </a:r>
              <a:endParaRPr lang="en-US" sz="2800" dirty="0">
                <a:solidFill>
                  <a:srgbClr val="4CF8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84" name="Curved Right Arrow 83"/>
          <p:cNvSpPr/>
          <p:nvPr/>
        </p:nvSpPr>
        <p:spPr>
          <a:xfrm rot="10800000">
            <a:off x="8571304" y="4038600"/>
            <a:ext cx="554038" cy="1447800"/>
          </a:xfrm>
          <a:prstGeom prst="curvedRightArrow">
            <a:avLst/>
          </a:prstGeom>
          <a:gradFill flip="none" rotWithShape="1">
            <a:gsLst>
              <a:gs pos="16000">
                <a:srgbClr val="4CF868"/>
              </a:gs>
              <a:gs pos="100000">
                <a:srgbClr val="4CF868">
                  <a:alpha val="0"/>
                </a:srgbClr>
              </a:gs>
            </a:gsLst>
            <a:lin ang="19200000" scaled="0"/>
            <a:tileRect/>
          </a:gra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83" name="Curved Right Arrow 82"/>
          <p:cNvSpPr/>
          <p:nvPr/>
        </p:nvSpPr>
        <p:spPr>
          <a:xfrm rot="10800000">
            <a:off x="8571304" y="5334000"/>
            <a:ext cx="554038" cy="914400"/>
          </a:xfrm>
          <a:prstGeom prst="curvedRightArrow">
            <a:avLst/>
          </a:prstGeom>
          <a:gradFill flip="none" rotWithShape="1">
            <a:gsLst>
              <a:gs pos="45000">
                <a:srgbClr val="4CF868"/>
              </a:gs>
              <a:gs pos="87000">
                <a:srgbClr val="4CF868">
                  <a:alpha val="0"/>
                </a:srgbClr>
              </a:gs>
            </a:gsLst>
            <a:lin ang="18240000" scaled="0"/>
            <a:tileRect/>
          </a:gra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1598612" y="1447800"/>
            <a:ext cx="3634328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/>
              <a:t>Building Blocks</a:t>
            </a:r>
            <a:r>
              <a:rPr lang="en-US" sz="2000" dirty="0" smtClean="0">
                <a:latin typeface="CiscoSansTT ExtraLight"/>
              </a:rPr>
              <a:t/>
            </a:r>
            <a:br>
              <a:rPr lang="en-US" sz="2000" dirty="0" smtClean="0">
                <a:latin typeface="CiscoSansTT ExtraLight"/>
              </a:rPr>
            </a:br>
            <a:endParaRPr lang="en-US" sz="2000" dirty="0" smtClean="0">
              <a:latin typeface="CiscoSansTT ExtraLight"/>
            </a:endParaRPr>
          </a:p>
          <a:p>
            <a:r>
              <a:rPr lang="en-US" dirty="0" smtClean="0">
                <a:latin typeface="CiscoSansTT ExtraLight"/>
              </a:rPr>
              <a:t>Added at </a:t>
            </a:r>
            <a:r>
              <a:rPr lang="en-US" b="1" dirty="0" smtClean="0"/>
              <a:t>any time</a:t>
            </a:r>
          </a:p>
          <a:p>
            <a:r>
              <a:rPr lang="en-US" dirty="0" smtClean="0">
                <a:latin typeface="CiscoSansTT ExtraLight"/>
                <a:cs typeface="CiscoSansTT ExtraLight"/>
              </a:rPr>
              <a:t>Are</a:t>
            </a:r>
            <a:r>
              <a:rPr lang="en-US" b="1" dirty="0" smtClean="0"/>
              <a:t> guaranteed </a:t>
            </a:r>
            <a:r>
              <a:rPr lang="en-US" dirty="0" smtClean="0">
                <a:latin typeface="CiscoSansTT ExtraLight"/>
                <a:cs typeface="CiscoSansTT ExtraLight"/>
              </a:rPr>
              <a:t>to work together</a:t>
            </a:r>
          </a:p>
          <a:p>
            <a:r>
              <a:rPr lang="en-US" b="1" dirty="0" smtClean="0">
                <a:cs typeface="Arial"/>
              </a:rPr>
              <a:t>Mitigate</a:t>
            </a:r>
            <a:r>
              <a:rPr lang="en-US" dirty="0" smtClean="0">
                <a:latin typeface="CiscoSansTT ExtraLight"/>
                <a:cs typeface="CiscoSansTT ExtraLight"/>
              </a:rPr>
              <a:t> risk</a:t>
            </a:r>
          </a:p>
          <a:p>
            <a:r>
              <a:rPr lang="en-US" b="1" dirty="0" smtClean="0">
                <a:cs typeface="CiscoSansTT ExtraLight"/>
              </a:rPr>
              <a:t>Protect</a:t>
            </a:r>
            <a:r>
              <a:rPr lang="en-US" dirty="0" smtClean="0">
                <a:latin typeface="CiscoSansTT ExtraLight"/>
                <a:cs typeface="CiscoSansTT ExtraLight"/>
              </a:rPr>
              <a:t> investment</a:t>
            </a:r>
            <a:endParaRPr lang="en-US" dirty="0">
              <a:latin typeface="CiscoSansTT ExtraLight"/>
              <a:cs typeface="CiscoSansTT ExtraLight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7354371" y="1356717"/>
            <a:ext cx="4836041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/>
              <a:t>Support Example:</a:t>
            </a:r>
            <a:r>
              <a:rPr lang="en-US" sz="2000" dirty="0" smtClean="0">
                <a:latin typeface="CiscoSansTT ExtraLight"/>
              </a:rPr>
              <a:t/>
            </a:r>
            <a:br>
              <a:rPr lang="en-US" sz="2000" dirty="0" smtClean="0">
                <a:latin typeface="CiscoSansTT ExtraLight"/>
              </a:rPr>
            </a:br>
            <a:endParaRPr lang="en-US" sz="2000" dirty="0" smtClean="0">
              <a:latin typeface="CiscoSansTT ExtraLight"/>
            </a:endParaRPr>
          </a:p>
          <a:p>
            <a:pPr marL="292100" indent="-292100"/>
            <a:r>
              <a:rPr lang="en-US" dirty="0" smtClean="0">
                <a:latin typeface="CiscoSansTT ExtraLight"/>
              </a:rPr>
              <a:t>1) Call with </a:t>
            </a:r>
            <a:r>
              <a:rPr lang="en-US" b="1" dirty="0" smtClean="0"/>
              <a:t>wireless issue</a:t>
            </a:r>
          </a:p>
          <a:p>
            <a:pPr marL="292100" indent="-292100"/>
            <a:r>
              <a:rPr lang="en-US" dirty="0" smtClean="0">
                <a:latin typeface="CiscoSansTT ExtraLight"/>
                <a:cs typeface="CiscoSansTT ExtraLight"/>
              </a:rPr>
              <a:t>2) Appears to be really a</a:t>
            </a:r>
            <a:r>
              <a:rPr lang="en-US" b="1" dirty="0" smtClean="0"/>
              <a:t> policy issue</a:t>
            </a:r>
          </a:p>
          <a:p>
            <a:pPr marL="292100" indent="-292100"/>
            <a:r>
              <a:rPr lang="en-US" dirty="0" smtClean="0">
                <a:latin typeface="CiscoSansTT ExtraLight"/>
                <a:cs typeface="CiscoSansTT ExtraLight"/>
              </a:rPr>
              <a:t>3) Finally determine it is a </a:t>
            </a:r>
            <a:r>
              <a:rPr lang="en-US" b="1" dirty="0" smtClean="0"/>
              <a:t>MDM issue  </a:t>
            </a:r>
          </a:p>
        </p:txBody>
      </p:sp>
    </p:spTree>
    <p:extLst>
      <p:ext uri="{BB962C8B-B14F-4D97-AF65-F5344CB8AC3E}">
        <p14:creationId xmlns:p14="http://schemas.microsoft.com/office/powerpoint/2010/main" val="3841500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125 0 " pathEditMode="relative" ptsTypes="AA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125 0 " pathEditMode="relative" ptsTypes="AA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" grpId="0" animBg="1"/>
      <p:bldP spid="68" grpId="0"/>
      <p:bldP spid="70" grpId="0"/>
      <p:bldP spid="72" grpId="0"/>
      <p:bldP spid="73" grpId="0"/>
      <p:bldP spid="84" grpId="0" animBg="1"/>
      <p:bldP spid="83" grpId="0" animBg="1"/>
      <p:bldP spid="92" grpId="0"/>
      <p:bldP spid="9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e798a5ec1773f0b8f3d4fd759b4b734a2b48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ndmhM3MzEOyn3Xdxyn78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ndmhM3MzEOyn3Xdxyn78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ndmhM3MzEOyn3Xdxyn78A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ndmhM3MzEOyn3Xdxyn78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ndmhM3MzEOyn3Xdxyn78A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ndmhM3MzEOyn3Xdxyn78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ndmhM3MzEOyn3Xdxyn78A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ndmhM3MzEOyn3Xdxyn78A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ndmhM3MzEOyn3Xdxyn78A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ndmhM3MzEOyn3Xdxyn78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ndmhM3MzEOyn3Xdxyn78A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ndmhM3MzEOyn3Xdxyn78A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ndmhM3MzEOyn3Xdxyn78A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ndmhM3MzEOyn3Xdxyn78A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ndmhM3MzEOyn3Xdxyn78A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ndmhM3MzEOyn3Xdxyn78A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ndmhM3MzEOyn3Xdxyn78A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ndmhM3MzEOyn3Xdxyn78A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ndmhM3MzEOyn3Xdxyn78A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ndmhM3MzEOyn3Xdxyn78A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ndmhM3MzEOyn3Xdxyn78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ndmhM3MzEOyn3Xdxyn78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ndmhM3MzEOyn3Xdxyn78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ndmhM3MzEOyn3Xdxyn78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ndmhM3MzEOyn3Xdxyn78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ndmhM3MzEOyn3Xdxyn78A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ndmhM3MzEOyn3Xdxyn78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ndmhM3MzEOyn3Xdxyn78A"/>
</p:tagLst>
</file>

<file path=ppt/theme/theme1.xml><?xml version="1.0" encoding="utf-8"?>
<a:theme xmlns:a="http://schemas.openxmlformats.org/drawingml/2006/main" name="Cisco_Temp_2012_dark_16x9_Arial">
  <a:themeElements>
    <a:clrScheme name="Cisco Mobilty">
      <a:dk1>
        <a:srgbClr val="FFFFFF"/>
      </a:dk1>
      <a:lt1>
        <a:srgbClr val="8E909E"/>
      </a:lt1>
      <a:dk2>
        <a:srgbClr val="277EFD"/>
      </a:dk2>
      <a:lt2>
        <a:srgbClr val="7322C4"/>
      </a:lt2>
      <a:accent1>
        <a:srgbClr val="B42EE8"/>
      </a:accent1>
      <a:accent2>
        <a:srgbClr val="11E5BB"/>
      </a:accent2>
      <a:accent3>
        <a:srgbClr val="08ACF6"/>
      </a:accent3>
      <a:accent4>
        <a:srgbClr val="212227"/>
      </a:accent4>
      <a:accent5>
        <a:srgbClr val="8E909E"/>
      </a:accent5>
      <a:accent6>
        <a:srgbClr val="FFFFFF"/>
      </a:accent6>
      <a:hlink>
        <a:srgbClr val="025CE0"/>
      </a:hlink>
      <a:folHlink>
        <a:srgbClr val="5699FD"/>
      </a:folHlink>
    </a:clrScheme>
    <a:fontScheme name="Cisco 2010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96D6"/>
        </a:solidFill>
        <a:ln>
          <a:noFill/>
        </a:ln>
        <a:effectLst>
          <a:outerShdw blurRad="76200" dist="50800" dir="5400000" algn="ctr" rotWithShape="0">
            <a:srgbClr val="000000">
              <a:alpha val="27000"/>
            </a:srgbClr>
          </a:outerShdw>
        </a:effectLst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15187</TotalTime>
  <Words>749</Words>
  <Application>Microsoft Office PowerPoint</Application>
  <PresentationFormat>Custom</PresentationFormat>
  <Paragraphs>268</Paragraphs>
  <Slides>14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Cisco_Temp_2012_dark_16x9_Arial</vt:lpstr>
      <vt:lpstr>Cisco BYOD Smart Solutions: Freedom, Flexibility &amp; Choice to Work Your Way</vt:lpstr>
      <vt:lpstr>The Future Enables Freedom </vt:lpstr>
      <vt:lpstr>Smart Solutions Powering Mobility</vt:lpstr>
      <vt:lpstr>BYOD Smart Solution A Single Cross-Architectural Technology Framework</vt:lpstr>
      <vt:lpstr>Introducing the BYOD Smart Solution</vt:lpstr>
      <vt:lpstr>Making the Technology a Smart Solution</vt:lpstr>
      <vt:lpstr>BYOD Smart Solution A Single, Integrated, Cross-Architectural Technology Framework</vt:lpstr>
      <vt:lpstr>A Single Cross-Architectural Technology Framework</vt:lpstr>
      <vt:lpstr>Investment protection and end-to-end support Modular and Validated</vt:lpstr>
      <vt:lpstr>BYOD made easy Modular and Validated</vt:lpstr>
      <vt:lpstr>PowerPoint Presentation</vt:lpstr>
      <vt:lpstr>BYOD Use Cases &amp; Solutions</vt:lpstr>
      <vt:lpstr>Advantages of a Comprehensive Workspace Approach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Real, Relevant, Surprising and Fresh: Cisco Brand</dc:title>
  <dc:creator>Ryan Muta</dc:creator>
  <cp:lastModifiedBy>Mary Hern</cp:lastModifiedBy>
  <cp:revision>837</cp:revision>
  <dcterms:created xsi:type="dcterms:W3CDTF">2013-01-25T19:37:57Z</dcterms:created>
  <dcterms:modified xsi:type="dcterms:W3CDTF">2013-08-06T19:22:40Z</dcterms:modified>
</cp:coreProperties>
</file>