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 id="2147483954" r:id="rId2"/>
  </p:sldMasterIdLst>
  <p:notesMasterIdLst>
    <p:notesMasterId r:id="rId42"/>
  </p:notesMasterIdLst>
  <p:handoutMasterIdLst>
    <p:handoutMasterId r:id="rId43"/>
  </p:handoutMasterIdLst>
  <p:sldIdLst>
    <p:sldId id="349" r:id="rId3"/>
    <p:sldId id="438" r:id="rId4"/>
    <p:sldId id="404" r:id="rId5"/>
    <p:sldId id="350" r:id="rId6"/>
    <p:sldId id="435" r:id="rId7"/>
    <p:sldId id="445" r:id="rId8"/>
    <p:sldId id="447" r:id="rId9"/>
    <p:sldId id="448" r:id="rId10"/>
    <p:sldId id="449" r:id="rId11"/>
    <p:sldId id="434" r:id="rId12"/>
    <p:sldId id="358" r:id="rId13"/>
    <p:sldId id="357" r:id="rId14"/>
    <p:sldId id="455" r:id="rId15"/>
    <p:sldId id="462" r:id="rId16"/>
    <p:sldId id="406" r:id="rId17"/>
    <p:sldId id="408" r:id="rId18"/>
    <p:sldId id="362" r:id="rId19"/>
    <p:sldId id="436" r:id="rId20"/>
    <p:sldId id="365" r:id="rId21"/>
    <p:sldId id="366" r:id="rId22"/>
    <p:sldId id="367" r:id="rId23"/>
    <p:sldId id="374" r:id="rId24"/>
    <p:sldId id="417" r:id="rId25"/>
    <p:sldId id="411" r:id="rId26"/>
    <p:sldId id="369" r:id="rId27"/>
    <p:sldId id="370" r:id="rId28"/>
    <p:sldId id="371" r:id="rId29"/>
    <p:sldId id="437" r:id="rId30"/>
    <p:sldId id="416" r:id="rId31"/>
    <p:sldId id="423" r:id="rId32"/>
    <p:sldId id="425" r:id="rId33"/>
    <p:sldId id="427" r:id="rId34"/>
    <p:sldId id="380" r:id="rId35"/>
    <p:sldId id="386" r:id="rId36"/>
    <p:sldId id="464" r:id="rId37"/>
    <p:sldId id="395" r:id="rId38"/>
    <p:sldId id="396" r:id="rId39"/>
    <p:sldId id="461" r:id="rId40"/>
    <p:sldId id="440" r:id="rId41"/>
  </p:sldIdLst>
  <p:sldSz cx="9144000" cy="6858000" type="screen4x3"/>
  <p:notesSz cx="6858000" cy="9313863"/>
  <p:embeddedFontLst>
    <p:embeddedFont>
      <p:font typeface="Ciscolight" charset="0"/>
      <p:regular r:id="rId44"/>
    </p:embeddedFont>
    <p:embeddedFont>
      <p:font typeface="ＭＳ Ｐゴシック" pitchFamily="34" charset="-128"/>
      <p:regular r:id="rId45"/>
    </p:embeddedFont>
    <p:embeddedFont>
      <p:font typeface="Wingdings 3" pitchFamily="18" charset="2"/>
      <p:regular r:id="rId46"/>
    </p:embeddedFont>
    <p:embeddedFont>
      <p:font typeface="Calibri" pitchFamily="34" charset="0"/>
      <p:regular r:id="rId47"/>
      <p:bold r:id="rId48"/>
      <p:italic r:id="rId49"/>
      <p:boldItalic r:id="rId50"/>
    </p:embeddedFont>
    <p:embeddedFont>
      <p:font typeface="Cambria" pitchFamily="18" charset="0"/>
      <p:regular r:id="rId51"/>
      <p:bold r:id="rId52"/>
      <p:italic r:id="rId53"/>
      <p:boldItalic r:id="rId54"/>
    </p:embeddedFont>
    <p:embeddedFont>
      <p:font typeface="Arial Narrow"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gilad"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3BFF"/>
    <a:srgbClr val="FFE14F"/>
    <a:srgbClr val="757789"/>
    <a:srgbClr val="5C5E6C"/>
    <a:srgbClr val="05B56E"/>
    <a:srgbClr val="6E2887"/>
    <a:srgbClr val="C180D9"/>
    <a:srgbClr val="5147D1"/>
    <a:srgbClr val="221C70"/>
    <a:srgbClr val="29BDDB"/>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97797" autoAdjust="0"/>
  </p:normalViewPr>
  <p:slideViewPr>
    <p:cSldViewPr snapToGrid="0">
      <p:cViewPr varScale="1">
        <p:scale>
          <a:sx n="76" d="100"/>
          <a:sy n="76" d="100"/>
        </p:scale>
        <p:origin x="-810" y="-84"/>
      </p:cViewPr>
      <p:guideLst>
        <p:guide orient="horz" pos="1727"/>
        <p:guide/>
      </p:guideLst>
    </p:cSldViewPr>
  </p:slideViewPr>
  <p:notesTextViewPr>
    <p:cViewPr>
      <p:scale>
        <a:sx n="100" d="100"/>
        <a:sy n="100" d="100"/>
      </p:scale>
      <p:origin x="0" y="0"/>
    </p:cViewPr>
  </p:notesTextViewPr>
  <p:sorterViewPr>
    <p:cViewPr>
      <p:scale>
        <a:sx n="100" d="100"/>
        <a:sy n="100" d="100"/>
      </p:scale>
      <p:origin x="0" y="9486"/>
    </p:cViewPr>
  </p:sorterViewPr>
  <p:notesViewPr>
    <p:cSldViewPr snapToGrid="0">
      <p:cViewPr varScale="1">
        <p:scale>
          <a:sx n="51" d="100"/>
          <a:sy n="51" d="100"/>
        </p:scale>
        <p:origin x="-2652" y="-90"/>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012"/>
          </a:xfrm>
          <a:prstGeom prst="rect">
            <a:avLst/>
          </a:prstGeom>
        </p:spPr>
        <p:txBody>
          <a:bodyPr vert="horz" lIns="91440" tIns="45720" rIns="91440" bIns="45720" rtlCol="0"/>
          <a:lstStyle>
            <a:lvl1pPr algn="r">
              <a:defRPr sz="1200"/>
            </a:lvl1pPr>
          </a:lstStyle>
          <a:p>
            <a:fld id="{572B7363-77E8-48F5-9508-B24BC515EFA5}" type="datetimeFigureOut">
              <a:rPr lang="en-US" smtClean="0"/>
              <a:pPr/>
              <a:t>5/30/2012</a:t>
            </a:fld>
            <a:endParaRPr lang="en-US" dirty="0"/>
          </a:p>
        </p:txBody>
      </p:sp>
      <p:sp>
        <p:nvSpPr>
          <p:cNvPr id="4" name="Footer Placeholder 3"/>
          <p:cNvSpPr>
            <a:spLocks noGrp="1"/>
          </p:cNvSpPr>
          <p:nvPr>
            <p:ph type="ftr" sz="quarter" idx="2"/>
          </p:nvPr>
        </p:nvSpPr>
        <p:spPr>
          <a:xfrm>
            <a:off x="0" y="8846261"/>
            <a:ext cx="2971800" cy="466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261"/>
            <a:ext cx="2971800" cy="466012"/>
          </a:xfrm>
          <a:prstGeom prst="rect">
            <a:avLst/>
          </a:prstGeom>
        </p:spPr>
        <p:txBody>
          <a:bodyPr vert="horz" lIns="91440" tIns="45720" rIns="91440" bIns="45720" rtlCol="0" anchor="b"/>
          <a:lstStyle>
            <a:lvl1pPr algn="r">
              <a:defRPr sz="1200"/>
            </a:lvl1pPr>
          </a:lstStyle>
          <a:p>
            <a:fld id="{475EA1FC-DD7F-4640-A889-0DD9E8EF89BF}"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142500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012"/>
          </a:xfrm>
          <a:prstGeom prst="rect">
            <a:avLst/>
          </a:prstGeom>
        </p:spPr>
        <p:txBody>
          <a:bodyPr vert="horz" lIns="91440" tIns="45720" rIns="91440" bIns="45720" rtlCol="0"/>
          <a:lstStyle>
            <a:lvl1pPr algn="r">
              <a:defRPr sz="1200"/>
            </a:lvl1pPr>
          </a:lstStyle>
          <a:p>
            <a:fld id="{A402F0CD-EA6F-4BD2-B99C-AC5077F99FF3}" type="datetimeFigureOut">
              <a:rPr lang="en-US" smtClean="0"/>
              <a:pPr/>
              <a:t>5/30/2012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721"/>
            <a:ext cx="5486400" cy="41909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261"/>
            <a:ext cx="2971800" cy="466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261"/>
            <a:ext cx="2971800" cy="466012"/>
          </a:xfrm>
          <a:prstGeom prst="rect">
            <a:avLst/>
          </a:prstGeom>
        </p:spPr>
        <p:txBody>
          <a:bodyPr vert="horz" lIns="91440" tIns="45720" rIns="91440" bIns="45720" rtlCol="0" anchor="b"/>
          <a:lstStyle>
            <a:lvl1pPr algn="r">
              <a:defRPr sz="1200"/>
            </a:lvl1pPr>
          </a:lstStyle>
          <a:p>
            <a:fld id="{E959F602-BDF1-407D-A79B-0A9565B4441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67121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etworkworld.com/topics/server.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isco.com/en/US/netsol/ns1015/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isco.com/en/US/products/ps10680/index.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fld id="{330DCF72-E571-004E-B9B7-035D4CFAE167}" type="slidenum">
              <a:rPr lang="en-US" sz="1200" kern="1200">
                <a:solidFill>
                  <a:prstClr val="black"/>
                </a:solidFill>
                <a:latin typeface="Calibri"/>
                <a:ea typeface="+mn-ea"/>
                <a:cs typeface="+mn-cs"/>
              </a:rPr>
              <a:pPr algn="r" rtl="0"/>
              <a:t>12</a:t>
            </a:fld>
            <a:endParaRPr lang="en-US" sz="1200" kern="1200" dirty="0">
              <a:solidFill>
                <a:prstClr val="black"/>
              </a:solidFill>
              <a:latin typeface="Calibri"/>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162303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layers to support All the the Devices. Taking an</a:t>
            </a:r>
            <a:r>
              <a:rPr lang="en-US" baseline="0" dirty="0" smtClean="0"/>
              <a:t> architectural approach. Not building out Point solutions.</a:t>
            </a:r>
            <a:endParaRPr lang="en-US" dirty="0"/>
          </a:p>
        </p:txBody>
      </p:sp>
      <p:sp>
        <p:nvSpPr>
          <p:cNvPr id="4" name="Slide Number Placeholder 3"/>
          <p:cNvSpPr>
            <a:spLocks noGrp="1"/>
          </p:cNvSpPr>
          <p:nvPr>
            <p:ph type="sldNum" sz="quarter" idx="10"/>
          </p:nvPr>
        </p:nvSpPr>
        <p:spPr/>
        <p:txBody>
          <a:bodyPr/>
          <a:lstStyle/>
          <a:p>
            <a:pPr algn="r" rtl="0"/>
            <a:fld id="{39020DCD-4BA5-0344-9FD1-56A5504D8E79}" type="slidenum">
              <a:rPr lang="en-US" sz="1200" kern="1200">
                <a:solidFill>
                  <a:prstClr val="black"/>
                </a:solidFill>
                <a:latin typeface="Calibri"/>
                <a:ea typeface="+mn-ea"/>
                <a:cs typeface="+mn-cs"/>
              </a:rPr>
              <a:pPr algn="r" rtl="0"/>
              <a:t>13</a:t>
            </a:fld>
            <a:endParaRPr lang="en-US" sz="1200" kern="1200" dirty="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Business</a:t>
            </a:r>
            <a:r>
              <a:rPr lang="en-US" baseline="0" dirty="0" smtClean="0"/>
              <a:t> Policies:</a:t>
            </a:r>
          </a:p>
          <a:p>
            <a:r>
              <a:rPr lang="en-US" baseline="0" dirty="0" smtClean="0"/>
              <a:t>	1) Guest Access</a:t>
            </a:r>
          </a:p>
          <a:p>
            <a:r>
              <a:rPr lang="en-US" baseline="0" dirty="0" smtClean="0"/>
              <a:t>	2) restricted access based on user, device, or location (i.e. provide a subset of access, relative what the user would have access to from a corporate-managed device)</a:t>
            </a:r>
          </a:p>
          <a:p>
            <a:endParaRPr lang="en-US" baseline="0" dirty="0" smtClean="0"/>
          </a:p>
          <a:p>
            <a:r>
              <a:rPr lang="en-US" baseline="0" dirty="0" smtClean="0"/>
              <a:t>Basic, Enhanced </a:t>
            </a:r>
          </a:p>
          <a:p>
            <a:endParaRPr lang="en-US" baseline="0" dirty="0" smtClean="0"/>
          </a:p>
          <a:p>
            <a:r>
              <a:rPr lang="en-US" baseline="0" dirty="0" smtClean="0"/>
              <a:t>What are the salient points for WAN… how does WAN infrastructure apply to BYOD? (Routing features, video optimization, Application performance????)</a:t>
            </a:r>
            <a:endParaRPr lang="en-US" dirty="0"/>
          </a:p>
        </p:txBody>
      </p:sp>
      <p:sp>
        <p:nvSpPr>
          <p:cNvPr id="4" name="Slide Number Placeholder 3"/>
          <p:cNvSpPr>
            <a:spLocks noGrp="1"/>
          </p:cNvSpPr>
          <p:nvPr>
            <p:ph type="sldNum" sz="quarter" idx="10"/>
          </p:nvPr>
        </p:nvSpPr>
        <p:spPr/>
        <p:txBody>
          <a:bodyPr/>
          <a:lstStyle/>
          <a:p>
            <a:pPr algn="r" rtl="0"/>
            <a:fld id="{B67CB597-C648-AA45-A8AE-3C7244EA7672}" type="slidenum">
              <a:rPr lang="en-US" sz="1200" kern="1200">
                <a:solidFill>
                  <a:prstClr val="black"/>
                </a:solidFill>
                <a:latin typeface="Calibri"/>
                <a:ea typeface="+mn-ea"/>
                <a:cs typeface="+mn-cs"/>
              </a:rPr>
              <a:pPr algn="r" rtl="0"/>
              <a:t>16</a:t>
            </a:fld>
            <a:endParaRPr lang="en-US" sz="1200" kern="1200" dirty="0">
              <a:solidFill>
                <a:prstClr val="black"/>
              </a:solidFill>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lumMod val="75000"/>
                    <a:lumOff val="25000"/>
                  </a:schemeClr>
                </a:solidFill>
              </a:rPr>
              <a:t>Technologies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802.1X, Profiling</a:t>
            </a:r>
          </a:p>
          <a:p>
            <a:pPr marL="182880" lvl="1" indent="-182880">
              <a:spcBef>
                <a:spcPts val="400"/>
              </a:spcBef>
              <a:buClr>
                <a:schemeClr val="accent2"/>
              </a:buClr>
              <a:buFont typeface="Arial"/>
              <a:buChar char="•"/>
            </a:pPr>
            <a:endParaRPr lang="en-US" sz="1400" dirty="0" smtClean="0">
              <a:solidFill>
                <a:schemeClr val="tx1">
                  <a:lumMod val="75000"/>
                  <a:lumOff val="25000"/>
                </a:schemeClr>
              </a:solidFill>
            </a:endParaRPr>
          </a:p>
          <a:p>
            <a:r>
              <a:rPr lang="en-US" b="1" dirty="0" smtClean="0">
                <a:solidFill>
                  <a:schemeClr val="tx1">
                    <a:lumMod val="75000"/>
                    <a:lumOff val="25000"/>
                  </a:schemeClr>
                </a:solidFill>
              </a:rPr>
              <a:t>Solution Components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Cisco Switches + WLCs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ISE</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NCS Prime</a:t>
            </a:r>
          </a:p>
          <a:p>
            <a:pPr marL="182880" lvl="1" indent="-182880">
              <a:spcBef>
                <a:spcPts val="400"/>
              </a:spcBef>
              <a:buClr>
                <a:schemeClr val="accent2"/>
              </a:buClr>
              <a:buFont typeface="Arial"/>
              <a:buNone/>
            </a:pPr>
            <a:endParaRPr lang="en-US" sz="1400" dirty="0" smtClean="0"/>
          </a:p>
          <a:p>
            <a:pPr marL="182880" lvl="1" indent="-182880">
              <a:spcBef>
                <a:spcPts val="400"/>
              </a:spcBef>
              <a:buClr>
                <a:schemeClr val="accent2"/>
              </a:buClr>
              <a:buFont typeface="Arial"/>
              <a:buNone/>
            </a:pPr>
            <a:endParaRPr lang="en-US" sz="1400" dirty="0" smtClean="0"/>
          </a:p>
          <a:p>
            <a:r>
              <a:rPr lang="en-US" sz="1050" b="1" dirty="0" smtClean="0">
                <a:solidFill>
                  <a:schemeClr val="tx1">
                    <a:lumMod val="75000"/>
                    <a:lumOff val="25000"/>
                  </a:schemeClr>
                </a:solidFill>
              </a:rPr>
              <a:t>Cisco How (or Why) we implement or why we are better…</a:t>
            </a:r>
          </a:p>
          <a:p>
            <a:pPr marL="182880" lvl="1" indent="-182880">
              <a:spcBef>
                <a:spcPts val="400"/>
              </a:spcBef>
              <a:buClr>
                <a:schemeClr val="accent2"/>
              </a:buClr>
              <a:buFont typeface="Arial"/>
              <a:buChar char="•"/>
            </a:pPr>
            <a:r>
              <a:rPr lang="en-US" sz="900" dirty="0" smtClean="0"/>
              <a:t>High-performance 802.11n WLAN solutions by Cisco provide a foundation for enabling collaboration and deploying business-transformative applications that can’t be matched by pure-play vendors or other integrated network solution vendors.</a:t>
            </a:r>
          </a:p>
          <a:p>
            <a:pPr marL="182880" lvl="1" indent="-182880">
              <a:spcBef>
                <a:spcPts val="400"/>
              </a:spcBef>
              <a:buClr>
                <a:schemeClr val="accent2"/>
              </a:buClr>
              <a:buFont typeface="Arial"/>
              <a:buChar char="•"/>
            </a:pPr>
            <a:r>
              <a:rPr lang="en-US" sz="900" dirty="0" smtClean="0"/>
              <a:t>Cisco switches offer differentiated features such as monitor mode, FlexAuth and Security Group Access (SGA) enabling IT to enforce the business policy requirements for a secure BYOD deployment</a:t>
            </a:r>
          </a:p>
          <a:p>
            <a:pPr marL="182880" lvl="1" indent="-182880">
              <a:spcBef>
                <a:spcPts val="400"/>
              </a:spcBef>
              <a:buClr>
                <a:schemeClr val="accent2"/>
              </a:buClr>
              <a:buFont typeface="Arial"/>
              <a:buChar char="•"/>
            </a:pPr>
            <a:r>
              <a:rPr lang="en-US" sz="900" dirty="0" smtClean="0"/>
              <a:t>Cisco Identity Services Engine (ISE) is a next-generation identity and access control policy platform that enables enterprises to enforce compliance, enhance infrastructure security, and streamline their service operations. </a:t>
            </a:r>
          </a:p>
          <a:p>
            <a:pPr marL="182880" lvl="1" indent="-182880">
              <a:spcBef>
                <a:spcPts val="400"/>
              </a:spcBef>
              <a:buClr>
                <a:schemeClr val="accent2"/>
              </a:buClr>
              <a:buFont typeface="Arial"/>
              <a:buChar char="•"/>
            </a:pPr>
            <a:r>
              <a:rPr lang="en-US" sz="900" dirty="0" smtClean="0"/>
              <a:t>A first-of-its-kind platform, Cisco Prime NCS is the only solution to deliver comprehensive visibility to wired, wireless, and policy metrics in a single, unified view, providing faster troubleshooting and more efficient network operations. This unified view is critical for any BYOD deployment as more devices are introduced to the network at an increasing rate. It also provides complete visibility into endpoint connectivity, regardless of device, network, or location.</a:t>
            </a:r>
          </a:p>
          <a:p>
            <a:pPr marL="182880" lvl="1" indent="-182880">
              <a:spcBef>
                <a:spcPts val="400"/>
              </a:spcBef>
              <a:buClr>
                <a:schemeClr val="accent2"/>
              </a:buClr>
              <a:buFont typeface="Arial"/>
              <a:buNone/>
            </a:pPr>
            <a:endParaRPr lang="en-US" sz="1400" dirty="0"/>
          </a:p>
        </p:txBody>
      </p:sp>
      <p:sp>
        <p:nvSpPr>
          <p:cNvPr id="4" name="Slide Number Placeholder 3"/>
          <p:cNvSpPr>
            <a:spLocks noGrp="1"/>
          </p:cNvSpPr>
          <p:nvPr>
            <p:ph type="sldNum" sz="quarter" idx="10"/>
          </p:nvPr>
        </p:nvSpPr>
        <p:spPr/>
        <p:txBody>
          <a:bodyPr/>
          <a:lstStyle/>
          <a:p>
            <a:pPr algn="r" rtl="0"/>
            <a:fld id="{39020DCD-4BA5-0344-9FD1-56A5504D8E79}" type="slidenum">
              <a:rPr lang="en-US" sz="1200" kern="1200">
                <a:solidFill>
                  <a:prstClr val="black"/>
                </a:solidFill>
                <a:latin typeface="Calibri"/>
                <a:ea typeface="+mn-ea"/>
                <a:cs typeface="+mn-cs"/>
              </a:rPr>
              <a:pPr algn="r" rtl="0"/>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lumMod val="75000"/>
                    <a:lumOff val="25000"/>
                  </a:schemeClr>
                </a:solidFill>
              </a:rPr>
              <a:t>Technologies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802.1X, Profiling</a:t>
            </a:r>
          </a:p>
          <a:p>
            <a:pPr marL="182880" lvl="1" indent="-182880">
              <a:spcBef>
                <a:spcPts val="400"/>
              </a:spcBef>
              <a:buClr>
                <a:schemeClr val="accent2"/>
              </a:buClr>
              <a:buFont typeface="Arial"/>
              <a:buChar char="•"/>
            </a:pPr>
            <a:endParaRPr lang="en-US" sz="1400" dirty="0" smtClean="0">
              <a:solidFill>
                <a:schemeClr val="tx1">
                  <a:lumMod val="75000"/>
                  <a:lumOff val="25000"/>
                </a:schemeClr>
              </a:solidFill>
            </a:endParaRPr>
          </a:p>
          <a:p>
            <a:r>
              <a:rPr lang="en-US" b="1" dirty="0" smtClean="0">
                <a:solidFill>
                  <a:schemeClr val="tx1">
                    <a:lumMod val="75000"/>
                    <a:lumOff val="25000"/>
                  </a:schemeClr>
                </a:solidFill>
              </a:rPr>
              <a:t>Solution Components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Cisco Switches + WLCs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ISE</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NCS Prime</a:t>
            </a:r>
          </a:p>
          <a:p>
            <a:pPr marL="182880" lvl="1" indent="-182880">
              <a:spcBef>
                <a:spcPts val="400"/>
              </a:spcBef>
              <a:buClr>
                <a:schemeClr val="accent2"/>
              </a:buClr>
              <a:buFont typeface="Arial"/>
              <a:buNone/>
            </a:pPr>
            <a:endParaRPr lang="en-US" sz="1400" dirty="0" smtClean="0"/>
          </a:p>
          <a:p>
            <a:pPr marL="182880" lvl="1" indent="-182880">
              <a:spcBef>
                <a:spcPts val="400"/>
              </a:spcBef>
              <a:buClr>
                <a:schemeClr val="accent2"/>
              </a:buClr>
              <a:buFont typeface="Arial"/>
              <a:buNone/>
            </a:pPr>
            <a:endParaRPr lang="en-US" sz="1400" dirty="0" smtClean="0"/>
          </a:p>
          <a:p>
            <a:r>
              <a:rPr lang="en-US" sz="1050" b="1" dirty="0" smtClean="0">
                <a:solidFill>
                  <a:schemeClr val="tx1">
                    <a:lumMod val="75000"/>
                    <a:lumOff val="25000"/>
                  </a:schemeClr>
                </a:solidFill>
              </a:rPr>
              <a:t>Cisco How (or Why) we implement or why we are better…</a:t>
            </a:r>
          </a:p>
          <a:p>
            <a:pPr marL="182880" lvl="1" indent="-182880">
              <a:spcBef>
                <a:spcPts val="400"/>
              </a:spcBef>
              <a:buClr>
                <a:schemeClr val="accent2"/>
              </a:buClr>
              <a:buFont typeface="Arial"/>
              <a:buChar char="•"/>
            </a:pPr>
            <a:r>
              <a:rPr lang="en-US" sz="900" dirty="0" smtClean="0"/>
              <a:t>High-performance 802.11n WLAN solutions by Cisco provide a foundation for enabling collaboration and deploying business-transformative applications that can’t be matched by pure-play vendors or other integrated network solution vendors.</a:t>
            </a:r>
          </a:p>
          <a:p>
            <a:pPr marL="182880" lvl="1" indent="-182880">
              <a:spcBef>
                <a:spcPts val="400"/>
              </a:spcBef>
              <a:buClr>
                <a:schemeClr val="accent2"/>
              </a:buClr>
              <a:buFont typeface="Arial"/>
              <a:buChar char="•"/>
            </a:pPr>
            <a:r>
              <a:rPr lang="en-US" sz="900" dirty="0" smtClean="0"/>
              <a:t>Cisco switches offer differentiated features such as monitor mode, FlexAuth and Security Group Access (SGA) enabling IT to enforce the business policy requirements for a secure BYOD deployment</a:t>
            </a:r>
          </a:p>
          <a:p>
            <a:pPr marL="182880" lvl="1" indent="-182880">
              <a:spcBef>
                <a:spcPts val="400"/>
              </a:spcBef>
              <a:buClr>
                <a:schemeClr val="accent2"/>
              </a:buClr>
              <a:buFont typeface="Arial"/>
              <a:buChar char="•"/>
            </a:pPr>
            <a:r>
              <a:rPr lang="en-US" sz="900" dirty="0" smtClean="0"/>
              <a:t>Cisco Identity Services Engine (ISE) is a next-generation identity and access control policy platform that enables enterprises to enforce compliance, enhance infrastructure security, and streamline their service operations. </a:t>
            </a:r>
          </a:p>
          <a:p>
            <a:pPr marL="182880" lvl="1" indent="-182880">
              <a:spcBef>
                <a:spcPts val="400"/>
              </a:spcBef>
              <a:buClr>
                <a:schemeClr val="accent2"/>
              </a:buClr>
              <a:buFont typeface="Arial"/>
              <a:buChar char="•"/>
            </a:pPr>
            <a:r>
              <a:rPr lang="en-US" sz="900" dirty="0" smtClean="0"/>
              <a:t>A first-of-its-kind platform, Cisco Prime NCS is the only solution to deliver comprehensive visibility to wired, wireless, and policy metrics in a single, unified view, providing faster troubleshooting and more efficient network operations. This unified view is critical for any BYOD deployment as more devices are introduced to the network at an increasing rate. It also provides complete visibility into endpoint connectivity, regardless of device, network, or location.</a:t>
            </a:r>
          </a:p>
          <a:p>
            <a:pPr marL="182880" lvl="1" indent="-182880">
              <a:spcBef>
                <a:spcPts val="400"/>
              </a:spcBef>
              <a:buClr>
                <a:schemeClr val="accent2"/>
              </a:buClr>
              <a:buFont typeface="Arial"/>
              <a:buNone/>
            </a:pPr>
            <a:endParaRPr lang="en-US" sz="1400" dirty="0"/>
          </a:p>
        </p:txBody>
      </p:sp>
      <p:sp>
        <p:nvSpPr>
          <p:cNvPr id="4" name="Slide Number Placeholder 3"/>
          <p:cNvSpPr>
            <a:spLocks noGrp="1"/>
          </p:cNvSpPr>
          <p:nvPr>
            <p:ph type="sldNum" sz="quarter" idx="10"/>
          </p:nvPr>
        </p:nvSpPr>
        <p:spPr/>
        <p:txBody>
          <a:bodyPr/>
          <a:lstStyle/>
          <a:p>
            <a:pPr algn="r" rtl="0"/>
            <a:fld id="{39020DCD-4BA5-0344-9FD1-56A5504D8E79}" type="slidenum">
              <a:rPr lang="en-US" sz="1200" kern="1200">
                <a:solidFill>
                  <a:prstClr val="black"/>
                </a:solidFill>
                <a:latin typeface="Calibri"/>
                <a:ea typeface="+mn-ea"/>
                <a:cs typeface="+mn-cs"/>
              </a:rPr>
              <a:pPr algn="r" rtl="0"/>
              <a:t>18</a:t>
            </a:fld>
            <a:endParaRPr lang="en-US" sz="1200" kern="1200" dirty="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1"/>
          <p:cNvSpPr>
            <a:spLocks noGrp="1" noChangeArrowheads="1"/>
          </p:cNvSpPr>
          <p:nvPr>
            <p:ph type="sldNum" sz="quarter" idx="5"/>
          </p:nvPr>
        </p:nvSpPr>
        <p:spPr>
          <a:noFill/>
        </p:spPr>
        <p:txBody>
          <a:bodyPr/>
          <a:lstStyle/>
          <a:p>
            <a:pPr algn="r" rtl="0"/>
            <a:fld id="{D9610586-02C2-214C-BD26-9AEE61AD83C6}" type="slidenum">
              <a:rPr lang="en-US" sz="1200" kern="1200">
                <a:solidFill>
                  <a:srgbClr val="000000"/>
                </a:solidFill>
                <a:latin typeface="Calibri"/>
                <a:ea typeface="+mn-ea"/>
                <a:cs typeface="+mn-cs"/>
              </a:rPr>
              <a:pPr algn="r" rtl="0"/>
              <a:t>20</a:t>
            </a:fld>
            <a:endParaRPr lang="en-US" sz="1200" kern="1200" dirty="0">
              <a:solidFill>
                <a:srgbClr val="000000"/>
              </a:solidFill>
              <a:latin typeface="Calibri"/>
              <a:ea typeface="+mn-ea"/>
              <a:cs typeface="+mn-cs"/>
            </a:endParaRPr>
          </a:p>
        </p:txBody>
      </p:sp>
      <p:sp>
        <p:nvSpPr>
          <p:cNvPr id="272387" name="Rectangle 11"/>
          <p:cNvSpPr txBox="1">
            <a:spLocks noGrp="1" noChangeArrowheads="1"/>
          </p:cNvSpPr>
          <p:nvPr/>
        </p:nvSpPr>
        <p:spPr bwMode="auto">
          <a:xfrm>
            <a:off x="5801321" y="8696328"/>
            <a:ext cx="793254" cy="287978"/>
          </a:xfrm>
          <a:prstGeom prst="rect">
            <a:avLst/>
          </a:prstGeom>
          <a:noFill/>
          <a:ln w="9525">
            <a:noFill/>
            <a:miter lim="800000"/>
            <a:headEnd/>
            <a:tailEnd/>
          </a:ln>
        </p:spPr>
        <p:txBody>
          <a:bodyPr lIns="18085" tIns="0" rIns="18085" bIns="0" anchor="b">
            <a:prstTxWarp prst="textNoShape">
              <a:avLst/>
            </a:prstTxWarp>
          </a:bodyPr>
          <a:lstStyle/>
          <a:p>
            <a:pPr algn="r" defTabSz="865551" rtl="0"/>
            <a:fld id="{6A331004-79C6-1D4D-8883-9D289D3A3DC7}" type="slidenum">
              <a:rPr lang="en-US" sz="800" kern="1200">
                <a:solidFill>
                  <a:srgbClr val="000000"/>
                </a:solidFill>
                <a:latin typeface="Calibri"/>
                <a:ea typeface="Arial" charset="0"/>
                <a:cs typeface="Arial" charset="0"/>
              </a:rPr>
              <a:pPr algn="r" defTabSz="865551" rtl="0"/>
              <a:t>20</a:t>
            </a:fld>
            <a:endParaRPr lang="en-US" sz="800" kern="1200" dirty="0">
              <a:solidFill>
                <a:srgbClr val="000000"/>
              </a:solidFill>
              <a:latin typeface="Calibri"/>
              <a:ea typeface="Arial" charset="0"/>
              <a:cs typeface="Arial" charset="0"/>
            </a:endParaRPr>
          </a:p>
        </p:txBody>
      </p:sp>
      <p:sp>
        <p:nvSpPr>
          <p:cNvPr id="272388" name="Rectangle 2"/>
          <p:cNvSpPr>
            <a:spLocks noGrp="1" noRot="1" noChangeAspect="1" noChangeArrowheads="1" noTextEdit="1"/>
          </p:cNvSpPr>
          <p:nvPr>
            <p:ph type="sldImg"/>
          </p:nvPr>
        </p:nvSpPr>
        <p:spPr>
          <a:xfrm>
            <a:off x="1101725" y="701675"/>
            <a:ext cx="4656138" cy="3492500"/>
          </a:xfrm>
          <a:ln/>
        </p:spPr>
      </p:sp>
      <p:sp>
        <p:nvSpPr>
          <p:cNvPr id="272389" name="Rectangle 3"/>
          <p:cNvSpPr>
            <a:spLocks noGrp="1" noChangeArrowheads="1"/>
          </p:cNvSpPr>
          <p:nvPr>
            <p:ph type="body" idx="1"/>
          </p:nvPr>
        </p:nvSpPr>
        <p:spPr>
          <a:xfrm>
            <a:off x="686101" y="4424396"/>
            <a:ext cx="5485805" cy="4188775"/>
          </a:xfrm>
          <a:noFill/>
          <a:ln/>
        </p:spPr>
        <p:txBody>
          <a:bodyPr lIns="91952" tIns="48238" rIns="91952" bIns="48238"/>
          <a:lstStyle/>
          <a:p>
            <a:pPr marL="342900" marR="0" lvl="0" indent="-342900">
              <a:spcBef>
                <a:spcPts val="0"/>
              </a:spcBef>
              <a:spcAft>
                <a:spcPts val="0"/>
              </a:spcAft>
              <a:buFont typeface="Symbol"/>
              <a:buChar char=""/>
            </a:pPr>
            <a:r>
              <a:rPr lang="en-US" sz="1200" dirty="0" smtClean="0">
                <a:latin typeface="Times New Roman"/>
                <a:ea typeface="Times New Roman"/>
              </a:rPr>
              <a:t>This is the Catalyst product positioning slide.</a:t>
            </a:r>
            <a:endParaRPr lang="en-US" sz="1400" dirty="0" smtClean="0">
              <a:latin typeface="Times New Roman"/>
              <a:ea typeface="Times New Roman"/>
            </a:endParaRPr>
          </a:p>
          <a:p>
            <a:pPr marL="342900" marR="0" lvl="0" indent="-342900">
              <a:spcBef>
                <a:spcPts val="0"/>
              </a:spcBef>
              <a:spcAft>
                <a:spcPts val="0"/>
              </a:spcAft>
              <a:buFont typeface="Symbol"/>
              <a:buChar char=""/>
            </a:pPr>
            <a:r>
              <a:rPr lang="en-US" sz="1200" dirty="0" smtClean="0">
                <a:latin typeface="Times New Roman"/>
                <a:ea typeface="Times New Roman"/>
              </a:rPr>
              <a:t>2K-S positioning in the traditional workspace</a:t>
            </a:r>
            <a:endParaRPr lang="en-US" sz="1400" dirty="0" smtClean="0">
              <a:latin typeface="Times New Roman"/>
              <a:ea typeface="Times New Roman"/>
            </a:endParaRPr>
          </a:p>
          <a:p>
            <a:pPr marL="914400" marR="0" lvl="1">
              <a:lnSpc>
                <a:spcPct val="115000"/>
              </a:lnSpc>
              <a:spcBef>
                <a:spcPts val="0"/>
              </a:spcBef>
              <a:spcAft>
                <a:spcPts val="1000"/>
              </a:spcAft>
            </a:pPr>
            <a:r>
              <a:rPr lang="en-US" sz="1200" dirty="0" smtClean="0">
                <a:latin typeface="+mn-lt"/>
                <a:ea typeface="Calibri"/>
                <a:cs typeface="Times New Roman"/>
              </a:rPr>
              <a:t>On the one hand, if you want a highly competitive product with standards based speeds and feeds, great competitive feature set that will help reduce TCO, and that can deliver capabilities for the traditional workspace, around integrating voice and video- then the 2K-S is appropriate.</a:t>
            </a:r>
          </a:p>
          <a:p>
            <a:pPr marL="342900" marR="0" lvl="0" indent="-342900">
              <a:spcBef>
                <a:spcPts val="0"/>
              </a:spcBef>
              <a:spcAft>
                <a:spcPts val="0"/>
              </a:spcAft>
              <a:buFont typeface="Symbol"/>
              <a:buChar char=""/>
            </a:pPr>
            <a:r>
              <a:rPr lang="en-US" sz="1200" dirty="0" smtClean="0">
                <a:latin typeface="Times New Roman"/>
                <a:ea typeface="Times New Roman"/>
              </a:rPr>
              <a:t>3K-X and 4K positioning for the next generation workspace</a:t>
            </a:r>
            <a:endParaRPr lang="en-US" sz="1400" dirty="0" smtClean="0">
              <a:latin typeface="Times New Roman"/>
              <a:ea typeface="Times New Roman"/>
            </a:endParaRPr>
          </a:p>
          <a:p>
            <a:pPr marL="914400" marR="0" lvl="1">
              <a:lnSpc>
                <a:spcPct val="115000"/>
              </a:lnSpc>
              <a:spcBef>
                <a:spcPts val="0"/>
              </a:spcBef>
              <a:spcAft>
                <a:spcPts val="1000"/>
              </a:spcAft>
            </a:pPr>
            <a:r>
              <a:rPr lang="en-US" sz="1200" dirty="0" smtClean="0">
                <a:latin typeface="+mn-lt"/>
                <a:ea typeface="Calibri"/>
                <a:cs typeface="Times New Roman"/>
              </a:rPr>
              <a:t>But, if it’s important to prepare and address the next generation workspace challenges presented earlier with capabilities like greater security, supporting exploding video, PoE leadership and high availability, and at the same time achieving a lower total cost of ownership (with capabilities that extend the refresh cycle, enterprise-wide energy management and features that reduce operational costs), than the 3K and 4K platforms are the right solution.</a:t>
            </a:r>
          </a:p>
          <a:p>
            <a:pPr marL="342900" marR="0" lvl="0" indent="-342900">
              <a:spcBef>
                <a:spcPts val="0"/>
              </a:spcBef>
              <a:spcAft>
                <a:spcPts val="0"/>
              </a:spcAft>
              <a:buFont typeface="Symbol"/>
              <a:buChar char=""/>
            </a:pPr>
            <a:r>
              <a:rPr lang="en-US" sz="1200" dirty="0" smtClean="0">
                <a:latin typeface="Times New Roman"/>
                <a:ea typeface="Times New Roman"/>
              </a:rPr>
              <a:t>With the Catalyst 3K and 4K, intelligence at the edge helps solve and drive video, security, HA and PoE</a:t>
            </a:r>
            <a:endParaRPr lang="en-US" sz="1400" dirty="0" smtClean="0">
              <a:latin typeface="Times New Roman"/>
              <a:ea typeface="Times New Roman"/>
            </a:endParaRPr>
          </a:p>
          <a:p>
            <a:endParaRPr lang="en-US" b="1" dirty="0" smtClean="0">
              <a:ea typeface="ＭＳ Ｐゴシック" charset="-128"/>
              <a:cs typeface="ＭＳ Ｐゴシック" charset="-128"/>
            </a:endParaRPr>
          </a:p>
          <a:p>
            <a:endParaRPr lang="en-US" b="1" dirty="0" smtClean="0">
              <a:ea typeface="ＭＳ Ｐゴシック" charset="-128"/>
              <a:cs typeface="ＭＳ Ｐゴシック" charset="-128"/>
            </a:endParaRPr>
          </a:p>
          <a:p>
            <a:endParaRPr lang="en-US" b="1" dirty="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9F602-BDF1-407D-A79B-0A9565B44417}" type="slidenum">
              <a:rPr lang="en-US" smtClean="0"/>
              <a:pPr/>
              <a:t>3</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50348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1"/>
          <p:cNvSpPr>
            <a:spLocks noGrp="1" noChangeArrowheads="1"/>
          </p:cNvSpPr>
          <p:nvPr>
            <p:ph type="sldNum" sz="quarter" idx="5"/>
          </p:nvPr>
        </p:nvSpPr>
        <p:spPr>
          <a:noFill/>
        </p:spPr>
        <p:txBody>
          <a:bodyPr/>
          <a:lstStyle/>
          <a:p>
            <a:pPr algn="r" rtl="0"/>
            <a:fld id="{D9610586-02C2-214C-BD26-9AEE61AD83C6}" type="slidenum">
              <a:rPr lang="en-US" sz="1200" kern="1200">
                <a:solidFill>
                  <a:srgbClr val="000000"/>
                </a:solidFill>
                <a:latin typeface="Calibri"/>
                <a:ea typeface="+mn-ea"/>
                <a:cs typeface="+mn-cs"/>
              </a:rPr>
              <a:pPr algn="r" rtl="0"/>
              <a:t>22</a:t>
            </a:fld>
            <a:endParaRPr lang="en-US" sz="1200" kern="1200" dirty="0">
              <a:solidFill>
                <a:srgbClr val="000000"/>
              </a:solidFill>
              <a:latin typeface="Calibri"/>
              <a:ea typeface="+mn-ea"/>
              <a:cs typeface="+mn-cs"/>
            </a:endParaRPr>
          </a:p>
        </p:txBody>
      </p:sp>
      <p:sp>
        <p:nvSpPr>
          <p:cNvPr id="272387" name="Rectangle 11"/>
          <p:cNvSpPr txBox="1">
            <a:spLocks noGrp="1" noChangeArrowheads="1"/>
          </p:cNvSpPr>
          <p:nvPr/>
        </p:nvSpPr>
        <p:spPr bwMode="auto">
          <a:xfrm>
            <a:off x="5801321" y="8696328"/>
            <a:ext cx="793254" cy="287978"/>
          </a:xfrm>
          <a:prstGeom prst="rect">
            <a:avLst/>
          </a:prstGeom>
          <a:noFill/>
          <a:ln w="9525">
            <a:noFill/>
            <a:miter lim="800000"/>
            <a:headEnd/>
            <a:tailEnd/>
          </a:ln>
        </p:spPr>
        <p:txBody>
          <a:bodyPr lIns="17747" tIns="0" rIns="17747" bIns="0" anchor="b">
            <a:prstTxWarp prst="textNoShape">
              <a:avLst/>
            </a:prstTxWarp>
          </a:bodyPr>
          <a:lstStyle/>
          <a:p>
            <a:pPr algn="r" defTabSz="849365" rtl="0"/>
            <a:fld id="{6A331004-79C6-1D4D-8883-9D289D3A3DC7}" type="slidenum">
              <a:rPr lang="en-US" sz="800" kern="1200">
                <a:solidFill>
                  <a:srgbClr val="000000"/>
                </a:solidFill>
                <a:latin typeface="Calibri"/>
                <a:ea typeface="Arial" charset="0"/>
                <a:cs typeface="Arial" charset="0"/>
              </a:rPr>
              <a:pPr algn="r" defTabSz="849365" rtl="0"/>
              <a:t>22</a:t>
            </a:fld>
            <a:endParaRPr lang="en-US" sz="800" kern="1200" dirty="0">
              <a:solidFill>
                <a:srgbClr val="000000"/>
              </a:solidFill>
              <a:latin typeface="Calibri"/>
              <a:ea typeface="Arial" charset="0"/>
              <a:cs typeface="Arial" charset="0"/>
            </a:endParaRPr>
          </a:p>
        </p:txBody>
      </p:sp>
      <p:sp>
        <p:nvSpPr>
          <p:cNvPr id="272388" name="Rectangle 2"/>
          <p:cNvSpPr>
            <a:spLocks noGrp="1" noRot="1" noChangeAspect="1" noChangeArrowheads="1" noTextEdit="1"/>
          </p:cNvSpPr>
          <p:nvPr>
            <p:ph type="sldImg"/>
          </p:nvPr>
        </p:nvSpPr>
        <p:spPr>
          <a:xfrm>
            <a:off x="1101725" y="701675"/>
            <a:ext cx="4656138" cy="3494088"/>
          </a:xfrm>
          <a:ln/>
        </p:spPr>
      </p:sp>
      <p:sp>
        <p:nvSpPr>
          <p:cNvPr id="272389" name="Rectangle 3"/>
          <p:cNvSpPr>
            <a:spLocks noGrp="1" noChangeArrowheads="1"/>
          </p:cNvSpPr>
          <p:nvPr>
            <p:ph type="body" idx="1"/>
          </p:nvPr>
        </p:nvSpPr>
        <p:spPr>
          <a:xfrm>
            <a:off x="686101" y="4424397"/>
            <a:ext cx="5485805" cy="4188774"/>
          </a:xfrm>
          <a:noFill/>
          <a:ln/>
        </p:spPr>
        <p:txBody>
          <a:bodyPr lIns="90232" tIns="47336" rIns="90232" bIns="47336"/>
          <a:lstStyle/>
          <a:p>
            <a:pPr defTabSz="894304"/>
            <a:r>
              <a:rPr lang="en-US" b="1" dirty="0" smtClean="0">
                <a:ea typeface="ＭＳ Ｐゴシック" charset="-128"/>
                <a:cs typeface="ＭＳ Ｐゴシック" charset="-128"/>
              </a:rPr>
              <a:t>Industry-best</a:t>
            </a:r>
            <a:r>
              <a:rPr lang="en-US" b="1" baseline="0" dirty="0" smtClean="0">
                <a:ea typeface="ＭＳ Ｐゴシック" charset="-128"/>
                <a:cs typeface="ＭＳ Ｐゴシック" charset="-128"/>
              </a:rPr>
              <a:t> Security</a:t>
            </a:r>
          </a:p>
          <a:p>
            <a:pPr defTabSz="894304"/>
            <a:r>
              <a:rPr lang="en-US" b="1" baseline="0" dirty="0" smtClean="0">
                <a:ea typeface="ＭＳ Ｐゴシック" charset="-128"/>
                <a:cs typeface="ＭＳ Ｐゴシック" charset="-128"/>
              </a:rPr>
              <a:t>PoE Leadership</a:t>
            </a:r>
          </a:p>
          <a:p>
            <a:pPr defTabSz="894304"/>
            <a:r>
              <a:rPr lang="en-US" b="1" baseline="0" dirty="0" smtClean="0">
                <a:ea typeface="ＭＳ Ｐゴシック" charset="-128"/>
                <a:cs typeface="ＭＳ Ｐゴシック" charset="-128"/>
              </a:rPr>
              <a:t>Lower TCO</a:t>
            </a:r>
          </a:p>
          <a:p>
            <a:pPr defTabSz="894304"/>
            <a:r>
              <a:rPr lang="en-US" b="1" baseline="0" dirty="0" smtClean="0">
                <a:ea typeface="ＭＳ Ｐゴシック" charset="-128"/>
                <a:cs typeface="ＭＳ Ｐゴシック" charset="-128"/>
              </a:rPr>
              <a:t>Unrivaled Ability</a:t>
            </a:r>
          </a:p>
          <a:p>
            <a:pPr defTabSz="894304"/>
            <a:r>
              <a:rPr lang="en-US" b="1" baseline="0" dirty="0" smtClean="0">
                <a:ea typeface="ＭＳ Ｐゴシック" charset="-128"/>
                <a:cs typeface="ＭＳ Ｐゴシック" charset="-128"/>
              </a:rPr>
              <a:t>Seamless Video</a:t>
            </a:r>
            <a:endParaRPr lang="en-US" b="1" dirty="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None/>
              <a:tabLst/>
              <a:defRPr/>
            </a:pPr>
            <a:r>
              <a:rPr lang="en-US" sz="1200" dirty="0" smtClean="0"/>
              <a:t>According to a recent Cisco Enterprise customer poll, 50% of those surveyed are interested in deploying cloud</a:t>
            </a:r>
          </a:p>
          <a:p>
            <a:pPr marL="342900" marR="0" indent="-342900" algn="l" defTabSz="914400" rtl="0" eaLnBrk="1" fontAlgn="auto" latinLnBrk="0" hangingPunct="1">
              <a:lnSpc>
                <a:spcPct val="100000"/>
              </a:lnSpc>
              <a:spcBef>
                <a:spcPts val="0"/>
              </a:spcBef>
              <a:spcAft>
                <a:spcPts val="0"/>
              </a:spcAft>
              <a:buClrTx/>
              <a:buSzTx/>
              <a:buFontTx/>
              <a:buNone/>
              <a:tabLst/>
              <a:defRPr/>
            </a:pPr>
            <a:r>
              <a:rPr lang="en-US" sz="1200" dirty="0" smtClean="0"/>
              <a:t>Cloud adoption is already over 25% in North America, and continues to grow in Europe – Forrester “Sourcing Groups Prepare For 2011 -- Cloud Is Key Initiative 11/10”</a:t>
            </a:r>
            <a:endParaRPr lang="en-US" dirty="0" smtClean="0"/>
          </a:p>
          <a:p>
            <a:r>
              <a:rPr lang="en-US" sz="1200" b="0" i="0" kern="1200" dirty="0" smtClean="0">
                <a:solidFill>
                  <a:schemeClr val="tx1"/>
                </a:solidFill>
                <a:latin typeface="+mn-lt"/>
                <a:ea typeface="+mn-ea"/>
                <a:cs typeface="+mn-cs"/>
              </a:rPr>
              <a:t>And</a:t>
            </a:r>
            <a:r>
              <a:rPr lang="en-US" sz="1200" b="0" i="0" kern="1200" baseline="0" dirty="0" smtClean="0">
                <a:solidFill>
                  <a:schemeClr val="tx1"/>
                </a:solidFill>
                <a:latin typeface="+mn-lt"/>
                <a:ea typeface="+mn-ea"/>
                <a:cs typeface="+mn-cs"/>
              </a:rPr>
              <a:t> a recent 2011 IBM CIO study found virtualization to be in the top 3 priorities as part of </a:t>
            </a:r>
            <a:r>
              <a:rPr lang="en-US" sz="1200" kern="1200" baseline="0" dirty="0" smtClean="0">
                <a:solidFill>
                  <a:schemeClr val="tx1"/>
                </a:solidFill>
                <a:latin typeface="+mn-lt"/>
                <a:ea typeface="+mn-ea"/>
                <a:cs typeface="+mn-cs"/>
              </a:rPr>
              <a:t>visionary plan to increase competitiveness</a:t>
            </a:r>
          </a:p>
          <a:p>
            <a:r>
              <a:rPr lang="en-US" sz="1200" kern="1200" baseline="0" dirty="0" smtClean="0">
                <a:solidFill>
                  <a:schemeClr val="tx1"/>
                </a:solidFill>
                <a:latin typeface="+mn-lt"/>
                <a:ea typeface="+mn-ea"/>
                <a:cs typeface="+mn-cs"/>
              </a:rPr>
              <a:t>over the next three to five years. </a:t>
            </a:r>
            <a:r>
              <a:rPr lang="en-US" sz="1200" b="0" i="0" kern="1200" dirty="0" smtClean="0">
                <a:solidFill>
                  <a:schemeClr val="tx1"/>
                </a:solidFill>
                <a:latin typeface="+mn-lt"/>
                <a:ea typeface="+mn-ea"/>
                <a:cs typeface="+mn-cs"/>
              </a:rPr>
              <a:t>Recently, Aberdeen surveyed 85 organizations about their virtualization deployments to examine the business processes and IT management philosophy of leaders in virtualization, which, on average, reported seeing a 38% reduction in application downtime since deploying </a:t>
            </a:r>
            <a:r>
              <a:rPr lang="en-US" sz="1200" b="0" i="0" kern="1200" dirty="0" smtClean="0">
                <a:solidFill>
                  <a:schemeClr val="tx1"/>
                </a:solidFill>
                <a:latin typeface="+mn-lt"/>
                <a:ea typeface="+mn-ea"/>
                <a:cs typeface="+mn-cs"/>
                <a:hlinkClick r:id="rId3"/>
              </a:rPr>
              <a:t>server</a:t>
            </a:r>
            <a:r>
              <a:rPr lang="en-US" sz="1200" b="0" i="0" kern="1200" dirty="0" smtClean="0">
                <a:solidFill>
                  <a:schemeClr val="tx1"/>
                </a:solidFill>
                <a:latin typeface="+mn-lt"/>
                <a:ea typeface="+mn-ea"/>
                <a:cs typeface="+mn-cs"/>
              </a:rPr>
              <a:t> virtualization.</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rPr>
              <a:t>There are many reasons for migration to Cloud.</a:t>
            </a:r>
            <a:r>
              <a:rPr lang="en-US" sz="800" baseline="0" dirty="0" smtClean="0">
                <a:solidFill>
                  <a:schemeClr val="bg1"/>
                </a:solidFill>
              </a:rPr>
              <a:t> Here are just a few, centered on Mobility, Business Agility, and Operational Simplicity</a:t>
            </a:r>
          </a:p>
          <a:p>
            <a:pPr marL="342900" marR="0" indent="-342900" algn="l"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bg1"/>
                </a:solidFill>
              </a:rPr>
              <a:t>Mobility</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Application portability – this means that cloud workloads are dynamic and adapt based on a user’s location</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Provider flexibility</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Improved SLAs due to clouds of scale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baseline="0" dirty="0" smtClean="0">
                <a:solidFill>
                  <a:schemeClr val="bg1"/>
                </a:solidFill>
              </a:rPr>
              <a:t>Business Agility (</a:t>
            </a:r>
            <a:r>
              <a:rPr lang="en-US" sz="800" dirty="0" smtClean="0">
                <a:solidFill>
                  <a:schemeClr val="bg1"/>
                </a:solidFill>
              </a:rPr>
              <a:t>65% organizations cite business response as key driver </a:t>
            </a:r>
            <a:r>
              <a:rPr lang="en-US" sz="300" dirty="0" smtClean="0">
                <a:solidFill>
                  <a:schemeClr val="bg1"/>
                </a:solidFill>
              </a:rPr>
              <a:t>– SandHill)</a:t>
            </a:r>
            <a:endParaRPr lang="en-US" sz="800" baseline="0" dirty="0" smtClean="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Organizations can innovate and expand into new business models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The time to prototype and change new concepts is shortened</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solidFill>
                <a:schemeClr val="bg1"/>
              </a:solidFill>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baseline="0" dirty="0" smtClean="0">
                <a:solidFill>
                  <a:schemeClr val="bg1"/>
                </a:solidFill>
              </a:rPr>
              <a:t>Operational Simplicity</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Organizations dramatically reduce CapEx and shift to OpEx</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Change costs are reduced</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solidFill>
                  <a:schemeClr val="bg1"/>
                </a:solidFill>
              </a:rPr>
              <a:t>Elasticity comes with provider and workload scale</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E959F602-BDF1-407D-A79B-0A9565B44417}" type="slidenum">
              <a:rPr lang="en-US" smtClean="0"/>
              <a:pPr/>
              <a:t>23</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321513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Cisco is leading the industry with the introduction of Cisco Prime for Enterprise. Cisco Prime for Enterprise is a portfolio of products that deliver converged management for </a:t>
            </a:r>
            <a:r>
              <a:rPr lang="en-US" u="sng" dirty="0" smtClean="0">
                <a:hlinkClick r:id="rId3"/>
              </a:rPr>
              <a:t>Borderless Networks</a:t>
            </a:r>
            <a:r>
              <a:rPr lang="en-US" u="sng" dirty="0" smtClean="0"/>
              <a:t>, Data Center,</a:t>
            </a:r>
            <a:r>
              <a:rPr lang="en-US" dirty="0" smtClean="0"/>
              <a:t> and </a:t>
            </a:r>
            <a:r>
              <a:rPr lang="en-US" u="sng" dirty="0" smtClean="0">
                <a:hlinkClick r:id="rId4"/>
              </a:rPr>
              <a:t>Collaboration</a:t>
            </a:r>
            <a:r>
              <a:rPr lang="en-US" dirty="0" smtClean="0"/>
              <a:t>. Cisco Prime for Enterprise offerings simplify and automate the management of network services and operations for the enterprise helping to decrease operational costs and increase IT efficiency. </a:t>
            </a:r>
          </a:p>
          <a:p>
            <a:pPr eaLnBrk="1" hangingPunct="1">
              <a:spcBef>
                <a:spcPct val="0"/>
              </a:spcBef>
            </a:pPr>
            <a:endParaRPr lang="en-US" dirty="0" smtClean="0"/>
          </a:p>
          <a:p>
            <a:pPr eaLnBrk="1" hangingPunct="1">
              <a:spcBef>
                <a:spcPct val="0"/>
              </a:spcBef>
            </a:pPr>
            <a:r>
              <a:rPr lang="en-US" dirty="0" smtClean="0"/>
              <a:t>The first major proof point for Cisco Prime for Enterprise is the Network Control System 1.0 that offers the ability to evolve from wireless only management into user and endpoint management across wired and wireless. NCS also becomes the management solution for the Identity Services Engine. Additionally, the LMS 4.1 solution delivers complete management of network services including EnergyWise and Medianet as well as new Smart Services. Of course, both NCS and LMS handle the ongoing box (or element) level management for switching, routing and wireless. </a:t>
            </a:r>
          </a:p>
          <a:p>
            <a:pPr eaLnBrk="1" hangingPunct="1">
              <a:spcBef>
                <a:spcPct val="0"/>
              </a:spcBef>
            </a:pPr>
            <a:endParaRPr lang="en-US" dirty="0" smtClean="0"/>
          </a:p>
          <a:p>
            <a:pPr eaLnBrk="1" hangingPunct="1">
              <a:spcBef>
                <a:spcPct val="0"/>
              </a:spcBef>
            </a:pPr>
            <a:r>
              <a:rPr lang="en-US" dirty="0" smtClean="0"/>
              <a:t>To provide network and application visibility to quickly isolate and troubleshoot application performance issues, we have enhanced our </a:t>
            </a:r>
            <a:r>
              <a:rPr lang="en-US" b="1" dirty="0" smtClean="0"/>
              <a:t>Cisco Prime Network Analysis Module (NAM) with software release 5.1</a:t>
            </a:r>
            <a:r>
              <a:rPr lang="en-US" dirty="0" smtClean="0"/>
              <a:t>. This release also includes a new 10 Gigabit blade for the Catalyst 6500 Series, availability on ISR G2 /SRE, integration with Performance Agent on ISR G2 and integrated reporting with WAAS Central Manager.</a:t>
            </a:r>
          </a:p>
          <a:p>
            <a:endParaRPr lang="en-US" dirty="0"/>
          </a:p>
        </p:txBody>
      </p:sp>
      <p:sp>
        <p:nvSpPr>
          <p:cNvPr id="4" name="Slide Number Placeholder 3"/>
          <p:cNvSpPr>
            <a:spLocks noGrp="1"/>
          </p:cNvSpPr>
          <p:nvPr>
            <p:ph type="sldNum" sz="quarter" idx="10"/>
          </p:nvPr>
        </p:nvSpPr>
        <p:spPr/>
        <p:txBody>
          <a:bodyPr/>
          <a:lstStyle/>
          <a:p>
            <a:fld id="{E959F602-BDF1-407D-A79B-0A9565B44417}" type="slidenum">
              <a:rPr lang="en-US" smtClean="0"/>
              <a:pPr/>
              <a:t>24</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592868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22" indent="-285722">
              <a:spcBef>
                <a:spcPts val="200"/>
              </a:spcBef>
              <a:buFont typeface="Arial" pitchFamily="34" charset="0"/>
              <a:buChar char="•"/>
            </a:pPr>
            <a:r>
              <a:rPr lang="en-US" dirty="0" smtClean="0">
                <a:solidFill>
                  <a:schemeClr val="bg1"/>
                </a:solidFill>
              </a:rPr>
              <a:t>The key component of the TrustSec architecture is ISE. It converges NAC and ACS functionality from AAA functions to security services</a:t>
            </a:r>
            <a:r>
              <a:rPr lang="en-US" baseline="0" dirty="0" smtClean="0">
                <a:solidFill>
                  <a:schemeClr val="bg1"/>
                </a:solidFill>
              </a:rPr>
              <a:t> like guest, profiling and posture into one appliance, making the choice of deploying either a “overlay mode” or “infrastructure integrated mode” a lot simpler for customers.</a:t>
            </a:r>
            <a:endParaRPr lang="en-US" dirty="0" smtClean="0">
              <a:solidFill>
                <a:schemeClr val="bg1"/>
              </a:solidFill>
            </a:endParaRPr>
          </a:p>
          <a:p>
            <a:pPr marL="285722" indent="-285722">
              <a:spcBef>
                <a:spcPts val="200"/>
              </a:spcBef>
              <a:buFont typeface="Arial" pitchFamily="34" charset="0"/>
              <a:buChar char="•"/>
            </a:pPr>
            <a:r>
              <a:rPr lang="en-US" dirty="0" smtClean="0">
                <a:solidFill>
                  <a:schemeClr val="bg1"/>
                </a:solidFill>
              </a:rPr>
              <a:t>Current NAC and ACS hardware platform is software upgradeable to ISE</a:t>
            </a:r>
          </a:p>
          <a:p>
            <a:pPr marL="285722" indent="-285722">
              <a:spcBef>
                <a:spcPts val="200"/>
              </a:spcBef>
              <a:buFont typeface="Arial" pitchFamily="34" charset="0"/>
              <a:buChar char="•"/>
            </a:pPr>
            <a:r>
              <a:rPr lang="en-US" dirty="0" smtClean="0">
                <a:solidFill>
                  <a:schemeClr val="bg1"/>
                </a:solidFill>
              </a:rPr>
              <a:t>License migration program for all software licenses</a:t>
            </a:r>
          </a:p>
          <a:p>
            <a:pPr marL="285722" indent="-285722">
              <a:spcBef>
                <a:spcPts val="200"/>
              </a:spcBef>
              <a:buFont typeface="Arial" pitchFamily="34" charset="0"/>
              <a:buChar char="•"/>
            </a:pPr>
            <a:r>
              <a:rPr lang="en-US" dirty="0" smtClean="0">
                <a:solidFill>
                  <a:schemeClr val="bg1"/>
                </a:solidFill>
              </a:rPr>
              <a:t>Data and Configurations migration tools available*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25</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Break out into two slides … “on-boarding differentiators (1.1MR) on second slide” </a:t>
            </a:r>
          </a:p>
          <a:p>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ea typeface="ＭＳ Ｐゴシック" pitchFamily="-112" charset="-128"/>
              </a:rPr>
              <a:t>Group users/hosts</a:t>
            </a:r>
            <a:r>
              <a:rPr lang="en-US" baseline="0" dirty="0" smtClean="0">
                <a:latin typeface="Arial" charset="0"/>
                <a:ea typeface="ＭＳ Ｐゴシック" pitchFamily="-112" charset="-128"/>
              </a:rPr>
              <a:t> independent of location and ip address into l</a:t>
            </a:r>
            <a:r>
              <a:rPr lang="en-US" dirty="0" smtClean="0">
                <a:latin typeface="Arial" charset="0"/>
                <a:ea typeface="ＭＳ Ｐゴシック" pitchFamily="-112" charset="-128"/>
              </a:rPr>
              <a:t>ogical groups </a:t>
            </a:r>
          </a:p>
          <a:p>
            <a:r>
              <a:rPr lang="en-US" dirty="0" smtClean="0">
                <a:latin typeface="Arial" charset="0"/>
                <a:ea typeface="ＭＳ Ｐゴシック" pitchFamily="-112" charset="-128"/>
              </a:rPr>
              <a:t>Scalable because there is only one policy per group</a:t>
            </a:r>
          </a:p>
          <a:p>
            <a:r>
              <a:rPr lang="en-US" dirty="0" smtClean="0">
                <a:latin typeface="Arial" charset="0"/>
                <a:ea typeface="ＭＳ Ｐゴシック" pitchFamily="-112" charset="-128"/>
              </a:rPr>
              <a:t>Tagging based on authentication of users</a:t>
            </a:r>
          </a:p>
          <a:p>
            <a:r>
              <a:rPr lang="en-US" dirty="0" smtClean="0">
                <a:latin typeface="Arial" charset="0"/>
                <a:ea typeface="ＭＳ Ｐゴシック" pitchFamily="-112" charset="-128"/>
              </a:rPr>
              <a:t>Optimizes</a:t>
            </a:r>
            <a:r>
              <a:rPr lang="en-US" baseline="0" dirty="0" smtClean="0">
                <a:latin typeface="Arial" charset="0"/>
                <a:ea typeface="ＭＳ Ｐゴシック" pitchFamily="-112" charset="-128"/>
              </a:rPr>
              <a:t> switch resources for other services instead of being consumed for access control of each </a:t>
            </a:r>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28</a:t>
            </a:fld>
            <a:endParaRPr lang="en-US" sz="1200" kern="1200" dirty="0">
              <a:solidFill>
                <a:prstClr val="black"/>
              </a:solidFill>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lumMod val="75000"/>
                    <a:lumOff val="25000"/>
                  </a:schemeClr>
                </a:solidFill>
              </a:rPr>
              <a:t>Technologies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802.1X, Profiling</a:t>
            </a:r>
          </a:p>
          <a:p>
            <a:pPr marL="182880" lvl="1" indent="-182880">
              <a:spcBef>
                <a:spcPts val="400"/>
              </a:spcBef>
              <a:buClr>
                <a:schemeClr val="accent2"/>
              </a:buClr>
              <a:buFont typeface="Arial"/>
              <a:buChar char="•"/>
            </a:pPr>
            <a:endParaRPr lang="en-US" sz="1400" dirty="0" smtClean="0">
              <a:solidFill>
                <a:schemeClr val="tx1">
                  <a:lumMod val="75000"/>
                  <a:lumOff val="25000"/>
                </a:schemeClr>
              </a:solidFill>
            </a:endParaRPr>
          </a:p>
          <a:p>
            <a:r>
              <a:rPr lang="en-US" b="1" dirty="0" smtClean="0">
                <a:solidFill>
                  <a:schemeClr val="tx1">
                    <a:lumMod val="75000"/>
                    <a:lumOff val="25000"/>
                  </a:schemeClr>
                </a:solidFill>
              </a:rPr>
              <a:t>Solution Components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Cisco Switches + WLCs</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ISE</a:t>
            </a:r>
          </a:p>
          <a:p>
            <a:pPr marL="182880" lvl="1" indent="-182880">
              <a:spcBef>
                <a:spcPts val="400"/>
              </a:spcBef>
              <a:buClr>
                <a:schemeClr val="accent2"/>
              </a:buClr>
              <a:buFont typeface="Arial"/>
              <a:buChar char="•"/>
            </a:pPr>
            <a:r>
              <a:rPr lang="en-US" sz="1400" dirty="0" smtClean="0">
                <a:solidFill>
                  <a:schemeClr val="tx1">
                    <a:lumMod val="75000"/>
                    <a:lumOff val="25000"/>
                  </a:schemeClr>
                </a:solidFill>
              </a:rPr>
              <a:t>NCS Prime</a:t>
            </a:r>
          </a:p>
          <a:p>
            <a:pPr marL="182880" lvl="1" indent="-182880">
              <a:spcBef>
                <a:spcPts val="400"/>
              </a:spcBef>
              <a:buClr>
                <a:schemeClr val="accent2"/>
              </a:buClr>
              <a:buFont typeface="Arial"/>
              <a:buNone/>
            </a:pPr>
            <a:endParaRPr lang="en-US" sz="1400" dirty="0" smtClean="0"/>
          </a:p>
          <a:p>
            <a:pPr marL="182880" lvl="1" indent="-182880">
              <a:spcBef>
                <a:spcPts val="400"/>
              </a:spcBef>
              <a:buClr>
                <a:schemeClr val="accent2"/>
              </a:buClr>
              <a:buFont typeface="Arial"/>
              <a:buNone/>
            </a:pPr>
            <a:endParaRPr lang="en-US" sz="1400" dirty="0" smtClean="0"/>
          </a:p>
          <a:p>
            <a:r>
              <a:rPr lang="en-US" sz="1050" b="1" dirty="0" smtClean="0">
                <a:solidFill>
                  <a:schemeClr val="tx1">
                    <a:lumMod val="75000"/>
                    <a:lumOff val="25000"/>
                  </a:schemeClr>
                </a:solidFill>
              </a:rPr>
              <a:t>Cisco How (or Why) we implement or why we are better…</a:t>
            </a:r>
          </a:p>
          <a:p>
            <a:pPr marL="182880" lvl="1" indent="-182880">
              <a:spcBef>
                <a:spcPts val="400"/>
              </a:spcBef>
              <a:buClr>
                <a:schemeClr val="accent2"/>
              </a:buClr>
              <a:buFont typeface="Arial"/>
              <a:buChar char="•"/>
            </a:pPr>
            <a:r>
              <a:rPr lang="en-US" sz="900" dirty="0" smtClean="0"/>
              <a:t>High-performance 802.11n WLAN solutions by Cisco provide a foundation for enabling collaboration and deploying business-transformative applications that can’t be matched by pure-play vendors or other integrated network solution vendors.</a:t>
            </a:r>
          </a:p>
          <a:p>
            <a:pPr marL="182880" lvl="1" indent="-182880">
              <a:spcBef>
                <a:spcPts val="400"/>
              </a:spcBef>
              <a:buClr>
                <a:schemeClr val="accent2"/>
              </a:buClr>
              <a:buFont typeface="Arial"/>
              <a:buChar char="•"/>
            </a:pPr>
            <a:r>
              <a:rPr lang="en-US" sz="900" dirty="0" smtClean="0"/>
              <a:t>Cisco switches offer differentiated features such as monitor mode, FlexAuth and Security Group Access (SGA) enabling IT to enforce the business policy requirements for a secure BYOD deployment</a:t>
            </a:r>
          </a:p>
          <a:p>
            <a:pPr marL="182880" lvl="1" indent="-182880">
              <a:spcBef>
                <a:spcPts val="400"/>
              </a:spcBef>
              <a:buClr>
                <a:schemeClr val="accent2"/>
              </a:buClr>
              <a:buFont typeface="Arial"/>
              <a:buChar char="•"/>
            </a:pPr>
            <a:r>
              <a:rPr lang="en-US" sz="900" dirty="0" smtClean="0"/>
              <a:t>Cisco Identity Services Engine (ISE) is a next-generation identity and access control policy platform that enables enterprises to enforce compliance, enhance infrastructure security, and streamline their service operations. </a:t>
            </a:r>
          </a:p>
          <a:p>
            <a:pPr marL="182880" lvl="1" indent="-182880">
              <a:spcBef>
                <a:spcPts val="400"/>
              </a:spcBef>
              <a:buClr>
                <a:schemeClr val="accent2"/>
              </a:buClr>
              <a:buFont typeface="Arial"/>
              <a:buChar char="•"/>
            </a:pPr>
            <a:r>
              <a:rPr lang="en-US" sz="900" dirty="0" smtClean="0"/>
              <a:t>A first-of-its-kind platform, Cisco Prime NCS is the only solution to deliver comprehensive visibility to wired, wireless, and policy metrics in a single, unified view, providing faster troubleshooting and more efficient network operations. This unified view is critical for any BYOD deployment as more devices are introduced to the network at an increasing rate. It also provides complete visibility into endpoint connectivity, regardless of device, network, or location.</a:t>
            </a:r>
          </a:p>
          <a:p>
            <a:pPr marL="182880" lvl="1" indent="-182880">
              <a:spcBef>
                <a:spcPts val="400"/>
              </a:spcBef>
              <a:buClr>
                <a:schemeClr val="accent2"/>
              </a:buClr>
              <a:buFont typeface="Arial"/>
              <a:buNone/>
            </a:pPr>
            <a:endParaRPr lang="en-US" sz="1400" dirty="0"/>
          </a:p>
        </p:txBody>
      </p:sp>
      <p:sp>
        <p:nvSpPr>
          <p:cNvPr id="4" name="Slide Number Placeholder 3"/>
          <p:cNvSpPr>
            <a:spLocks noGrp="1"/>
          </p:cNvSpPr>
          <p:nvPr>
            <p:ph type="sldNum" sz="quarter" idx="10"/>
          </p:nvPr>
        </p:nvSpPr>
        <p:spPr/>
        <p:txBody>
          <a:bodyPr/>
          <a:lstStyle/>
          <a:p>
            <a:pPr algn="r" rtl="0"/>
            <a:fld id="{39020DCD-4BA5-0344-9FD1-56A5504D8E79}" type="slidenum">
              <a:rPr lang="en-US" sz="1200" kern="1200">
                <a:solidFill>
                  <a:prstClr val="black"/>
                </a:solidFill>
                <a:latin typeface="Calibri"/>
                <a:ea typeface="+mn-ea"/>
                <a:cs typeface="+mn-cs"/>
              </a:rPr>
              <a:pPr algn="r" rtl="0"/>
              <a:t>29</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layers to support All the Devices. Taking an</a:t>
            </a:r>
            <a:r>
              <a:rPr lang="en-US" baseline="0" dirty="0" smtClean="0"/>
              <a:t> architectural approach. Not building out Point solutions.</a:t>
            </a:r>
            <a:endParaRPr lang="en-US" dirty="0"/>
          </a:p>
        </p:txBody>
      </p:sp>
      <p:sp>
        <p:nvSpPr>
          <p:cNvPr id="4" name="Slide Number Placeholder 3"/>
          <p:cNvSpPr>
            <a:spLocks noGrp="1"/>
          </p:cNvSpPr>
          <p:nvPr>
            <p:ph type="sldNum" sz="quarter" idx="10"/>
          </p:nvPr>
        </p:nvSpPr>
        <p:spPr/>
        <p:txBody>
          <a:bodyPr/>
          <a:lstStyle/>
          <a:p>
            <a:pPr algn="r" rtl="0"/>
            <a:fld id="{39020DCD-4BA5-0344-9FD1-56A5504D8E79}" type="slidenum">
              <a:rPr lang="en-US" sz="1200" kern="1200">
                <a:solidFill>
                  <a:prstClr val="black"/>
                </a:solidFill>
                <a:latin typeface="Calibri"/>
                <a:ea typeface="+mn-ea"/>
                <a:cs typeface="+mn-cs"/>
              </a:rPr>
              <a:pPr algn="r" rtl="0"/>
              <a:t>31</a:t>
            </a:fld>
            <a:endParaRPr lang="en-US" sz="1200" kern="1200" dirty="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BYOD is a</a:t>
            </a:r>
            <a:r>
              <a:rPr lang="en-US" baseline="0" dirty="0" smtClean="0"/>
              <a:t> policy manifestation</a:t>
            </a:r>
            <a:endParaRPr lang="en-US" dirty="0" smtClean="0"/>
          </a:p>
          <a:p>
            <a:r>
              <a:rPr lang="en-US" dirty="0" smtClean="0"/>
              <a:t>Different philosophical</a:t>
            </a:r>
            <a:r>
              <a:rPr lang="en-US" baseline="0" dirty="0" smtClean="0"/>
              <a:t> adoption curves – wherever org is, multiple capabilities are required to support the policy</a:t>
            </a:r>
          </a:p>
          <a:p>
            <a:r>
              <a:rPr lang="en-US" baseline="0" dirty="0" smtClean="0"/>
              <a:t>Philosophy is what is your business policy</a:t>
            </a:r>
          </a:p>
          <a:p>
            <a:r>
              <a:rPr lang="en-US" baseline="0" dirty="0" smtClean="0"/>
              <a:t>MDM cannot control access on prem or VPN</a:t>
            </a:r>
          </a:p>
          <a:p>
            <a:r>
              <a:rPr lang="en-US" baseline="0" dirty="0" smtClean="0"/>
              <a:t>What do you want from a policy level to what you want from a management level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32</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a:t>
            </a:r>
            <a:r>
              <a:rPr lang="en-US" baseline="0" dirty="0" smtClean="0"/>
              <a:t> control point – MDM plus more</a:t>
            </a:r>
          </a:p>
          <a:p>
            <a:r>
              <a:rPr lang="en-US" baseline="0" dirty="0" smtClean="0"/>
              <a:t>Call our what our partnership entails…call our roadmap</a:t>
            </a:r>
          </a:p>
          <a:p>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E959F602-BDF1-407D-A79B-0A9565B44417}" type="slidenum">
              <a:rPr lang="en-US" sz="1200" kern="1200">
                <a:solidFill>
                  <a:prstClr val="black"/>
                </a:solidFill>
                <a:latin typeface="Calibri"/>
                <a:ea typeface="+mn-ea"/>
                <a:cs typeface="+mn-cs"/>
              </a:rPr>
              <a:pPr algn="r" rtl="0"/>
              <a:t>33</a:t>
            </a:fld>
            <a:endParaRPr lang="en-US" sz="1200" kern="1200" dirty="0">
              <a:solidFill>
                <a:prstClr val="black"/>
              </a:solidFill>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fld id="{330DCF72-E571-004E-B9B7-035D4CFAE167}" type="slidenum">
              <a:rPr lang="en-US" sz="1200" kern="1200">
                <a:solidFill>
                  <a:prstClr val="black"/>
                </a:solidFill>
                <a:latin typeface="Calibri"/>
                <a:ea typeface="+mn-ea"/>
                <a:cs typeface="+mn-cs"/>
              </a:rPr>
              <a:pPr algn="r" rtl="0"/>
              <a:t>34</a:t>
            </a:fld>
            <a:endParaRPr lang="en-US" sz="1200" kern="1200" dirty="0">
              <a:solidFill>
                <a:prstClr val="black"/>
              </a:solidFill>
              <a:latin typeface="Calibri"/>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1623032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Cloud press release: </a:t>
            </a:r>
          </a:p>
          <a:p>
            <a:r>
              <a:rPr lang="en-US" smtClean="0">
                <a:latin typeface="Arial" pitchFamily="34" charset="0"/>
              </a:rPr>
              <a:t>Orange Business Services is introducing Business Together as a Service</a:t>
            </a:r>
            <a:r>
              <a:rPr lang="fr-FR" smtClean="0">
                <a:latin typeface="Arial" pitchFamily="34" charset="0"/>
              </a:rPr>
              <a:t> </a:t>
            </a:r>
            <a:r>
              <a:rPr lang="en-US" smtClean="0">
                <a:latin typeface="Arial" pitchFamily="34" charset="0"/>
              </a:rPr>
              <a:t>, a unified communication solution designed to enable a new way of working and promote business growth, innovation and productivity. Orange Business Services is the first operator to achieve Cisco Cloud Certification, which means it meets strict standards to provide Cisco Powered Cloud Services. Based on Cisco Hosted Collaboration Solution, Business Together as a Service enables Cisco Unified Communications solutions to be offered via the cloud, using an “as a service” model.</a:t>
            </a:r>
          </a:p>
          <a:p>
            <a:pPr>
              <a:lnSpc>
                <a:spcPct val="90000"/>
              </a:lnSpc>
              <a:spcBef>
                <a:spcPct val="50000"/>
              </a:spcBef>
              <a:buFontTx/>
              <a:buChar char="•"/>
            </a:pPr>
            <a:r>
              <a:rPr lang="en-US" smtClean="0">
                <a:latin typeface="Arial" pitchFamily="34" charset="0"/>
              </a:rPr>
              <a:t>Business Together as a Service is already available in France; will be available in Europe in the third quarter of 2011; and will be available in all other regions in 2012. Three customers have successfully piloted Business Together as a Service enabling 1,000 end users to experience the benefits of Unified Communications as a Service.</a:t>
            </a:r>
          </a:p>
          <a:p>
            <a:endParaRPr lang="en-US" b="1" smtClean="0"/>
          </a:p>
          <a:p>
            <a:r>
              <a:rPr lang="en-US" b="1" smtClean="0"/>
              <a:t>Callway</a:t>
            </a:r>
          </a:p>
          <a:p>
            <a:r>
              <a:rPr lang="en-US" smtClean="0">
                <a:latin typeface="Arial" pitchFamily="34" charset="0"/>
              </a:rPr>
              <a:t>Cisco Callway, a hosted telepresence service for the growing business, is now available commercially in the US</a:t>
            </a:r>
          </a:p>
          <a:p>
            <a:r>
              <a:rPr lang="en-US" smtClean="0">
                <a:latin typeface="Arial" pitchFamily="34" charset="0"/>
              </a:rPr>
              <a:t>Cisco Callway makes business-class telepresence collaboration affordable and accessible for any organization through a simple subscription based service with unlimited TelePresence and VOIP calling.</a:t>
            </a:r>
          </a:p>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4587B0-795E-45B7-B107-9DCF359C99B2}" type="slidenum">
              <a:rPr lang="en-US" sz="1200">
                <a:solidFill>
                  <a:srgbClr val="000000"/>
                </a:solidFill>
              </a:rPr>
              <a:pPr eaLnBrk="1" hangingPunct="1"/>
              <a:t>35</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0"/>
            <a:fld id="{330DCF72-E571-004E-B9B7-035D4CFAE167}" type="slidenum">
              <a:rPr lang="en-US" sz="1200" kern="1200">
                <a:solidFill>
                  <a:prstClr val="black"/>
                </a:solidFill>
                <a:latin typeface="Calibri"/>
                <a:ea typeface="+mn-ea"/>
                <a:cs typeface="+mn-cs"/>
              </a:rPr>
              <a:pPr algn="r" rtl="0"/>
              <a:t>36</a:t>
            </a:fld>
            <a:endParaRPr lang="en-US" sz="1200" kern="1200" dirty="0">
              <a:solidFill>
                <a:prstClr val="black"/>
              </a:solidFill>
              <a:latin typeface="Calibri"/>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162303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330DCF72-E571-004E-B9B7-035D4CFAE167}" type="slidenum">
              <a:rPr lang="en-US" sz="1200" kern="1200">
                <a:solidFill>
                  <a:prstClr val="black"/>
                </a:solidFill>
                <a:latin typeface="Calibri"/>
                <a:ea typeface="+mn-ea"/>
                <a:cs typeface="+mn-cs"/>
              </a:rPr>
              <a:pPr algn="r" rtl="0"/>
              <a:t>37</a:t>
            </a:fld>
            <a:endParaRPr lang="en-US" sz="1200" kern="1200" dirty="0">
              <a:solidFill>
                <a:prstClr val="black"/>
              </a:solidFill>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Inspirational wrap-up </a:t>
            </a:r>
            <a:r>
              <a:rPr lang="en-US" smtClean="0">
                <a:sym typeface="Wingdings" pitchFamily="2" charset="2"/>
              </a:rPr>
              <a:t></a:t>
            </a:r>
          </a:p>
          <a:p>
            <a:pPr eaLnBrk="1" hangingPunct="1">
              <a:spcBef>
                <a:spcPct val="0"/>
              </a:spcBef>
            </a:pPr>
            <a:endParaRPr lang="en-US" smtClean="0">
              <a:sym typeface="Wingdings" pitchFamily="2" charset="2"/>
            </a:endParaRPr>
          </a:p>
          <a:p>
            <a:pPr eaLnBrk="1" hangingPunct="1">
              <a:spcBef>
                <a:spcPct val="0"/>
              </a:spcBef>
            </a:pPr>
            <a:r>
              <a:rPr lang="en-US" smtClean="0">
                <a:sym typeface="Wingdings" pitchFamily="2" charset="2"/>
              </a:rPr>
              <a:t>At this point, hopefully the customer is convinced of the value of work your way, and realize that they need a workspace strategy – no matter where they are on the spectrum.</a:t>
            </a:r>
          </a:p>
          <a:p>
            <a:pPr eaLnBrk="1" hangingPunct="1">
              <a:spcBef>
                <a:spcPct val="0"/>
              </a:spcBef>
            </a:pPr>
            <a:endParaRPr lang="en-US" smtClean="0">
              <a:sym typeface="Wingdings" pitchFamily="2" charset="2"/>
            </a:endParaRPr>
          </a:p>
          <a:p>
            <a:pPr eaLnBrk="1" hangingPunct="1">
              <a:spcBef>
                <a:spcPct val="0"/>
              </a:spcBef>
            </a:pPr>
            <a:r>
              <a:rPr lang="en-US" smtClean="0">
                <a:sym typeface="Wingdings" pitchFamily="2" charset="2"/>
              </a:rPr>
              <a:t>Transition to the next phase of the conversation – how Cisco, as a trusted business partner, can help them develop and implement that strategy.</a:t>
            </a:r>
          </a:p>
          <a:p>
            <a:pPr eaLnBrk="1" hangingPunct="1">
              <a:spcBef>
                <a:spcPct val="0"/>
              </a:spcBef>
            </a:pPr>
            <a:endParaRPr lang="en-US" smtClean="0">
              <a:sym typeface="Wingdings" pitchFamily="2" charset="2"/>
            </a:endParaRPr>
          </a:p>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6200BB10-9010-4C56-84B3-EAB492DDA6A7}" type="slidenum">
              <a:rPr lang="en-US"/>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15 billion new networked devices by 2015 (VNI)</a:t>
            </a:r>
          </a:p>
          <a:p>
            <a:pPr lvl="0"/>
            <a:r>
              <a:rPr lang="en-US" sz="1200" kern="1200" dirty="0" smtClean="0">
                <a:solidFill>
                  <a:schemeClr val="tx1"/>
                </a:solidFill>
                <a:latin typeface="+mn-lt"/>
                <a:ea typeface="+mn-ea"/>
                <a:cs typeface="+mn-cs"/>
              </a:rPr>
              <a:t>According to the Cisco Connected World Technology Report, more than three of every four employees have multiple devices, and one in three employees globally uses at least three devices for work. </a:t>
            </a:r>
          </a:p>
          <a:p>
            <a:pPr lvl="0"/>
            <a:r>
              <a:rPr lang="en-US" sz="1200" kern="1200" dirty="0" smtClean="0">
                <a:solidFill>
                  <a:schemeClr val="tx1"/>
                </a:solidFill>
                <a:latin typeface="+mn-lt"/>
                <a:ea typeface="+mn-ea"/>
                <a:cs typeface="+mn-cs"/>
              </a:rPr>
              <a:t>The number of shipped tablets is set to jump from 16.1 million units (of which around one million were bought by businesses) in 2010, to 147.2 million in 2015, thereby representing around a third of all online US consumers, according to Forrester.</a:t>
            </a:r>
          </a:p>
          <a:p>
            <a:pPr lvl="0"/>
            <a:r>
              <a:rPr lang="en-US" sz="1200" kern="1200" dirty="0" smtClean="0">
                <a:solidFill>
                  <a:schemeClr val="tx1"/>
                </a:solidFill>
                <a:latin typeface="+mn-lt"/>
                <a:ea typeface="+mn-ea"/>
                <a:cs typeface="+mn-cs"/>
              </a:rPr>
              <a:t>56% of US information workers spend time working outside the office (Forrester)</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5</a:t>
            </a:fld>
            <a:endParaRPr lang="en-US" sz="1200" kern="1200" dirty="0">
              <a:solidFill>
                <a:prstClr val="black"/>
              </a:solidFill>
              <a:latin typeface="Calibri"/>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395257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if you could solve all these challenges at the same time?  </a:t>
            </a:r>
          </a:p>
          <a:p>
            <a:pPr eaLnBrk="1" hangingPunct="1">
              <a:spcBef>
                <a:spcPct val="0"/>
              </a:spcBef>
            </a:pPr>
            <a:r>
              <a:rPr lang="en-US" smtClean="0"/>
              <a:t>What if you could speed innovation by opening the network to customers and partners….WHILE lowering IT cost and complexity?</a:t>
            </a:r>
          </a:p>
          <a:p>
            <a:pPr eaLnBrk="1" hangingPunct="1">
              <a:spcBef>
                <a:spcPct val="0"/>
              </a:spcBef>
            </a:pPr>
            <a:r>
              <a:rPr lang="en-US" smtClean="0"/>
              <a:t>What if you could let employees have greater freedom and choice… WHILE protecting your intellectual property.</a:t>
            </a:r>
          </a:p>
          <a:p>
            <a:pPr eaLnBrk="1" hangingPunct="1">
              <a:spcBef>
                <a:spcPct val="0"/>
              </a:spcBef>
            </a:pPr>
            <a:r>
              <a:rPr lang="en-US" smtClean="0"/>
              <a:t>And what if your employees could work their way… without compromising the way your business works?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E66EAFD7-8E4C-4861-99BB-67540F833E09}" type="slidenum">
              <a:rPr lang="en-US">
                <a:solidFill>
                  <a:srgbClr val="000000"/>
                </a:solidFill>
              </a:rPr>
              <a:pPr/>
              <a:t>6</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start with the Cisco vision for the enterprise. We call it Work, Your Way.</a:t>
            </a:r>
          </a:p>
          <a:p>
            <a:pPr eaLnBrk="1" hangingPunct="1">
              <a:spcBef>
                <a:spcPct val="0"/>
              </a:spcBef>
            </a:pPr>
            <a:endParaRPr lang="en-US" smtClean="0"/>
          </a:p>
          <a:p>
            <a:pPr eaLnBrk="1" hangingPunct="1">
              <a:spcBef>
                <a:spcPct val="0"/>
              </a:spcBef>
            </a:pPr>
            <a:r>
              <a:rPr lang="en-US" smtClean="0"/>
              <a:t>At a high level – the goal of the vision is very customer-centric and is outlined here. But how do we help customers achieve this goal?</a:t>
            </a:r>
          </a:p>
        </p:txBody>
      </p:sp>
      <p:sp>
        <p:nvSpPr>
          <p:cNvPr id="64516" name="Slide Number Placeholder 3"/>
          <p:cNvSpPr>
            <a:spLocks noGrp="1"/>
          </p:cNvSpPr>
          <p:nvPr>
            <p:ph type="sldNum" sz="quarter" idx="5"/>
          </p:nvPr>
        </p:nvSpPr>
        <p:spPr bwMode="auto">
          <a:noFill/>
          <a:ln>
            <a:miter lim="800000"/>
            <a:headEnd/>
            <a:tailEnd/>
          </a:ln>
        </p:spPr>
        <p:txBody>
          <a:bodyPr/>
          <a:lstStyle/>
          <a:p>
            <a:fld id="{F8E57CC1-A5BC-42CA-9D35-598B160C4193}"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the set of problems we will be discussing today, the answer is the Unified Workspace. It is the framework Cisco uses to deliver Smart Solutions.</a:t>
            </a:r>
          </a:p>
          <a:p>
            <a:pPr eaLnBrk="1" hangingPunct="1">
              <a:spcBef>
                <a:spcPct val="0"/>
              </a:spcBef>
            </a:pPr>
            <a:endParaRPr lang="en-US" smtClean="0"/>
          </a:p>
          <a:p>
            <a:pPr eaLnBrk="1" hangingPunct="1">
              <a:spcBef>
                <a:spcPct val="0"/>
              </a:spcBef>
            </a:pPr>
            <a:r>
              <a:rPr lang="en-US" smtClean="0"/>
              <a:t>There are three Smart Solutions associated with the Unified Workspace today – VXI, BYOD and Remote Expert. For the purposes of today’s presentation, we will be discussing the first two.</a:t>
            </a:r>
          </a:p>
        </p:txBody>
      </p:sp>
      <p:sp>
        <p:nvSpPr>
          <p:cNvPr id="65540" name="Slide Number Placeholder 3"/>
          <p:cNvSpPr>
            <a:spLocks noGrp="1"/>
          </p:cNvSpPr>
          <p:nvPr>
            <p:ph type="sldNum" sz="quarter" idx="5"/>
          </p:nvPr>
        </p:nvSpPr>
        <p:spPr bwMode="auto">
          <a:noFill/>
          <a:ln>
            <a:miter lim="800000"/>
            <a:headEnd/>
            <a:tailEnd/>
          </a:ln>
        </p:spPr>
        <p:txBody>
          <a:bodyPr/>
          <a:lstStyle/>
          <a:p>
            <a:fld id="{A79F8D5D-E11F-4AD1-A69B-E29CB558F413}"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smtClean="0"/>
              <a:t>Now that we have the high-level vision out there, let’s pivot back to the specific customer </a:t>
            </a:r>
            <a:r>
              <a:rPr lang="en-US" i="0" dirty="0" smtClean="0">
                <a:solidFill>
                  <a:srgbClr val="FF0000"/>
                </a:solidFill>
              </a:rPr>
              <a:t>issue</a:t>
            </a:r>
            <a:r>
              <a:rPr lang="en-US" i="0" dirty="0" smtClean="0"/>
              <a:t>.</a:t>
            </a:r>
          </a:p>
          <a:p>
            <a:pPr eaLnBrk="1" hangingPunct="1">
              <a:spcBef>
                <a:spcPct val="0"/>
              </a:spcBef>
            </a:pPr>
            <a:endParaRPr lang="en-US" i="0" dirty="0" smtClean="0"/>
          </a:p>
          <a:p>
            <a:pPr eaLnBrk="1" hangingPunct="1">
              <a:spcBef>
                <a:spcPct val="0"/>
              </a:spcBef>
            </a:pPr>
            <a:r>
              <a:rPr lang="en-US" i="0" dirty="0" smtClean="0"/>
              <a:t>Many customers are looking to solve the </a:t>
            </a:r>
            <a:r>
              <a:rPr lang="en-US" i="0" dirty="0" err="1" smtClean="0"/>
              <a:t>BYOD</a:t>
            </a:r>
            <a:r>
              <a:rPr lang="en-US" i="0" dirty="0" smtClean="0"/>
              <a:t> problem:  i.e. “I need to allow </a:t>
            </a:r>
            <a:r>
              <a:rPr lang="en-US" i="0" dirty="0" err="1" smtClean="0"/>
              <a:t>iPads</a:t>
            </a:r>
            <a:r>
              <a:rPr lang="en-US" i="0" dirty="0" smtClean="0"/>
              <a:t> on my network”.  This is a genuine customer concern, but may be a bit too narrow of a way to look at the problem. Connectivity is only the first part of the overall solution.</a:t>
            </a:r>
          </a:p>
          <a:p>
            <a:pPr eaLnBrk="1" hangingPunct="1">
              <a:spcBef>
                <a:spcPct val="0"/>
              </a:spcBef>
            </a:pPr>
            <a:endParaRPr lang="en-US" i="0" dirty="0" smtClean="0"/>
          </a:p>
          <a:p>
            <a:pPr eaLnBrk="1" hangingPunct="1">
              <a:spcBef>
                <a:spcPct val="0"/>
              </a:spcBef>
            </a:pPr>
            <a:r>
              <a:rPr lang="en-US" i="0" dirty="0" smtClean="0"/>
              <a:t>Use the statements below the line to start customer conversations – Ask open ended questions too. There may be other specific customer uses-cases or concerns not listed here.</a:t>
            </a:r>
          </a:p>
          <a:p>
            <a:pPr eaLnBrk="1" hangingPunct="1">
              <a:spcBef>
                <a:spcPct val="0"/>
              </a:spcBef>
            </a:pPr>
            <a:endParaRPr lang="en-US" i="0" dirty="0" smtClean="0"/>
          </a:p>
          <a:p>
            <a:pPr eaLnBrk="1" hangingPunct="1">
              <a:spcBef>
                <a:spcPct val="0"/>
              </a:spcBef>
            </a:pPr>
            <a:r>
              <a:rPr lang="en-US" i="0" dirty="0" smtClean="0"/>
              <a:t>The goal of this slide is to persuade the customer that a more strategic, broad based approach should prove more effective in the long term, rather than a band-aid approach that solves for only one portion of the overall problem.</a:t>
            </a:r>
          </a:p>
          <a:p>
            <a:pPr eaLnBrk="1" hangingPunct="1">
              <a:spcBef>
                <a:spcPct val="0"/>
              </a:spcBef>
            </a:pPr>
            <a:endParaRPr lang="en-US" i="0" dirty="0" smtClean="0"/>
          </a:p>
          <a:p>
            <a:pPr eaLnBrk="1" hangingPunct="1">
              <a:spcBef>
                <a:spcPct val="0"/>
              </a:spcBef>
            </a:pPr>
            <a:endParaRPr lang="en-US" i="0" dirty="0" smtClean="0"/>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BB28BC42-A270-4938-83B4-3FBDC95455BC}"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1026"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53"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5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55"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
        <p:nvSpPr>
          <p:cNvPr id="50" name="Title 1"/>
          <p:cNvSpPr>
            <a:spLocks noGrp="1"/>
          </p:cNvSpPr>
          <p:nvPr>
            <p:ph type="ctrTitle" hasCustomPrompt="1"/>
          </p:nvPr>
        </p:nvSpPr>
        <p:spPr>
          <a:xfrm>
            <a:off x="293963" y="2046516"/>
            <a:ext cx="8112125" cy="2907239"/>
          </a:xfrm>
        </p:spPr>
        <p:txBody>
          <a:bodyPr/>
          <a:lstStyle>
            <a:lvl1pPr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1030286" cy="544682"/>
            <a:chOff x="609600" y="528537"/>
            <a:chExt cx="1444734" cy="763789"/>
          </a:xfrm>
          <a:solidFill>
            <a:schemeClr val="tx1"/>
          </a:solidFill>
          <a:effectLst>
            <a:outerShdw blurRad="38100" dist="25400" dir="5400000" algn="t" rotWithShape="0">
              <a:prstClr val="black">
                <a:alpha val="20000"/>
              </a:prstClr>
            </a:outerShdw>
          </a:effectLst>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62" name="Subtitle 2"/>
          <p:cNvSpPr>
            <a:spLocks noGrp="1"/>
          </p:cNvSpPr>
          <p:nvPr>
            <p:ph type="subTitle" idx="1" hasCustomPrompt="1"/>
          </p:nvPr>
        </p:nvSpPr>
        <p:spPr>
          <a:xfrm>
            <a:off x="308953" y="4968518"/>
            <a:ext cx="8112126" cy="384175"/>
          </a:xfrm>
          <a:prstGeom prst="rect">
            <a:avLst/>
          </a:prstGeom>
        </p:spPr>
        <p:txBody>
          <a:bodyPr anchor="b" anchorCtr="0">
            <a:noAutofit/>
          </a:bodyPr>
          <a:lstStyle>
            <a:lvl1pPr marL="0" indent="0" algn="l">
              <a:buNone/>
              <a:defRPr sz="20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63" name="Text Placeholder 38"/>
          <p:cNvSpPr>
            <a:spLocks noGrp="1"/>
          </p:cNvSpPr>
          <p:nvPr>
            <p:ph type="body" sz="quarter" idx="10" hasCustomPrompt="1"/>
          </p:nvPr>
        </p:nvSpPr>
        <p:spPr>
          <a:xfrm>
            <a:off x="308375" y="5305901"/>
            <a:ext cx="8112650" cy="384175"/>
          </a:xfrm>
          <a:prstGeom prst="rect">
            <a:avLst/>
          </a:prstGeom>
        </p:spPr>
        <p:txBody>
          <a:bodyPr/>
          <a:lstStyle>
            <a:lvl1pPr marL="0" indent="0">
              <a:buFontTx/>
              <a:buNone/>
              <a:defRPr lang="en-US" sz="2000" kern="1200" dirty="0" smtClean="0">
                <a:solidFill>
                  <a:schemeClr val="tx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64" name="Text Placeholder 40"/>
          <p:cNvSpPr>
            <a:spLocks noGrp="1"/>
          </p:cNvSpPr>
          <p:nvPr>
            <p:ph type="body" sz="quarter" idx="11" hasCustomPrompt="1"/>
          </p:nvPr>
        </p:nvSpPr>
        <p:spPr>
          <a:xfrm>
            <a:off x="308375" y="5692007"/>
            <a:ext cx="8112650" cy="384175"/>
          </a:xfrm>
          <a:prstGeom prst="rect">
            <a:avLst/>
          </a:prstGeom>
        </p:spPr>
        <p:txBody>
          <a:bodyPr/>
          <a:lstStyle>
            <a:lvl1pPr marL="0" indent="0">
              <a:buFontTx/>
              <a:buNone/>
              <a:defRPr lang="en-US" sz="1400" kern="1200" dirty="0" smtClean="0">
                <a:solidFill>
                  <a:schemeClr val="tx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270058521"/>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 Slide Title Only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617201230"/>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and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22532"/>
            <a:ext cx="8610600" cy="457200"/>
          </a:xfrm>
        </p:spPr>
        <p:txBody>
          <a:bodyPr>
            <a:noAutofit/>
          </a:bodyPr>
          <a:lstStyle>
            <a:lvl1pPr marL="0" indent="0">
              <a:buNone/>
              <a:defRPr sz="2600" spc="-50" baseline="0"/>
            </a:lvl1pPr>
          </a:lstStyle>
          <a:p>
            <a:pPr lvl="0"/>
            <a:r>
              <a:rPr lang="en-US" dirty="0" smtClean="0"/>
              <a:t>Slide Subtitle</a:t>
            </a:r>
            <a:endParaRPr lang="en-US" dirty="0"/>
          </a:p>
        </p:txBody>
      </p:sp>
      <p:sp>
        <p:nvSpPr>
          <p:cNvPr id="4" name="Content Placeholder 3"/>
          <p:cNvSpPr>
            <a:spLocks noGrp="1"/>
          </p:cNvSpPr>
          <p:nvPr>
            <p:ph sz="quarter" idx="13" hasCustomPrompt="1"/>
          </p:nvPr>
        </p:nvSpPr>
        <p:spPr>
          <a:xfrm>
            <a:off x="228601" y="1538287"/>
            <a:ext cx="8610600" cy="4891541"/>
          </a:xfrm>
        </p:spPr>
        <p:txBody>
          <a:bodyPr anchor="ctr" anchorCtr="0"/>
          <a:lstStyle>
            <a:lvl1pPr marL="0" indent="0" algn="ctr">
              <a:buNone/>
              <a:defRPr baseline="0">
                <a:solidFill>
                  <a:srgbClr val="5C5E6C"/>
                </a:solidFill>
              </a:defRPr>
            </a:lvl1pPr>
          </a:lstStyle>
          <a:p>
            <a:pPr lvl="0"/>
            <a:r>
              <a:rPr lang="en-US" dirty="0" smtClean="0"/>
              <a:t>Click to add content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46454510"/>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3"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701428955"/>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8"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2" name="Group 1"/>
          <p:cNvGrpSpPr/>
          <p:nvPr userDrawn="1"/>
        </p:nvGrpSpPr>
        <p:grpSpPr>
          <a:xfrm>
            <a:off x="4150321" y="5843128"/>
            <a:ext cx="842812" cy="187954"/>
            <a:chOff x="4150321" y="5843128"/>
            <a:chExt cx="842812" cy="187954"/>
          </a:xfrm>
          <a:solidFill>
            <a:schemeClr val="tx1"/>
          </a:solidFill>
        </p:grpSpPr>
        <p:sp>
          <p:nvSpPr>
            <p:cNvPr id="48" name="Rectangle 47"/>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49" name="Freeform 48"/>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0" name="Freeform 49"/>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1" name="Freeform 50"/>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2" name="Freeform 51"/>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53" name="Freeform 52"/>
          <p:cNvSpPr>
            <a:spLocks/>
          </p:cNvSpPr>
          <p:nvPr/>
        </p:nvSpPr>
        <p:spPr bwMode="black">
          <a:xfrm>
            <a:off x="4056857" y="5632160"/>
            <a:ext cx="44272" cy="915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4" name="Freeform 53"/>
          <p:cNvSpPr>
            <a:spLocks/>
          </p:cNvSpPr>
          <p:nvPr/>
        </p:nvSpPr>
        <p:spPr bwMode="black">
          <a:xfrm>
            <a:off x="4180928"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5" name="Freeform 54"/>
          <p:cNvSpPr>
            <a:spLocks/>
          </p:cNvSpPr>
          <p:nvPr/>
        </p:nvSpPr>
        <p:spPr bwMode="black">
          <a:xfrm>
            <a:off x="4302814" y="5486400"/>
            <a:ext cx="44272" cy="28165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6" name="Freeform 55"/>
          <p:cNvSpPr>
            <a:spLocks/>
          </p:cNvSpPr>
          <p:nvPr/>
        </p:nvSpPr>
        <p:spPr bwMode="black">
          <a:xfrm>
            <a:off x="4426885"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7" name="Freeform 56"/>
          <p:cNvSpPr>
            <a:spLocks/>
          </p:cNvSpPr>
          <p:nvPr/>
        </p:nvSpPr>
        <p:spPr bwMode="black">
          <a:xfrm>
            <a:off x="4548224" y="5632160"/>
            <a:ext cx="47005" cy="915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8" name="Freeform 57"/>
          <p:cNvSpPr>
            <a:spLocks/>
          </p:cNvSpPr>
          <p:nvPr/>
        </p:nvSpPr>
        <p:spPr bwMode="black">
          <a:xfrm>
            <a:off x="4672295" y="5570787"/>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9" name="Freeform 58"/>
          <p:cNvSpPr>
            <a:spLocks/>
          </p:cNvSpPr>
          <p:nvPr/>
        </p:nvSpPr>
        <p:spPr bwMode="black">
          <a:xfrm>
            <a:off x="4796368" y="5486400"/>
            <a:ext cx="44819" cy="28165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0" name="Freeform 59"/>
          <p:cNvSpPr>
            <a:spLocks/>
          </p:cNvSpPr>
          <p:nvPr/>
        </p:nvSpPr>
        <p:spPr bwMode="black">
          <a:xfrm>
            <a:off x="4918255" y="5570788"/>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1" name="Freeform 60"/>
          <p:cNvSpPr>
            <a:spLocks/>
          </p:cNvSpPr>
          <p:nvPr/>
        </p:nvSpPr>
        <p:spPr bwMode="black">
          <a:xfrm>
            <a:off x="5042329" y="5632160"/>
            <a:ext cx="44819" cy="915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 val="100286761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6" presetClass="emph" presetSubtype="0" autoRev="1" fill="hold" grpId="1" nodeType="withEffect">
                                  <p:stCondLst>
                                    <p:cond delay="0"/>
                                  </p:stCondLst>
                                  <p:childTnLst>
                                    <p:animScale>
                                      <p:cBhvr>
                                        <p:cTn id="9" dur="250" fill="hold"/>
                                        <p:tgtEl>
                                          <p:spTgt spid="53"/>
                                        </p:tgtEl>
                                      </p:cBhvr>
                                      <p:by x="135000" y="135000"/>
                                    </p:animScale>
                                  </p:childTnLst>
                                </p:cTn>
                              </p:par>
                              <p:par>
                                <p:cTn id="10" presetID="10" presetClass="entr" presetSubtype="0" fill="hold" grpId="0" nodeType="withEffect">
                                  <p:stCondLst>
                                    <p:cond delay="1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6" presetClass="emph" presetSubtype="0" autoRev="1" fill="hold" grpId="1" nodeType="withEffect">
                                  <p:stCondLst>
                                    <p:cond delay="100"/>
                                  </p:stCondLst>
                                  <p:childTnLst>
                                    <p:animScale>
                                      <p:cBhvr>
                                        <p:cTn id="14" dur="250" fill="hold"/>
                                        <p:tgtEl>
                                          <p:spTgt spid="54"/>
                                        </p:tgtEl>
                                      </p:cBhvr>
                                      <p:by x="135000" y="135000"/>
                                    </p:animScale>
                                  </p:childTnLst>
                                </p:cTn>
                              </p:par>
                              <p:par>
                                <p:cTn id="15" presetID="10" presetClass="entr" presetSubtype="0" fill="hold" grpId="0" nodeType="withEffect">
                                  <p:stCondLst>
                                    <p:cond delay="2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6" presetClass="emph" presetSubtype="0" autoRev="1" fill="hold" grpId="1" nodeType="withEffect">
                                  <p:stCondLst>
                                    <p:cond delay="200"/>
                                  </p:stCondLst>
                                  <p:childTnLst>
                                    <p:animScale>
                                      <p:cBhvr>
                                        <p:cTn id="19" dur="250" fill="hold"/>
                                        <p:tgtEl>
                                          <p:spTgt spid="55"/>
                                        </p:tgtEl>
                                      </p:cBhvr>
                                      <p:by x="135000" y="135000"/>
                                    </p:animScale>
                                  </p:childTnLst>
                                </p:cTn>
                              </p:par>
                              <p:par>
                                <p:cTn id="20" presetID="10" presetClass="entr" presetSubtype="0" fill="hold" grpId="0" nodeType="withEffect">
                                  <p:stCondLst>
                                    <p:cond delay="3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6" presetClass="emph" presetSubtype="0" autoRev="1" fill="hold" grpId="1" nodeType="withEffect">
                                  <p:stCondLst>
                                    <p:cond delay="300"/>
                                  </p:stCondLst>
                                  <p:childTnLst>
                                    <p:animScale>
                                      <p:cBhvr>
                                        <p:cTn id="24" dur="250" fill="hold"/>
                                        <p:tgtEl>
                                          <p:spTgt spid="56"/>
                                        </p:tgtEl>
                                      </p:cBhvr>
                                      <p:by x="135000" y="135000"/>
                                    </p:animScale>
                                  </p:childTnLst>
                                </p:cTn>
                              </p:par>
                              <p:par>
                                <p:cTn id="25" presetID="10" presetClass="entr" presetSubtype="0" fill="hold" grpId="0" nodeType="withEffect">
                                  <p:stCondLst>
                                    <p:cond delay="4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6" presetClass="emph" presetSubtype="0" autoRev="1" fill="hold" grpId="1" nodeType="withEffect">
                                  <p:stCondLst>
                                    <p:cond delay="400"/>
                                  </p:stCondLst>
                                  <p:childTnLst>
                                    <p:animScale>
                                      <p:cBhvr>
                                        <p:cTn id="29" dur="250" fill="hold"/>
                                        <p:tgtEl>
                                          <p:spTgt spid="57"/>
                                        </p:tgtEl>
                                      </p:cBhvr>
                                      <p:by x="135000" y="135000"/>
                                    </p:animScale>
                                  </p:childTnLst>
                                </p:cTn>
                              </p:par>
                              <p:par>
                                <p:cTn id="30" presetID="10" presetClass="entr" presetSubtype="0" fill="hold" grpId="0" nodeType="withEffect">
                                  <p:stCondLst>
                                    <p:cond delay="50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6" presetClass="emph" presetSubtype="0" autoRev="1" fill="hold" grpId="1" nodeType="withEffect">
                                  <p:stCondLst>
                                    <p:cond delay="500"/>
                                  </p:stCondLst>
                                  <p:childTnLst>
                                    <p:animScale>
                                      <p:cBhvr>
                                        <p:cTn id="34" dur="250" fill="hold"/>
                                        <p:tgtEl>
                                          <p:spTgt spid="58"/>
                                        </p:tgtEl>
                                      </p:cBhvr>
                                      <p:by x="135000" y="135000"/>
                                    </p:animScale>
                                  </p:childTnLst>
                                </p:cTn>
                              </p:par>
                              <p:par>
                                <p:cTn id="35" presetID="10" presetClass="entr" presetSubtype="0" fill="hold" grpId="0" nodeType="withEffect">
                                  <p:stCondLst>
                                    <p:cond delay="60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6" presetClass="emph" presetSubtype="0" autoRev="1" fill="hold" grpId="1" nodeType="withEffect">
                                  <p:stCondLst>
                                    <p:cond delay="600"/>
                                  </p:stCondLst>
                                  <p:childTnLst>
                                    <p:animScale>
                                      <p:cBhvr>
                                        <p:cTn id="39" dur="250" fill="hold"/>
                                        <p:tgtEl>
                                          <p:spTgt spid="59"/>
                                        </p:tgtEl>
                                      </p:cBhvr>
                                      <p:by x="135000" y="135000"/>
                                    </p:animScale>
                                  </p:childTnLst>
                                </p:cTn>
                              </p:par>
                              <p:par>
                                <p:cTn id="40" presetID="10" presetClass="entr" presetSubtype="0" fill="hold" grpId="0" nodeType="withEffect">
                                  <p:stCondLst>
                                    <p:cond delay="7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6" presetClass="emph" presetSubtype="0" autoRev="1" fill="hold" grpId="1" nodeType="withEffect">
                                  <p:stCondLst>
                                    <p:cond delay="700"/>
                                  </p:stCondLst>
                                  <p:childTnLst>
                                    <p:animScale>
                                      <p:cBhvr>
                                        <p:cTn id="44" dur="250" fill="hold"/>
                                        <p:tgtEl>
                                          <p:spTgt spid="60"/>
                                        </p:tgtEl>
                                      </p:cBhvr>
                                      <p:by x="135000" y="135000"/>
                                    </p:animScale>
                                  </p:childTnLst>
                                </p:cTn>
                              </p:par>
                              <p:par>
                                <p:cTn id="45" presetID="10" presetClass="entr" presetSubtype="0" fill="hold" grpId="0" nodeType="withEffect">
                                  <p:stCondLst>
                                    <p:cond delay="8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6" presetClass="emph" presetSubtype="0" autoRev="1" fill="hold" grpId="1" nodeType="withEffect">
                                  <p:stCondLst>
                                    <p:cond delay="800"/>
                                  </p:stCondLst>
                                  <p:childTnLst>
                                    <p:animScale>
                                      <p:cBhvr>
                                        <p:cTn id="49" dur="250" fill="hold"/>
                                        <p:tgtEl>
                                          <p:spTgt spid="61"/>
                                        </p:tgtEl>
                                      </p:cBhvr>
                                      <p:by x="135000" y="135000"/>
                                    </p:animScale>
                                  </p:childTnLst>
                                </p:cTn>
                              </p:par>
                              <p:par>
                                <p:cTn id="50" presetID="10" presetClass="entr" presetSubtype="0" fill="hold" nodeType="withEffect">
                                  <p:stCondLst>
                                    <p:cond delay="13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Thank You">
    <p:spTree>
      <p:nvGrpSpPr>
        <p:cNvPr id="1" name=""/>
        <p:cNvGrpSpPr/>
        <p:nvPr/>
      </p:nvGrpSpPr>
      <p:grpSpPr>
        <a:xfrm>
          <a:off x="0" y="0"/>
          <a:ext cx="0" cy="0"/>
          <a:chOff x="0" y="0"/>
          <a:chExt cx="0" cy="0"/>
        </a:xfrm>
      </p:grpSpPr>
      <p:pic>
        <p:nvPicPr>
          <p:cNvPr id="21"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3" name="Group 2"/>
          <p:cNvGrpSpPr/>
          <p:nvPr userDrawn="1"/>
        </p:nvGrpSpPr>
        <p:grpSpPr>
          <a:xfrm>
            <a:off x="6292359" y="2831012"/>
            <a:ext cx="1500073" cy="793041"/>
            <a:chOff x="4056857" y="5486400"/>
            <a:chExt cx="1030291" cy="544682"/>
          </a:xfrm>
        </p:grpSpPr>
        <p:grpSp>
          <p:nvGrpSpPr>
            <p:cNvPr id="2" name="Group 1"/>
            <p:cNvGrpSpPr/>
            <p:nvPr userDrawn="1"/>
          </p:nvGrpSpPr>
          <p:grpSpPr>
            <a:xfrm>
              <a:off x="4150321" y="5843128"/>
              <a:ext cx="842812" cy="187954"/>
              <a:chOff x="4150321" y="5843128"/>
              <a:chExt cx="842812" cy="187954"/>
            </a:xfrm>
            <a:solidFill>
              <a:schemeClr val="tx1"/>
            </a:solidFill>
          </p:grpSpPr>
          <p:sp>
            <p:nvSpPr>
              <p:cNvPr id="48" name="Rectangle 47"/>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49" name="Freeform 48"/>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0" name="Freeform 49"/>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1" name="Freeform 50"/>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2" name="Freeform 51"/>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53" name="Freeform 52"/>
            <p:cNvSpPr>
              <a:spLocks/>
            </p:cNvSpPr>
            <p:nvPr/>
          </p:nvSpPr>
          <p:spPr bwMode="black">
            <a:xfrm>
              <a:off x="4056857" y="5632160"/>
              <a:ext cx="44272" cy="915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4" name="Freeform 53"/>
            <p:cNvSpPr>
              <a:spLocks/>
            </p:cNvSpPr>
            <p:nvPr/>
          </p:nvSpPr>
          <p:spPr bwMode="black">
            <a:xfrm>
              <a:off x="4180928"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5" name="Freeform 54"/>
            <p:cNvSpPr>
              <a:spLocks/>
            </p:cNvSpPr>
            <p:nvPr/>
          </p:nvSpPr>
          <p:spPr bwMode="black">
            <a:xfrm>
              <a:off x="4302814" y="5486400"/>
              <a:ext cx="44272" cy="28165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6" name="Freeform 55"/>
            <p:cNvSpPr>
              <a:spLocks/>
            </p:cNvSpPr>
            <p:nvPr/>
          </p:nvSpPr>
          <p:spPr bwMode="black">
            <a:xfrm>
              <a:off x="4426885"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7" name="Freeform 56"/>
            <p:cNvSpPr>
              <a:spLocks/>
            </p:cNvSpPr>
            <p:nvPr/>
          </p:nvSpPr>
          <p:spPr bwMode="black">
            <a:xfrm>
              <a:off x="4548224" y="5632160"/>
              <a:ext cx="47005" cy="915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8" name="Freeform 57"/>
            <p:cNvSpPr>
              <a:spLocks/>
            </p:cNvSpPr>
            <p:nvPr/>
          </p:nvSpPr>
          <p:spPr bwMode="black">
            <a:xfrm>
              <a:off x="4672295" y="5570787"/>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9" name="Freeform 58"/>
            <p:cNvSpPr>
              <a:spLocks/>
            </p:cNvSpPr>
            <p:nvPr/>
          </p:nvSpPr>
          <p:spPr bwMode="black">
            <a:xfrm>
              <a:off x="4796368" y="5486400"/>
              <a:ext cx="44819" cy="28165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0" name="Freeform 59"/>
            <p:cNvSpPr>
              <a:spLocks/>
            </p:cNvSpPr>
            <p:nvPr/>
          </p:nvSpPr>
          <p:spPr bwMode="black">
            <a:xfrm>
              <a:off x="4918255" y="5570788"/>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1" name="Freeform 60"/>
            <p:cNvSpPr>
              <a:spLocks/>
            </p:cNvSpPr>
            <p:nvPr/>
          </p:nvSpPr>
          <p:spPr bwMode="black">
            <a:xfrm>
              <a:off x="5042329" y="5632160"/>
              <a:ext cx="44819" cy="915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4" name="TextBox 3"/>
          <p:cNvSpPr txBox="1"/>
          <p:nvPr userDrawn="1"/>
        </p:nvSpPr>
        <p:spPr>
          <a:xfrm>
            <a:off x="916806" y="2921168"/>
            <a:ext cx="3647537" cy="923330"/>
          </a:xfrm>
          <a:prstGeom prst="rect">
            <a:avLst/>
          </a:prstGeom>
          <a:noFill/>
        </p:spPr>
        <p:txBody>
          <a:bodyPr wrap="none" rtlCol="0">
            <a:spAutoFit/>
          </a:bodyPr>
          <a:lstStyle/>
          <a:p>
            <a:pPr algn="l" defTabSz="914400" rtl="0" eaLnBrk="1" latinLnBrk="0" hangingPunct="1">
              <a:lnSpc>
                <a:spcPct val="90000"/>
              </a:lnSpc>
              <a:spcBef>
                <a:spcPct val="0"/>
              </a:spcBef>
              <a:buNone/>
            </a:pPr>
            <a:r>
              <a:rPr lang="en-US" sz="6000" b="0" kern="1200" spc="-150" baseline="0" dirty="0" smtClean="0">
                <a:solidFill>
                  <a:schemeClr val="tx1"/>
                </a:solidFill>
                <a:effectLst>
                  <a:outerShdw blurRad="38100" dist="25400" dir="5400000" algn="t" rotWithShape="0">
                    <a:prstClr val="black">
                      <a:alpha val="20000"/>
                    </a:prstClr>
                  </a:outerShdw>
                </a:effectLst>
                <a:latin typeface="+mj-lt"/>
                <a:ea typeface="+mj-ea"/>
                <a:cs typeface="+mj-cs"/>
              </a:rPr>
              <a:t>Thank You</a:t>
            </a:r>
            <a:endPara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 val="2882170348"/>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05025"/>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2000" baseline="0">
                <a:solidFill>
                  <a:schemeClr val="bg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
        <p:nvSpPr>
          <p:cNvPr id="8" name="Rounded Rectangle 7"/>
          <p:cNvSpPr/>
          <p:nvPr userDrawn="1"/>
        </p:nvSpPr>
        <p:spPr>
          <a:xfrm flipH="1">
            <a:off x="4515088" y="902728"/>
            <a:ext cx="91440" cy="4941993"/>
          </a:xfrm>
          <a:prstGeom prst="roundRect">
            <a:avLst>
              <a:gd name="adj" fmla="val 5000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lvl="0" algn="ctr" defTabSz="814388" eaLnBrk="0" fontAlgn="base" hangingPunct="0">
              <a:lnSpc>
                <a:spcPct val="90000"/>
              </a:lnSpc>
              <a:spcBef>
                <a:spcPct val="0"/>
              </a:spcBef>
              <a:spcAft>
                <a:spcPct val="0"/>
              </a:spcAft>
            </a:pPr>
            <a:endParaRPr lang="en-US" dirty="0"/>
          </a:p>
        </p:txBody>
      </p:sp>
    </p:spTree>
    <p:extLst>
      <p:ext uri="{BB962C8B-B14F-4D97-AF65-F5344CB8AC3E}">
        <p14:creationId xmlns:mc="http://schemas.openxmlformats.org/markup-compatibility/2006" xmlns:mv="urn:schemas-microsoft-com:mac:vml" xmlns:p14="http://schemas.microsoft.com/office/powerpoint/2010/main" xmlns="" val="3792447161"/>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1708013371"/>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229701" y="1014830"/>
            <a:ext cx="8588861" cy="384175"/>
          </a:xfrm>
        </p:spPr>
        <p:txBody>
          <a:bodyPr>
            <a:normAutofit/>
          </a:bodyPr>
          <a:lstStyle>
            <a:lvl1pPr marL="0" indent="0" algn="l">
              <a:lnSpc>
                <a:spcPts val="2200"/>
              </a:lnSpc>
              <a:buNone/>
              <a:defRPr sz="2000">
                <a:solidFill>
                  <a:schemeClr val="accent3">
                    <a:lumMod val="20000"/>
                    <a:lumOff val="8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line</a:t>
            </a:r>
          </a:p>
        </p:txBody>
      </p:sp>
      <p:sp>
        <p:nvSpPr>
          <p:cNvPr id="7" name="Title 1"/>
          <p:cNvSpPr>
            <a:spLocks noGrp="1"/>
          </p:cNvSpPr>
          <p:nvPr>
            <p:ph type="title"/>
          </p:nvPr>
        </p:nvSpPr>
        <p:spPr>
          <a:xfrm>
            <a:off x="229702" y="241703"/>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0">
                      <a:schemeClr val="bg2">
                        <a:lumMod val="95000"/>
                      </a:schemeClr>
                    </a:gs>
                    <a:gs pos="44000">
                      <a:schemeClr val="accent1">
                        <a:lumMod val="40000"/>
                        <a:lumOff val="60000"/>
                      </a:schemeClr>
                    </a:gs>
                    <a:gs pos="100000">
                      <a:schemeClr val="accent3"/>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46382" cy="6858000"/>
          </a:xfrm>
          <a:prstGeom prst="rect">
            <a:avLst/>
          </a:prstGeom>
          <a:noFill/>
        </p:spPr>
      </p:pic>
      <p:sp>
        <p:nvSpPr>
          <p:cNvPr id="34" name="TextBox 33"/>
          <p:cNvSpPr txBox="1"/>
          <p:nvPr/>
        </p:nvSpPr>
        <p:spPr>
          <a:xfrm>
            <a:off x="644691" y="3060490"/>
            <a:ext cx="1850989" cy="646331"/>
          </a:xfrm>
          <a:prstGeom prst="rect">
            <a:avLst/>
          </a:prstGeom>
          <a:noFill/>
        </p:spPr>
        <p:txBody>
          <a:bodyPr wrap="none" rtlCol="0">
            <a:no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36" name="Picture 21" descr="Cisco_Logo_RGB-2Color_Video"/>
          <p:cNvPicPr>
            <a:picLocks noChangeAspect="1" noChangeArrowheads="1"/>
          </p:cNvPicPr>
          <p:nvPr/>
        </p:nvPicPr>
        <p:blipFill>
          <a:blip r:embed="rId3" cstate="print"/>
          <a:srcRect/>
          <a:stretch>
            <a:fillRect/>
          </a:stretch>
        </p:blipFill>
        <p:spPr bwMode="auto">
          <a:xfrm>
            <a:off x="5197808" y="2743212"/>
            <a:ext cx="2502145" cy="13205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Slide">
    <p:spTree>
      <p:nvGrpSpPr>
        <p:cNvPr id="1" name=""/>
        <p:cNvGrpSpPr/>
        <p:nvPr/>
      </p:nvGrpSpPr>
      <p:grpSpPr>
        <a:xfrm>
          <a:off x="0" y="0"/>
          <a:ext cx="0" cy="0"/>
          <a:chOff x="0" y="0"/>
          <a:chExt cx="0" cy="0"/>
        </a:xfrm>
      </p:grpSpPr>
      <p:sp>
        <p:nvSpPr>
          <p:cNvPr id="2" name="Title 1"/>
          <p:cNvSpPr>
            <a:spLocks noGrp="1"/>
          </p:cNvSpPr>
          <p:nvPr>
            <p:ph type="title"/>
          </p:nvPr>
        </p:nvSpPr>
        <p:spPr>
          <a:xfrm>
            <a:off x="302273" y="627046"/>
            <a:ext cx="8551442" cy="4326709"/>
          </a:xfrm>
        </p:spPr>
        <p:txBody>
          <a:bodyPr/>
          <a:lstStyle>
            <a:lvl1pPr algn="l" defTabSz="914400" rtl="0" eaLnBrk="1" latinLnBrk="0" hangingPunct="1">
              <a:lnSpc>
                <a:spcPct val="90000"/>
              </a:lnSpc>
              <a:spcBef>
                <a:spcPct val="0"/>
              </a:spcBef>
              <a:buNone/>
              <a:defRPr lang="en-US" sz="6000" b="0" kern="1200" spc="-15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895795689"/>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YOD - Title Only">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548640"/>
          </a:xfrm>
          <a:prstGeom prst="rect">
            <a:avLst/>
          </a:prstGeom>
        </p:spPr>
        <p:txBody>
          <a:bodyPr anchor="t"/>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xmlns="" val="1806920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animated gradient">
    <p:spTree>
      <p:nvGrpSpPr>
        <p:cNvPr id="1" name=""/>
        <p:cNvGrpSpPr/>
        <p:nvPr/>
      </p:nvGrpSpPr>
      <p:grpSpPr>
        <a:xfrm>
          <a:off x="0" y="0"/>
          <a:ext cx="0" cy="0"/>
          <a:chOff x="0" y="0"/>
          <a:chExt cx="0" cy="0"/>
        </a:xfrm>
      </p:grpSpPr>
      <p:pic>
        <p:nvPicPr>
          <p:cNvPr id="42" name="Picture 2" descr="C:\Documents and Settings\contractor\Desktop\Blue_Green_Gradient.png"/>
          <p:cNvPicPr>
            <a:picLocks noChangeAspect="1" noChangeArrowheads="1"/>
          </p:cNvPicPr>
          <p:nvPr/>
        </p:nvPicPr>
        <p:blipFill>
          <a:blip r:embed="rId2" cstate="print"/>
          <a:stretch>
            <a:fillRect/>
          </a:stretch>
        </p:blipFill>
        <p:spPr bwMode="auto">
          <a:xfrm>
            <a:off x="925" y="-8467"/>
            <a:ext cx="9175945" cy="6876288"/>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3">
                  <a:lumMod val="50000"/>
                  <a:alpha val="49000"/>
                </a:schemeClr>
              </a:gs>
              <a:gs pos="100000">
                <a:schemeClr val="tx1">
                  <a:alpha val="3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ounded Rectangle 29"/>
          <p:cNvSpPr/>
          <p:nvPr/>
        </p:nvSpPr>
        <p:spPr>
          <a:xfrm>
            <a:off x="-32665" y="-637720"/>
            <a:ext cx="1729740" cy="8148430"/>
          </a:xfrm>
          <a:prstGeom prst="roundRect">
            <a:avLst>
              <a:gd name="adj" fmla="val 50000"/>
            </a:avLst>
          </a:prstGeom>
          <a:gradFill flip="none" rotWithShape="1">
            <a:gsLst>
              <a:gs pos="0">
                <a:schemeClr val="tx1">
                  <a:alpha val="13000"/>
                </a:schemeClr>
              </a:gs>
              <a:gs pos="100000">
                <a:schemeClr val="tx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chemeClr val="tx1">
                  <a:alpha val="30000"/>
                </a:schemeClr>
              </a:gs>
              <a:gs pos="100000">
                <a:schemeClr val="accent3">
                  <a:lumMod val="50000"/>
                  <a:alpha val="34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ounded Rectangle 31"/>
          <p:cNvSpPr/>
          <p:nvPr/>
        </p:nvSpPr>
        <p:spPr>
          <a:xfrm>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8105452" y="569919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chemeClr val="tx1">
                  <a:alpha val="13000"/>
                </a:schemeClr>
              </a:gs>
              <a:gs pos="100000">
                <a:schemeClr val="tx1">
                  <a:alpha val="43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1236691"/>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39" name="Text Placeholder 38"/>
          <p:cNvSpPr>
            <a:spLocks noGrp="1"/>
          </p:cNvSpPr>
          <p:nvPr>
            <p:ph type="body" sz="quarter" idx="10" hasCustomPrompt="1"/>
          </p:nvPr>
        </p:nvSpPr>
        <p:spPr>
          <a:xfrm>
            <a:off x="235805" y="4782758"/>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112650" cy="384175"/>
          </a:xfrm>
        </p:spPr>
        <p:txBody>
          <a:bodyPr/>
          <a:lstStyle>
            <a:lvl1pPr marL="0" indent="0">
              <a:buFontTx/>
              <a:buNone/>
              <a:defRPr lang="en-US" sz="16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5"/>
          <p:cNvGrpSpPr>
            <a:grpSpLocks/>
          </p:cNvGrpSpPr>
          <p:nvPr/>
        </p:nvGrpSpPr>
        <p:grpSpPr bwMode="auto">
          <a:xfrm>
            <a:off x="341798" y="304800"/>
            <a:ext cx="804095" cy="447676"/>
            <a:chOff x="384" y="331"/>
            <a:chExt cx="912" cy="485"/>
          </a:xfrm>
        </p:grpSpPr>
        <p:sp>
          <p:nvSpPr>
            <p:cNvPr id="3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sp>
        <p:nvSpPr>
          <p:cNvPr id="37" name="Rounded Rectangle 36"/>
          <p:cNvSpPr/>
          <p:nvPr userDrawn="1"/>
        </p:nvSpPr>
        <p:spPr>
          <a:xfrm>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a:off x="8105452" y="569919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5" name="Group 5"/>
          <p:cNvGrpSpPr>
            <a:grpSpLocks/>
          </p:cNvGrpSpPr>
          <p:nvPr userDrawn="1"/>
        </p:nvGrpSpPr>
        <p:grpSpPr bwMode="auto">
          <a:xfrm>
            <a:off x="341798" y="304800"/>
            <a:ext cx="804095" cy="447676"/>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7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7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spTree>
    <p:extLst>
      <p:ext uri="{BB962C8B-B14F-4D97-AF65-F5344CB8AC3E}">
        <p14:creationId xmlns:mc="http://schemas.openxmlformats.org/markup-compatibility/2006" xmlns:mv="urn:schemas-microsoft-com:mac:vml" xmlns:p14="http://schemas.microsoft.com/office/powerpoint/2010/main" xmlns="" val="1182483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0.0035 4.07407E-6 L 0.0035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par>
                                <p:cTn id="17"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18" dur="4500" fill="hold"/>
                                        <p:tgtEl>
                                          <p:spTgt spid="38"/>
                                        </p:tgtEl>
                                        <p:attrNameLst>
                                          <p:attrName>ppt_x</p:attrName>
                                          <p:attrName>ppt_y</p:attrName>
                                        </p:attrNameLst>
                                      </p:cBhvr>
                                      <p:rCtr x="0" y="-712"/>
                                    </p:animMotion>
                                  </p:childTnLst>
                                </p:cTn>
                              </p:par>
                              <p:par>
                                <p:cTn id="19"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20" dur="4500" fill="hold"/>
                                        <p:tgtEl>
                                          <p:spTgt spid="37"/>
                                        </p:tgtEl>
                                        <p:attrNameLst>
                                          <p:attrName>ppt_x</p:attrName>
                                          <p:attrName>ppt_y</p:attrName>
                                        </p:attrNameLst>
                                      </p:cBhvr>
                                      <p:rCtr x="0" y="4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7" grpId="0" animBg="1"/>
      <p:bldP spid="3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3">
                  <a:lumMod val="50000"/>
                  <a:alpha val="49000"/>
                </a:schemeClr>
              </a:gs>
              <a:gs pos="100000">
                <a:schemeClr val="tx1">
                  <a:alpha val="3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ounded Rectangle 29"/>
          <p:cNvSpPr/>
          <p:nvPr/>
        </p:nvSpPr>
        <p:spPr>
          <a:xfrm>
            <a:off x="-32665" y="-637720"/>
            <a:ext cx="1729740" cy="8148430"/>
          </a:xfrm>
          <a:prstGeom prst="roundRect">
            <a:avLst>
              <a:gd name="adj" fmla="val 50000"/>
            </a:avLst>
          </a:prstGeom>
          <a:gradFill flip="none" rotWithShape="1">
            <a:gsLst>
              <a:gs pos="0">
                <a:schemeClr val="tx1">
                  <a:alpha val="13000"/>
                </a:schemeClr>
              </a:gs>
              <a:gs pos="100000">
                <a:schemeClr val="tx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chemeClr val="tx1">
                  <a:alpha val="30000"/>
                </a:schemeClr>
              </a:gs>
              <a:gs pos="100000">
                <a:schemeClr val="accent3">
                  <a:lumMod val="50000"/>
                  <a:alpha val="34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ounded Rectangle 31"/>
          <p:cNvSpPr/>
          <p:nvPr/>
        </p:nvSpPr>
        <p:spPr>
          <a:xfrm>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8105452" y="569919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chemeClr val="tx1">
                  <a:alpha val="13000"/>
                </a:schemeClr>
              </a:gs>
              <a:gs pos="100000">
                <a:schemeClr val="tx1">
                  <a:alpha val="43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1236691"/>
            <a:ext cx="5190216"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583365"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39" name="Text Placeholder 38"/>
          <p:cNvSpPr>
            <a:spLocks noGrp="1"/>
          </p:cNvSpPr>
          <p:nvPr>
            <p:ph type="body" sz="quarter" idx="10" hasCustomPrompt="1"/>
          </p:nvPr>
        </p:nvSpPr>
        <p:spPr>
          <a:xfrm>
            <a:off x="235805" y="4782758"/>
            <a:ext cx="858392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583920" cy="384175"/>
          </a:xfrm>
        </p:spPr>
        <p:txBody>
          <a:bodyPr/>
          <a:lstStyle>
            <a:lvl1pPr marL="0" indent="0">
              <a:buFontTx/>
              <a:buNone/>
              <a:defRPr lang="en-US" sz="16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5"/>
          <p:cNvGrpSpPr>
            <a:grpSpLocks/>
          </p:cNvGrpSpPr>
          <p:nvPr/>
        </p:nvGrpSpPr>
        <p:grpSpPr bwMode="auto">
          <a:xfrm>
            <a:off x="341798" y="304800"/>
            <a:ext cx="804095" cy="447676"/>
            <a:chOff x="384" y="331"/>
            <a:chExt cx="912" cy="485"/>
          </a:xfrm>
        </p:grpSpPr>
        <p:sp>
          <p:nvSpPr>
            <p:cNvPr id="42"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3"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4"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5"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6"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7"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8"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9"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0"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1"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2"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3"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pic>
        <p:nvPicPr>
          <p:cNvPr id="66" name="Picture 65" descr="HACKER_IMAGE.jpg"/>
          <p:cNvPicPr>
            <a:picLocks noChangeAspect="1"/>
          </p:cNvPicPr>
          <p:nvPr/>
        </p:nvPicPr>
        <p:blipFill>
          <a:blip r:embed="rId3" cstate="print"/>
          <a:srcRect/>
          <a:stretch>
            <a:fillRect/>
          </a:stretch>
        </p:blipFill>
        <p:spPr>
          <a:xfrm>
            <a:off x="5613784" y="1258182"/>
            <a:ext cx="3205942" cy="2645078"/>
          </a:xfrm>
          <a:prstGeom prst="roundRect">
            <a:avLst>
              <a:gd name="adj" fmla="val 5394"/>
            </a:avLst>
          </a:prstGeom>
          <a:ln w="19050">
            <a:solidFill>
              <a:schemeClr val="accent3">
                <a:lumMod val="75000"/>
              </a:schemeClr>
            </a:solidFill>
          </a:ln>
          <a:effectLst>
            <a:outerShdw blurRad="50800" dist="38100" dir="5400000" algn="t" rotWithShape="0">
              <a:prstClr val="black">
                <a:alpha val="60000"/>
              </a:prstClr>
            </a:outerShdw>
          </a:effectLst>
        </p:spPr>
      </p:pic>
    </p:spTree>
    <p:extLst>
      <p:ext uri="{BB962C8B-B14F-4D97-AF65-F5344CB8AC3E}">
        <p14:creationId xmlns:mc="http://schemas.openxmlformats.org/markup-compatibility/2006" xmlns:mv="urn:schemas-microsoft-com:mac:vml" xmlns:p14="http://schemas.microsoft.com/office/powerpoint/2010/main" xmlns="" val="13123990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0.0035 4.07407E-6 L 0.0035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static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3">
                  <a:lumMod val="50000"/>
                  <a:alpha val="49000"/>
                </a:schemeClr>
              </a:gs>
              <a:gs pos="100000">
                <a:schemeClr val="tx1">
                  <a:alpha val="3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ounded Rectangle 29"/>
          <p:cNvSpPr/>
          <p:nvPr/>
        </p:nvSpPr>
        <p:spPr>
          <a:xfrm>
            <a:off x="-32665" y="-917120"/>
            <a:ext cx="1729740" cy="8148430"/>
          </a:xfrm>
          <a:prstGeom prst="roundRect">
            <a:avLst>
              <a:gd name="adj" fmla="val 50000"/>
            </a:avLst>
          </a:prstGeom>
          <a:gradFill flip="none" rotWithShape="1">
            <a:gsLst>
              <a:gs pos="0">
                <a:schemeClr val="tx1">
                  <a:alpha val="13000"/>
                </a:schemeClr>
              </a:gs>
              <a:gs pos="100000">
                <a:schemeClr val="tx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chemeClr val="tx1">
                  <a:alpha val="30000"/>
                </a:schemeClr>
              </a:gs>
              <a:gs pos="100000">
                <a:schemeClr val="accent3">
                  <a:lumMod val="50000"/>
                  <a:alpha val="34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ounded Rectangle 31"/>
          <p:cNvSpPr/>
          <p:nvPr/>
        </p:nvSpPr>
        <p:spPr>
          <a:xfrm>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8105452" y="569919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chemeClr val="tx1">
                  <a:alpha val="13000"/>
                </a:schemeClr>
              </a:gs>
              <a:gs pos="100000">
                <a:schemeClr val="tx1">
                  <a:alpha val="43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1236691"/>
            <a:ext cx="5190216"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583365"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39" name="Text Placeholder 38"/>
          <p:cNvSpPr>
            <a:spLocks noGrp="1"/>
          </p:cNvSpPr>
          <p:nvPr>
            <p:ph type="body" sz="quarter" idx="10" hasCustomPrompt="1"/>
          </p:nvPr>
        </p:nvSpPr>
        <p:spPr>
          <a:xfrm>
            <a:off x="235805" y="4782758"/>
            <a:ext cx="858392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583920" cy="384175"/>
          </a:xfrm>
        </p:spPr>
        <p:txBody>
          <a:bodyPr/>
          <a:lstStyle>
            <a:lvl1pPr marL="0" indent="0">
              <a:buFontTx/>
              <a:buNone/>
              <a:defRPr lang="en-US" sz="16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5"/>
          <p:cNvGrpSpPr>
            <a:grpSpLocks/>
          </p:cNvGrpSpPr>
          <p:nvPr/>
        </p:nvGrpSpPr>
        <p:grpSpPr bwMode="auto">
          <a:xfrm>
            <a:off x="341798" y="304800"/>
            <a:ext cx="804095" cy="447676"/>
            <a:chOff x="384" y="331"/>
            <a:chExt cx="912" cy="485"/>
          </a:xfrm>
        </p:grpSpPr>
        <p:sp>
          <p:nvSpPr>
            <p:cNvPr id="42"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3"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4"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5"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6"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7"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8"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9"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0"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1"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2"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3"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pic>
        <p:nvPicPr>
          <p:cNvPr id="67" name="Picture 66" descr="HACKER_IMAGE.jpg"/>
          <p:cNvPicPr>
            <a:picLocks noChangeAspect="1"/>
          </p:cNvPicPr>
          <p:nvPr/>
        </p:nvPicPr>
        <p:blipFill>
          <a:blip r:embed="rId3" cstate="print"/>
          <a:srcRect/>
          <a:stretch>
            <a:fillRect/>
          </a:stretch>
        </p:blipFill>
        <p:spPr>
          <a:xfrm>
            <a:off x="5613784" y="1258182"/>
            <a:ext cx="3205942" cy="2645078"/>
          </a:xfrm>
          <a:prstGeom prst="roundRect">
            <a:avLst>
              <a:gd name="adj" fmla="val 5394"/>
            </a:avLst>
          </a:prstGeom>
          <a:ln w="19050">
            <a:solidFill>
              <a:schemeClr val="accent3">
                <a:lumMod val="75000"/>
              </a:schemeClr>
            </a:solidFill>
          </a:ln>
          <a:effectLst>
            <a:outerShdw blurRad="50800" dist="38100" dir="5400000" algn="t" rotWithShape="0">
              <a:prstClr val="black">
                <a:alpha val="60000"/>
              </a:prstClr>
            </a:outerShdw>
          </a:effectLst>
        </p:spPr>
      </p:pic>
    </p:spTree>
    <p:extLst>
      <p:ext uri="{BB962C8B-B14F-4D97-AF65-F5344CB8AC3E}">
        <p14:creationId xmlns:mc="http://schemas.openxmlformats.org/markup-compatibility/2006" xmlns:mv="urn:schemas-microsoft-com:mac:vml" xmlns:p14="http://schemas.microsoft.com/office/powerpoint/2010/main" xmlns="" val="1788806311"/>
      </p:ext>
    </p:extLst>
  </p:cSld>
  <p:clrMapOvr>
    <a:masterClrMapping/>
  </p:clrMapOvr>
  <p:transition>
    <p:wipe dir="r"/>
  </p:transition>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4" name="Picture 3" descr="video_image3.jpg"/>
          <p:cNvPicPr>
            <a:picLocks noChangeAspect="1"/>
          </p:cNvPicPr>
          <p:nvPr/>
        </p:nvPicPr>
        <p:blipFill rotWithShape="1">
          <a:blip r:embed="rId2" cstate="print"/>
          <a:srcRect l="2857" t="38825" r="4"/>
          <a:stretch/>
        </p:blipFill>
        <p:spPr>
          <a:xfrm>
            <a:off x="0" y="0"/>
            <a:ext cx="9143999" cy="4194282"/>
          </a:xfrm>
          <a:prstGeom prst="rect">
            <a:avLst/>
          </a:prstGeom>
        </p:spPr>
      </p:pic>
      <p:sp>
        <p:nvSpPr>
          <p:cNvPr id="5" name="Rectangle 4"/>
          <p:cNvSpPr/>
          <p:nvPr/>
        </p:nvSpPr>
        <p:spPr>
          <a:xfrm>
            <a:off x="-1" y="0"/>
            <a:ext cx="9144000" cy="4194282"/>
          </a:xfrm>
          <a:prstGeom prst="rect">
            <a:avLst/>
          </a:prstGeom>
          <a:gradFill flip="none" rotWithShape="1">
            <a:gsLst>
              <a:gs pos="0">
                <a:schemeClr val="tx1">
                  <a:alpha val="17000"/>
                </a:schemeClr>
              </a:gs>
              <a:gs pos="100000">
                <a:srgbClr val="515151">
                  <a:alpha val="0"/>
                </a:srgbClr>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4435582"/>
            <a:ext cx="8667747" cy="1825518"/>
          </a:xfrm>
        </p:spPr>
        <p:txBody>
          <a:bodyPr anchor="t" anchorCtr="0"/>
          <a:lstStyle>
            <a:lvl1pPr algn="l" defTabSz="914400" rtl="0" eaLnBrk="1" latinLnBrk="0" hangingPunct="1">
              <a:lnSpc>
                <a:spcPct val="80000"/>
              </a:lnSpc>
              <a:spcBef>
                <a:spcPct val="0"/>
              </a:spcBef>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dirty="0" smtClean="0"/>
              <a:t>Segue</a:t>
            </a:r>
            <a:endParaRPr lang="en-US" dirty="0"/>
          </a:p>
        </p:txBody>
      </p:sp>
      <p:sp>
        <p:nvSpPr>
          <p:cNvPr id="6"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000000">
                    <a:lumMod val="50000"/>
                    <a:lumOff val="50000"/>
                  </a:srgbClr>
                </a:solidFill>
              </a:rPr>
              <a:t>© 2011 Cisco and/or its affiliates. All rights reserved.</a:t>
            </a:r>
          </a:p>
        </p:txBody>
      </p:sp>
      <p:sp>
        <p:nvSpPr>
          <p:cNvPr id="7" name="Rectangle 5"/>
          <p:cNvSpPr>
            <a:spLocks noChangeArrowheads="1"/>
          </p:cNvSpPr>
          <p:nvPr/>
        </p:nvSpPr>
        <p:spPr bwMode="ltGray">
          <a:xfrm>
            <a:off x="7901204" y="6584514"/>
            <a:ext cx="791023"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Cisco Confidential</a:t>
            </a:r>
          </a:p>
        </p:txBody>
      </p:sp>
      <p:sp>
        <p:nvSpPr>
          <p:cNvPr id="8" name="Rectangle 7"/>
          <p:cNvSpPr>
            <a:spLocks noChangeArrowheads="1"/>
          </p:cNvSpPr>
          <p:nvPr/>
        </p:nvSpPr>
        <p:spPr bwMode="ltGray">
          <a:xfrm>
            <a:off x="8637440" y="6580410"/>
            <a:ext cx="217148" cy="175257"/>
          </a:xfrm>
          <a:prstGeom prst="rect">
            <a:avLst/>
          </a:prstGeom>
          <a:noFill/>
          <a:ln w="9525" algn="ctr">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a:t>
            </a:r>
          </a:p>
        </p:txBody>
      </p:sp>
    </p:spTree>
    <p:extLst>
      <p:ext uri="{BB962C8B-B14F-4D97-AF65-F5344CB8AC3E}">
        <p14:creationId xmlns:mc="http://schemas.openxmlformats.org/markup-compatibility/2006" xmlns:mv="urn:schemas-microsoft-com:mac:vml" xmlns:p14="http://schemas.microsoft.com/office/powerpoint/2010/main" xmlns="" val="2484945651"/>
      </p:ext>
    </p:extLst>
  </p:cSld>
  <p:clrMapOvr>
    <a:masterClrMapping/>
  </p:clrMapOvr>
  <p:transition>
    <p:wipe dir="r"/>
  </p:transition>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Segue">
    <p:spTree>
      <p:nvGrpSpPr>
        <p:cNvPr id="1" name=""/>
        <p:cNvGrpSpPr/>
        <p:nvPr/>
      </p:nvGrpSpPr>
      <p:grpSpPr>
        <a:xfrm>
          <a:off x="0" y="0"/>
          <a:ext cx="0" cy="0"/>
          <a:chOff x="0" y="0"/>
          <a:chExt cx="0" cy="0"/>
        </a:xfrm>
      </p:grpSpPr>
      <p:pic>
        <p:nvPicPr>
          <p:cNvPr id="5"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5527" cy="6864857"/>
          </a:xfrm>
          <a:prstGeom prst="rect">
            <a:avLst/>
          </a:prstGeom>
          <a:solidFill>
            <a:srgbClr val="6B6C7F"/>
          </a:solidFill>
        </p:spPr>
      </p:pic>
      <p:sp>
        <p:nvSpPr>
          <p:cNvPr id="6" name="Rounded Rectangle 5"/>
          <p:cNvSpPr/>
          <p:nvPr/>
        </p:nvSpPr>
        <p:spPr>
          <a:xfrm>
            <a:off x="1823499" y="-3570592"/>
            <a:ext cx="1729740" cy="14014174"/>
          </a:xfrm>
          <a:prstGeom prst="roundRect">
            <a:avLst>
              <a:gd name="adj" fmla="val 50000"/>
            </a:avLst>
          </a:prstGeom>
          <a:gradFill flip="none" rotWithShape="1">
            <a:gsLst>
              <a:gs pos="0">
                <a:schemeClr val="accent3">
                  <a:lumMod val="50000"/>
                  <a:alpha val="49000"/>
                </a:schemeClr>
              </a:gs>
              <a:gs pos="100000">
                <a:schemeClr val="tx1">
                  <a:alpha val="3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ounded Rectangle 6"/>
          <p:cNvSpPr/>
          <p:nvPr/>
        </p:nvSpPr>
        <p:spPr>
          <a:xfrm>
            <a:off x="-32665" y="-913945"/>
            <a:ext cx="1729740" cy="8148430"/>
          </a:xfrm>
          <a:prstGeom prst="roundRect">
            <a:avLst>
              <a:gd name="adj" fmla="val 50000"/>
            </a:avLst>
          </a:prstGeom>
          <a:gradFill flip="none" rotWithShape="1">
            <a:gsLst>
              <a:gs pos="0">
                <a:schemeClr val="tx1">
                  <a:alpha val="13000"/>
                </a:schemeClr>
              </a:gs>
              <a:gs pos="100000">
                <a:schemeClr val="tx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rot="10800000" flipV="1">
            <a:off x="1013792" y="1461862"/>
            <a:ext cx="1729740" cy="8148430"/>
          </a:xfrm>
          <a:prstGeom prst="roundRect">
            <a:avLst>
              <a:gd name="adj" fmla="val 50000"/>
            </a:avLst>
          </a:prstGeom>
          <a:gradFill flip="none" rotWithShape="1">
            <a:gsLst>
              <a:gs pos="0">
                <a:schemeClr val="tx1">
                  <a:alpha val="30000"/>
                </a:schemeClr>
              </a:gs>
              <a:gs pos="100000">
                <a:schemeClr val="accent3">
                  <a:lumMod val="50000"/>
                  <a:alpha val="34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p:nvSpPr>
        <p:spPr>
          <a:xfrm flipV="1">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p:nvSpPr>
        <p:spPr>
          <a:xfrm>
            <a:off x="8105452" y="278378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ed Rectangle 11"/>
          <p:cNvSpPr/>
          <p:nvPr/>
        </p:nvSpPr>
        <p:spPr>
          <a:xfrm rot="10800000">
            <a:off x="3036073" y="-4913656"/>
            <a:ext cx="1729740" cy="8148430"/>
          </a:xfrm>
          <a:prstGeom prst="roundRect">
            <a:avLst>
              <a:gd name="adj" fmla="val 50000"/>
            </a:avLst>
          </a:prstGeom>
          <a:gradFill flip="none" rotWithShape="1">
            <a:gsLst>
              <a:gs pos="0">
                <a:schemeClr val="tx1">
                  <a:alpha val="13000"/>
                </a:schemeClr>
              </a:gs>
              <a:gs pos="100000">
                <a:schemeClr val="tx1">
                  <a:alpha val="43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p:cNvSpPr/>
          <p:nvPr/>
        </p:nvSpPr>
        <p:spPr>
          <a:xfrm>
            <a:off x="0" y="4165600"/>
            <a:ext cx="9144000" cy="269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4435582"/>
            <a:ext cx="8667747" cy="1825518"/>
          </a:xfrm>
        </p:spPr>
        <p:txBody>
          <a:bodyPr anchor="t" anchorCtr="0"/>
          <a:lstStyle>
            <a:lvl1pPr algn="l" defTabSz="914400" rtl="0" eaLnBrk="1" latinLnBrk="0" hangingPunct="1">
              <a:lnSpc>
                <a:spcPct val="80000"/>
              </a:lnSpc>
              <a:spcBef>
                <a:spcPct val="0"/>
              </a:spcBef>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dirty="0" smtClean="0"/>
              <a:t>Segue</a:t>
            </a:r>
            <a:endParaRPr lang="en-US" dirty="0"/>
          </a:p>
        </p:txBody>
      </p:sp>
      <p:sp>
        <p:nvSpPr>
          <p:cNvPr id="13"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000000">
                    <a:lumMod val="50000"/>
                    <a:lumOff val="50000"/>
                  </a:srgbClr>
                </a:solidFill>
              </a:rPr>
              <a:t>© 2011 Cisco and/or its affiliates. All rights reserved.</a:t>
            </a:r>
          </a:p>
        </p:txBody>
      </p:sp>
      <p:sp>
        <p:nvSpPr>
          <p:cNvPr id="14" name="Rectangle 5"/>
          <p:cNvSpPr>
            <a:spLocks noChangeArrowheads="1"/>
          </p:cNvSpPr>
          <p:nvPr/>
        </p:nvSpPr>
        <p:spPr bwMode="ltGray">
          <a:xfrm>
            <a:off x="7901204" y="6584514"/>
            <a:ext cx="791023"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Cisco Confidential</a:t>
            </a:r>
          </a:p>
        </p:txBody>
      </p:sp>
      <p:sp>
        <p:nvSpPr>
          <p:cNvPr id="15" name="Rectangle 7"/>
          <p:cNvSpPr>
            <a:spLocks noChangeArrowheads="1"/>
          </p:cNvSpPr>
          <p:nvPr/>
        </p:nvSpPr>
        <p:spPr bwMode="ltGray">
          <a:xfrm>
            <a:off x="8637440" y="6580410"/>
            <a:ext cx="217148" cy="175257"/>
          </a:xfrm>
          <a:prstGeom prst="rect">
            <a:avLst/>
          </a:prstGeom>
          <a:noFill/>
          <a:ln w="9525" algn="ctr">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a:t>
            </a:r>
          </a:p>
        </p:txBody>
      </p:sp>
      <p:sp>
        <p:nvSpPr>
          <p:cNvPr id="16" name="Rectangle 15"/>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ounded Rectangle 16"/>
          <p:cNvSpPr/>
          <p:nvPr userDrawn="1"/>
        </p:nvSpPr>
        <p:spPr>
          <a:xfrm>
            <a:off x="1823499" y="-3570592"/>
            <a:ext cx="1729740" cy="14014174"/>
          </a:xfrm>
          <a:prstGeom prst="roundRect">
            <a:avLst>
              <a:gd name="adj" fmla="val 50000"/>
            </a:avLst>
          </a:prstGeom>
          <a:gradFill flip="none" rotWithShape="1">
            <a:gsLst>
              <a:gs pos="0">
                <a:schemeClr val="accent3">
                  <a:lumMod val="50000"/>
                  <a:alpha val="49000"/>
                </a:schemeClr>
              </a:gs>
              <a:gs pos="100000">
                <a:schemeClr val="tx1">
                  <a:alpha val="3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ounded Rectangle 17"/>
          <p:cNvSpPr/>
          <p:nvPr userDrawn="1"/>
        </p:nvSpPr>
        <p:spPr>
          <a:xfrm>
            <a:off x="-32665" y="-913945"/>
            <a:ext cx="1729740" cy="8148430"/>
          </a:xfrm>
          <a:prstGeom prst="roundRect">
            <a:avLst>
              <a:gd name="adj" fmla="val 50000"/>
            </a:avLst>
          </a:prstGeom>
          <a:gradFill flip="none" rotWithShape="1">
            <a:gsLst>
              <a:gs pos="0">
                <a:schemeClr val="tx1">
                  <a:alpha val="13000"/>
                </a:schemeClr>
              </a:gs>
              <a:gs pos="100000">
                <a:schemeClr val="tx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ounded Rectangle 18"/>
          <p:cNvSpPr/>
          <p:nvPr userDrawn="1"/>
        </p:nvSpPr>
        <p:spPr>
          <a:xfrm rot="10800000" flipV="1">
            <a:off x="1013792" y="1461862"/>
            <a:ext cx="1729740" cy="8148430"/>
          </a:xfrm>
          <a:prstGeom prst="roundRect">
            <a:avLst>
              <a:gd name="adj" fmla="val 50000"/>
            </a:avLst>
          </a:prstGeom>
          <a:gradFill flip="none" rotWithShape="1">
            <a:gsLst>
              <a:gs pos="0">
                <a:schemeClr val="tx1">
                  <a:alpha val="30000"/>
                </a:schemeClr>
              </a:gs>
              <a:gs pos="100000">
                <a:schemeClr val="accent3">
                  <a:lumMod val="50000"/>
                  <a:alpha val="34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ounded Rectangle 19"/>
          <p:cNvSpPr/>
          <p:nvPr userDrawn="1"/>
        </p:nvSpPr>
        <p:spPr>
          <a:xfrm flipV="1">
            <a:off x="6585484" y="-2913279"/>
            <a:ext cx="1729740" cy="8148430"/>
          </a:xfrm>
          <a:prstGeom prst="roundRect">
            <a:avLst>
              <a:gd name="adj" fmla="val 50000"/>
            </a:avLst>
          </a:prstGeom>
          <a:gradFill flip="none" rotWithShape="1">
            <a:gsLst>
              <a:gs pos="0">
                <a:schemeClr val="tx1">
                  <a:alpha val="14000"/>
                </a:schemeClr>
              </a:gs>
              <a:gs pos="100000">
                <a:schemeClr val="tx1">
                  <a:alpha val="47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ounded Rectangle 20"/>
          <p:cNvSpPr/>
          <p:nvPr userDrawn="1"/>
        </p:nvSpPr>
        <p:spPr>
          <a:xfrm>
            <a:off x="8105452" y="2783785"/>
            <a:ext cx="1729740" cy="8148430"/>
          </a:xfrm>
          <a:prstGeom prst="roundRect">
            <a:avLst>
              <a:gd name="adj" fmla="val 50000"/>
            </a:avLst>
          </a:prstGeom>
          <a:gradFill flip="none" rotWithShape="1">
            <a:gsLst>
              <a:gs pos="0">
                <a:schemeClr val="tx1">
                  <a:alpha val="51000"/>
                </a:schemeClr>
              </a:gs>
              <a:gs pos="100000">
                <a:schemeClr val="tx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ounded Rectangle 21"/>
          <p:cNvSpPr/>
          <p:nvPr userDrawn="1"/>
        </p:nvSpPr>
        <p:spPr>
          <a:xfrm rot="10800000">
            <a:off x="3036073" y="-4913656"/>
            <a:ext cx="1729740" cy="8148430"/>
          </a:xfrm>
          <a:prstGeom prst="roundRect">
            <a:avLst>
              <a:gd name="adj" fmla="val 50000"/>
            </a:avLst>
          </a:prstGeom>
          <a:gradFill flip="none" rotWithShape="1">
            <a:gsLst>
              <a:gs pos="0">
                <a:schemeClr val="tx1">
                  <a:alpha val="13000"/>
                </a:schemeClr>
              </a:gs>
              <a:gs pos="100000">
                <a:schemeClr val="tx1">
                  <a:alpha val="43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0" y="4165600"/>
            <a:ext cx="9144000" cy="2692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000000">
                    <a:lumMod val="50000"/>
                    <a:lumOff val="50000"/>
                  </a:srgbClr>
                </a:solidFill>
              </a:rPr>
              <a:t>© 2011 Cisco and/or its affiliates. All rights reserved.</a:t>
            </a:r>
          </a:p>
        </p:txBody>
      </p:sp>
      <p:sp>
        <p:nvSpPr>
          <p:cNvPr id="25" name="Rectangle 5"/>
          <p:cNvSpPr>
            <a:spLocks noChangeArrowheads="1"/>
          </p:cNvSpPr>
          <p:nvPr userDrawn="1"/>
        </p:nvSpPr>
        <p:spPr bwMode="ltGray">
          <a:xfrm>
            <a:off x="7901204" y="6584514"/>
            <a:ext cx="791023"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Cisco Confidential</a:t>
            </a:r>
          </a:p>
        </p:txBody>
      </p:sp>
      <p:sp>
        <p:nvSpPr>
          <p:cNvPr id="26" name="Rectangle 7"/>
          <p:cNvSpPr>
            <a:spLocks noChangeArrowheads="1"/>
          </p:cNvSpPr>
          <p:nvPr userDrawn="1"/>
        </p:nvSpPr>
        <p:spPr bwMode="ltGray">
          <a:xfrm>
            <a:off x="8637440" y="6580410"/>
            <a:ext cx="217148" cy="175257"/>
          </a:xfrm>
          <a:prstGeom prst="rect">
            <a:avLst/>
          </a:prstGeom>
          <a:noFill/>
          <a:ln w="9525" algn="ctr">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a:t>
            </a:r>
          </a:p>
        </p:txBody>
      </p:sp>
    </p:spTree>
    <p:extLst>
      <p:ext uri="{BB962C8B-B14F-4D97-AF65-F5344CB8AC3E}">
        <p14:creationId xmlns:mc="http://schemas.openxmlformats.org/markup-compatibility/2006" xmlns:mv="urn:schemas-microsoft-com:mac:vml" xmlns:p14="http://schemas.microsoft.com/office/powerpoint/2010/main" xmlns="" val="3906742930"/>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Animated_Segue Slide">
    <p:spTree>
      <p:nvGrpSpPr>
        <p:cNvPr id="1" name=""/>
        <p:cNvGrpSpPr/>
        <p:nvPr/>
      </p:nvGrpSpPr>
      <p:grpSpPr>
        <a:xfrm>
          <a:off x="0" y="0"/>
          <a:ext cx="0" cy="0"/>
          <a:chOff x="0" y="0"/>
          <a:chExt cx="0" cy="0"/>
        </a:xfrm>
      </p:grpSpPr>
      <p:grpSp>
        <p:nvGrpSpPr>
          <p:cNvPr id="3" name="Group 44"/>
          <p:cNvGrpSpPr/>
          <p:nvPr/>
        </p:nvGrpSpPr>
        <p:grpSpPr>
          <a:xfrm>
            <a:off x="333534" y="3115484"/>
            <a:ext cx="8477091" cy="3441794"/>
            <a:chOff x="16884650" y="2408238"/>
            <a:chExt cx="13346113" cy="4075112"/>
          </a:xfrm>
        </p:grpSpPr>
        <p:sp>
          <p:nvSpPr>
            <p:cNvPr id="46" name="AutoShape 48"/>
            <p:cNvSpPr>
              <a:spLocks noChangeAspect="1" noChangeArrowheads="1" noTextEdit="1"/>
            </p:cNvSpPr>
            <p:nvPr userDrawn="1"/>
          </p:nvSpPr>
          <p:spPr bwMode="auto">
            <a:xfrm>
              <a:off x="16884650" y="2408238"/>
              <a:ext cx="13342938" cy="4071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7" name="Rectangle 50"/>
            <p:cNvSpPr>
              <a:spLocks noChangeArrowheads="1"/>
            </p:cNvSpPr>
            <p:nvPr userDrawn="1"/>
          </p:nvSpPr>
          <p:spPr bwMode="auto">
            <a:xfrm>
              <a:off x="20821650" y="2408238"/>
              <a:ext cx="436563" cy="4075112"/>
            </a:xfrm>
            <a:prstGeom prst="rect">
              <a:avLst/>
            </a:prstGeom>
            <a:solidFill>
              <a:srgbClr val="00002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8" name="Rectangle 51"/>
            <p:cNvSpPr>
              <a:spLocks noChangeArrowheads="1"/>
            </p:cNvSpPr>
            <p:nvPr userDrawn="1"/>
          </p:nvSpPr>
          <p:spPr bwMode="auto">
            <a:xfrm>
              <a:off x="23237825" y="2408238"/>
              <a:ext cx="704850" cy="4075112"/>
            </a:xfrm>
            <a:prstGeom prst="rect">
              <a:avLst/>
            </a:prstGeom>
            <a:solidFill>
              <a:srgbClr val="0410B9"/>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49" name="Picture 52"/>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3701375" y="2411413"/>
              <a:ext cx="787400" cy="4071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0" name="Rectangle 53"/>
            <p:cNvSpPr>
              <a:spLocks noChangeArrowheads="1"/>
            </p:cNvSpPr>
            <p:nvPr userDrawn="1"/>
          </p:nvSpPr>
          <p:spPr bwMode="auto">
            <a:xfrm>
              <a:off x="24534813" y="2408238"/>
              <a:ext cx="709613" cy="4075112"/>
            </a:xfrm>
            <a:prstGeom prst="rect">
              <a:avLst/>
            </a:prstGeom>
            <a:solidFill>
              <a:srgbClr val="0411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1" name="Rectangle 54"/>
            <p:cNvSpPr>
              <a:spLocks noChangeArrowheads="1"/>
            </p:cNvSpPr>
            <p:nvPr userDrawn="1"/>
          </p:nvSpPr>
          <p:spPr bwMode="auto">
            <a:xfrm>
              <a:off x="25239663" y="2408238"/>
              <a:ext cx="563563" cy="4075112"/>
            </a:xfrm>
            <a:prstGeom prst="rect">
              <a:avLst/>
            </a:prstGeom>
            <a:solidFill>
              <a:srgbClr val="285DAA"/>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2" name="Rectangle 55"/>
            <p:cNvSpPr>
              <a:spLocks noChangeArrowheads="1"/>
            </p:cNvSpPr>
            <p:nvPr userDrawn="1"/>
          </p:nvSpPr>
          <p:spPr bwMode="auto">
            <a:xfrm>
              <a:off x="19288125" y="2408238"/>
              <a:ext cx="266700" cy="4075112"/>
            </a:xfrm>
            <a:prstGeom prst="rect">
              <a:avLst/>
            </a:prstGeom>
            <a:solidFill>
              <a:srgbClr val="0005CD"/>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53" name="Picture 56"/>
            <p:cNvPicPr>
              <a:picLocks noChangeAspect="1" noChangeArrowheads="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8118138" y="2411414"/>
              <a:ext cx="665163" cy="407193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4" name="Rectangle 57"/>
            <p:cNvSpPr>
              <a:spLocks noChangeArrowheads="1"/>
            </p:cNvSpPr>
            <p:nvPr userDrawn="1"/>
          </p:nvSpPr>
          <p:spPr bwMode="auto">
            <a:xfrm>
              <a:off x="17867313" y="2408238"/>
              <a:ext cx="250825" cy="4075112"/>
            </a:xfrm>
            <a:prstGeom prst="rect">
              <a:avLst/>
            </a:prstGeom>
            <a:solidFill>
              <a:srgbClr val="00005D"/>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5" name="Rectangle 58"/>
            <p:cNvSpPr>
              <a:spLocks noChangeArrowheads="1"/>
            </p:cNvSpPr>
            <p:nvPr userDrawn="1"/>
          </p:nvSpPr>
          <p:spPr bwMode="auto">
            <a:xfrm>
              <a:off x="16884650" y="2408238"/>
              <a:ext cx="446088" cy="4075112"/>
            </a:xfrm>
            <a:prstGeom prst="rect">
              <a:avLst/>
            </a:prstGeom>
            <a:solidFill>
              <a:srgbClr val="0007DA"/>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6" name="Rectangle 59"/>
            <p:cNvSpPr>
              <a:spLocks noChangeArrowheads="1"/>
            </p:cNvSpPr>
            <p:nvPr userDrawn="1"/>
          </p:nvSpPr>
          <p:spPr bwMode="auto">
            <a:xfrm>
              <a:off x="17327563" y="2408238"/>
              <a:ext cx="217488" cy="4075112"/>
            </a:xfrm>
            <a:prstGeom prst="rect">
              <a:avLst/>
            </a:prstGeom>
            <a:solidFill>
              <a:srgbClr val="00019E"/>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7" name="Rectangle 60"/>
            <p:cNvSpPr>
              <a:spLocks noChangeArrowheads="1"/>
            </p:cNvSpPr>
            <p:nvPr userDrawn="1"/>
          </p:nvSpPr>
          <p:spPr bwMode="auto">
            <a:xfrm>
              <a:off x="17541875" y="2408238"/>
              <a:ext cx="328613" cy="4075112"/>
            </a:xfrm>
            <a:prstGeom prst="rect">
              <a:avLst/>
            </a:prstGeom>
            <a:solidFill>
              <a:srgbClr val="0007D9"/>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8" name="Rectangle 61"/>
            <p:cNvSpPr>
              <a:spLocks noChangeArrowheads="1"/>
            </p:cNvSpPr>
            <p:nvPr userDrawn="1"/>
          </p:nvSpPr>
          <p:spPr bwMode="auto">
            <a:xfrm>
              <a:off x="18114962" y="2408238"/>
              <a:ext cx="161926" cy="4075112"/>
            </a:xfrm>
            <a:prstGeom prst="rect">
              <a:avLst/>
            </a:prstGeom>
            <a:solidFill>
              <a:srgbClr val="000049"/>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59" name="Picture 62"/>
            <p:cNvPicPr>
              <a:picLocks noChangeAspect="1" noChangeArrowheads="1"/>
            </p:cNvPicPr>
            <p:nvPr userDrawn="1"/>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8748375" y="2411413"/>
              <a:ext cx="573088" cy="4071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0" name="Rectangle 63"/>
            <p:cNvSpPr>
              <a:spLocks noChangeArrowheads="1"/>
            </p:cNvSpPr>
            <p:nvPr userDrawn="1"/>
          </p:nvSpPr>
          <p:spPr bwMode="auto">
            <a:xfrm>
              <a:off x="19551650" y="2408238"/>
              <a:ext cx="284163" cy="4075112"/>
            </a:xfrm>
            <a:prstGeom prst="rect">
              <a:avLst/>
            </a:prstGeom>
            <a:solidFill>
              <a:srgbClr val="040EB4"/>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 name="Rectangle 64"/>
            <p:cNvSpPr>
              <a:spLocks noChangeArrowheads="1"/>
            </p:cNvSpPr>
            <p:nvPr userDrawn="1"/>
          </p:nvSpPr>
          <p:spPr bwMode="auto">
            <a:xfrm>
              <a:off x="19827875" y="2408238"/>
              <a:ext cx="277813" cy="4075112"/>
            </a:xfrm>
            <a:prstGeom prst="rect">
              <a:avLst/>
            </a:prstGeom>
            <a:solidFill>
              <a:srgbClr val="00025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2" name="Rectangle 65"/>
            <p:cNvSpPr>
              <a:spLocks noChangeArrowheads="1"/>
            </p:cNvSpPr>
            <p:nvPr userDrawn="1"/>
          </p:nvSpPr>
          <p:spPr bwMode="auto">
            <a:xfrm>
              <a:off x="20094575" y="2408238"/>
              <a:ext cx="104775" cy="4075112"/>
            </a:xfrm>
            <a:prstGeom prst="rect">
              <a:avLst/>
            </a:prstGeom>
            <a:solidFill>
              <a:srgbClr val="00016A"/>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3" name="Rectangle 66"/>
            <p:cNvSpPr>
              <a:spLocks noChangeArrowheads="1"/>
            </p:cNvSpPr>
            <p:nvPr userDrawn="1"/>
          </p:nvSpPr>
          <p:spPr bwMode="auto">
            <a:xfrm>
              <a:off x="28925838" y="2408238"/>
              <a:ext cx="698500" cy="4075112"/>
            </a:xfrm>
            <a:prstGeom prst="rect">
              <a:avLst/>
            </a:prstGeom>
            <a:solidFill>
              <a:srgbClr val="276BB4"/>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4" name="Rectangle 67"/>
            <p:cNvSpPr>
              <a:spLocks noChangeArrowheads="1"/>
            </p:cNvSpPr>
            <p:nvPr userDrawn="1"/>
          </p:nvSpPr>
          <p:spPr bwMode="auto">
            <a:xfrm>
              <a:off x="27508200" y="2408238"/>
              <a:ext cx="1436688" cy="4075112"/>
            </a:xfrm>
            <a:prstGeom prst="rect">
              <a:avLst/>
            </a:prstGeom>
            <a:solidFill>
              <a:srgbClr val="0421C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5" name="Rectangle 68"/>
            <p:cNvSpPr>
              <a:spLocks noChangeArrowheads="1"/>
            </p:cNvSpPr>
            <p:nvPr userDrawn="1"/>
          </p:nvSpPr>
          <p:spPr bwMode="auto">
            <a:xfrm>
              <a:off x="25773063" y="2408238"/>
              <a:ext cx="1004888" cy="4075112"/>
            </a:xfrm>
            <a:prstGeom prst="rect">
              <a:avLst/>
            </a:prstGeom>
            <a:solidFill>
              <a:srgbClr val="043BD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6" name="Rectangle 69"/>
            <p:cNvSpPr>
              <a:spLocks noChangeArrowheads="1"/>
            </p:cNvSpPr>
            <p:nvPr userDrawn="1"/>
          </p:nvSpPr>
          <p:spPr bwMode="auto">
            <a:xfrm>
              <a:off x="29949775" y="2408238"/>
              <a:ext cx="280988" cy="4075112"/>
            </a:xfrm>
            <a:prstGeom prst="rect">
              <a:avLst/>
            </a:prstGeom>
            <a:solidFill>
              <a:srgbClr val="0039E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7" name="Freeform 70"/>
            <p:cNvSpPr>
              <a:spLocks/>
            </p:cNvSpPr>
            <p:nvPr userDrawn="1"/>
          </p:nvSpPr>
          <p:spPr bwMode="auto">
            <a:xfrm>
              <a:off x="29424313" y="2408238"/>
              <a:ext cx="541338" cy="4075112"/>
            </a:xfrm>
            <a:custGeom>
              <a:avLst/>
              <a:gdLst>
                <a:gd name="T0" fmla="*/ 0 w 144"/>
                <a:gd name="T1" fmla="*/ 0 h 1087"/>
                <a:gd name="T2" fmla="*/ 0 w 144"/>
                <a:gd name="T3" fmla="*/ 983 h 1087"/>
                <a:gd name="T4" fmla="*/ 0 w 144"/>
                <a:gd name="T5" fmla="*/ 983 h 1087"/>
                <a:gd name="T6" fmla="*/ 23 w 144"/>
                <a:gd name="T7" fmla="*/ 1087 h 1087"/>
                <a:gd name="T8" fmla="*/ 144 w 144"/>
                <a:gd name="T9" fmla="*/ 1087 h 1087"/>
                <a:gd name="T10" fmla="*/ 144 w 144"/>
                <a:gd name="T11" fmla="*/ 0 h 1087"/>
                <a:gd name="T12" fmla="*/ 0 w 144"/>
                <a:gd name="T13" fmla="*/ 0 h 1087"/>
              </a:gdLst>
              <a:ahLst/>
              <a:cxnLst>
                <a:cxn ang="0">
                  <a:pos x="T0" y="T1"/>
                </a:cxn>
                <a:cxn ang="0">
                  <a:pos x="T2" y="T3"/>
                </a:cxn>
                <a:cxn ang="0">
                  <a:pos x="T4" y="T5"/>
                </a:cxn>
                <a:cxn ang="0">
                  <a:pos x="T6" y="T7"/>
                </a:cxn>
                <a:cxn ang="0">
                  <a:pos x="T8" y="T9"/>
                </a:cxn>
                <a:cxn ang="0">
                  <a:pos x="T10" y="T11"/>
                </a:cxn>
                <a:cxn ang="0">
                  <a:pos x="T12" y="T13"/>
                </a:cxn>
              </a:cxnLst>
              <a:rect l="0" t="0" r="r" b="b"/>
              <a:pathLst>
                <a:path w="144" h="1087">
                  <a:moveTo>
                    <a:pt x="0" y="0"/>
                  </a:moveTo>
                  <a:cubicBezTo>
                    <a:pt x="0" y="983"/>
                    <a:pt x="0" y="983"/>
                    <a:pt x="0" y="983"/>
                  </a:cubicBezTo>
                  <a:cubicBezTo>
                    <a:pt x="0" y="983"/>
                    <a:pt x="0" y="983"/>
                    <a:pt x="0" y="983"/>
                  </a:cubicBezTo>
                  <a:cubicBezTo>
                    <a:pt x="0" y="1020"/>
                    <a:pt x="9" y="1055"/>
                    <a:pt x="23" y="1087"/>
                  </a:cubicBezTo>
                  <a:cubicBezTo>
                    <a:pt x="144" y="1087"/>
                    <a:pt x="144" y="1087"/>
                    <a:pt x="144" y="1087"/>
                  </a:cubicBezTo>
                  <a:cubicBezTo>
                    <a:pt x="144" y="0"/>
                    <a:pt x="144" y="0"/>
                    <a:pt x="144" y="0"/>
                  </a:cubicBezTo>
                  <a:lnTo>
                    <a:pt x="0" y="0"/>
                  </a:lnTo>
                  <a:close/>
                </a:path>
              </a:pathLst>
            </a:custGeom>
            <a:solidFill>
              <a:srgbClr val="04B5FA"/>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8" name="Freeform 71"/>
            <p:cNvSpPr>
              <a:spLocks/>
            </p:cNvSpPr>
            <p:nvPr userDrawn="1"/>
          </p:nvSpPr>
          <p:spPr bwMode="auto">
            <a:xfrm>
              <a:off x="26579513" y="2408238"/>
              <a:ext cx="1420813" cy="4075112"/>
            </a:xfrm>
            <a:custGeom>
              <a:avLst/>
              <a:gdLst>
                <a:gd name="T0" fmla="*/ 0 w 379"/>
                <a:gd name="T1" fmla="*/ 0 h 1087"/>
                <a:gd name="T2" fmla="*/ 4 w 379"/>
                <a:gd name="T3" fmla="*/ 962 h 1087"/>
                <a:gd name="T4" fmla="*/ 4 w 379"/>
                <a:gd name="T5" fmla="*/ 962 h 1087"/>
                <a:gd name="T6" fmla="*/ 29 w 379"/>
                <a:gd name="T7" fmla="*/ 1087 h 1087"/>
                <a:gd name="T8" fmla="*/ 355 w 379"/>
                <a:gd name="T9" fmla="*/ 1087 h 1087"/>
                <a:gd name="T10" fmla="*/ 378 w 379"/>
                <a:gd name="T11" fmla="*/ 969 h 1087"/>
                <a:gd name="T12" fmla="*/ 378 w 379"/>
                <a:gd name="T13" fmla="*/ 969 h 1087"/>
                <a:gd name="T14" fmla="*/ 379 w 379"/>
                <a:gd name="T15" fmla="*/ 0 h 1087"/>
                <a:gd name="T16" fmla="*/ 0 w 379"/>
                <a:gd name="T17"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087">
                  <a:moveTo>
                    <a:pt x="0" y="0"/>
                  </a:moveTo>
                  <a:cubicBezTo>
                    <a:pt x="4" y="962"/>
                    <a:pt x="4" y="962"/>
                    <a:pt x="4" y="962"/>
                  </a:cubicBezTo>
                  <a:cubicBezTo>
                    <a:pt x="4" y="962"/>
                    <a:pt x="4" y="962"/>
                    <a:pt x="4" y="962"/>
                  </a:cubicBezTo>
                  <a:cubicBezTo>
                    <a:pt x="5" y="1008"/>
                    <a:pt x="14" y="1050"/>
                    <a:pt x="29" y="1087"/>
                  </a:cubicBezTo>
                  <a:cubicBezTo>
                    <a:pt x="355" y="1087"/>
                    <a:pt x="355" y="1087"/>
                    <a:pt x="355" y="1087"/>
                  </a:cubicBezTo>
                  <a:cubicBezTo>
                    <a:pt x="370" y="1052"/>
                    <a:pt x="378" y="1014"/>
                    <a:pt x="378" y="969"/>
                  </a:cubicBezTo>
                  <a:cubicBezTo>
                    <a:pt x="378" y="969"/>
                    <a:pt x="378" y="969"/>
                    <a:pt x="378" y="969"/>
                  </a:cubicBezTo>
                  <a:cubicBezTo>
                    <a:pt x="379" y="0"/>
                    <a:pt x="379" y="0"/>
                    <a:pt x="379" y="0"/>
                  </a:cubicBezTo>
                  <a:lnTo>
                    <a:pt x="0" y="0"/>
                  </a:lnTo>
                  <a:close/>
                </a:path>
              </a:pathLst>
            </a:custGeom>
            <a:solidFill>
              <a:srgbClr val="000258"/>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9" name="Rectangle 72"/>
            <p:cNvSpPr>
              <a:spLocks noChangeArrowheads="1"/>
            </p:cNvSpPr>
            <p:nvPr userDrawn="1"/>
          </p:nvSpPr>
          <p:spPr bwMode="auto">
            <a:xfrm>
              <a:off x="27212925" y="2408238"/>
              <a:ext cx="288925" cy="4075112"/>
            </a:xfrm>
            <a:prstGeom prst="rect">
              <a:avLst/>
            </a:prstGeom>
            <a:solidFill>
              <a:srgbClr val="0413C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0" name="Rectangle 73"/>
            <p:cNvSpPr>
              <a:spLocks noChangeArrowheads="1"/>
            </p:cNvSpPr>
            <p:nvPr userDrawn="1"/>
          </p:nvSpPr>
          <p:spPr bwMode="auto">
            <a:xfrm>
              <a:off x="24457025" y="2408238"/>
              <a:ext cx="80963" cy="4075112"/>
            </a:xfrm>
            <a:prstGeom prst="rect">
              <a:avLst/>
            </a:prstGeom>
            <a:solidFill>
              <a:srgbClr val="000AE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1" name="Rectangle 74"/>
            <p:cNvSpPr>
              <a:spLocks noChangeArrowheads="1"/>
            </p:cNvSpPr>
            <p:nvPr userDrawn="1"/>
          </p:nvSpPr>
          <p:spPr bwMode="auto">
            <a:xfrm>
              <a:off x="23023513" y="2408238"/>
              <a:ext cx="214313" cy="4075112"/>
            </a:xfrm>
            <a:prstGeom prst="rect">
              <a:avLst/>
            </a:prstGeom>
            <a:solidFill>
              <a:srgbClr val="00004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72" name="Picture 75"/>
            <p:cNvPicPr>
              <a:picLocks noChangeAspect="1" noChangeArrowheads="1"/>
            </p:cNvPicPr>
            <p:nvPr userDrawn="1"/>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0178713" y="2411413"/>
              <a:ext cx="663575" cy="4071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3" name="Rectangle 76"/>
            <p:cNvSpPr>
              <a:spLocks noChangeArrowheads="1"/>
            </p:cNvSpPr>
            <p:nvPr userDrawn="1"/>
          </p:nvSpPr>
          <p:spPr bwMode="auto">
            <a:xfrm>
              <a:off x="21239163" y="2408238"/>
              <a:ext cx="311150" cy="4075112"/>
            </a:xfrm>
            <a:prstGeom prst="rect">
              <a:avLst/>
            </a:prstGeom>
            <a:solidFill>
              <a:srgbClr val="00001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4" name="Rectangle 77"/>
            <p:cNvSpPr>
              <a:spLocks noChangeArrowheads="1"/>
            </p:cNvSpPr>
            <p:nvPr userDrawn="1"/>
          </p:nvSpPr>
          <p:spPr bwMode="auto">
            <a:xfrm>
              <a:off x="21239163" y="2408238"/>
              <a:ext cx="311150" cy="4075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5" name="Rectangle 78"/>
            <p:cNvSpPr>
              <a:spLocks noChangeArrowheads="1"/>
            </p:cNvSpPr>
            <p:nvPr userDrawn="1"/>
          </p:nvSpPr>
          <p:spPr bwMode="auto">
            <a:xfrm>
              <a:off x="22255163" y="2408238"/>
              <a:ext cx="771525" cy="4075112"/>
            </a:xfrm>
            <a:prstGeom prst="rect">
              <a:avLst/>
            </a:prstGeom>
            <a:solidFill>
              <a:srgbClr val="0005C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6" name="Rectangle 79"/>
            <p:cNvSpPr>
              <a:spLocks noChangeArrowheads="1"/>
            </p:cNvSpPr>
            <p:nvPr userDrawn="1"/>
          </p:nvSpPr>
          <p:spPr bwMode="auto">
            <a:xfrm>
              <a:off x="22255163" y="2408238"/>
              <a:ext cx="771525" cy="4075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7" name="Rectangle 80"/>
            <p:cNvSpPr>
              <a:spLocks noChangeArrowheads="1"/>
            </p:cNvSpPr>
            <p:nvPr userDrawn="1"/>
          </p:nvSpPr>
          <p:spPr bwMode="auto">
            <a:xfrm>
              <a:off x="21523325" y="2408238"/>
              <a:ext cx="739775" cy="4075112"/>
            </a:xfrm>
            <a:prstGeom prst="rect">
              <a:avLst/>
            </a:prstGeom>
            <a:solidFill>
              <a:srgbClr val="00002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8" name="Rectangle 81"/>
            <p:cNvSpPr>
              <a:spLocks noChangeArrowheads="1"/>
            </p:cNvSpPr>
            <p:nvPr userDrawn="1"/>
          </p:nvSpPr>
          <p:spPr bwMode="auto">
            <a:xfrm>
              <a:off x="21523325" y="2408238"/>
              <a:ext cx="739775" cy="4075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9" name="Rectangle 82"/>
            <p:cNvSpPr>
              <a:spLocks noChangeArrowheads="1"/>
            </p:cNvSpPr>
            <p:nvPr userDrawn="1"/>
          </p:nvSpPr>
          <p:spPr bwMode="auto">
            <a:xfrm>
              <a:off x="21809075" y="2408238"/>
              <a:ext cx="52388" cy="4075112"/>
            </a:xfrm>
            <a:prstGeom prst="rect">
              <a:avLst/>
            </a:prstGeom>
            <a:solidFill>
              <a:srgbClr val="0D0E1A"/>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0" name="Rectangle 83"/>
            <p:cNvSpPr>
              <a:spLocks noChangeArrowheads="1"/>
            </p:cNvSpPr>
            <p:nvPr userDrawn="1"/>
          </p:nvSpPr>
          <p:spPr bwMode="auto">
            <a:xfrm>
              <a:off x="21809075" y="2408238"/>
              <a:ext cx="52388" cy="4075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1" name="Rectangle 84"/>
            <p:cNvSpPr>
              <a:spLocks noChangeArrowheads="1"/>
            </p:cNvSpPr>
            <p:nvPr userDrawn="1"/>
          </p:nvSpPr>
          <p:spPr bwMode="auto">
            <a:xfrm>
              <a:off x="21512213" y="2408238"/>
              <a:ext cx="11113" cy="4075112"/>
            </a:xfrm>
            <a:prstGeom prst="rect">
              <a:avLst/>
            </a:prstGeom>
            <a:solidFill>
              <a:srgbClr val="00003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2" name="Rectangle 85"/>
            <p:cNvSpPr>
              <a:spLocks noChangeArrowheads="1"/>
            </p:cNvSpPr>
            <p:nvPr userDrawn="1"/>
          </p:nvSpPr>
          <p:spPr bwMode="auto">
            <a:xfrm>
              <a:off x="21512213" y="2408238"/>
              <a:ext cx="11113" cy="4075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3" name="Freeform 86"/>
            <p:cNvSpPr>
              <a:spLocks/>
            </p:cNvSpPr>
            <p:nvPr userDrawn="1"/>
          </p:nvSpPr>
          <p:spPr bwMode="auto">
            <a:xfrm>
              <a:off x="22263100" y="2408238"/>
              <a:ext cx="44450" cy="3546475"/>
            </a:xfrm>
            <a:custGeom>
              <a:avLst/>
              <a:gdLst>
                <a:gd name="T0" fmla="*/ 9 w 12"/>
                <a:gd name="T1" fmla="*/ 0 h 946"/>
                <a:gd name="T2" fmla="*/ 0 w 12"/>
                <a:gd name="T3" fmla="*/ 0 h 946"/>
                <a:gd name="T4" fmla="*/ 0 w 12"/>
                <a:gd name="T5" fmla="*/ 946 h 946"/>
                <a:gd name="T6" fmla="*/ 12 w 12"/>
                <a:gd name="T7" fmla="*/ 872 h 946"/>
                <a:gd name="T8" fmla="*/ 12 w 12"/>
                <a:gd name="T9" fmla="*/ 872 h 946"/>
                <a:gd name="T10" fmla="*/ 9 w 12"/>
                <a:gd name="T11" fmla="*/ 0 h 946"/>
              </a:gdLst>
              <a:ahLst/>
              <a:cxnLst>
                <a:cxn ang="0">
                  <a:pos x="T0" y="T1"/>
                </a:cxn>
                <a:cxn ang="0">
                  <a:pos x="T2" y="T3"/>
                </a:cxn>
                <a:cxn ang="0">
                  <a:pos x="T4" y="T5"/>
                </a:cxn>
                <a:cxn ang="0">
                  <a:pos x="T6" y="T7"/>
                </a:cxn>
                <a:cxn ang="0">
                  <a:pos x="T8" y="T9"/>
                </a:cxn>
                <a:cxn ang="0">
                  <a:pos x="T10" y="T11"/>
                </a:cxn>
              </a:cxnLst>
              <a:rect l="0" t="0" r="r" b="b"/>
              <a:pathLst>
                <a:path w="12" h="946">
                  <a:moveTo>
                    <a:pt x="9" y="0"/>
                  </a:moveTo>
                  <a:cubicBezTo>
                    <a:pt x="0" y="0"/>
                    <a:pt x="0" y="0"/>
                    <a:pt x="0" y="0"/>
                  </a:cubicBezTo>
                  <a:cubicBezTo>
                    <a:pt x="0" y="946"/>
                    <a:pt x="0" y="946"/>
                    <a:pt x="0" y="946"/>
                  </a:cubicBezTo>
                  <a:cubicBezTo>
                    <a:pt x="8" y="922"/>
                    <a:pt x="12" y="898"/>
                    <a:pt x="12" y="872"/>
                  </a:cubicBezTo>
                  <a:cubicBezTo>
                    <a:pt x="12" y="872"/>
                    <a:pt x="12" y="872"/>
                    <a:pt x="12" y="872"/>
                  </a:cubicBezTo>
                  <a:cubicBezTo>
                    <a:pt x="9" y="0"/>
                    <a:pt x="9" y="0"/>
                    <a:pt x="9" y="0"/>
                  </a:cubicBezTo>
                </a:path>
              </a:pathLst>
            </a:custGeom>
            <a:solidFill>
              <a:srgbClr val="000277"/>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4" name="Freeform 87"/>
            <p:cNvSpPr>
              <a:spLocks noEditPoints="1"/>
            </p:cNvSpPr>
            <p:nvPr userDrawn="1"/>
          </p:nvSpPr>
          <p:spPr bwMode="auto">
            <a:xfrm>
              <a:off x="21523325" y="2408238"/>
              <a:ext cx="739775" cy="4075112"/>
            </a:xfrm>
            <a:custGeom>
              <a:avLst/>
              <a:gdLst>
                <a:gd name="T0" fmla="*/ 76 w 197"/>
                <a:gd name="T1" fmla="*/ 0 h 1087"/>
                <a:gd name="T2" fmla="*/ 0 w 197"/>
                <a:gd name="T3" fmla="*/ 0 h 1087"/>
                <a:gd name="T4" fmla="*/ 0 w 197"/>
                <a:gd name="T5" fmla="*/ 1087 h 1087"/>
                <a:gd name="T6" fmla="*/ 76 w 197"/>
                <a:gd name="T7" fmla="*/ 1087 h 1087"/>
                <a:gd name="T8" fmla="*/ 76 w 197"/>
                <a:gd name="T9" fmla="*/ 0 h 1087"/>
                <a:gd name="T10" fmla="*/ 197 w 197"/>
                <a:gd name="T11" fmla="*/ 0 h 1087"/>
                <a:gd name="T12" fmla="*/ 90 w 197"/>
                <a:gd name="T13" fmla="*/ 0 h 1087"/>
                <a:gd name="T14" fmla="*/ 90 w 197"/>
                <a:gd name="T15" fmla="*/ 1084 h 1087"/>
                <a:gd name="T16" fmla="*/ 197 w 197"/>
                <a:gd name="T17" fmla="*/ 946 h 1087"/>
                <a:gd name="T18" fmla="*/ 197 w 197"/>
                <a:gd name="T1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087">
                  <a:moveTo>
                    <a:pt x="76" y="0"/>
                  </a:moveTo>
                  <a:cubicBezTo>
                    <a:pt x="0" y="0"/>
                    <a:pt x="0" y="0"/>
                    <a:pt x="0" y="0"/>
                  </a:cubicBezTo>
                  <a:cubicBezTo>
                    <a:pt x="0" y="1087"/>
                    <a:pt x="0" y="1087"/>
                    <a:pt x="0" y="1087"/>
                  </a:cubicBezTo>
                  <a:cubicBezTo>
                    <a:pt x="76" y="1087"/>
                    <a:pt x="76" y="1087"/>
                    <a:pt x="76" y="1087"/>
                  </a:cubicBezTo>
                  <a:cubicBezTo>
                    <a:pt x="76" y="0"/>
                    <a:pt x="76" y="0"/>
                    <a:pt x="76" y="0"/>
                  </a:cubicBezTo>
                  <a:moveTo>
                    <a:pt x="197" y="0"/>
                  </a:moveTo>
                  <a:cubicBezTo>
                    <a:pt x="90" y="0"/>
                    <a:pt x="90" y="0"/>
                    <a:pt x="90" y="0"/>
                  </a:cubicBezTo>
                  <a:cubicBezTo>
                    <a:pt x="90" y="1084"/>
                    <a:pt x="90" y="1084"/>
                    <a:pt x="90" y="1084"/>
                  </a:cubicBezTo>
                  <a:cubicBezTo>
                    <a:pt x="141" y="1051"/>
                    <a:pt x="179" y="1002"/>
                    <a:pt x="197" y="946"/>
                  </a:cubicBezTo>
                  <a:cubicBezTo>
                    <a:pt x="197" y="0"/>
                    <a:pt x="197" y="0"/>
                    <a:pt x="197" y="0"/>
                  </a:cubicBezTo>
                </a:path>
              </a:pathLst>
            </a:custGeom>
            <a:solidFill>
              <a:srgbClr val="000037"/>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5" name="Freeform 88"/>
            <p:cNvSpPr>
              <a:spLocks/>
            </p:cNvSpPr>
            <p:nvPr userDrawn="1"/>
          </p:nvSpPr>
          <p:spPr bwMode="auto">
            <a:xfrm>
              <a:off x="21809075" y="2408238"/>
              <a:ext cx="52388" cy="4075112"/>
            </a:xfrm>
            <a:custGeom>
              <a:avLst/>
              <a:gdLst>
                <a:gd name="T0" fmla="*/ 14 w 14"/>
                <a:gd name="T1" fmla="*/ 0 h 1087"/>
                <a:gd name="T2" fmla="*/ 0 w 14"/>
                <a:gd name="T3" fmla="*/ 0 h 1087"/>
                <a:gd name="T4" fmla="*/ 0 w 14"/>
                <a:gd name="T5" fmla="*/ 1087 h 1087"/>
                <a:gd name="T6" fmla="*/ 9 w 14"/>
                <a:gd name="T7" fmla="*/ 1087 h 1087"/>
                <a:gd name="T8" fmla="*/ 14 w 14"/>
                <a:gd name="T9" fmla="*/ 1084 h 1087"/>
                <a:gd name="T10" fmla="*/ 14 w 14"/>
                <a:gd name="T11" fmla="*/ 0 h 1087"/>
              </a:gdLst>
              <a:ahLst/>
              <a:cxnLst>
                <a:cxn ang="0">
                  <a:pos x="T0" y="T1"/>
                </a:cxn>
                <a:cxn ang="0">
                  <a:pos x="T2" y="T3"/>
                </a:cxn>
                <a:cxn ang="0">
                  <a:pos x="T4" y="T5"/>
                </a:cxn>
                <a:cxn ang="0">
                  <a:pos x="T6" y="T7"/>
                </a:cxn>
                <a:cxn ang="0">
                  <a:pos x="T8" y="T9"/>
                </a:cxn>
                <a:cxn ang="0">
                  <a:pos x="T10" y="T11"/>
                </a:cxn>
              </a:cxnLst>
              <a:rect l="0" t="0" r="r" b="b"/>
              <a:pathLst>
                <a:path w="14" h="1087">
                  <a:moveTo>
                    <a:pt x="14" y="0"/>
                  </a:moveTo>
                  <a:cubicBezTo>
                    <a:pt x="0" y="0"/>
                    <a:pt x="0" y="0"/>
                    <a:pt x="0" y="0"/>
                  </a:cubicBezTo>
                  <a:cubicBezTo>
                    <a:pt x="0" y="1087"/>
                    <a:pt x="0" y="1087"/>
                    <a:pt x="0" y="1087"/>
                  </a:cubicBezTo>
                  <a:cubicBezTo>
                    <a:pt x="9" y="1087"/>
                    <a:pt x="9" y="1087"/>
                    <a:pt x="9" y="1087"/>
                  </a:cubicBezTo>
                  <a:cubicBezTo>
                    <a:pt x="10" y="1086"/>
                    <a:pt x="12" y="1085"/>
                    <a:pt x="14" y="1084"/>
                  </a:cubicBezTo>
                  <a:cubicBezTo>
                    <a:pt x="14" y="0"/>
                    <a:pt x="14" y="0"/>
                    <a:pt x="14" y="0"/>
                  </a:cubicBezTo>
                </a:path>
              </a:pathLst>
            </a:custGeom>
            <a:solidFill>
              <a:srgbClr val="05062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86" name="Rectangle 85"/>
          <p:cNvSpPr/>
          <p:nvPr/>
        </p:nvSpPr>
        <p:spPr>
          <a:xfrm>
            <a:off x="217358" y="3022901"/>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7" name="Rectangle 86"/>
          <p:cNvSpPr/>
          <p:nvPr/>
        </p:nvSpPr>
        <p:spPr>
          <a:xfrm>
            <a:off x="217358" y="6535028"/>
            <a:ext cx="8926642" cy="548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17358" y="432215"/>
            <a:ext cx="8732204" cy="2808696"/>
          </a:xfrm>
        </p:spPr>
        <p:txBody>
          <a:bodyPr anchor="b" anchorCtr="0"/>
          <a:lstStyle>
            <a:lvl1pPr algn="l" defTabSz="914400" rtl="0" eaLnBrk="1" latinLnBrk="0" hangingPunct="1">
              <a:lnSpc>
                <a:spcPct val="80000"/>
              </a:lnSpc>
              <a:spcBef>
                <a:spcPct val="0"/>
              </a:spcBef>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98975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3.68078E-6 -1.01319E-6 L -3.68078E-6 -0.46172 " pathEditMode="relative" rAng="0" ptsTypes="AA">
                                      <p:cBhvr>
                                        <p:cTn id="9" dur="1600" fill="hold"/>
                                        <p:tgtEl>
                                          <p:spTgt spid="86"/>
                                        </p:tgtEl>
                                        <p:attrNameLst>
                                          <p:attrName>ppt_x</p:attrName>
                                          <p:attrName>ppt_y</p:attrName>
                                        </p:attrNameLst>
                                      </p:cBhvr>
                                      <p:rCtr x="0" y="-2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550484"/>
            <a:ext cx="8570912" cy="4758875"/>
          </a:xfrm>
        </p:spPr>
        <p:txBody>
          <a:bodyPr>
            <a:noAutofit/>
          </a:bodyPr>
          <a:lstStyle>
            <a:lvl1pPr>
              <a:lnSpc>
                <a:spcPct val="95000"/>
              </a:lnSpc>
              <a:spcBef>
                <a:spcPts val="1480"/>
              </a:spcBef>
              <a:buClr>
                <a:schemeClr val="accent3">
                  <a:lumMod val="60000"/>
                  <a:lumOff val="40000"/>
                </a:schemeClr>
              </a:buClr>
              <a:tabLst/>
              <a:defRPr sz="2000">
                <a:solidFill>
                  <a:schemeClr val="tx1">
                    <a:lumMod val="65000"/>
                    <a:lumOff val="35000"/>
                  </a:schemeClr>
                </a:solidFill>
                <a:latin typeface="+mj-lt"/>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None/>
              <a:tabLst/>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None/>
              <a:tabLst/>
              <a:defRPr lang="en-US" sz="16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None/>
              <a:tabLst/>
              <a:defRPr lang="en-US" sz="1600" kern="1200" dirty="0" smtClean="0">
                <a:solidFill>
                  <a:schemeClr val="tx1">
                    <a:lumMod val="65000"/>
                    <a:lumOff val="35000"/>
                  </a:schemeClr>
                </a:solidFill>
                <a:latin typeface="+mj-lt"/>
                <a:ea typeface="+mn-ea"/>
                <a:cs typeface="+mn-cs"/>
              </a:defRPr>
            </a:lvl4pPr>
            <a:lvl5pPr>
              <a:buClr>
                <a:schemeClr val="accent3">
                  <a:lumMod val="60000"/>
                  <a:lumOff val="40000"/>
                </a:schemeClr>
              </a:buClr>
              <a:tabLst/>
              <a:defRPr sz="1600">
                <a:solidFill>
                  <a:schemeClr val="tx1">
                    <a:lumMod val="65000"/>
                    <a:lumOff val="3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7" name="Rectangle 6"/>
          <p:cNvSpPr/>
          <p:nvPr/>
        </p:nvSpPr>
        <p:spPr>
          <a:xfrm>
            <a:off x="268329" y="6360161"/>
            <a:ext cx="8584631" cy="212345"/>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a:off x="268329" y="6360161"/>
            <a:ext cx="8584631" cy="212345"/>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395125970"/>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Bullet_Heavy Tex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860" y="1694422"/>
            <a:ext cx="4143115" cy="4620547"/>
          </a:xfrm>
        </p:spPr>
        <p:txBody>
          <a:bodyPr>
            <a:noAutofit/>
          </a:bodyPr>
          <a:lstStyle>
            <a:lvl1pPr marL="0">
              <a:lnSpc>
                <a:spcPct val="95000"/>
              </a:lnSpc>
              <a:spcBef>
                <a:spcPts val="1480"/>
              </a:spcBef>
              <a:buNone/>
              <a:defRPr sz="2200">
                <a:solidFill>
                  <a:schemeClr val="tx1">
                    <a:lumMod val="65000"/>
                    <a:lumOff val="35000"/>
                  </a:schemeClr>
                </a:solidFill>
                <a:latin typeface="+mj-lt"/>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defRPr>
            </a:lvl5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3"/>
          <p:cNvSpPr>
            <a:spLocks noGrp="1"/>
          </p:cNvSpPr>
          <p:nvPr>
            <p:ph type="body" sz="quarter" idx="11" hasCustomPrompt="1"/>
          </p:nvPr>
        </p:nvSpPr>
        <p:spPr>
          <a:xfrm>
            <a:off x="4824412" y="1694422"/>
            <a:ext cx="3976687" cy="4620547"/>
          </a:xfrm>
        </p:spPr>
        <p:txBody>
          <a:bodyPr>
            <a:noAutofit/>
          </a:bodyPr>
          <a:lstStyle>
            <a:lvl1pPr marL="0" indent="-228600">
              <a:lnSpc>
                <a:spcPct val="95000"/>
              </a:lnSpc>
              <a:spcBef>
                <a:spcPts val="1480"/>
              </a:spcBef>
              <a:buFontTx/>
              <a:buNone/>
              <a:defRPr lang="en-US" sz="2200" kern="1200" dirty="0" smtClean="0">
                <a:solidFill>
                  <a:schemeClr val="tx1">
                    <a:lumMod val="65000"/>
                    <a:lumOff val="35000"/>
                  </a:schemeClr>
                </a:solidFill>
                <a:latin typeface="+mj-lt"/>
                <a:ea typeface="+mn-ea"/>
                <a:cs typeface="+mn-cs"/>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defRPr>
            </a:lvl5pPr>
          </a:lstStyle>
          <a:p>
            <a:pPr lvl="0"/>
            <a:r>
              <a:rPr lang="en-US" dirty="0" smtClean="0"/>
              <a:t>Click to edit Master </a:t>
            </a:r>
            <a:br>
              <a:rPr lang="en-US" dirty="0" smtClean="0"/>
            </a:br>
            <a:r>
              <a:rPr lang="en-US" dirty="0" smtClean="0"/>
              <a:t>text styles</a:t>
            </a:r>
          </a:p>
          <a:p>
            <a:pPr marL="692150" lvl="1" indent="-285750" algn="l" defTabSz="914400" rtl="0" eaLnBrk="1" latinLnBrk="0" hangingPunct="1">
              <a:lnSpc>
                <a:spcPct val="95000"/>
              </a:lnSpc>
              <a:spcBef>
                <a:spcPts val="600"/>
              </a:spcBef>
              <a:buClr>
                <a:schemeClr val="accent3">
                  <a:lumMod val="60000"/>
                  <a:lumOff val="40000"/>
                </a:schemeClr>
              </a:buClr>
              <a:buFont typeface="Arial" pitchFamily="34" charset="0"/>
              <a:buChar char="•"/>
            </a:pPr>
            <a:r>
              <a:rPr lang="en-US" dirty="0" smtClean="0"/>
              <a:t>Second level</a:t>
            </a:r>
          </a:p>
          <a:p>
            <a:pPr marL="855662" lvl="2" indent="-285750" algn="l" defTabSz="914400" rtl="0" eaLnBrk="1" latinLnBrk="0" hangingPunct="1">
              <a:lnSpc>
                <a:spcPct val="95000"/>
              </a:lnSpc>
              <a:spcBef>
                <a:spcPts val="840"/>
              </a:spcBef>
              <a:buClr>
                <a:schemeClr val="accent3">
                  <a:lumMod val="60000"/>
                  <a:lumOff val="40000"/>
                </a:schemeClr>
              </a:buClr>
              <a:buFont typeface="Arial" pitchFamily="34" charset="0"/>
              <a:buChar char="•"/>
            </a:pPr>
            <a:r>
              <a:rPr lang="en-US" dirty="0" smtClean="0"/>
              <a:t>Third level</a:t>
            </a:r>
          </a:p>
          <a:p>
            <a:pPr lvl="3"/>
            <a:r>
              <a:rPr lang="en-US" dirty="0" smtClean="0"/>
              <a:t>Fourth level</a:t>
            </a:r>
          </a:p>
        </p:txBody>
      </p:sp>
      <p:sp>
        <p:nvSpPr>
          <p:cNvPr id="6" name="Rectangle 5"/>
          <p:cNvSpPr/>
          <p:nvPr/>
        </p:nvSpPr>
        <p:spPr>
          <a:xfrm>
            <a:off x="268329" y="6357304"/>
            <a:ext cx="8584631" cy="246698"/>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10"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7" name="Rectangle 6"/>
          <p:cNvSpPr/>
          <p:nvPr userDrawn="1"/>
        </p:nvSpPr>
        <p:spPr>
          <a:xfrm>
            <a:off x="268329" y="6357304"/>
            <a:ext cx="8584631" cy="246698"/>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347875551"/>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4571812" y="1413745"/>
            <a:ext cx="4238812" cy="4793993"/>
          </a:xfrm>
          <a:prstGeom prst="roundRect">
            <a:avLst>
              <a:gd name="adj" fmla="val 0"/>
            </a:avLst>
          </a:prstGeom>
          <a:gradFill flip="none" rotWithShape="1">
            <a:gsLst>
              <a:gs pos="0">
                <a:schemeClr val="accent3">
                  <a:lumMod val="50000"/>
                </a:schemeClr>
              </a:gs>
              <a:gs pos="97000">
                <a:srgbClr val="000000"/>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p:cNvSpPr>
            <a:spLocks noGrp="1"/>
          </p:cNvSpPr>
          <p:nvPr>
            <p:ph type="body" sz="quarter" idx="10"/>
          </p:nvPr>
        </p:nvSpPr>
        <p:spPr>
          <a:xfrm>
            <a:off x="231030" y="1349270"/>
            <a:ext cx="4140945" cy="4965700"/>
          </a:xfrm>
        </p:spPr>
        <p:txBody>
          <a:bodyPr/>
          <a:lstStyle>
            <a:lvl1pPr>
              <a:lnSpc>
                <a:spcPct val="95000"/>
              </a:lnSpc>
              <a:spcBef>
                <a:spcPts val="1480"/>
              </a:spcBef>
              <a:defRPr sz="2200">
                <a:solidFill>
                  <a:schemeClr val="tx1">
                    <a:lumMod val="65000"/>
                    <a:lumOff val="35000"/>
                  </a:schemeClr>
                </a:solidFill>
                <a:latin typeface="+mj-lt"/>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1" hasCustomPrompt="1"/>
          </p:nvPr>
        </p:nvSpPr>
        <p:spPr>
          <a:xfrm>
            <a:off x="4808805" y="1747685"/>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chemeClr val="bg1"/>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9" name="Text Placeholder 18"/>
          <p:cNvSpPr>
            <a:spLocks noGrp="1"/>
          </p:cNvSpPr>
          <p:nvPr>
            <p:ph type="body" sz="quarter" idx="14" hasCustomPrompt="1"/>
          </p:nvPr>
        </p:nvSpPr>
        <p:spPr>
          <a:xfrm>
            <a:off x="4897056" y="4736592"/>
            <a:ext cx="3237819" cy="338328"/>
          </a:xfrm>
        </p:spPr>
        <p:txBody>
          <a:bodyPr>
            <a:noAutofit/>
          </a:bodyPr>
          <a:lstStyle>
            <a:lvl1pPr marL="0" indent="0">
              <a:buFontTx/>
              <a:buNone/>
              <a:defRPr sz="1600">
                <a:solidFill>
                  <a:schemeClr val="bg2">
                    <a:lumMod val="85000"/>
                  </a:schemeClr>
                </a:solidFill>
              </a:defRPr>
            </a:lvl1pPr>
          </a:lstStyle>
          <a:p>
            <a:pPr lvl="0"/>
            <a:r>
              <a:rPr lang="en-US" dirty="0" smtClean="0"/>
              <a:t>Source Name</a:t>
            </a:r>
            <a:endParaRPr lang="en-US" dirty="0"/>
          </a:p>
        </p:txBody>
      </p:sp>
      <p:sp>
        <p:nvSpPr>
          <p:cNvPr id="8" name="Rectangle 7"/>
          <p:cNvSpPr/>
          <p:nvPr/>
        </p:nvSpPr>
        <p:spPr>
          <a:xfrm>
            <a:off x="239713" y="6372224"/>
            <a:ext cx="8671476" cy="2235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ed Rectangle 8"/>
          <p:cNvSpPr/>
          <p:nvPr/>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11" name="Rounded Rectangle 10"/>
          <p:cNvSpPr/>
          <p:nvPr userDrawn="1"/>
        </p:nvSpPr>
        <p:spPr>
          <a:xfrm>
            <a:off x="4571812" y="1413745"/>
            <a:ext cx="4238812" cy="4793993"/>
          </a:xfrm>
          <a:prstGeom prst="roundRect">
            <a:avLst>
              <a:gd name="adj" fmla="val 0"/>
            </a:avLst>
          </a:prstGeom>
          <a:gradFill flip="none" rotWithShape="1">
            <a:gsLst>
              <a:gs pos="0">
                <a:schemeClr val="accent3">
                  <a:lumMod val="50000"/>
                </a:schemeClr>
              </a:gs>
              <a:gs pos="97000">
                <a:srgbClr val="000000"/>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ounded Rectangle 12"/>
          <p:cNvSpPr/>
          <p:nvPr userDrawn="1"/>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905633810"/>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Slide 2">
    <p:spTree>
      <p:nvGrpSpPr>
        <p:cNvPr id="1" name=""/>
        <p:cNvGrpSpPr/>
        <p:nvPr/>
      </p:nvGrpSpPr>
      <p:grpSpPr>
        <a:xfrm>
          <a:off x="0" y="0"/>
          <a:ext cx="0" cy="0"/>
          <a:chOff x="0" y="0"/>
          <a:chExt cx="0" cy="0"/>
        </a:xfrm>
      </p:grpSpPr>
      <p:pic>
        <p:nvPicPr>
          <p:cNvPr id="7"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Title 1"/>
          <p:cNvSpPr>
            <a:spLocks noGrp="1"/>
          </p:cNvSpPr>
          <p:nvPr>
            <p:ph type="title"/>
          </p:nvPr>
        </p:nvSpPr>
        <p:spPr>
          <a:xfrm>
            <a:off x="302273" y="627046"/>
            <a:ext cx="8551442" cy="4326709"/>
          </a:xfrm>
        </p:spPr>
        <p:txBody>
          <a:bodyPr/>
          <a:lstStyle>
            <a:lvl1pPr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smtClean="0"/>
              <a:t>Click to edit Master title style</a:t>
            </a:r>
            <a:endParaRPr lang="en-US" dirty="0"/>
          </a:p>
        </p:txBody>
      </p:sp>
      <p:sp>
        <p:nvSpPr>
          <p:cNvPr id="4"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5"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6"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 val="1400970774"/>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Bullet_Title only">
    <p:spTree>
      <p:nvGrpSpPr>
        <p:cNvPr id="1" name=""/>
        <p:cNvGrpSpPr/>
        <p:nvPr/>
      </p:nvGrpSpPr>
      <p:grpSpPr>
        <a:xfrm>
          <a:off x="0" y="0"/>
          <a:ext cx="0" cy="0"/>
          <a:chOff x="0" y="0"/>
          <a:chExt cx="0" cy="0"/>
        </a:xfrm>
      </p:grpSpPr>
      <p:sp>
        <p:nvSpPr>
          <p:cNvPr id="5" name="Rectangle 4"/>
          <p:cNvSpPr/>
          <p:nvPr/>
        </p:nvSpPr>
        <p:spPr>
          <a:xfrm>
            <a:off x="268329" y="6341533"/>
            <a:ext cx="8584631" cy="2286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7" name="Rectangle 6"/>
          <p:cNvSpPr/>
          <p:nvPr userDrawn="1"/>
        </p:nvSpPr>
        <p:spPr>
          <a:xfrm>
            <a:off x="268329" y="6341533"/>
            <a:ext cx="8584631" cy="2286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788672825"/>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ullet_2-Column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19455" y="2565400"/>
            <a:ext cx="4152520" cy="3561080"/>
          </a:xfrm>
        </p:spPr>
        <p:txBody>
          <a:bodyPr/>
          <a:lstStyle>
            <a:lvl1pPr marL="0" indent="0">
              <a:buNone/>
              <a:defRPr sz="2000">
                <a:solidFill>
                  <a:schemeClr val="tx1">
                    <a:lumMod val="65000"/>
                    <a:lumOff val="35000"/>
                  </a:schemeClr>
                </a:solidFill>
                <a:latin typeface="+mj-lt"/>
              </a:defRPr>
            </a:lvl1pPr>
            <a:lvl2pPr marL="635000" indent="-228600">
              <a:buClr>
                <a:schemeClr val="accent3">
                  <a:lumMod val="60000"/>
                  <a:lumOff val="40000"/>
                </a:schemeClr>
              </a:buClr>
              <a:buFont typeface="Arial" pitchFamily="34" charset="0"/>
              <a:buChar char="•"/>
              <a:tabLst/>
              <a:defRPr sz="1800">
                <a:solidFill>
                  <a:schemeClr val="tx1">
                    <a:lumMod val="65000"/>
                    <a:lumOff val="3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2" name="Text Placeholder 11"/>
          <p:cNvSpPr>
            <a:spLocks noGrp="1"/>
          </p:cNvSpPr>
          <p:nvPr>
            <p:ph type="body" sz="quarter" idx="12" hasCustomPrompt="1"/>
          </p:nvPr>
        </p:nvSpPr>
        <p:spPr>
          <a:xfrm>
            <a:off x="4824412" y="2565400"/>
            <a:ext cx="3999547" cy="3561080"/>
          </a:xfrm>
        </p:spPr>
        <p:txBody>
          <a:bodyPr/>
          <a:lstStyle>
            <a:lvl1pPr marL="0" indent="0">
              <a:buFontTx/>
              <a:buNone/>
              <a:defRPr sz="2000">
                <a:solidFill>
                  <a:schemeClr val="tx1">
                    <a:lumMod val="65000"/>
                    <a:lumOff val="35000"/>
                  </a:schemeClr>
                </a:solidFill>
                <a:latin typeface="+mj-lt"/>
              </a:defRPr>
            </a:lvl1pPr>
            <a:lvl2pPr marL="635000" indent="-228600">
              <a:buClr>
                <a:schemeClr val="accent3">
                  <a:lumMod val="60000"/>
                  <a:lumOff val="40000"/>
                </a:schemeClr>
              </a:buClr>
              <a:buFont typeface="Arial" pitchFamily="34" charset="0"/>
              <a:buChar char="•"/>
              <a:defRPr sz="1800">
                <a:solidFill>
                  <a:schemeClr val="tx1">
                    <a:lumMod val="65000"/>
                    <a:lumOff val="3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8" name="Rectangle 7"/>
          <p:cNvSpPr/>
          <p:nvPr/>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12"/>
          <p:cNvSpPr>
            <a:spLocks noGrp="1"/>
          </p:cNvSpPr>
          <p:nvPr>
            <p:ph type="body" sz="quarter" idx="15" hasCustomPrompt="1"/>
          </p:nvPr>
        </p:nvSpPr>
        <p:spPr>
          <a:xfrm>
            <a:off x="219455" y="1600200"/>
            <a:ext cx="4152520" cy="749808"/>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lang="en-US" sz="2800" b="0" kern="1200" spc="0" baseline="0" dirty="0" smtClean="0">
                <a:solidFill>
                  <a:schemeClr val="accent3">
                    <a:lumMod val="60000"/>
                    <a:lumOff val="4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 Title Left</a:t>
            </a:r>
          </a:p>
        </p:txBody>
      </p:sp>
      <p:sp>
        <p:nvSpPr>
          <p:cNvPr id="15" name="Text Placeholder 12"/>
          <p:cNvSpPr>
            <a:spLocks noGrp="1"/>
          </p:cNvSpPr>
          <p:nvPr>
            <p:ph type="body" sz="quarter" idx="16" hasCustomPrompt="1"/>
          </p:nvPr>
        </p:nvSpPr>
        <p:spPr>
          <a:xfrm>
            <a:off x="4824411" y="1600200"/>
            <a:ext cx="3990977" cy="749808"/>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lang="en-US" sz="2800" b="0" kern="1200" spc="0" baseline="0" dirty="0" smtClean="0">
                <a:solidFill>
                  <a:schemeClr val="accent3">
                    <a:lumMod val="60000"/>
                    <a:lumOff val="4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 Title Right</a:t>
            </a:r>
          </a:p>
        </p:txBody>
      </p:sp>
      <p:sp>
        <p:nvSpPr>
          <p:cNvPr id="17"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18"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9" name="Rounded Rectangle 18"/>
          <p:cNvSpPr/>
          <p:nvPr/>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userDrawn="1"/>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957079235"/>
      </p:ext>
    </p:extLst>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a:ln>
            <a:noFill/>
          </a:ln>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34191" cy="4526280"/>
          </a:xfrm>
        </p:spPr>
        <p:txBody>
          <a:bodyPr/>
          <a:lstStyle>
            <a:lvl1pPr marL="0" indent="0">
              <a:buNone/>
              <a:defRPr sz="2000">
                <a:solidFill>
                  <a:schemeClr val="tx1">
                    <a:lumMod val="65000"/>
                    <a:lumOff val="35000"/>
                  </a:schemeClr>
                </a:solidFill>
                <a:latin typeface="+mj-lt"/>
              </a:defRPr>
            </a:lvl1pPr>
            <a:lvl2pPr marL="635000" indent="-228600">
              <a:buClr>
                <a:schemeClr val="accent3">
                  <a:lumMod val="60000"/>
                  <a:lumOff val="40000"/>
                </a:schemeClr>
              </a:buClr>
              <a:buFont typeface="Arial" pitchFamily="34" charset="0"/>
              <a:buChar char="•"/>
              <a:tabLst/>
              <a:defRPr sz="1800">
                <a:solidFill>
                  <a:schemeClr val="tx1">
                    <a:lumMod val="65000"/>
                    <a:lumOff val="3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2" name="Text Placeholder 11"/>
          <p:cNvSpPr>
            <a:spLocks noGrp="1"/>
          </p:cNvSpPr>
          <p:nvPr>
            <p:ph type="body" sz="quarter" idx="12" hasCustomPrompt="1"/>
          </p:nvPr>
        </p:nvSpPr>
        <p:spPr>
          <a:xfrm>
            <a:off x="4824413" y="1600200"/>
            <a:ext cx="3999547" cy="4526280"/>
          </a:xfrm>
        </p:spPr>
        <p:txBody>
          <a:bodyPr/>
          <a:lstStyle>
            <a:lvl1pPr marL="0" indent="0">
              <a:buFontTx/>
              <a:buNone/>
              <a:defRPr sz="2000">
                <a:solidFill>
                  <a:schemeClr val="tx1">
                    <a:lumMod val="65000"/>
                    <a:lumOff val="35000"/>
                  </a:schemeClr>
                </a:solidFill>
                <a:latin typeface="+mj-lt"/>
              </a:defRPr>
            </a:lvl1pPr>
            <a:lvl2pPr marL="635000" indent="-228600">
              <a:buClr>
                <a:schemeClr val="accent3">
                  <a:lumMod val="60000"/>
                  <a:lumOff val="40000"/>
                </a:schemeClr>
              </a:buClr>
              <a:buFont typeface="Arial" pitchFamily="34" charset="0"/>
              <a:buChar char="•"/>
              <a:defRPr sz="1800">
                <a:solidFill>
                  <a:schemeClr val="tx1">
                    <a:lumMod val="65000"/>
                    <a:lumOff val="3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676776" y="310896"/>
            <a:ext cx="4042014" cy="841248"/>
          </a:xfrm>
          <a:ln>
            <a:noFill/>
          </a:ln>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8" name="Rectangle 7"/>
          <p:cNvSpPr/>
          <p:nvPr/>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ounded Rectangle 6"/>
          <p:cNvSpPr/>
          <p:nvPr/>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userDrawn="1"/>
        </p:nvSpPr>
        <p:spPr>
          <a:xfrm>
            <a:off x="4543981"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492748264"/>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2578128"/>
            <a:ext cx="2622550" cy="3413098"/>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2"/>
          <p:cNvSpPr>
            <a:spLocks noGrp="1"/>
          </p:cNvSpPr>
          <p:nvPr>
            <p:ph type="body" sz="quarter" idx="15"/>
          </p:nvPr>
        </p:nvSpPr>
        <p:spPr>
          <a:xfrm>
            <a:off x="3286920" y="2571763"/>
            <a:ext cx="2593975" cy="3390887"/>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6"/>
          </p:nvPr>
        </p:nvSpPr>
        <p:spPr>
          <a:xfrm>
            <a:off x="6300789" y="2565400"/>
            <a:ext cx="2633662" cy="3368676"/>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7"/>
          <p:cNvSpPr/>
          <p:nvPr/>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2"/>
          <p:cNvSpPr>
            <a:spLocks noGrp="1"/>
          </p:cNvSpPr>
          <p:nvPr>
            <p:ph type="body" sz="quarter" idx="21" hasCustomPrompt="1"/>
          </p:nvPr>
        </p:nvSpPr>
        <p:spPr>
          <a:xfrm>
            <a:off x="219455" y="1600200"/>
            <a:ext cx="2668515" cy="749808"/>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lang="en-US" sz="2400" b="0" kern="1200" spc="0" baseline="0" dirty="0" smtClean="0">
                <a:solidFill>
                  <a:schemeClr val="accent3">
                    <a:lumMod val="60000"/>
                    <a:lumOff val="4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Three Column Title Left</a:t>
            </a:r>
          </a:p>
        </p:txBody>
      </p:sp>
      <p:sp>
        <p:nvSpPr>
          <p:cNvPr id="16" name="Text Placeholder 12"/>
          <p:cNvSpPr>
            <a:spLocks noGrp="1"/>
          </p:cNvSpPr>
          <p:nvPr>
            <p:ph type="body" sz="quarter" idx="22" hasCustomPrompt="1"/>
          </p:nvPr>
        </p:nvSpPr>
        <p:spPr>
          <a:xfrm>
            <a:off x="3297392" y="1600200"/>
            <a:ext cx="2593975" cy="749808"/>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lang="en-US" sz="2400" b="0" kern="1200" spc="0" baseline="0" dirty="0" smtClean="0">
                <a:solidFill>
                  <a:schemeClr val="accent3">
                    <a:lumMod val="60000"/>
                    <a:lumOff val="4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Three Column Title Middle</a:t>
            </a:r>
          </a:p>
        </p:txBody>
      </p:sp>
      <p:sp>
        <p:nvSpPr>
          <p:cNvPr id="17" name="Text Placeholder 12"/>
          <p:cNvSpPr>
            <a:spLocks noGrp="1"/>
          </p:cNvSpPr>
          <p:nvPr>
            <p:ph type="body" sz="quarter" idx="23" hasCustomPrompt="1"/>
          </p:nvPr>
        </p:nvSpPr>
        <p:spPr>
          <a:xfrm>
            <a:off x="6300789" y="1600200"/>
            <a:ext cx="2633662" cy="749808"/>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lang="en-US" sz="2400" b="0" kern="1200" spc="0" baseline="0" dirty="0" smtClean="0">
                <a:solidFill>
                  <a:schemeClr val="accent3">
                    <a:lumMod val="60000"/>
                    <a:lumOff val="4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Three Column Title Right</a:t>
            </a:r>
          </a:p>
        </p:txBody>
      </p:sp>
      <p:sp>
        <p:nvSpPr>
          <p:cNvPr id="10"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11"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8" name="Rectangle 17"/>
          <p:cNvSpPr/>
          <p:nvPr userDrawn="1"/>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652012548"/>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2"/>
            <a:ext cx="2622550" cy="4391025"/>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6"/>
          </p:nvPr>
        </p:nvSpPr>
        <p:spPr>
          <a:xfrm>
            <a:off x="6300789" y="1600202"/>
            <a:ext cx="2633662" cy="4333875"/>
          </a:xfrm>
        </p:spPr>
        <p:txBody>
          <a:bodyPr/>
          <a:lstStyle>
            <a:lvl1pPr>
              <a:defRPr>
                <a:solidFill>
                  <a:schemeClr val="tx1">
                    <a:lumMod val="65000"/>
                    <a:lumOff val="35000"/>
                  </a:schemeClr>
                </a:solidFill>
                <a:latin typeface="+mj-lt"/>
                <a:cs typeface="Arial" pitchFamily="34" charset="0"/>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800" kern="1200" dirty="0" smtClean="0">
                <a:solidFill>
                  <a:schemeClr val="tx1">
                    <a:lumMod val="65000"/>
                    <a:lumOff val="35000"/>
                  </a:schemeClr>
                </a:solidFill>
                <a:latin typeface="+mj-lt"/>
                <a:ea typeface="+mn-ea"/>
                <a:cs typeface="+mn-cs"/>
              </a:defRPr>
            </a:lvl4pPr>
            <a:lvl5pPr>
              <a:defRPr sz="1600">
                <a:solidFill>
                  <a:schemeClr val="tx1">
                    <a:lumMod val="65000"/>
                    <a:lumOff val="35000"/>
                  </a:schemeClr>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7"/>
          </p:nvPr>
        </p:nvSpPr>
        <p:spPr>
          <a:xfrm>
            <a:off x="219513" y="100584"/>
            <a:ext cx="2668457"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8" name="Rectangle 7"/>
          <p:cNvSpPr/>
          <p:nvPr/>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p:nvSpPr>
        <p:spPr>
          <a:xfrm>
            <a:off x="3048000"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p:nvSpPr>
        <p:spPr>
          <a:xfrm>
            <a:off x="6045200"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ounded Rectangle 15"/>
          <p:cNvSpPr/>
          <p:nvPr userDrawn="1"/>
        </p:nvSpPr>
        <p:spPr>
          <a:xfrm>
            <a:off x="3048000"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ounded Rectangle 16"/>
          <p:cNvSpPr/>
          <p:nvPr userDrawn="1"/>
        </p:nvSpPr>
        <p:spPr>
          <a:xfrm>
            <a:off x="6045200" y="1339745"/>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4215735809"/>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5" name="Rectangle 4"/>
          <p:cNvSpPr/>
          <p:nvPr/>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9"/>
          <p:cNvSpPr>
            <a:spLocks noGrp="1"/>
          </p:cNvSpPr>
          <p:nvPr>
            <p:ph type="body" sz="quarter" idx="11" hasCustomPrompt="1"/>
          </p:nvPr>
        </p:nvSpPr>
        <p:spPr>
          <a:xfrm>
            <a:off x="249467" y="6062116"/>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8" name="Title 1"/>
          <p:cNvSpPr>
            <a:spLocks noGrp="1"/>
          </p:cNvSpPr>
          <p:nvPr>
            <p:ph type="title"/>
          </p:nvPr>
        </p:nvSpPr>
        <p:spPr>
          <a:xfrm>
            <a:off x="229702" y="262877"/>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17"/>
          <p:cNvSpPr>
            <a:spLocks noGrp="1"/>
          </p:cNvSpPr>
          <p:nvPr>
            <p:ph type="body" sz="quarter" idx="17"/>
          </p:nvPr>
        </p:nvSpPr>
        <p:spPr>
          <a:xfrm>
            <a:off x="229702" y="1109540"/>
            <a:ext cx="8584631" cy="274320"/>
          </a:xfrm>
          <a:ln>
            <a:no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2000" b="0" kern="1200" spc="0" baseline="0" dirty="0" smtClean="0">
                <a:solidFill>
                  <a:schemeClr val="accent5"/>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7" name="Rectangle 6"/>
          <p:cNvSpPr/>
          <p:nvPr userDrawn="1"/>
        </p:nvSpPr>
        <p:spPr>
          <a:xfrm>
            <a:off x="228660" y="6305550"/>
            <a:ext cx="8639044" cy="266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351554711"/>
      </p:ext>
    </p:extLst>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lumMod val="65000"/>
                    <a:lumOff val="3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2819954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Slide Title Goes Here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835053717"/>
      </p:ext>
    </p:extLst>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01186" y="5358903"/>
            <a:ext cx="8574685" cy="614362"/>
          </a:xfrm>
        </p:spPr>
        <p:txBody>
          <a:bodyPr vert="horz" lIns="91440" tIns="45720" rIns="91440" bIns="45720" rtlCol="0">
            <a:noAutofit/>
          </a:bodyPr>
          <a:lstStyle>
            <a:lvl1pPr marL="0" indent="0">
              <a:buNone/>
              <a:defRPr lang="en-US" sz="2400" kern="1200" dirty="0" smtClean="0">
                <a:solidFill>
                  <a:schemeClr val="tx1">
                    <a:lumMod val="65000"/>
                    <a:lumOff val="35000"/>
                  </a:schemeClr>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7" name="Title 5"/>
          <p:cNvSpPr>
            <a:spLocks noGrp="1"/>
          </p:cNvSpPr>
          <p:nvPr>
            <p:ph type="title" hasCustomPrompt="1"/>
          </p:nvPr>
        </p:nvSpPr>
        <p:spPr>
          <a:xfrm>
            <a:off x="237743" y="633414"/>
            <a:ext cx="8580924" cy="4223351"/>
          </a:xfrm>
        </p:spPr>
        <p:txBody>
          <a:bodyPr/>
          <a:lstStyle>
            <a:lvl1pPr marL="228600" indent="-228600" algn="l" defTabSz="914400" rtl="0" eaLnBrk="1" latinLnBrk="0" hangingPunct="1">
              <a:lnSpc>
                <a:spcPct val="80000"/>
              </a:lnSpc>
              <a:spcBef>
                <a:spcPct val="0"/>
              </a:spcBef>
              <a:buNone/>
              <a:tabLst/>
              <a:defRPr lang="en-US" sz="60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045375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200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ig Statement">
    <p:spTree>
      <p:nvGrpSpPr>
        <p:cNvPr id="1" name=""/>
        <p:cNvGrpSpPr/>
        <p:nvPr/>
      </p:nvGrpSpPr>
      <p:grpSpPr>
        <a:xfrm>
          <a:off x="0" y="0"/>
          <a:ext cx="0" cy="0"/>
          <a:chOff x="0" y="0"/>
          <a:chExt cx="0" cy="0"/>
        </a:xfrm>
      </p:grpSpPr>
      <p:pic>
        <p:nvPicPr>
          <p:cNvPr id="15" name="Picture 14" descr="video_image1.jpg"/>
          <p:cNvPicPr>
            <a:picLocks noChangeAspect="1"/>
          </p:cNvPicPr>
          <p:nvPr/>
        </p:nvPicPr>
        <p:blipFill rotWithShape="1">
          <a:blip r:embed="rId2" cstate="print"/>
          <a:srcRect r="4"/>
          <a:stretch/>
        </p:blipFill>
        <p:spPr>
          <a:xfrm>
            <a:off x="0" y="893"/>
            <a:ext cx="9144000" cy="6856214"/>
          </a:xfrm>
          <a:prstGeom prst="rect">
            <a:avLst/>
          </a:prstGeom>
        </p:spPr>
      </p:pic>
      <p:sp>
        <p:nvSpPr>
          <p:cNvPr id="13" name="Rectangle 12"/>
          <p:cNvSpPr/>
          <p:nvPr/>
        </p:nvSpPr>
        <p:spPr>
          <a:xfrm>
            <a:off x="0" y="893"/>
            <a:ext cx="9144000" cy="6858000"/>
          </a:xfrm>
          <a:prstGeom prst="rect">
            <a:avLst/>
          </a:prstGeom>
          <a:gradFill flip="none" rotWithShape="1">
            <a:gsLst>
              <a:gs pos="0">
                <a:schemeClr val="tx1">
                  <a:alpha val="88000"/>
                </a:schemeClr>
              </a:gs>
              <a:gs pos="100000">
                <a:srgbClr val="515151">
                  <a:alpha val="0"/>
                </a:srgbClr>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4"/>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9" name="Rectangle 5"/>
          <p:cNvSpPr>
            <a:spLocks noChangeArrowheads="1"/>
          </p:cNvSpPr>
          <p:nvPr/>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Text Placeholder 4"/>
          <p:cNvSpPr>
            <a:spLocks noGrp="1"/>
          </p:cNvSpPr>
          <p:nvPr>
            <p:ph type="body" sz="quarter" idx="11" hasCustomPrompt="1"/>
          </p:nvPr>
        </p:nvSpPr>
        <p:spPr>
          <a:xfrm>
            <a:off x="401186" y="5358903"/>
            <a:ext cx="8574685" cy="614362"/>
          </a:xfrm>
        </p:spPr>
        <p:txBody>
          <a:bodyPr vert="horz" lIns="91440" tIns="45720" rIns="91440" bIns="45720" rtlCol="0">
            <a:no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rPr>
              <a:t>© 2011 Cisco and/or its affiliates. All rights reserved.</a:t>
            </a:r>
          </a:p>
        </p:txBody>
      </p:sp>
      <p:sp>
        <p:nvSpPr>
          <p:cNvPr id="23" name="Rectangle 7"/>
          <p:cNvSpPr>
            <a:spLocks noChangeArrowheads="1"/>
          </p:cNvSpPr>
          <p:nvPr/>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3899208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58730" y="627046"/>
            <a:ext cx="8588861" cy="4326709"/>
          </a:xfrm>
        </p:spPr>
        <p:txBody>
          <a:bodyPr/>
          <a:lstStyle>
            <a:lvl1pPr marL="231775" indent="-231775" algn="l" defTabSz="914400" rtl="0" eaLnBrk="1" latinLnBrk="0" hangingPunct="1">
              <a:lnSpc>
                <a:spcPct val="90000"/>
              </a:lnSpc>
              <a:spcBef>
                <a:spcPct val="0"/>
              </a:spcBef>
              <a:buNone/>
              <a:defRPr lang="en-US" sz="6000" b="0" kern="1200" spc="-15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58730" y="5126460"/>
            <a:ext cx="8594984" cy="609600"/>
          </a:xfrm>
        </p:spPr>
        <p:txBody>
          <a:bodyPr>
            <a:noAutofit/>
          </a:bodyPr>
          <a:lstStyle>
            <a:lvl1pPr marL="231775"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chemeClr val="bg1">
                    <a:lumMod val="75000"/>
                  </a:schemeClr>
                </a:solidFill>
                <a:latin typeface="+mj-lt"/>
                <a:ea typeface="+mn-ea"/>
                <a:cs typeface="+mn-cs"/>
              </a:defRPr>
            </a:lvl1pPr>
            <a:lvl2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2pPr>
            <a:lvl3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3pPr>
            <a:lvl4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4pPr>
            <a:lvl5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5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1660216430"/>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a:off x="239713" y="6372224"/>
            <a:ext cx="8671476" cy="2235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05025"/>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2000" baseline="0">
                <a:solidFill>
                  <a:schemeClr val="tx1">
                    <a:lumMod val="65000"/>
                    <a:lumOff val="35000"/>
                  </a:schemeClr>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
        <p:nvSpPr>
          <p:cNvPr id="6" name="Rounded Rectangle 5"/>
          <p:cNvSpPr/>
          <p:nvPr/>
        </p:nvSpPr>
        <p:spPr>
          <a:xfrm>
            <a:off x="4553411" y="944288"/>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239713" y="6372224"/>
            <a:ext cx="8671476" cy="2235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ed Rectangle 7"/>
          <p:cNvSpPr/>
          <p:nvPr userDrawn="1"/>
        </p:nvSpPr>
        <p:spPr>
          <a:xfrm>
            <a:off x="4553411" y="944288"/>
            <a:ext cx="57165" cy="4941993"/>
          </a:xfrm>
          <a:prstGeom prst="roundRect">
            <a:avLst>
              <a:gd name="adj" fmla="val 50000"/>
            </a:avLst>
          </a:prstGeom>
          <a:gradFill>
            <a:gsLst>
              <a:gs pos="100000">
                <a:schemeClr val="accent3"/>
              </a:gs>
              <a:gs pos="0">
                <a:schemeClr val="accent3">
                  <a:lumMod val="60000"/>
                  <a:lumOff val="40000"/>
                </a:schemeClr>
              </a:gs>
            </a:gsLst>
            <a:lin ang="1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049376711"/>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4" y="4279394"/>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lumMod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4"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50000">
                      <a:srgbClr val="3F5CFF"/>
                    </a:gs>
                    <a:gs pos="100000">
                      <a:schemeClr val="tx2">
                        <a:lumMod val="75000"/>
                      </a:schemeClr>
                    </a:gs>
                    <a:gs pos="0">
                      <a:srgbClr val="2B348E"/>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Demo Title</a:t>
            </a:r>
            <a:endParaRPr lang="en-US" dirty="0"/>
          </a:p>
        </p:txBody>
      </p:sp>
      <p:sp>
        <p:nvSpPr>
          <p:cNvPr id="31" name="Picture Placeholder 30"/>
          <p:cNvSpPr>
            <a:spLocks noGrp="1"/>
          </p:cNvSpPr>
          <p:nvPr>
            <p:ph type="pic" sz="quarter" idx="10" hasCustomPrompt="1"/>
          </p:nvPr>
        </p:nvSpPr>
        <p:spPr>
          <a:xfrm>
            <a:off x="5540376" y="1917700"/>
            <a:ext cx="2676525" cy="2889250"/>
          </a:xfrm>
        </p:spPr>
        <p:txBody>
          <a:bodyPr anchor="ctr" anchorCtr="1"/>
          <a:lstStyle>
            <a:lvl1pPr algn="ctr">
              <a:buFontTx/>
              <a:buNone/>
              <a:defRPr>
                <a:latin typeface="+mj-lt"/>
              </a:defRPr>
            </a:lvl1pPr>
          </a:lstStyle>
          <a:p>
            <a:r>
              <a:rPr lang="en-US" dirty="0" smtClean="0"/>
              <a:t>Insert photo here</a:t>
            </a:r>
            <a:endParaRPr lang="en-US" dirty="0"/>
          </a:p>
        </p:txBody>
      </p:sp>
      <p:grpSp>
        <p:nvGrpSpPr>
          <p:cNvPr id="4" name="Group 67"/>
          <p:cNvGrpSpPr/>
          <p:nvPr/>
        </p:nvGrpSpPr>
        <p:grpSpPr>
          <a:xfrm>
            <a:off x="341799" y="301884"/>
            <a:ext cx="691030" cy="491082"/>
            <a:chOff x="609606" y="528528"/>
            <a:chExt cx="1444732" cy="763787"/>
          </a:xfrm>
          <a:solidFill>
            <a:schemeClr val="bg1"/>
          </a:soli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000000"/>
                </a:solidFil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0000"/>
                </a:solidFil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0000"/>
                </a:solidFil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0000"/>
                </a:solidFil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0000"/>
                </a:solidFil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0000"/>
                </a:solidFil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0000"/>
                </a:solidFil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0000"/>
                </a:solidFil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0000"/>
                </a:solidFil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0000"/>
                </a:solidFill>
              </a:endParaRPr>
            </a:p>
          </p:txBody>
        </p:sp>
      </p:grpSp>
      <p:grpSp>
        <p:nvGrpSpPr>
          <p:cNvPr id="5" name="Group 67"/>
          <p:cNvGrpSpPr/>
          <p:nvPr userDrawn="1"/>
        </p:nvGrpSpPr>
        <p:grpSpPr>
          <a:xfrm>
            <a:off x="341799" y="301884"/>
            <a:ext cx="691030" cy="491082"/>
            <a:chOff x="609606" y="528528"/>
            <a:chExt cx="1444732" cy="763787"/>
          </a:xfrm>
          <a:solidFill>
            <a:schemeClr val="bg1"/>
          </a:solidFill>
        </p:grpSpPr>
        <p:sp>
          <p:nvSpPr>
            <p:cNvPr id="21" name="Rectangle 20"/>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solidFill>
                  <a:srgbClr val="000000"/>
                </a:solidFill>
              </a:endParaRPr>
            </a:p>
          </p:txBody>
        </p:sp>
        <p:sp>
          <p:nvSpPr>
            <p:cNvPr id="22" name="Freeform 21"/>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0000"/>
                </a:solidFill>
              </a:endParaRPr>
            </a:p>
          </p:txBody>
        </p:sp>
        <p:sp>
          <p:nvSpPr>
            <p:cNvPr id="23" name="Freeform 22"/>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0000"/>
                </a:solidFill>
              </a:endParaRPr>
            </a:p>
          </p:txBody>
        </p:sp>
        <p:sp>
          <p:nvSpPr>
            <p:cNvPr id="24" name="Freeform 23"/>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0000"/>
                </a:solidFill>
              </a:endParaRPr>
            </a:p>
          </p:txBody>
        </p:sp>
        <p:sp>
          <p:nvSpPr>
            <p:cNvPr id="27" name="Freeform 26"/>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0000"/>
                </a:solidFill>
              </a:endParaRPr>
            </a:p>
          </p:txBody>
        </p:sp>
        <p:sp>
          <p:nvSpPr>
            <p:cNvPr id="41" name="Freeform 40"/>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0000"/>
                </a:solidFill>
              </a:endParaRPr>
            </a:p>
          </p:txBody>
        </p:sp>
        <p:sp>
          <p:nvSpPr>
            <p:cNvPr id="42" name="Freeform 41"/>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43" name="Freeform 42"/>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0000"/>
                </a:solidFill>
              </a:endParaRPr>
            </a:p>
          </p:txBody>
        </p:sp>
        <p:sp>
          <p:nvSpPr>
            <p:cNvPr id="44" name="Freeform 43"/>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45" name="Freeform 4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0000"/>
                </a:solidFill>
              </a:endParaRPr>
            </a:p>
          </p:txBody>
        </p:sp>
        <p:sp>
          <p:nvSpPr>
            <p:cNvPr id="46" name="Freeform 4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47" name="Freeform 4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0000"/>
                </a:solidFill>
              </a:endParaRPr>
            </a:p>
          </p:txBody>
        </p:sp>
        <p:sp>
          <p:nvSpPr>
            <p:cNvPr id="48" name="Freeform 4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0000"/>
                </a:solidFill>
              </a:endParaRPr>
            </a:p>
          </p:txBody>
        </p:sp>
        <p:sp>
          <p:nvSpPr>
            <p:cNvPr id="49" name="Freeform 48"/>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0000"/>
                </a:solidFill>
              </a:endParaRPr>
            </a:p>
          </p:txBody>
        </p:sp>
      </p:grpSp>
    </p:spTree>
    <p:extLst>
      <p:ext uri="{BB962C8B-B14F-4D97-AF65-F5344CB8AC3E}">
        <p14:creationId xmlns:mc="http://schemas.openxmlformats.org/markup-compatibility/2006" xmlns:mv="urn:schemas-microsoft-com:mac:vml" xmlns:p14="http://schemas.microsoft.com/office/powerpoint/2010/main" xmlns="" val="2766424757"/>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2" y="0"/>
            <a:ext cx="9170772" cy="6876288"/>
          </a:xfrm>
          <a:prstGeom prst="rect">
            <a:avLst/>
          </a:prstGeom>
          <a:noFill/>
        </p:spPr>
      </p:pic>
      <p:sp>
        <p:nvSpPr>
          <p:cNvPr id="29" name="Rectangle 28"/>
          <p:cNvSpPr/>
          <p:nvPr/>
        </p:nvSpPr>
        <p:spPr>
          <a:xfrm>
            <a:off x="1491345" y="795528"/>
            <a:ext cx="6074226" cy="400507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1469571" y="4794352"/>
            <a:ext cx="6099048" cy="996372"/>
          </a:xfrm>
          <a:prstGeom prst="rect">
            <a:avLst/>
          </a:prstGeom>
          <a:solidFill>
            <a:schemeClr val="accent3"/>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469573" y="795528"/>
            <a:ext cx="6095998" cy="4005072"/>
          </a:xfrm>
          <a:solidFill>
            <a:schemeClr val="tx1">
              <a:alpha val="30000"/>
            </a:schemeClr>
          </a:solidFill>
          <a:ln>
            <a:solidFill>
              <a:schemeClr val="accent3"/>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1692065" y="4873438"/>
            <a:ext cx="5753763" cy="838200"/>
          </a:xfrm>
        </p:spPr>
        <p:txBody>
          <a:bodyPr anchor="ctr"/>
          <a:lstStyle>
            <a:lvl1pPr algn="l" defTabSz="914400" rtl="0" eaLnBrk="1" latinLnBrk="0" hangingPunct="1">
              <a:lnSpc>
                <a:spcPct val="80000"/>
              </a:lnSpc>
              <a:spcBef>
                <a:spcPct val="0"/>
              </a:spcBef>
              <a:buNone/>
              <a:defRPr lang="en-US" sz="2600" b="0" kern="1200" spc="0" baseline="0" dirty="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title style</a:t>
            </a:r>
            <a:endParaRPr lang="en-US" dirty="0"/>
          </a:p>
        </p:txBody>
      </p:sp>
      <p:sp>
        <p:nvSpPr>
          <p:cNvPr id="7" name="Rectangle 6"/>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469571" y="4794352"/>
            <a:ext cx="6099048" cy="996372"/>
          </a:xfrm>
          <a:prstGeom prst="rect">
            <a:avLst/>
          </a:prstGeom>
          <a:solidFill>
            <a:schemeClr val="accent3"/>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631564071"/>
      </p:ext>
    </p:extLst>
  </p:cSld>
  <p:clrMapOvr>
    <a:masterClrMapping/>
  </p:clrMapOvr>
  <p:transition>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32" name="Rectangle 31"/>
          <p:cNvSpPr/>
          <p:nvPr/>
        </p:nvSpPr>
        <p:spPr>
          <a:xfrm>
            <a:off x="338329" y="646571"/>
            <a:ext cx="3273552" cy="245973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646571"/>
            <a:ext cx="3273552" cy="2459736"/>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214929605"/>
      </p:ext>
    </p:extLst>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40" name="Rectangle 39"/>
          <p:cNvSpPr/>
          <p:nvPr/>
        </p:nvSpPr>
        <p:spPr>
          <a:xfrm>
            <a:off x="4829175" y="728974"/>
            <a:ext cx="3986213" cy="450804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829175" y="728974"/>
            <a:ext cx="3986213" cy="4508044"/>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p:nvPr>
        </p:nvSpPr>
        <p:spPr>
          <a:xfrm>
            <a:off x="229703" y="728974"/>
            <a:ext cx="4349918" cy="1252227"/>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pic>
        <p:nvPicPr>
          <p:cNvPr id="6" name="Picture 2" descr="C:\Documents and Settings\contractor\Desktop\Blue_Green_Gradient.png"/>
          <p:cNvPicPr>
            <a:picLocks noChangeAspect="1" noChangeArrowheads="1"/>
          </p:cNvPicPr>
          <p:nvPr userDrawn="1"/>
        </p:nvPicPr>
        <p:blipFill>
          <a:blip r:embed="rId2" cstate="print"/>
          <a:stretch>
            <a:fillRect/>
          </a:stretch>
        </p:blipFill>
        <p:spPr bwMode="auto">
          <a:xfrm>
            <a:off x="-7541" y="0"/>
            <a:ext cx="9158577" cy="6867144"/>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3148377210"/>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48" name="Rectangle 47"/>
          <p:cNvSpPr/>
          <p:nvPr/>
        </p:nvSpPr>
        <p:spPr>
          <a:xfrm>
            <a:off x="3668713" y="311149"/>
            <a:ext cx="3268136" cy="26606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90" y="311149"/>
            <a:ext cx="3267861" cy="2660652"/>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87736" cy="26606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3" y="311149"/>
            <a:ext cx="3302001" cy="2660652"/>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311151"/>
            <a:ext cx="1838730" cy="130810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6979833" y="311151"/>
            <a:ext cx="1838730" cy="1308101"/>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23161" cy="345893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37420" cy="3458934"/>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683659"/>
            <a:ext cx="1838730" cy="344215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6979833" y="1676400"/>
            <a:ext cx="1838730" cy="3449410"/>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5182962"/>
            <a:ext cx="1838730" cy="13049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6979833" y="5182962"/>
            <a:ext cx="1838730" cy="1304925"/>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16"/>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077970908"/>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40521" y="310897"/>
            <a:ext cx="8462872" cy="6099428"/>
          </a:xfrm>
          <a:solidFill>
            <a:schemeClr val="tx1">
              <a:alpha val="30000"/>
            </a:schemeClr>
          </a:solidFill>
          <a:ln>
            <a:solidFill>
              <a:schemeClr val="accent3"/>
            </a:solidFill>
          </a:ln>
        </p:spPr>
        <p:txBody>
          <a:bodyPr vert="horz" lIns="91440" tIns="45720" rIns="91440" bIns="45720" rtlCol="0" anchor="ctr" anchorCtr="0">
            <a:noAutofit/>
          </a:bodyPr>
          <a:lstStyle>
            <a:lvl1pPr marL="228600" indent="-228600" algn="ctr" defTabSz="914400" rtl="0" eaLnBrk="1" latinLnBrk="0" hangingPunct="1">
              <a:lnSpc>
                <a:spcPct val="95000"/>
              </a:lnSpc>
              <a:spcBef>
                <a:spcPts val="1440"/>
              </a:spcBef>
              <a:buClr>
                <a:schemeClr val="accent3">
                  <a:lumMod val="60000"/>
                  <a:lumOff val="40000"/>
                </a:schemeClr>
              </a:buClr>
              <a:buSzPct val="90000"/>
              <a:buFontTx/>
              <a:buNone/>
              <a:tabLst/>
              <a:defRPr lang="en-US" sz="2000" kern="1200" dirty="0">
                <a:solidFill>
                  <a:schemeClr val="bg1"/>
                </a:solidFill>
                <a:latin typeface="+mj-lt"/>
                <a:ea typeface="+mn-ea"/>
                <a:cs typeface="+mn-cs"/>
              </a:defRPr>
            </a:lvl1pPr>
          </a:lstStyle>
          <a:p>
            <a:r>
              <a:rPr lang="en-US" dirty="0" smtClean="0"/>
              <a:t>Photo placeholder</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321757136"/>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2873" y="-64311"/>
            <a:ext cx="9229747" cy="6986622"/>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091201266"/>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Wide screen video">
    <p:spTree>
      <p:nvGrpSpPr>
        <p:cNvPr id="1" name=""/>
        <p:cNvGrpSpPr/>
        <p:nvPr/>
      </p:nvGrpSpPr>
      <p:grpSpPr>
        <a:xfrm>
          <a:off x="0" y="0"/>
          <a:ext cx="0" cy="0"/>
          <a:chOff x="0" y="0"/>
          <a:chExt cx="0" cy="0"/>
        </a:xfrm>
      </p:grpSpPr>
      <p:pic>
        <p:nvPicPr>
          <p:cNvPr id="37" name="Picture 36" descr="texture.png"/>
          <p:cNvPicPr>
            <a:picLocks noChangeAspect="1"/>
          </p:cNvPicPr>
          <p:nvPr/>
        </p:nvPicPr>
        <p:blipFill rotWithShape="1">
          <a:blip r:embed="rId2" cstate="print"/>
          <a:srcRect l="3059" r="4"/>
          <a:stretch/>
        </p:blipFill>
        <p:spPr>
          <a:xfrm>
            <a:off x="0" y="1787"/>
            <a:ext cx="9144000" cy="6856213"/>
          </a:xfrm>
          <a:prstGeom prst="rect">
            <a:avLst/>
          </a:prstGeom>
        </p:spPr>
      </p:pic>
      <p:sp>
        <p:nvSpPr>
          <p:cNvPr id="20" name="Rectangle 19"/>
          <p:cNvSpPr/>
          <p:nvPr/>
        </p:nvSpPr>
        <p:spPr>
          <a:xfrm>
            <a:off x="0" y="1786"/>
            <a:ext cx="9144000" cy="6874502"/>
          </a:xfrm>
          <a:prstGeom prst="rect">
            <a:avLst/>
          </a:prstGeom>
          <a:gradFill flip="none" rotWithShape="1">
            <a:gsLst>
              <a:gs pos="0">
                <a:schemeClr val="tx1">
                  <a:alpha val="35000"/>
                </a:schemeClr>
              </a:gs>
              <a:gs pos="100000">
                <a:srgbClr val="515151">
                  <a:alpha val="0"/>
                </a:srgbClr>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Media Placeholder 39"/>
          <p:cNvSpPr>
            <a:spLocks noGrp="1"/>
          </p:cNvSpPr>
          <p:nvPr>
            <p:ph type="media" sz="quarter" idx="11" hasCustomPrompt="1"/>
          </p:nvPr>
        </p:nvSpPr>
        <p:spPr>
          <a:xfrm>
            <a:off x="2766349" y="777240"/>
            <a:ext cx="6049833" cy="4425696"/>
          </a:xfrm>
          <a:solidFill>
            <a:schemeClr val="tx1">
              <a:lumMod val="50000"/>
            </a:schemeClr>
          </a:solidFill>
          <a:ln w="12700">
            <a:solidFill>
              <a:schemeClr val="accent3">
                <a:lumMod val="75000"/>
              </a:schemeClr>
            </a:solid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r>
              <a:rPr lang="en-US" dirty="0" smtClean="0"/>
              <a:t>Click icon to add video</a:t>
            </a:r>
            <a:endParaRPr lang="en-US" dirty="0"/>
          </a:p>
        </p:txBody>
      </p:sp>
      <p:grpSp>
        <p:nvGrpSpPr>
          <p:cNvPr id="2" name="Group 5"/>
          <p:cNvGrpSpPr>
            <a:grpSpLocks/>
          </p:cNvGrpSpPr>
          <p:nvPr/>
        </p:nvGrpSpPr>
        <p:grpSpPr bwMode="auto">
          <a:xfrm>
            <a:off x="341798" y="6090998"/>
            <a:ext cx="804095" cy="447676"/>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6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spTree>
    <p:extLst>
      <p:ext uri="{BB962C8B-B14F-4D97-AF65-F5344CB8AC3E}">
        <p14:creationId xmlns:mc="http://schemas.openxmlformats.org/markup-compatibility/2006" xmlns:mv="urn:schemas-microsoft-com:mac:vml" xmlns:p14="http://schemas.microsoft.com/office/powerpoint/2010/main" xmlns="" val="298753041"/>
      </p:ext>
    </p:extLst>
  </p:cSld>
  <p:clrMapOvr>
    <a:masterClrMapping/>
  </p:clrMapOvr>
  <p:transition>
    <p:wipe dir="r"/>
  </p:transition>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ndard video">
    <p:spTree>
      <p:nvGrpSpPr>
        <p:cNvPr id="1" name=""/>
        <p:cNvGrpSpPr/>
        <p:nvPr/>
      </p:nvGrpSpPr>
      <p:grpSpPr>
        <a:xfrm>
          <a:off x="0" y="0"/>
          <a:ext cx="0" cy="0"/>
          <a:chOff x="0" y="0"/>
          <a:chExt cx="0" cy="0"/>
        </a:xfrm>
      </p:grpSpPr>
      <p:pic>
        <p:nvPicPr>
          <p:cNvPr id="23" name="Picture 22" descr="texture.png"/>
          <p:cNvPicPr>
            <a:picLocks noChangeAspect="1"/>
          </p:cNvPicPr>
          <p:nvPr/>
        </p:nvPicPr>
        <p:blipFill rotWithShape="1">
          <a:blip r:embed="rId2" cstate="print"/>
          <a:srcRect l="3059" r="4"/>
          <a:stretch/>
        </p:blipFill>
        <p:spPr>
          <a:xfrm>
            <a:off x="0" y="1787"/>
            <a:ext cx="9144000" cy="6856213"/>
          </a:xfrm>
          <a:prstGeom prst="rect">
            <a:avLst/>
          </a:prstGeom>
        </p:spPr>
      </p:pic>
      <p:sp>
        <p:nvSpPr>
          <p:cNvPr id="22" name="Rectangle 21"/>
          <p:cNvSpPr>
            <a:spLocks noChangeAspect="1"/>
          </p:cNvSpPr>
          <p:nvPr/>
        </p:nvSpPr>
        <p:spPr>
          <a:xfrm>
            <a:off x="-1" y="1786"/>
            <a:ext cx="9168390" cy="6874502"/>
          </a:xfrm>
          <a:prstGeom prst="rect">
            <a:avLst/>
          </a:prstGeom>
          <a:gradFill flip="none" rotWithShape="1">
            <a:gsLst>
              <a:gs pos="0">
                <a:schemeClr val="tx1">
                  <a:alpha val="35000"/>
                </a:schemeClr>
              </a:gs>
              <a:gs pos="100000">
                <a:srgbClr val="515151">
                  <a:alpha val="0"/>
                </a:srgbClr>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Media Placeholder 20"/>
          <p:cNvSpPr>
            <a:spLocks noGrp="1"/>
          </p:cNvSpPr>
          <p:nvPr>
            <p:ph type="media" sz="quarter" idx="10" hasCustomPrompt="1"/>
          </p:nvPr>
        </p:nvSpPr>
        <p:spPr>
          <a:xfrm>
            <a:off x="3657601" y="778669"/>
            <a:ext cx="5157787" cy="4425696"/>
          </a:xfrm>
          <a:solidFill>
            <a:schemeClr val="tx1">
              <a:lumMod val="50000"/>
            </a:schemeClr>
          </a:solidFill>
          <a:ln w="12700">
            <a:solidFill>
              <a:schemeClr val="accent3">
                <a:lumMod val="75000"/>
              </a:schemeClr>
            </a:solid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grpSp>
        <p:nvGrpSpPr>
          <p:cNvPr id="2" name="Group 5"/>
          <p:cNvGrpSpPr>
            <a:grpSpLocks/>
          </p:cNvGrpSpPr>
          <p:nvPr/>
        </p:nvGrpSpPr>
        <p:grpSpPr bwMode="auto">
          <a:xfrm>
            <a:off x="341798" y="6090998"/>
            <a:ext cx="804095" cy="447676"/>
            <a:chOff x="384" y="331"/>
            <a:chExt cx="912" cy="485"/>
          </a:xfrm>
        </p:grpSpPr>
        <p:sp>
          <p:nvSpPr>
            <p:cNvPr id="3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4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5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spTree>
    <p:extLst>
      <p:ext uri="{BB962C8B-B14F-4D97-AF65-F5344CB8AC3E}">
        <p14:creationId xmlns:mc="http://schemas.openxmlformats.org/markup-compatibility/2006" xmlns:mv="urn:schemas-microsoft-com:mac:vml" xmlns:p14="http://schemas.microsoft.com/office/powerpoint/2010/main" xmlns="" val="2758915422"/>
      </p:ext>
    </p:extLst>
  </p:cSld>
  <p:clrMapOvr>
    <a:masterClrMapping/>
  </p:clrMapOvr>
  <p:transition>
    <p:wipe dir="r"/>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10" name="Picture 2" descr="C:\Users\rmuta\Desktop\final 4x3 bg.png"/>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Title 1"/>
          <p:cNvSpPr>
            <a:spLocks noGrp="1"/>
          </p:cNvSpPr>
          <p:nvPr>
            <p:ph type="title"/>
          </p:nvPr>
        </p:nvSpPr>
        <p:spPr>
          <a:xfrm>
            <a:off x="258730" y="627046"/>
            <a:ext cx="8588861" cy="4326709"/>
          </a:xfrm>
        </p:spPr>
        <p:txBody>
          <a:bodyPr/>
          <a:lstStyle>
            <a:lvl1pPr marL="231775" indent="-231775"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58730" y="5126460"/>
            <a:ext cx="8594984" cy="609600"/>
          </a:xfrm>
        </p:spPr>
        <p:txBody>
          <a:bodyPr>
            <a:noAutofit/>
          </a:bodyPr>
          <a:lstStyle>
            <a:lvl1pPr marL="231775"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chemeClr val="tx1"/>
                </a:solidFill>
                <a:latin typeface="+mj-lt"/>
                <a:ea typeface="+mn-ea"/>
                <a:cs typeface="+mn-cs"/>
              </a:defRPr>
            </a:lvl1pPr>
            <a:lvl2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2pPr>
            <a:lvl3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3pPr>
            <a:lvl4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4pPr>
            <a:lvl5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5pPr>
          </a:lstStyle>
          <a:p>
            <a:pPr lvl="0"/>
            <a:r>
              <a:rPr lang="en-US" smtClean="0"/>
              <a:t>Click to edit Master text styles</a:t>
            </a:r>
          </a:p>
        </p:txBody>
      </p:sp>
      <p:sp>
        <p:nvSpPr>
          <p:cNvPr id="5"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7"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9"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 val="2118737055"/>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3" name="Rectangle 2"/>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609928332"/>
      </p:ext>
    </p:extLst>
  </p:cSld>
  <p:clrMapOvr>
    <a:masterClrMapping/>
  </p:clrMapOvr>
  <p:transition>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48" name="Rectangle 47"/>
          <p:cNvSpPr>
            <a:spLocks noChangeArrowheads="1"/>
          </p:cNvSpPr>
          <p:nvPr/>
        </p:nvSpPr>
        <p:spPr bwMode="black">
          <a:xfrm>
            <a:off x="4398595"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49" name="Freeform 48"/>
          <p:cNvSpPr>
            <a:spLocks/>
          </p:cNvSpPr>
          <p:nvPr/>
        </p:nvSpPr>
        <p:spPr bwMode="black">
          <a:xfrm>
            <a:off x="464002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50" name="Freeform 49"/>
          <p:cNvSpPr>
            <a:spLocks/>
          </p:cNvSpPr>
          <p:nvPr/>
        </p:nvSpPr>
        <p:spPr bwMode="black">
          <a:xfrm>
            <a:off x="422511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51" name="Freeform 50"/>
          <p:cNvSpPr>
            <a:spLocks noEditPoints="1"/>
          </p:cNvSpPr>
          <p:nvPr/>
        </p:nvSpPr>
        <p:spPr bwMode="black">
          <a:xfrm>
            <a:off x="4803384"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52" name="Freeform 51"/>
          <p:cNvSpPr>
            <a:spLocks/>
          </p:cNvSpPr>
          <p:nvPr/>
        </p:nvSpPr>
        <p:spPr bwMode="black">
          <a:xfrm>
            <a:off x="4493527"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53" name="Freeform 52"/>
          <p:cNvSpPr>
            <a:spLocks/>
          </p:cNvSpPr>
          <p:nvPr/>
        </p:nvSpPr>
        <p:spPr bwMode="black">
          <a:xfrm>
            <a:off x="4142710"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54" name="Freeform 53"/>
          <p:cNvSpPr>
            <a:spLocks/>
          </p:cNvSpPr>
          <p:nvPr/>
        </p:nvSpPr>
        <p:spPr bwMode="black">
          <a:xfrm>
            <a:off x="425209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55" name="Freeform 54"/>
          <p:cNvSpPr>
            <a:spLocks/>
          </p:cNvSpPr>
          <p:nvPr/>
        </p:nvSpPr>
        <p:spPr bwMode="black">
          <a:xfrm>
            <a:off x="4359562"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56" name="Freeform 55"/>
          <p:cNvSpPr>
            <a:spLocks/>
          </p:cNvSpPr>
          <p:nvPr/>
        </p:nvSpPr>
        <p:spPr bwMode="black">
          <a:xfrm>
            <a:off x="4468951"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57" name="Freeform 56"/>
          <p:cNvSpPr>
            <a:spLocks/>
          </p:cNvSpPr>
          <p:nvPr/>
        </p:nvSpPr>
        <p:spPr bwMode="black">
          <a:xfrm>
            <a:off x="4575931"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58" name="Freeform 57"/>
          <p:cNvSpPr>
            <a:spLocks/>
          </p:cNvSpPr>
          <p:nvPr/>
        </p:nvSpPr>
        <p:spPr bwMode="black">
          <a:xfrm>
            <a:off x="4685321"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59" name="Freeform 58"/>
          <p:cNvSpPr>
            <a:spLocks/>
          </p:cNvSpPr>
          <p:nvPr/>
        </p:nvSpPr>
        <p:spPr bwMode="black">
          <a:xfrm>
            <a:off x="4794711"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60" name="Freeform 59"/>
          <p:cNvSpPr>
            <a:spLocks/>
          </p:cNvSpPr>
          <p:nvPr/>
        </p:nvSpPr>
        <p:spPr bwMode="black">
          <a:xfrm>
            <a:off x="4902172"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61" name="Freeform 60"/>
          <p:cNvSpPr>
            <a:spLocks/>
          </p:cNvSpPr>
          <p:nvPr/>
        </p:nvSpPr>
        <p:spPr bwMode="black">
          <a:xfrm>
            <a:off x="5011562"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17" name="Rectangle 16"/>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a:spLocks noChangeArrowheads="1"/>
          </p:cNvSpPr>
          <p:nvPr userDrawn="1"/>
        </p:nvSpPr>
        <p:spPr bwMode="black">
          <a:xfrm>
            <a:off x="4398595"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0" name="Freeform 19"/>
          <p:cNvSpPr>
            <a:spLocks/>
          </p:cNvSpPr>
          <p:nvPr userDrawn="1"/>
        </p:nvSpPr>
        <p:spPr bwMode="black">
          <a:xfrm>
            <a:off x="464002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1" name="Freeform 20"/>
          <p:cNvSpPr>
            <a:spLocks/>
          </p:cNvSpPr>
          <p:nvPr userDrawn="1"/>
        </p:nvSpPr>
        <p:spPr bwMode="black">
          <a:xfrm>
            <a:off x="422511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noEditPoints="1"/>
          </p:cNvSpPr>
          <p:nvPr userDrawn="1"/>
        </p:nvSpPr>
        <p:spPr bwMode="black">
          <a:xfrm>
            <a:off x="4803384"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p:cNvSpPr>
          <p:nvPr userDrawn="1"/>
        </p:nvSpPr>
        <p:spPr bwMode="black">
          <a:xfrm>
            <a:off x="4493527"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userDrawn="1"/>
        </p:nvSpPr>
        <p:spPr bwMode="black">
          <a:xfrm>
            <a:off x="4142710"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userDrawn="1"/>
        </p:nvSpPr>
        <p:spPr bwMode="black">
          <a:xfrm>
            <a:off x="425209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userDrawn="1"/>
        </p:nvSpPr>
        <p:spPr bwMode="black">
          <a:xfrm>
            <a:off x="4359562"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userDrawn="1"/>
        </p:nvSpPr>
        <p:spPr bwMode="black">
          <a:xfrm>
            <a:off x="4468951"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userDrawn="1"/>
        </p:nvSpPr>
        <p:spPr bwMode="black">
          <a:xfrm>
            <a:off x="4575931"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userDrawn="1"/>
        </p:nvSpPr>
        <p:spPr bwMode="black">
          <a:xfrm>
            <a:off x="4685321"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userDrawn="1"/>
        </p:nvSpPr>
        <p:spPr bwMode="black">
          <a:xfrm>
            <a:off x="4794711"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userDrawn="1"/>
        </p:nvSpPr>
        <p:spPr bwMode="black">
          <a:xfrm>
            <a:off x="4902172"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userDrawn="1"/>
        </p:nvSpPr>
        <p:spPr bwMode="black">
          <a:xfrm>
            <a:off x="5011562"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mc="http://schemas.openxmlformats.org/markup-compatibility/2006" xmlns:mv="urn:schemas-microsoft-com:mac:vml" xmlns:p14="http://schemas.microsoft.com/office/powerpoint/2010/main" xmlns="" val="30252220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00"/>
                                        <p:tgtEl>
                                          <p:spTgt spid="5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00"/>
                                        <p:tgtEl>
                                          <p:spTgt spid="5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700"/>
                                        <p:tgtEl>
                                          <p:spTgt spid="57"/>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700"/>
                                        <p:tgtEl>
                                          <p:spTgt spid="59"/>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700"/>
                                        <p:tgtEl>
                                          <p:spTgt spid="6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700"/>
                                        <p:tgtEl>
                                          <p:spTgt spid="5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700"/>
                                        <p:tgtEl>
                                          <p:spTgt spid="56"/>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700"/>
                                        <p:tgtEl>
                                          <p:spTgt spid="5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700"/>
                                        <p:tgtEl>
                                          <p:spTgt spid="60"/>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53"/>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55"/>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57"/>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59"/>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61"/>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54"/>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5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58"/>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60"/>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700"/>
                                        <p:tgtEl>
                                          <p:spTgt spid="50"/>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700"/>
                                        <p:tgtEl>
                                          <p:spTgt spid="48"/>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700"/>
                                        <p:tgtEl>
                                          <p:spTgt spid="52"/>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700"/>
                                        <p:tgtEl>
                                          <p:spTgt spid="49"/>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700"/>
                                        <p:tgtEl>
                                          <p:spTgt spid="51"/>
                                        </p:tgtEl>
                                      </p:cBhvr>
                                    </p:animEffect>
                                  </p:childTnLst>
                                </p:cTn>
                              </p:par>
                            </p:childTnLst>
                          </p:cTn>
                        </p:par>
                        <p:par>
                          <p:cTn id="66" fill="hold">
                            <p:stCondLst>
                              <p:cond delay="1800"/>
                            </p:stCondLst>
                            <p:childTnLst>
                              <p:par>
                                <p:cTn id="67" presetID="10" presetClass="entr" presetSubtype="0" fill="hold" grpId="1"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00"/>
                                        <p:tgtEl>
                                          <p:spTgt spid="24"/>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700"/>
                                        <p:tgtEl>
                                          <p:spTgt spid="26"/>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700"/>
                                        <p:tgtEl>
                                          <p:spTgt spid="28"/>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700"/>
                                        <p:tgtEl>
                                          <p:spTgt spid="30"/>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700"/>
                                        <p:tgtEl>
                                          <p:spTgt spid="32"/>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700"/>
                                        <p:tgtEl>
                                          <p:spTgt spid="25"/>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700"/>
                                        <p:tgtEl>
                                          <p:spTgt spid="27"/>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700"/>
                                        <p:tgtEl>
                                          <p:spTgt spid="29"/>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700"/>
                                        <p:tgtEl>
                                          <p:spTgt spid="31"/>
                                        </p:tgtEl>
                                      </p:cBhvr>
                                    </p:animEffect>
                                  </p:childTnLst>
                                </p:cTn>
                              </p:par>
                              <p:par>
                                <p:cTn id="94" presetID="42" presetClass="path" presetSubtype="0" accel="50000" decel="50000" fill="hold" grpId="0" nodeType="withEffect">
                                  <p:stCondLst>
                                    <p:cond delay="0"/>
                                  </p:stCondLst>
                                  <p:childTnLst>
                                    <p:animMotion origin="layout" path="M -5.55556E-7 -1.91391E-6 L -5.55556E-7 0.02314 " pathEditMode="relative" rAng="0" ptsTypes="AA">
                                      <p:cBhvr>
                                        <p:cTn id="95" dur="700" spd="-100000" fill="hold"/>
                                        <p:tgtEl>
                                          <p:spTgt spid="24"/>
                                        </p:tgtEl>
                                        <p:attrNameLst>
                                          <p:attrName>ppt_x</p:attrName>
                                          <p:attrName>ppt_y</p:attrName>
                                        </p:attrNameLst>
                                      </p:cBhvr>
                                      <p:rCtr x="0" y="12"/>
                                    </p:animMotion>
                                  </p:childTnLst>
                                </p:cTn>
                              </p:par>
                              <p:par>
                                <p:cTn id="96" presetID="42" presetClass="path" presetSubtype="0" accel="50000" decel="50000" fill="hold" grpId="0" nodeType="withEffect">
                                  <p:stCondLst>
                                    <p:cond delay="0"/>
                                  </p:stCondLst>
                                  <p:childTnLst>
                                    <p:animMotion origin="layout" path="M 4.72222E-6 -1.93242E-6 L 4.72222E-6 0.02962 " pathEditMode="relative" rAng="0" ptsTypes="AA">
                                      <p:cBhvr>
                                        <p:cTn id="97" dur="700" spd="-100000" fill="hold"/>
                                        <p:tgtEl>
                                          <p:spTgt spid="26"/>
                                        </p:tgtEl>
                                        <p:attrNameLst>
                                          <p:attrName>ppt_x</p:attrName>
                                          <p:attrName>ppt_y</p:attrName>
                                        </p:attrNameLst>
                                      </p:cBhvr>
                                      <p:rCtr x="0" y="15"/>
                                    </p:animMotion>
                                  </p:childTnLst>
                                </p:cTn>
                              </p:par>
                              <p:par>
                                <p:cTn id="98" presetID="42" presetClass="path" presetSubtype="0" accel="50000" decel="50000" fill="hold" grpId="0" nodeType="withEffect">
                                  <p:stCondLst>
                                    <p:cond delay="0"/>
                                  </p:stCondLst>
                                  <p:childTnLst>
                                    <p:animMotion origin="layout" path="M 0 -1.91391E-6 L 0 0.02314 " pathEditMode="relative" rAng="0" ptsTypes="AA">
                                      <p:cBhvr>
                                        <p:cTn id="99" dur="700" spd="-100000" fill="hold"/>
                                        <p:tgtEl>
                                          <p:spTgt spid="28"/>
                                        </p:tgtEl>
                                        <p:attrNameLst>
                                          <p:attrName>ppt_x</p:attrName>
                                          <p:attrName>ppt_y</p:attrName>
                                        </p:attrNameLst>
                                      </p:cBhvr>
                                      <p:rCtr x="0" y="12"/>
                                    </p:animMotion>
                                  </p:childTnLst>
                                </p:cTn>
                              </p:par>
                              <p:par>
                                <p:cTn id="100" presetID="42" presetClass="path" presetSubtype="0" accel="50000" decel="50000" fill="hold" grpId="0" nodeType="withEffect">
                                  <p:stCondLst>
                                    <p:cond delay="0"/>
                                  </p:stCondLst>
                                  <p:childTnLst>
                                    <p:animMotion origin="layout" path="M -4.72222E-6 -1.93242E-6 L -4.72222E-6 0.02962 " pathEditMode="relative" rAng="0" ptsTypes="AA">
                                      <p:cBhvr>
                                        <p:cTn id="101" dur="700" spd="-100000" fill="hold"/>
                                        <p:tgtEl>
                                          <p:spTgt spid="30"/>
                                        </p:tgtEl>
                                        <p:attrNameLst>
                                          <p:attrName>ppt_x</p:attrName>
                                          <p:attrName>ppt_y</p:attrName>
                                        </p:attrNameLst>
                                      </p:cBhvr>
                                      <p:rCtr x="0" y="15"/>
                                    </p:animMotion>
                                  </p:childTnLst>
                                </p:cTn>
                              </p:par>
                              <p:par>
                                <p:cTn id="102" presetID="42" presetClass="path" presetSubtype="0" accel="50000" decel="50000" fill="hold" grpId="0" nodeType="withEffect">
                                  <p:stCondLst>
                                    <p:cond delay="0"/>
                                  </p:stCondLst>
                                  <p:childTnLst>
                                    <p:animMotion origin="layout" path="M 4.16667E-6 -1.91391E-6 L 4.16667E-6 0.02314 " pathEditMode="relative" rAng="0" ptsTypes="AA">
                                      <p:cBhvr>
                                        <p:cTn id="103" dur="700" spd="-100000" fill="hold"/>
                                        <p:tgtEl>
                                          <p:spTgt spid="32"/>
                                        </p:tgtEl>
                                        <p:attrNameLst>
                                          <p:attrName>ppt_x</p:attrName>
                                          <p:attrName>ppt_y</p:attrName>
                                        </p:attrNameLst>
                                      </p:cBhvr>
                                      <p:rCtr x="0" y="12"/>
                                    </p:animMotion>
                                  </p:childTnLst>
                                </p:cTn>
                              </p:par>
                              <p:par>
                                <p:cTn id="104" presetID="64" presetClass="path" presetSubtype="0" accel="50000" decel="50000" fill="hold" grpId="0" nodeType="withEffect">
                                  <p:stCondLst>
                                    <p:cond delay="0"/>
                                  </p:stCondLst>
                                  <p:childTnLst>
                                    <p:animMotion origin="layout" path="M 2.77778E-7 2.36056E-6 L 2.77778E-7 -0.02338 " pathEditMode="relative" rAng="0" ptsTypes="AA">
                                      <p:cBhvr>
                                        <p:cTn id="105" dur="700" spd="-100000" fill="hold"/>
                                        <p:tgtEl>
                                          <p:spTgt spid="25"/>
                                        </p:tgtEl>
                                        <p:attrNameLst>
                                          <p:attrName>ppt_x</p:attrName>
                                          <p:attrName>ppt_y</p:attrName>
                                        </p:attrNameLst>
                                      </p:cBhvr>
                                      <p:rCtr x="0" y="-12"/>
                                    </p:animMotion>
                                  </p:childTnLst>
                                </p:cTn>
                              </p:par>
                              <p:par>
                                <p:cTn id="106" presetID="64" presetClass="path" presetSubtype="0" accel="50000" decel="50000" fill="hold" grpId="0" nodeType="withEffect">
                                  <p:stCondLst>
                                    <p:cond delay="0"/>
                                  </p:stCondLst>
                                  <p:childTnLst>
                                    <p:animMotion origin="layout" path="M -8.33333E-7 2.36056E-6 L -8.33333E-7 -0.02338 " pathEditMode="relative" rAng="0" ptsTypes="AA">
                                      <p:cBhvr>
                                        <p:cTn id="107" dur="700" spd="-100000" fill="hold"/>
                                        <p:tgtEl>
                                          <p:spTgt spid="27"/>
                                        </p:tgtEl>
                                        <p:attrNameLst>
                                          <p:attrName>ppt_x</p:attrName>
                                          <p:attrName>ppt_y</p:attrName>
                                        </p:attrNameLst>
                                      </p:cBhvr>
                                      <p:rCtr x="0" y="-12"/>
                                    </p:animMotion>
                                  </p:childTnLst>
                                </p:cTn>
                              </p:par>
                              <p:par>
                                <p:cTn id="108" presetID="64" presetClass="path" presetSubtype="0" accel="50000" decel="50000" fill="hold" grpId="0" nodeType="withEffect">
                                  <p:stCondLst>
                                    <p:cond delay="0"/>
                                  </p:stCondLst>
                                  <p:childTnLst>
                                    <p:animMotion origin="layout" path="M 4.44444E-6 2.36056E-6 L 4.44444E-6 -0.02338 " pathEditMode="relative" rAng="0" ptsTypes="AA">
                                      <p:cBhvr>
                                        <p:cTn id="109" dur="700" spd="-100000" fill="hold"/>
                                        <p:tgtEl>
                                          <p:spTgt spid="29"/>
                                        </p:tgtEl>
                                        <p:attrNameLst>
                                          <p:attrName>ppt_x</p:attrName>
                                          <p:attrName>ppt_y</p:attrName>
                                        </p:attrNameLst>
                                      </p:cBhvr>
                                      <p:rCtr x="0" y="-12"/>
                                    </p:animMotion>
                                  </p:childTnLst>
                                </p:cTn>
                              </p:par>
                              <p:par>
                                <p:cTn id="110" presetID="64" presetClass="path" presetSubtype="0" accel="50000" decel="50000" fill="hold" grpId="0" nodeType="withEffect">
                                  <p:stCondLst>
                                    <p:cond delay="0"/>
                                  </p:stCondLst>
                                  <p:childTnLst>
                                    <p:animMotion origin="layout" path="M 3.33333E-6 2.36056E-6 L 3.33333E-6 -0.02338 " pathEditMode="relative" rAng="0" ptsTypes="AA">
                                      <p:cBhvr>
                                        <p:cTn id="111" dur="700" spd="-100000" fill="hold"/>
                                        <p:tgtEl>
                                          <p:spTgt spid="31"/>
                                        </p:tgtEl>
                                        <p:attrNameLst>
                                          <p:attrName>ppt_x</p:attrName>
                                          <p:attrName>ppt_y</p:attrName>
                                        </p:attrNameLst>
                                      </p:cBhvr>
                                      <p:rCtr x="0" y="-12"/>
                                    </p:animMotion>
                                  </p:childTnLst>
                                </p:cTn>
                              </p:par>
                            </p:childTnLst>
                          </p:cTn>
                        </p:par>
                        <p:par>
                          <p:cTn id="112" fill="hold">
                            <p:stCondLst>
                              <p:cond delay="2500"/>
                            </p:stCondLst>
                            <p:childTnLst>
                              <p:par>
                                <p:cTn id="113" presetID="10"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700"/>
                                        <p:tgtEl>
                                          <p:spTgt spid="21"/>
                                        </p:tgtEl>
                                      </p:cBhvr>
                                    </p:animEffect>
                                  </p:childTnLst>
                                </p:cTn>
                              </p:par>
                              <p:par>
                                <p:cTn id="116" presetID="10" presetClass="entr" presetSubtype="0" fill="hold" grpId="0" nodeType="withEffect">
                                  <p:stCondLst>
                                    <p:cond delay="10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700"/>
                                        <p:tgtEl>
                                          <p:spTgt spid="18"/>
                                        </p:tgtEl>
                                      </p:cBhvr>
                                    </p:animEffect>
                                  </p:childTnLst>
                                </p:cTn>
                              </p:par>
                              <p:par>
                                <p:cTn id="119" presetID="10" presetClass="entr" presetSubtype="0" fill="hold" grpId="0" nodeType="withEffect">
                                  <p:stCondLst>
                                    <p:cond delay="20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700"/>
                                        <p:tgtEl>
                                          <p:spTgt spid="23"/>
                                        </p:tgtEl>
                                      </p:cBhvr>
                                    </p:animEffect>
                                  </p:childTnLst>
                                </p:cTn>
                              </p:par>
                              <p:par>
                                <p:cTn id="122" presetID="10" presetClass="entr" presetSubtype="0" fill="hold" grpId="0" nodeType="withEffect">
                                  <p:stCondLst>
                                    <p:cond delay="3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700"/>
                                        <p:tgtEl>
                                          <p:spTgt spid="20"/>
                                        </p:tgtEl>
                                      </p:cBhvr>
                                    </p:animEffect>
                                  </p:childTnLst>
                                </p:cTn>
                              </p:par>
                              <p:par>
                                <p:cTn id="125" presetID="10" presetClass="entr" presetSubtype="0" fill="hold" grpId="0" nodeType="withEffect">
                                  <p:stCondLst>
                                    <p:cond delay="40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18" grpId="0" animBg="1"/>
      <p:bldP spid="20" grpId="0" animBg="1"/>
      <p:bldP spid="21" grpId="0" animBg="1"/>
      <p:bldP spid="22" grpId="0" animBg="1"/>
      <p:bldP spid="23"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tretch>
            <a:fillRect/>
          </a:stretch>
        </p:blipFill>
        <p:spPr bwMode="auto">
          <a:xfrm>
            <a:off x="-7541" y="0"/>
            <a:ext cx="9158577" cy="6867144"/>
          </a:xfrm>
          <a:prstGeom prst="rect">
            <a:avLst/>
          </a:prstGeom>
          <a:noFill/>
        </p:spPr>
      </p:pic>
      <p:sp>
        <p:nvSpPr>
          <p:cNvPr id="34" name="TextBox 33"/>
          <p:cNvSpPr txBox="1"/>
          <p:nvPr/>
        </p:nvSpPr>
        <p:spPr>
          <a:xfrm>
            <a:off x="644691" y="3060490"/>
            <a:ext cx="1850989" cy="646331"/>
          </a:xfrm>
          <a:prstGeom prst="rect">
            <a:avLst/>
          </a:prstGeom>
          <a:noFill/>
        </p:spPr>
        <p:txBody>
          <a:bodyPr wrap="none" rtlCol="0">
            <a:noAutofit/>
          </a:bodyPr>
          <a:lstStyle/>
          <a:p>
            <a:r>
              <a:rPr lang="en-US" sz="3600" dirty="0">
                <a:solidFill>
                  <a:srgbClr val="FFFFFF"/>
                </a:solidFill>
              </a:rPr>
              <a:t>Thank you.</a:t>
            </a:r>
          </a:p>
        </p:txBody>
      </p:sp>
      <p:sp>
        <p:nvSpPr>
          <p:cNvPr id="18" name="Rectangle 17"/>
          <p:cNvSpPr>
            <a:spLocks noChangeArrowheads="1"/>
          </p:cNvSpPr>
          <p:nvPr/>
        </p:nvSpPr>
        <p:spPr bwMode="black">
          <a:xfrm>
            <a:off x="6367825" y="3708603"/>
            <a:ext cx="116616" cy="441827"/>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35" name="Freeform 34"/>
          <p:cNvSpPr>
            <a:spLocks/>
          </p:cNvSpPr>
          <p:nvPr/>
        </p:nvSpPr>
        <p:spPr bwMode="black">
          <a:xfrm>
            <a:off x="7047178"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36" name="Freeform 35"/>
          <p:cNvSpPr>
            <a:spLocks/>
          </p:cNvSpPr>
          <p:nvPr/>
        </p:nvSpPr>
        <p:spPr bwMode="black">
          <a:xfrm>
            <a:off x="5879667"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37" name="Freeform 36"/>
          <p:cNvSpPr>
            <a:spLocks noEditPoints="1"/>
          </p:cNvSpPr>
          <p:nvPr/>
        </p:nvSpPr>
        <p:spPr bwMode="black">
          <a:xfrm>
            <a:off x="7506859"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38" name="Freeform 37"/>
          <p:cNvSpPr>
            <a:spLocks/>
          </p:cNvSpPr>
          <p:nvPr/>
        </p:nvSpPr>
        <p:spPr bwMode="black">
          <a:xfrm>
            <a:off x="6634953"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9" name="Freeform 38"/>
          <p:cNvSpPr>
            <a:spLocks/>
          </p:cNvSpPr>
          <p:nvPr/>
        </p:nvSpPr>
        <p:spPr bwMode="black">
          <a:xfrm>
            <a:off x="5647791"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40" name="Freeform 39"/>
          <p:cNvSpPr>
            <a:spLocks/>
          </p:cNvSpPr>
          <p:nvPr/>
        </p:nvSpPr>
        <p:spPr bwMode="black">
          <a:xfrm>
            <a:off x="5955600"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1" name="Freeform 40"/>
          <p:cNvSpPr>
            <a:spLocks/>
          </p:cNvSpPr>
          <p:nvPr/>
        </p:nvSpPr>
        <p:spPr bwMode="black">
          <a:xfrm>
            <a:off x="6257990"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2" name="Freeform 41"/>
          <p:cNvSpPr>
            <a:spLocks/>
          </p:cNvSpPr>
          <p:nvPr/>
        </p:nvSpPr>
        <p:spPr bwMode="black">
          <a:xfrm>
            <a:off x="6565799"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3" name="Freeform 42"/>
          <p:cNvSpPr>
            <a:spLocks/>
          </p:cNvSpPr>
          <p:nvPr/>
        </p:nvSpPr>
        <p:spPr bwMode="black">
          <a:xfrm>
            <a:off x="6866830"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44" name="Freeform 43"/>
          <p:cNvSpPr>
            <a:spLocks/>
          </p:cNvSpPr>
          <p:nvPr/>
        </p:nvSpPr>
        <p:spPr bwMode="black">
          <a:xfrm>
            <a:off x="717464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5" name="Freeform 44"/>
          <p:cNvSpPr>
            <a:spLocks/>
          </p:cNvSpPr>
          <p:nvPr/>
        </p:nvSpPr>
        <p:spPr bwMode="black">
          <a:xfrm>
            <a:off x="7482454"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6" name="Freeform 45"/>
          <p:cNvSpPr>
            <a:spLocks/>
          </p:cNvSpPr>
          <p:nvPr/>
        </p:nvSpPr>
        <p:spPr bwMode="black">
          <a:xfrm>
            <a:off x="7784838"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7" name="Freeform 46"/>
          <p:cNvSpPr>
            <a:spLocks/>
          </p:cNvSpPr>
          <p:nvPr/>
        </p:nvSpPr>
        <p:spPr bwMode="black">
          <a:xfrm>
            <a:off x="8092650"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0" name="Rectangle 19"/>
          <p:cNvSpPr/>
          <p:nvPr userDrawn="1"/>
        </p:nvSpPr>
        <p:spPr>
          <a:xfrm>
            <a:off x="-1" y="0"/>
            <a:ext cx="9226296" cy="6858000"/>
          </a:xfrm>
          <a:prstGeom prst="rect">
            <a:avLst/>
          </a:prstGeom>
          <a:gradFill flip="none" rotWithShape="1">
            <a:gsLst>
              <a:gs pos="0">
                <a:srgbClr val="000000"/>
              </a:gs>
              <a:gs pos="100000">
                <a:schemeClr val="tx1"/>
              </a:gs>
              <a:gs pos="50000">
                <a:srgbClr val="001EC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Box 20"/>
          <p:cNvSpPr txBox="1"/>
          <p:nvPr userDrawn="1"/>
        </p:nvSpPr>
        <p:spPr>
          <a:xfrm>
            <a:off x="644691" y="3060490"/>
            <a:ext cx="1850989" cy="646331"/>
          </a:xfrm>
          <a:prstGeom prst="rect">
            <a:avLst/>
          </a:prstGeom>
          <a:noFill/>
        </p:spPr>
        <p:txBody>
          <a:bodyPr wrap="none" rtlCol="0">
            <a:noAutofit/>
          </a:bodyPr>
          <a:lstStyle/>
          <a:p>
            <a:r>
              <a:rPr lang="en-US" sz="3600" dirty="0">
                <a:solidFill>
                  <a:srgbClr val="FFFFFF"/>
                </a:solidFill>
              </a:rPr>
              <a:t>Thank you.</a:t>
            </a:r>
          </a:p>
        </p:txBody>
      </p:sp>
      <p:sp>
        <p:nvSpPr>
          <p:cNvPr id="22" name="Rectangle 21"/>
          <p:cNvSpPr>
            <a:spLocks noChangeArrowheads="1"/>
          </p:cNvSpPr>
          <p:nvPr userDrawn="1"/>
        </p:nvSpPr>
        <p:spPr bwMode="black">
          <a:xfrm>
            <a:off x="6367825" y="3708603"/>
            <a:ext cx="116616" cy="441827"/>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3" name="Freeform 22"/>
          <p:cNvSpPr>
            <a:spLocks/>
          </p:cNvSpPr>
          <p:nvPr userDrawn="1"/>
        </p:nvSpPr>
        <p:spPr bwMode="black">
          <a:xfrm>
            <a:off x="7047178"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userDrawn="1"/>
        </p:nvSpPr>
        <p:spPr bwMode="black">
          <a:xfrm>
            <a:off x="5879667"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noEditPoints="1"/>
          </p:cNvSpPr>
          <p:nvPr userDrawn="1"/>
        </p:nvSpPr>
        <p:spPr bwMode="black">
          <a:xfrm>
            <a:off x="7506859"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userDrawn="1"/>
        </p:nvSpPr>
        <p:spPr bwMode="black">
          <a:xfrm>
            <a:off x="6634953"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userDrawn="1"/>
        </p:nvSpPr>
        <p:spPr bwMode="black">
          <a:xfrm>
            <a:off x="5647791"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userDrawn="1"/>
        </p:nvSpPr>
        <p:spPr bwMode="black">
          <a:xfrm>
            <a:off x="5955600"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userDrawn="1"/>
        </p:nvSpPr>
        <p:spPr bwMode="black">
          <a:xfrm>
            <a:off x="6257990"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userDrawn="1"/>
        </p:nvSpPr>
        <p:spPr bwMode="black">
          <a:xfrm>
            <a:off x="6565799"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userDrawn="1"/>
        </p:nvSpPr>
        <p:spPr bwMode="black">
          <a:xfrm>
            <a:off x="6866830"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userDrawn="1"/>
        </p:nvSpPr>
        <p:spPr bwMode="black">
          <a:xfrm>
            <a:off x="717464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userDrawn="1"/>
        </p:nvSpPr>
        <p:spPr bwMode="black">
          <a:xfrm>
            <a:off x="7482454"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8" name="Freeform 47"/>
          <p:cNvSpPr>
            <a:spLocks/>
          </p:cNvSpPr>
          <p:nvPr userDrawn="1"/>
        </p:nvSpPr>
        <p:spPr bwMode="black">
          <a:xfrm>
            <a:off x="7784838"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9" name="Freeform 48"/>
          <p:cNvSpPr>
            <a:spLocks/>
          </p:cNvSpPr>
          <p:nvPr userDrawn="1"/>
        </p:nvSpPr>
        <p:spPr bwMode="black">
          <a:xfrm>
            <a:off x="8092650"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mc="http://schemas.openxmlformats.org/markup-compatibility/2006" xmlns:mv="urn:schemas-microsoft-com:mac:vml" xmlns:p14="http://schemas.microsoft.com/office/powerpoint/2010/main" xmlns="" val="3804437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700"/>
                                        <p:tgtEl>
                                          <p:spTgt spid="4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700"/>
                                        <p:tgtEl>
                                          <p:spTgt spid="41"/>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700"/>
                                        <p:tgtEl>
                                          <p:spTgt spid="4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00"/>
                                        <p:tgtEl>
                                          <p:spTgt spid="4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700"/>
                                        <p:tgtEl>
                                          <p:spTgt spid="44"/>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700"/>
                                        <p:tgtEl>
                                          <p:spTgt spid="45"/>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700"/>
                                        <p:tgtEl>
                                          <p:spTgt spid="47"/>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39"/>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1"/>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3"/>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5"/>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47"/>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0"/>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2"/>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4"/>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6"/>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nodeType="withEffect">
                                  <p:stCondLst>
                                    <p:cond delay="1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700"/>
                                        <p:tgtEl>
                                          <p:spTgt spid="18"/>
                                        </p:tgtEl>
                                      </p:cBhvr>
                                    </p:animEffect>
                                  </p:childTnLst>
                                </p:cTn>
                              </p:par>
                              <p:par>
                                <p:cTn id="61" presetID="10" presetClass="entr" presetSubtype="0" fill="hold"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par>
                          <p:cTn id="70" fill="hold">
                            <p:stCondLst>
                              <p:cond delay="3300"/>
                            </p:stCondLst>
                            <p:childTnLst>
                              <p:par>
                                <p:cTn id="71" presetID="10" presetClass="entr" presetSubtype="0" fill="hold" grpId="0" nodeType="afterEffect">
                                  <p:stCondLst>
                                    <p:cond delay="0"/>
                                  </p:stCondLst>
                                  <p:iterate type="lt">
                                    <p:tmPct val="6250"/>
                                  </p:iterate>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childTnLst>
                                </p:cTn>
                              </p:par>
                            </p:childTnLst>
                          </p:cTn>
                        </p:par>
                        <p:par>
                          <p:cTn id="74" fill="hold">
                            <p:stCondLst>
                              <p:cond delay="4800"/>
                            </p:stCondLst>
                            <p:childTnLst>
                              <p:par>
                                <p:cTn id="75" presetID="10" presetClass="entr" presetSubtype="0" fill="hold" grpId="1"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700"/>
                                        <p:tgtEl>
                                          <p:spTgt spid="27"/>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700"/>
                                        <p:tgtEl>
                                          <p:spTgt spid="28"/>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700"/>
                                        <p:tgtEl>
                                          <p:spTgt spid="29"/>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700"/>
                                        <p:tgtEl>
                                          <p:spTgt spid="30"/>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700"/>
                                        <p:tgtEl>
                                          <p:spTgt spid="31"/>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700"/>
                                        <p:tgtEl>
                                          <p:spTgt spid="32"/>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700"/>
                                        <p:tgtEl>
                                          <p:spTgt spid="33"/>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700"/>
                                        <p:tgtEl>
                                          <p:spTgt spid="48"/>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700"/>
                                        <p:tgtEl>
                                          <p:spTgt spid="49"/>
                                        </p:tgtEl>
                                      </p:cBhvr>
                                    </p:animEffect>
                                  </p:childTnLst>
                                </p:cTn>
                              </p:par>
                              <p:par>
                                <p:cTn id="102" presetID="42" presetClass="path" presetSubtype="0" accel="50000" decel="50000" fill="hold" grpId="0" nodeType="withEffect">
                                  <p:stCondLst>
                                    <p:cond delay="0"/>
                                  </p:stCondLst>
                                  <p:childTnLst>
                                    <p:animMotion origin="layout" path="M -4.72222E-6 3.7037E-7 L -4.72222E-6 0.09143 " pathEditMode="relative" rAng="0" ptsTypes="AA">
                                      <p:cBhvr>
                                        <p:cTn id="103" dur="700" spd="-100000" fill="hold"/>
                                        <p:tgtEl>
                                          <p:spTgt spid="27"/>
                                        </p:tgtEl>
                                        <p:attrNameLst>
                                          <p:attrName>ppt_x</p:attrName>
                                          <p:attrName>ppt_y</p:attrName>
                                        </p:attrNameLst>
                                      </p:cBhvr>
                                      <p:rCtr x="0" y="46"/>
                                    </p:animMotion>
                                  </p:childTnLst>
                                </p:cTn>
                              </p:par>
                              <p:par>
                                <p:cTn id="104" presetID="42" presetClass="path" presetSubtype="0" accel="50000" decel="50000" fill="hold" grpId="0" nodeType="withEffect">
                                  <p:stCondLst>
                                    <p:cond delay="0"/>
                                  </p:stCondLst>
                                  <p:childTnLst>
                                    <p:animMotion origin="layout" path="M 5E-6 3.7037E-6 L 5E-6 0.11157 " pathEditMode="relative" rAng="0" ptsTypes="AA">
                                      <p:cBhvr>
                                        <p:cTn id="105" dur="700" spd="-100000" fill="hold"/>
                                        <p:tgtEl>
                                          <p:spTgt spid="29"/>
                                        </p:tgtEl>
                                        <p:attrNameLst>
                                          <p:attrName>ppt_x</p:attrName>
                                          <p:attrName>ppt_y</p:attrName>
                                        </p:attrNameLst>
                                      </p:cBhvr>
                                      <p:rCtr x="0" y="56"/>
                                    </p:animMotion>
                                  </p:childTnLst>
                                </p:cTn>
                              </p:par>
                              <p:par>
                                <p:cTn id="106" presetID="42" presetClass="path" presetSubtype="0" accel="50000" decel="50000" fill="hold" grpId="0" nodeType="withEffect">
                                  <p:stCondLst>
                                    <p:cond delay="0"/>
                                  </p:stCondLst>
                                  <p:childTnLst>
                                    <p:animMotion origin="layout" path="M 4.72222E-6 4.81481E-6 L 4.72222E-6 0.09143 " pathEditMode="relative" rAng="0" ptsTypes="AA">
                                      <p:cBhvr>
                                        <p:cTn id="107" dur="700" spd="-100000" fill="hold"/>
                                        <p:tgtEl>
                                          <p:spTgt spid="31"/>
                                        </p:tgtEl>
                                        <p:attrNameLst>
                                          <p:attrName>ppt_x</p:attrName>
                                          <p:attrName>ppt_y</p:attrName>
                                        </p:attrNameLst>
                                      </p:cBhvr>
                                      <p:rCtr x="0" y="46"/>
                                    </p:animMotion>
                                  </p:childTnLst>
                                </p:cTn>
                              </p:par>
                              <p:par>
                                <p:cTn id="108" presetID="42" presetClass="path" presetSubtype="0" accel="50000" decel="50000" fill="hold" grpId="0" nodeType="withEffect">
                                  <p:stCondLst>
                                    <p:cond delay="0"/>
                                  </p:stCondLst>
                                  <p:childTnLst>
                                    <p:animMotion origin="layout" path="M -2.77778E-6 3.7037E-6 L -2.77778E-6 0.11157 " pathEditMode="relative" rAng="0" ptsTypes="AA">
                                      <p:cBhvr>
                                        <p:cTn id="109" dur="700" spd="-100000" fill="hold"/>
                                        <p:tgtEl>
                                          <p:spTgt spid="33"/>
                                        </p:tgtEl>
                                        <p:attrNameLst>
                                          <p:attrName>ppt_x</p:attrName>
                                          <p:attrName>ppt_y</p:attrName>
                                        </p:attrNameLst>
                                      </p:cBhvr>
                                      <p:rCtr x="0" y="56"/>
                                    </p:animMotion>
                                  </p:childTnLst>
                                </p:cTn>
                              </p:par>
                              <p:par>
                                <p:cTn id="110" presetID="42" presetClass="path" presetSubtype="0" accel="50000" decel="50000" fill="hold" grpId="0" nodeType="withEffect">
                                  <p:stCondLst>
                                    <p:cond delay="0"/>
                                  </p:stCondLst>
                                  <p:childTnLst>
                                    <p:animMotion origin="layout" path="M 5.55556E-7 4.81481E-6 L 5.55556E-7 0.09143 " pathEditMode="relative" rAng="0" ptsTypes="AA">
                                      <p:cBhvr>
                                        <p:cTn id="111" dur="700" spd="-100000" fill="hold"/>
                                        <p:tgtEl>
                                          <p:spTgt spid="49"/>
                                        </p:tgtEl>
                                        <p:attrNameLst>
                                          <p:attrName>ppt_x</p:attrName>
                                          <p:attrName>ppt_y</p:attrName>
                                        </p:attrNameLst>
                                      </p:cBhvr>
                                      <p:rCtr x="0" y="46"/>
                                    </p:animMotion>
                                  </p:childTnLst>
                                </p:cTn>
                              </p:par>
                              <p:par>
                                <p:cTn id="112" presetID="64" presetClass="path" presetSubtype="0" accel="50000" decel="50000" fill="hold" grpId="0" nodeType="withEffect">
                                  <p:stCondLst>
                                    <p:cond delay="0"/>
                                  </p:stCondLst>
                                  <p:childTnLst>
                                    <p:animMotion origin="layout" path="M 4.72222E-6 3.33333E-6 L 4.72222E-6 -0.10764 " pathEditMode="relative" rAng="0" ptsTypes="AA">
                                      <p:cBhvr>
                                        <p:cTn id="113" dur="700" spd="-100000" fill="hold"/>
                                        <p:tgtEl>
                                          <p:spTgt spid="28"/>
                                        </p:tgtEl>
                                        <p:attrNameLst>
                                          <p:attrName>ppt_x</p:attrName>
                                          <p:attrName>ppt_y</p:attrName>
                                        </p:attrNameLst>
                                      </p:cBhvr>
                                      <p:rCtr x="0" y="-54"/>
                                    </p:animMotion>
                                  </p:childTnLst>
                                </p:cTn>
                              </p:par>
                              <p:par>
                                <p:cTn id="114" presetID="64" presetClass="path" presetSubtype="0" accel="50000" decel="50000" fill="hold" grpId="0" nodeType="withEffect">
                                  <p:stCondLst>
                                    <p:cond delay="0"/>
                                  </p:stCondLst>
                                  <p:childTnLst>
                                    <p:animMotion origin="layout" path="M 4.44444E-6 3.33333E-6 L 4.44444E-6 -0.10764 " pathEditMode="relative" rAng="0" ptsTypes="AA">
                                      <p:cBhvr>
                                        <p:cTn id="115" dur="700" spd="-100000" fill="hold"/>
                                        <p:tgtEl>
                                          <p:spTgt spid="30"/>
                                        </p:tgtEl>
                                        <p:attrNameLst>
                                          <p:attrName>ppt_x</p:attrName>
                                          <p:attrName>ppt_y</p:attrName>
                                        </p:attrNameLst>
                                      </p:cBhvr>
                                      <p:rCtr x="0" y="-54"/>
                                    </p:animMotion>
                                  </p:childTnLst>
                                </p:cTn>
                              </p:par>
                              <p:par>
                                <p:cTn id="116" presetID="64" presetClass="path" presetSubtype="0" accel="50000" decel="50000" fill="hold" grpId="0" nodeType="withEffect">
                                  <p:stCondLst>
                                    <p:cond delay="0"/>
                                  </p:stCondLst>
                                  <p:childTnLst>
                                    <p:animMotion origin="layout" path="M -2.22222E-6 3.33333E-6 L -2.22222E-6 -0.10764 " pathEditMode="relative" rAng="0" ptsTypes="AA">
                                      <p:cBhvr>
                                        <p:cTn id="117" dur="700" spd="-100000" fill="hold"/>
                                        <p:tgtEl>
                                          <p:spTgt spid="32"/>
                                        </p:tgtEl>
                                        <p:attrNameLst>
                                          <p:attrName>ppt_x</p:attrName>
                                          <p:attrName>ppt_y</p:attrName>
                                        </p:attrNameLst>
                                      </p:cBhvr>
                                      <p:rCtr x="0" y="-54"/>
                                    </p:animMotion>
                                  </p:childTnLst>
                                </p:cTn>
                              </p:par>
                              <p:par>
                                <p:cTn id="118" presetID="64" presetClass="path" presetSubtype="0" accel="50000" decel="50000" fill="hold" grpId="0" nodeType="withEffect">
                                  <p:stCondLst>
                                    <p:cond delay="0"/>
                                  </p:stCondLst>
                                  <p:childTnLst>
                                    <p:animMotion origin="layout" path="M 1.11111E-6 3.33333E-6 L 1.11111E-6 -0.10764 " pathEditMode="relative" rAng="0" ptsTypes="AA">
                                      <p:cBhvr>
                                        <p:cTn id="119" dur="700" spd="-100000" fill="hold"/>
                                        <p:tgtEl>
                                          <p:spTgt spid="48"/>
                                        </p:tgtEl>
                                        <p:attrNameLst>
                                          <p:attrName>ppt_x</p:attrName>
                                          <p:attrName>ppt_y</p:attrName>
                                        </p:attrNameLst>
                                      </p:cBhvr>
                                      <p:rCtr x="0" y="-54"/>
                                    </p:animMotion>
                                  </p:childTnLst>
                                </p:cTn>
                              </p:par>
                            </p:childTnLst>
                          </p:cTn>
                        </p:par>
                        <p:par>
                          <p:cTn id="120" fill="hold">
                            <p:stCondLst>
                              <p:cond delay="5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700"/>
                                        <p:tgtEl>
                                          <p:spTgt spid="24"/>
                                        </p:tgtEl>
                                      </p:cBhvr>
                                    </p:animEffect>
                                  </p:childTnLst>
                                </p:cTn>
                              </p:par>
                              <p:par>
                                <p:cTn id="124" presetID="10" presetClass="entr" presetSubtype="0" fill="hold" nodeType="withEffect">
                                  <p:stCondLst>
                                    <p:cond delay="10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700"/>
                                        <p:tgtEl>
                                          <p:spTgt spid="22"/>
                                        </p:tgtEl>
                                      </p:cBhvr>
                                    </p:animEffect>
                                  </p:childTnLst>
                                </p:cTn>
                              </p:par>
                              <p:par>
                                <p:cTn id="127" presetID="10" presetClass="entr" presetSubtype="0" fill="hold" nodeType="withEffect">
                                  <p:stCondLst>
                                    <p:cond delay="20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700"/>
                                        <p:tgtEl>
                                          <p:spTgt spid="26"/>
                                        </p:tgtEl>
                                      </p:cBhvr>
                                    </p:animEffect>
                                  </p:childTnLst>
                                </p:cTn>
                              </p:par>
                              <p:par>
                                <p:cTn id="130" presetID="10" presetClass="entr" presetSubtype="0" fill="hold" nodeType="withEffect">
                                  <p:stCondLst>
                                    <p:cond delay="30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700"/>
                                        <p:tgtEl>
                                          <p:spTgt spid="23"/>
                                        </p:tgtEl>
                                      </p:cBhvr>
                                    </p:animEffect>
                                  </p:childTnLst>
                                </p:cTn>
                              </p:par>
                              <p:par>
                                <p:cTn id="133" presetID="10" presetClass="entr" presetSubtype="0" fill="hold" nodeType="withEffect">
                                  <p:stCondLst>
                                    <p:cond delay="40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21" grpId="0"/>
      <p:bldP spid="24"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48" grpId="0" animBg="1"/>
      <p:bldP spid="48" grpId="1" animBg="1"/>
      <p:bldP spid="49" grpId="0" animBg="1"/>
      <p:bldP spid="49"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79"/>
          <p:cNvGrpSpPr>
            <a:grpSpLocks/>
          </p:cNvGrpSpPr>
          <p:nvPr/>
        </p:nvGrpSpPr>
        <p:grpSpPr bwMode="auto">
          <a:xfrm>
            <a:off x="-1076325" y="909533"/>
            <a:ext cx="11401425" cy="717550"/>
            <a:chOff x="-1228725" y="874713"/>
            <a:chExt cx="11401425" cy="717550"/>
          </a:xfrm>
        </p:grpSpPr>
        <p:sp>
          <p:nvSpPr>
            <p:cNvPr id="6" name="Rectangle 5"/>
            <p:cNvSpPr>
              <a:spLocks noChangeArrowheads="1"/>
            </p:cNvSpPr>
            <p:nvPr/>
          </p:nvSpPr>
          <p:spPr bwMode="auto">
            <a:xfrm rot="16200000" flipV="1">
              <a:off x="4458494" y="-4466429"/>
              <a:ext cx="26987" cy="11401425"/>
            </a:xfrm>
            <a:prstGeom prst="rect">
              <a:avLst/>
            </a:prstGeom>
            <a:gradFill rotWithShape="1">
              <a:gsLst>
                <a:gs pos="0">
                  <a:srgbClr val="DDDDDD">
                    <a:gamma/>
                    <a:tint val="81961"/>
                    <a:invGamma/>
                    <a:alpha val="0"/>
                  </a:srgbClr>
                </a:gs>
                <a:gs pos="50000">
                  <a:schemeClr val="bg2">
                    <a:lumMod val="50000"/>
                  </a:schemeClr>
                </a:gs>
                <a:gs pos="100000">
                  <a:srgbClr val="DDDDDD">
                    <a:gamma/>
                    <a:tint val="81961"/>
                    <a:invGamma/>
                    <a:alpha val="0"/>
                  </a:srgbClr>
                </a:gs>
              </a:gsLst>
              <a:lin ang="5400000" scaled="1"/>
            </a:gradFill>
            <a:ln w="9525" algn="ctr">
              <a:noFill/>
              <a:miter lim="800000"/>
              <a:headEnd/>
              <a:tailEnd/>
            </a:ln>
            <a:effectLst/>
          </p:spPr>
          <p:txBody>
            <a:bodyPr lIns="82124" tIns="41061" rIns="82124" bIns="41061" anchor="ctr">
              <a:spAutoFit/>
            </a:bodyPr>
            <a:lstStyle/>
            <a:p>
              <a:pPr>
                <a:defRPr/>
              </a:pPr>
              <a:endParaRPr lang="en-US" dirty="0">
                <a:solidFill>
                  <a:srgbClr val="000000"/>
                </a:solidFill>
                <a:ea typeface="ＭＳ Ｐゴシック" pitchFamily="29" charset="-128"/>
              </a:endParaRPr>
            </a:p>
          </p:txBody>
        </p:sp>
        <p:sp>
          <p:nvSpPr>
            <p:cNvPr id="7" name="Rectangle 6"/>
            <p:cNvSpPr>
              <a:spLocks noChangeArrowheads="1"/>
            </p:cNvSpPr>
            <p:nvPr/>
          </p:nvSpPr>
          <p:spPr bwMode="auto">
            <a:xfrm flipH="1">
              <a:off x="622300" y="874713"/>
              <a:ext cx="19050" cy="717550"/>
            </a:xfrm>
            <a:prstGeom prst="rect">
              <a:avLst/>
            </a:prstGeom>
            <a:gradFill rotWithShape="1">
              <a:gsLst>
                <a:gs pos="0">
                  <a:srgbClr val="FFFFFF">
                    <a:gamma/>
                    <a:tint val="81961"/>
                    <a:invGamma/>
                    <a:alpha val="0"/>
                  </a:srgbClr>
                </a:gs>
                <a:gs pos="50000">
                  <a:srgbClr val="FFFFFF">
                    <a:alpha val="31000"/>
                  </a:srgbClr>
                </a:gs>
                <a:gs pos="100000">
                  <a:srgbClr val="FFFFFF">
                    <a:gamma/>
                    <a:tint val="81961"/>
                    <a:invGamma/>
                    <a:alpha val="0"/>
                  </a:srgbClr>
                </a:gs>
              </a:gsLst>
              <a:lin ang="5400000" scaled="1"/>
            </a:gradFill>
            <a:ln w="9525" algn="ctr">
              <a:noFill/>
              <a:miter lim="800000"/>
              <a:headEnd/>
              <a:tailEnd/>
            </a:ln>
            <a:effectLst/>
          </p:spPr>
          <p:txBody>
            <a:bodyPr lIns="82124" tIns="41061" rIns="82124" bIns="41061" anchor="ctr">
              <a:spAutoFit/>
            </a:bodyPr>
            <a:lstStyle/>
            <a:p>
              <a:pPr>
                <a:defRPr/>
              </a:pPr>
              <a:endParaRPr lang="en-US" dirty="0">
                <a:solidFill>
                  <a:srgbClr val="000000"/>
                </a:solidFill>
                <a:ea typeface="ＭＳ Ｐゴシック" pitchFamily="29" charset="-128"/>
              </a:endParaRPr>
            </a:p>
          </p:txBody>
        </p:sp>
      </p:grpSp>
    </p:spTree>
    <p:extLst>
      <p:ext uri="{BB962C8B-B14F-4D97-AF65-F5344CB8AC3E}">
        <p14:creationId xmlns:mc="http://schemas.openxmlformats.org/markup-compatibility/2006" xmlns:mv="urn:schemas-microsoft-com:mac:vml" xmlns:p14="http://schemas.microsoft.com/office/powerpoint/2010/main" xmlns="" val="2968038069"/>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52296405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Rectangle 337"/>
          <p:cNvSpPr>
            <a:spLocks noChangeArrowheads="1"/>
          </p:cNvSpPr>
          <p:nvPr userDrawn="1"/>
        </p:nvSpPr>
        <p:spPr bwMode="white">
          <a:xfrm>
            <a:off x="3033436" y="6476163"/>
            <a:ext cx="3006987" cy="298368"/>
          </a:xfrm>
          <a:prstGeom prst="rect">
            <a:avLst/>
          </a:prstGeom>
          <a:noFill/>
          <a:ln w="9525">
            <a:noFill/>
            <a:miter lim="800000"/>
            <a:headEnd/>
            <a:tailEnd/>
          </a:ln>
          <a:effectLst/>
        </p:spPr>
        <p:txBody>
          <a:bodyPr wrap="square" lIns="82124" tIns="41061" rIns="82124" bIns="41061" anchor="b">
            <a:spAutoFit/>
          </a:bodyPr>
          <a:lstStyle/>
          <a:p>
            <a:pPr algn="ctr" defTabSz="814388" eaLnBrk="0" fontAlgn="base" hangingPunct="0">
              <a:spcBef>
                <a:spcPct val="0"/>
              </a:spcBef>
              <a:spcAft>
                <a:spcPct val="0"/>
              </a:spcAft>
              <a:defRPr/>
            </a:pPr>
            <a:r>
              <a:rPr lang="en-US" sz="700" dirty="0">
                <a:solidFill>
                  <a:srgbClr val="777777"/>
                </a:solidFill>
              </a:rPr>
              <a:t>Cisco Aironet 3600 Series Access Point – Press Presentation – January 2012 </a:t>
            </a:r>
          </a:p>
        </p:txBody>
      </p:sp>
    </p:spTree>
    <p:extLst>
      <p:ext uri="{BB962C8B-B14F-4D97-AF65-F5344CB8AC3E}">
        <p14:creationId xmlns:mc="http://schemas.openxmlformats.org/markup-compatibility/2006" xmlns:mv="urn:schemas-microsoft-com:mac:vml" xmlns:p14="http://schemas.microsoft.com/office/powerpoint/2010/main" xmlns="" val="726764181"/>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524000"/>
            <a:ext cx="8578850" cy="4527655"/>
          </a:xfrm>
        </p:spPr>
        <p:txBody>
          <a:bodyPr/>
          <a:lstStyle>
            <a:lvl1pPr>
              <a:lnSpc>
                <a:spcPct val="95000"/>
              </a:lnSpc>
              <a:spcBef>
                <a:spcPts val="1480"/>
              </a:spcBef>
              <a:buClr>
                <a:schemeClr val="tx2"/>
              </a:buClr>
              <a:defRPr sz="2000">
                <a:solidFill>
                  <a:srgbClr val="5C5E6C"/>
                </a:solidFill>
                <a:latin typeface="+mj-lt"/>
              </a:defRPr>
            </a:lvl1pPr>
            <a:lvl2pPr>
              <a:lnSpc>
                <a:spcPct val="95000"/>
              </a:lnSpc>
              <a:spcBef>
                <a:spcPts val="600"/>
              </a:spcBef>
              <a:defRPr>
                <a:solidFill>
                  <a:srgbClr val="5C5E6C"/>
                </a:solidFill>
                <a:latin typeface="+mj-lt"/>
              </a:defRPr>
            </a:lvl2pPr>
            <a:lvl3pPr>
              <a:defRPr>
                <a:solidFill>
                  <a:srgbClr val="5C5E6C"/>
                </a:solidFill>
                <a:latin typeface="+mj-lt"/>
              </a:defRPr>
            </a:lvl3pPr>
            <a:lvl4pPr>
              <a:defRPr>
                <a:solidFill>
                  <a:srgbClr val="5C5E6C"/>
                </a:solidFill>
                <a:latin typeface="+mj-lt"/>
              </a:defRPr>
            </a:lvl4pPr>
            <a:lvl5pPr>
              <a:defRPr>
                <a:solidFill>
                  <a:srgbClr val="5C5E6C"/>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p:cNvSpPr>
            <a:spLocks noGrp="1"/>
          </p:cNvSpPr>
          <p:nvPr>
            <p:ph type="body" sz="quarter" idx="11" hasCustomPrompt="1"/>
          </p:nvPr>
        </p:nvSpPr>
        <p:spPr>
          <a:xfrm>
            <a:off x="228600" y="1023850"/>
            <a:ext cx="8610600" cy="457200"/>
          </a:xfrm>
        </p:spPr>
        <p:txBody>
          <a:bodyPr>
            <a:noAutofit/>
          </a:bodyPr>
          <a:lstStyle>
            <a:lvl1pPr marL="0" indent="0">
              <a:buNone/>
              <a:defRPr sz="2400" spc="-50" baseline="0"/>
            </a:lvl1pPr>
          </a:lstStyle>
          <a:p>
            <a:pPr lvl="0"/>
            <a:r>
              <a:rPr lang="en-US" dirty="0" smtClean="0"/>
              <a:t>Slide Subtitle</a:t>
            </a:r>
            <a:endParaRPr lang="en-US" dirty="0"/>
          </a:p>
        </p:txBody>
      </p:sp>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sz="2600" spc="-50" baseline="0"/>
            </a:lvl1pPr>
          </a:lstStyle>
          <a:p>
            <a:pPr lvl="0"/>
            <a:r>
              <a:rPr lang="en-US" dirty="0" smtClean="0"/>
              <a:t>Slide Subtitle</a:t>
            </a:r>
            <a:endParaRPr lang="en-US" dirty="0"/>
          </a:p>
        </p:txBody>
      </p:sp>
      <p:sp>
        <p:nvSpPr>
          <p:cNvPr id="6" name="Text Placeholder 5"/>
          <p:cNvSpPr>
            <a:spLocks noGrp="1"/>
          </p:cNvSpPr>
          <p:nvPr>
            <p:ph type="body" sz="quarter" idx="13"/>
          </p:nvPr>
        </p:nvSpPr>
        <p:spPr>
          <a:xfrm>
            <a:off x="4688115" y="1524000"/>
            <a:ext cx="4112985" cy="4572000"/>
          </a:xfrm>
        </p:spPr>
        <p:txBody>
          <a:bodyPr/>
          <a:lstStyle>
            <a:lvl2pPr>
              <a:defRPr lang="en-US" sz="1800" kern="1200" dirty="0" smtClean="0">
                <a:solidFill>
                  <a:srgbClr val="5C5E6C"/>
                </a:solidFill>
                <a:latin typeface="+mj-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4"/>
          </p:nvPr>
        </p:nvSpPr>
        <p:spPr>
          <a:xfrm>
            <a:off x="239713" y="1524000"/>
            <a:ext cx="4112985" cy="4572000"/>
          </a:xfrm>
        </p:spPr>
        <p:txBody>
          <a:bodyPr/>
          <a:lstStyle>
            <a:lvl2pPr>
              <a:defRPr lang="en-US" sz="1800" kern="1200" dirty="0" smtClean="0">
                <a:solidFill>
                  <a:srgbClr val="5C5E6C"/>
                </a:solidFill>
                <a:latin typeface="+mj-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111560585"/>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sz="2600" spc="-50" baseline="0"/>
            </a:lvl1pPr>
          </a:lstStyle>
          <a:p>
            <a:pPr lvl="0"/>
            <a:r>
              <a:rPr lang="en-US" dirty="0" smtClean="0"/>
              <a:t>Slide Subtitle</a:t>
            </a:r>
            <a:endParaRPr lang="en-US" dirty="0"/>
          </a:p>
        </p:txBody>
      </p:sp>
      <p:sp>
        <p:nvSpPr>
          <p:cNvPr id="8" name="Text Placeholder 7"/>
          <p:cNvSpPr>
            <a:spLocks noGrp="1"/>
          </p:cNvSpPr>
          <p:nvPr>
            <p:ph type="body" sz="quarter" idx="12" hasCustomPrompt="1"/>
          </p:nvPr>
        </p:nvSpPr>
        <p:spPr>
          <a:xfrm>
            <a:off x="4572000" y="1524000"/>
            <a:ext cx="4281488" cy="4470400"/>
          </a:xfrm>
        </p:spPr>
        <p:txBody>
          <a:bodyPr>
            <a:normAutofit/>
          </a:bodyPr>
          <a:lstStyle>
            <a:lvl1pPr marL="115888" indent="-115888" algn="l" defTabSz="914400" rtl="0" eaLnBrk="1" latinLnBrk="0" hangingPunct="1">
              <a:lnSpc>
                <a:spcPct val="9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pPr lvl="0"/>
            <a:r>
              <a:rPr lang="en-US" dirty="0" smtClean="0"/>
              <a:t>Click to edit Master title style</a:t>
            </a:r>
            <a:endParaRPr lang="en-US" dirty="0"/>
          </a:p>
        </p:txBody>
      </p:sp>
      <p:sp>
        <p:nvSpPr>
          <p:cNvPr id="14" name="Text Placeholder 13"/>
          <p:cNvSpPr>
            <a:spLocks noGrp="1"/>
          </p:cNvSpPr>
          <p:nvPr>
            <p:ph type="body" sz="quarter" idx="14"/>
          </p:nvPr>
        </p:nvSpPr>
        <p:spPr>
          <a:xfrm>
            <a:off x="4572000" y="5384800"/>
            <a:ext cx="4267200" cy="638175"/>
          </a:xfrm>
        </p:spPr>
        <p:txBody>
          <a:bodyPr>
            <a:normAutofit/>
          </a:bodyPr>
          <a:lstStyle>
            <a:lvl1pPr marL="115888" indent="0">
              <a:buNone/>
              <a:defRPr sz="2000">
                <a:solidFill>
                  <a:schemeClr val="bg1">
                    <a:lumMod val="75000"/>
                  </a:schemeClr>
                </a:solidFill>
              </a:defRPr>
            </a:lvl1pPr>
          </a:lstStyle>
          <a:p>
            <a:pPr lvl="0"/>
            <a:r>
              <a:rPr lang="en-US" smtClean="0"/>
              <a:t>Click to edit Master text styles</a:t>
            </a:r>
          </a:p>
        </p:txBody>
      </p:sp>
      <p:sp>
        <p:nvSpPr>
          <p:cNvPr id="7" name="Text Placeholder 5"/>
          <p:cNvSpPr>
            <a:spLocks noGrp="1"/>
          </p:cNvSpPr>
          <p:nvPr>
            <p:ph type="body" sz="quarter" idx="15"/>
          </p:nvPr>
        </p:nvSpPr>
        <p:spPr>
          <a:xfrm>
            <a:off x="239713" y="1524000"/>
            <a:ext cx="4112985" cy="4572000"/>
          </a:xfrm>
        </p:spPr>
        <p:txBody>
          <a:bodyPr/>
          <a:lstStyle>
            <a:lvl2pPr>
              <a:defRPr lang="en-US" sz="1800" kern="1200" dirty="0" smtClean="0">
                <a:solidFill>
                  <a:srgbClr val="5C5E6C"/>
                </a:solidFill>
                <a:latin typeface="+mj-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66940917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22532"/>
            <a:ext cx="8610600" cy="457200"/>
          </a:xfrm>
        </p:spPr>
        <p:txBody>
          <a:bodyPr>
            <a:noAutofit/>
          </a:bodyPr>
          <a:lstStyle>
            <a:lvl1pPr marL="0" indent="0">
              <a:buNone/>
              <a:defRPr sz="2400" spc="-50" baseline="0"/>
            </a:lvl1pPr>
          </a:lstStyle>
          <a:p>
            <a:pPr lvl="0"/>
            <a:r>
              <a:rPr lang="en-US" dirty="0" smtClean="0"/>
              <a:t>Slide Subtitle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507331745"/>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274320"/>
            <a:ext cx="8588861" cy="838200"/>
          </a:xfrm>
          <a:prstGeom prst="rect">
            <a:avLst/>
          </a:prstGeom>
        </p:spPr>
        <p:txBody>
          <a:bodyPr vert="horz" lIns="82296" tIns="45720" rIns="82296" bIns="45720" rtlCol="0" anchor="b" anchorCtr="0">
            <a:noAutofit/>
          </a:bodyPr>
          <a:lstStyle/>
          <a:p>
            <a:endParaRPr lang="en-US" dirty="0"/>
          </a:p>
        </p:txBody>
      </p:sp>
      <p:sp>
        <p:nvSpPr>
          <p:cNvPr id="3" name="Text Placeholder 2"/>
          <p:cNvSpPr>
            <a:spLocks noGrp="1"/>
          </p:cNvSpPr>
          <p:nvPr>
            <p:ph type="body" idx="1"/>
          </p:nvPr>
        </p:nvSpPr>
        <p:spPr>
          <a:xfrm>
            <a:off x="229701" y="1143000"/>
            <a:ext cx="8551441" cy="5162444"/>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5" descr="C:\Users\rmuta\Desktop\new bg5.png"/>
          <p:cNvPicPr>
            <a:picLocks noChangeAspect="1" noChangeArrowheads="1"/>
          </p:cNvPicPr>
          <p:nvPr/>
        </p:nvPicPr>
        <p:blipFill rotWithShape="1">
          <a:blip r:embed="rId22" cstate="print">
            <a:extLst>
              <a:ext uri="{28A0092B-C50C-407E-A947-70E740481C1C}">
                <a14:useLocalDpi xmlns:mc="http://schemas.openxmlformats.org/markup-compatibility/2006" xmlns:mv="urn:schemas-microsoft-com:mac:vml" xmlns:a14="http://schemas.microsoft.com/office/drawing/2010/main" xmlns="" val="0"/>
              </a:ext>
            </a:extLst>
          </a:blip>
          <a:srcRect b="6203"/>
          <a:stretch/>
        </p:blipFill>
        <p:spPr bwMode="auto">
          <a:xfrm>
            <a:off x="0" y="6812280"/>
            <a:ext cx="9144000" cy="4572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41" r:id="rId1"/>
    <p:sldLayoutId id="2147483935" r:id="rId2"/>
    <p:sldLayoutId id="2147483939" r:id="rId3"/>
    <p:sldLayoutId id="2147483936" r:id="rId4"/>
    <p:sldLayoutId id="2147483940" r:id="rId5"/>
    <p:sldLayoutId id="2147483901" r:id="rId6"/>
    <p:sldLayoutId id="2147483937" r:id="rId7"/>
    <p:sldLayoutId id="2147483942" r:id="rId8"/>
    <p:sldLayoutId id="2147483934" r:id="rId9"/>
    <p:sldLayoutId id="2147483953" r:id="rId10"/>
    <p:sldLayoutId id="2147483938" r:id="rId11"/>
    <p:sldLayoutId id="2147483943" r:id="rId12"/>
    <p:sldLayoutId id="2147483930" r:id="rId13"/>
    <p:sldLayoutId id="2147483944" r:id="rId14"/>
    <p:sldLayoutId id="2147483945" r:id="rId15"/>
    <p:sldLayoutId id="2147483947" r:id="rId16"/>
    <p:sldLayoutId id="2147483950" r:id="rId17"/>
    <p:sldLayoutId id="2147483990" r:id="rId18"/>
    <p:sldLayoutId id="2147483991" r:id="rId19"/>
    <p:sldLayoutId id="2147483995" r:id="rId20"/>
  </p:sldLayoutIdLst>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C5E6C"/>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1" y="245534"/>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143411"/>
            <a:ext cx="8567873" cy="5162036"/>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3"/>
            <a:r>
              <a:rPr lang="en-US" dirty="0" smtClean="0"/>
              <a:t>	Fifth level</a:t>
            </a:r>
          </a:p>
        </p:txBody>
      </p:sp>
      <p:sp>
        <p:nvSpPr>
          <p:cNvPr id="10"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000000">
                    <a:lumMod val="50000"/>
                    <a:lumOff val="50000"/>
                  </a:srgbClr>
                </a:solidFill>
              </a:rPr>
              <a:t>© 2011 Cisco and/or its affiliates. All rights reserved.</a:t>
            </a:r>
          </a:p>
        </p:txBody>
      </p:sp>
      <p:sp>
        <p:nvSpPr>
          <p:cNvPr id="11" name="Rectangle 5"/>
          <p:cNvSpPr>
            <a:spLocks noChangeArrowheads="1"/>
          </p:cNvSpPr>
          <p:nvPr/>
        </p:nvSpPr>
        <p:spPr bwMode="ltGray">
          <a:xfrm>
            <a:off x="7901204" y="6584514"/>
            <a:ext cx="791023"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000000">
                    <a:lumMod val="50000"/>
                    <a:lumOff val="50000"/>
                  </a:srgbClr>
                </a:solidFill>
              </a:rPr>
              <a:t>Cisco Confidential</a:t>
            </a:r>
          </a:p>
        </p:txBody>
      </p:sp>
      <p:sp>
        <p:nvSpPr>
          <p:cNvPr id="12" name="Rectangle 11"/>
          <p:cNvSpPr/>
          <p:nvPr/>
        </p:nvSpPr>
        <p:spPr>
          <a:xfrm>
            <a:off x="8650386" y="6559716"/>
            <a:ext cx="294378" cy="200055"/>
          </a:xfrm>
          <a:prstGeom prst="rect">
            <a:avLst/>
          </a:prstGeom>
        </p:spPr>
        <p:txBody>
          <a:bodyPr wrap="none">
            <a:spAutoFit/>
          </a:bodyPr>
          <a:lstStyle/>
          <a:p>
            <a:fld id="{196EDFEB-39A6-234B-81C7-7ED337BA5198}" type="slidenum">
              <a:rPr lang="en-US" sz="700">
                <a:solidFill>
                  <a:srgbClr val="000000"/>
                </a:solidFill>
              </a:rPr>
              <a:pPr/>
              <a:t>‹#›</a:t>
            </a:fld>
            <a:endParaRPr lang="en-US" sz="700" dirty="0">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 val="160934977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Lst>
  <p:transition>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lang="en-US" sz="3200" b="0" kern="1200" spc="0" baseline="0" dirty="0">
          <a:gradFill>
            <a:gsLst>
              <a:gs pos="50000">
                <a:srgbClr val="3F5CFF"/>
              </a:gs>
              <a:gs pos="100000">
                <a:schemeClr val="tx2">
                  <a:lumMod val="70000"/>
                </a:schemeClr>
              </a:gs>
              <a:gs pos="0">
                <a:srgbClr val="2B348E"/>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accent3">
            <a:lumMod val="60000"/>
            <a:lumOff val="40000"/>
          </a:schemeClr>
        </a:buClr>
        <a:buSzPct val="90000"/>
        <a:buFont typeface="Arial" pitchFamily="34" charset="0"/>
        <a:buChar char="•"/>
        <a:tabLst/>
        <a:defRPr lang="en-US" sz="2000" kern="1200" dirty="0" smtClean="0">
          <a:solidFill>
            <a:schemeClr val="tx1">
              <a:lumMod val="65000"/>
              <a:lumOff val="35000"/>
            </a:schemeClr>
          </a:solidFill>
          <a:latin typeface="+mj-lt"/>
          <a:ea typeface="+mn-ea"/>
          <a:cs typeface="+mn-cs"/>
        </a:defRPr>
      </a:lvl1pPr>
      <a:lvl2pPr marL="692150" indent="-285750" algn="l" defTabSz="914400" rtl="0" eaLnBrk="1" latinLnBrk="0" hangingPunct="1">
        <a:lnSpc>
          <a:spcPct val="95000"/>
        </a:lnSpc>
        <a:spcBef>
          <a:spcPts val="840"/>
        </a:spcBef>
        <a:buClr>
          <a:schemeClr val="accent3">
            <a:lumMod val="60000"/>
            <a:lumOff val="40000"/>
          </a:schemeClr>
        </a:buClr>
        <a:buFont typeface="Arial" pitchFamily="34" charset="0"/>
        <a:buNone/>
        <a:defRPr lang="en-US" sz="1800" kern="1200" dirty="0" smtClean="0">
          <a:solidFill>
            <a:schemeClr val="tx1">
              <a:lumMod val="65000"/>
              <a:lumOff val="35000"/>
            </a:schemeClr>
          </a:solidFill>
          <a:latin typeface="+mj-lt"/>
          <a:ea typeface="+mn-ea"/>
          <a:cs typeface="+mn-cs"/>
        </a:defRPr>
      </a:lvl2pPr>
      <a:lvl3pPr marL="855662" indent="-285750" algn="l" defTabSz="914400" rtl="0" eaLnBrk="1" latinLnBrk="0" hangingPunct="1">
        <a:lnSpc>
          <a:spcPct val="95000"/>
        </a:lnSpc>
        <a:spcBef>
          <a:spcPts val="840"/>
        </a:spcBef>
        <a:buClr>
          <a:schemeClr val="accent3">
            <a:lumMod val="60000"/>
            <a:lumOff val="40000"/>
          </a:schemeClr>
        </a:buClr>
        <a:buFont typeface="Arial" pitchFamily="34" charset="0"/>
        <a:buNone/>
        <a:defRPr lang="en-US" sz="1600" kern="1200" dirty="0" smtClean="0">
          <a:solidFill>
            <a:schemeClr val="tx1">
              <a:lumMod val="65000"/>
              <a:lumOff val="35000"/>
            </a:schemeClr>
          </a:solidFill>
          <a:latin typeface="+mj-lt"/>
          <a:ea typeface="+mn-ea"/>
          <a:cs typeface="+mn-cs"/>
        </a:defRPr>
      </a:lvl3pPr>
      <a:lvl4pPr marL="974725" indent="-285750" algn="l" defTabSz="914400" rtl="0" eaLnBrk="1" latinLnBrk="0" hangingPunct="1">
        <a:lnSpc>
          <a:spcPct val="95000"/>
        </a:lnSpc>
        <a:spcBef>
          <a:spcPts val="840"/>
        </a:spcBef>
        <a:buClr>
          <a:schemeClr val="accent3">
            <a:lumMod val="60000"/>
            <a:lumOff val="40000"/>
          </a:schemeClr>
        </a:buClr>
        <a:buFont typeface="Arial" pitchFamily="34" charset="0"/>
        <a:buNone/>
        <a:defRPr lang="en-US" sz="1400" kern="1200" baseline="0" dirty="0" smtClean="0">
          <a:solidFill>
            <a:schemeClr val="tx1">
              <a:lumMod val="65000"/>
              <a:lumOff val="35000"/>
            </a:schemeClr>
          </a:solidFill>
          <a:latin typeface="+mj-lt"/>
          <a:ea typeface="+mn-ea"/>
          <a:cs typeface="+mn-cs"/>
        </a:defRPr>
      </a:lvl4pPr>
      <a:lvl5pPr marL="1087438" indent="-285750" algn="l" defTabSz="914400" rtl="0" eaLnBrk="1" latinLnBrk="0" hangingPunct="1">
        <a:lnSpc>
          <a:spcPct val="95000"/>
        </a:lnSpc>
        <a:spcBef>
          <a:spcPts val="840"/>
        </a:spcBef>
        <a:buClr>
          <a:schemeClr val="accent3">
            <a:lumMod val="60000"/>
            <a:lumOff val="40000"/>
          </a:schemeClr>
        </a:buClr>
        <a:buFont typeface="Arial" pitchFamily="34" charset="0"/>
        <a:buChar char="•"/>
        <a:defRPr lang="en-US" sz="1400" kern="1200" dirty="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3.jpeg"/><Relationship Id="rId7" Type="http://schemas.openxmlformats.org/officeDocument/2006/relationships/image" Target="../media/image46.png"/><Relationship Id="rId12"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45.jpe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5.xml"/><Relationship Id="rId16" Type="http://schemas.openxmlformats.org/officeDocument/2006/relationships/image" Target="../media/image65.jpeg"/><Relationship Id="rId1" Type="http://schemas.openxmlformats.org/officeDocument/2006/relationships/slideLayout" Target="../slideLayouts/slideLayout9.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gif"/><Relationship Id="rId9" Type="http://schemas.openxmlformats.org/officeDocument/2006/relationships/image" Target="../media/image58.jpeg"/><Relationship Id="rId1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6.xml"/><Relationship Id="rId16" Type="http://schemas.openxmlformats.org/officeDocument/2006/relationships/image" Target="../media/image65.jpeg"/><Relationship Id="rId1" Type="http://schemas.openxmlformats.org/officeDocument/2006/relationships/slideLayout" Target="../slideLayouts/slideLayout9.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gif"/><Relationship Id="rId9" Type="http://schemas.openxmlformats.org/officeDocument/2006/relationships/image" Target="../media/image58.jpe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microsoft.com/office/2007/relationships/hdphoto" Target="../media/hdphoto7.wdp"/><Relationship Id="rId5" Type="http://schemas.openxmlformats.org/officeDocument/2006/relationships/image" Target="../media/image67.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18.xml"/><Relationship Id="rId7" Type="http://schemas.openxmlformats.org/officeDocument/2006/relationships/image" Target="../media/image72.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20.xml"/><Relationship Id="rId7" Type="http://schemas.openxmlformats.org/officeDocument/2006/relationships/image" Target="../media/image84.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96.pn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00.png"/><Relationship Id="rId11" Type="http://schemas.microsoft.com/office/2007/relationships/hdphoto" Target="../media/hdphoto8.wdp"/><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18" Type="http://schemas.microsoft.com/office/2007/relationships/hdphoto" Target="../media/hdphoto9.wdp"/><Relationship Id="rId3" Type="http://schemas.openxmlformats.org/officeDocument/2006/relationships/image" Target="../media/image53.gif"/><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114.png"/><Relationship Id="rId2" Type="http://schemas.openxmlformats.org/officeDocument/2006/relationships/notesSlide" Target="../notesSlides/notesSlide27.xml"/><Relationship Id="rId16" Type="http://schemas.openxmlformats.org/officeDocument/2006/relationships/image" Target="../media/image65.jpe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2.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113.jpe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hyperlink" Target="http://www.cisco.com/go/partnerbyod"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microsoft.com/office/2007/relationships/hdphoto" Target="../media/hdphoto11.wdp"/><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7.png"/><Relationship Id="rId2" Type="http://schemas.openxmlformats.org/officeDocument/2006/relationships/notesSlide" Target="../notesSlides/notesSlide28.xml"/><Relationship Id="rId16" Type="http://schemas.openxmlformats.org/officeDocument/2006/relationships/image" Target="../media/image126.png"/><Relationship Id="rId1" Type="http://schemas.openxmlformats.org/officeDocument/2006/relationships/slideLayout" Target="../slideLayouts/slideLayout6.xml"/><Relationship Id="rId6" Type="http://schemas.openxmlformats.org/officeDocument/2006/relationships/image" Target="../media/image118.jpeg"/><Relationship Id="rId11" Type="http://schemas.openxmlformats.org/officeDocument/2006/relationships/image" Target="../media/image123.png"/><Relationship Id="rId5" Type="http://schemas.openxmlformats.org/officeDocument/2006/relationships/image" Target="../media/image117.jpeg"/><Relationship Id="rId15" Type="http://schemas.openxmlformats.org/officeDocument/2006/relationships/image" Target="../media/image96.png"/><Relationship Id="rId10" Type="http://schemas.openxmlformats.org/officeDocument/2006/relationships/image" Target="../media/image122.png"/><Relationship Id="rId4" Type="http://schemas.openxmlformats.org/officeDocument/2006/relationships/image" Target="../media/image116.emf"/><Relationship Id="rId9" Type="http://schemas.openxmlformats.org/officeDocument/2006/relationships/image" Target="../media/image121.png"/><Relationship Id="rId14" Type="http://schemas.microsoft.com/office/2007/relationships/hdphoto" Target="../media/hdphoto10.wdp"/></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18" Type="http://schemas.microsoft.com/office/2007/relationships/hdphoto" Target="../media/hdphoto9.wdp"/><Relationship Id="rId3" Type="http://schemas.openxmlformats.org/officeDocument/2006/relationships/image" Target="../media/image53.gif"/><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114.png"/><Relationship Id="rId2" Type="http://schemas.openxmlformats.org/officeDocument/2006/relationships/notesSlide" Target="../notesSlides/notesSlide29.xml"/><Relationship Id="rId16" Type="http://schemas.openxmlformats.org/officeDocument/2006/relationships/image" Target="../media/image65.jpe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2.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113.jpeg"/><Relationship Id="rId1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130.png"/><Relationship Id="rId5" Type="http://schemas.microsoft.com/office/2007/relationships/hdphoto" Target="../media/hdphoto12.wdp"/><Relationship Id="rId4" Type="http://schemas.openxmlformats.org/officeDocument/2006/relationships/image" Target="../media/image129.png"/></Relationships>
</file>

<file path=ppt/slides/_rels/slide33.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34.jpeg"/><Relationship Id="rId11" Type="http://schemas.openxmlformats.org/officeDocument/2006/relationships/image" Target="../media/image139.jpeg"/><Relationship Id="rId5" Type="http://schemas.openxmlformats.org/officeDocument/2006/relationships/image" Target="../media/image133.jpeg"/><Relationship Id="rId10" Type="http://schemas.openxmlformats.org/officeDocument/2006/relationships/image" Target="../media/image138.jpeg"/><Relationship Id="rId4" Type="http://schemas.openxmlformats.org/officeDocument/2006/relationships/image" Target="../media/image132.jpeg"/><Relationship Id="rId9" Type="http://schemas.openxmlformats.org/officeDocument/2006/relationships/image" Target="../media/image1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smtClean="0"/>
              <a:t>BYOD</a:t>
            </a:r>
            <a:r>
              <a:rPr lang="en-US" sz="4800" dirty="0" smtClean="0"/>
              <a:t> and Beyond:</a:t>
            </a:r>
            <a:br>
              <a:rPr lang="en-US" sz="4800" dirty="0" smtClean="0"/>
            </a:br>
            <a:r>
              <a:rPr lang="en-US" sz="4800" dirty="0" smtClean="0"/>
              <a:t>Cisco </a:t>
            </a:r>
            <a:r>
              <a:rPr lang="en-US" sz="4800" dirty="0" err="1" smtClean="0"/>
              <a:t>BYOD</a:t>
            </a:r>
            <a:r>
              <a:rPr lang="en-US" sz="4800" dirty="0" smtClean="0"/>
              <a:t> Smart </a:t>
            </a:r>
            <a:r>
              <a:rPr lang="en-US" sz="4800" dirty="0" smtClean="0"/>
              <a:t>Solution</a:t>
            </a:r>
            <a:br>
              <a:rPr lang="en-US" sz="4800" dirty="0" smtClean="0"/>
            </a:br>
            <a:r>
              <a:rPr lang="en-US" sz="4800" dirty="0" smtClean="0"/>
              <a:t>for Enterprise Customers</a:t>
            </a:r>
            <a:r>
              <a:rPr lang="en-US" sz="4800" dirty="0" smtClean="0"/>
              <a:t/>
            </a:r>
            <a:br>
              <a:rPr lang="en-US" sz="4800" dirty="0" smtClean="0"/>
            </a:br>
            <a:endParaRPr lang="en-US" dirty="0"/>
          </a:p>
        </p:txBody>
      </p:sp>
      <p:sp>
        <p:nvSpPr>
          <p:cNvPr id="8" name="Subtitle 7"/>
          <p:cNvSpPr>
            <a:spLocks noGrp="1"/>
          </p:cNvSpPr>
          <p:nvPr>
            <p:ph type="subTitle" idx="1"/>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378723607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343025" y="1734924"/>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42" name="Rounded Rectangle 41"/>
          <p:cNvSpPr/>
          <p:nvPr/>
        </p:nvSpPr>
        <p:spPr>
          <a:xfrm>
            <a:off x="109059" y="3384116"/>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41" name="Rounded Rectangle 40"/>
          <p:cNvSpPr/>
          <p:nvPr/>
        </p:nvSpPr>
        <p:spPr>
          <a:xfrm>
            <a:off x="1343025" y="5010970"/>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40" name="Rounded Rectangle 39"/>
          <p:cNvSpPr/>
          <p:nvPr/>
        </p:nvSpPr>
        <p:spPr>
          <a:xfrm>
            <a:off x="6004135" y="5010970"/>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39" name="Rounded Rectangle 38"/>
          <p:cNvSpPr/>
          <p:nvPr/>
        </p:nvSpPr>
        <p:spPr>
          <a:xfrm>
            <a:off x="5915025" y="1734924"/>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47" name="Rounded Rectangle 46"/>
          <p:cNvSpPr/>
          <p:nvPr/>
        </p:nvSpPr>
        <p:spPr>
          <a:xfrm>
            <a:off x="7468916" y="3391180"/>
            <a:ext cx="1532210" cy="562528"/>
          </a:xfrm>
          <a:prstGeom prst="roundRect">
            <a:avLst>
              <a:gd name="adj" fmla="val 14125"/>
            </a:avLst>
          </a:prstGeom>
          <a:solidFill>
            <a:srgbClr val="025CE0"/>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3" name="Title 2"/>
          <p:cNvSpPr>
            <a:spLocks noGrp="1"/>
          </p:cNvSpPr>
          <p:nvPr>
            <p:ph type="title"/>
          </p:nvPr>
        </p:nvSpPr>
        <p:spPr/>
        <p:txBody>
          <a:bodyPr/>
          <a:lstStyle/>
          <a:p>
            <a:r>
              <a:rPr lang="en-US" dirty="0" smtClean="0"/>
              <a:t>BYOD: A Company-Wide Project</a:t>
            </a:r>
            <a:endParaRPr lang="en-US" dirty="0"/>
          </a:p>
        </p:txBody>
      </p:sp>
      <p:sp>
        <p:nvSpPr>
          <p:cNvPr id="23" name="AutoShape 14" descr="data:image/jpg;base64,/9j/4AAQSkZJRgABAQAAAQABAAD/2wCEAAkGBhIQEBQUEBQQFBQVEBUUFBQUFRQUEBUUFBQVFhUUFRQXHCYeFxkkGRQUHy8gIycpLCwsFR4xNTAqNSYtLCkBCQoKDgwOFw8PGiwkHCQtKikuKSkpKSwpKSwsLywpKSwsLCwvLCwpKSwsKSwpLCwqLCwsKSwsLiwsLCwpLDUsLf/AABEIARAAuQMBIgACEQEDEQH/xAAcAAABBAMBAAAAAAAAAAAAAAAFAAQGCAIDBwH/xABPEAABAwIBBgcKCgkCBgMAAAABAAIDBBESBQYTITFRBxRBYXGRoSIyUnKBkrHB0dIVFiQzQnSio7LCCCNTYmNzgpOzJUM0RGSktPCD4fH/xAAZAQEBAQEBAQAAAAAAAAAAAAAAAQIDBAX/xAApEQACAgICAgECBgMAAAAAAAAAAQIRAxIhMQQTMlHBIkFhgaHhBXGR/9oADAMBAAIRAxEAPwCf5/58tyfBI/WdGGiwOEvlkvo4g76Is1znOGsBhA1lcDreF/Kkjy5s4iHIyKONrBzawSelxJU34dieLt/ergT/AGCR+J3WuKoCfUXDdlWPbJDJ48LAeuPCUdov0iqxvztPA/xHSMP2i9ckC9QHeaL9I+E/PU07edjo5B1HAjlHw+ZMf3zpo/HicB9gvVa16gLZUXCnkyXvaunvuc/Rn73CjlLl2CUXjkjf4jmv/ASqZBbGIC6nGW7wOnV6Vsa4HZY9Cp5Q5x1cPzVRUs5mSyNHUDZHqThOymz/AJp7v5jIpO17Se1AWmSVdaLhtyizvuLydLHtP2HgdiPUfD5L/u0wPPHLbsdGfSgO2JLl1Lw7Ux7+Gob0NjcOsSX7EapOF/Jz9spZ48cze3BbtQE3SQGkz4oZe8qKc8wliv1Yr9iLRV8btbXAjfrt1oBwksGzNOwtPQQVmgEkkkgEkkkgEkkkgOG8PLPkw5q1nbTye6uILu3D2z5Ieaug7YakepcJQCXq8CPPna4C8EFw5usY23a0a2lodbXynaqlZLoBBeohUU4c4lrGtBJIaCSAOQXO1a+J8xV1YtDQLNpW7inSkKXnSmLPGlbWleCmPMsxC7cpQNrCt7Cm7WncVtagHTCt7CmrCt7CqB23Xt19OtboGhpuzuTvZdh622KbMcnDHIAzTZw1bO8qaocxle8dUhcEVps/coM2VGLx4oj2sDT2qMMctzCgJxS8K1a3v2U7+jSRntLx2IrT8MDh85TE+JKx34gxc4a5bWlQHXMm8KlJKQ2QSQk8srQ1nntJYPK4KYxyBwuDcKuq6PwS5bc4S0ryTogx8d9ZEb7gN6Gljh0Fo5Eop0ZJJJQHG+HlnyN/NV0x+xVBcCVg+HZnyGb6xTH/AMketV8QCCNgIIjrRqHQu2L8zExBqywrKKPE4DeQOs2U5k4PaawtW4DulhLdfLtcFuU4w+RrHhyZb0VkGAWQYjecObBowwiaGZryQHRnYRrs4XPJz8iDgLUWpK0c5wljeslTPBCNwWQpwsgnsmTJmC74pmi17uje0W33IVpGbY0FKN5T/jAJBdFAdZJGEtvcEayDz36QE3atrApohszCanDnFwY1oJuGgkgDcCdZXjaTm6k4C2sWdEXYbNpelbGwc6dsC2gKesuw0bCeZbWxlOmsG4LMRhZ0NbDdoO4rY0pwIhzrbX1RdGxpEYwagWsDXkfvOHfeVZcWi2NQVLeCyS2UnDwqQ/Zlb76hwcpPwayWypHz00w+8gKwU7akkkoU5Pw5s+QT/wAymP3ko/Mq7Kx3Dc3/AE+p6Kc/9wB+ZVxQCR+Mah0BAFIYB3LfFHoXfD2znkNtK7DIw7pGHqcCu6zSRyZUli01RG39bpnSTSMdJeIObHSsAs1sYbi0gse+HdXK4TgUjyXnVUxRta3KFbFhFgyxmiAF7AXdqFsOqx2nct5IWZjKiR570P8ApNNOS5xnrNIzHZ0jIHxSaKMvABd3LWuN+Vx3LnoCN5wZy1NUGRzVRqI2d039XogHWI7oYQSQCd41oQGrWONIzOVs9hNnNO5wPUV3OfL2hbAMTDjkax2KSxDTiBkv9KxA1864bhXQ6HhCaI26SnqLYdbmBr2bTcjZquD1LxedjnLVxVnp8WcVezGvCbY1DTy2br5bFv8A9KHNCNZ1Zejq5Q6IPADW3xDCQQCLWueQhCGhejxYtYlt2cc8k5ujfRU5kkYwAuLntaGjviSbWHOpBLmw5vfQVjOljiOvB60IyJOI6mB7jZraiJxPIAJGknqurC08gIu03G8WI6wvP5eaWKSSNYUmnZX2qp9G6wxbL90LHoIWLVNOFsfK4Tymm8uqR/tUKavVhlvBSOc+JNBHJWSZql5ZAwvcGlxAIFgLC5LiBtIT6bNasZfFTz6tpDC4DytuiHBvNhqZT3X/AAzjZvfHC+M2Hap2KAySNlZJYEtcbi7wW21Ag2+iLg7CuTyNZHBrirv7HWMFrscjaVhVnuPKE8ys21TMN08g3fTcmNWe4Pk9K6vmJzXY0a5SLg9ltlSn52yjsa78ii7Xo5mVLbKVKf4kg64JfYuB1LBpJJLJTmXDWz/Tqr+XCeqph9qrWrNcMzb5Oq/q7T1VNMqyoBKS0zbsb4o9CjSlFA28TPEC74e2csvRnhWQjWzRqWU+b7GxzGeJ0bBTtfHI5krphLuYxh/WtdtNwLX1EcnolJROKVkRbGtoYi+V6OJjKcswNlkhxTQte+QxkGwdiIs0OuO4JuDvQ8RqxakrRmXBpDFuhmkZ3j5Ga79y9zdevcec9azEaOUmZtTKxr2MxBzcQtrNjs2JOUY/JiKlL4gSWV8hBkc55AsC4lxtcm1zyXJ60gxEa/IU0HzrC25trvt3awmoYrFxkriZlafJqwJ1RPjYO6bNe57qKXRm2rkLSNWvrWIYssKOKfYUmjFz3PN3ue47LucXOsNguVm0L1rVmGpVF2HWSsqSUsmkitfCWkOF2kO2g9QPkUrZn1UMYHOhp3NsNcc2sXtYFlyQea2pQzCkI1xlijJ20dI5GhxVVRlkfI4AF73PIGwFxJsOtNqs/q3dC2ALCqH6t3ilaa4ClyCGvRbNaW1fS/WLedHI38yBNeiOQJrVlKd1XB2yNHrXkPSWbC9WMZ7kdA9CyWSnPeGBt8n1f1X0T059SrArScLLb0FV9Tk7Hwn1KraASl2S2Xhj8QKIqa5DjvTx+KfxFd8HZxzdG0x6vIu0UM0U1JC5j2OOgjBAc3EHBgDgRtBBBGtcjES9hpowSZI8d7bHljh5QD2jkXpkr5PK+VRIc6skOaDIbgAiw+jrNtXOo42JbnQNuNGJGi2sPeH6+YhrdVuZbWxLpdnKENFV2NtGp5kuqljihtbA6BhbfVvadfS0qH6JEMl5WqYQRFLEy7QwiQC+BpJADrXsC52oG/YvN5GOU0tT04ZpWmFM46iSaBxcBZksesaxdwfquouI0YynlWpmH650BDsN9E4EHR4sJLA44T3Z12BPkTIRK+NBxj+Izmkm1Q20a6tkbLUMsbMeAYmXAcNQaH6MC1jyi27YuZmLUj+Ss5ooWBr9IALaxcYXXBsHt5Li9iOS+9dpxTXJ6PEcPxKboyz4MJfHomxg2JuwAEtOoYsOq4cHDrUZ0aK5Xq4pnh0R5MIADgGtGwa9us+lNNGqkkuDl5GqyPXozyPRMlnjZIS1jicRFr2DSdV99reVTV3BzTkXbLMOa7HHfuCg2iuQL2ubX2WU4iyk8i+NjWa3OBb+uDyS4lpw91rNhr2AXstLE5K0eSfk48TqRDMrZO0Ez48WINIs61rggEauQ60wqW9w7xHegp/W4nSOL73Jvr5Adg8gTaVncnxT6CsTjTaO0JqSUkRBsid5OmtPCd1TAeqZhQxr1tjlsWnc9p6nA+pfOPeWzpu8b4o9AW1aaM3jb0LcoUg/Co35DVfUpuwNPqVVVa7hNZeiqPqVR/icfUqolAeqe5ttvSx9Dh9pygS6LmdDejjPO/8AGV2w/I45viPmwrYIU7bTqSZNqoIohpWssGsucJe9zngGwaOnbs184C9M56qzzQhs6IoIFmIVKMqcWe06IMDhyt7lzThxhr2HZdvTruL6kHEKsJqS4Jkg4MZCBe8Wun7YFloF0s5DBtPZZ6JPhAvRAqBjoV6xr2d45zb7bbD5E90C90KguhiYi5xc7WTtNgNgtsAA5FloU80KWiToWMX01wvDBHfUyVur6Muw3Gy7d19t0Q0aWjWWjSYN0Gs2xW/eN3eU8q8dEiWALzRhQpyfFYkc6T5O5PQfQsKnuZHjc9w6nELW912noPoXzz6Jb/JMmKFh3i/aU7QnNSbHRQO3wsPW0H1osoUiPCK29JP9Tqf/AB5fYqlq3Wfbb08g301QOunmVRUAl1PMEXomcz5B9q/rXLF1rgzivQ//ADyflXTG6ZzyK0HhCmldAxwxNc5k8bTgJcNC8YbYdgLHEctzs5EdbTrE0O2wab+ELhdZVJHCLcWAsm0GMGWaRolOoRsLH6mHVjdj5QTbCCd6MMotS3x0F/oMab3u0Eb9VibcvYnzKeysFqJvYHCjXooyiggK2NgK6bM5aoE8UK94tzIwKdZCn5k2GgG4slxVGeLDcveKBXYmgE4qlxVG+KBeGkCbE0AZpVgaZHTSBYGjCuxNQGadYmBG3UoWp9Mmwo4JlhuGpmG6aQfbKahyfZ2MwV1S3dUP7Tf1oWHrwvs+iui2XB3NiyZSn/pov8bFI1EOCeXFkil5omjzQG+pS9ZNEdzxbeJ3PDMOuGQetU/Vxs6G3YBva8dbHD1qnRQHi7BwTEGhcN1Q/tawrj67FwNNvRS/Wj/jjUlLVWNduCbtjC3tjC2NiC2thWFmJ6jBkIW5tOtkcB5FnLI2JpdI5rGgXLnkNaBzk2W1mJ6jEUy2NpllQ18UovE+OQb43tf+ElOJqlkbcUhaxo+k8hres6lr2k9Q3FPzLLQIPX8I1BCWgSGW7rOMQxtYOVznbCOZtzzLCr4UsnxjuXSynwWRuHLba/COda9hPWHRTL0UqC0nCbk2TbI+M/xInDtZiH/6pHk6ugqWY6eRkjb2JYb2O4jaDzFX2E9Y3NKsTSInoV5o1faZ9QLNKsTSIqWDcV4Ywr7SeoEOpFrdSIyYQsTTg9O7l6lfaZ9RWHhEiwZUqh/FB85jXetR4OUu4X6fBlioG8RO64WKG3XF9npXRaLgUmxZIg5sY6pHj1KeLm/ANJfJTBue8feSH1rpChQPnA2+Dndbr1etU2dtVy8u/wC3/Mb+JqpxUts9w3OI7SgNSk+amc1TSsc2CTC0vxEFrHC5AF+6B12AUYRnIVI97XYWl1iL26FGk1yVB+fOuskN3VE+zY12BvmssFhFnTWR621FRY/xHHscSm3EZB9B/Utb6R/gP6iokvoab/Ucz5yVMl8U9Q4O74GV9j0i9kyD77de7m6NyXFHD6LvK0r0sO426FrhdGTZHIWODmEtcCCHA2cCNhBGsFbq/Lc9TIH1EjpHWAu7kA3DYPImgH/vKncEQ5PaexRtItWeCRZAm19V14dusax0r0N17dfoWLNUYvkPNf1pxSV8kLsUcj43HViY5zXW5y0g25lqfF5TzhZhibIaj9+dNYXYjU1JcGhocJZL2HJtXrs7a25PGqvFhtfTPvbdtQx977FrlcRyWUFBihz5rofm6mfbcte/SN6pLhFGcLmUvDjPTDH6gFDba72svXNK1wSiX1/CtlGVmHHHHfa6JmCToxEnD/TY86ijqgkk3JJNyfpE3vcnaTfWtGPevCVRQNy3O5813uc44Wi7iXGwFgLnmCYJ5lXvx4o9JTJaMFjf0e5r5NcN07x6D+ZdTXH/ANHOa9JO3dUOPWyFdgQArLv+3/Nb+Nip3lJtppRulePtFXDzgPcs/mN/E1VCy8y1XUDdUSjqkcgGCl2Yzu5lH7zD2OURUkzPmw6T+j8yjBM1k2yYiqWbapSmQeloXhjG4LQKgL0ThWjJtZTt3BbZaNh+iOpaGTBOHTKgZTUDNwWBoWgarjoKdSPXhOpKFjU0YO0u67rZHktp39i2tCcQKaobMYyZEbyEjyBNZc3xtDusAhHXrW9qUXZ/UCNyMfCb1H2pPyId7T1ouIwszGFNV9Bu/qRybITt7es+tMZMnuG7rClskIshk1LrVouzIVlqEte2/K3m3ocj2dkOEx87XdhHtQBUp3X9G6b9XVN3SNPnNHurti4N+jdN+tqm7xEeyT2LvKAEZyfNt8cekKpGdTbV1UN1XP8A5XK2+c/zP9XqKqbnm22Uaz65N/kcqAMjebD7F/Q30lBETyHJZzugelQEpEizbIhoqFm2pVMhQSLISIaKlZipQgRbIt2k1IW2oW0VKpB6ZF7pUx4wvRUKkHzZVujnKFidbWVCAKGcpGdMOMrzjKgH2nWYnQ7jC94wlAfumTSR4utenWl8qUAFnlsi6X/lUZUlzqddjPHPoUaUZ0j0db/R0ltWzt3xNPVjH5lYZVt/R9ltlJ43wfnaPzKyV1CgjOj5g9PqKqjn222U6z63L+Mq12dH/Dnp9RVVuEJtsqVn1h569frVBHU6oZLE9CarbAdaiAUFQsxUofiRrNXNqTKEpjjfHHhZjc997AXAAAaLkkn0raTbpGJNRVvo0CqWQqlLTwPz8lVSeXTDd+4d6huWcmSUk74ZcOJhGtpuwggOa5p3EEHYtShKPaMRyQn8XZvFUtgq0I0qIZFyZNWTNhgaHPde1yGtAaLkucdgAWTY442vRVo67goykPoQf34/WUHzlyAaIxjTRzB7b3YHNwuGHEwh2vVibr59g2I+HTKouScl0hNqW4T3Rv3Nhh1G98V3X1W1W1G9+SyTatBhOneTKOapkEcDHySEEhrRc2AuTuAA5SqZCXG17xpbzmLlMf8AJ1HU0+goFM5zHOa8Oa5ri1zXAtc1wNiCDrBuoAtxlZcaQXjKcUrJJTaJkkhAuRGxz3Ab7NBNkFBLjSwdUprLRVDAS+GoaALkuika0DeSW2CZmpQUZZekvGPHHoKBIlXy3Z5QhqyzaOh8BMtsrAeFC4feRn1KzqqtwNTYcrw87Xjqbi9StUoUFZzD5O7pHrVV+EgWyrVfzAetjD61anOQfJ3eT0qrXCa22VKjn0R64Y1QRZbIdq1pxQU5kkDRfXu5BynqUAWyfkUSMDnOcL7AANm/X5VKczsncXmc5rnuvHYgAA7QR22TGMFoADTYCw1HYESyVlAxPuBbVY3FwRutqXo8eahljJnk8zG8mCcY90T6Vge1rQ4iwJLRhJ0lm9zf6VhrdsGoAawb85zkzcNRUvk0hFw0AFtzZrQBch3MpfHliwxY6bZfD3WPW3W219vJa6EVOVWOeS7m2AAW3WJXs8nLjljaj23Z8vwMWeOZPJFKKjS/6RX4ju/at8w+8i2a+QZaOpEzXtfZjxhAIJDm22omMpR/vdQ9qf5Gy+Ip2PYNYJ762Egggg2O4leDHLSalV0fayxcoSinVo6pDFTODfm9YBJ0uvWNYw4tv/vMeG54ZryVFTjjdEG6NoDcUhAIJvbVq27BqU9ly9G4Y2Q0zbOJGCXA8W197t6LBR7KOWS598Ldgt3RPWSNZXebho6bb/X8jyYnl9iUopKn0+yDHMao8KHrf7qk/BvkKekrg92jcDE9hDXEu7otOoEDwd63nKTtze32p1kbLLo52uLWuHdAtvh1FpBIcASCNoPMvMnyevIm4NLsmzM55TWuhdE7Q4BhkDTh1i98ey99Vtq5LnvkGonr55WNaA9zSLuAOqNrdY8i6Zx1jQdHTvjYGMwmKSN1sLnE6iwh1xYEEHrN1Dct5RMsznjEAQ213XJAaBckAC5tewAte3IvB4XjzwKSnK+q/a7f+39jpkyLJOLjGuHf8fwiDOzYqR9Bvns9qnvBMJaR9RpW4cbYrEEHvTJcaj+8EKdM7eesotmvlYQyO0jXPa5ltRF2kG4PdGx22WvOc/RJwXP9no8ZxWWLn0dPqsqloOItI0mAhuvwrgjyelVsqckzB7rRusHut3uy5tyru9dnTHh7unnaC4OvhABJDiAC59gDicbDeuWVVQS9x2Xe4222uSbeReT/AB88ksk9k0qXf7nfynBwjr3yQmpBFwdRBsRyggpojucNPrxjl1O6RsPV6ECX1meAlnBbLhytTc7njrierbKn2YEuHKdIf47R51x61bvTqFGecQ+Tv/p/EFVvhSH+py88cB/7eNWlzgHyaTmaD1EFVf4VY/l4dyPpoSP6WaM9rCPIqCHLJkhabtJB3g2PYsUlAb+PSeHJ5zvavfhCX9pJ57vam6SAdjKs37Wbz3+1L4Xn/bTf3H+1NEkA8+GJ/wBtN57vashlyoH+9L5xTFJAERnFU/tpfOKXxgqf2snXdDkkASGcdT+1d1N9iybnNUjZIfNZ7qwjyUS2+vl5LjUAdZvq2pjNGWkgoAkM56n9p9iP3UjnRUna8HpZH7qFJIAt8Z6jwmf22exetzpqB9JnmM9iEJJ2A58canlLD/SFrOc8p2ti80+8g69UqhYRqcuPkaWubHYi2oOv0jukOXi9VAVzUkw11Kf+pi7XgK1/HlUjIbrVUBHJURfjarK/Cw5+pUE7nhD2ua7Y5paegixXB+EHMSSQ6I2EsZcad7rCOWNxu6MuOppB7oX1Xc4G1wV3xBcuZOjqW4Hl9hruHFtjvCgKi1+RKiBxbNFLG4cjmkdRO0c4TXQu3FWvjyNGwYWy1JA3mP1tXvwWzw5+uP3EBU7RHcUtGdytj8FM8Of7v3F58Es8Ob7v3EBU7RlLAVbD4IZ4U33XuJHI8fhTfde4gKn4ClgKtf8AAsfhTdUXuLz4Ej8KXqi9xAVRwFLAVa34Cj8KXqh9xL4Ci8KXqh9xAVopMvOYzCWNdYWBJI1clwNqFzPc9xc7aTdWqOQIvCl82H3F58XovCk82H3FQVTwpYVas5uReFJ5kHuLz4txeFJ5kHuICquFKytT8WofCk8yD3F58WIfCk/twe4gKr2SsrUfFeHwn/24PcXnxVh8J/8Abp/cQFWLJWVpvipD4Tv7VP7i8+KUHhP8kVPf8CA4Zwa5mTVtZE4McImSB5eRZpLTcNB5ddidwvzA2X+K8POtObmTI4Lhj5HE7TJYu5he2oc2xHlAYv2FD6iPk8qIkLU6K6AG8XS4uiOhS0KAHcXS4uiOhS0KAHcXS4uiOhS0KAHcXS4uiOhS0KAHcXS4uiOhS0KAYiALA06I6FLQoAdxdLi6I6FLQoAdxdLi6I6FLQoAdxdLi6I6FLQoAdxdLi6I6FLQoBhFFYg86I4yvBCtlkB//9k="/>
          <p:cNvSpPr>
            <a:spLocks noChangeAspect="1" noChangeArrowheads="1"/>
          </p:cNvSpPr>
          <p:nvPr/>
        </p:nvSpPr>
        <p:spPr bwMode="auto">
          <a:xfrm>
            <a:off x="0" y="-229130"/>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24" name="AutoShape 16" descr="data:image/jpg;base64,/9j/4AAQSkZJRgABAQAAAQABAAD/2wCEAAkGBhIQEBQUEBQQFBQVEBUUFBQUFRQUEBUUFBQVFhUUFRQXHCYeFxkkGRQUHy8gIycpLCwsFR4xNTAqNSYtLCkBCQoKDgwOFw8PGiwkHCQtKikuKSkpKSwpKSwsLywpKSwsLCwvLCwpKSwsKSwpLCwqLCwsKSwsLiwsLCwpLDUsLf/AABEIARAAuQMBIgACEQEDEQH/xAAcAAABBAMBAAAAAAAAAAAAAAAFAAQGCAIDBwH/xABPEAABAwIBBgcKCgkCBgMAAAABAAIDBBESBQYTITFRBxRBYXGRoSIyUnKBkrHB0dIVFiQzQnSio7LCCCNTYmNzgpOzJUM0RGSktPCD4fH/xAAZAQEBAQEBAQAAAAAAAAAAAAAAAQIDBAX/xAApEQACAgICAgECBgMAAAAAAAAAAQIRAxIhMQQTMlHBIkFhgaHhBXGR/9oADAMBAAIRAxEAPwCf5/58tyfBI/WdGGiwOEvlkvo4g76Is1znOGsBhA1lcDreF/Kkjy5s4iHIyKONrBzawSelxJU34dieLt/ergT/AGCR+J3WuKoCfUXDdlWPbJDJ48LAeuPCUdov0iqxvztPA/xHSMP2i9ckC9QHeaL9I+E/PU07edjo5B1HAjlHw+ZMf3zpo/HicB9gvVa16gLZUXCnkyXvaunvuc/Rn73CjlLl2CUXjkjf4jmv/ASqZBbGIC6nGW7wOnV6Vsa4HZY9Cp5Q5x1cPzVRUs5mSyNHUDZHqThOymz/AJp7v5jIpO17Se1AWmSVdaLhtyizvuLydLHtP2HgdiPUfD5L/u0wPPHLbsdGfSgO2JLl1Lw7Ux7+Gob0NjcOsSX7EapOF/Jz9spZ48cze3BbtQE3SQGkz4oZe8qKc8wliv1Yr9iLRV8btbXAjfrt1oBwksGzNOwtPQQVmgEkkkgEkkkgEkkkgOG8PLPkw5q1nbTye6uILu3D2z5Ieaug7YakepcJQCXq8CPPna4C8EFw5usY23a0a2lodbXynaqlZLoBBeohUU4c4lrGtBJIaCSAOQXO1a+J8xV1YtDQLNpW7inSkKXnSmLPGlbWleCmPMsxC7cpQNrCt7Cm7WncVtagHTCt7CmrCt7CqB23Xt19OtboGhpuzuTvZdh622KbMcnDHIAzTZw1bO8qaocxle8dUhcEVps/coM2VGLx4oj2sDT2qMMctzCgJxS8K1a3v2U7+jSRntLx2IrT8MDh85TE+JKx34gxc4a5bWlQHXMm8KlJKQ2QSQk8srQ1nntJYPK4KYxyBwuDcKuq6PwS5bc4S0ryTogx8d9ZEb7gN6Gljh0Fo5Eop0ZJJJQHG+HlnyN/NV0x+xVBcCVg+HZnyGb6xTH/AMketV8QCCNgIIjrRqHQu2L8zExBqywrKKPE4DeQOs2U5k4PaawtW4DulhLdfLtcFuU4w+RrHhyZb0VkGAWQYjecObBowwiaGZryQHRnYRrs4XPJz8iDgLUWpK0c5wljeslTPBCNwWQpwsgnsmTJmC74pmi17uje0W33IVpGbY0FKN5T/jAJBdFAdZJGEtvcEayDz36QE3atrApohszCanDnFwY1oJuGgkgDcCdZXjaTm6k4C2sWdEXYbNpelbGwc6dsC2gKesuw0bCeZbWxlOmsG4LMRhZ0NbDdoO4rY0pwIhzrbX1RdGxpEYwagWsDXkfvOHfeVZcWi2NQVLeCyS2UnDwqQ/Zlb76hwcpPwayWypHz00w+8gKwU7akkkoU5Pw5s+QT/wAymP3ko/Mq7Kx3Dc3/AE+p6Kc/9wB+ZVxQCR+Mah0BAFIYB3LfFHoXfD2znkNtK7DIw7pGHqcCu6zSRyZUli01RG39bpnSTSMdJeIObHSsAs1sYbi0gse+HdXK4TgUjyXnVUxRta3KFbFhFgyxmiAF7AXdqFsOqx2nct5IWZjKiR570P8ApNNOS5xnrNIzHZ0jIHxSaKMvABd3LWuN+Vx3LnoCN5wZy1NUGRzVRqI2d039XogHWI7oYQSQCd41oQGrWONIzOVs9hNnNO5wPUV3OfL2hbAMTDjkax2KSxDTiBkv9KxA1864bhXQ6HhCaI26SnqLYdbmBr2bTcjZquD1LxedjnLVxVnp8WcVezGvCbY1DTy2br5bFv8A9KHNCNZ1Zejq5Q6IPADW3xDCQQCLWueQhCGhejxYtYlt2cc8k5ujfRU5kkYwAuLntaGjviSbWHOpBLmw5vfQVjOljiOvB60IyJOI6mB7jZraiJxPIAJGknqurC08gIu03G8WI6wvP5eaWKSSNYUmnZX2qp9G6wxbL90LHoIWLVNOFsfK4Tymm8uqR/tUKavVhlvBSOc+JNBHJWSZql5ZAwvcGlxAIFgLC5LiBtIT6bNasZfFTz6tpDC4DytuiHBvNhqZT3X/AAzjZvfHC+M2Hap2KAySNlZJYEtcbi7wW21Ag2+iLg7CuTyNZHBrirv7HWMFrscjaVhVnuPKE8ys21TMN08g3fTcmNWe4Pk9K6vmJzXY0a5SLg9ltlSn52yjsa78ii7Xo5mVLbKVKf4kg64JfYuB1LBpJJLJTmXDWz/Tqr+XCeqph9qrWrNcMzb5Oq/q7T1VNMqyoBKS0zbsb4o9CjSlFA28TPEC74e2csvRnhWQjWzRqWU+b7GxzGeJ0bBTtfHI5krphLuYxh/WtdtNwLX1EcnolJROKVkRbGtoYi+V6OJjKcswNlkhxTQte+QxkGwdiIs0OuO4JuDvQ8RqxakrRmXBpDFuhmkZ3j5Ga79y9zdevcec9azEaOUmZtTKxr2MxBzcQtrNjs2JOUY/JiKlL4gSWV8hBkc55AsC4lxtcm1zyXJ60gxEa/IU0HzrC25trvt3awmoYrFxkriZlafJqwJ1RPjYO6bNe57qKXRm2rkLSNWvrWIYssKOKfYUmjFz3PN3ue47LucXOsNguVm0L1rVmGpVF2HWSsqSUsmkitfCWkOF2kO2g9QPkUrZn1UMYHOhp3NsNcc2sXtYFlyQea2pQzCkI1xlijJ20dI5GhxVVRlkfI4AF73PIGwFxJsOtNqs/q3dC2ALCqH6t3ilaa4ClyCGvRbNaW1fS/WLedHI38yBNeiOQJrVlKd1XB2yNHrXkPSWbC9WMZ7kdA9CyWSnPeGBt8n1f1X0T059SrArScLLb0FV9Tk7Hwn1KraASl2S2Xhj8QKIqa5DjvTx+KfxFd8HZxzdG0x6vIu0UM0U1JC5j2OOgjBAc3EHBgDgRtBBBGtcjES9hpowSZI8d7bHljh5QD2jkXpkr5PK+VRIc6skOaDIbgAiw+jrNtXOo42JbnQNuNGJGi2sPeH6+YhrdVuZbWxLpdnKENFV2NtGp5kuqljihtbA6BhbfVvadfS0qH6JEMl5WqYQRFLEy7QwiQC+BpJADrXsC52oG/YvN5GOU0tT04ZpWmFM46iSaBxcBZksesaxdwfquouI0YynlWpmH650BDsN9E4EHR4sJLA44T3Z12BPkTIRK+NBxj+Izmkm1Q20a6tkbLUMsbMeAYmXAcNQaH6MC1jyi27YuZmLUj+Ss5ooWBr9IALaxcYXXBsHt5Li9iOS+9dpxTXJ6PEcPxKboyz4MJfHomxg2JuwAEtOoYsOq4cHDrUZ0aK5Xq4pnh0R5MIADgGtGwa9us+lNNGqkkuDl5GqyPXozyPRMlnjZIS1jicRFr2DSdV99reVTV3BzTkXbLMOa7HHfuCg2iuQL2ubX2WU4iyk8i+NjWa3OBb+uDyS4lpw91rNhr2AXstLE5K0eSfk48TqRDMrZO0Ez48WINIs61rggEauQ60wqW9w7xHegp/W4nSOL73Jvr5Adg8gTaVncnxT6CsTjTaO0JqSUkRBsid5OmtPCd1TAeqZhQxr1tjlsWnc9p6nA+pfOPeWzpu8b4o9AW1aaM3jb0LcoUg/Co35DVfUpuwNPqVVVa7hNZeiqPqVR/icfUqolAeqe5ttvSx9Dh9pygS6LmdDejjPO/8AGV2w/I45viPmwrYIU7bTqSZNqoIohpWssGsucJe9zngGwaOnbs184C9M56qzzQhs6IoIFmIVKMqcWe06IMDhyt7lzThxhr2HZdvTruL6kHEKsJqS4Jkg4MZCBe8Wun7YFloF0s5DBtPZZ6JPhAvRAqBjoV6xr2d45zb7bbD5E90C90KguhiYi5xc7WTtNgNgtsAA5FloU80KWiToWMX01wvDBHfUyVur6Muw3Gy7d19t0Q0aWjWWjSYN0Gs2xW/eN3eU8q8dEiWALzRhQpyfFYkc6T5O5PQfQsKnuZHjc9w6nELW912noPoXzz6Jb/JMmKFh3i/aU7QnNSbHRQO3wsPW0H1osoUiPCK29JP9Tqf/AB5fYqlq3Wfbb08g301QOunmVRUAl1PMEXomcz5B9q/rXLF1rgzivQ//ADyflXTG6ZzyK0HhCmldAxwxNc5k8bTgJcNC8YbYdgLHEctzs5EdbTrE0O2wab+ELhdZVJHCLcWAsm0GMGWaRolOoRsLH6mHVjdj5QTbCCd6MMotS3x0F/oMab3u0Eb9VibcvYnzKeysFqJvYHCjXooyiggK2NgK6bM5aoE8UK94tzIwKdZCn5k2GgG4slxVGeLDcveKBXYmgE4qlxVG+KBeGkCbE0AZpVgaZHTSBYGjCuxNQGadYmBG3UoWp9Mmwo4JlhuGpmG6aQfbKahyfZ2MwV1S3dUP7Tf1oWHrwvs+iui2XB3NiyZSn/pov8bFI1EOCeXFkil5omjzQG+pS9ZNEdzxbeJ3PDMOuGQetU/Vxs6G3YBva8dbHD1qnRQHi7BwTEGhcN1Q/tawrj67FwNNvRS/Wj/jjUlLVWNduCbtjC3tjC2NiC2thWFmJ6jBkIW5tOtkcB5FnLI2JpdI5rGgXLnkNaBzk2W1mJ6jEUy2NpllQ18UovE+OQb43tf+ElOJqlkbcUhaxo+k8hres6lr2k9Q3FPzLLQIPX8I1BCWgSGW7rOMQxtYOVznbCOZtzzLCr4UsnxjuXSynwWRuHLba/COda9hPWHRTL0UqC0nCbk2TbI+M/xInDtZiH/6pHk6ugqWY6eRkjb2JYb2O4jaDzFX2E9Y3NKsTSInoV5o1faZ9QLNKsTSIqWDcV4Ywr7SeoEOpFrdSIyYQsTTg9O7l6lfaZ9RWHhEiwZUqh/FB85jXetR4OUu4X6fBlioG8RO64WKG3XF9npXRaLgUmxZIg5sY6pHj1KeLm/ANJfJTBue8feSH1rpChQPnA2+Dndbr1etU2dtVy8u/wC3/Mb+JqpxUts9w3OI7SgNSk+amc1TSsc2CTC0vxEFrHC5AF+6B12AUYRnIVI97XYWl1iL26FGk1yVB+fOuskN3VE+zY12BvmssFhFnTWR621FRY/xHHscSm3EZB9B/Utb6R/gP6iokvoab/Ucz5yVMl8U9Q4O74GV9j0i9kyD77de7m6NyXFHD6LvK0r0sO426FrhdGTZHIWODmEtcCCHA2cCNhBGsFbq/Lc9TIH1EjpHWAu7kA3DYPImgH/vKncEQ5PaexRtItWeCRZAm19V14dusax0r0N17dfoWLNUYvkPNf1pxSV8kLsUcj43HViY5zXW5y0g25lqfF5TzhZhibIaj9+dNYXYjU1JcGhocJZL2HJtXrs7a25PGqvFhtfTPvbdtQx977FrlcRyWUFBihz5rofm6mfbcte/SN6pLhFGcLmUvDjPTDH6gFDba72svXNK1wSiX1/CtlGVmHHHHfa6JmCToxEnD/TY86ijqgkk3JJNyfpE3vcnaTfWtGPevCVRQNy3O5813uc44Wi7iXGwFgLnmCYJ5lXvx4o9JTJaMFjf0e5r5NcN07x6D+ZdTXH/ANHOa9JO3dUOPWyFdgQArLv+3/Nb+Nip3lJtppRulePtFXDzgPcs/mN/E1VCy8y1XUDdUSjqkcgGCl2Yzu5lH7zD2OURUkzPmw6T+j8yjBM1k2yYiqWbapSmQeloXhjG4LQKgL0ThWjJtZTt3BbZaNh+iOpaGTBOHTKgZTUDNwWBoWgarjoKdSPXhOpKFjU0YO0u67rZHktp39i2tCcQKaobMYyZEbyEjyBNZc3xtDusAhHXrW9qUXZ/UCNyMfCb1H2pPyId7T1ouIwszGFNV9Bu/qRybITt7es+tMZMnuG7rClskIshk1LrVouzIVlqEte2/K3m3ocj2dkOEx87XdhHtQBUp3X9G6b9XVN3SNPnNHurti4N+jdN+tqm7xEeyT2LvKAEZyfNt8cekKpGdTbV1UN1XP8A5XK2+c/zP9XqKqbnm22Uaz65N/kcqAMjebD7F/Q30lBETyHJZzugelQEpEizbIhoqFm2pVMhQSLISIaKlZipQgRbIt2k1IW2oW0VKpB6ZF7pUx4wvRUKkHzZVujnKFidbWVCAKGcpGdMOMrzjKgH2nWYnQ7jC94wlAfumTSR4utenWl8qUAFnlsi6X/lUZUlzqddjPHPoUaUZ0j0db/R0ltWzt3xNPVjH5lYZVt/R9ltlJ43wfnaPzKyV1CgjOj5g9PqKqjn222U6z63L+Mq12dH/Dnp9RVVuEJtsqVn1h569frVBHU6oZLE9CarbAdaiAUFQsxUofiRrNXNqTKEpjjfHHhZjc997AXAAAaLkkn0raTbpGJNRVvo0CqWQqlLTwPz8lVSeXTDd+4d6huWcmSUk74ZcOJhGtpuwggOa5p3EEHYtShKPaMRyQn8XZvFUtgq0I0qIZFyZNWTNhgaHPde1yGtAaLkucdgAWTY442vRVo67goykPoQf34/WUHzlyAaIxjTRzB7b3YHNwuGHEwh2vVibr59g2I+HTKouScl0hNqW4T3Rv3Nhh1G98V3X1W1W1G9+SyTatBhOneTKOapkEcDHySEEhrRc2AuTuAA5SqZCXG17xpbzmLlMf8AJ1HU0+goFM5zHOa8Oa5ri1zXAtc1wNiCDrBuoAtxlZcaQXjKcUrJJTaJkkhAuRGxz3Ab7NBNkFBLjSwdUprLRVDAS+GoaALkuika0DeSW2CZmpQUZZekvGPHHoKBIlXy3Z5QhqyzaOh8BMtsrAeFC4feRn1KzqqtwNTYcrw87Xjqbi9StUoUFZzD5O7pHrVV+EgWyrVfzAetjD61anOQfJ3eT0qrXCa22VKjn0R64Y1QRZbIdq1pxQU5kkDRfXu5BynqUAWyfkUSMDnOcL7AANm/X5VKczsncXmc5rnuvHYgAA7QR22TGMFoADTYCw1HYESyVlAxPuBbVY3FwRutqXo8eahljJnk8zG8mCcY90T6Vge1rQ4iwJLRhJ0lm9zf6VhrdsGoAawb85zkzcNRUvk0hFw0AFtzZrQBch3MpfHliwxY6bZfD3WPW3W219vJa6EVOVWOeS7m2AAW3WJXs8nLjljaj23Z8vwMWeOZPJFKKjS/6RX4ju/at8w+8i2a+QZaOpEzXtfZjxhAIJDm22omMpR/vdQ9qf5Gy+Ip2PYNYJ762Egggg2O4leDHLSalV0fayxcoSinVo6pDFTODfm9YBJ0uvWNYw4tv/vMeG54ZryVFTjjdEG6NoDcUhAIJvbVq27BqU9ly9G4Y2Q0zbOJGCXA8W197t6LBR7KOWS598Ldgt3RPWSNZXebho6bb/X8jyYnl9iUopKn0+yDHMao8KHrf7qk/BvkKekrg92jcDE9hDXEu7otOoEDwd63nKTtze32p1kbLLo52uLWuHdAtvh1FpBIcASCNoPMvMnyevIm4NLsmzM55TWuhdE7Q4BhkDTh1i98ey99Vtq5LnvkGonr55WNaA9zSLuAOqNrdY8i6Zx1jQdHTvjYGMwmKSN1sLnE6iwh1xYEEHrN1Dct5RMsznjEAQ213XJAaBckAC5tewAte3IvB4XjzwKSnK+q/a7f+39jpkyLJOLjGuHf8fwiDOzYqR9Bvns9qnvBMJaR9RpW4cbYrEEHvTJcaj+8EKdM7eesotmvlYQyO0jXPa5ltRF2kG4PdGx22WvOc/RJwXP9no8ZxWWLn0dPqsqloOItI0mAhuvwrgjyelVsqckzB7rRusHut3uy5tyru9dnTHh7unnaC4OvhABJDiAC59gDicbDeuWVVQS9x2Xe4222uSbeReT/AB88ksk9k0qXf7nfynBwjr3yQmpBFwdRBsRyggpojucNPrxjl1O6RsPV6ECX1meAlnBbLhytTc7njrierbKn2YEuHKdIf47R51x61bvTqFGecQ+Tv/p/EFVvhSH+py88cB/7eNWlzgHyaTmaD1EFVf4VY/l4dyPpoSP6WaM9rCPIqCHLJkhabtJB3g2PYsUlAb+PSeHJ5zvavfhCX9pJ57vam6SAdjKs37Wbz3+1L4Xn/bTf3H+1NEkA8+GJ/wBtN57vashlyoH+9L5xTFJAERnFU/tpfOKXxgqf2snXdDkkASGcdT+1d1N9iybnNUjZIfNZ7qwjyUS2+vl5LjUAdZvq2pjNGWkgoAkM56n9p9iP3UjnRUna8HpZH7qFJIAt8Z6jwmf22exetzpqB9JnmM9iEJJ2A58canlLD/SFrOc8p2ti80+8g69UqhYRqcuPkaWubHYi2oOv0jukOXi9VAVzUkw11Kf+pi7XgK1/HlUjIbrVUBHJURfjarK/Cw5+pUE7nhD2ua7Y5paegixXB+EHMSSQ6I2EsZcad7rCOWNxu6MuOppB7oX1Xc4G1wV3xBcuZOjqW4Hl9hruHFtjvCgKi1+RKiBxbNFLG4cjmkdRO0c4TXQu3FWvjyNGwYWy1JA3mP1tXvwWzw5+uP3EBU7RHcUtGdytj8FM8Of7v3F58Es8Ob7v3EBU7RlLAVbD4IZ4U33XuJHI8fhTfde4gKn4ClgKtf8AAsfhTdUXuLz4Ej8KXqi9xAVRwFLAVa34Cj8KXqh9xL4Ci8KXqh9xAVopMvOYzCWNdYWBJI1clwNqFzPc9xc7aTdWqOQIvCl82H3F58XovCk82H3FQVTwpYVas5uReFJ5kHuLz4txeFJ5kHuICquFKytT8WofCk8yD3F58WIfCk/twe4gKr2SsrUfFeHwn/24PcXnxVh8J/8Abp/cQFWLJWVpvipD4Tv7VP7i8+KUHhP8kVPf8CA4Zwa5mTVtZE4McImSB5eRZpLTcNB5ddidwvzA2X+K8POtObmTI4Lhj5HE7TJYu5he2oc2xHlAYv2FD6iPk8qIkLU6K6AG8XS4uiOhS0KAHcXS4uiOhS0KAHcXS4uiOhS0KAHcXS4uiOhS0KAHcXS4uiOhS0KAYiALA06I6FLQoAdxdLi6I6FLQoAdxdLi6I6FLQoAdxdLi6I6FLQoAdxdLi6I6FLQoBhFFYg86I4yvBCtlkB//9k="/>
          <p:cNvSpPr>
            <a:spLocks noChangeAspect="1" noChangeArrowheads="1"/>
          </p:cNvSpPr>
          <p:nvPr/>
        </p:nvSpPr>
        <p:spPr bwMode="auto">
          <a:xfrm>
            <a:off x="0" y="-229130"/>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pic>
        <p:nvPicPr>
          <p:cNvPr id="72" name="Picture 2" descr="C:\Projects\current\11-0485 Celeste Fetsch\art\jpg-png\ciofront3.png"/>
          <p:cNvPicPr>
            <a:picLocks noChangeAspect="1" noChangeArrowheads="1"/>
          </p:cNvPicPr>
          <p:nvPr/>
        </p:nvPicPr>
        <p:blipFill rotWithShape="1">
          <a:blip r:embed="rId3" cstate="print"/>
          <a:srcRect t="-2" b="210"/>
          <a:stretch/>
        </p:blipFill>
        <p:spPr bwMode="auto">
          <a:xfrm flipH="1">
            <a:off x="2701902" y="1483405"/>
            <a:ext cx="1072119" cy="1066667"/>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a:extLst/>
        </p:spPr>
      </p:pic>
      <p:pic>
        <p:nvPicPr>
          <p:cNvPr id="77" name="Picture 3"/>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b="26"/>
          <a:stretch/>
        </p:blipFill>
        <p:spPr bwMode="auto">
          <a:xfrm>
            <a:off x="5043801" y="1477266"/>
            <a:ext cx="1082160" cy="1077845"/>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a:extLst/>
        </p:spPr>
      </p:pic>
      <p:pic>
        <p:nvPicPr>
          <p:cNvPr id="85" name="Picture 4" descr="\\MV-FS\Projects\Cisco\03_Assets\Photography\01_Cisco_Photography\People\PNG Images\MAE18280_wPath.png"/>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11627" r="188" b="29"/>
          <a:stretch/>
        </p:blipFill>
        <p:spPr bwMode="auto">
          <a:xfrm>
            <a:off x="5054830" y="4755167"/>
            <a:ext cx="1072119" cy="1074394"/>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a:extLst/>
        </p:spPr>
      </p:pic>
      <p:grpSp>
        <p:nvGrpSpPr>
          <p:cNvPr id="17" name="Group 16"/>
          <p:cNvGrpSpPr/>
          <p:nvPr/>
        </p:nvGrpSpPr>
        <p:grpSpPr>
          <a:xfrm>
            <a:off x="2003351" y="2133601"/>
            <a:ext cx="5091788" cy="3299062"/>
            <a:chOff x="1766886" y="2011247"/>
            <a:chExt cx="5469468" cy="3543769"/>
          </a:xfrm>
        </p:grpSpPr>
        <p:sp>
          <p:nvSpPr>
            <p:cNvPr id="90" name="Arc 89"/>
            <p:cNvSpPr/>
            <p:nvPr/>
          </p:nvSpPr>
          <p:spPr>
            <a:xfrm>
              <a:off x="1996015" y="2038171"/>
              <a:ext cx="5164667" cy="3285067"/>
            </a:xfrm>
            <a:prstGeom prst="arc">
              <a:avLst>
                <a:gd name="adj1" fmla="val 19082322"/>
                <a:gd name="adj2" fmla="val 20801175"/>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sp>
          <p:nvSpPr>
            <p:cNvPr id="92" name="Arc 91"/>
            <p:cNvSpPr/>
            <p:nvPr/>
          </p:nvSpPr>
          <p:spPr>
            <a:xfrm rot="449379">
              <a:off x="1766886" y="2269949"/>
              <a:ext cx="5164667" cy="3285067"/>
            </a:xfrm>
            <a:prstGeom prst="arc">
              <a:avLst>
                <a:gd name="adj1" fmla="val 8327217"/>
                <a:gd name="adj2" fmla="val 9884211"/>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sp>
          <p:nvSpPr>
            <p:cNvPr id="93" name="Arc 92"/>
            <p:cNvSpPr/>
            <p:nvPr/>
          </p:nvSpPr>
          <p:spPr>
            <a:xfrm>
              <a:off x="1800753" y="2041348"/>
              <a:ext cx="5164667" cy="3285067"/>
            </a:xfrm>
            <a:prstGeom prst="arc">
              <a:avLst>
                <a:gd name="adj1" fmla="val 11588706"/>
                <a:gd name="adj2" fmla="val 13094407"/>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sp>
          <p:nvSpPr>
            <p:cNvPr id="94" name="Arc 93"/>
            <p:cNvSpPr/>
            <p:nvPr/>
          </p:nvSpPr>
          <p:spPr>
            <a:xfrm rot="21382308">
              <a:off x="1779120" y="2011247"/>
              <a:ext cx="5164667" cy="3285067"/>
            </a:xfrm>
            <a:prstGeom prst="arc">
              <a:avLst>
                <a:gd name="adj1" fmla="val 15266028"/>
                <a:gd name="adj2" fmla="val 17533427"/>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sp>
          <p:nvSpPr>
            <p:cNvPr id="108" name="Arc 107"/>
            <p:cNvSpPr/>
            <p:nvPr/>
          </p:nvSpPr>
          <p:spPr>
            <a:xfrm rot="157362">
              <a:off x="2037820" y="2137755"/>
              <a:ext cx="5164667" cy="3285067"/>
            </a:xfrm>
            <a:prstGeom prst="arc">
              <a:avLst>
                <a:gd name="adj1" fmla="val 528666"/>
                <a:gd name="adj2" fmla="val 2376668"/>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sp>
          <p:nvSpPr>
            <p:cNvPr id="109" name="Arc 108"/>
            <p:cNvSpPr/>
            <p:nvPr/>
          </p:nvSpPr>
          <p:spPr>
            <a:xfrm rot="21381252">
              <a:off x="2071687" y="2219149"/>
              <a:ext cx="5164667" cy="3285067"/>
            </a:xfrm>
            <a:prstGeom prst="arc">
              <a:avLst>
                <a:gd name="adj1" fmla="val 4862005"/>
                <a:gd name="adj2" fmla="val 7447891"/>
              </a:avLst>
            </a:prstGeom>
            <a:noFill/>
            <a:ln w="50800" cap="flat" cmpd="sng" algn="ctr">
              <a:gradFill flip="none" rotWithShape="1">
                <a:gsLst>
                  <a:gs pos="98750">
                    <a:schemeClr val="tx2"/>
                  </a:gs>
                  <a:gs pos="50000">
                    <a:schemeClr val="tx2"/>
                  </a:gs>
                  <a:gs pos="0">
                    <a:schemeClr val="bg2">
                      <a:lumMod val="75000"/>
                    </a:schemeClr>
                  </a:gs>
                </a:gsLst>
                <a:lin ang="0" scaled="1"/>
                <a:tileRect/>
              </a:gra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US" sz="1600" kern="1200" dirty="0">
                <a:solidFill>
                  <a:srgbClr val="000000"/>
                </a:solidFill>
                <a:latin typeface="Arial"/>
                <a:ea typeface="+mn-ea"/>
                <a:cs typeface="+mn-cs"/>
              </a:endParaRPr>
            </a:p>
          </p:txBody>
        </p:sp>
      </p:grpSp>
      <p:pic>
        <p:nvPicPr>
          <p:cNvPr id="112" name="Picture 2" descr="C:\Projects\current\11-0485 Celeste Fetsch\art\jpg-png\ciofront3.png"/>
          <p:cNvPicPr>
            <a:picLocks noChangeAspect="1" noChangeArrowheads="1"/>
          </p:cNvPicPr>
          <p:nvPr/>
        </p:nvPicPr>
        <p:blipFill rotWithShape="1">
          <a:blip r:embed="rId6" cstate="print"/>
          <a:srcRect b="26"/>
          <a:stretch/>
        </p:blipFill>
        <p:spPr bwMode="auto">
          <a:xfrm flipH="1">
            <a:off x="1473546" y="3136652"/>
            <a:ext cx="1082160" cy="1071747"/>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a:extLst/>
        </p:spPr>
      </p:pic>
      <p:pic>
        <p:nvPicPr>
          <p:cNvPr id="115" name="Picture 114" descr="HAF28178.png"/>
          <p:cNvPicPr>
            <a:picLocks noChangeAspect="1"/>
          </p:cNvPicPr>
          <p:nvPr/>
        </p:nvPicPr>
        <p:blipFill rotWithShape="1">
          <a:blip r:embed="rId7" cstate="print"/>
          <a:stretch/>
        </p:blipFill>
        <p:spPr bwMode="auto">
          <a:xfrm>
            <a:off x="2701904" y="4753719"/>
            <a:ext cx="1068140" cy="1077030"/>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p:spPr>
      </p:pic>
      <p:grpSp>
        <p:nvGrpSpPr>
          <p:cNvPr id="16" name="Group 15"/>
          <p:cNvGrpSpPr/>
          <p:nvPr/>
        </p:nvGrpSpPr>
        <p:grpSpPr>
          <a:xfrm>
            <a:off x="3076659" y="2793728"/>
            <a:ext cx="3250492" cy="1884845"/>
            <a:chOff x="-2298011" y="270577"/>
            <a:chExt cx="3604699" cy="2121913"/>
          </a:xfrm>
        </p:grpSpPr>
        <p:pic>
          <p:nvPicPr>
            <p:cNvPr id="21" name="Picture 18" descr="http://cdn.gottabemobile.com/wp-content/uploads/ipad-2.jpg"/>
            <p:cNvPicPr>
              <a:picLocks noChangeAspect="1" noChangeArrowheads="1"/>
            </p:cNvPicPr>
            <p:nvPr/>
          </p:nvPicPr>
          <p:blipFill>
            <a:blip r:embed="rId8" cstate="print"/>
            <a:srcRect/>
            <a:stretch>
              <a:fillRect/>
            </a:stretch>
          </p:blipFill>
          <p:spPr bwMode="auto">
            <a:xfrm>
              <a:off x="-1524657" y="276639"/>
              <a:ext cx="995272" cy="1461477"/>
            </a:xfrm>
            <a:prstGeom prst="rect">
              <a:avLst/>
            </a:prstGeom>
            <a:noFill/>
          </p:spPr>
        </p:pic>
        <p:pic>
          <p:nvPicPr>
            <p:cNvPr id="50" name="Picture 26" descr="C:\Users\bbelding.CISCO\Pictures\Cisco\Devices\blackberry-9700-phone.jpg"/>
            <p:cNvPicPr>
              <a:picLocks noChangeAspect="1" noChangeArrowheads="1"/>
            </p:cNvPicPr>
            <p:nvPr/>
          </p:nvPicPr>
          <p:blipFill rotWithShape="1">
            <a:blip r:embed="rId9" cstate="screen">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2298011" y="725539"/>
              <a:ext cx="508690" cy="881003"/>
            </a:xfrm>
            <a:prstGeom prst="roundRect">
              <a:avLst/>
            </a:prstGeom>
            <a:noFill/>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52" name="Picture 3" descr="C:\Users\bbelding.CISCO\Pictures\Cisco\Devices\galaxytabportrait.jpg"/>
            <p:cNvPicPr>
              <a:picLocks noChangeAspect="1" noChangeArrowheads="1"/>
            </p:cNvPicPr>
            <p:nvPr/>
          </p:nvPicPr>
          <p:blipFill rotWithShape="1">
            <a:blip r:embed="rId10" cstate="screen">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340183" y="270577"/>
              <a:ext cx="677411" cy="1067818"/>
            </a:xfrm>
            <a:prstGeom prst="roundRect">
              <a:avLst/>
            </a:prstGeom>
            <a:noFill/>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89" name="Picture 88" descr="PC_laptop.png"/>
            <p:cNvPicPr>
              <a:picLocks noChangeAspect="1"/>
            </p:cNvPicPr>
            <p:nvPr/>
          </p:nvPicPr>
          <p:blipFill>
            <a:blip r:embed="rId11" cstate="email"/>
            <a:stretch>
              <a:fillRect/>
            </a:stretch>
          </p:blipFill>
          <p:spPr>
            <a:xfrm>
              <a:off x="-2143480" y="1191455"/>
              <a:ext cx="1493520" cy="1093323"/>
            </a:xfrm>
            <a:prstGeom prst="rect">
              <a:avLst/>
            </a:prstGeom>
            <a:effectLst>
              <a:outerShdw blurRad="50800" dist="38100" dir="5400000" algn="t" rotWithShape="0">
                <a:prstClr val="black">
                  <a:alpha val="40000"/>
                </a:prstClr>
              </a:outerShdw>
            </a:effectLst>
          </p:spPr>
        </p:pic>
        <p:pic>
          <p:nvPicPr>
            <p:cNvPr id="95" name="Picture 3" descr="C:\Users\Brent.DUARTE\Documents\Current jobs\Adobe\09-0988\Art\Png\macbookpro.png"/>
            <p:cNvPicPr>
              <a:picLocks noChangeAspect="1" noChangeArrowheads="1"/>
            </p:cNvPicPr>
            <p:nvPr/>
          </p:nvPicPr>
          <p:blipFill>
            <a:blip r:embed="rId12" cstate="email"/>
            <a:srcRect/>
            <a:stretch>
              <a:fillRect/>
            </a:stretch>
          </p:blipFill>
          <p:spPr bwMode="auto">
            <a:xfrm>
              <a:off x="-340183" y="1069127"/>
              <a:ext cx="1646871" cy="881859"/>
            </a:xfrm>
            <a:prstGeom prst="rect">
              <a:avLst/>
            </a:prstGeom>
            <a:noFill/>
            <a:effectLst>
              <a:outerShdw blurRad="50800" dist="38100" dir="5400000" algn="t" rotWithShape="0">
                <a:prstClr val="black">
                  <a:alpha val="40000"/>
                </a:prstClr>
              </a:outerShdw>
            </a:effectLst>
          </p:spPr>
        </p:pic>
        <p:pic>
          <p:nvPicPr>
            <p:cNvPr id="22" name="Picture 5" descr="C:\Users\bbelding.CISCO\Pictures\Cisco\Devices\iphone4single.png"/>
            <p:cNvPicPr>
              <a:picLocks noChangeAspect="1" noChangeArrowheads="1"/>
            </p:cNvPicPr>
            <p:nvPr/>
          </p:nvPicPr>
          <p:blipFill>
            <a:blip r:embed="rId1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1421" y="1581890"/>
              <a:ext cx="490391" cy="810600"/>
            </a:xfrm>
            <a:prstGeom prst="rect">
              <a:avLst/>
            </a:prstGeom>
            <a:gradFill flip="none" rotWithShape="1">
              <a:gsLst>
                <a:gs pos="0">
                  <a:srgbClr val="92D050"/>
                </a:gs>
                <a:gs pos="100000">
                  <a:srgbClr val="006600"/>
                </a:gs>
              </a:gsLst>
              <a:lin ang="5400000" scaled="0"/>
              <a:tileRect/>
            </a:gradFill>
            <a:ln>
              <a:noFill/>
            </a:ln>
            <a:effectLst/>
            <a:extLst/>
          </p:spPr>
        </p:pic>
        <p:pic>
          <p:nvPicPr>
            <p:cNvPr id="51" name="Picture 4" descr="C:\Users\bbelding.CISCO\Pictures\Cisco\Devices\DroidIncredible.jpg"/>
            <p:cNvPicPr>
              <a:picLocks noChangeAspect="1" noChangeArrowheads="1"/>
            </p:cNvPicPr>
            <p:nvPr/>
          </p:nvPicPr>
          <p:blipFill rotWithShape="1">
            <a:blip r:embed="rId14" cstate="screen">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726455" y="591897"/>
              <a:ext cx="536086" cy="1066216"/>
            </a:xfrm>
            <a:prstGeom prst="roundRect">
              <a:avLst/>
            </a:prstGeom>
            <a:noFill/>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pic>
        <p:nvPicPr>
          <p:cNvPr id="118" name="Picture 117"/>
          <p:cNvPicPr>
            <a:picLocks noChangeAspect="1"/>
          </p:cNvPicPr>
          <p:nvPr/>
        </p:nvPicPr>
        <p:blipFill rotWithShape="1">
          <a:blip r:embed="rId15" cstate="print">
            <a:extLst>
              <a:ext uri="{28A0092B-C50C-407E-A947-70E740481C1C}">
                <a14:useLocalDpi xmlns:mc="http://schemas.openxmlformats.org/markup-compatibility/2006" xmlns:mv="urn:schemas-microsoft-com:mac:vml" xmlns:a14="http://schemas.microsoft.com/office/drawing/2010/main" xmlns="" val="0"/>
              </a:ext>
            </a:extLst>
          </a:blip>
          <a:srcRect l="-3285" b="142"/>
          <a:stretch/>
        </p:blipFill>
        <p:spPr>
          <a:xfrm>
            <a:off x="6566775" y="3135746"/>
            <a:ext cx="1082161" cy="1073396"/>
          </a:xfrm>
          <a:prstGeom prst="ellipse">
            <a:avLst/>
          </a:prstGeom>
          <a:gradFill>
            <a:gsLst>
              <a:gs pos="0">
                <a:schemeClr val="tx1"/>
              </a:gs>
              <a:gs pos="100000">
                <a:schemeClr val="tx2">
                  <a:lumMod val="60000"/>
                  <a:lumOff val="40000"/>
                </a:schemeClr>
              </a:gs>
            </a:gsLst>
            <a:lin ang="5400000" scaled="0"/>
          </a:gradFill>
          <a:ln w="19050">
            <a:solidFill>
              <a:schemeClr val="tx1"/>
            </a:solidFill>
          </a:ln>
          <a:effectLst/>
        </p:spPr>
      </p:pic>
      <p:sp>
        <p:nvSpPr>
          <p:cNvPr id="57" name="TextBox 56"/>
          <p:cNvSpPr txBox="1"/>
          <p:nvPr/>
        </p:nvSpPr>
        <p:spPr>
          <a:xfrm>
            <a:off x="6105607" y="1748972"/>
            <a:ext cx="1329267"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Network </a:t>
            </a:r>
          </a:p>
          <a:p>
            <a:r>
              <a:rPr lang="en-US" dirty="0"/>
              <a:t>Team</a:t>
            </a:r>
          </a:p>
        </p:txBody>
      </p:sp>
      <p:sp>
        <p:nvSpPr>
          <p:cNvPr id="58" name="TextBox 57"/>
          <p:cNvSpPr txBox="1"/>
          <p:nvPr/>
        </p:nvSpPr>
        <p:spPr>
          <a:xfrm>
            <a:off x="6139649" y="5024468"/>
            <a:ext cx="1329267"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Human Resources</a:t>
            </a:r>
          </a:p>
        </p:txBody>
      </p:sp>
      <p:sp>
        <p:nvSpPr>
          <p:cNvPr id="59" name="TextBox 58"/>
          <p:cNvSpPr txBox="1"/>
          <p:nvPr/>
        </p:nvSpPr>
        <p:spPr>
          <a:xfrm>
            <a:off x="1340196" y="1748423"/>
            <a:ext cx="1329267"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Compliance Operations</a:t>
            </a:r>
          </a:p>
        </p:txBody>
      </p:sp>
      <p:sp>
        <p:nvSpPr>
          <p:cNvPr id="60" name="TextBox 59"/>
          <p:cNvSpPr txBox="1"/>
          <p:nvPr/>
        </p:nvSpPr>
        <p:spPr>
          <a:xfrm>
            <a:off x="210531" y="3397615"/>
            <a:ext cx="1329267"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Security Operations</a:t>
            </a:r>
          </a:p>
        </p:txBody>
      </p:sp>
      <p:sp>
        <p:nvSpPr>
          <p:cNvPr id="61" name="TextBox 60"/>
          <p:cNvSpPr txBox="1"/>
          <p:nvPr/>
        </p:nvSpPr>
        <p:spPr>
          <a:xfrm>
            <a:off x="1349992" y="5015763"/>
            <a:ext cx="1329267"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Application Team</a:t>
            </a:r>
          </a:p>
        </p:txBody>
      </p:sp>
      <p:sp>
        <p:nvSpPr>
          <p:cNvPr id="63" name="TextBox 62"/>
          <p:cNvSpPr txBox="1"/>
          <p:nvPr/>
        </p:nvSpPr>
        <p:spPr>
          <a:xfrm>
            <a:off x="7648936" y="3404679"/>
            <a:ext cx="1352190" cy="535531"/>
          </a:xfrm>
          <a:prstGeom prst="rect">
            <a:avLst/>
          </a:prstGeom>
          <a:noFill/>
        </p:spPr>
        <p:txBody>
          <a:bodyPr wrap="square" rtlCol="0" anchor="ctr">
            <a:spAutoFit/>
          </a:bodyPr>
          <a:lstStyle>
            <a:defPPr>
              <a:defRPr lang="en-US"/>
            </a:defPPr>
            <a:lvl1pPr algn="ctr">
              <a:lnSpc>
                <a:spcPct val="90000"/>
              </a:lnSpc>
              <a:defRPr sz="1600">
                <a:effectLst>
                  <a:outerShdw blurRad="12700" dist="38100" dir="2700000" algn="tl">
                    <a:srgbClr val="000000">
                      <a:alpha val="18000"/>
                    </a:srgbClr>
                  </a:outerShdw>
                </a:effectLst>
                <a:latin typeface="Arial"/>
              </a:defRPr>
            </a:lvl1pPr>
          </a:lstStyle>
          <a:p>
            <a:r>
              <a:rPr lang="en-US" dirty="0"/>
              <a:t>Endpoint </a:t>
            </a:r>
          </a:p>
          <a:p>
            <a:r>
              <a:rPr lang="en-US" dirty="0"/>
              <a:t>Team</a:t>
            </a:r>
          </a:p>
        </p:txBody>
      </p:sp>
    </p:spTree>
    <p:extLst>
      <p:ext uri="{BB962C8B-B14F-4D97-AF65-F5344CB8AC3E}">
        <p14:creationId xmlns:mc="http://schemas.openxmlformats.org/markup-compatibility/2006" xmlns:mv="urn:schemas-microsoft-com:mac:vml" xmlns:p14="http://schemas.microsoft.com/office/powerpoint/2010/main" xmlns="" val="1488210616"/>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41874" y="1579327"/>
            <a:ext cx="8221133" cy="4719883"/>
            <a:chOff x="341874" y="1579327"/>
            <a:chExt cx="8221133" cy="4719883"/>
          </a:xfrm>
        </p:grpSpPr>
        <p:sp>
          <p:nvSpPr>
            <p:cNvPr id="61" name="Rounded Rectangle 60"/>
            <p:cNvSpPr/>
            <p:nvPr/>
          </p:nvSpPr>
          <p:spPr>
            <a:xfrm>
              <a:off x="350340" y="1579327"/>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6" name="Rounded Rectangle 55"/>
            <p:cNvSpPr/>
            <p:nvPr/>
          </p:nvSpPr>
          <p:spPr>
            <a:xfrm>
              <a:off x="341874" y="2377677"/>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7" name="Rounded Rectangle 56"/>
            <p:cNvSpPr/>
            <p:nvPr/>
          </p:nvSpPr>
          <p:spPr>
            <a:xfrm>
              <a:off x="350341" y="3176027"/>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9" name="Rounded Rectangle 58"/>
            <p:cNvSpPr/>
            <p:nvPr/>
          </p:nvSpPr>
          <p:spPr>
            <a:xfrm>
              <a:off x="358807" y="4772727"/>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0" name="Rounded Rectangle 59"/>
            <p:cNvSpPr/>
            <p:nvPr/>
          </p:nvSpPr>
          <p:spPr>
            <a:xfrm>
              <a:off x="367274" y="5571076"/>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8" name="Rounded Rectangle 57"/>
            <p:cNvSpPr/>
            <p:nvPr/>
          </p:nvSpPr>
          <p:spPr>
            <a:xfrm>
              <a:off x="341874" y="3974377"/>
              <a:ext cx="8195733" cy="728134"/>
            </a:xfrm>
            <a:prstGeom prst="roundRect">
              <a:avLst>
                <a:gd name="adj" fmla="val 0"/>
              </a:avLst>
            </a:prstGeom>
            <a:gradFill flip="none" rotWithShape="1">
              <a:gsLst>
                <a:gs pos="0">
                  <a:schemeClr val="bg1">
                    <a:lumMod val="60000"/>
                    <a:lumOff val="40000"/>
                    <a:alpha val="52000"/>
                  </a:schemeClr>
                </a:gs>
                <a:gs pos="75000">
                  <a:schemeClr val="tx2">
                    <a:lumMod val="7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grpSp>
      <p:sp>
        <p:nvSpPr>
          <p:cNvPr id="34" name="Rounded Rectangle 33"/>
          <p:cNvSpPr/>
          <p:nvPr/>
        </p:nvSpPr>
        <p:spPr>
          <a:xfrm>
            <a:off x="6436798" y="1627087"/>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5" name="Rounded Rectangle 34"/>
          <p:cNvSpPr/>
          <p:nvPr/>
        </p:nvSpPr>
        <p:spPr>
          <a:xfrm>
            <a:off x="6436798" y="2424887"/>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6" name="Rounded Rectangle 35"/>
          <p:cNvSpPr/>
          <p:nvPr/>
        </p:nvSpPr>
        <p:spPr>
          <a:xfrm>
            <a:off x="6436798" y="3222687"/>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7" name="Rounded Rectangle 36"/>
          <p:cNvSpPr/>
          <p:nvPr/>
        </p:nvSpPr>
        <p:spPr>
          <a:xfrm>
            <a:off x="6436798" y="4020487"/>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8" name="Rounded Rectangle 37"/>
          <p:cNvSpPr/>
          <p:nvPr/>
        </p:nvSpPr>
        <p:spPr>
          <a:xfrm>
            <a:off x="6436798" y="4818287"/>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9" name="Rounded Rectangle 38"/>
          <p:cNvSpPr/>
          <p:nvPr/>
        </p:nvSpPr>
        <p:spPr>
          <a:xfrm>
            <a:off x="6436798" y="5616085"/>
            <a:ext cx="2250381" cy="575734"/>
          </a:xfrm>
          <a:prstGeom prst="roundRect">
            <a:avLst>
              <a:gd name="adj" fmla="val 50000"/>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1"/>
          <p:cNvSpPr>
            <a:spLocks noGrp="1"/>
          </p:cNvSpPr>
          <p:nvPr>
            <p:ph type="title"/>
          </p:nvPr>
        </p:nvSpPr>
        <p:spPr/>
        <p:txBody>
          <a:bodyPr/>
          <a:lstStyle/>
          <a:p>
            <a:r>
              <a:rPr lang="en-US" dirty="0" smtClean="0"/>
              <a:t>Who Is Addressing the BYOD Needs</a:t>
            </a:r>
            <a:endParaRPr lang="en-US" dirty="0"/>
          </a:p>
        </p:txBody>
      </p:sp>
      <p:pic>
        <p:nvPicPr>
          <p:cNvPr id="10" name="Picture 9"/>
          <p:cNvPicPr>
            <a:picLocks noChangeAspect="1"/>
          </p:cNvPicPr>
          <p:nvPr/>
        </p:nvPicPr>
        <p:blipFill>
          <a:blip r:embed="rId3" cstate="print"/>
          <a:stretch>
            <a:fillRect/>
          </a:stretch>
        </p:blipFill>
        <p:spPr>
          <a:xfrm>
            <a:off x="6857211" y="2500981"/>
            <a:ext cx="1439202" cy="378737"/>
          </a:xfrm>
          <a:prstGeom prst="rect">
            <a:avLst/>
          </a:prstGeom>
        </p:spPr>
      </p:pic>
      <p:sp>
        <p:nvSpPr>
          <p:cNvPr id="11" name="Rectangle 10"/>
          <p:cNvSpPr/>
          <p:nvPr/>
        </p:nvSpPr>
        <p:spPr>
          <a:xfrm>
            <a:off x="516226" y="2508529"/>
            <a:ext cx="6391113" cy="400110"/>
          </a:xfrm>
          <a:prstGeom prst="rect">
            <a:avLst/>
          </a:prstGeom>
        </p:spPr>
        <p:txBody>
          <a:bodyPr wrap="square">
            <a:spAutoFit/>
          </a:bodyPr>
          <a:lstStyle/>
          <a:p>
            <a:pPr algn="l" rtl="0"/>
            <a:r>
              <a:rPr lang="en-US" kern="1200" dirty="0">
                <a:solidFill>
                  <a:schemeClr val="bg1">
                    <a:lumMod val="75000"/>
                  </a:schemeClr>
                </a:solidFill>
                <a:latin typeface="Arial"/>
                <a:cs typeface="Arial"/>
              </a:rPr>
              <a:t>It is a </a:t>
            </a:r>
            <a:r>
              <a:rPr lang="en-US" sz="2000" spc="-100" dirty="0">
                <a:gradFill flip="none" rotWithShape="1">
                  <a:gsLst>
                    <a:gs pos="100000">
                      <a:srgbClr val="025CE0"/>
                    </a:gs>
                    <a:gs pos="0">
                      <a:srgbClr val="332298"/>
                    </a:gs>
                  </a:gsLst>
                  <a:lin ang="13500000" scaled="1"/>
                  <a:tileRect/>
                </a:gradFill>
                <a:latin typeface="+mj-lt"/>
                <a:ea typeface="+mj-ea"/>
                <a:cs typeface="+mj-cs"/>
              </a:rPr>
              <a:t>security</a:t>
            </a:r>
            <a:r>
              <a:rPr lang="en-US" kern="1200" dirty="0">
                <a:solidFill>
                  <a:schemeClr val="bg1">
                    <a:lumMod val="75000"/>
                  </a:schemeClr>
                </a:solidFill>
                <a:latin typeface="Arial"/>
                <a:cs typeface="Arial"/>
              </a:rPr>
              <a:t> </a:t>
            </a:r>
            <a:r>
              <a:rPr lang="en-US" kern="1200" dirty="0" smtClean="0">
                <a:solidFill>
                  <a:schemeClr val="bg1">
                    <a:lumMod val="75000"/>
                  </a:schemeClr>
                </a:solidFill>
                <a:latin typeface="Arial"/>
                <a:cs typeface="Arial"/>
              </a:rPr>
              <a:t>problem and </a:t>
            </a:r>
            <a:r>
              <a:rPr lang="en-US" kern="1200" dirty="0">
                <a:solidFill>
                  <a:schemeClr val="bg1">
                    <a:lumMod val="75000"/>
                  </a:schemeClr>
                </a:solidFill>
                <a:latin typeface="Arial"/>
                <a:cs typeface="Arial"/>
              </a:rPr>
              <a:t>needs a security solution </a:t>
            </a:r>
          </a:p>
        </p:txBody>
      </p:sp>
      <p:sp>
        <p:nvSpPr>
          <p:cNvPr id="8" name="Rectangle 7"/>
          <p:cNvSpPr/>
          <p:nvPr/>
        </p:nvSpPr>
        <p:spPr>
          <a:xfrm>
            <a:off x="516226" y="1733207"/>
            <a:ext cx="6107938" cy="400110"/>
          </a:xfrm>
          <a:prstGeom prst="rect">
            <a:avLst/>
          </a:prstGeom>
        </p:spPr>
        <p:txBody>
          <a:bodyPr wrap="square">
            <a:spAutoFit/>
          </a:bodyPr>
          <a:lstStyle/>
          <a:p>
            <a:pPr algn="l" rtl="0"/>
            <a:r>
              <a:rPr lang="en-US" kern="1200" dirty="0">
                <a:solidFill>
                  <a:schemeClr val="bg1">
                    <a:lumMod val="75000"/>
                  </a:schemeClr>
                </a:solidFill>
                <a:latin typeface="Arial"/>
                <a:cs typeface="Arial"/>
              </a:rPr>
              <a:t>It is a </a:t>
            </a:r>
            <a:r>
              <a:rPr lang="en-US" sz="2000" spc="-100" dirty="0">
                <a:gradFill flip="none" rotWithShape="1">
                  <a:gsLst>
                    <a:gs pos="100000">
                      <a:srgbClr val="025CE0"/>
                    </a:gs>
                    <a:gs pos="0">
                      <a:srgbClr val="332298"/>
                    </a:gs>
                  </a:gsLst>
                  <a:lin ang="13500000" scaled="1"/>
                  <a:tileRect/>
                </a:gradFill>
                <a:latin typeface="+mj-lt"/>
                <a:ea typeface="+mj-ea"/>
                <a:cs typeface="+mj-cs"/>
              </a:rPr>
              <a:t>wireless</a:t>
            </a:r>
            <a:r>
              <a:rPr lang="en-US" kern="1200" dirty="0">
                <a:solidFill>
                  <a:schemeClr val="bg1">
                    <a:lumMod val="75000"/>
                  </a:schemeClr>
                </a:solidFill>
                <a:latin typeface="Arial"/>
                <a:cs typeface="Arial"/>
              </a:rPr>
              <a:t> </a:t>
            </a:r>
            <a:r>
              <a:rPr lang="en-US" kern="1200" dirty="0" smtClean="0">
                <a:solidFill>
                  <a:schemeClr val="bg1">
                    <a:lumMod val="75000"/>
                  </a:schemeClr>
                </a:solidFill>
                <a:latin typeface="Arial"/>
                <a:cs typeface="Arial"/>
              </a:rPr>
              <a:t>infrastructure problem </a:t>
            </a:r>
            <a:endParaRPr lang="en-US" kern="1200" dirty="0">
              <a:solidFill>
                <a:schemeClr val="bg1">
                  <a:lumMod val="75000"/>
                </a:schemeClr>
              </a:solidFill>
              <a:latin typeface="Arial"/>
              <a:cs typeface="Arial"/>
            </a:endParaRPr>
          </a:p>
        </p:txBody>
      </p:sp>
      <p:pic>
        <p:nvPicPr>
          <p:cNvPr id="51" name="Picture 50" descr="Aruba_Networks.png"/>
          <p:cNvPicPr>
            <a:picLocks noChangeAspect="1"/>
          </p:cNvPicPr>
          <p:nvPr/>
        </p:nvPicPr>
        <p:blipFill>
          <a:blip r:embed="rId4" cstate="print"/>
          <a:stretch>
            <a:fillRect/>
          </a:stretch>
        </p:blipFill>
        <p:spPr>
          <a:xfrm>
            <a:off x="6984224" y="1757028"/>
            <a:ext cx="1173584" cy="316317"/>
          </a:xfrm>
          <a:prstGeom prst="rect">
            <a:avLst/>
          </a:prstGeom>
        </p:spPr>
      </p:pic>
      <p:sp>
        <p:nvSpPr>
          <p:cNvPr id="14" name="Rectangle 13"/>
          <p:cNvSpPr/>
          <p:nvPr/>
        </p:nvSpPr>
        <p:spPr>
          <a:xfrm>
            <a:off x="516226" y="3283851"/>
            <a:ext cx="5732043" cy="400110"/>
          </a:xfrm>
          <a:prstGeom prst="rect">
            <a:avLst/>
          </a:prstGeom>
        </p:spPr>
        <p:txBody>
          <a:bodyPr wrap="square">
            <a:spAutoFit/>
          </a:bodyPr>
          <a:lstStyle/>
          <a:p>
            <a:pPr algn="l" rtl="0"/>
            <a:r>
              <a:rPr lang="en-US" kern="1200" dirty="0">
                <a:solidFill>
                  <a:schemeClr val="bg1">
                    <a:lumMod val="75000"/>
                  </a:schemeClr>
                </a:solidFill>
                <a:latin typeface="Arial"/>
                <a:cs typeface="Arial"/>
              </a:rPr>
              <a:t>It is a </a:t>
            </a:r>
            <a:r>
              <a:rPr lang="en-US" sz="2000" spc="-100" dirty="0">
                <a:gradFill flip="none" rotWithShape="1">
                  <a:gsLst>
                    <a:gs pos="100000">
                      <a:srgbClr val="025CE0"/>
                    </a:gs>
                    <a:gs pos="0">
                      <a:srgbClr val="332298"/>
                    </a:gs>
                  </a:gsLst>
                  <a:lin ang="13500000" scaled="1"/>
                  <a:tileRect/>
                </a:gradFill>
                <a:latin typeface="+mj-lt"/>
                <a:ea typeface="+mj-ea"/>
                <a:cs typeface="+mj-cs"/>
              </a:rPr>
              <a:t>device</a:t>
            </a:r>
            <a:r>
              <a:rPr lang="en-US" kern="1200" dirty="0">
                <a:solidFill>
                  <a:schemeClr val="bg1">
                    <a:lumMod val="75000"/>
                  </a:schemeClr>
                </a:solidFill>
                <a:latin typeface="Arial"/>
                <a:cs typeface="Arial"/>
              </a:rPr>
              <a:t> </a:t>
            </a:r>
            <a:r>
              <a:rPr lang="en-US" sz="2000" spc="-100" dirty="0">
                <a:gradFill flip="none" rotWithShape="1">
                  <a:gsLst>
                    <a:gs pos="100000">
                      <a:srgbClr val="025CE0"/>
                    </a:gs>
                    <a:gs pos="0">
                      <a:srgbClr val="332298"/>
                    </a:gs>
                  </a:gsLst>
                  <a:lin ang="13500000" scaled="1"/>
                  <a:tileRect/>
                </a:gradFill>
                <a:latin typeface="+mj-lt"/>
                <a:ea typeface="+mj-ea"/>
                <a:cs typeface="+mj-cs"/>
              </a:rPr>
              <a:t>management</a:t>
            </a:r>
            <a:r>
              <a:rPr lang="en-US" kern="1200" dirty="0">
                <a:solidFill>
                  <a:schemeClr val="bg1">
                    <a:lumMod val="75000"/>
                  </a:schemeClr>
                </a:solidFill>
                <a:latin typeface="Arial"/>
                <a:cs typeface="Arial"/>
              </a:rPr>
              <a:t> problem </a:t>
            </a:r>
          </a:p>
        </p:txBody>
      </p:sp>
      <p:pic>
        <p:nvPicPr>
          <p:cNvPr id="52" name="Picture 51" descr="mobileiron.jpg"/>
          <p:cNvPicPr>
            <a:picLocks noChangeAspect="1"/>
          </p:cNvPicPr>
          <p:nvPr/>
        </p:nvPicPr>
        <p:blipFill>
          <a:blip r:embed="rId5" cstate="print">
            <a:clrChange>
              <a:clrFrom>
                <a:srgbClr val="F5F5F5"/>
              </a:clrFrom>
              <a:clrTo>
                <a:srgbClr val="F5F5F5">
                  <a:alpha val="0"/>
                </a:srgbClr>
              </a:clrTo>
            </a:clrChange>
          </a:blip>
          <a:stretch>
            <a:fillRect/>
          </a:stretch>
        </p:blipFill>
        <p:spPr>
          <a:xfrm>
            <a:off x="6959305" y="3244931"/>
            <a:ext cx="1226746" cy="452864"/>
          </a:xfrm>
          <a:prstGeom prst="rect">
            <a:avLst/>
          </a:prstGeom>
        </p:spPr>
      </p:pic>
      <p:sp>
        <p:nvSpPr>
          <p:cNvPr id="17" name="Rectangle 16"/>
          <p:cNvSpPr/>
          <p:nvPr/>
        </p:nvSpPr>
        <p:spPr>
          <a:xfrm>
            <a:off x="516226" y="4896050"/>
            <a:ext cx="6256038" cy="461665"/>
          </a:xfrm>
          <a:prstGeom prst="rect">
            <a:avLst/>
          </a:prstGeom>
        </p:spPr>
        <p:txBody>
          <a:bodyPr wrap="square">
            <a:spAutoFit/>
          </a:bodyPr>
          <a:lstStyle/>
          <a:p>
            <a:pPr algn="l" rtl="0"/>
            <a:r>
              <a:rPr lang="en-US" kern="1200" dirty="0">
                <a:solidFill>
                  <a:schemeClr val="bg1">
                    <a:lumMod val="75000"/>
                  </a:schemeClr>
                </a:solidFill>
                <a:latin typeface="Arial"/>
                <a:cs typeface="Arial"/>
              </a:rPr>
              <a:t>It is a </a:t>
            </a:r>
            <a:r>
              <a:rPr lang="en-US" sz="2000" spc="-100" dirty="0">
                <a:gradFill flip="none" rotWithShape="1">
                  <a:gsLst>
                    <a:gs pos="100000">
                      <a:srgbClr val="025CE0"/>
                    </a:gs>
                    <a:gs pos="0">
                      <a:srgbClr val="332298"/>
                    </a:gs>
                  </a:gsLst>
                  <a:lin ang="13500000" scaled="1"/>
                  <a:tileRect/>
                </a:gradFill>
                <a:latin typeface="+mj-lt"/>
                <a:ea typeface="+mj-ea"/>
                <a:cs typeface="+mj-cs"/>
              </a:rPr>
              <a:t>device</a:t>
            </a:r>
            <a:r>
              <a:rPr lang="en-US" kern="1200" dirty="0">
                <a:solidFill>
                  <a:schemeClr val="bg1">
                    <a:lumMod val="75000"/>
                  </a:schemeClr>
                </a:solidFill>
                <a:latin typeface="Arial"/>
                <a:cs typeface="Arial"/>
              </a:rPr>
              <a:t> problem and needs </a:t>
            </a:r>
            <a:r>
              <a:rPr lang="en-US" sz="2400" spc="-100" dirty="0">
                <a:gradFill flip="none" rotWithShape="1">
                  <a:gsLst>
                    <a:gs pos="100000">
                      <a:srgbClr val="025CE0"/>
                    </a:gs>
                    <a:gs pos="0">
                      <a:srgbClr val="332298"/>
                    </a:gs>
                  </a:gsLst>
                  <a:lin ang="13500000" scaled="1"/>
                  <a:tileRect/>
                </a:gradFill>
                <a:latin typeface="+mj-lt"/>
                <a:ea typeface="+mj-ea"/>
                <a:cs typeface="+mj-cs"/>
              </a:rPr>
              <a:t>IT </a:t>
            </a:r>
            <a:r>
              <a:rPr lang="en-US" sz="2000" spc="-100" dirty="0">
                <a:gradFill flip="none" rotWithShape="1">
                  <a:gsLst>
                    <a:gs pos="100000">
                      <a:srgbClr val="025CE0"/>
                    </a:gs>
                    <a:gs pos="0">
                      <a:srgbClr val="332298"/>
                    </a:gs>
                  </a:gsLst>
                  <a:lin ang="13500000" scaled="1"/>
                  <a:tileRect/>
                </a:gradFill>
                <a:latin typeface="+mj-lt"/>
                <a:ea typeface="+mj-ea"/>
                <a:cs typeface="+mj-cs"/>
              </a:rPr>
              <a:t>friendly</a:t>
            </a:r>
            <a:r>
              <a:rPr lang="en-US" sz="2400" kern="1200" dirty="0">
                <a:solidFill>
                  <a:schemeClr val="bg1">
                    <a:lumMod val="75000"/>
                  </a:schemeClr>
                </a:solidFill>
                <a:latin typeface="Arial"/>
                <a:cs typeface="Arial"/>
              </a:rPr>
              <a:t> </a:t>
            </a:r>
            <a:r>
              <a:rPr lang="en-US" kern="1200" dirty="0">
                <a:solidFill>
                  <a:schemeClr val="bg1">
                    <a:lumMod val="75000"/>
                  </a:schemeClr>
                </a:solidFill>
                <a:latin typeface="Arial"/>
                <a:cs typeface="Arial"/>
              </a:rPr>
              <a:t>devices</a:t>
            </a:r>
          </a:p>
        </p:txBody>
      </p:sp>
      <p:pic>
        <p:nvPicPr>
          <p:cNvPr id="53" name="Picture 52" descr="RIM.png"/>
          <p:cNvPicPr>
            <a:picLocks noChangeAspect="1"/>
          </p:cNvPicPr>
          <p:nvPr/>
        </p:nvPicPr>
        <p:blipFill>
          <a:blip r:embed="rId6" cstate="print"/>
          <a:stretch>
            <a:fillRect/>
          </a:stretch>
        </p:blipFill>
        <p:spPr>
          <a:xfrm>
            <a:off x="7072001" y="4904527"/>
            <a:ext cx="982520" cy="430159"/>
          </a:xfrm>
          <a:prstGeom prst="rect">
            <a:avLst/>
          </a:prstGeom>
        </p:spPr>
      </p:pic>
      <p:sp>
        <p:nvSpPr>
          <p:cNvPr id="20" name="Rectangle 19"/>
          <p:cNvSpPr/>
          <p:nvPr/>
        </p:nvSpPr>
        <p:spPr>
          <a:xfrm>
            <a:off x="516226" y="5732925"/>
            <a:ext cx="3625791" cy="400110"/>
          </a:xfrm>
          <a:prstGeom prst="rect">
            <a:avLst/>
          </a:prstGeom>
        </p:spPr>
        <p:txBody>
          <a:bodyPr wrap="square">
            <a:spAutoFit/>
          </a:bodyPr>
          <a:lstStyle/>
          <a:p>
            <a:pPr algn="l" rtl="0"/>
            <a:r>
              <a:rPr lang="en-US" sz="2000" spc="-100" dirty="0">
                <a:gradFill flip="none" rotWithShape="1">
                  <a:gsLst>
                    <a:gs pos="100000">
                      <a:srgbClr val="025CE0"/>
                    </a:gs>
                    <a:gs pos="0">
                      <a:srgbClr val="332298"/>
                    </a:gs>
                  </a:gsLst>
                  <a:lin ang="13500000" scaled="1"/>
                  <a:tileRect/>
                </a:gradFill>
                <a:latin typeface="+mj-lt"/>
                <a:ea typeface="+mj-ea"/>
                <a:cs typeface="+mj-cs"/>
              </a:rPr>
              <a:t>Remote</a:t>
            </a:r>
            <a:r>
              <a:rPr lang="en-US" kern="1200" dirty="0">
                <a:solidFill>
                  <a:schemeClr val="bg1">
                    <a:lumMod val="75000"/>
                  </a:schemeClr>
                </a:solidFill>
                <a:latin typeface="Arial"/>
                <a:ea typeface="+mn-ea"/>
                <a:cs typeface="Arial"/>
              </a:rPr>
              <a:t> access </a:t>
            </a:r>
          </a:p>
        </p:txBody>
      </p:sp>
      <p:pic>
        <p:nvPicPr>
          <p:cNvPr id="54" name="Picture 53" descr="Juniper_Networks.png"/>
          <p:cNvPicPr>
            <a:picLocks noChangeAspect="1"/>
          </p:cNvPicPr>
          <p:nvPr/>
        </p:nvPicPr>
        <p:blipFill>
          <a:blip r:embed="rId7" cstate="print"/>
          <a:stretch>
            <a:fillRect/>
          </a:stretch>
        </p:blipFill>
        <p:spPr>
          <a:xfrm>
            <a:off x="6977405" y="5750337"/>
            <a:ext cx="1278467" cy="352681"/>
          </a:xfrm>
          <a:prstGeom prst="rect">
            <a:avLst/>
          </a:prstGeom>
        </p:spPr>
      </p:pic>
      <p:sp>
        <p:nvSpPr>
          <p:cNvPr id="23" name="Rectangle 22"/>
          <p:cNvSpPr/>
          <p:nvPr/>
        </p:nvSpPr>
        <p:spPr>
          <a:xfrm>
            <a:off x="516226" y="4059173"/>
            <a:ext cx="6125471" cy="461665"/>
          </a:xfrm>
          <a:prstGeom prst="rect">
            <a:avLst/>
          </a:prstGeom>
        </p:spPr>
        <p:txBody>
          <a:bodyPr wrap="square">
            <a:spAutoFit/>
          </a:bodyPr>
          <a:lstStyle/>
          <a:p>
            <a:pPr algn="l" rtl="0"/>
            <a:r>
              <a:rPr lang="en-US" kern="1200" dirty="0">
                <a:solidFill>
                  <a:schemeClr val="bg1">
                    <a:lumMod val="75000"/>
                  </a:schemeClr>
                </a:solidFill>
                <a:latin typeface="Arial"/>
                <a:cs typeface="Arial"/>
              </a:rPr>
              <a:t>It needs a </a:t>
            </a:r>
            <a:r>
              <a:rPr lang="en-US" sz="2000" spc="-100" dirty="0">
                <a:gradFill flip="none" rotWithShape="1">
                  <a:gsLst>
                    <a:gs pos="100000">
                      <a:srgbClr val="025CE0"/>
                    </a:gs>
                    <a:gs pos="0">
                      <a:srgbClr val="332298"/>
                    </a:gs>
                  </a:gsLst>
                  <a:lin ang="13500000" scaled="1"/>
                  <a:tileRect/>
                </a:gradFill>
                <a:latin typeface="+mj-lt"/>
                <a:ea typeface="+mj-ea"/>
                <a:cs typeface="+mj-cs"/>
              </a:rPr>
              <a:t>virtualization</a:t>
            </a:r>
            <a:r>
              <a:rPr lang="en-US" sz="2400" spc="-100" dirty="0" smtClean="0">
                <a:gradFill flip="none" rotWithShape="1">
                  <a:gsLst>
                    <a:gs pos="100000">
                      <a:srgbClr val="025CE0"/>
                    </a:gs>
                    <a:gs pos="0">
                      <a:srgbClr val="332298"/>
                    </a:gs>
                  </a:gsLst>
                  <a:lin ang="13500000" scaled="1"/>
                  <a:tileRect/>
                </a:gradFill>
                <a:latin typeface="+mj-lt"/>
                <a:ea typeface="+mj-ea"/>
                <a:cs typeface="+mj-cs"/>
              </a:rPr>
              <a:t> </a:t>
            </a:r>
            <a:r>
              <a:rPr lang="en-US" sz="2000" spc="-100" dirty="0">
                <a:gradFill flip="none" rotWithShape="1">
                  <a:gsLst>
                    <a:gs pos="100000">
                      <a:srgbClr val="025CE0"/>
                    </a:gs>
                    <a:gs pos="0">
                      <a:srgbClr val="332298"/>
                    </a:gs>
                  </a:gsLst>
                  <a:lin ang="13500000" scaled="1"/>
                  <a:tileRect/>
                </a:gradFill>
                <a:latin typeface="+mj-lt"/>
                <a:ea typeface="+mj-ea"/>
                <a:cs typeface="+mj-cs"/>
              </a:rPr>
              <a:t>solution</a:t>
            </a:r>
          </a:p>
        </p:txBody>
      </p:sp>
      <p:pic>
        <p:nvPicPr>
          <p:cNvPr id="55" name="Picture 54" descr="citrix.png"/>
          <p:cNvPicPr>
            <a:picLocks noChangeAspect="1"/>
          </p:cNvPicPr>
          <p:nvPr/>
        </p:nvPicPr>
        <p:blipFill>
          <a:blip r:embed="rId8" cstate="print"/>
          <a:stretch>
            <a:fillRect/>
          </a:stretch>
        </p:blipFill>
        <p:spPr>
          <a:xfrm>
            <a:off x="7008937" y="4081615"/>
            <a:ext cx="1108648" cy="526761"/>
          </a:xfrm>
          <a:prstGeom prst="rect">
            <a:avLst/>
          </a:prstGeom>
        </p:spPr>
      </p:pic>
      <p:sp>
        <p:nvSpPr>
          <p:cNvPr id="29" name="Rectangle 28"/>
          <p:cNvSpPr/>
          <p:nvPr/>
        </p:nvSpPr>
        <p:spPr>
          <a:xfrm>
            <a:off x="0" y="1393794"/>
            <a:ext cx="8854495" cy="5020733"/>
          </a:xfrm>
          <a:prstGeom prst="rect">
            <a:avLst/>
          </a:prstGeom>
          <a:gradFill flip="none" rotWithShape="1">
            <a:gsLst>
              <a:gs pos="56000">
                <a:schemeClr val="tx1">
                  <a:alpha val="95000"/>
                </a:schemeClr>
              </a:gs>
              <a:gs pos="0">
                <a:schemeClr val="tx1">
                  <a:alpha val="7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pic>
        <p:nvPicPr>
          <p:cNvPr id="30" name="Picture 157"/>
          <p:cNvPicPr>
            <a:picLocks noChangeArrowheads="1"/>
          </p:cNvPicPr>
          <p:nvPr/>
        </p:nvPicPr>
        <p:blipFill>
          <a:blip r:embed="rId9" cstate="print">
            <a:biLevel thresh="50000"/>
            <a:alphaModFix/>
            <a:lum bright="-54000" contrast="-100000"/>
          </a:blip>
          <a:srcRect/>
          <a:stretch>
            <a:fillRect/>
          </a:stretch>
        </p:blipFill>
        <p:spPr bwMode="auto">
          <a:xfrm>
            <a:off x="11330" y="1208545"/>
            <a:ext cx="8831834" cy="5531664"/>
          </a:xfrm>
          <a:prstGeom prst="rect">
            <a:avLst/>
          </a:prstGeom>
          <a:noFill/>
          <a:ln w="12700">
            <a:noFill/>
            <a:miter lim="800000"/>
            <a:headEnd/>
            <a:tailEnd/>
          </a:ln>
        </p:spPr>
      </p:pic>
      <p:sp>
        <p:nvSpPr>
          <p:cNvPr id="31" name="TextBox 30"/>
          <p:cNvSpPr txBox="1"/>
          <p:nvPr/>
        </p:nvSpPr>
        <p:spPr>
          <a:xfrm>
            <a:off x="2019373" y="3158285"/>
            <a:ext cx="5096934" cy="923330"/>
          </a:xfrm>
          <a:prstGeom prst="rect">
            <a:avLst/>
          </a:prstGeom>
          <a:noFill/>
          <a:effectLst/>
        </p:spPr>
        <p:txBody>
          <a:bodyPr wrap="square" rtlCol="0">
            <a:spAutoFit/>
          </a:bodyPr>
          <a:lstStyle/>
          <a:p>
            <a:pPr algn="ctr" rtl="0"/>
            <a:r>
              <a:rPr lang="en-US" sz="5400" b="1" spc="-100" dirty="0" smtClean="0">
                <a:gradFill flip="none" rotWithShape="1">
                  <a:gsLst>
                    <a:gs pos="100000">
                      <a:srgbClr val="025CE0"/>
                    </a:gs>
                    <a:gs pos="0">
                      <a:schemeClr val="bg2">
                        <a:lumMod val="75000"/>
                      </a:schemeClr>
                    </a:gs>
                  </a:gsLst>
                  <a:lin ang="13500000" scaled="1"/>
                  <a:tileRect/>
                </a:gradFill>
                <a:latin typeface="+mj-lt"/>
                <a:ea typeface="+mj-ea"/>
                <a:cs typeface="+mj-cs"/>
              </a:rPr>
              <a:t>NETWORK</a:t>
            </a:r>
            <a:endParaRPr lang="en-US" sz="5400" b="1" spc="-100" dirty="0">
              <a:gradFill flip="none" rotWithShape="1">
                <a:gsLst>
                  <a:gs pos="100000">
                    <a:srgbClr val="025CE0"/>
                  </a:gs>
                  <a:gs pos="0">
                    <a:schemeClr val="bg2">
                      <a:lumMod val="75000"/>
                    </a:schemeClr>
                  </a:gs>
                </a:gsLst>
                <a:lin ang="13500000" scaled="1"/>
                <a:tileRect/>
              </a:gradFill>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 val="3908372623"/>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6"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500"/>
                                        <p:tgtEl>
                                          <p:spTgt spid="30"/>
                                        </p:tgtEl>
                                      </p:cBhvr>
                                    </p:animEffect>
                                  </p:childTnLst>
                                </p:cTn>
                              </p:par>
                              <p:par>
                                <p:cTn id="11" presetID="47" presetClass="entr" presetSubtype="0" fill="hold" grpId="0" nodeType="withEffect">
                                  <p:stCondLst>
                                    <p:cond delay="27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800"/>
                                        <p:tgtEl>
                                          <p:spTgt spid="31"/>
                                        </p:tgtEl>
                                      </p:cBhvr>
                                    </p:animEffect>
                                    <p:anim calcmode="lin" valueType="num">
                                      <p:cBhvr>
                                        <p:cTn id="14" dur="800" fill="hold"/>
                                        <p:tgtEl>
                                          <p:spTgt spid="31"/>
                                        </p:tgtEl>
                                        <p:attrNameLst>
                                          <p:attrName>ppt_x</p:attrName>
                                        </p:attrNameLst>
                                      </p:cBhvr>
                                      <p:tavLst>
                                        <p:tav tm="0">
                                          <p:val>
                                            <p:strVal val="#ppt_x"/>
                                          </p:val>
                                        </p:tav>
                                        <p:tav tm="100000">
                                          <p:val>
                                            <p:strVal val="#ppt_x"/>
                                          </p:val>
                                        </p:tav>
                                      </p:tavLst>
                                    </p:anim>
                                    <p:anim calcmode="lin" valueType="num">
                                      <p:cBhvr>
                                        <p:cTn id="15" dur="8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smtClean="0"/>
              <a:t>Blocks </a:t>
            </a:r>
            <a:br>
              <a:rPr lang="en-US" dirty="0" smtClean="0"/>
            </a:br>
            <a:r>
              <a:rPr lang="en-US" dirty="0" smtClean="0"/>
              <a:t>of </a:t>
            </a:r>
            <a:r>
              <a:rPr lang="en-US" dirty="0" smtClean="0"/>
              <a:t>the Cisco </a:t>
            </a:r>
            <a:r>
              <a:rPr lang="en-US" dirty="0" err="1" smtClean="0"/>
              <a:t>BYOD</a:t>
            </a:r>
            <a:r>
              <a:rPr lang="en-US" dirty="0" smtClean="0"/>
              <a:t> </a:t>
            </a:r>
            <a:r>
              <a:rPr lang="en-US" dirty="0" smtClean="0"/>
              <a:t/>
            </a:r>
            <a:br>
              <a:rPr lang="en-US" dirty="0" smtClean="0"/>
            </a:br>
            <a:r>
              <a:rPr lang="en-US" dirty="0" smtClean="0"/>
              <a:t>Smart </a:t>
            </a:r>
            <a:r>
              <a:rPr lang="en-US" dirty="0" smtClean="0"/>
              <a:t>Solution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887754302"/>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1" y="42072"/>
            <a:ext cx="9143999" cy="792369"/>
          </a:xfrm>
          <a:prstGeom prst="rect">
            <a:avLst/>
          </a:prstGeom>
          <a:noFill/>
          <a:ln w="9525">
            <a:noFill/>
            <a:miter lim="800000"/>
            <a:headEnd/>
            <a:tailEnd/>
          </a:ln>
        </p:spPr>
        <p:txBody>
          <a:bodyPr lIns="82124" tIns="41061" rIns="82124" bIns="41061" anchor="b"/>
          <a:lstStyle/>
          <a:p>
            <a:pPr algn="ctr" defTabSz="814388" rtl="0" eaLnBrk="0" fontAlgn="base" hangingPunct="0">
              <a:lnSpc>
                <a:spcPct val="95000"/>
              </a:lnSpc>
              <a:spcBef>
                <a:spcPct val="40000"/>
              </a:spcBef>
              <a:spcAft>
                <a:spcPct val="0"/>
              </a:spcAft>
              <a:buClr>
                <a:srgbClr val="59B7D9"/>
              </a:buClr>
              <a:buSzPct val="100000"/>
              <a:buFont typeface="Wingdings" pitchFamily="2" charset="2"/>
              <a:buNone/>
            </a:pPr>
            <a:endParaRPr lang="en-US" sz="3600" b="1" kern="1200" dirty="0">
              <a:solidFill>
                <a:srgbClr val="000000"/>
              </a:solidFill>
              <a:latin typeface="Arial"/>
              <a:ea typeface="ＭＳ Ｐゴシック"/>
              <a:cs typeface="ＭＳ Ｐゴシック"/>
            </a:endParaRPr>
          </a:p>
        </p:txBody>
      </p:sp>
      <p:sp>
        <p:nvSpPr>
          <p:cNvPr id="59" name="Title 58"/>
          <p:cNvSpPr>
            <a:spLocks noGrp="1"/>
          </p:cNvSpPr>
          <p:nvPr>
            <p:ph type="title"/>
          </p:nvPr>
        </p:nvSpPr>
        <p:spPr>
          <a:xfrm>
            <a:off x="228600" y="405384"/>
            <a:ext cx="8686800" cy="548640"/>
          </a:xfrm>
        </p:spPr>
        <p:txBody>
          <a:bodyPr/>
          <a:lstStyle/>
          <a:p>
            <a:r>
              <a:rPr lang="en-US" dirty="0" smtClean="0"/>
              <a:t>Cisco </a:t>
            </a:r>
            <a:r>
              <a:rPr lang="en-US" dirty="0" err="1" smtClean="0"/>
              <a:t>BYOD</a:t>
            </a:r>
            <a:r>
              <a:rPr lang="en-US" dirty="0" smtClean="0"/>
              <a:t> </a:t>
            </a:r>
            <a:r>
              <a:rPr lang="en-US" dirty="0" smtClean="0"/>
              <a:t>Smart Solution </a:t>
            </a:r>
            <a:r>
              <a:rPr lang="en-US" dirty="0" smtClean="0"/>
              <a:t>Building </a:t>
            </a:r>
            <a:r>
              <a:rPr lang="en-US" dirty="0" smtClean="0"/>
              <a:t>Blocks</a:t>
            </a:r>
            <a:endParaRPr lang="en-US" dirty="0"/>
          </a:p>
        </p:txBody>
      </p:sp>
      <p:grpSp>
        <p:nvGrpSpPr>
          <p:cNvPr id="3" name="Group 84"/>
          <p:cNvGrpSpPr/>
          <p:nvPr/>
        </p:nvGrpSpPr>
        <p:grpSpPr>
          <a:xfrm>
            <a:off x="463125" y="4368808"/>
            <a:ext cx="3979334" cy="829733"/>
            <a:chOff x="584199" y="4597399"/>
            <a:chExt cx="3979334" cy="829733"/>
          </a:xfrm>
        </p:grpSpPr>
        <p:sp>
          <p:nvSpPr>
            <p:cNvPr id="63" name="Rounded Rectangle 62"/>
            <p:cNvSpPr/>
            <p:nvPr/>
          </p:nvSpPr>
          <p:spPr>
            <a:xfrm>
              <a:off x="584199" y="4597399"/>
              <a:ext cx="3979333" cy="829733"/>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64" name="TextBox 63"/>
            <p:cNvSpPr txBox="1"/>
            <p:nvPr/>
          </p:nvSpPr>
          <p:spPr>
            <a:xfrm>
              <a:off x="601133" y="4834466"/>
              <a:ext cx="3962400" cy="369332"/>
            </a:xfrm>
            <a:prstGeom prst="rect">
              <a:avLst/>
            </a:prstGeom>
            <a:noFill/>
          </p:spPr>
          <p:txBody>
            <a:bodyPr wrap="square" rtlCol="0">
              <a:spAutoFit/>
            </a:bodyPr>
            <a:lstStyle/>
            <a:p>
              <a:pPr algn="ctr" rtl="0"/>
              <a:r>
                <a:rPr lang="en-US" kern="1200" dirty="0">
                  <a:solidFill>
                    <a:srgbClr val="F2F2F2"/>
                  </a:solidFill>
                  <a:latin typeface="Arial"/>
                  <a:ea typeface="+mn-ea"/>
                  <a:cs typeface="+mn-cs"/>
                </a:rPr>
                <a:t>Unified Infrastructure</a:t>
              </a:r>
              <a:endParaRPr lang="en-US" sz="1400" kern="1200" dirty="0">
                <a:solidFill>
                  <a:srgbClr val="F2F2F2"/>
                </a:solidFill>
                <a:latin typeface="Arial"/>
                <a:ea typeface="+mn-ea"/>
                <a:cs typeface="+mn-cs"/>
              </a:endParaRPr>
            </a:p>
          </p:txBody>
        </p:sp>
      </p:grpSp>
      <p:grpSp>
        <p:nvGrpSpPr>
          <p:cNvPr id="4" name="Group 85"/>
          <p:cNvGrpSpPr/>
          <p:nvPr/>
        </p:nvGrpSpPr>
        <p:grpSpPr>
          <a:xfrm>
            <a:off x="463125" y="3268137"/>
            <a:ext cx="3979334" cy="829733"/>
            <a:chOff x="558799" y="3623733"/>
            <a:chExt cx="3979334" cy="829733"/>
          </a:xfrm>
        </p:grpSpPr>
        <p:sp>
          <p:nvSpPr>
            <p:cNvPr id="76" name="Rounded Rectangle 75"/>
            <p:cNvSpPr/>
            <p:nvPr/>
          </p:nvSpPr>
          <p:spPr>
            <a:xfrm>
              <a:off x="558799" y="3623733"/>
              <a:ext cx="3979333" cy="829733"/>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TextBox 76"/>
            <p:cNvSpPr txBox="1"/>
            <p:nvPr/>
          </p:nvSpPr>
          <p:spPr>
            <a:xfrm>
              <a:off x="575733" y="3860800"/>
              <a:ext cx="3962400" cy="369332"/>
            </a:xfrm>
            <a:prstGeom prst="rect">
              <a:avLst/>
            </a:prstGeom>
            <a:noFill/>
          </p:spPr>
          <p:txBody>
            <a:bodyPr wrap="square" rtlCol="0">
              <a:spAutoFit/>
            </a:bodyPr>
            <a:lstStyle/>
            <a:p>
              <a:pPr algn="ctr" rtl="0"/>
              <a:r>
                <a:rPr lang="en-US" kern="1200" dirty="0">
                  <a:solidFill>
                    <a:srgbClr val="F2F2F2"/>
                  </a:solidFill>
                  <a:latin typeface="Arial"/>
                  <a:ea typeface="+mn-ea"/>
                  <a:cs typeface="+mn-cs"/>
                </a:rPr>
                <a:t>Policy</a:t>
              </a:r>
              <a:endParaRPr lang="en-US" sz="1400" kern="1200" dirty="0">
                <a:solidFill>
                  <a:srgbClr val="F2F2F2"/>
                </a:solidFill>
                <a:latin typeface="Arial"/>
                <a:ea typeface="+mn-ea"/>
                <a:cs typeface="+mn-cs"/>
              </a:endParaRPr>
            </a:p>
          </p:txBody>
        </p:sp>
      </p:grpSp>
      <p:grpSp>
        <p:nvGrpSpPr>
          <p:cNvPr id="5" name="Group 87"/>
          <p:cNvGrpSpPr/>
          <p:nvPr/>
        </p:nvGrpSpPr>
        <p:grpSpPr>
          <a:xfrm>
            <a:off x="2573866" y="2169158"/>
            <a:ext cx="3979334" cy="829733"/>
            <a:chOff x="5164666" y="1566332"/>
            <a:chExt cx="3979334" cy="829733"/>
          </a:xfrm>
        </p:grpSpPr>
        <p:sp>
          <p:nvSpPr>
            <p:cNvPr id="78" name="Rounded Rectangle 77"/>
            <p:cNvSpPr/>
            <p:nvPr/>
          </p:nvSpPr>
          <p:spPr>
            <a:xfrm>
              <a:off x="5164666" y="1566332"/>
              <a:ext cx="3979333" cy="829733"/>
            </a:xfrm>
            <a:prstGeom prst="roundRect">
              <a:avLst>
                <a:gd name="adj" fmla="val 11565"/>
              </a:avLst>
            </a:prstGeom>
            <a:gradFill flip="none" rotWithShape="1">
              <a:gsLst>
                <a:gs pos="0">
                  <a:srgbClr val="800000"/>
                </a:gs>
                <a:gs pos="100000">
                  <a:srgbClr val="FF00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79" name="TextBox 78"/>
            <p:cNvSpPr txBox="1"/>
            <p:nvPr/>
          </p:nvSpPr>
          <p:spPr>
            <a:xfrm>
              <a:off x="5181600" y="1794932"/>
              <a:ext cx="3962400" cy="369332"/>
            </a:xfrm>
            <a:prstGeom prst="rect">
              <a:avLst/>
            </a:prstGeom>
            <a:noFill/>
          </p:spPr>
          <p:txBody>
            <a:bodyPr wrap="square" rtlCol="0">
              <a:spAutoFit/>
            </a:bodyPr>
            <a:lstStyle/>
            <a:p>
              <a:pPr algn="ctr" rtl="0"/>
              <a:r>
                <a:rPr lang="en-US" kern="1200" dirty="0" smtClean="0">
                  <a:solidFill>
                    <a:srgbClr val="F2F2F2"/>
                  </a:solidFill>
                  <a:latin typeface="Arial"/>
                  <a:ea typeface="+mn-ea"/>
                  <a:cs typeface="+mn-cs"/>
                </a:rPr>
                <a:t>Applications</a:t>
              </a:r>
              <a:endParaRPr lang="en-US" sz="1400" kern="1200" dirty="0">
                <a:solidFill>
                  <a:srgbClr val="F2F2F2"/>
                </a:solidFill>
                <a:latin typeface="Arial"/>
                <a:ea typeface="+mn-ea"/>
                <a:cs typeface="+mn-cs"/>
              </a:endParaRPr>
            </a:p>
          </p:txBody>
        </p:sp>
      </p:grpSp>
      <p:grpSp>
        <p:nvGrpSpPr>
          <p:cNvPr id="6" name="Group 86"/>
          <p:cNvGrpSpPr/>
          <p:nvPr/>
        </p:nvGrpSpPr>
        <p:grpSpPr>
          <a:xfrm>
            <a:off x="4792132" y="3268137"/>
            <a:ext cx="3979334" cy="829733"/>
            <a:chOff x="2125132" y="2633132"/>
            <a:chExt cx="3979334" cy="829733"/>
          </a:xfrm>
        </p:grpSpPr>
        <p:sp>
          <p:nvSpPr>
            <p:cNvPr id="80" name="Rounded Rectangle 79"/>
            <p:cNvSpPr/>
            <p:nvPr/>
          </p:nvSpPr>
          <p:spPr>
            <a:xfrm>
              <a:off x="2125132" y="2633132"/>
              <a:ext cx="3979333" cy="829733"/>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81" name="TextBox 80"/>
            <p:cNvSpPr txBox="1"/>
            <p:nvPr/>
          </p:nvSpPr>
          <p:spPr>
            <a:xfrm>
              <a:off x="2142066" y="2870199"/>
              <a:ext cx="3962400" cy="369332"/>
            </a:xfrm>
            <a:prstGeom prst="rect">
              <a:avLst/>
            </a:prstGeom>
            <a:noFill/>
          </p:spPr>
          <p:txBody>
            <a:bodyPr wrap="square" rtlCol="0">
              <a:spAutoFit/>
            </a:bodyPr>
            <a:lstStyle/>
            <a:p>
              <a:pPr algn="ctr" rtl="0"/>
              <a:r>
                <a:rPr lang="en-US" kern="1200" dirty="0">
                  <a:solidFill>
                    <a:srgbClr val="F2F2F2"/>
                  </a:solidFill>
                  <a:latin typeface="Arial"/>
                  <a:ea typeface="+mn-ea"/>
                  <a:cs typeface="+mn-cs"/>
                </a:rPr>
                <a:t>Management</a:t>
              </a:r>
              <a:endParaRPr lang="en-US" sz="1400" kern="1200" dirty="0">
                <a:solidFill>
                  <a:srgbClr val="F2F2F2"/>
                </a:solidFill>
                <a:latin typeface="Arial"/>
                <a:ea typeface="+mn-ea"/>
                <a:cs typeface="+mn-cs"/>
              </a:endParaRPr>
            </a:p>
          </p:txBody>
        </p:sp>
      </p:grpSp>
      <p:grpSp>
        <p:nvGrpSpPr>
          <p:cNvPr id="7" name="Group 83"/>
          <p:cNvGrpSpPr/>
          <p:nvPr/>
        </p:nvGrpSpPr>
        <p:grpSpPr>
          <a:xfrm>
            <a:off x="4783667" y="4368808"/>
            <a:ext cx="3979334" cy="829733"/>
            <a:chOff x="5164667" y="3877732"/>
            <a:chExt cx="3979334" cy="829733"/>
          </a:xfrm>
        </p:grpSpPr>
        <p:sp>
          <p:nvSpPr>
            <p:cNvPr id="82" name="Rounded Rectangle 81"/>
            <p:cNvSpPr/>
            <p:nvPr/>
          </p:nvSpPr>
          <p:spPr>
            <a:xfrm>
              <a:off x="5164667" y="3877732"/>
              <a:ext cx="3979333" cy="829733"/>
            </a:xfrm>
            <a:prstGeom prst="roundRect">
              <a:avLst>
                <a:gd name="adj" fmla="val 11565"/>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83" name="TextBox 82"/>
            <p:cNvSpPr txBox="1"/>
            <p:nvPr/>
          </p:nvSpPr>
          <p:spPr>
            <a:xfrm>
              <a:off x="5181601" y="4114799"/>
              <a:ext cx="3962400" cy="369332"/>
            </a:xfrm>
            <a:prstGeom prst="rect">
              <a:avLst/>
            </a:prstGeom>
            <a:noFill/>
          </p:spPr>
          <p:txBody>
            <a:bodyPr wrap="square" rtlCol="0">
              <a:spAutoFit/>
            </a:bodyPr>
            <a:lstStyle/>
            <a:p>
              <a:pPr algn="ctr" rtl="0"/>
              <a:r>
                <a:rPr lang="en-US" kern="1200" dirty="0">
                  <a:solidFill>
                    <a:srgbClr val="F2F2F2"/>
                  </a:solidFill>
                  <a:latin typeface="Arial"/>
                  <a:ea typeface="+mn-ea"/>
                  <a:cs typeface="+mn-cs"/>
                </a:rPr>
                <a:t>Security</a:t>
              </a:r>
              <a:endParaRPr lang="en-US" sz="1400" kern="1200" dirty="0">
                <a:solidFill>
                  <a:srgbClr val="F2F2F2"/>
                </a:solidFill>
                <a:latin typeface="Arial"/>
                <a:ea typeface="+mn-ea"/>
                <a:cs typeface="+mn-cs"/>
              </a:endParaRPr>
            </a:p>
          </p:txBody>
        </p:sp>
      </p:grpSp>
    </p:spTree>
    <p:extLst>
      <p:ext uri="{BB962C8B-B14F-4D97-AF65-F5344CB8AC3E}">
        <p14:creationId xmlns:p14="http://schemas.microsoft.com/office/powerpoint/2010/main" xmlns="" val="2476735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Cisco </a:t>
            </a:r>
            <a:r>
              <a:rPr lang="en-US" dirty="0" err="1" smtClean="0"/>
              <a:t>BYOD</a:t>
            </a:r>
            <a:r>
              <a:rPr lang="en-US" dirty="0" smtClean="0"/>
              <a:t> Smart Solution</a:t>
            </a:r>
            <a:endParaRPr lang="en-US" dirty="0"/>
          </a:p>
        </p:txBody>
      </p:sp>
      <p:sp>
        <p:nvSpPr>
          <p:cNvPr id="3" name="Rectangle 2"/>
          <p:cNvSpPr/>
          <p:nvPr/>
        </p:nvSpPr>
        <p:spPr>
          <a:xfrm>
            <a:off x="5981277" y="1857800"/>
            <a:ext cx="3186489" cy="613570"/>
          </a:xfrm>
          <a:prstGeom prst="rect">
            <a:avLst/>
          </a:prstGeom>
          <a:gradFill flip="none" rotWithShape="1">
            <a:gsLst>
              <a:gs pos="0">
                <a:schemeClr val="accent5">
                  <a:lumMod val="75000"/>
                  <a:alpha val="74000"/>
                </a:schemeClr>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r>
              <a:rPr lang="en-US" sz="1400" dirty="0" smtClean="0">
                <a:solidFill>
                  <a:schemeClr val="accent4"/>
                </a:solidFill>
              </a:rPr>
              <a:t>MDM</a:t>
            </a:r>
          </a:p>
        </p:txBody>
      </p:sp>
      <p:grpSp>
        <p:nvGrpSpPr>
          <p:cNvPr id="4" name="Group 3"/>
          <p:cNvGrpSpPr/>
          <p:nvPr/>
        </p:nvGrpSpPr>
        <p:grpSpPr>
          <a:xfrm>
            <a:off x="2906039" y="1766170"/>
            <a:ext cx="3089436" cy="784898"/>
            <a:chOff x="1750558" y="1993635"/>
            <a:chExt cx="3572795" cy="866797"/>
          </a:xfrm>
        </p:grpSpPr>
        <p:sp>
          <p:nvSpPr>
            <p:cNvPr id="5" name="Rounded Rectangle 4"/>
            <p:cNvSpPr/>
            <p:nvPr/>
          </p:nvSpPr>
          <p:spPr>
            <a:xfrm>
              <a:off x="1750558" y="1993635"/>
              <a:ext cx="3572795" cy="866797"/>
            </a:xfrm>
            <a:prstGeom prst="roundRect">
              <a:avLst/>
            </a:prstGeom>
            <a:gradFill>
              <a:gsLst>
                <a:gs pos="0">
                  <a:schemeClr val="accent5"/>
                </a:gs>
                <a:gs pos="100000">
                  <a:schemeClr val="accent5">
                    <a:lumMod val="50000"/>
                  </a:schemeClr>
                </a:gs>
              </a:gsLst>
              <a:lin ang="48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4"/>
                </a:solidFill>
              </a:endParaRPr>
            </a:p>
          </p:txBody>
        </p:sp>
        <p:sp>
          <p:nvSpPr>
            <p:cNvPr id="6" name="TextBox 5"/>
            <p:cNvSpPr txBox="1"/>
            <p:nvPr/>
          </p:nvSpPr>
          <p:spPr>
            <a:xfrm>
              <a:off x="1750558" y="2240094"/>
              <a:ext cx="3572793" cy="373880"/>
            </a:xfrm>
            <a:prstGeom prst="rect">
              <a:avLst/>
            </a:prstGeom>
            <a:noFill/>
          </p:spPr>
          <p:txBody>
            <a:bodyPr wrap="square" rtlCol="0" anchor="ctr">
              <a:spAutoFit/>
            </a:bodyPr>
            <a:lstStyle/>
            <a:p>
              <a:pPr algn="ctr"/>
              <a:r>
                <a:rPr lang="en-US" sz="1600" dirty="0" smtClean="0">
                  <a:solidFill>
                    <a:schemeClr val="accent4"/>
                  </a:solidFill>
                </a:rPr>
                <a:t>Workspace Management</a:t>
              </a:r>
              <a:endParaRPr lang="en-US" sz="1600" dirty="0">
                <a:solidFill>
                  <a:schemeClr val="accent4"/>
                </a:solidFill>
              </a:endParaRPr>
            </a:p>
          </p:txBody>
        </p:sp>
      </p:grpSp>
      <p:sp>
        <p:nvSpPr>
          <p:cNvPr id="7" name="Rectangle 6"/>
          <p:cNvSpPr/>
          <p:nvPr/>
        </p:nvSpPr>
        <p:spPr>
          <a:xfrm>
            <a:off x="5981276" y="2921494"/>
            <a:ext cx="3186489" cy="613570"/>
          </a:xfrm>
          <a:prstGeom prst="rect">
            <a:avLst/>
          </a:prstGeom>
          <a:gradFill flip="none" rotWithShape="1">
            <a:gsLst>
              <a:gs pos="0">
                <a:srgbClr val="0096D6">
                  <a:alpha val="74000"/>
                </a:srgbClr>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en-US" sz="1400" dirty="0" smtClean="0">
                <a:solidFill>
                  <a:schemeClr val="accent4"/>
                </a:solidFill>
              </a:rPr>
              <a:t>AnyConnect, </a:t>
            </a:r>
            <a:r>
              <a:rPr lang="en-US" sz="1400" dirty="0" err="1" smtClean="0">
                <a:solidFill>
                  <a:schemeClr val="accent4"/>
                </a:solidFill>
              </a:rPr>
              <a:t>ASA</a:t>
            </a:r>
            <a:endParaRPr lang="en-US" sz="1400" dirty="0" smtClean="0">
              <a:solidFill>
                <a:schemeClr val="accent4"/>
              </a:solidFill>
            </a:endParaRPr>
          </a:p>
        </p:txBody>
      </p:sp>
      <p:sp>
        <p:nvSpPr>
          <p:cNvPr id="8" name="Rectangle 7"/>
          <p:cNvSpPr/>
          <p:nvPr/>
        </p:nvSpPr>
        <p:spPr>
          <a:xfrm>
            <a:off x="5987138" y="3951520"/>
            <a:ext cx="3180628" cy="613570"/>
          </a:xfrm>
          <a:prstGeom prst="rect">
            <a:avLst/>
          </a:prstGeom>
          <a:gradFill flip="none" rotWithShape="1">
            <a:gsLst>
              <a:gs pos="0">
                <a:srgbClr val="F68B1F">
                  <a:alpha val="74000"/>
                </a:srgbClr>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en-US" sz="1400" dirty="0" smtClean="0">
                <a:solidFill>
                  <a:schemeClr val="accent4"/>
                </a:solidFill>
              </a:rPr>
              <a:t>ISE</a:t>
            </a:r>
          </a:p>
        </p:txBody>
      </p:sp>
      <p:sp>
        <p:nvSpPr>
          <p:cNvPr id="9" name="Rectangle 8"/>
          <p:cNvSpPr/>
          <p:nvPr/>
        </p:nvSpPr>
        <p:spPr>
          <a:xfrm>
            <a:off x="6000826" y="4962006"/>
            <a:ext cx="2992862" cy="61357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en-US" sz="1400" dirty="0" smtClean="0">
                <a:solidFill>
                  <a:schemeClr val="accent4"/>
                </a:solidFill>
              </a:rPr>
              <a:t>BN—Unified Access</a:t>
            </a:r>
            <a:br>
              <a:rPr lang="en-US" sz="1400" dirty="0" smtClean="0">
                <a:solidFill>
                  <a:schemeClr val="accent4"/>
                </a:solidFill>
              </a:rPr>
            </a:br>
            <a:r>
              <a:rPr lang="en-US" sz="1400" dirty="0" smtClean="0">
                <a:solidFill>
                  <a:schemeClr val="accent4"/>
                </a:solidFill>
              </a:rPr>
              <a:t>Management—Prime</a:t>
            </a:r>
          </a:p>
        </p:txBody>
      </p:sp>
      <p:grpSp>
        <p:nvGrpSpPr>
          <p:cNvPr id="10" name="Group 9"/>
          <p:cNvGrpSpPr/>
          <p:nvPr/>
        </p:nvGrpSpPr>
        <p:grpSpPr>
          <a:xfrm>
            <a:off x="2906039" y="2812128"/>
            <a:ext cx="3089436" cy="784898"/>
            <a:chOff x="1750558" y="3039593"/>
            <a:chExt cx="3572795" cy="866797"/>
          </a:xfrm>
          <a:solidFill>
            <a:schemeClr val="tx2">
              <a:lumMod val="60000"/>
              <a:lumOff val="40000"/>
            </a:schemeClr>
          </a:solidFill>
        </p:grpSpPr>
        <p:sp>
          <p:nvSpPr>
            <p:cNvPr id="11" name="Rounded Rectangle 10"/>
            <p:cNvSpPr/>
            <p:nvPr/>
          </p:nvSpPr>
          <p:spPr>
            <a:xfrm>
              <a:off x="1750558" y="3039593"/>
              <a:ext cx="3572795" cy="866797"/>
            </a:xfrm>
            <a:prstGeom prst="roundRect">
              <a:avLst/>
            </a:prstGeom>
            <a:grpFill/>
            <a:ln>
              <a:noFill/>
            </a:ln>
            <a:effectLst>
              <a:outerShdw blurRad="76200" dist="50800" dir="5400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200" dirty="0">
                <a:solidFill>
                  <a:schemeClr val="accent4"/>
                </a:solidFill>
              </a:endParaRPr>
            </a:p>
          </p:txBody>
        </p:sp>
        <p:sp>
          <p:nvSpPr>
            <p:cNvPr id="12" name="TextBox 11"/>
            <p:cNvSpPr txBox="1"/>
            <p:nvPr/>
          </p:nvSpPr>
          <p:spPr>
            <a:xfrm>
              <a:off x="1750558" y="3286052"/>
              <a:ext cx="3572793" cy="373880"/>
            </a:xfrm>
            <a:prstGeom prst="rect">
              <a:avLst/>
            </a:prstGeom>
            <a:grpFill/>
          </p:spPr>
          <p:txBody>
            <a:bodyPr wrap="square" rtlCol="0" anchor="ctr">
              <a:spAutoFit/>
            </a:bodyPr>
            <a:lstStyle/>
            <a:p>
              <a:pPr algn="ctr"/>
              <a:r>
                <a:rPr lang="en-US" sz="1600" dirty="0" smtClean="0">
                  <a:solidFill>
                    <a:schemeClr val="accent4"/>
                  </a:solidFill>
                </a:rPr>
                <a:t>Secure Mobility</a:t>
              </a:r>
              <a:endParaRPr lang="en-US" sz="1600" dirty="0">
                <a:solidFill>
                  <a:schemeClr val="accent4"/>
                </a:solidFill>
              </a:endParaRPr>
            </a:p>
          </p:txBody>
        </p:sp>
      </p:grpSp>
      <p:grpSp>
        <p:nvGrpSpPr>
          <p:cNvPr id="13" name="Group 12"/>
          <p:cNvGrpSpPr/>
          <p:nvPr/>
        </p:nvGrpSpPr>
        <p:grpSpPr>
          <a:xfrm>
            <a:off x="2906039" y="3858086"/>
            <a:ext cx="3089436" cy="784898"/>
            <a:chOff x="1750558" y="4085551"/>
            <a:chExt cx="3572795" cy="866797"/>
          </a:xfrm>
        </p:grpSpPr>
        <p:sp>
          <p:nvSpPr>
            <p:cNvPr id="14" name="Rounded Rectangle 13"/>
            <p:cNvSpPr/>
            <p:nvPr/>
          </p:nvSpPr>
          <p:spPr>
            <a:xfrm>
              <a:off x="1750558" y="4085551"/>
              <a:ext cx="3572795" cy="866797"/>
            </a:xfrm>
            <a:prstGeom prst="roundRect">
              <a:avLst/>
            </a:prstGeom>
            <a:gradFill flip="none" rotWithShape="1">
              <a:gsLst>
                <a:gs pos="0">
                  <a:srgbClr val="EB3A23"/>
                </a:gs>
                <a:gs pos="100000">
                  <a:srgbClr val="F68B1F"/>
                </a:gs>
              </a:gsLst>
              <a:lin ang="16200000" scaled="1"/>
              <a:tileRect/>
            </a:gradFill>
            <a:ln>
              <a:noFill/>
            </a:ln>
            <a:effectLst>
              <a:outerShdw blurRad="76200" dist="50800" dir="5400000" algn="tl"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lnSpc>
                  <a:spcPct val="90000"/>
                </a:lnSpc>
              </a:pPr>
              <a:endParaRPr lang="en-US" sz="1100" dirty="0">
                <a:solidFill>
                  <a:schemeClr val="accent4"/>
                </a:solidFill>
              </a:endParaRPr>
            </a:p>
          </p:txBody>
        </p:sp>
        <p:sp>
          <p:nvSpPr>
            <p:cNvPr id="15" name="TextBox 14"/>
            <p:cNvSpPr txBox="1"/>
            <p:nvPr/>
          </p:nvSpPr>
          <p:spPr>
            <a:xfrm>
              <a:off x="1750558" y="4196054"/>
              <a:ext cx="3572793" cy="645792"/>
            </a:xfrm>
            <a:prstGeom prst="rect">
              <a:avLst/>
            </a:prstGeom>
            <a:noFill/>
          </p:spPr>
          <p:txBody>
            <a:bodyPr wrap="square" rtlCol="0" anchor="ctr">
              <a:spAutoFit/>
            </a:bodyPr>
            <a:lstStyle/>
            <a:p>
              <a:pPr algn="ctr"/>
              <a:r>
                <a:rPr lang="en-US" sz="1600" dirty="0" smtClean="0">
                  <a:solidFill>
                    <a:schemeClr val="accent4"/>
                  </a:solidFill>
                </a:rPr>
                <a:t>Policy Management Infrastructure</a:t>
              </a:r>
              <a:endParaRPr lang="en-US" sz="1600" dirty="0">
                <a:solidFill>
                  <a:schemeClr val="accent4"/>
                </a:solidFill>
              </a:endParaRPr>
            </a:p>
          </p:txBody>
        </p:sp>
      </p:grpSp>
      <p:grpSp>
        <p:nvGrpSpPr>
          <p:cNvPr id="16" name="Group 15"/>
          <p:cNvGrpSpPr/>
          <p:nvPr/>
        </p:nvGrpSpPr>
        <p:grpSpPr>
          <a:xfrm>
            <a:off x="2906039" y="4904045"/>
            <a:ext cx="3089436" cy="784898"/>
            <a:chOff x="1750558" y="5131510"/>
            <a:chExt cx="3572795" cy="866797"/>
          </a:xfrm>
        </p:grpSpPr>
        <p:sp>
          <p:nvSpPr>
            <p:cNvPr id="17" name="Rounded Rectangle 16"/>
            <p:cNvSpPr/>
            <p:nvPr/>
          </p:nvSpPr>
          <p:spPr>
            <a:xfrm>
              <a:off x="1750558" y="5131510"/>
              <a:ext cx="3572795" cy="866797"/>
            </a:xfrm>
            <a:prstGeom prst="roundRect">
              <a:avLst/>
            </a:prstGeom>
            <a:gradFill>
              <a:gsLst>
                <a:gs pos="0">
                  <a:srgbClr val="652D89"/>
                </a:gs>
                <a:gs pos="100000">
                  <a:srgbClr val="C2188D"/>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4"/>
                </a:solidFill>
                <a:latin typeface="+mj-lt"/>
              </a:endParaRPr>
            </a:p>
          </p:txBody>
        </p:sp>
        <p:sp>
          <p:nvSpPr>
            <p:cNvPr id="18" name="TextBox 17"/>
            <p:cNvSpPr txBox="1"/>
            <p:nvPr/>
          </p:nvSpPr>
          <p:spPr>
            <a:xfrm>
              <a:off x="1750558" y="5377969"/>
              <a:ext cx="3572793" cy="373880"/>
            </a:xfrm>
            <a:prstGeom prst="rect">
              <a:avLst/>
            </a:prstGeom>
            <a:noFill/>
          </p:spPr>
          <p:txBody>
            <a:bodyPr wrap="square" rtlCol="0" anchor="ctr">
              <a:spAutoFit/>
            </a:bodyPr>
            <a:lstStyle/>
            <a:p>
              <a:pPr algn="ctr"/>
              <a:r>
                <a:rPr lang="en-US" sz="1600" dirty="0" smtClean="0">
                  <a:solidFill>
                    <a:schemeClr val="accent4"/>
                  </a:solidFill>
                </a:rPr>
                <a:t>Core Infrastructure</a:t>
              </a:r>
              <a:endParaRPr lang="en-US" sz="1600" dirty="0">
                <a:solidFill>
                  <a:schemeClr val="accent4"/>
                </a:solidFill>
              </a:endParaRPr>
            </a:p>
          </p:txBody>
        </p:sp>
      </p:grpSp>
      <p:sp>
        <p:nvSpPr>
          <p:cNvPr id="21" name="Text Placeholder 11"/>
          <p:cNvSpPr txBox="1">
            <a:spLocks/>
          </p:cNvSpPr>
          <p:nvPr/>
        </p:nvSpPr>
        <p:spPr>
          <a:xfrm>
            <a:off x="142431" y="4655402"/>
            <a:ext cx="2625822" cy="1149617"/>
          </a:xfrm>
          <a:prstGeom prst="rect">
            <a:avLst/>
          </a:prstGeom>
        </p:spPr>
        <p:txBody>
          <a:bodyPr/>
          <a:lstStyle/>
          <a:p>
            <a:pPr marL="0" marR="0" lvl="0" indent="0" algn="l" defTabSz="914400" rtl="0" eaLnBrk="1" fontAlgn="auto" latinLnBrk="0" hangingPunct="1">
              <a:lnSpc>
                <a:spcPct val="95000"/>
              </a:lnSpc>
              <a:spcBef>
                <a:spcPts val="1440"/>
              </a:spcBef>
              <a:spcAft>
                <a:spcPts val="0"/>
              </a:spcAft>
              <a:buClr>
                <a:schemeClr val="tx2"/>
              </a:buClr>
              <a:buSzPct val="90000"/>
              <a:buFont typeface="Arial" pitchFamily="34" charset="0"/>
              <a:buNone/>
              <a:tabLst/>
              <a:defRPr/>
            </a:pPr>
            <a:r>
              <a:rPr kumimoji="0" lang="en-US" sz="1400" b="0" i="0" u="none" strike="noStrike" kern="1200" cap="none" spc="0" normalizeH="0" baseline="0" noProof="0" smtClean="0">
                <a:ln>
                  <a:noFill/>
                </a:ln>
                <a:solidFill>
                  <a:schemeClr val="accent4"/>
                </a:solidFill>
                <a:effectLst/>
                <a:uLnTx/>
                <a:uFillTx/>
                <a:latin typeface="+mj-lt"/>
                <a:ea typeface="+mn-ea"/>
                <a:cs typeface="+mn-cs"/>
              </a:rPr>
              <a:t>Mission critical wireless - best workspace delivery &amp; leading scalability</a:t>
            </a:r>
          </a:p>
          <a:p>
            <a:pPr marL="0" marR="0" lvl="0" indent="0" algn="l" defTabSz="914400" rtl="0" eaLnBrk="1" fontAlgn="auto" latinLnBrk="0" hangingPunct="1">
              <a:lnSpc>
                <a:spcPct val="95000"/>
              </a:lnSpc>
              <a:spcBef>
                <a:spcPts val="1440"/>
              </a:spcBef>
              <a:spcAft>
                <a:spcPts val="0"/>
              </a:spcAft>
              <a:buClr>
                <a:schemeClr val="tx2"/>
              </a:buClr>
              <a:buSzPct val="90000"/>
              <a:buFont typeface="Arial" pitchFamily="34" charset="0"/>
              <a:buNone/>
              <a:tabLst/>
              <a:defRPr/>
            </a:pPr>
            <a:r>
              <a:rPr kumimoji="0" lang="en-US" sz="1400" b="0" i="0" u="none" strike="noStrike" kern="1200" cap="none" spc="0" normalizeH="0" baseline="0" noProof="0" smtClean="0">
                <a:ln>
                  <a:noFill/>
                </a:ln>
                <a:solidFill>
                  <a:schemeClr val="accent4"/>
                </a:solidFill>
                <a:effectLst/>
                <a:uLnTx/>
                <a:uFillTx/>
                <a:latin typeface="+mj-lt"/>
                <a:ea typeface="+mn-ea"/>
                <a:cs typeface="+mn-cs"/>
              </a:rPr>
              <a:t>One network and one management for simplified operations and full visibility</a:t>
            </a:r>
            <a:endParaRPr kumimoji="0" lang="en-US" sz="1400" b="0" i="0" u="none" strike="noStrike" kern="1200" cap="none" spc="0" normalizeH="0" baseline="0" noProof="0" dirty="0">
              <a:ln>
                <a:noFill/>
              </a:ln>
              <a:solidFill>
                <a:schemeClr val="accent4"/>
              </a:solidFill>
              <a:effectLst/>
              <a:uLnTx/>
              <a:uFillTx/>
              <a:latin typeface="+mj-lt"/>
              <a:ea typeface="+mn-ea"/>
              <a:cs typeface="+mn-cs"/>
            </a:endParaRPr>
          </a:p>
        </p:txBody>
      </p:sp>
      <p:sp>
        <p:nvSpPr>
          <p:cNvPr id="22" name="Text Placeholder 11"/>
          <p:cNvSpPr txBox="1">
            <a:spLocks/>
          </p:cNvSpPr>
          <p:nvPr/>
        </p:nvSpPr>
        <p:spPr>
          <a:xfrm>
            <a:off x="142431" y="3745296"/>
            <a:ext cx="2625822" cy="58291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80"/>
              </a:spcBef>
              <a:buClr>
                <a:srgbClr val="96CA4B"/>
              </a:buClr>
              <a:buSzPct val="90000"/>
              <a:buFont typeface="Arial" pitchFamily="34" charset="0"/>
              <a:buChar char="•"/>
              <a:tabLst/>
              <a:defRPr lang="en-US" sz="2200" kern="1200">
                <a:solidFill>
                  <a:schemeClr val="bg1"/>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tabLst/>
              <a:defRPr lang="en-US" sz="1800" kern="120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tabLst/>
              <a:defRPr lang="en-US" sz="1600" kern="120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accent4"/>
                </a:solidFill>
              </a:rPr>
              <a:t>Unified policy for secure access, detailed visibility and simplified ops</a:t>
            </a:r>
            <a:endParaRPr lang="en-US" sz="1400" dirty="0">
              <a:solidFill>
                <a:schemeClr val="accent4"/>
              </a:solidFill>
            </a:endParaRPr>
          </a:p>
        </p:txBody>
      </p:sp>
      <p:sp>
        <p:nvSpPr>
          <p:cNvPr id="23" name="Text Placeholder 11"/>
          <p:cNvSpPr txBox="1">
            <a:spLocks/>
          </p:cNvSpPr>
          <p:nvPr/>
        </p:nvSpPr>
        <p:spPr>
          <a:xfrm>
            <a:off x="142431" y="2812761"/>
            <a:ext cx="2625822" cy="58291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80"/>
              </a:spcBef>
              <a:buClr>
                <a:srgbClr val="96CA4B"/>
              </a:buClr>
              <a:buSzPct val="90000"/>
              <a:buFont typeface="Arial" pitchFamily="34" charset="0"/>
              <a:buChar char="•"/>
              <a:tabLst/>
              <a:defRPr lang="en-US" sz="2200" kern="1200">
                <a:solidFill>
                  <a:schemeClr val="bg1"/>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tabLst/>
              <a:defRPr lang="en-US" sz="1800" kern="120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tabLst/>
              <a:defRPr lang="en-US" sz="1600" kern="120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accent4"/>
                </a:solidFill>
              </a:rPr>
              <a:t>Seamless mobility and anywhere access for secure mobility</a:t>
            </a:r>
            <a:endParaRPr lang="en-US" sz="1400" dirty="0">
              <a:solidFill>
                <a:schemeClr val="accent4"/>
              </a:solidFill>
            </a:endParaRPr>
          </a:p>
        </p:txBody>
      </p:sp>
      <p:sp>
        <p:nvSpPr>
          <p:cNvPr id="24" name="Text Placeholder 11"/>
          <p:cNvSpPr txBox="1">
            <a:spLocks/>
          </p:cNvSpPr>
          <p:nvPr/>
        </p:nvSpPr>
        <p:spPr>
          <a:xfrm>
            <a:off x="142431" y="1788602"/>
            <a:ext cx="2625822" cy="58291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80"/>
              </a:spcBef>
              <a:buClr>
                <a:srgbClr val="96CA4B"/>
              </a:buClr>
              <a:buSzPct val="90000"/>
              <a:buFont typeface="Arial" pitchFamily="34" charset="0"/>
              <a:buChar char="•"/>
              <a:tabLst/>
              <a:defRPr lang="en-US" sz="2200" kern="1200">
                <a:solidFill>
                  <a:schemeClr val="bg1"/>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tabLst/>
              <a:defRPr lang="en-US" sz="1800" kern="120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tabLst/>
              <a:defRPr lang="en-US" sz="1600" kern="120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tabLst/>
              <a:defRPr lang="en-US" sz="14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accent4"/>
                </a:solidFill>
              </a:rPr>
              <a:t>Device management integrated into unified policy</a:t>
            </a:r>
            <a:endParaRPr lang="en-US" sz="1400" dirty="0">
              <a:solidFill>
                <a:schemeClr val="accent4"/>
              </a:solidFill>
            </a:endParaRPr>
          </a:p>
        </p:txBody>
      </p:sp>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250"/>
                                        <p:tgtEl>
                                          <p:spTgt spid="2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fade">
                                      <p:cBhvr>
                                        <p:cTn id="34" dur="250"/>
                                        <p:tgtEl>
                                          <p:spTgt spid="21">
                                            <p:txEl>
                                              <p:pRg st="1" end="1"/>
                                            </p:txEl>
                                          </p:spTgt>
                                        </p:tgtEl>
                                      </p:cBhvr>
                                    </p:animEffect>
                                  </p:childTnLst>
                                </p:cTn>
                              </p:par>
                            </p:childTnLst>
                          </p:cTn>
                        </p:par>
                        <p:par>
                          <p:cTn id="35" fill="hold">
                            <p:stCondLst>
                              <p:cond delay="25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50"/>
                                        <p:tgtEl>
                                          <p:spTgt spid="2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50"/>
                                        <p:tgtEl>
                                          <p:spTgt spid="23"/>
                                        </p:tgtEl>
                                      </p:cBhvr>
                                    </p:animEffect>
                                  </p:childTnLst>
                                </p:cTn>
                              </p:par>
                            </p:childTnLst>
                          </p:cTn>
                        </p:par>
                        <p:par>
                          <p:cTn id="43" fill="hold">
                            <p:stCondLst>
                              <p:cond delay="75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1" grpId="0" build="p"/>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329885" y="478489"/>
            <a:ext cx="8355601" cy="4239472"/>
          </a:xfrm>
          <a:custGeom>
            <a:avLst/>
            <a:gdLst>
              <a:gd name="connsiteX0" fmla="*/ 0 w 12322952"/>
              <a:gd name="connsiteY0" fmla="*/ 0 h 407851"/>
              <a:gd name="connsiteX1" fmla="*/ 12322952 w 12322952"/>
              <a:gd name="connsiteY1" fmla="*/ 0 h 407851"/>
              <a:gd name="connsiteX2" fmla="*/ 12322952 w 12322952"/>
              <a:gd name="connsiteY2" fmla="*/ 407851 h 407851"/>
              <a:gd name="connsiteX3" fmla="*/ 0 w 12322952"/>
              <a:gd name="connsiteY3" fmla="*/ 407851 h 407851"/>
              <a:gd name="connsiteX4" fmla="*/ 0 w 12322952"/>
              <a:gd name="connsiteY4" fmla="*/ 0 h 407851"/>
              <a:gd name="connsiteX0" fmla="*/ 0 w 12322952"/>
              <a:gd name="connsiteY0" fmla="*/ 408860 h 816711"/>
              <a:gd name="connsiteX1" fmla="*/ 12322952 w 12322952"/>
              <a:gd name="connsiteY1" fmla="*/ 0 h 816711"/>
              <a:gd name="connsiteX2" fmla="*/ 12322952 w 12322952"/>
              <a:gd name="connsiteY2" fmla="*/ 816711 h 816711"/>
              <a:gd name="connsiteX3" fmla="*/ 0 w 12322952"/>
              <a:gd name="connsiteY3" fmla="*/ 816711 h 816711"/>
              <a:gd name="connsiteX4" fmla="*/ 0 w 12322952"/>
              <a:gd name="connsiteY4" fmla="*/ 408860 h 816711"/>
              <a:gd name="connsiteX0" fmla="*/ 0 w 12322952"/>
              <a:gd name="connsiteY0" fmla="*/ 408860 h 816711"/>
              <a:gd name="connsiteX1" fmla="*/ 12322952 w 12322952"/>
              <a:gd name="connsiteY1" fmla="*/ 0 h 816711"/>
              <a:gd name="connsiteX2" fmla="*/ 12322952 w 12322952"/>
              <a:gd name="connsiteY2" fmla="*/ 816711 h 816711"/>
              <a:gd name="connsiteX3" fmla="*/ 0 w 12322952"/>
              <a:gd name="connsiteY3" fmla="*/ 816711 h 816711"/>
              <a:gd name="connsiteX4" fmla="*/ 0 w 12322952"/>
              <a:gd name="connsiteY4" fmla="*/ 408860 h 816711"/>
              <a:gd name="connsiteX0" fmla="*/ 0 w 12322952"/>
              <a:gd name="connsiteY0" fmla="*/ 408860 h 1164489"/>
              <a:gd name="connsiteX1" fmla="*/ 12322952 w 12322952"/>
              <a:gd name="connsiteY1" fmla="*/ 0 h 1164489"/>
              <a:gd name="connsiteX2" fmla="*/ 12322952 w 12322952"/>
              <a:gd name="connsiteY2" fmla="*/ 816711 h 1164489"/>
              <a:gd name="connsiteX3" fmla="*/ 12285827 w 12322952"/>
              <a:gd name="connsiteY3" fmla="*/ 1164489 h 1164489"/>
              <a:gd name="connsiteX4" fmla="*/ 0 w 12322952"/>
              <a:gd name="connsiteY4" fmla="*/ 816711 h 1164489"/>
              <a:gd name="connsiteX5" fmla="*/ 0 w 12322952"/>
              <a:gd name="connsiteY5" fmla="*/ 408860 h 1164489"/>
              <a:gd name="connsiteX0" fmla="*/ 0 w 12322952"/>
              <a:gd name="connsiteY0" fmla="*/ 408860 h 1164489"/>
              <a:gd name="connsiteX1" fmla="*/ 12322952 w 12322952"/>
              <a:gd name="connsiteY1" fmla="*/ 0 h 1164489"/>
              <a:gd name="connsiteX2" fmla="*/ 12322952 w 12322952"/>
              <a:gd name="connsiteY2" fmla="*/ 816711 h 1164489"/>
              <a:gd name="connsiteX3" fmla="*/ 12285827 w 12322952"/>
              <a:gd name="connsiteY3" fmla="*/ 1164489 h 1164489"/>
              <a:gd name="connsiteX4" fmla="*/ 0 w 12322952"/>
              <a:gd name="connsiteY4" fmla="*/ 816711 h 1164489"/>
              <a:gd name="connsiteX5" fmla="*/ 0 w 12322952"/>
              <a:gd name="connsiteY5" fmla="*/ 408860 h 1164489"/>
              <a:gd name="connsiteX0" fmla="*/ 0 w 12322952"/>
              <a:gd name="connsiteY0" fmla="*/ 136287 h 1211876"/>
              <a:gd name="connsiteX1" fmla="*/ 12322952 w 12322952"/>
              <a:gd name="connsiteY1" fmla="*/ 47387 h 1211876"/>
              <a:gd name="connsiteX2" fmla="*/ 12322952 w 12322952"/>
              <a:gd name="connsiteY2" fmla="*/ 864098 h 1211876"/>
              <a:gd name="connsiteX3" fmla="*/ 12285827 w 12322952"/>
              <a:gd name="connsiteY3" fmla="*/ 1211876 h 1211876"/>
              <a:gd name="connsiteX4" fmla="*/ 0 w 12322952"/>
              <a:gd name="connsiteY4" fmla="*/ 864098 h 1211876"/>
              <a:gd name="connsiteX5" fmla="*/ 0 w 12322952"/>
              <a:gd name="connsiteY5" fmla="*/ 136287 h 1211876"/>
              <a:gd name="connsiteX0" fmla="*/ 0 w 12322952"/>
              <a:gd name="connsiteY0" fmla="*/ 88900 h 1164489"/>
              <a:gd name="connsiteX1" fmla="*/ 12322952 w 12322952"/>
              <a:gd name="connsiteY1" fmla="*/ 0 h 1164489"/>
              <a:gd name="connsiteX2" fmla="*/ 12322952 w 12322952"/>
              <a:gd name="connsiteY2" fmla="*/ 816711 h 1164489"/>
              <a:gd name="connsiteX3" fmla="*/ 12285827 w 12322952"/>
              <a:gd name="connsiteY3" fmla="*/ 1164489 h 1164489"/>
              <a:gd name="connsiteX4" fmla="*/ 0 w 12322952"/>
              <a:gd name="connsiteY4" fmla="*/ 816711 h 1164489"/>
              <a:gd name="connsiteX5" fmla="*/ 0 w 12322952"/>
              <a:gd name="connsiteY5" fmla="*/ 88900 h 1164489"/>
              <a:gd name="connsiteX0" fmla="*/ 0 w 12322952"/>
              <a:gd name="connsiteY0" fmla="*/ 88900 h 1459109"/>
              <a:gd name="connsiteX1" fmla="*/ 12322952 w 12322952"/>
              <a:gd name="connsiteY1" fmla="*/ 0 h 1459109"/>
              <a:gd name="connsiteX2" fmla="*/ 12322952 w 12322952"/>
              <a:gd name="connsiteY2" fmla="*/ 816711 h 1459109"/>
              <a:gd name="connsiteX3" fmla="*/ 12285827 w 12322952"/>
              <a:gd name="connsiteY3" fmla="*/ 1164489 h 1459109"/>
              <a:gd name="connsiteX4" fmla="*/ 0 w 12322952"/>
              <a:gd name="connsiteY4" fmla="*/ 1343183 h 1459109"/>
              <a:gd name="connsiteX5" fmla="*/ 0 w 12322952"/>
              <a:gd name="connsiteY5" fmla="*/ 88900 h 1459109"/>
              <a:gd name="connsiteX0" fmla="*/ 0 w 12322952"/>
              <a:gd name="connsiteY0" fmla="*/ 88900 h 1343183"/>
              <a:gd name="connsiteX1" fmla="*/ 12322952 w 12322952"/>
              <a:gd name="connsiteY1" fmla="*/ 0 h 1343183"/>
              <a:gd name="connsiteX2" fmla="*/ 12322952 w 12322952"/>
              <a:gd name="connsiteY2" fmla="*/ 816711 h 1343183"/>
              <a:gd name="connsiteX3" fmla="*/ 12285827 w 12322952"/>
              <a:gd name="connsiteY3" fmla="*/ 1164489 h 1343183"/>
              <a:gd name="connsiteX4" fmla="*/ 0 w 12322952"/>
              <a:gd name="connsiteY4" fmla="*/ 1343183 h 1343183"/>
              <a:gd name="connsiteX5" fmla="*/ 0 w 12322952"/>
              <a:gd name="connsiteY5" fmla="*/ 88900 h 1343183"/>
              <a:gd name="connsiteX0" fmla="*/ 0 w 12322952"/>
              <a:gd name="connsiteY0" fmla="*/ 88900 h 1343183"/>
              <a:gd name="connsiteX1" fmla="*/ 12322952 w 12322952"/>
              <a:gd name="connsiteY1" fmla="*/ 0 h 1343183"/>
              <a:gd name="connsiteX2" fmla="*/ 12322952 w 12322952"/>
              <a:gd name="connsiteY2" fmla="*/ 816711 h 1343183"/>
              <a:gd name="connsiteX3" fmla="*/ 12285827 w 12322952"/>
              <a:gd name="connsiteY3" fmla="*/ 1164489 h 1343183"/>
              <a:gd name="connsiteX4" fmla="*/ 0 w 12322952"/>
              <a:gd name="connsiteY4" fmla="*/ 1343183 h 1343183"/>
              <a:gd name="connsiteX5" fmla="*/ 0 w 12322952"/>
              <a:gd name="connsiteY5" fmla="*/ 88900 h 1343183"/>
              <a:gd name="connsiteX0" fmla="*/ 0 w 12322952"/>
              <a:gd name="connsiteY0" fmla="*/ 88900 h 1343183"/>
              <a:gd name="connsiteX1" fmla="*/ 12322952 w 12322952"/>
              <a:gd name="connsiteY1" fmla="*/ 0 h 1343183"/>
              <a:gd name="connsiteX2" fmla="*/ 12322952 w 12322952"/>
              <a:gd name="connsiteY2" fmla="*/ 816711 h 1343183"/>
              <a:gd name="connsiteX3" fmla="*/ 12285827 w 12322952"/>
              <a:gd name="connsiteY3" fmla="*/ 1164489 h 1343183"/>
              <a:gd name="connsiteX4" fmla="*/ 0 w 12322952"/>
              <a:gd name="connsiteY4" fmla="*/ 1343183 h 1343183"/>
              <a:gd name="connsiteX5" fmla="*/ 0 w 12322952"/>
              <a:gd name="connsiteY5" fmla="*/ 88900 h 1343183"/>
              <a:gd name="connsiteX0" fmla="*/ 0 w 12322952"/>
              <a:gd name="connsiteY0" fmla="*/ 88900 h 1343183"/>
              <a:gd name="connsiteX1" fmla="*/ 12322952 w 12322952"/>
              <a:gd name="connsiteY1" fmla="*/ 0 h 1343183"/>
              <a:gd name="connsiteX2" fmla="*/ 12322952 w 12322952"/>
              <a:gd name="connsiteY2" fmla="*/ 816711 h 1343183"/>
              <a:gd name="connsiteX3" fmla="*/ 12285827 w 12322952"/>
              <a:gd name="connsiteY3" fmla="*/ 1164489 h 1343183"/>
              <a:gd name="connsiteX4" fmla="*/ 0 w 12322952"/>
              <a:gd name="connsiteY4" fmla="*/ 1343183 h 1343183"/>
              <a:gd name="connsiteX5" fmla="*/ 0 w 12322952"/>
              <a:gd name="connsiteY5" fmla="*/ 88900 h 1343183"/>
              <a:gd name="connsiteX0" fmla="*/ 0 w 12322952"/>
              <a:gd name="connsiteY0" fmla="*/ 88900 h 1343183"/>
              <a:gd name="connsiteX1" fmla="*/ 12322952 w 12322952"/>
              <a:gd name="connsiteY1" fmla="*/ 0 h 1343183"/>
              <a:gd name="connsiteX2" fmla="*/ 12285827 w 12322952"/>
              <a:gd name="connsiteY2" fmla="*/ 1164489 h 1343183"/>
              <a:gd name="connsiteX3" fmla="*/ 0 w 12322952"/>
              <a:gd name="connsiteY3" fmla="*/ 1343183 h 1343183"/>
              <a:gd name="connsiteX4" fmla="*/ 0 w 12322952"/>
              <a:gd name="connsiteY4" fmla="*/ 88900 h 1343183"/>
              <a:gd name="connsiteX0" fmla="*/ 0 w 12322952"/>
              <a:gd name="connsiteY0" fmla="*/ 88900 h 1343183"/>
              <a:gd name="connsiteX1" fmla="*/ 12322952 w 12322952"/>
              <a:gd name="connsiteY1" fmla="*/ 0 h 1343183"/>
              <a:gd name="connsiteX2" fmla="*/ 12285827 w 12322952"/>
              <a:gd name="connsiteY2" fmla="*/ 1164489 h 1343183"/>
              <a:gd name="connsiteX3" fmla="*/ 0 w 12322952"/>
              <a:gd name="connsiteY3" fmla="*/ 1343183 h 1343183"/>
              <a:gd name="connsiteX4" fmla="*/ 0 w 12322952"/>
              <a:gd name="connsiteY4" fmla="*/ 88900 h 134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952" h="1343183">
                <a:moveTo>
                  <a:pt x="0" y="88900"/>
                </a:moveTo>
                <a:cubicBezTo>
                  <a:pt x="5952654" y="469900"/>
                  <a:pt x="6195832" y="541075"/>
                  <a:pt x="12322952" y="0"/>
                </a:cubicBezTo>
                <a:lnTo>
                  <a:pt x="12285827" y="1164489"/>
                </a:lnTo>
                <a:cubicBezTo>
                  <a:pt x="6063216" y="645695"/>
                  <a:pt x="5102079" y="673454"/>
                  <a:pt x="0" y="1343183"/>
                </a:cubicBezTo>
                <a:lnTo>
                  <a:pt x="0" y="88900"/>
                </a:lnTo>
                <a:close/>
              </a:path>
            </a:pathLst>
          </a:custGeom>
          <a:gradFill flip="none" rotWithShape="1">
            <a:gsLst>
              <a:gs pos="0">
                <a:schemeClr val="tx1">
                  <a:alpha val="0"/>
                </a:schemeClr>
              </a:gs>
              <a:gs pos="50000">
                <a:schemeClr val="accent3">
                  <a:lumMod val="75000"/>
                  <a:alpha val="54000"/>
                </a:schemeClr>
              </a:gs>
              <a:gs pos="100000">
                <a:schemeClr val="bg1">
                  <a:lumMod val="75000"/>
                  <a:lumOff val="25000"/>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defTabSz="914147" rtl="0">
              <a:defRPr/>
            </a:pPr>
            <a:endParaRPr lang="en-US" kern="1200" dirty="0">
              <a:solidFill>
                <a:srgbClr val="FFFFFF"/>
              </a:solidFill>
              <a:latin typeface="Arial"/>
              <a:ea typeface="+mn-ea"/>
              <a:cs typeface="+mn-cs"/>
            </a:endParaRPr>
          </a:p>
        </p:txBody>
      </p:sp>
      <p:sp>
        <p:nvSpPr>
          <p:cNvPr id="2" name="Title 1"/>
          <p:cNvSpPr>
            <a:spLocks noGrp="1"/>
          </p:cNvSpPr>
          <p:nvPr>
            <p:ph type="title"/>
          </p:nvPr>
        </p:nvSpPr>
        <p:spPr/>
        <p:txBody>
          <a:bodyPr/>
          <a:lstStyle/>
          <a:p>
            <a:r>
              <a:rPr lang="en-US" dirty="0" smtClean="0"/>
              <a:t>The BYOD Spectrum</a:t>
            </a:r>
            <a:endParaRPr lang="en-US" dirty="0"/>
          </a:p>
        </p:txBody>
      </p:sp>
      <p:grpSp>
        <p:nvGrpSpPr>
          <p:cNvPr id="31" name="Group 30"/>
          <p:cNvGrpSpPr/>
          <p:nvPr/>
        </p:nvGrpSpPr>
        <p:grpSpPr>
          <a:xfrm>
            <a:off x="423065" y="3955633"/>
            <a:ext cx="2039112" cy="2129350"/>
            <a:chOff x="331625" y="3940393"/>
            <a:chExt cx="2039112" cy="2129350"/>
          </a:xfrm>
        </p:grpSpPr>
        <p:sp>
          <p:nvSpPr>
            <p:cNvPr id="32" name="Rounded Rectangle 31"/>
            <p:cNvSpPr/>
            <p:nvPr/>
          </p:nvSpPr>
          <p:spPr>
            <a:xfrm>
              <a:off x="331625" y="3940393"/>
              <a:ext cx="2039112" cy="1972731"/>
            </a:xfrm>
            <a:prstGeom prst="roundRect">
              <a:avLst>
                <a:gd name="adj" fmla="val 8730"/>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18" name="Text Placeholder 2"/>
            <p:cNvSpPr txBox="1">
              <a:spLocks/>
            </p:cNvSpPr>
            <p:nvPr/>
          </p:nvSpPr>
          <p:spPr>
            <a:xfrm>
              <a:off x="331625" y="4042980"/>
              <a:ext cx="2039112" cy="2026763"/>
            </a:xfrm>
            <a:prstGeom prst="rect">
              <a:avLst/>
            </a:prstGeom>
          </p:spPr>
          <p:txBody>
            <a:bodyPr vert="horz" lIns="0" tIns="0" rIns="0" bIns="0" rtlCol="0">
              <a:noAutofit/>
            </a:bodyPr>
            <a:lstStyle/>
            <a:p>
              <a:pPr algn="ctr" rtl="0">
                <a:lnSpc>
                  <a:spcPts val="1300"/>
                </a:lnSpc>
                <a:spcBef>
                  <a:spcPts val="300"/>
                </a:spcBef>
                <a:buClr>
                  <a:srgbClr val="3F5CFF"/>
                </a:buClr>
                <a:buSzPct val="90000"/>
                <a:defRPr/>
              </a:pPr>
              <a:r>
                <a:rPr lang="en-US" sz="1200" b="1" kern="1200" dirty="0" smtClean="0">
                  <a:solidFill>
                    <a:schemeClr val="tx2">
                      <a:lumMod val="75000"/>
                    </a:schemeClr>
                  </a:solidFill>
                  <a:latin typeface="Arial"/>
                  <a:ea typeface="+mn-ea"/>
                  <a:cs typeface="+mn-cs"/>
                </a:rPr>
                <a:t>Environment</a:t>
              </a:r>
              <a:br>
                <a:rPr lang="en-US" sz="1200" b="1" kern="1200" dirty="0" smtClean="0">
                  <a:solidFill>
                    <a:schemeClr val="tx2">
                      <a:lumMod val="75000"/>
                    </a:schemeClr>
                  </a:solidFill>
                  <a:latin typeface="Arial"/>
                  <a:ea typeface="+mn-ea"/>
                  <a:cs typeface="+mn-cs"/>
                </a:rPr>
              </a:br>
              <a:r>
                <a:rPr lang="en-US" sz="1200" b="1" kern="1200" dirty="0" smtClean="0">
                  <a:solidFill>
                    <a:schemeClr val="tx2">
                      <a:lumMod val="75000"/>
                    </a:schemeClr>
                  </a:solidFill>
                  <a:latin typeface="Arial"/>
                  <a:ea typeface="+mn-ea"/>
                  <a:cs typeface="+mn-cs"/>
                </a:rPr>
                <a:t>Requires Tight Controls</a:t>
              </a:r>
              <a:br>
                <a:rPr lang="en-US" sz="1200" b="1" kern="1200" dirty="0" smtClean="0">
                  <a:solidFill>
                    <a:schemeClr val="tx2">
                      <a:lumMod val="75000"/>
                    </a:schemeClr>
                  </a:solidFill>
                  <a:latin typeface="Arial"/>
                  <a:ea typeface="+mn-ea"/>
                  <a:cs typeface="+mn-cs"/>
                </a:rPr>
              </a:br>
              <a:endParaRPr lang="en-US" sz="1200" b="1" kern="1200" dirty="0" smtClean="0">
                <a:solidFill>
                  <a:schemeClr val="tx2">
                    <a:lumMod val="75000"/>
                  </a:schemeClr>
                </a:solidFill>
                <a:latin typeface="Arial"/>
                <a:ea typeface="+mn-ea"/>
                <a:cs typeface="+mn-cs"/>
              </a:endParaRPr>
            </a:p>
            <a:p>
              <a:pPr algn="ctr" rtl="0">
                <a:lnSpc>
                  <a:spcPts val="1300"/>
                </a:lnSpc>
                <a:spcBef>
                  <a:spcPts val="300"/>
                </a:spcBef>
                <a:buClr>
                  <a:srgbClr val="3F5CFF"/>
                </a:buClr>
                <a:buSzPct val="90000"/>
                <a:defRPr/>
              </a:pPr>
              <a:endParaRPr lang="en-US" sz="1200" b="1" kern="1200" dirty="0" smtClean="0">
                <a:solidFill>
                  <a:srgbClr val="00A1DA">
                    <a:lumMod val="50000"/>
                  </a:srgbClr>
                </a:solidFill>
                <a:latin typeface="Arial"/>
                <a:ea typeface="+mn-ea"/>
                <a:cs typeface="+mn-cs"/>
              </a:endParaRPr>
            </a:p>
            <a:p>
              <a:pPr algn="ctr" rtl="0">
                <a:lnSpc>
                  <a:spcPts val="1300"/>
                </a:lnSpc>
                <a:spcBef>
                  <a:spcPts val="300"/>
                </a:spcBef>
                <a:buClr>
                  <a:srgbClr val="3F5CFF"/>
                </a:buClr>
                <a:buSzPct val="90000"/>
                <a:defRPr/>
              </a:pPr>
              <a:endParaRPr lang="en-US" sz="1200" b="1" kern="1200" dirty="0">
                <a:solidFill>
                  <a:srgbClr val="00A1DA">
                    <a:lumMod val="50000"/>
                  </a:srgbClr>
                </a:solidFill>
                <a:latin typeface="Arial"/>
                <a:ea typeface="+mn-ea"/>
                <a:cs typeface="+mn-cs"/>
              </a:endParaRPr>
            </a:p>
            <a:p>
              <a:pPr algn="ctr" rtl="0">
                <a:lnSpc>
                  <a:spcPts val="1300"/>
                </a:lnSpc>
                <a:spcBef>
                  <a:spcPts val="900"/>
                </a:spcBef>
                <a:buClr>
                  <a:srgbClr val="3F5CFF"/>
                </a:buClr>
                <a:buSzPct val="90000"/>
                <a:defRPr/>
              </a:pPr>
              <a:r>
                <a:rPr lang="en-US" sz="1200" b="1" kern="1200" dirty="0" smtClean="0">
                  <a:solidFill>
                    <a:srgbClr val="000000">
                      <a:lumMod val="75000"/>
                      <a:lumOff val="25000"/>
                    </a:srgbClr>
                  </a:solidFill>
                  <a:latin typeface="Arial"/>
                  <a:ea typeface="+mn-ea"/>
                  <a:cs typeface="+mn-cs"/>
                </a:rPr>
                <a:t/>
              </a:r>
              <a:br>
                <a:rPr lang="en-US" sz="1200" b="1" kern="1200" dirty="0" smtClean="0">
                  <a:solidFill>
                    <a:srgbClr val="000000">
                      <a:lumMod val="75000"/>
                      <a:lumOff val="25000"/>
                    </a:srgbClr>
                  </a:solidFill>
                  <a:latin typeface="Arial"/>
                  <a:ea typeface="+mn-ea"/>
                  <a:cs typeface="+mn-cs"/>
                </a:rPr>
              </a:br>
              <a:r>
                <a:rPr lang="en-US" sz="1200" b="1" kern="1200" dirty="0" smtClean="0">
                  <a:solidFill>
                    <a:srgbClr val="000000">
                      <a:lumMod val="75000"/>
                      <a:lumOff val="25000"/>
                    </a:srgbClr>
                  </a:solidFill>
                  <a:latin typeface="Arial"/>
                  <a:ea typeface="+mn-ea"/>
                  <a:cs typeface="+mn-cs"/>
                </a:rPr>
                <a:t>Corp </a:t>
              </a:r>
              <a:r>
                <a:rPr lang="en-US" sz="1200" b="1" kern="1200" dirty="0">
                  <a:solidFill>
                    <a:srgbClr val="000000">
                      <a:lumMod val="75000"/>
                      <a:lumOff val="25000"/>
                    </a:srgbClr>
                  </a:solidFill>
                  <a:latin typeface="Arial"/>
                  <a:ea typeface="+mn-ea"/>
                  <a:cs typeface="+mn-cs"/>
                </a:rPr>
                <a:t>Only Device</a:t>
              </a:r>
            </a:p>
            <a:p>
              <a:pPr marL="0" lvl="1" algn="ctr" rtl="0">
                <a:lnSpc>
                  <a:spcPts val="1300"/>
                </a:lnSpc>
                <a:spcBef>
                  <a:spcPts val="300"/>
                </a:spcBef>
                <a:buClr>
                  <a:srgbClr val="3F5CFF"/>
                </a:buClr>
                <a:buSzPct val="90000"/>
                <a:defRPr/>
              </a:pPr>
              <a:r>
                <a:rPr lang="en-US" sz="1200" kern="1200" dirty="0" smtClean="0">
                  <a:solidFill>
                    <a:srgbClr val="404040"/>
                  </a:solidFill>
                  <a:latin typeface="Arial"/>
                  <a:ea typeface="+mn-ea"/>
                  <a:cs typeface="+mn-cs"/>
                </a:rPr>
                <a:t>Manufacturing </a:t>
              </a:r>
              <a:r>
                <a:rPr lang="en-US" sz="1200" kern="1200" dirty="0">
                  <a:solidFill>
                    <a:srgbClr val="404040"/>
                  </a:solidFill>
                  <a:latin typeface="Arial"/>
                  <a:ea typeface="+mn-ea"/>
                  <a:cs typeface="+mn-cs"/>
                </a:rPr>
                <a:t>Environment</a:t>
              </a: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Trading Floor</a:t>
              </a: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Classified </a:t>
              </a:r>
              <a:r>
                <a:rPr lang="en-US" sz="1200" kern="1200" dirty="0" smtClean="0">
                  <a:solidFill>
                    <a:srgbClr val="404040"/>
                  </a:solidFill>
                  <a:latin typeface="Arial"/>
                  <a:ea typeface="+mn-ea"/>
                  <a:cs typeface="+mn-cs"/>
                </a:rPr>
                <a:t>Government </a:t>
              </a:r>
              <a:r>
                <a:rPr lang="en-US" sz="1200" kern="1200" dirty="0">
                  <a:solidFill>
                    <a:srgbClr val="404040"/>
                  </a:solidFill>
                  <a:latin typeface="Arial"/>
                  <a:ea typeface="+mn-ea"/>
                  <a:cs typeface="+mn-cs"/>
                </a:rPr>
                <a:t>Networks</a:t>
              </a: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Traditional Enterprise</a:t>
              </a:r>
            </a:p>
          </p:txBody>
        </p:sp>
        <p:sp>
          <p:nvSpPr>
            <p:cNvPr id="52" name="Down Arrow 51"/>
            <p:cNvSpPr/>
            <p:nvPr/>
          </p:nvSpPr>
          <p:spPr>
            <a:xfrm>
              <a:off x="1109881" y="4765884"/>
              <a:ext cx="482600" cy="371900"/>
            </a:xfrm>
            <a:prstGeom prst="downArrow">
              <a:avLst/>
            </a:prstGeom>
            <a:gradFill flip="none" rotWithShape="1">
              <a:gsLst>
                <a:gs pos="24000">
                  <a:schemeClr val="bg1">
                    <a:lumMod val="50000"/>
                  </a:schemeClr>
                </a:gs>
                <a:gs pos="100000">
                  <a:srgbClr val="FFFFFF">
                    <a:alpha val="0"/>
                  </a:srgb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nvGrpSpPr>
          <p:cNvPr id="33" name="Group 32"/>
          <p:cNvGrpSpPr/>
          <p:nvPr/>
        </p:nvGrpSpPr>
        <p:grpSpPr>
          <a:xfrm>
            <a:off x="2520446" y="3955633"/>
            <a:ext cx="2039112" cy="2138875"/>
            <a:chOff x="2429006" y="3940393"/>
            <a:chExt cx="2039112" cy="2138875"/>
          </a:xfrm>
        </p:grpSpPr>
        <p:sp>
          <p:nvSpPr>
            <p:cNvPr id="40" name="Rounded Rectangle 39"/>
            <p:cNvSpPr/>
            <p:nvPr/>
          </p:nvSpPr>
          <p:spPr>
            <a:xfrm>
              <a:off x="2429006" y="3940393"/>
              <a:ext cx="2039112" cy="1972731"/>
            </a:xfrm>
            <a:prstGeom prst="roundRect">
              <a:avLst>
                <a:gd name="adj" fmla="val 8730"/>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13" name="Text Placeholder 2"/>
            <p:cNvSpPr txBox="1">
              <a:spLocks/>
            </p:cNvSpPr>
            <p:nvPr/>
          </p:nvSpPr>
          <p:spPr>
            <a:xfrm>
              <a:off x="2546863" y="4052505"/>
              <a:ext cx="1803399" cy="2026763"/>
            </a:xfrm>
            <a:prstGeom prst="rect">
              <a:avLst/>
            </a:prstGeom>
          </p:spPr>
          <p:txBody>
            <a:bodyPr vert="horz" lIns="0" tIns="0" rIns="0" bIns="0" rtlCol="0">
              <a:noAutofit/>
            </a:bodyPr>
            <a:lstStyle/>
            <a:p>
              <a:pPr algn="ctr">
                <a:lnSpc>
                  <a:spcPts val="1300"/>
                </a:lnSpc>
                <a:spcBef>
                  <a:spcPts val="300"/>
                </a:spcBef>
                <a:buClr>
                  <a:srgbClr val="3F5CFF"/>
                </a:buClr>
                <a:buSzPct val="90000"/>
                <a:defRPr/>
              </a:pPr>
              <a:r>
                <a:rPr lang="en-US" sz="1200" b="1" dirty="0" smtClean="0">
                  <a:solidFill>
                    <a:schemeClr val="tx2">
                      <a:lumMod val="75000"/>
                    </a:schemeClr>
                  </a:solidFill>
                  <a:latin typeface="Arial"/>
                </a:rPr>
                <a:t>Focus on Basic Services,</a:t>
              </a:r>
              <a:br>
                <a:rPr lang="en-US" sz="1200" b="1" dirty="0" smtClean="0">
                  <a:solidFill>
                    <a:schemeClr val="tx2">
                      <a:lumMod val="75000"/>
                    </a:schemeClr>
                  </a:solidFill>
                  <a:latin typeface="Arial"/>
                </a:rPr>
              </a:br>
              <a:r>
                <a:rPr lang="en-US" sz="1200" b="1" dirty="0" smtClean="0">
                  <a:solidFill>
                    <a:schemeClr val="tx2">
                      <a:lumMod val="75000"/>
                    </a:schemeClr>
                  </a:solidFill>
                  <a:latin typeface="Arial"/>
                </a:rPr>
                <a:t>Easy Access</a:t>
              </a:r>
              <a:br>
                <a:rPr lang="en-US" sz="1200" b="1" dirty="0" smtClean="0">
                  <a:solidFill>
                    <a:schemeClr val="tx2">
                      <a:lumMod val="75000"/>
                    </a:schemeClr>
                  </a:solidFill>
                  <a:latin typeface="Arial"/>
                </a:rPr>
              </a:br>
              <a:endParaRPr lang="en-US" sz="1200" b="1" dirty="0" smtClean="0">
                <a:solidFill>
                  <a:schemeClr val="tx2">
                    <a:lumMod val="75000"/>
                  </a:schemeClr>
                </a:solidFill>
                <a:latin typeface="Arial"/>
              </a:endParaRPr>
            </a:p>
            <a:p>
              <a:pPr algn="ctr">
                <a:lnSpc>
                  <a:spcPts val="1300"/>
                </a:lnSpc>
                <a:spcBef>
                  <a:spcPts val="300"/>
                </a:spcBef>
                <a:buClr>
                  <a:srgbClr val="3F5CFF"/>
                </a:buClr>
                <a:buSzPct val="90000"/>
                <a:defRPr/>
              </a:pPr>
              <a:endParaRPr lang="en-US" sz="1200" b="1" dirty="0" smtClean="0">
                <a:solidFill>
                  <a:schemeClr val="tx2">
                    <a:lumMod val="75000"/>
                  </a:schemeClr>
                </a:solidFill>
                <a:latin typeface="Arial"/>
              </a:endParaRPr>
            </a:p>
            <a:p>
              <a:pPr algn="ctr" rtl="0">
                <a:lnSpc>
                  <a:spcPts val="1300"/>
                </a:lnSpc>
                <a:spcBef>
                  <a:spcPts val="900"/>
                </a:spcBef>
                <a:buClr>
                  <a:srgbClr val="3F5CFF"/>
                </a:buClr>
                <a:buSzPct val="90000"/>
                <a:defRPr/>
              </a:pPr>
              <a:r>
                <a:rPr lang="en-US" sz="1200" b="1" kern="1200" dirty="0" smtClean="0">
                  <a:solidFill>
                    <a:srgbClr val="404040"/>
                  </a:solidFill>
                  <a:latin typeface="Arial"/>
                  <a:ea typeface="+mn-ea"/>
                  <a:cs typeface="+mn-cs"/>
                </a:rPr>
                <a:t/>
              </a:r>
              <a:br>
                <a:rPr lang="en-US" sz="1200" b="1" kern="1200" dirty="0" smtClean="0">
                  <a:solidFill>
                    <a:srgbClr val="404040"/>
                  </a:solidFill>
                  <a:latin typeface="Arial"/>
                  <a:ea typeface="+mn-ea"/>
                  <a:cs typeface="+mn-cs"/>
                </a:rPr>
              </a:br>
              <a:r>
                <a:rPr lang="en-US" sz="1200" b="1" kern="1200" dirty="0" smtClean="0">
                  <a:solidFill>
                    <a:srgbClr val="404040"/>
                  </a:solidFill>
                  <a:latin typeface="Arial"/>
                  <a:ea typeface="+mn-ea"/>
                  <a:cs typeface="+mn-cs"/>
                </a:rPr>
                <a:t>Broader </a:t>
              </a:r>
              <a:r>
                <a:rPr lang="en-US" sz="1200" b="1" kern="1200" dirty="0">
                  <a:solidFill>
                    <a:srgbClr val="404040"/>
                  </a:solidFill>
                  <a:latin typeface="Arial"/>
                  <a:ea typeface="+mn-ea"/>
                  <a:cs typeface="+mn-cs"/>
                </a:rPr>
                <a:t>Device Types </a:t>
              </a:r>
              <a:r>
                <a:rPr lang="en-US" sz="1200" b="1" kern="1200" dirty="0" smtClean="0">
                  <a:solidFill>
                    <a:srgbClr val="404040"/>
                  </a:solidFill>
                  <a:latin typeface="Arial"/>
                  <a:ea typeface="+mn-ea"/>
                  <a:cs typeface="+mn-cs"/>
                </a:rPr>
                <a:t>but </a:t>
              </a:r>
              <a:r>
                <a:rPr lang="en-US" sz="1200" b="1" kern="1200" dirty="0">
                  <a:solidFill>
                    <a:srgbClr val="404040"/>
                  </a:solidFill>
                  <a:latin typeface="Arial"/>
                  <a:ea typeface="+mn-ea"/>
                  <a:cs typeface="+mn-cs"/>
                </a:rPr>
                <a:t>Internet Only </a:t>
              </a:r>
            </a:p>
            <a:p>
              <a:pPr marL="0" lvl="1" algn="ctr" rtl="0">
                <a:lnSpc>
                  <a:spcPts val="1300"/>
                </a:lnSpc>
                <a:spcBef>
                  <a:spcPts val="300"/>
                </a:spcBef>
                <a:buClr>
                  <a:srgbClr val="3F5CFF"/>
                </a:buClr>
                <a:buSzPct val="90000"/>
                <a:defRPr/>
              </a:pPr>
              <a:r>
                <a:rPr lang="en-US" sz="1200" kern="1200" dirty="0" smtClean="0">
                  <a:solidFill>
                    <a:srgbClr val="404040"/>
                  </a:solidFill>
                  <a:latin typeface="Arial"/>
                  <a:ea typeface="+mn-ea"/>
                  <a:cs typeface="+mn-cs"/>
                </a:rPr>
                <a:t>Educational </a:t>
              </a:r>
              <a:r>
                <a:rPr lang="en-US" sz="1200" kern="1200" dirty="0">
                  <a:solidFill>
                    <a:srgbClr val="404040"/>
                  </a:solidFill>
                  <a:latin typeface="Arial"/>
                  <a:ea typeface="+mn-ea"/>
                  <a:cs typeface="+mn-cs"/>
                </a:rPr>
                <a:t>Environments</a:t>
              </a: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Public Institutions</a:t>
              </a: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Simple Guest</a:t>
              </a:r>
            </a:p>
          </p:txBody>
        </p:sp>
        <p:sp>
          <p:nvSpPr>
            <p:cNvPr id="58" name="Down Arrow 57"/>
            <p:cNvSpPr/>
            <p:nvPr/>
          </p:nvSpPr>
          <p:spPr>
            <a:xfrm>
              <a:off x="3209615" y="4765884"/>
              <a:ext cx="482600" cy="371900"/>
            </a:xfrm>
            <a:prstGeom prst="downArrow">
              <a:avLst/>
            </a:prstGeom>
            <a:gradFill flip="none" rotWithShape="1">
              <a:gsLst>
                <a:gs pos="24000">
                  <a:schemeClr val="bg1">
                    <a:lumMod val="50000"/>
                  </a:schemeClr>
                </a:gs>
                <a:gs pos="100000">
                  <a:srgbClr val="FFFFFF">
                    <a:alpha val="0"/>
                  </a:srgb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nvGrpSpPr>
          <p:cNvPr id="39" name="Group 38"/>
          <p:cNvGrpSpPr/>
          <p:nvPr/>
        </p:nvGrpSpPr>
        <p:grpSpPr>
          <a:xfrm>
            <a:off x="4617827" y="3955633"/>
            <a:ext cx="2039112" cy="2852176"/>
            <a:chOff x="4526387" y="3940393"/>
            <a:chExt cx="2039112" cy="2852176"/>
          </a:xfrm>
        </p:grpSpPr>
        <p:sp>
          <p:nvSpPr>
            <p:cNvPr id="41" name="Rounded Rectangle 40"/>
            <p:cNvSpPr/>
            <p:nvPr/>
          </p:nvSpPr>
          <p:spPr>
            <a:xfrm>
              <a:off x="4526387" y="3940393"/>
              <a:ext cx="2039112" cy="1972731"/>
            </a:xfrm>
            <a:prstGeom prst="roundRect">
              <a:avLst>
                <a:gd name="adj" fmla="val 8730"/>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14" name="Text Placeholder 2"/>
            <p:cNvSpPr txBox="1">
              <a:spLocks/>
            </p:cNvSpPr>
            <p:nvPr/>
          </p:nvSpPr>
          <p:spPr>
            <a:xfrm>
              <a:off x="4576503" y="4052505"/>
              <a:ext cx="1938880" cy="2740064"/>
            </a:xfrm>
            <a:prstGeom prst="rect">
              <a:avLst/>
            </a:prstGeom>
          </p:spPr>
          <p:txBody>
            <a:bodyPr vert="horz" lIns="0" tIns="0" rIns="0" bIns="0" rtlCol="0">
              <a:noAutofit/>
            </a:bodyPr>
            <a:lstStyle/>
            <a:p>
              <a:pPr algn="ctr">
                <a:lnSpc>
                  <a:spcPts val="1300"/>
                </a:lnSpc>
                <a:spcBef>
                  <a:spcPts val="300"/>
                </a:spcBef>
                <a:buClr>
                  <a:srgbClr val="3F5CFF"/>
                </a:buClr>
                <a:buSzPct val="90000"/>
                <a:defRPr/>
              </a:pPr>
              <a:r>
                <a:rPr lang="en-US" sz="1200" b="1" dirty="0" smtClean="0">
                  <a:solidFill>
                    <a:schemeClr val="tx2">
                      <a:lumMod val="75000"/>
                    </a:schemeClr>
                  </a:solidFill>
                  <a:latin typeface="Arial"/>
                </a:rPr>
                <a:t>Enable Differentiated Services, On-Boarding </a:t>
              </a:r>
              <a:br>
                <a:rPr lang="en-US" sz="1200" b="1" dirty="0" smtClean="0">
                  <a:solidFill>
                    <a:schemeClr val="tx2">
                      <a:lumMod val="75000"/>
                    </a:schemeClr>
                  </a:solidFill>
                  <a:latin typeface="Arial"/>
                </a:rPr>
              </a:br>
              <a:r>
                <a:rPr lang="en-US" sz="1200" b="1" dirty="0" smtClean="0">
                  <a:solidFill>
                    <a:schemeClr val="tx2">
                      <a:lumMod val="75000"/>
                    </a:schemeClr>
                  </a:solidFill>
                  <a:latin typeface="Arial"/>
                </a:rPr>
                <a:t>with Security—Onsite/Offsite</a:t>
              </a:r>
            </a:p>
            <a:p>
              <a:pPr algn="ctr" rtl="0">
                <a:lnSpc>
                  <a:spcPts val="1300"/>
                </a:lnSpc>
                <a:spcBef>
                  <a:spcPts val="300"/>
                </a:spcBef>
                <a:buClr>
                  <a:srgbClr val="3F5CFF"/>
                </a:buClr>
                <a:buSzPct val="90000"/>
                <a:defRPr/>
              </a:pPr>
              <a:endParaRPr lang="en-US" sz="1200" b="1" kern="1200" dirty="0">
                <a:solidFill>
                  <a:srgbClr val="00516D"/>
                </a:solidFill>
                <a:latin typeface="Arial"/>
                <a:ea typeface="+mn-ea"/>
                <a:cs typeface="+mn-cs"/>
              </a:endParaRPr>
            </a:p>
            <a:p>
              <a:pPr algn="ctr" rtl="0">
                <a:lnSpc>
                  <a:spcPts val="1300"/>
                </a:lnSpc>
                <a:spcBef>
                  <a:spcPts val="900"/>
                </a:spcBef>
                <a:buClr>
                  <a:srgbClr val="3F5CFF"/>
                </a:buClr>
                <a:buSzPct val="90000"/>
                <a:defRPr/>
              </a:pPr>
              <a:r>
                <a:rPr lang="en-US" sz="1200" b="1" kern="1200" dirty="0" smtClean="0">
                  <a:solidFill>
                    <a:srgbClr val="404040"/>
                  </a:solidFill>
                  <a:latin typeface="Arial"/>
                  <a:ea typeface="+mn-ea"/>
                  <a:cs typeface="+mn-cs"/>
                </a:rPr>
                <a:t/>
              </a:r>
              <a:br>
                <a:rPr lang="en-US" sz="1200" b="1" kern="1200" dirty="0" smtClean="0">
                  <a:solidFill>
                    <a:srgbClr val="404040"/>
                  </a:solidFill>
                  <a:latin typeface="Arial"/>
                  <a:ea typeface="+mn-ea"/>
                  <a:cs typeface="+mn-cs"/>
                </a:rPr>
              </a:br>
              <a:r>
                <a:rPr lang="en-US" sz="1200" b="1" kern="1200" dirty="0" smtClean="0">
                  <a:solidFill>
                    <a:srgbClr val="404040"/>
                  </a:solidFill>
                  <a:latin typeface="Arial"/>
                  <a:ea typeface="+mn-ea"/>
                  <a:cs typeface="+mn-cs"/>
                </a:rPr>
                <a:t>Multiple </a:t>
              </a:r>
              <a:r>
                <a:rPr lang="en-US" sz="1200" b="1" kern="1200" dirty="0">
                  <a:solidFill>
                    <a:srgbClr val="404040"/>
                  </a:solidFill>
                  <a:latin typeface="Arial"/>
                  <a:ea typeface="+mn-ea"/>
                  <a:cs typeface="+mn-cs"/>
                </a:rPr>
                <a:t>Device Types + Access Methods</a:t>
              </a:r>
              <a:endParaRPr lang="en-US" sz="1200" kern="1200" dirty="0">
                <a:solidFill>
                  <a:srgbClr val="404040"/>
                </a:solidFill>
                <a:latin typeface="Arial"/>
                <a:ea typeface="+mn-ea"/>
                <a:cs typeface="+mn-cs"/>
              </a:endParaRPr>
            </a:p>
            <a:p>
              <a:pPr marL="0" lvl="1" algn="ctr" rtl="0">
                <a:lnSpc>
                  <a:spcPts val="1300"/>
                </a:lnSpc>
                <a:spcBef>
                  <a:spcPts val="300"/>
                </a:spcBef>
                <a:buClr>
                  <a:srgbClr val="3F5CFF"/>
                </a:buClr>
                <a:buSzPct val="90000"/>
                <a:defRPr/>
              </a:pPr>
              <a:r>
                <a:rPr lang="en-US" sz="1200" kern="1200" dirty="0">
                  <a:solidFill>
                    <a:srgbClr val="404040"/>
                  </a:solidFill>
                  <a:latin typeface="Arial"/>
                  <a:ea typeface="+mn-ea"/>
                  <a:cs typeface="+mn-cs"/>
                </a:rPr>
                <a:t>Early BYOD Enterprise Adopters</a:t>
              </a:r>
            </a:p>
          </p:txBody>
        </p:sp>
        <p:sp>
          <p:nvSpPr>
            <p:cNvPr id="62" name="Down Arrow 61"/>
            <p:cNvSpPr/>
            <p:nvPr/>
          </p:nvSpPr>
          <p:spPr>
            <a:xfrm>
              <a:off x="5309348" y="4765883"/>
              <a:ext cx="482600" cy="371901"/>
            </a:xfrm>
            <a:prstGeom prst="downArrow">
              <a:avLst/>
            </a:prstGeom>
            <a:gradFill flip="none" rotWithShape="1">
              <a:gsLst>
                <a:gs pos="24000">
                  <a:schemeClr val="bg1">
                    <a:lumMod val="50000"/>
                  </a:schemeClr>
                </a:gs>
                <a:gs pos="100000">
                  <a:srgbClr val="FFFFFF">
                    <a:alpha val="0"/>
                  </a:srgb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nvGrpSpPr>
          <p:cNvPr id="35" name="Group 34"/>
          <p:cNvGrpSpPr/>
          <p:nvPr/>
        </p:nvGrpSpPr>
        <p:grpSpPr>
          <a:xfrm>
            <a:off x="6715209" y="3955633"/>
            <a:ext cx="2039112" cy="2788661"/>
            <a:chOff x="6623769" y="3940393"/>
            <a:chExt cx="2039112" cy="2788661"/>
          </a:xfrm>
        </p:grpSpPr>
        <p:sp>
          <p:nvSpPr>
            <p:cNvPr id="15" name="Text Placeholder 2"/>
            <p:cNvSpPr txBox="1">
              <a:spLocks/>
            </p:cNvSpPr>
            <p:nvPr/>
          </p:nvSpPr>
          <p:spPr>
            <a:xfrm>
              <a:off x="6866892" y="3988990"/>
              <a:ext cx="1539655" cy="2740064"/>
            </a:xfrm>
            <a:prstGeom prst="rect">
              <a:avLst/>
            </a:prstGeom>
          </p:spPr>
          <p:txBody>
            <a:bodyPr vert="horz" lIns="91440" tIns="45720" rIns="91440" bIns="45720" rtlCol="0">
              <a:noAutofit/>
            </a:bodyPr>
            <a:lstStyle/>
            <a:p>
              <a:pPr algn="l" rtl="0">
                <a:lnSpc>
                  <a:spcPts val="1300"/>
                </a:lnSpc>
                <a:spcBef>
                  <a:spcPts val="300"/>
                </a:spcBef>
                <a:buClr>
                  <a:srgbClr val="3F5CFF"/>
                </a:buClr>
                <a:buSzPct val="90000"/>
                <a:buFont typeface="Arial" pitchFamily="34" charset="0"/>
                <a:buChar char="•"/>
                <a:defRPr/>
              </a:pPr>
              <a:endParaRPr lang="en-US" sz="1300" kern="1200" dirty="0">
                <a:solidFill>
                  <a:srgbClr val="404040"/>
                </a:solidFill>
                <a:latin typeface="Arial"/>
                <a:ea typeface="+mn-ea"/>
                <a:cs typeface="+mn-cs"/>
              </a:endParaRPr>
            </a:p>
          </p:txBody>
        </p:sp>
        <p:sp>
          <p:nvSpPr>
            <p:cNvPr id="42" name="Rounded Rectangle 41"/>
            <p:cNvSpPr/>
            <p:nvPr/>
          </p:nvSpPr>
          <p:spPr>
            <a:xfrm>
              <a:off x="6623769" y="3940393"/>
              <a:ext cx="2039112" cy="1972731"/>
            </a:xfrm>
            <a:prstGeom prst="roundRect">
              <a:avLst>
                <a:gd name="adj" fmla="val 8730"/>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73" name="Text Placeholder 2"/>
            <p:cNvSpPr txBox="1">
              <a:spLocks/>
            </p:cNvSpPr>
            <p:nvPr/>
          </p:nvSpPr>
          <p:spPr>
            <a:xfrm>
              <a:off x="6677365" y="4052505"/>
              <a:ext cx="1931921" cy="2311623"/>
            </a:xfrm>
            <a:prstGeom prst="rect">
              <a:avLst/>
            </a:prstGeom>
          </p:spPr>
          <p:txBody>
            <a:bodyPr vert="horz" lIns="0" tIns="0" rIns="0" bIns="0" rtlCol="0">
              <a:noAutofit/>
            </a:bodyPr>
            <a:lstStyle/>
            <a:p>
              <a:pPr algn="ctr">
                <a:lnSpc>
                  <a:spcPts val="1300"/>
                </a:lnSpc>
                <a:spcBef>
                  <a:spcPts val="300"/>
                </a:spcBef>
                <a:buClr>
                  <a:srgbClr val="3F5CFF"/>
                </a:buClr>
                <a:buSzPct val="90000"/>
                <a:defRPr/>
              </a:pPr>
              <a:r>
                <a:rPr lang="en-US" sz="1200" b="1" dirty="0" smtClean="0">
                  <a:solidFill>
                    <a:schemeClr val="tx2">
                      <a:lumMod val="75000"/>
                    </a:schemeClr>
                  </a:solidFill>
                  <a:latin typeface="Arial"/>
                </a:rPr>
                <a:t>Corp Native Applications, </a:t>
              </a:r>
              <a:br>
                <a:rPr lang="en-US" sz="1200" b="1" dirty="0" smtClean="0">
                  <a:solidFill>
                    <a:schemeClr val="tx2">
                      <a:lumMod val="75000"/>
                    </a:schemeClr>
                  </a:solidFill>
                  <a:latin typeface="Arial"/>
                </a:rPr>
              </a:br>
              <a:r>
                <a:rPr lang="en-US" sz="1200" b="1" dirty="0" smtClean="0">
                  <a:solidFill>
                    <a:schemeClr val="tx2">
                      <a:lumMod val="75000"/>
                    </a:schemeClr>
                  </a:solidFill>
                  <a:latin typeface="Arial"/>
                </a:rPr>
                <a:t>New Services,</a:t>
              </a:r>
              <a:br>
                <a:rPr lang="en-US" sz="1200" b="1" dirty="0" smtClean="0">
                  <a:solidFill>
                    <a:schemeClr val="tx2">
                      <a:lumMod val="75000"/>
                    </a:schemeClr>
                  </a:solidFill>
                  <a:latin typeface="Arial"/>
                </a:rPr>
              </a:br>
              <a:r>
                <a:rPr lang="en-US" sz="1200" b="1" dirty="0" smtClean="0">
                  <a:solidFill>
                    <a:schemeClr val="tx2">
                      <a:lumMod val="75000"/>
                    </a:schemeClr>
                  </a:solidFill>
                  <a:latin typeface="Arial"/>
                </a:rPr>
                <a:t>Full Control </a:t>
              </a:r>
              <a:br>
                <a:rPr lang="en-US" sz="1200" b="1" dirty="0" smtClean="0">
                  <a:solidFill>
                    <a:schemeClr val="tx2">
                      <a:lumMod val="75000"/>
                    </a:schemeClr>
                  </a:solidFill>
                  <a:latin typeface="Arial"/>
                </a:rPr>
              </a:br>
              <a:endParaRPr lang="en-US" sz="1200" b="1" dirty="0" smtClean="0">
                <a:solidFill>
                  <a:schemeClr val="tx2">
                    <a:lumMod val="75000"/>
                  </a:schemeClr>
                </a:solidFill>
                <a:latin typeface="Arial"/>
              </a:endParaRPr>
            </a:p>
            <a:p>
              <a:pPr algn="ctr">
                <a:lnSpc>
                  <a:spcPts val="1300"/>
                </a:lnSpc>
                <a:spcBef>
                  <a:spcPts val="300"/>
                </a:spcBef>
                <a:buClr>
                  <a:srgbClr val="3F5CFF"/>
                </a:buClr>
                <a:buSzPct val="90000"/>
                <a:defRPr/>
              </a:pPr>
              <a:endParaRPr lang="en-US" sz="1200" b="1" dirty="0" smtClean="0">
                <a:solidFill>
                  <a:schemeClr val="tx2">
                    <a:lumMod val="75000"/>
                  </a:schemeClr>
                </a:solidFill>
                <a:latin typeface="Arial"/>
              </a:endParaRPr>
            </a:p>
            <a:p>
              <a:pPr algn="ctr" rtl="0">
                <a:lnSpc>
                  <a:spcPts val="1300"/>
                </a:lnSpc>
                <a:spcBef>
                  <a:spcPts val="900"/>
                </a:spcBef>
                <a:buClr>
                  <a:srgbClr val="3F5CFF"/>
                </a:buClr>
                <a:buSzPct val="90000"/>
                <a:defRPr/>
              </a:pPr>
              <a:r>
                <a:rPr lang="en-US" sz="1200" b="1" kern="1200" dirty="0" smtClean="0">
                  <a:solidFill>
                    <a:srgbClr val="404040"/>
                  </a:solidFill>
                  <a:latin typeface="Arial"/>
                  <a:ea typeface="+mn-ea"/>
                  <a:cs typeface="+mn-cs"/>
                </a:rPr>
                <a:t/>
              </a:r>
              <a:br>
                <a:rPr lang="en-US" sz="1200" b="1" kern="1200" dirty="0" smtClean="0">
                  <a:solidFill>
                    <a:srgbClr val="404040"/>
                  </a:solidFill>
                  <a:latin typeface="Arial"/>
                  <a:ea typeface="+mn-ea"/>
                  <a:cs typeface="+mn-cs"/>
                </a:rPr>
              </a:br>
              <a:r>
                <a:rPr lang="en-US" sz="1200" b="1" kern="1200" dirty="0" smtClean="0">
                  <a:solidFill>
                    <a:srgbClr val="404040"/>
                  </a:solidFill>
                  <a:latin typeface="Arial"/>
                  <a:ea typeface="+mn-ea"/>
                  <a:cs typeface="+mn-cs"/>
                </a:rPr>
                <a:t>Any Device, Any Ownership</a:t>
              </a:r>
            </a:p>
            <a:p>
              <a:pPr marL="0" lvl="1" algn="ctr" rtl="0">
                <a:lnSpc>
                  <a:spcPts val="1440"/>
                </a:lnSpc>
                <a:spcBef>
                  <a:spcPts val="300"/>
                </a:spcBef>
                <a:buClr>
                  <a:srgbClr val="3F5CFF"/>
                </a:buClr>
                <a:buSzPct val="90000"/>
                <a:defRPr/>
              </a:pPr>
              <a:r>
                <a:rPr lang="en-US" sz="1200" kern="1200" dirty="0" smtClean="0">
                  <a:solidFill>
                    <a:srgbClr val="404040"/>
                  </a:solidFill>
                  <a:latin typeface="Arial"/>
                  <a:ea typeface="+mn-ea"/>
                  <a:cs typeface="+mn-cs"/>
                </a:rPr>
                <a:t>Innovative </a:t>
              </a:r>
              <a:r>
                <a:rPr lang="en-US" sz="1200" kern="1200" dirty="0">
                  <a:solidFill>
                    <a:srgbClr val="404040"/>
                  </a:solidFill>
                  <a:latin typeface="Arial"/>
                  <a:ea typeface="+mn-ea"/>
                  <a:cs typeface="+mn-cs"/>
                </a:rPr>
                <a:t>Enterprises</a:t>
              </a:r>
            </a:p>
            <a:p>
              <a:pPr marL="0" lvl="1" algn="ctr" rtl="0">
                <a:lnSpc>
                  <a:spcPts val="1440"/>
                </a:lnSpc>
                <a:spcBef>
                  <a:spcPts val="300"/>
                </a:spcBef>
                <a:buClr>
                  <a:srgbClr val="3F5CFF"/>
                </a:buClr>
                <a:buSzPct val="90000"/>
                <a:defRPr/>
              </a:pPr>
              <a:r>
                <a:rPr lang="en-US" sz="1200" kern="1200" dirty="0">
                  <a:solidFill>
                    <a:srgbClr val="404040"/>
                  </a:solidFill>
                  <a:latin typeface="Arial"/>
                  <a:ea typeface="+mn-ea"/>
                  <a:cs typeface="+mn-cs"/>
                </a:rPr>
                <a:t>Retail on Demand</a:t>
              </a:r>
            </a:p>
            <a:p>
              <a:pPr marL="0" lvl="1" algn="ctr" rtl="0">
                <a:lnSpc>
                  <a:spcPts val="1440"/>
                </a:lnSpc>
                <a:spcBef>
                  <a:spcPts val="300"/>
                </a:spcBef>
                <a:buClr>
                  <a:srgbClr val="3F5CFF"/>
                </a:buClr>
                <a:buSzPct val="90000"/>
                <a:defRPr/>
              </a:pPr>
              <a:r>
                <a:rPr lang="en-US" sz="1200" kern="1200" dirty="0">
                  <a:solidFill>
                    <a:srgbClr val="404040"/>
                  </a:solidFill>
                  <a:latin typeface="Arial"/>
                  <a:ea typeface="+mn-ea"/>
                  <a:cs typeface="+mn-cs"/>
                </a:rPr>
                <a:t>Mobile Sales Services (Video, Collaboration, etc.)</a:t>
              </a:r>
            </a:p>
          </p:txBody>
        </p:sp>
        <p:sp>
          <p:nvSpPr>
            <p:cNvPr id="63" name="Down Arrow 62"/>
            <p:cNvSpPr/>
            <p:nvPr/>
          </p:nvSpPr>
          <p:spPr>
            <a:xfrm>
              <a:off x="7409081" y="4765884"/>
              <a:ext cx="482600" cy="371900"/>
            </a:xfrm>
            <a:prstGeom prst="downArrow">
              <a:avLst/>
            </a:prstGeom>
            <a:gradFill flip="none" rotWithShape="1">
              <a:gsLst>
                <a:gs pos="24000">
                  <a:schemeClr val="bg1">
                    <a:lumMod val="50000"/>
                  </a:schemeClr>
                </a:gs>
                <a:gs pos="100000">
                  <a:srgbClr val="FFFFFF">
                    <a:alpha val="0"/>
                  </a:srgb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nvGrpSpPr>
          <p:cNvPr id="24" name="Group 23"/>
          <p:cNvGrpSpPr/>
          <p:nvPr/>
        </p:nvGrpSpPr>
        <p:grpSpPr>
          <a:xfrm>
            <a:off x="1101109" y="1114412"/>
            <a:ext cx="7291343" cy="2212352"/>
            <a:chOff x="500276" y="1180431"/>
            <a:chExt cx="8320378" cy="2524583"/>
          </a:xfrm>
        </p:grpSpPr>
        <p:pic>
          <p:nvPicPr>
            <p:cNvPr id="25" name="Picture 24" descr="stock-photo-15978514-hand-holding-a-blackberry-smartphone-with-facebook-com-apps.jpg"/>
            <p:cNvPicPr>
              <a:picLocks noChangeAspect="1"/>
            </p:cNvPicPr>
            <p:nvPr/>
          </p:nvPicPr>
          <p:blipFill>
            <a:blip r:embed="rId3" cstate="print"/>
            <a:stretch>
              <a:fillRect/>
            </a:stretch>
          </p:blipFill>
          <p:spPr>
            <a:xfrm>
              <a:off x="500276" y="2672456"/>
              <a:ext cx="1105389" cy="730439"/>
            </a:xfrm>
            <a:prstGeom prst="rect">
              <a:avLst/>
            </a:prstGeom>
            <a:effectLst>
              <a:outerShdw blurRad="114300" dist="38100" dir="2700000">
                <a:srgbClr val="000000">
                  <a:alpha val="65000"/>
                </a:srgbClr>
              </a:outerShdw>
            </a:effectLst>
          </p:spPr>
        </p:pic>
        <p:pic>
          <p:nvPicPr>
            <p:cNvPr id="23" name="Picture 22" descr="blackberry.png"/>
            <p:cNvPicPr>
              <a:picLocks noChangeAspect="1"/>
            </p:cNvPicPr>
            <p:nvPr/>
          </p:nvPicPr>
          <p:blipFill>
            <a:blip r:embed="rId4" cstate="print"/>
            <a:stretch>
              <a:fillRect/>
            </a:stretch>
          </p:blipFill>
          <p:spPr>
            <a:xfrm>
              <a:off x="6734652" y="1180431"/>
              <a:ext cx="2032535" cy="2032535"/>
            </a:xfrm>
            <a:prstGeom prst="rect">
              <a:avLst/>
            </a:prstGeom>
            <a:effectLst>
              <a:outerShdw blurRad="114300" dist="38100" dir="2700000">
                <a:srgbClr val="000000">
                  <a:alpha val="65000"/>
                </a:srgbClr>
              </a:outerShdw>
            </a:effectLst>
          </p:spPr>
        </p:pic>
        <p:pic>
          <p:nvPicPr>
            <p:cNvPr id="26" name="Picture 25" descr="stock-photo-16586765-reading-news.jpg"/>
            <p:cNvPicPr>
              <a:picLocks noChangeAspect="1"/>
            </p:cNvPicPr>
            <p:nvPr/>
          </p:nvPicPr>
          <p:blipFill>
            <a:blip r:embed="rId5" cstate="print"/>
            <a:stretch>
              <a:fillRect/>
            </a:stretch>
          </p:blipFill>
          <p:spPr>
            <a:xfrm>
              <a:off x="2312720" y="2022447"/>
              <a:ext cx="2350043" cy="1559322"/>
            </a:xfrm>
            <a:prstGeom prst="rect">
              <a:avLst/>
            </a:prstGeom>
            <a:effectLst>
              <a:outerShdw blurRad="114300" dist="38100" dir="2700000">
                <a:srgbClr val="000000">
                  <a:alpha val="65000"/>
                </a:srgbClr>
              </a:outerShdw>
            </a:effectLst>
          </p:spPr>
        </p:pic>
        <p:pic>
          <p:nvPicPr>
            <p:cNvPr id="37" name="Picture 36" descr="PC_laptop.png"/>
            <p:cNvPicPr>
              <a:picLocks noChangeAspect="1"/>
            </p:cNvPicPr>
            <p:nvPr/>
          </p:nvPicPr>
          <p:blipFill>
            <a:blip r:embed="rId6" cstate="email"/>
            <a:stretch>
              <a:fillRect/>
            </a:stretch>
          </p:blipFill>
          <p:spPr>
            <a:xfrm>
              <a:off x="1052971" y="1491369"/>
              <a:ext cx="1507389" cy="1103476"/>
            </a:xfrm>
            <a:prstGeom prst="rect">
              <a:avLst/>
            </a:prstGeom>
            <a:effectLst>
              <a:outerShdw blurRad="50800" dist="38100" dir="5400000" algn="t" rotWithShape="0">
                <a:prstClr val="black">
                  <a:alpha val="40000"/>
                </a:prstClr>
              </a:outerShdw>
            </a:effectLst>
          </p:spPr>
        </p:pic>
        <p:pic>
          <p:nvPicPr>
            <p:cNvPr id="49" name="Picture 48" descr="ipad.png"/>
            <p:cNvPicPr>
              <a:picLocks noChangeAspect="1"/>
            </p:cNvPicPr>
            <p:nvPr/>
          </p:nvPicPr>
          <p:blipFill>
            <a:blip r:embed="rId7" cstate="print"/>
            <a:stretch>
              <a:fillRect/>
            </a:stretch>
          </p:blipFill>
          <p:spPr>
            <a:xfrm>
              <a:off x="5459382" y="1465840"/>
              <a:ext cx="925980" cy="1165088"/>
            </a:xfrm>
            <a:prstGeom prst="rect">
              <a:avLst/>
            </a:prstGeom>
          </p:spPr>
        </p:pic>
        <p:grpSp>
          <p:nvGrpSpPr>
            <p:cNvPr id="5" name="Group 71"/>
            <p:cNvGrpSpPr/>
            <p:nvPr/>
          </p:nvGrpSpPr>
          <p:grpSpPr>
            <a:xfrm>
              <a:off x="8051714" y="2179114"/>
              <a:ext cx="768940" cy="1134707"/>
              <a:chOff x="5593117" y="396530"/>
              <a:chExt cx="768940" cy="1134707"/>
            </a:xfrm>
          </p:grpSpPr>
          <p:pic>
            <p:nvPicPr>
              <p:cNvPr id="70" name="Picture 7" descr="http://t2.gstatic.com/images?q=tbn:ANd9GcQ8v53sI7u1cjK6PR3GqCp03pJU6xrDJItOanl2AXH3w-KTd4zx"/>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593117" y="396530"/>
                <a:ext cx="768940" cy="1134707"/>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8" name="Group 166"/>
              <p:cNvGrpSpPr>
                <a:grpSpLocks noChangeAspect="1"/>
              </p:cNvGrpSpPr>
              <p:nvPr/>
            </p:nvGrpSpPr>
            <p:grpSpPr>
              <a:xfrm>
                <a:off x="5870128" y="859049"/>
                <a:ext cx="186905" cy="232023"/>
                <a:chOff x="2346582" y="5945676"/>
                <a:chExt cx="202182" cy="255405"/>
              </a:xfrm>
            </p:grpSpPr>
            <p:grpSp>
              <p:nvGrpSpPr>
                <p:cNvPr id="9" name="Group 34"/>
                <p:cNvGrpSpPr/>
                <p:nvPr/>
              </p:nvGrpSpPr>
              <p:grpSpPr>
                <a:xfrm>
                  <a:off x="2346582" y="5945676"/>
                  <a:ext cx="202182" cy="255405"/>
                  <a:chOff x="3770110" y="5855363"/>
                  <a:chExt cx="365715" cy="461989"/>
                </a:xfrm>
                <a:effectLst>
                  <a:outerShdw blurRad="50800" dist="38100" dir="2700000">
                    <a:srgbClr val="000000">
                      <a:alpha val="79000"/>
                    </a:srgbClr>
                  </a:outerShdw>
                </a:effectLst>
              </p:grpSpPr>
              <p:sp>
                <p:nvSpPr>
                  <p:cNvPr id="55" name="Rounded Rectangle 54"/>
                  <p:cNvSpPr>
                    <a:spLocks/>
                  </p:cNvSpPr>
                  <p:nvPr/>
                </p:nvSpPr>
                <p:spPr>
                  <a:xfrm>
                    <a:off x="3770110" y="5997357"/>
                    <a:ext cx="365715" cy="319995"/>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56" name="Oval 55"/>
                  <p:cNvSpPr>
                    <a:spLocks noChangeAspect="1"/>
                  </p:cNvSpPr>
                  <p:nvPr/>
                </p:nvSpPr>
                <p:spPr>
                  <a:xfrm>
                    <a:off x="3832317" y="5855363"/>
                    <a:ext cx="241300" cy="241300"/>
                  </a:xfrm>
                  <a:prstGeom prst="ellipse">
                    <a:avLst/>
                  </a:prstGeom>
                  <a:noFill/>
                  <a:ln w="19050" cap="flat" cmpd="sng" algn="ctr">
                    <a:solidFill>
                      <a:schemeClr val="bg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nvGrpSpPr>
                <p:cNvPr id="10" name="Group 37"/>
                <p:cNvGrpSpPr/>
                <p:nvPr/>
              </p:nvGrpSpPr>
              <p:grpSpPr>
                <a:xfrm>
                  <a:off x="2420590" y="6090778"/>
                  <a:ext cx="54169" cy="88087"/>
                  <a:chOff x="4923367" y="3317061"/>
                  <a:chExt cx="97983" cy="159336"/>
                </a:xfrm>
              </p:grpSpPr>
              <p:sp>
                <p:nvSpPr>
                  <p:cNvPr id="53" name="Oval 52"/>
                  <p:cNvSpPr/>
                  <p:nvPr/>
                </p:nvSpPr>
                <p:spPr>
                  <a:xfrm>
                    <a:off x="4923367" y="3317061"/>
                    <a:ext cx="97983" cy="9798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54" name="Rectangle 53"/>
                  <p:cNvSpPr/>
                  <p:nvPr/>
                </p:nvSpPr>
                <p:spPr>
                  <a:xfrm>
                    <a:off x="4949499" y="3353691"/>
                    <a:ext cx="45719" cy="122706"/>
                  </a:xfrm>
                  <a:prstGeom prst="rect">
                    <a:avLst/>
                  </a:prstGeom>
                  <a:solidFill>
                    <a:srgbClr val="3B3D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grpSp>
        </p:grpSp>
        <p:pic>
          <p:nvPicPr>
            <p:cNvPr id="59" name="Picture 3" descr="C:\Users\rmuta\Desktop\cisco_cius.png"/>
            <p:cNvPicPr>
              <a:picLocks noChangeAspect="1" noChangeArrowheads="1"/>
            </p:cNvPicPr>
            <p:nvPr/>
          </p:nvPicPr>
          <p:blipFill>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76904" y="2660325"/>
              <a:ext cx="1319880" cy="104468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61" name="Picture 60"/>
            <p:cNvPicPr>
              <a:picLocks noChangeAspect="1"/>
            </p:cNvPicPr>
            <p:nvPr/>
          </p:nvPicPr>
          <p:blipFill>
            <a:blip r:embed="rId10" cstate="print">
              <a:clrChange>
                <a:clrFrom>
                  <a:srgbClr val="FEFEFE"/>
                </a:clrFrom>
                <a:clrTo>
                  <a:srgbClr val="FEFEFE">
                    <a:alpha val="0"/>
                  </a:srgbClr>
                </a:clrTo>
              </a:clrChange>
            </a:blip>
            <a:stretch>
              <a:fillRect/>
            </a:stretch>
          </p:blipFill>
          <p:spPr>
            <a:xfrm>
              <a:off x="3355205" y="1308251"/>
              <a:ext cx="751810" cy="734855"/>
            </a:xfrm>
            <a:prstGeom prst="rect">
              <a:avLst/>
            </a:prstGeom>
          </p:spPr>
        </p:pic>
        <p:pic>
          <p:nvPicPr>
            <p:cNvPr id="36" name="Picture 3" descr="C:\Users\Brent.DUARTE\Documents\Current jobs\Adobe\09-0988\Art\Png\macbookpro.png"/>
            <p:cNvPicPr>
              <a:picLocks noChangeAspect="1" noChangeArrowheads="1"/>
            </p:cNvPicPr>
            <p:nvPr/>
          </p:nvPicPr>
          <p:blipFill>
            <a:blip r:embed="rId11" cstate="email"/>
            <a:srcRect/>
            <a:stretch>
              <a:fillRect/>
            </a:stretch>
          </p:blipFill>
          <p:spPr bwMode="auto">
            <a:xfrm>
              <a:off x="3544396" y="1733078"/>
              <a:ext cx="1855752" cy="993709"/>
            </a:xfrm>
            <a:prstGeom prst="rect">
              <a:avLst/>
            </a:prstGeom>
            <a:noFill/>
            <a:effectLst>
              <a:outerShdw blurRad="50800" dist="38100" dir="5400000" algn="t" rotWithShape="0">
                <a:prstClr val="black">
                  <a:alpha val="40000"/>
                </a:prstClr>
              </a:outerShdw>
            </a:effectLst>
          </p:spPr>
        </p:pic>
        <p:pic>
          <p:nvPicPr>
            <p:cNvPr id="38" name="Picture 37" descr="android phone.jpg"/>
            <p:cNvPicPr>
              <a:picLocks noChangeAspect="1"/>
            </p:cNvPicPr>
            <p:nvPr/>
          </p:nvPicPr>
          <p:blipFill rotWithShape="1">
            <a:blip r:embed="rId12" cstate="print">
              <a:clrChange>
                <a:clrFrom>
                  <a:srgbClr val="FFFFFF"/>
                </a:clrFrom>
                <a:clrTo>
                  <a:srgbClr val="FFFFFF">
                    <a:alpha val="0"/>
                  </a:srgbClr>
                </a:clrTo>
              </a:clrChange>
            </a:blip>
            <a:stretch/>
          </p:blipFill>
          <p:spPr>
            <a:xfrm>
              <a:off x="5562775" y="2487822"/>
              <a:ext cx="545836" cy="1003485"/>
            </a:xfrm>
            <a:prstGeom prst="rect">
              <a:avLst/>
            </a:prstGeom>
            <a:noFill/>
            <a:effectLst>
              <a:outerShdw blurRad="50800" dist="38100" dir="5400000" algn="t" rotWithShape="0">
                <a:prstClr val="black">
                  <a:alpha val="40000"/>
                </a:prstClr>
              </a:outerShdw>
            </a:effectLst>
          </p:spPr>
        </p:pic>
        <p:pic>
          <p:nvPicPr>
            <p:cNvPr id="60" name="Picture 15"/>
            <p:cNvPicPr>
              <a:picLocks noChangeAspect="1" noChangeArrowheads="1"/>
            </p:cNvPicPr>
            <p:nvPr/>
          </p:nvPicPr>
          <p:blipFill>
            <a:blip r:embed="rId13" cstate="print"/>
            <a:srcRect/>
            <a:stretch>
              <a:fillRect/>
            </a:stretch>
          </p:blipFill>
          <p:spPr bwMode="auto">
            <a:xfrm>
              <a:off x="5481650" y="2957548"/>
              <a:ext cx="339027" cy="339027"/>
            </a:xfrm>
            <a:prstGeom prst="rect">
              <a:avLst/>
            </a:prstGeom>
            <a:noFill/>
            <a:ln w="12700" cap="flat">
              <a:noFill/>
              <a:miter lim="800000"/>
              <a:headEnd/>
              <a:tailEnd/>
            </a:ln>
          </p:spPr>
        </p:pic>
      </p:grpSp>
      <p:grpSp>
        <p:nvGrpSpPr>
          <p:cNvPr id="27" name="Group 26"/>
          <p:cNvGrpSpPr/>
          <p:nvPr/>
        </p:nvGrpSpPr>
        <p:grpSpPr>
          <a:xfrm>
            <a:off x="94988" y="3329317"/>
            <a:ext cx="8969998" cy="608075"/>
            <a:chOff x="94988" y="3329317"/>
            <a:chExt cx="8969998" cy="608075"/>
          </a:xfrm>
        </p:grpSpPr>
        <p:sp>
          <p:nvSpPr>
            <p:cNvPr id="30" name="Right Arrow 29"/>
            <p:cNvSpPr/>
            <p:nvPr/>
          </p:nvSpPr>
          <p:spPr>
            <a:xfrm rot="10800000">
              <a:off x="94988" y="3329317"/>
              <a:ext cx="4515085" cy="608074"/>
            </a:xfrm>
            <a:prstGeom prst="rightArrow">
              <a:avLst>
                <a:gd name="adj1" fmla="val 62658"/>
                <a:gd name="adj2" fmla="val 50000"/>
              </a:avLst>
            </a:prstGeom>
            <a:gradFill flip="none" rotWithShape="1">
              <a:gsLst>
                <a:gs pos="0">
                  <a:schemeClr val="bg2">
                    <a:lumMod val="75000"/>
                  </a:schemeClr>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57" name="Right Arrow 56"/>
            <p:cNvSpPr/>
            <p:nvPr/>
          </p:nvSpPr>
          <p:spPr>
            <a:xfrm rot="10800000" flipH="1">
              <a:off x="4549901" y="3329318"/>
              <a:ext cx="4515085" cy="608074"/>
            </a:xfrm>
            <a:prstGeom prst="rightArrow">
              <a:avLst>
                <a:gd name="adj1" fmla="val 62658"/>
                <a:gd name="adj2" fmla="val 50000"/>
              </a:avLst>
            </a:prstGeom>
            <a:gradFill flip="none" rotWithShape="1">
              <a:gsLst>
                <a:gs pos="0">
                  <a:schemeClr val="bg2">
                    <a:lumMod val="75000"/>
                  </a:schemeClr>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6" name="TextBox 5"/>
          <p:cNvSpPr txBox="1"/>
          <p:nvPr/>
        </p:nvSpPr>
        <p:spPr>
          <a:xfrm>
            <a:off x="1141964" y="3485432"/>
            <a:ext cx="641521" cy="307777"/>
          </a:xfrm>
          <a:prstGeom prst="rect">
            <a:avLst/>
          </a:prstGeom>
          <a:noFill/>
        </p:spPr>
        <p:txBody>
          <a:bodyPr wrap="none" rtlCol="0">
            <a:spAutoFit/>
          </a:bodyPr>
          <a:lstStyle/>
          <a:p>
            <a:pPr algn="ctr" rtl="0"/>
            <a:r>
              <a:rPr lang="en-US" sz="1400" kern="1200" dirty="0" smtClean="0">
                <a:solidFill>
                  <a:srgbClr val="FFFFFF"/>
                </a:solidFill>
                <a:latin typeface="Arial"/>
                <a:ea typeface="+mn-ea"/>
                <a:cs typeface="+mn-cs"/>
              </a:rPr>
              <a:t>LIMIT</a:t>
            </a:r>
            <a:endParaRPr lang="en-US" sz="1400" kern="1200" dirty="0">
              <a:solidFill>
                <a:srgbClr val="FFFFFF"/>
              </a:solidFill>
              <a:latin typeface="Arial"/>
              <a:ea typeface="+mn-ea"/>
              <a:cs typeface="+mn-cs"/>
            </a:endParaRPr>
          </a:p>
        </p:txBody>
      </p:sp>
      <p:sp>
        <p:nvSpPr>
          <p:cNvPr id="7" name="TextBox 6"/>
          <p:cNvSpPr txBox="1"/>
          <p:nvPr/>
        </p:nvSpPr>
        <p:spPr>
          <a:xfrm>
            <a:off x="7094676" y="3485432"/>
            <a:ext cx="1190839" cy="307777"/>
          </a:xfrm>
          <a:prstGeom prst="rect">
            <a:avLst/>
          </a:prstGeom>
          <a:noFill/>
        </p:spPr>
        <p:txBody>
          <a:bodyPr wrap="none" rtlCol="0">
            <a:spAutoFit/>
          </a:bodyPr>
          <a:lstStyle/>
          <a:p>
            <a:pPr algn="ctr" rtl="0"/>
            <a:r>
              <a:rPr lang="en-US" sz="1400" kern="1200" dirty="0" smtClean="0">
                <a:solidFill>
                  <a:srgbClr val="FFFFFF"/>
                </a:solidFill>
                <a:latin typeface="Arial"/>
                <a:ea typeface="+mn-ea"/>
                <a:cs typeface="+mn-cs"/>
              </a:rPr>
              <a:t>ADVANCED</a:t>
            </a:r>
            <a:endParaRPr lang="en-US" sz="1400" kern="1200" dirty="0">
              <a:solidFill>
                <a:srgbClr val="FFFFFF"/>
              </a:solidFill>
              <a:latin typeface="Arial"/>
              <a:ea typeface="+mn-ea"/>
              <a:cs typeface="+mn-cs"/>
            </a:endParaRPr>
          </a:p>
        </p:txBody>
      </p:sp>
      <p:sp>
        <p:nvSpPr>
          <p:cNvPr id="11" name="TextBox 10"/>
          <p:cNvSpPr txBox="1"/>
          <p:nvPr/>
        </p:nvSpPr>
        <p:spPr>
          <a:xfrm>
            <a:off x="5018414" y="3485432"/>
            <a:ext cx="1204176" cy="307777"/>
          </a:xfrm>
          <a:prstGeom prst="rect">
            <a:avLst/>
          </a:prstGeom>
          <a:noFill/>
        </p:spPr>
        <p:txBody>
          <a:bodyPr wrap="none" rtlCol="0">
            <a:spAutoFit/>
          </a:bodyPr>
          <a:lstStyle/>
          <a:p>
            <a:pPr algn="ctr" rtl="0"/>
            <a:r>
              <a:rPr lang="en-US" sz="1400" kern="1200" dirty="0" smtClean="0">
                <a:solidFill>
                  <a:srgbClr val="FFFFFF"/>
                </a:solidFill>
                <a:latin typeface="Arial"/>
                <a:ea typeface="+mn-ea"/>
                <a:cs typeface="+mn-cs"/>
              </a:rPr>
              <a:t>ENHANCED</a:t>
            </a:r>
            <a:endParaRPr lang="en-US" sz="1400" kern="1200" dirty="0">
              <a:solidFill>
                <a:srgbClr val="FFFFFF"/>
              </a:solidFill>
              <a:latin typeface="Arial"/>
              <a:ea typeface="+mn-ea"/>
              <a:cs typeface="+mn-cs"/>
            </a:endParaRPr>
          </a:p>
        </p:txBody>
      </p:sp>
      <p:sp>
        <p:nvSpPr>
          <p:cNvPr id="12" name="TextBox 11"/>
          <p:cNvSpPr txBox="1"/>
          <p:nvPr/>
        </p:nvSpPr>
        <p:spPr>
          <a:xfrm>
            <a:off x="3154990" y="3485432"/>
            <a:ext cx="751118" cy="307777"/>
          </a:xfrm>
          <a:prstGeom prst="rect">
            <a:avLst/>
          </a:prstGeom>
          <a:noFill/>
        </p:spPr>
        <p:txBody>
          <a:bodyPr wrap="none" rtlCol="0">
            <a:spAutoFit/>
          </a:bodyPr>
          <a:lstStyle/>
          <a:p>
            <a:pPr algn="ctr" rtl="0"/>
            <a:r>
              <a:rPr lang="en-US" sz="1400" kern="1200" dirty="0" smtClean="0">
                <a:solidFill>
                  <a:srgbClr val="FFFFFF"/>
                </a:solidFill>
                <a:latin typeface="Arial"/>
                <a:ea typeface="+mn-ea"/>
                <a:cs typeface="+mn-cs"/>
              </a:rPr>
              <a:t>BASIC</a:t>
            </a:r>
            <a:endParaRPr lang="en-US" sz="1400" kern="1200" dirty="0">
              <a:solidFill>
                <a:srgbClr val="FFFFFF"/>
              </a:solidFill>
              <a:latin typeface="Arial"/>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3453649533"/>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par>
                                <p:cTn id="17" presetID="42"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42"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280761" y="676700"/>
            <a:ext cx="8586216" cy="365760"/>
            <a:chOff x="-363731" y="797967"/>
            <a:chExt cx="9340525" cy="425656"/>
          </a:xfrm>
        </p:grpSpPr>
        <p:grpSp>
          <p:nvGrpSpPr>
            <p:cNvPr id="83" name="Group 82"/>
            <p:cNvGrpSpPr/>
            <p:nvPr/>
          </p:nvGrpSpPr>
          <p:grpSpPr>
            <a:xfrm>
              <a:off x="1284603" y="797967"/>
              <a:ext cx="7692191" cy="425656"/>
              <a:chOff x="2005960" y="797967"/>
              <a:chExt cx="6970834" cy="425656"/>
            </a:xfrm>
          </p:grpSpPr>
          <p:sp>
            <p:nvSpPr>
              <p:cNvPr id="85" name="Round Same Side Corner Rectangle 84"/>
              <p:cNvSpPr/>
              <p:nvPr/>
            </p:nvSpPr>
            <p:spPr>
              <a:xfrm>
                <a:off x="2005960" y="797967"/>
                <a:ext cx="1704507" cy="425656"/>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89" name="Round Same Side Corner Rectangle 88"/>
              <p:cNvSpPr/>
              <p:nvPr/>
            </p:nvSpPr>
            <p:spPr>
              <a:xfrm>
                <a:off x="3761402" y="797967"/>
                <a:ext cx="1704507" cy="425656"/>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90" name="Round Same Side Corner Rectangle 89"/>
              <p:cNvSpPr/>
              <p:nvPr/>
            </p:nvSpPr>
            <p:spPr>
              <a:xfrm>
                <a:off x="5516844" y="797967"/>
                <a:ext cx="1704507" cy="425656"/>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92" name="Round Same Side Corner Rectangle 91"/>
              <p:cNvSpPr/>
              <p:nvPr/>
            </p:nvSpPr>
            <p:spPr>
              <a:xfrm>
                <a:off x="7272287" y="797967"/>
                <a:ext cx="1704507" cy="425656"/>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84" name="Round Same Side Corner Rectangle 83"/>
            <p:cNvSpPr/>
            <p:nvPr/>
          </p:nvSpPr>
          <p:spPr>
            <a:xfrm>
              <a:off x="-363731" y="797967"/>
              <a:ext cx="1591376" cy="425656"/>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5" name="Title 1"/>
          <p:cNvSpPr>
            <a:spLocks noGrp="1"/>
          </p:cNvSpPr>
          <p:nvPr>
            <p:ph type="title"/>
          </p:nvPr>
        </p:nvSpPr>
        <p:spPr/>
        <p:txBody>
          <a:bodyPr/>
          <a:lstStyle/>
          <a:p>
            <a:r>
              <a:rPr lang="en-US" dirty="0" smtClean="0"/>
              <a:t>BYOD Use Cases </a:t>
            </a:r>
            <a:r>
              <a:rPr lang="en-US" dirty="0">
                <a:latin typeface="Wingdings 3" pitchFamily="18" charset="2"/>
              </a:rPr>
              <a:t>n</a:t>
            </a:r>
            <a:r>
              <a:rPr lang="en-US" dirty="0" smtClean="0"/>
              <a:t> Solutions</a:t>
            </a:r>
            <a:br>
              <a:rPr lang="en-US" dirty="0" smtClean="0"/>
            </a:br>
            <a:endParaRPr lang="en-US" dirty="0"/>
          </a:p>
        </p:txBody>
      </p:sp>
      <p:graphicFrame>
        <p:nvGraphicFramePr>
          <p:cNvPr id="47" name="Content Placeholder 12"/>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577374517"/>
              </p:ext>
            </p:extLst>
          </p:nvPr>
        </p:nvGraphicFramePr>
        <p:xfrm>
          <a:off x="280077" y="603910"/>
          <a:ext cx="8583847" cy="6085519"/>
        </p:xfrm>
        <a:graphic>
          <a:graphicData uri="http://schemas.openxmlformats.org/drawingml/2006/table">
            <a:tbl>
              <a:tblPr firstRow="1" bandRow="1">
                <a:tableStyleId>{5C22544A-7EE6-4342-B048-85BDC9FD1C3A}</a:tableStyleId>
              </a:tblPr>
              <a:tblGrid>
                <a:gridCol w="1487763"/>
                <a:gridCol w="1774021"/>
                <a:gridCol w="1774021"/>
                <a:gridCol w="1774021"/>
                <a:gridCol w="1774021"/>
              </a:tblGrid>
              <a:tr h="441283">
                <a:tc>
                  <a:txBody>
                    <a:bodyPr/>
                    <a:lstStyle/>
                    <a:p>
                      <a:pPr marL="0" algn="l" defTabSz="814388" rtl="0" eaLnBrk="0" latinLnBrk="0" hangingPunct="0">
                        <a:lnSpc>
                          <a:spcPts val="2300"/>
                        </a:lnSpc>
                      </a:pPr>
                      <a:r>
                        <a:rPr lang="en-US" sz="1400" b="0" kern="1200" dirty="0" smtClean="0">
                          <a:solidFill>
                            <a:srgbClr val="FFFFFF"/>
                          </a:solidFill>
                          <a:latin typeface="Arial"/>
                          <a:ea typeface="ＭＳ Ｐゴシック" pitchFamily="34" charset="-128"/>
                          <a:cs typeface="+mn-cs"/>
                        </a:rPr>
                        <a:t>Use Case</a:t>
                      </a:r>
                      <a:endParaRPr lang="en-US" sz="1400" b="0" kern="1200" dirty="0">
                        <a:solidFill>
                          <a:srgbClr val="FFFFFF"/>
                        </a:solidFill>
                        <a:latin typeface="Arial"/>
                        <a:ea typeface="ＭＳ Ｐゴシック" pitchFamily="34" charset="-128"/>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kern="1200" dirty="0" smtClean="0">
                          <a:solidFill>
                            <a:srgbClr val="FFFFFF"/>
                          </a:solidFill>
                          <a:latin typeface="Arial"/>
                          <a:ea typeface="ＭＳ Ｐゴシック" pitchFamily="34" charset="-128"/>
                          <a:cs typeface="+mn-cs"/>
                        </a:rPr>
                        <a:t>Limit</a:t>
                      </a:r>
                      <a:endParaRPr lang="en-US" sz="1400" b="0" kern="1200" dirty="0">
                        <a:solidFill>
                          <a:srgbClr val="FFFFFF"/>
                        </a:solidFill>
                        <a:latin typeface="Arial"/>
                        <a:ea typeface="ＭＳ Ｐゴシック" pitchFamily="34"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kern="1200" dirty="0" smtClean="0">
                          <a:solidFill>
                            <a:srgbClr val="FFFFFF"/>
                          </a:solidFill>
                          <a:latin typeface="Arial"/>
                          <a:ea typeface="ＭＳ Ｐゴシック" pitchFamily="34" charset="-128"/>
                          <a:cs typeface="+mn-cs"/>
                        </a:rPr>
                        <a:t>Basic</a:t>
                      </a:r>
                      <a:endParaRPr lang="en-US" sz="1400" b="0" kern="1200" dirty="0">
                        <a:solidFill>
                          <a:srgbClr val="FFFFFF"/>
                        </a:solidFill>
                        <a:latin typeface="Arial"/>
                        <a:ea typeface="ＭＳ Ｐゴシック" pitchFamily="34"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kern="1200" dirty="0" smtClean="0">
                          <a:solidFill>
                            <a:srgbClr val="FFFFFF"/>
                          </a:solidFill>
                          <a:latin typeface="Arial"/>
                          <a:ea typeface="ＭＳ Ｐゴシック" pitchFamily="34" charset="-128"/>
                          <a:cs typeface="+mn-cs"/>
                        </a:rPr>
                        <a:t>Enhanced</a:t>
                      </a:r>
                      <a:endParaRPr lang="en-US" sz="1400" b="0" kern="1200" dirty="0">
                        <a:solidFill>
                          <a:srgbClr val="FFFFFF"/>
                        </a:solidFill>
                        <a:latin typeface="Arial"/>
                        <a:ea typeface="ＭＳ Ｐゴシック" pitchFamily="34" charset="-128"/>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kern="1200" dirty="0" smtClean="0">
                          <a:solidFill>
                            <a:srgbClr val="FFFFFF"/>
                          </a:solidFill>
                          <a:latin typeface="Arial"/>
                          <a:ea typeface="ＭＳ Ｐゴシック" pitchFamily="34" charset="-128"/>
                          <a:cs typeface="+mn-cs"/>
                        </a:rPr>
                        <a:t>Advanced</a:t>
                      </a:r>
                      <a:endParaRPr lang="en-US" sz="1400" b="0" kern="1200" dirty="0">
                        <a:solidFill>
                          <a:srgbClr val="FFFFFF"/>
                        </a:solidFill>
                        <a:latin typeface="Arial"/>
                        <a:ea typeface="ＭＳ Ｐゴシック" pitchFamily="34" charset="-128"/>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2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50000"/>
                            </a:schemeClr>
                          </a:solidFill>
                        </a:rPr>
                        <a:t>Business </a:t>
                      </a:r>
                      <a:br>
                        <a:rPr lang="en-US" sz="1200" b="1" dirty="0" smtClean="0">
                          <a:solidFill>
                            <a:schemeClr val="accent5">
                              <a:lumMod val="50000"/>
                            </a:schemeClr>
                          </a:solidFill>
                        </a:rPr>
                      </a:br>
                      <a:r>
                        <a:rPr lang="en-US" sz="1200" b="1" dirty="0" smtClean="0">
                          <a:solidFill>
                            <a:schemeClr val="accent5">
                              <a:lumMod val="50000"/>
                            </a:schemeClr>
                          </a:solidFill>
                        </a:rPr>
                        <a:t>Policy</a:t>
                      </a:r>
                    </a:p>
                  </a:txBody>
                  <a:tcPr anchor="ctr">
                    <a:lnL w="12700" cmpd="sng">
                      <a:noFill/>
                    </a:lnL>
                    <a:lnR w="12700" cap="flat" cmpd="sng" algn="ctr">
                      <a:solidFill>
                        <a:schemeClr val="bg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69000"/>
                      </a:schemeClr>
                    </a:solidFill>
                  </a:tcPr>
                </a:tc>
                <a:tc>
                  <a:txBody>
                    <a:bodyPr/>
                    <a:lstStyle/>
                    <a:p>
                      <a:pPr algn="l"/>
                      <a:r>
                        <a:rPr lang="en-US" sz="1200" dirty="0" smtClean="0">
                          <a:solidFill>
                            <a:schemeClr val="accent5">
                              <a:lumMod val="50000"/>
                            </a:schemeClr>
                          </a:solidFill>
                        </a:rPr>
                        <a:t>Block Access</a:t>
                      </a:r>
                      <a:endParaRPr lang="en-US" sz="1200" dirty="0">
                        <a:solidFill>
                          <a:schemeClr val="accent5">
                            <a:lumMod val="50000"/>
                          </a:schemeClr>
                        </a:solidFill>
                      </a:endParaRPr>
                    </a:p>
                  </a:txBody>
                  <a:tcPr marL="45720" marR="4572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69000"/>
                      </a:schemeClr>
                    </a:solidFill>
                  </a:tcPr>
                </a:tc>
                <a:tc>
                  <a:txBody>
                    <a:bodyPr/>
                    <a:lstStyle/>
                    <a:p>
                      <a:pPr algn="l"/>
                      <a:r>
                        <a:rPr lang="en-US" sz="1200" dirty="0" smtClean="0">
                          <a:solidFill>
                            <a:schemeClr val="accent5">
                              <a:lumMod val="50000"/>
                            </a:schemeClr>
                          </a:solidFill>
                        </a:rPr>
                        <a:t>Role-Based Access</a:t>
                      </a:r>
                      <a:r>
                        <a:rPr lang="en-US" sz="1200" baseline="0" dirty="0" smtClean="0">
                          <a:solidFill>
                            <a:schemeClr val="accent5">
                              <a:lumMod val="50000"/>
                            </a:schemeClr>
                          </a:solidFill>
                        </a:rPr>
                        <a:t> </a:t>
                      </a:r>
                      <a:r>
                        <a:rPr lang="en-US" sz="1200" dirty="0" smtClean="0">
                          <a:solidFill>
                            <a:schemeClr val="accent5">
                              <a:lumMod val="50000"/>
                            </a:schemeClr>
                          </a:solidFill>
                        </a:rPr>
                        <a:t>(Guest Access)</a:t>
                      </a:r>
                      <a:endParaRPr lang="en-US" sz="1200" dirty="0">
                        <a:solidFill>
                          <a:schemeClr val="accent5">
                            <a:lumMod val="50000"/>
                          </a:schemeClr>
                        </a:solidFill>
                      </a:endParaRPr>
                    </a:p>
                  </a:txBody>
                  <a:tcPr marL="45720" marR="4572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69000"/>
                      </a:schemeClr>
                    </a:solidFill>
                  </a:tcPr>
                </a:tc>
                <a:tc>
                  <a:txBody>
                    <a:bodyPr/>
                    <a:lstStyle/>
                    <a:p>
                      <a:pPr algn="l"/>
                      <a:r>
                        <a:rPr lang="en-US" sz="1200" baseline="0" dirty="0" smtClean="0">
                          <a:solidFill>
                            <a:schemeClr val="accent5">
                              <a:lumMod val="50000"/>
                            </a:schemeClr>
                          </a:solidFill>
                        </a:rPr>
                        <a:t>Secure Granular Onsite and Offsite Mobility</a:t>
                      </a:r>
                      <a:endParaRPr lang="en-US" sz="1200" dirty="0">
                        <a:solidFill>
                          <a:schemeClr val="accent5">
                            <a:lumMod val="50000"/>
                          </a:schemeClr>
                        </a:solidFill>
                      </a:endParaRPr>
                    </a:p>
                  </a:txBody>
                  <a:tcPr marL="45720" marR="4572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69000"/>
                      </a:schemeClr>
                    </a:solidFill>
                  </a:tcPr>
                </a:tc>
                <a:tc>
                  <a:txBody>
                    <a:bodyPr/>
                    <a:lstStyle/>
                    <a:p>
                      <a:pPr algn="l"/>
                      <a:r>
                        <a:rPr lang="en-US" sz="1200" dirty="0" smtClean="0">
                          <a:solidFill>
                            <a:schemeClr val="accent5">
                              <a:lumMod val="50000"/>
                            </a:schemeClr>
                          </a:solidFill>
                        </a:rPr>
                        <a:t>Full </a:t>
                      </a:r>
                      <a:r>
                        <a:rPr lang="en-US" sz="1200" baseline="0" dirty="0" smtClean="0">
                          <a:solidFill>
                            <a:schemeClr val="accent5">
                              <a:lumMod val="50000"/>
                            </a:schemeClr>
                          </a:solidFill>
                        </a:rPr>
                        <a:t>Workspace Experience</a:t>
                      </a:r>
                      <a:endParaRPr lang="en-US" sz="1200" dirty="0">
                        <a:solidFill>
                          <a:schemeClr val="accent5">
                            <a:lumMod val="50000"/>
                          </a:schemeClr>
                        </a:solidFill>
                      </a:endParaRPr>
                    </a:p>
                  </a:txBody>
                  <a:tcPr marL="45720" marR="45720" anchor="ctr">
                    <a:lnL w="12700" cap="flat" cmpd="sng" algn="ctr">
                      <a:solidFill>
                        <a:schemeClr val="bg1">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69000"/>
                      </a:schemeClr>
                    </a:solidFill>
                  </a:tcPr>
                </a:tc>
              </a:tr>
              <a:tr h="887304">
                <a:tc>
                  <a:txBody>
                    <a:bodyPr/>
                    <a:lstStyle/>
                    <a:p>
                      <a:r>
                        <a:rPr lang="en-US" sz="1200" b="1" dirty="0" smtClean="0">
                          <a:solidFill>
                            <a:schemeClr val="accent4">
                              <a:lumMod val="90000"/>
                              <a:lumOff val="10000"/>
                            </a:schemeClr>
                          </a:solidFill>
                        </a:rPr>
                        <a:t>IT Requirements </a:t>
                      </a:r>
                      <a:endParaRPr lang="en-US" sz="1200" b="1" dirty="0">
                        <a:solidFill>
                          <a:schemeClr val="accent4">
                            <a:lumMod val="90000"/>
                            <a:lumOff val="10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Visibility</a:t>
                      </a:r>
                      <a:r>
                        <a:rPr lang="en-US" sz="1000" b="0" baseline="0" dirty="0" smtClean="0">
                          <a:solidFill>
                            <a:schemeClr val="accent4">
                              <a:lumMod val="90000"/>
                              <a:lumOff val="10000"/>
                            </a:schemeClr>
                          </a:solidFill>
                        </a:rPr>
                        <a:t> to who/what is on network</a:t>
                      </a:r>
                    </a:p>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Restrict access to only corporate issued devices</a:t>
                      </a: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Restrict personal devices to public internet</a:t>
                      </a:r>
                    </a:p>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Restricted access</a:t>
                      </a:r>
                      <a:r>
                        <a:rPr lang="en-US" sz="1000" b="0" baseline="0" dirty="0" smtClean="0">
                          <a:solidFill>
                            <a:schemeClr val="accent4">
                              <a:lumMod val="90000"/>
                              <a:lumOff val="10000"/>
                            </a:schemeClr>
                          </a:solidFill>
                        </a:rPr>
                        <a:t> </a:t>
                      </a:r>
                      <a:br>
                        <a:rPr lang="en-US" sz="1000" b="0" baseline="0" dirty="0" smtClean="0">
                          <a:solidFill>
                            <a:schemeClr val="accent4">
                              <a:lumMod val="90000"/>
                              <a:lumOff val="10000"/>
                            </a:schemeClr>
                          </a:solidFill>
                        </a:rPr>
                      </a:br>
                      <a:r>
                        <a:rPr lang="en-US" sz="1000" b="0" baseline="0" dirty="0" smtClean="0">
                          <a:solidFill>
                            <a:schemeClr val="accent4">
                              <a:lumMod val="90000"/>
                              <a:lumOff val="10000"/>
                            </a:schemeClr>
                          </a:solidFill>
                        </a:rPr>
                        <a:t>to internal sites</a:t>
                      </a:r>
                      <a:endParaRPr lang="en-US" sz="1000" b="0" dirty="0" smtClean="0">
                        <a:solidFill>
                          <a:schemeClr val="accent4">
                            <a:lumMod val="90000"/>
                            <a:lumOff val="10000"/>
                          </a:schemeClr>
                        </a:solidFill>
                      </a:endParaRP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Allow granular onsite and offsite access to network/applications </a:t>
                      </a: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122238" marR="0" indent="-122238" algn="l" defTabSz="9144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accent4">
                              <a:lumMod val="90000"/>
                              <a:lumOff val="10000"/>
                            </a:schemeClr>
                          </a:solidFill>
                        </a:rPr>
                        <a:t>Enable a full mobile </a:t>
                      </a:r>
                      <a:br>
                        <a:rPr lang="en-US" sz="1000" b="0" dirty="0" smtClean="0">
                          <a:solidFill>
                            <a:schemeClr val="accent4">
                              <a:lumMod val="90000"/>
                              <a:lumOff val="10000"/>
                            </a:schemeClr>
                          </a:solidFill>
                        </a:rPr>
                      </a:br>
                      <a:r>
                        <a:rPr lang="en-US" sz="1000" b="0" dirty="0" smtClean="0">
                          <a:solidFill>
                            <a:schemeClr val="accent4">
                              <a:lumMod val="90000"/>
                              <a:lumOff val="10000"/>
                            </a:schemeClr>
                          </a:solidFill>
                        </a:rPr>
                        <a:t>and collaboration experience</a:t>
                      </a:r>
                    </a:p>
                  </a:txBody>
                  <a:tcPr marR="4572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r>
              <a:tr h="928382">
                <a:tc>
                  <a:txBody>
                    <a:bodyPr/>
                    <a:lstStyle/>
                    <a:p>
                      <a:r>
                        <a:rPr lang="en-US" sz="1200" b="1" dirty="0" smtClean="0">
                          <a:solidFill>
                            <a:schemeClr val="accent4">
                              <a:lumMod val="90000"/>
                              <a:lumOff val="10000"/>
                            </a:schemeClr>
                          </a:solidFill>
                        </a:rPr>
                        <a:t>User Scenario (Example)</a:t>
                      </a:r>
                      <a:endParaRPr lang="en-US" sz="1200" b="1" dirty="0">
                        <a:solidFill>
                          <a:schemeClr val="accent4">
                            <a:lumMod val="90000"/>
                            <a:lumOff val="10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000" b="0" dirty="0" smtClean="0">
                          <a:solidFill>
                            <a:schemeClr val="accent4">
                              <a:lumMod val="90000"/>
                              <a:lumOff val="10000"/>
                            </a:schemeClr>
                          </a:solidFill>
                        </a:rPr>
                        <a:t>Hospital extends wired access to medical </a:t>
                      </a:r>
                      <a:br>
                        <a:rPr lang="en-US" sz="1000" b="0" dirty="0" smtClean="0">
                          <a:solidFill>
                            <a:schemeClr val="accent4">
                              <a:lumMod val="90000"/>
                              <a:lumOff val="10000"/>
                            </a:schemeClr>
                          </a:solidFill>
                        </a:rPr>
                      </a:br>
                      <a:r>
                        <a:rPr lang="en-US" sz="1000" b="0" dirty="0" smtClean="0">
                          <a:solidFill>
                            <a:schemeClr val="accent4">
                              <a:lumMod val="90000"/>
                              <a:lumOff val="10000"/>
                            </a:schemeClr>
                          </a:solidFill>
                        </a:rPr>
                        <a:t>staff only </a:t>
                      </a:r>
                      <a:endParaRPr lang="en-US" sz="1000" b="0" dirty="0">
                        <a:solidFill>
                          <a:schemeClr val="accent4">
                            <a:lumMod val="90000"/>
                            <a:lumOff val="10000"/>
                          </a:schemeClr>
                        </a:solidFill>
                      </a:endParaRP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000" b="0" dirty="0" smtClean="0">
                          <a:solidFill>
                            <a:schemeClr val="accent4">
                              <a:lumMod val="90000"/>
                              <a:lumOff val="10000"/>
                            </a:schemeClr>
                          </a:solidFill>
                        </a:rPr>
                        <a:t>Hospital provides guest access to patients </a:t>
                      </a:r>
                      <a:endParaRPr lang="en-US" sz="1000" b="0" dirty="0">
                        <a:solidFill>
                          <a:schemeClr val="accent4">
                            <a:lumMod val="90000"/>
                            <a:lumOff val="10000"/>
                          </a:schemeClr>
                        </a:solidFill>
                      </a:endParaRP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000" b="0" dirty="0" smtClean="0">
                          <a:solidFill>
                            <a:schemeClr val="accent4">
                              <a:lumMod val="90000"/>
                              <a:lumOff val="10000"/>
                            </a:schemeClr>
                          </a:solidFill>
                        </a:rPr>
                        <a:t>Doctor</a:t>
                      </a:r>
                      <a:r>
                        <a:rPr lang="en-US" sz="1000" b="0" baseline="0" dirty="0" smtClean="0">
                          <a:solidFill>
                            <a:schemeClr val="accent4">
                              <a:lumMod val="90000"/>
                              <a:lumOff val="10000"/>
                            </a:schemeClr>
                          </a:solidFill>
                        </a:rPr>
                        <a:t> uses personal device in hospital and in an offsite coffee-shop</a:t>
                      </a:r>
                      <a:endParaRPr lang="en-US" sz="1000" b="0" dirty="0">
                        <a:solidFill>
                          <a:schemeClr val="accent4">
                            <a:lumMod val="90000"/>
                            <a:lumOff val="10000"/>
                          </a:schemeClr>
                        </a:solidFill>
                      </a:endParaRPr>
                    </a:p>
                  </a:txBody>
                  <a:tcPr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sz="1000" b="0" dirty="0" smtClean="0">
                          <a:solidFill>
                            <a:schemeClr val="accent4">
                              <a:lumMod val="90000"/>
                              <a:lumOff val="10000"/>
                            </a:schemeClr>
                          </a:solidFill>
                        </a:rPr>
                        <a:t>Hospital administrator</a:t>
                      </a:r>
                      <a:r>
                        <a:rPr lang="en-US" sz="1000" b="0" baseline="0" dirty="0" smtClean="0">
                          <a:solidFill>
                            <a:schemeClr val="accent4">
                              <a:lumMod val="90000"/>
                              <a:lumOff val="10000"/>
                            </a:schemeClr>
                          </a:solidFill>
                        </a:rPr>
                        <a:t> </a:t>
                      </a:r>
                      <a:r>
                        <a:rPr lang="en-US" sz="1000" b="0" dirty="0" smtClean="0">
                          <a:solidFill>
                            <a:schemeClr val="accent4">
                              <a:lumMod val="90000"/>
                              <a:lumOff val="10000"/>
                            </a:schemeClr>
                          </a:solidFill>
                        </a:rPr>
                        <a:t>is granted full network access and uses native applications (i.e., HR applicant tracking system) </a:t>
                      </a:r>
                      <a:endParaRPr lang="en-US" sz="1000" b="0" dirty="0">
                        <a:solidFill>
                          <a:schemeClr val="accent4">
                            <a:lumMod val="90000"/>
                            <a:lumOff val="10000"/>
                          </a:schemeClr>
                        </a:solidFill>
                      </a:endParaRPr>
                    </a:p>
                  </a:txBody>
                  <a:tcPr marR="4572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3335604">
                <a:tc>
                  <a:txBody>
                    <a:bodyPr/>
                    <a:lstStyle/>
                    <a:p>
                      <a:r>
                        <a:rPr lang="en-US" sz="1200" b="1" dirty="0" smtClean="0">
                          <a:solidFill>
                            <a:schemeClr val="accent4">
                              <a:lumMod val="90000"/>
                              <a:lumOff val="10000"/>
                            </a:schemeClr>
                          </a:solidFill>
                        </a:rPr>
                        <a:t>Solution</a:t>
                      </a:r>
                      <a:r>
                        <a:rPr lang="en-US" sz="1200" b="1" baseline="0" dirty="0" smtClean="0">
                          <a:solidFill>
                            <a:schemeClr val="accent4">
                              <a:lumMod val="90000"/>
                              <a:lumOff val="10000"/>
                            </a:schemeClr>
                          </a:solidFill>
                        </a:rPr>
                        <a:t> Technology</a:t>
                      </a:r>
                      <a:endParaRPr lang="en-US" sz="1200" b="1" dirty="0">
                        <a:solidFill>
                          <a:schemeClr val="accent4">
                            <a:lumMod val="90000"/>
                            <a:lumOff val="10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endParaRPr lang="en-US" sz="1100" dirty="0" smtClean="0">
                        <a:solidFill>
                          <a:srgbClr val="5C5E6C"/>
                        </a:solidFill>
                        <a:latin typeface="Calibri"/>
                        <a:ea typeface="Times New Roman"/>
                        <a:cs typeface="Cambria"/>
                      </a:endParaRPr>
                    </a:p>
                  </a:txBody>
                  <a:tcPr marL="114300" marR="11430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indent="0" algn="l" defTabSz="457200" rtl="0" eaLnBrk="1" fontAlgn="auto" latinLnBrk="0" hangingPunct="1">
                        <a:lnSpc>
                          <a:spcPct val="100000"/>
                        </a:lnSpc>
                        <a:spcBef>
                          <a:spcPts val="0"/>
                        </a:spcBef>
                        <a:spcAft>
                          <a:spcPts val="400"/>
                        </a:spcAft>
                        <a:buClrTx/>
                        <a:buSzTx/>
                        <a:buFontTx/>
                        <a:buNone/>
                        <a:tabLst/>
                        <a:defRPr/>
                      </a:pPr>
                      <a:endParaRPr lang="en-US" sz="1000" dirty="0">
                        <a:solidFill>
                          <a:srgbClr val="5C5E6C"/>
                        </a:solidFill>
                        <a:latin typeface="Times New Roman"/>
                        <a:ea typeface="Times New Roman"/>
                        <a:cs typeface="Times New Roman"/>
                      </a:endParaRPr>
                    </a:p>
                  </a:txBody>
                  <a:tcPr marL="114300" marR="11430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algn="l">
                        <a:spcBef>
                          <a:spcPts val="0"/>
                        </a:spcBef>
                        <a:spcAft>
                          <a:spcPts val="400"/>
                        </a:spcAft>
                      </a:pPr>
                      <a:endParaRPr lang="en-US" sz="1100" dirty="0" smtClean="0">
                        <a:solidFill>
                          <a:srgbClr val="5C5E6C"/>
                        </a:solidFill>
                        <a:latin typeface="Calibri"/>
                        <a:ea typeface="Times New Roman"/>
                        <a:cs typeface="Cambria"/>
                      </a:endParaRPr>
                    </a:p>
                  </a:txBody>
                  <a:tcPr marL="114300" marR="11430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algn="l">
                        <a:spcBef>
                          <a:spcPts val="0"/>
                        </a:spcBef>
                        <a:spcAft>
                          <a:spcPts val="400"/>
                        </a:spcAft>
                      </a:pPr>
                      <a:endParaRPr lang="en-US" sz="1100" dirty="0" smtClean="0">
                        <a:solidFill>
                          <a:srgbClr val="5C5E6C"/>
                        </a:solidFill>
                        <a:latin typeface="Calibri"/>
                        <a:ea typeface="Times New Roman"/>
                        <a:cs typeface="Cambria"/>
                      </a:endParaRPr>
                    </a:p>
                  </a:txBody>
                  <a:tcPr marL="114300" marR="114300" marT="0" marB="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0E0"/>
                    </a:solidFill>
                  </a:tcPr>
                </a:tc>
              </a:tr>
            </a:tbl>
          </a:graphicData>
        </a:graphic>
      </p:graphicFrame>
      <p:sp>
        <p:nvSpPr>
          <p:cNvPr id="66" name="Rounded Rectangle 65"/>
          <p:cNvSpPr/>
          <p:nvPr/>
        </p:nvSpPr>
        <p:spPr>
          <a:xfrm>
            <a:off x="1879600" y="3371236"/>
            <a:ext cx="6895030" cy="310896"/>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ea typeface="Times New Roman"/>
                <a:cs typeface="Cambria"/>
              </a:rPr>
              <a:t>Cisco </a:t>
            </a:r>
            <a:r>
              <a:rPr lang="en-US" sz="1000" dirty="0" smtClean="0">
                <a:solidFill>
                  <a:srgbClr val="FFFFFF"/>
                </a:solidFill>
                <a:ea typeface="Times New Roman"/>
                <a:cs typeface="Cambria"/>
              </a:rPr>
              <a:t>Switches, Cisco Routers</a:t>
            </a:r>
            <a:r>
              <a:rPr lang="en-US" sz="1000" dirty="0" smtClean="0">
                <a:solidFill>
                  <a:srgbClr val="FFFFFF"/>
                </a:solidFill>
                <a:ea typeface="Times New Roman"/>
                <a:cs typeface="Times New Roman"/>
              </a:rPr>
              <a:t>, </a:t>
            </a:r>
            <a:r>
              <a:rPr lang="en-US" sz="1000" dirty="0" smtClean="0">
                <a:solidFill>
                  <a:srgbClr val="FFFFFF"/>
                </a:solidFill>
                <a:ea typeface="Times New Roman"/>
                <a:cs typeface="Cambria"/>
              </a:rPr>
              <a:t>Cisco </a:t>
            </a:r>
            <a:r>
              <a:rPr lang="en-US" sz="1000" dirty="0">
                <a:solidFill>
                  <a:srgbClr val="FFFFFF"/>
                </a:solidFill>
                <a:ea typeface="Times New Roman"/>
                <a:cs typeface="Cambria"/>
              </a:rPr>
              <a:t>Wireless LAN Infrastructure</a:t>
            </a:r>
            <a:endParaRPr lang="en-US" sz="1000" dirty="0">
              <a:solidFill>
                <a:srgbClr val="FFFFFF"/>
              </a:solidFill>
              <a:ea typeface="Times New Roman"/>
              <a:cs typeface="Times New Roman"/>
            </a:endParaRPr>
          </a:p>
        </p:txBody>
      </p:sp>
      <p:sp>
        <p:nvSpPr>
          <p:cNvPr id="67" name="Rounded Rectangle 66"/>
          <p:cNvSpPr/>
          <p:nvPr/>
        </p:nvSpPr>
        <p:spPr>
          <a:xfrm>
            <a:off x="390644" y="3824741"/>
            <a:ext cx="1241197" cy="320040"/>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000" kern="1200" dirty="0" smtClean="0">
                <a:solidFill>
                  <a:srgbClr val="FFFFFF"/>
                </a:solidFill>
                <a:ea typeface="+mn-ea"/>
                <a:cs typeface="+mn-cs"/>
              </a:rPr>
              <a:t>Core</a:t>
            </a:r>
            <a:br>
              <a:rPr lang="en-US" sz="1000" kern="1200" dirty="0" smtClean="0">
                <a:solidFill>
                  <a:srgbClr val="FFFFFF"/>
                </a:solidFill>
                <a:ea typeface="+mn-ea"/>
                <a:cs typeface="+mn-cs"/>
              </a:rPr>
            </a:br>
            <a:r>
              <a:rPr lang="en-US" sz="1000" kern="1200" dirty="0" smtClean="0">
                <a:solidFill>
                  <a:srgbClr val="FFFFFF"/>
                </a:solidFill>
                <a:ea typeface="+mn-ea"/>
                <a:cs typeface="+mn-cs"/>
              </a:rPr>
              <a:t>Network</a:t>
            </a:r>
            <a:endParaRPr lang="en-US" sz="1000" kern="1200" dirty="0">
              <a:solidFill>
                <a:srgbClr val="FFFFFF"/>
              </a:solidFill>
              <a:ea typeface="+mn-ea"/>
              <a:cs typeface="+mn-cs"/>
            </a:endParaRPr>
          </a:p>
        </p:txBody>
      </p:sp>
      <p:sp>
        <p:nvSpPr>
          <p:cNvPr id="68" name="Rounded Rectangle 67"/>
          <p:cNvSpPr/>
          <p:nvPr/>
        </p:nvSpPr>
        <p:spPr>
          <a:xfrm>
            <a:off x="390644" y="4230352"/>
            <a:ext cx="1241197" cy="320040"/>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000" dirty="0" smtClean="0">
                <a:solidFill>
                  <a:srgbClr val="FFFFFF"/>
                </a:solidFill>
              </a:rPr>
              <a:t>Management</a:t>
            </a:r>
            <a:endParaRPr lang="en-US" sz="1000" dirty="0">
              <a:solidFill>
                <a:srgbClr val="FFFFFF"/>
              </a:solidFill>
            </a:endParaRPr>
          </a:p>
        </p:txBody>
      </p:sp>
      <p:sp>
        <p:nvSpPr>
          <p:cNvPr id="69" name="Rounded Rectangle 68"/>
          <p:cNvSpPr/>
          <p:nvPr/>
        </p:nvSpPr>
        <p:spPr>
          <a:xfrm>
            <a:off x="390644" y="4635963"/>
            <a:ext cx="1241197" cy="320040"/>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dirty="0">
                <a:solidFill>
                  <a:srgbClr val="FFFFFF"/>
                </a:solidFill>
              </a:rPr>
              <a:t>Identity</a:t>
            </a:r>
            <a:br>
              <a:rPr lang="en-US" sz="1000" dirty="0">
                <a:solidFill>
                  <a:srgbClr val="FFFFFF"/>
                </a:solidFill>
              </a:rPr>
            </a:br>
            <a:r>
              <a:rPr lang="en-US" sz="1000" dirty="0">
                <a:solidFill>
                  <a:srgbClr val="FFFFFF"/>
                </a:solidFill>
              </a:rPr>
              <a:t>and Policy</a:t>
            </a:r>
          </a:p>
        </p:txBody>
      </p:sp>
      <p:sp>
        <p:nvSpPr>
          <p:cNvPr id="70" name="Rounded Rectangle 69"/>
          <p:cNvSpPr/>
          <p:nvPr/>
        </p:nvSpPr>
        <p:spPr>
          <a:xfrm>
            <a:off x="390644" y="5041574"/>
            <a:ext cx="1241197" cy="320040"/>
          </a:xfrm>
          <a:prstGeom prst="roundRect">
            <a:avLst>
              <a:gd name="adj" fmla="val 11565"/>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dirty="0">
                <a:solidFill>
                  <a:srgbClr val="FFFFFF"/>
                </a:solidFill>
                <a:latin typeface="Arial"/>
              </a:rPr>
              <a:t>Security and</a:t>
            </a:r>
            <a:br>
              <a:rPr lang="en-US" sz="1000" dirty="0">
                <a:solidFill>
                  <a:srgbClr val="FFFFFF"/>
                </a:solidFill>
                <a:latin typeface="Arial"/>
              </a:rPr>
            </a:br>
            <a:r>
              <a:rPr lang="en-US" sz="1000" dirty="0">
                <a:solidFill>
                  <a:srgbClr val="FFFFFF"/>
                </a:solidFill>
                <a:latin typeface="Arial"/>
              </a:rPr>
              <a:t>Remote Access</a:t>
            </a:r>
          </a:p>
        </p:txBody>
      </p:sp>
      <p:sp>
        <p:nvSpPr>
          <p:cNvPr id="72" name="Rounded Rectangle 71"/>
          <p:cNvSpPr/>
          <p:nvPr/>
        </p:nvSpPr>
        <p:spPr>
          <a:xfrm>
            <a:off x="390644" y="5438267"/>
            <a:ext cx="1241197" cy="320040"/>
          </a:xfrm>
          <a:prstGeom prst="roundRect">
            <a:avLst>
              <a:gd name="adj" fmla="val 11565"/>
            </a:avLst>
          </a:prstGeom>
          <a:gradFill flip="none" rotWithShape="1">
            <a:gsLst>
              <a:gs pos="0">
                <a:srgbClr val="800000"/>
              </a:gs>
              <a:gs pos="100000">
                <a:srgbClr val="FF00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000" dirty="0" smtClean="0">
                <a:solidFill>
                  <a:srgbClr val="FFFFFF"/>
                </a:solidFill>
              </a:rPr>
              <a:t>Applications</a:t>
            </a:r>
            <a:endParaRPr lang="en-US" sz="1000" dirty="0">
              <a:solidFill>
                <a:srgbClr val="FFFFFF"/>
              </a:solidFill>
            </a:endParaRPr>
          </a:p>
        </p:txBody>
      </p:sp>
      <p:sp>
        <p:nvSpPr>
          <p:cNvPr id="73" name="Rounded Rectangle 72"/>
          <p:cNvSpPr/>
          <p:nvPr/>
        </p:nvSpPr>
        <p:spPr>
          <a:xfrm>
            <a:off x="1879600" y="3740944"/>
            <a:ext cx="6895030" cy="31089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Cisco Prime </a:t>
            </a:r>
            <a:r>
              <a:rPr lang="en-US" sz="1000" dirty="0" smtClean="0">
                <a:solidFill>
                  <a:srgbClr val="FFFFFF"/>
                </a:solidFill>
              </a:rPr>
              <a:t>Infrastructure</a:t>
            </a:r>
            <a:endParaRPr lang="en-US" sz="1000" dirty="0">
              <a:solidFill>
                <a:srgbClr val="FFFFFF"/>
              </a:solidFill>
            </a:endParaRPr>
          </a:p>
        </p:txBody>
      </p:sp>
      <p:sp>
        <p:nvSpPr>
          <p:cNvPr id="74" name="Rounded Rectangle 73"/>
          <p:cNvSpPr/>
          <p:nvPr/>
        </p:nvSpPr>
        <p:spPr>
          <a:xfrm>
            <a:off x="7156451" y="4110652"/>
            <a:ext cx="1618179" cy="31089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Third Party MDM</a:t>
            </a:r>
            <a:endParaRPr lang="en-US" sz="1000" dirty="0">
              <a:solidFill>
                <a:srgbClr val="FFFFFF"/>
              </a:solidFill>
            </a:endParaRPr>
          </a:p>
        </p:txBody>
      </p:sp>
      <p:sp>
        <p:nvSpPr>
          <p:cNvPr id="75" name="Rounded Rectangle 74"/>
          <p:cNvSpPr/>
          <p:nvPr/>
        </p:nvSpPr>
        <p:spPr>
          <a:xfrm>
            <a:off x="1879600" y="4480360"/>
            <a:ext cx="6895030" cy="310896"/>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Cisco Identity Services Engine</a:t>
            </a:r>
          </a:p>
        </p:txBody>
      </p:sp>
      <p:sp>
        <p:nvSpPr>
          <p:cNvPr id="76" name="Rounded Rectangle 75"/>
          <p:cNvSpPr/>
          <p:nvPr/>
        </p:nvSpPr>
        <p:spPr>
          <a:xfrm>
            <a:off x="5374640" y="4838829"/>
            <a:ext cx="3402835" cy="701514"/>
          </a:xfrm>
          <a:prstGeom prst="roundRect">
            <a:avLst>
              <a:gd name="adj" fmla="val 11565"/>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FFFFFF"/>
                </a:solidFill>
                <a:latin typeface="Arial"/>
              </a:rPr>
              <a:t>Cisco Firewalls</a:t>
            </a:r>
            <a:r>
              <a:rPr lang="en-US" sz="1000" dirty="0" smtClean="0">
                <a:solidFill>
                  <a:srgbClr val="FFFFFF"/>
                </a:solidFill>
                <a:latin typeface="Arial"/>
              </a:rPr>
              <a:t>	</a:t>
            </a:r>
          </a:p>
          <a:p>
            <a:r>
              <a:rPr lang="en-US" sz="1000" dirty="0" smtClean="0">
                <a:solidFill>
                  <a:srgbClr val="FFFFFF"/>
                </a:solidFill>
                <a:latin typeface="Arial"/>
              </a:rPr>
              <a:t>Cisco </a:t>
            </a:r>
            <a:r>
              <a:rPr lang="en-US" sz="1000" dirty="0">
                <a:solidFill>
                  <a:srgbClr val="FFFFFF"/>
                </a:solidFill>
                <a:latin typeface="Arial"/>
              </a:rPr>
              <a:t>ESA/WSA</a:t>
            </a:r>
            <a:br>
              <a:rPr lang="en-US" sz="1000" dirty="0">
                <a:solidFill>
                  <a:srgbClr val="FFFFFF"/>
                </a:solidFill>
                <a:latin typeface="Arial"/>
              </a:rPr>
            </a:br>
            <a:r>
              <a:rPr lang="en-US" sz="1000" dirty="0">
                <a:solidFill>
                  <a:srgbClr val="FFFFFF"/>
                </a:solidFill>
                <a:latin typeface="Arial"/>
              </a:rPr>
              <a:t>Cisco </a:t>
            </a:r>
            <a:r>
              <a:rPr lang="en-US" sz="1000" dirty="0" err="1" smtClean="0">
                <a:solidFill>
                  <a:srgbClr val="FFFFFF"/>
                </a:solidFill>
                <a:latin typeface="Arial"/>
              </a:rPr>
              <a:t>AnyConnect</a:t>
            </a:r>
            <a:r>
              <a:rPr lang="en-US" sz="1000" dirty="0" smtClean="0">
                <a:solidFill>
                  <a:srgbClr val="FFFFFF"/>
                </a:solidFill>
                <a:latin typeface="Arial"/>
              </a:rPr>
              <a:t> </a:t>
            </a:r>
          </a:p>
          <a:p>
            <a:r>
              <a:rPr lang="en-US" sz="1000" dirty="0" err="1" smtClean="0">
                <a:solidFill>
                  <a:srgbClr val="FFFFFF"/>
                </a:solidFill>
                <a:latin typeface="Arial"/>
              </a:rPr>
              <a:t>ScanSafe</a:t>
            </a:r>
            <a:endParaRPr lang="en-US" sz="1000" dirty="0">
              <a:solidFill>
                <a:srgbClr val="FFFFFF"/>
              </a:solidFill>
              <a:latin typeface="Arial"/>
            </a:endParaRPr>
          </a:p>
        </p:txBody>
      </p:sp>
      <p:sp>
        <p:nvSpPr>
          <p:cNvPr id="79" name="Rounded Rectangle 78"/>
          <p:cNvSpPr/>
          <p:nvPr/>
        </p:nvSpPr>
        <p:spPr>
          <a:xfrm>
            <a:off x="5373666" y="5617215"/>
            <a:ext cx="3403809" cy="407804"/>
          </a:xfrm>
          <a:prstGeom prst="roundRect">
            <a:avLst>
              <a:gd name="adj" fmla="val 11565"/>
            </a:avLst>
          </a:prstGeom>
          <a:gradFill flip="none" rotWithShape="1">
            <a:gsLst>
              <a:gs pos="0">
                <a:srgbClr val="800000"/>
              </a:gs>
              <a:gs pos="100000">
                <a:srgbClr val="FF00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ea typeface="Times New Roman"/>
                <a:cs typeface="Calibri"/>
              </a:rPr>
              <a:t>Enterprise </a:t>
            </a:r>
            <a:r>
              <a:rPr lang="en-US" sz="1000" dirty="0" smtClean="0">
                <a:solidFill>
                  <a:srgbClr val="FFFFFF"/>
                </a:solidFill>
                <a:ea typeface="Times New Roman"/>
                <a:cs typeface="Calibri"/>
              </a:rPr>
              <a:t>Applications </a:t>
            </a:r>
            <a:r>
              <a:rPr lang="en-US" sz="1000" dirty="0">
                <a:solidFill>
                  <a:srgbClr val="FFFFFF"/>
                </a:solidFill>
                <a:ea typeface="Times New Roman"/>
                <a:cs typeface="Calibri"/>
              </a:rPr>
              <a:t>Collaboration </a:t>
            </a:r>
            <a:r>
              <a:rPr lang="en-US" sz="1000" dirty="0" smtClean="0">
                <a:solidFill>
                  <a:srgbClr val="FFFFFF"/>
                </a:solidFill>
                <a:ea typeface="Times New Roman"/>
                <a:cs typeface="Calibri"/>
              </a:rPr>
              <a:t>Applications</a:t>
            </a:r>
            <a:endParaRPr lang="en-US" sz="1000" dirty="0">
              <a:solidFill>
                <a:srgbClr val="FFFFFF"/>
              </a:solidFill>
              <a:ea typeface="Times New Roman"/>
              <a:cs typeface="Calibri"/>
            </a:endParaRPr>
          </a:p>
        </p:txBody>
      </p:sp>
    </p:spTree>
    <p:extLst>
      <p:ext uri="{BB962C8B-B14F-4D97-AF65-F5344CB8AC3E}">
        <p14:creationId xmlns:mc="http://schemas.openxmlformats.org/markup-compatibility/2006" xmlns:mv="urn:schemas-microsoft-com:mac:vml" xmlns:p14="http://schemas.microsoft.com/office/powerpoint/2010/main" xmlns="" val="2678292726"/>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1" y="-127268"/>
            <a:ext cx="9143999" cy="792369"/>
          </a:xfrm>
          <a:prstGeom prst="rect">
            <a:avLst/>
          </a:prstGeom>
          <a:noFill/>
          <a:ln w="9525">
            <a:noFill/>
            <a:miter lim="800000"/>
            <a:headEnd/>
            <a:tailEnd/>
          </a:ln>
        </p:spPr>
        <p:txBody>
          <a:bodyPr lIns="82124" tIns="41061" rIns="82124" bIns="41061" anchor="b"/>
          <a:lstStyle/>
          <a:p>
            <a:pPr algn="ctr" defTabSz="814388" rtl="0" eaLnBrk="0" fontAlgn="base" hangingPunct="0">
              <a:lnSpc>
                <a:spcPct val="95000"/>
              </a:lnSpc>
              <a:spcBef>
                <a:spcPct val="40000"/>
              </a:spcBef>
              <a:spcAft>
                <a:spcPct val="0"/>
              </a:spcAft>
              <a:buClr>
                <a:srgbClr val="59B7D9"/>
              </a:buClr>
              <a:buSzPct val="100000"/>
              <a:buFont typeface="Wingdings" pitchFamily="2" charset="2"/>
              <a:buNone/>
            </a:pPr>
            <a:endParaRPr lang="en-US" sz="3600" b="1" kern="1200" dirty="0">
              <a:solidFill>
                <a:srgbClr val="000000"/>
              </a:solidFill>
              <a:latin typeface="Arial"/>
              <a:ea typeface="ＭＳ Ｐゴシック"/>
              <a:cs typeface="ＭＳ Ｐゴシック"/>
            </a:endParaRPr>
          </a:p>
        </p:txBody>
      </p:sp>
      <p:sp>
        <p:nvSpPr>
          <p:cNvPr id="127" name="Title 126"/>
          <p:cNvSpPr>
            <a:spLocks noGrp="1"/>
          </p:cNvSpPr>
          <p:nvPr>
            <p:ph type="title"/>
          </p:nvPr>
        </p:nvSpPr>
        <p:spPr/>
        <p:txBody>
          <a:bodyPr/>
          <a:lstStyle/>
          <a:p>
            <a:r>
              <a:rPr lang="en-US" dirty="0" smtClean="0"/>
              <a:t>BYOD Use Case #1: Limit</a:t>
            </a:r>
            <a:endParaRPr lang="en-US" dirty="0"/>
          </a:p>
        </p:txBody>
      </p:sp>
      <p:sp>
        <p:nvSpPr>
          <p:cNvPr id="18" name="Text Placeholder 17"/>
          <p:cNvSpPr>
            <a:spLocks noGrp="1"/>
          </p:cNvSpPr>
          <p:nvPr>
            <p:ph type="body" sz="quarter" idx="11"/>
          </p:nvPr>
        </p:nvSpPr>
        <p:spPr>
          <a:xfrm>
            <a:off x="228599" y="1051560"/>
            <a:ext cx="8774723" cy="457200"/>
          </a:xfrm>
        </p:spPr>
        <p:txBody>
          <a:bodyPr/>
          <a:lstStyle/>
          <a:p>
            <a:r>
              <a:rPr lang="en-US" sz="2300" dirty="0" smtClean="0"/>
              <a:t>Policy Is to Restrict Access to Only Corporate Issued Devices</a:t>
            </a:r>
            <a:endParaRPr lang="en-US" sz="2300" dirty="0"/>
          </a:p>
        </p:txBody>
      </p:sp>
      <p:grpSp>
        <p:nvGrpSpPr>
          <p:cNvPr id="91" name="Group 90"/>
          <p:cNvGrpSpPr/>
          <p:nvPr/>
        </p:nvGrpSpPr>
        <p:grpSpPr>
          <a:xfrm>
            <a:off x="247650" y="1645085"/>
            <a:ext cx="2869023" cy="3668623"/>
            <a:chOff x="247650" y="1434065"/>
            <a:chExt cx="2869023" cy="3668623"/>
          </a:xfrm>
        </p:grpSpPr>
        <p:sp>
          <p:nvSpPr>
            <p:cNvPr id="94" name="Round Single Corner Rectangle 93"/>
            <p:cNvSpPr/>
            <p:nvPr/>
          </p:nvSpPr>
          <p:spPr>
            <a:xfrm flipH="1">
              <a:off x="247650"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97" name="Group 96"/>
            <p:cNvGrpSpPr/>
            <p:nvPr/>
          </p:nvGrpSpPr>
          <p:grpSpPr>
            <a:xfrm flipH="1">
              <a:off x="247650" y="1807497"/>
              <a:ext cx="2823176" cy="36576"/>
              <a:chOff x="7087711" y="3203216"/>
              <a:chExt cx="505822" cy="500910"/>
            </a:xfrm>
            <a:effectLst>
              <a:outerShdw blurRad="25400" dist="12700" dir="5400000" algn="t" rotWithShape="0">
                <a:prstClr val="black">
                  <a:alpha val="20000"/>
                </a:prstClr>
              </a:outerShdw>
            </a:effectLst>
          </p:grpSpPr>
          <p:sp>
            <p:nvSpPr>
              <p:cNvPr id="9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0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98" name="Rectangle 6"/>
            <p:cNvSpPr>
              <a:spLocks noChangeArrowheads="1"/>
            </p:cNvSpPr>
            <p:nvPr/>
          </p:nvSpPr>
          <p:spPr bwMode="auto">
            <a:xfrm>
              <a:off x="322677" y="1858438"/>
              <a:ext cx="2793996" cy="1846659"/>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3F5CFF"/>
                </a:buClr>
              </a:pPr>
              <a:r>
                <a:rPr lang="en-US" dirty="0" smtClean="0">
                  <a:solidFill>
                    <a:schemeClr val="tx2">
                      <a:lumMod val="75000"/>
                    </a:schemeClr>
                  </a:solidFill>
                  <a:latin typeface="Arial"/>
                </a:rPr>
                <a:t/>
              </a:r>
              <a:br>
                <a:rPr lang="en-US" dirty="0" smtClean="0">
                  <a:solidFill>
                    <a:schemeClr val="tx2">
                      <a:lumMod val="75000"/>
                    </a:schemeClr>
                  </a:solidFill>
                  <a:latin typeface="Arial"/>
                </a:rPr>
              </a:br>
              <a:r>
                <a:rPr lang="en-US" sz="1600" dirty="0" smtClean="0">
                  <a:solidFill>
                    <a:schemeClr val="tx2">
                      <a:lumMod val="75000"/>
                    </a:schemeClr>
                  </a:solidFill>
                  <a:latin typeface="Arial"/>
                </a:rPr>
                <a:t>Mobility</a:t>
              </a:r>
              <a:endParaRPr lang="en-US" dirty="0">
                <a:solidFill>
                  <a:schemeClr val="tx2">
                    <a:lumMod val="75000"/>
                  </a:schemeClr>
                </a:solidFill>
                <a:latin typeface="Arial"/>
              </a:endParaRP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High-performance 802.11n WLAN solution</a:t>
              </a: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Enables collaboration and business-transformative applications </a:t>
              </a:r>
            </a:p>
          </p:txBody>
        </p:sp>
      </p:grpSp>
      <p:grpSp>
        <p:nvGrpSpPr>
          <p:cNvPr id="101" name="Group 100"/>
          <p:cNvGrpSpPr/>
          <p:nvPr/>
        </p:nvGrpSpPr>
        <p:grpSpPr>
          <a:xfrm>
            <a:off x="3129377" y="1565269"/>
            <a:ext cx="2832971" cy="3073743"/>
            <a:chOff x="3129377" y="1354249"/>
            <a:chExt cx="2832971" cy="3073743"/>
          </a:xfrm>
        </p:grpSpPr>
        <p:sp>
          <p:nvSpPr>
            <p:cNvPr id="102" name="Round Single Corner Rectangle 101"/>
            <p:cNvSpPr/>
            <p:nvPr/>
          </p:nvSpPr>
          <p:spPr>
            <a:xfrm>
              <a:off x="3139172" y="1354249"/>
              <a:ext cx="2823176" cy="307374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103" name="Group 102"/>
            <p:cNvGrpSpPr/>
            <p:nvPr/>
          </p:nvGrpSpPr>
          <p:grpSpPr>
            <a:xfrm>
              <a:off x="3139172" y="1807497"/>
              <a:ext cx="2823176" cy="36576"/>
              <a:chOff x="7087711" y="3203216"/>
              <a:chExt cx="505822" cy="500910"/>
            </a:xfrm>
            <a:effectLst>
              <a:outerShdw blurRad="25400" dist="12700" dir="5400000" algn="t" rotWithShape="0">
                <a:prstClr val="black">
                  <a:alpha val="20000"/>
                </a:prstClr>
              </a:outerShdw>
            </a:effectLst>
          </p:grpSpPr>
          <p:sp>
            <p:nvSpPr>
              <p:cNvPr id="10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0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104" name="Rectangle 6"/>
            <p:cNvSpPr>
              <a:spLocks noChangeArrowheads="1"/>
            </p:cNvSpPr>
            <p:nvPr/>
          </p:nvSpPr>
          <p:spPr bwMode="auto">
            <a:xfrm>
              <a:off x="3129377" y="1858438"/>
              <a:ext cx="2793996" cy="2246769"/>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3F5CFF"/>
                </a:buClr>
              </a:pPr>
              <a:r>
                <a:rPr lang="en-US" sz="1600" dirty="0" smtClean="0">
                  <a:solidFill>
                    <a:schemeClr val="tx2">
                      <a:lumMod val="75000"/>
                    </a:schemeClr>
                  </a:solidFill>
                  <a:latin typeface="Arial"/>
                </a:rPr>
                <a:t>Industry-Best </a:t>
              </a:r>
              <a:br>
                <a:rPr lang="en-US" sz="1600" dirty="0" smtClean="0">
                  <a:solidFill>
                    <a:schemeClr val="tx2">
                      <a:lumMod val="75000"/>
                    </a:schemeClr>
                  </a:solidFill>
                  <a:latin typeface="Arial"/>
                </a:rPr>
              </a:br>
              <a:r>
                <a:rPr lang="en-US" sz="1600" dirty="0" smtClean="0">
                  <a:solidFill>
                    <a:schemeClr val="tx2">
                      <a:lumMod val="75000"/>
                    </a:schemeClr>
                  </a:solidFill>
                  <a:latin typeface="Arial"/>
                </a:rPr>
                <a:t>Security</a:t>
              </a:r>
              <a:endParaRPr lang="en-US" sz="1600" dirty="0">
                <a:solidFill>
                  <a:schemeClr val="tx2">
                    <a:lumMod val="75000"/>
                  </a:schemeClr>
                </a:solidFill>
                <a:latin typeface="Arial"/>
              </a:endParaRP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Unique access controls (monitor mode, FlexAuth and Security Group Access)</a:t>
              </a: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Enforce compliance, enhance infrastructure security, and streamline their service operations</a:t>
              </a:r>
            </a:p>
          </p:txBody>
        </p:sp>
      </p:grpSp>
      <p:grpSp>
        <p:nvGrpSpPr>
          <p:cNvPr id="107" name="Group 106"/>
          <p:cNvGrpSpPr/>
          <p:nvPr/>
        </p:nvGrpSpPr>
        <p:grpSpPr>
          <a:xfrm>
            <a:off x="6035074" y="1645085"/>
            <a:ext cx="2834697" cy="3668623"/>
            <a:chOff x="6035074" y="1434065"/>
            <a:chExt cx="2834697" cy="3668623"/>
          </a:xfrm>
        </p:grpSpPr>
        <p:sp>
          <p:nvSpPr>
            <p:cNvPr id="108" name="Round Single Corner Rectangle 107"/>
            <p:cNvSpPr/>
            <p:nvPr/>
          </p:nvSpPr>
          <p:spPr>
            <a:xfrm>
              <a:off x="6035074"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109" name="Group 108"/>
            <p:cNvGrpSpPr/>
            <p:nvPr/>
          </p:nvGrpSpPr>
          <p:grpSpPr>
            <a:xfrm>
              <a:off x="6035074" y="1807497"/>
              <a:ext cx="2823176" cy="36576"/>
              <a:chOff x="7087711" y="3203216"/>
              <a:chExt cx="505822" cy="500910"/>
            </a:xfrm>
            <a:effectLst>
              <a:outerShdw blurRad="25400" dist="12700" dir="5400000" algn="t" rotWithShape="0">
                <a:prstClr val="black">
                  <a:alpha val="20000"/>
                </a:prstClr>
              </a:outerShdw>
            </a:effectLst>
          </p:grpSpPr>
          <p:sp>
            <p:nvSpPr>
              <p:cNvPr id="111"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2"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110" name="Rectangle 6"/>
            <p:cNvSpPr>
              <a:spLocks noChangeArrowheads="1"/>
            </p:cNvSpPr>
            <p:nvPr/>
          </p:nvSpPr>
          <p:spPr bwMode="auto">
            <a:xfrm>
              <a:off x="6075775" y="1858438"/>
              <a:ext cx="2793996" cy="2246769"/>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3F5CFF"/>
                </a:buClr>
              </a:pPr>
              <a:r>
                <a:rPr lang="en-US" sz="1600" dirty="0">
                  <a:solidFill>
                    <a:schemeClr val="tx2">
                      <a:lumMod val="75000"/>
                    </a:schemeClr>
                  </a:solidFill>
                  <a:latin typeface="Arial"/>
                </a:rPr>
                <a:t>Universal Visibility </a:t>
              </a:r>
              <a:r>
                <a:rPr lang="en-US" sz="1600" dirty="0" smtClean="0">
                  <a:solidFill>
                    <a:schemeClr val="tx2">
                      <a:lumMod val="75000"/>
                    </a:schemeClr>
                  </a:solidFill>
                  <a:latin typeface="Arial"/>
                </a:rPr>
                <a:t/>
              </a:r>
              <a:br>
                <a:rPr lang="en-US" sz="1600" dirty="0" smtClean="0">
                  <a:solidFill>
                    <a:schemeClr val="tx2">
                      <a:lumMod val="75000"/>
                    </a:schemeClr>
                  </a:solidFill>
                  <a:latin typeface="Arial"/>
                </a:rPr>
              </a:br>
              <a:r>
                <a:rPr lang="en-US" sz="1600" dirty="0" smtClean="0">
                  <a:solidFill>
                    <a:schemeClr val="tx2">
                      <a:lumMod val="75000"/>
                    </a:schemeClr>
                  </a:solidFill>
                  <a:latin typeface="Arial"/>
                </a:rPr>
                <a:t>and </a:t>
              </a:r>
              <a:r>
                <a:rPr lang="en-US" sz="1600" dirty="0">
                  <a:solidFill>
                    <a:schemeClr val="tx2">
                      <a:lumMod val="75000"/>
                    </a:schemeClr>
                  </a:solidFill>
                  <a:latin typeface="Arial"/>
                </a:rPr>
                <a:t>Control</a:t>
              </a: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Comprehensive visibility </a:t>
              </a:r>
              <a:r>
                <a:rPr lang="en-US" sz="1400" dirty="0" smtClean="0">
                  <a:solidFill>
                    <a:schemeClr val="accent5">
                      <a:lumMod val="50000"/>
                    </a:schemeClr>
                  </a:solidFill>
                  <a:latin typeface="Arial"/>
                </a:rPr>
                <a:t/>
              </a:r>
              <a:br>
                <a:rPr lang="en-US" sz="1400" dirty="0" smtClean="0">
                  <a:solidFill>
                    <a:schemeClr val="accent5">
                      <a:lumMod val="50000"/>
                    </a:schemeClr>
                  </a:solidFill>
                  <a:latin typeface="Arial"/>
                </a:rPr>
              </a:br>
              <a:r>
                <a:rPr lang="en-US" sz="1400" dirty="0" smtClean="0">
                  <a:solidFill>
                    <a:schemeClr val="accent5">
                      <a:lumMod val="50000"/>
                    </a:schemeClr>
                  </a:solidFill>
                  <a:latin typeface="Arial"/>
                </a:rPr>
                <a:t>into </a:t>
              </a:r>
              <a:r>
                <a:rPr lang="en-US" sz="1400" dirty="0">
                  <a:solidFill>
                    <a:schemeClr val="accent5">
                      <a:lumMod val="50000"/>
                    </a:schemeClr>
                  </a:solidFill>
                  <a:latin typeface="Arial"/>
                </a:rPr>
                <a:t>wired, wireless, and policy metrics in a single, unified view</a:t>
              </a:r>
            </a:p>
            <a:p>
              <a:pPr marL="231775" indent="-231775">
                <a:spcBef>
                  <a:spcPts val="600"/>
                </a:spcBef>
                <a:buClr>
                  <a:srgbClr val="3F5CFF"/>
                </a:buClr>
                <a:buFont typeface="Arial" pitchFamily="-109" charset="0"/>
                <a:buChar char="•"/>
              </a:pPr>
              <a:r>
                <a:rPr lang="en-US" sz="1400" dirty="0">
                  <a:solidFill>
                    <a:schemeClr val="accent5">
                      <a:lumMod val="50000"/>
                    </a:schemeClr>
                  </a:solidFill>
                  <a:latin typeface="Arial"/>
                </a:rPr>
                <a:t>Provides faster troubleshooting and more efficient network </a:t>
              </a:r>
              <a:r>
                <a:rPr lang="en-US" sz="1400" dirty="0" smtClean="0">
                  <a:solidFill>
                    <a:schemeClr val="accent5">
                      <a:lumMod val="50000"/>
                    </a:schemeClr>
                  </a:solidFill>
                  <a:latin typeface="Arial"/>
                </a:rPr>
                <a:t>operations </a:t>
              </a:r>
              <a:endParaRPr lang="en-US" sz="1400" dirty="0">
                <a:solidFill>
                  <a:schemeClr val="accent5">
                    <a:lumMod val="50000"/>
                  </a:schemeClr>
                </a:solidFill>
                <a:latin typeface="Arial"/>
              </a:endParaRPr>
            </a:p>
          </p:txBody>
        </p:sp>
      </p:grpSp>
      <p:grpSp>
        <p:nvGrpSpPr>
          <p:cNvPr id="113" name="Group 112"/>
          <p:cNvGrpSpPr/>
          <p:nvPr/>
        </p:nvGrpSpPr>
        <p:grpSpPr>
          <a:xfrm>
            <a:off x="247650" y="1565269"/>
            <a:ext cx="8610599" cy="453248"/>
            <a:chOff x="247650" y="1187278"/>
            <a:chExt cx="8610599" cy="620219"/>
          </a:xfrm>
        </p:grpSpPr>
        <p:sp>
          <p:nvSpPr>
            <p:cNvPr id="114" name="Round Same Side Corner Rectangle 113"/>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5" name="TextBox 114"/>
            <p:cNvSpPr txBox="1"/>
            <p:nvPr/>
          </p:nvSpPr>
          <p:spPr>
            <a:xfrm flipH="1">
              <a:off x="647361" y="1336219"/>
              <a:ext cx="7582238" cy="360090"/>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Cisco </a:t>
              </a:r>
              <a:r>
                <a:rPr lang="en-US" sz="1800" dirty="0"/>
                <a:t>BYOD </a:t>
              </a:r>
              <a:r>
                <a:rPr lang="en-US" sz="1800" dirty="0" smtClean="0"/>
                <a:t>Differentiators</a:t>
              </a:r>
              <a:endParaRPr lang="en-US" sz="1800" dirty="0"/>
            </a:p>
          </p:txBody>
        </p:sp>
      </p:grpSp>
      <p:sp>
        <p:nvSpPr>
          <p:cNvPr id="116" name="Rounded Rectangle 115"/>
          <p:cNvSpPr/>
          <p:nvPr/>
        </p:nvSpPr>
        <p:spPr>
          <a:xfrm>
            <a:off x="523875" y="4495800"/>
            <a:ext cx="8051800" cy="1965816"/>
          </a:xfrm>
          <a:prstGeom prst="roundRect">
            <a:avLst>
              <a:gd name="adj" fmla="val 6542"/>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E6C"/>
              </a:solidFill>
              <a:latin typeface="Arial"/>
            </a:endParaRPr>
          </a:p>
        </p:txBody>
      </p:sp>
      <p:sp>
        <p:nvSpPr>
          <p:cNvPr id="117" name="Rectangle 28"/>
          <p:cNvSpPr>
            <a:spLocks noChangeArrowheads="1"/>
          </p:cNvSpPr>
          <p:nvPr/>
        </p:nvSpPr>
        <p:spPr bwMode="auto">
          <a:xfrm>
            <a:off x="609880" y="5703890"/>
            <a:ext cx="1103790" cy="492267"/>
          </a:xfrm>
          <a:prstGeom prst="rect">
            <a:avLst/>
          </a:prstGeom>
          <a:noFill/>
          <a:ln w="9525">
            <a:noFill/>
            <a:miter lim="800000"/>
            <a:headEnd/>
            <a:tailEnd/>
          </a:ln>
          <a:effectLst>
            <a:outerShdw blurRad="76200" sx="102000" sy="102000" algn="ctr" rotWithShape="0">
              <a:prstClr val="black">
                <a:alpha val="0"/>
              </a:prstClr>
            </a:outerShdw>
          </a:effectLst>
        </p:spPr>
        <p:txBody>
          <a:bodyPr wrap="square" lIns="108000" tIns="41061" rIns="82124" bIns="41061">
            <a:spAutoFit/>
          </a:bodyPr>
          <a:lstStyle/>
          <a:p>
            <a:pPr algn="l" defTabSz="814388" rtl="0" eaLnBrk="0" fontAlgn="base" hangingPunct="0">
              <a:lnSpc>
                <a:spcPct val="95000"/>
              </a:lnSpc>
              <a:spcBef>
                <a:spcPct val="40000"/>
              </a:spcBef>
              <a:spcAft>
                <a:spcPct val="0"/>
              </a:spcAft>
              <a:buClr>
                <a:srgbClr val="59B7D9"/>
              </a:buClr>
              <a:buSzPct val="100000"/>
              <a:buFont typeface="Wingdings" pitchFamily="2" charset="2"/>
              <a:buNone/>
            </a:pPr>
            <a:r>
              <a:rPr lang="en-US" sz="1400" b="1" kern="1200" dirty="0">
                <a:solidFill>
                  <a:srgbClr val="5C5E6C"/>
                </a:solidFill>
                <a:latin typeface="Arial" pitchFamily="34" charset="0"/>
                <a:ea typeface="ＭＳ Ｐゴシック"/>
                <a:cs typeface="ＭＳ Ｐゴシック"/>
              </a:rPr>
              <a:t>Devices Layer</a:t>
            </a:r>
          </a:p>
        </p:txBody>
      </p:sp>
      <p:sp>
        <p:nvSpPr>
          <p:cNvPr id="118" name="TextBox 162"/>
          <p:cNvSpPr txBox="1">
            <a:spLocks noChangeArrowheads="1"/>
          </p:cNvSpPr>
          <p:nvPr/>
        </p:nvSpPr>
        <p:spPr bwMode="auto">
          <a:xfrm>
            <a:off x="7190037" y="5470007"/>
            <a:ext cx="894476" cy="3046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DESKTOP/</a:t>
            </a:r>
            <a:br>
              <a:rPr lang="en-US" sz="1100" kern="1200" dirty="0" smtClean="0">
                <a:solidFill>
                  <a:schemeClr val="accent4">
                    <a:lumMod val="90000"/>
                    <a:lumOff val="10000"/>
                  </a:schemeClr>
                </a:solidFill>
                <a:latin typeface="Arial" pitchFamily="34" charset="0"/>
                <a:ea typeface="ＭＳ Ｐゴシック"/>
                <a:cs typeface="ＭＳ Ｐゴシック"/>
              </a:rPr>
            </a:br>
            <a:r>
              <a:rPr lang="en-US" sz="1100" kern="1200" dirty="0" smtClean="0">
                <a:solidFill>
                  <a:schemeClr val="accent4">
                    <a:lumMod val="90000"/>
                    <a:lumOff val="10000"/>
                  </a:schemeClr>
                </a:solidFill>
                <a:latin typeface="Arial" pitchFamily="34" charset="0"/>
                <a:ea typeface="ＭＳ Ｐゴシック"/>
                <a:cs typeface="ＭＳ Ｐゴシック"/>
              </a:rPr>
              <a:t>NOTEBOOKS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19" name="TextBox 162"/>
          <p:cNvSpPr txBox="1">
            <a:spLocks noChangeArrowheads="1"/>
          </p:cNvSpPr>
          <p:nvPr/>
        </p:nvSpPr>
        <p:spPr bwMode="auto">
          <a:xfrm>
            <a:off x="3161349" y="5546182"/>
            <a:ext cx="629980"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TABLETS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20" name="TextBox 162"/>
          <p:cNvSpPr txBox="1">
            <a:spLocks noChangeArrowheads="1"/>
          </p:cNvSpPr>
          <p:nvPr/>
        </p:nvSpPr>
        <p:spPr bwMode="auto">
          <a:xfrm>
            <a:off x="7360573" y="5829183"/>
            <a:ext cx="857460" cy="44008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tIns="72000" bIns="36000" anchor="ctr" anchorCtr="0">
            <a:spAutoFit/>
          </a:bodyPr>
          <a:lstStyle/>
          <a:p>
            <a:pPr algn="ctr" rtl="0">
              <a:lnSpc>
                <a:spcPts val="1000"/>
              </a:lnSpc>
              <a:spcBef>
                <a:spcPct val="40000"/>
              </a:spcBef>
              <a:buClr>
                <a:srgbClr val="59B7D9"/>
              </a:buClr>
              <a:buSzPct val="100000"/>
              <a:defRPr/>
            </a:pPr>
            <a:endParaRPr lang="en-GB" sz="1100" kern="1200" dirty="0">
              <a:solidFill>
                <a:srgbClr val="5C5E6C"/>
              </a:solidFill>
              <a:latin typeface="Arial" pitchFamily="34" charset="0"/>
              <a:ea typeface="ＭＳ Ｐゴシック"/>
              <a:cs typeface="ＭＳ Ｐゴシック"/>
            </a:endParaRPr>
          </a:p>
          <a:p>
            <a:pPr algn="ctr" rtl="0">
              <a:lnSpc>
                <a:spcPts val="1000"/>
              </a:lnSpc>
              <a:spcBef>
                <a:spcPct val="40000"/>
              </a:spcBef>
              <a:buClr>
                <a:srgbClr val="59B7D9"/>
              </a:buClr>
              <a:buSzPct val="100000"/>
              <a:defRPr/>
            </a:pPr>
            <a:endParaRPr lang="en-US" sz="1100" kern="1200" dirty="0">
              <a:solidFill>
                <a:srgbClr val="5C5E6C"/>
              </a:solidFill>
              <a:latin typeface="Arial" pitchFamily="34" charset="0"/>
              <a:ea typeface="ＭＳ Ｐゴシック"/>
              <a:cs typeface="ＭＳ Ｐゴシック"/>
            </a:endParaRPr>
          </a:p>
        </p:txBody>
      </p:sp>
      <p:pic>
        <p:nvPicPr>
          <p:cNvPr id="121" name="Picture 120" descr="Desktop.png"/>
          <p:cNvPicPr>
            <a:picLocks noChangeAspect="1"/>
          </p:cNvPicPr>
          <p:nvPr/>
        </p:nvPicPr>
        <p:blipFill>
          <a:blip r:embed="rId3" cstate="screen"/>
          <a:stretch>
            <a:fillRect/>
          </a:stretch>
        </p:blipFill>
        <p:spPr>
          <a:xfrm>
            <a:off x="7882561" y="5895635"/>
            <a:ext cx="480606" cy="456077"/>
          </a:xfrm>
          <a:prstGeom prst="rect">
            <a:avLst/>
          </a:prstGeom>
          <a:ln>
            <a:noFill/>
          </a:ln>
          <a:effectLst>
            <a:outerShdw blurRad="190500" dist="38100" dir="5400000" algn="tl" rotWithShape="0">
              <a:srgbClr val="333333">
                <a:alpha val="53000"/>
              </a:srgbClr>
            </a:outerShdw>
          </a:effectLst>
        </p:spPr>
      </p:pic>
      <p:pic>
        <p:nvPicPr>
          <p:cNvPr id="122" name="Picture 121" descr="C:\Users\bbelding.CISCO\Pictures\Cisco\Devices\cius.gif"/>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95871" y="5860710"/>
            <a:ext cx="530873" cy="418477"/>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23" name="Picture 122" descr="C:\Users\aganzon\Pictures\lenovo-think-pad-t400-laptop.png"/>
          <p:cNvPicPr>
            <a:picLocks noChangeAspect="1" noChangeArrowheads="1"/>
          </p:cNvPicPr>
          <p:nvPr/>
        </p:nvPicPr>
        <p:blipFill>
          <a:blip r:embed="rId5" cstate="screen"/>
          <a:srcRect/>
          <a:stretch>
            <a:fillRect/>
          </a:stretch>
        </p:blipFill>
        <p:spPr bwMode="auto">
          <a:xfrm flipH="1">
            <a:off x="6675759" y="5861767"/>
            <a:ext cx="736135" cy="489392"/>
          </a:xfrm>
          <a:prstGeom prst="rect">
            <a:avLst/>
          </a:prstGeom>
          <a:ln>
            <a:noFill/>
          </a:ln>
          <a:effectLst>
            <a:outerShdw blurRad="190500" dist="38100" dir="5400000" algn="tl" rotWithShape="0">
              <a:srgbClr val="333333">
                <a:alpha val="53000"/>
              </a:srgbClr>
            </a:outerShdw>
          </a:effectLst>
        </p:spPr>
      </p:pic>
      <p:pic>
        <p:nvPicPr>
          <p:cNvPr id="124" name="Picture 123" descr="ipad.png"/>
          <p:cNvPicPr>
            <a:picLocks noChangeAspect="1"/>
          </p:cNvPicPr>
          <p:nvPr/>
        </p:nvPicPr>
        <p:blipFill>
          <a:blip r:embed="rId6" cstate="print"/>
          <a:stretch>
            <a:fillRect/>
          </a:stretch>
        </p:blipFill>
        <p:spPr>
          <a:xfrm>
            <a:off x="2952685" y="5860710"/>
            <a:ext cx="343862" cy="440266"/>
          </a:xfrm>
          <a:prstGeom prst="rect">
            <a:avLst/>
          </a:prstGeom>
          <a:ln>
            <a:noFill/>
          </a:ln>
          <a:effectLst>
            <a:outerShdw blurRad="190500" dist="38100" dir="5400000" algn="tl" rotWithShape="0">
              <a:srgbClr val="333333">
                <a:alpha val="53000"/>
              </a:srgbClr>
            </a:outerShdw>
          </a:effectLst>
        </p:spPr>
      </p:pic>
      <p:pic>
        <p:nvPicPr>
          <p:cNvPr id="125" name="Picture 124" descr="laptop-white-XSmall.png"/>
          <p:cNvPicPr>
            <a:picLocks noChangeAspect="1"/>
          </p:cNvPicPr>
          <p:nvPr/>
        </p:nvPicPr>
        <p:blipFill>
          <a:blip r:embed="rId7" cstate="print"/>
          <a:srcRect r="258" b="601"/>
          <a:stretch>
            <a:fillRect/>
          </a:stretch>
        </p:blipFill>
        <p:spPr>
          <a:xfrm>
            <a:off x="7286843" y="5895635"/>
            <a:ext cx="602232" cy="418718"/>
          </a:xfrm>
          <a:prstGeom prst="rect">
            <a:avLst/>
          </a:prstGeom>
          <a:ln>
            <a:noFill/>
          </a:ln>
          <a:effectLst>
            <a:outerShdw blurRad="190500" dist="38100" dir="5400000" algn="tl" rotWithShape="0">
              <a:srgbClr val="333333">
                <a:alpha val="53000"/>
              </a:srgbClr>
            </a:outerShdw>
          </a:effectLst>
        </p:spPr>
      </p:pic>
      <p:sp>
        <p:nvSpPr>
          <p:cNvPr id="126" name="TextBox 162"/>
          <p:cNvSpPr txBox="1">
            <a:spLocks noChangeArrowheads="1"/>
          </p:cNvSpPr>
          <p:nvPr/>
        </p:nvSpPr>
        <p:spPr bwMode="auto">
          <a:xfrm>
            <a:off x="1767968" y="5546182"/>
            <a:ext cx="1093248"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SMARTPHONES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pic>
        <p:nvPicPr>
          <p:cNvPr id="128" name="Picture 127" descr="C:\Documents and Settings\rjewell\Desktop\iPhoneWebex.gif"/>
          <p:cNvPicPr>
            <a:picLocks noChangeAspect="1" noChangeArrowheads="1"/>
          </p:cNvPicPr>
          <p:nvPr/>
        </p:nvPicPr>
        <p:blipFill>
          <a:blip r:embed="rId8" cstate="screen"/>
          <a:srcRect/>
          <a:stretch>
            <a:fillRect/>
          </a:stretch>
        </p:blipFill>
        <p:spPr bwMode="auto">
          <a:xfrm>
            <a:off x="2002541" y="5821551"/>
            <a:ext cx="232308" cy="431428"/>
          </a:xfrm>
          <a:prstGeom prst="rect">
            <a:avLst/>
          </a:prstGeom>
          <a:ln>
            <a:noFill/>
          </a:ln>
          <a:effectLst>
            <a:outerShdw blurRad="190500" dist="38100" dir="5400000" algn="tl" rotWithShape="0">
              <a:srgbClr val="333333">
                <a:alpha val="53000"/>
              </a:srgbClr>
            </a:outerShdw>
          </a:effectLst>
        </p:spPr>
      </p:pic>
      <p:pic>
        <p:nvPicPr>
          <p:cNvPr id="129" name="Picture 128" descr="C:\Users\bbelding.CISCO\Pictures\Cisco\Devices\motorola-droid_x.jpg"/>
          <p:cNvPicPr>
            <a:picLocks noChangeAspect="1" noChangeArrowheads="1"/>
          </p:cNvPicPr>
          <p:nvPr/>
        </p:nvPicPr>
        <p:blipFill rotWithShape="1">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2283373" y="5831076"/>
            <a:ext cx="202603" cy="412415"/>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30" name="Picture 129"/>
          <p:cNvPicPr>
            <a:picLocks noChangeAspect="1"/>
          </p:cNvPicPr>
          <p:nvPr/>
        </p:nvPicPr>
        <p:blipFill>
          <a:blip r:embed="rId10" cstate="print"/>
          <a:stretch>
            <a:fillRect/>
          </a:stretch>
        </p:blipFill>
        <p:spPr>
          <a:xfrm>
            <a:off x="4171499" y="5934477"/>
            <a:ext cx="525888" cy="254747"/>
          </a:xfrm>
          <a:prstGeom prst="rect">
            <a:avLst/>
          </a:prstGeom>
          <a:ln>
            <a:noFill/>
          </a:ln>
          <a:effectLst>
            <a:outerShdw blurRad="190500" dist="38100" dir="5400000" algn="tl" rotWithShape="0">
              <a:srgbClr val="333333">
                <a:alpha val="53000"/>
              </a:srgbClr>
            </a:outerShdw>
          </a:effectLst>
        </p:spPr>
      </p:pic>
      <p:pic>
        <p:nvPicPr>
          <p:cNvPr id="131" name="Picture 130"/>
          <p:cNvPicPr>
            <a:picLocks noChangeAspect="1"/>
          </p:cNvPicPr>
          <p:nvPr/>
        </p:nvPicPr>
        <p:blipFill>
          <a:blip r:embed="rId11" cstate="print"/>
          <a:stretch>
            <a:fillRect/>
          </a:stretch>
        </p:blipFill>
        <p:spPr>
          <a:xfrm>
            <a:off x="4799689" y="5799871"/>
            <a:ext cx="485898" cy="527760"/>
          </a:xfrm>
          <a:prstGeom prst="rect">
            <a:avLst/>
          </a:prstGeom>
          <a:ln>
            <a:noFill/>
          </a:ln>
          <a:effectLst>
            <a:outerShdw blurRad="190500" dist="38100" dir="5400000" algn="tl" rotWithShape="0">
              <a:srgbClr val="333333">
                <a:alpha val="53000"/>
              </a:srgbClr>
            </a:outerShdw>
          </a:effectLst>
        </p:spPr>
      </p:pic>
      <p:sp>
        <p:nvSpPr>
          <p:cNvPr id="132" name="TextBox 162"/>
          <p:cNvSpPr txBox="1">
            <a:spLocks noChangeArrowheads="1"/>
          </p:cNvSpPr>
          <p:nvPr/>
        </p:nvSpPr>
        <p:spPr bwMode="auto">
          <a:xfrm>
            <a:off x="4212509" y="5546182"/>
            <a:ext cx="1114087"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GAME/PRINTER</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33" name="TextBox 162"/>
          <p:cNvSpPr txBox="1">
            <a:spLocks noChangeArrowheads="1"/>
          </p:cNvSpPr>
          <p:nvPr/>
        </p:nvSpPr>
        <p:spPr bwMode="auto">
          <a:xfrm>
            <a:off x="5596794" y="5470007"/>
            <a:ext cx="966611" cy="3046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THIN/VIRTUAL</a:t>
            </a:r>
            <a:br>
              <a:rPr lang="en-US" sz="1100" kern="1200" dirty="0" smtClean="0">
                <a:solidFill>
                  <a:schemeClr val="accent4">
                    <a:lumMod val="90000"/>
                    <a:lumOff val="10000"/>
                  </a:schemeClr>
                </a:solidFill>
                <a:latin typeface="Arial" pitchFamily="34" charset="0"/>
                <a:ea typeface="ＭＳ Ｐゴシック"/>
                <a:cs typeface="ＭＳ Ｐゴシック"/>
              </a:rPr>
            </a:br>
            <a:r>
              <a:rPr lang="en-US" sz="1100" kern="1200" dirty="0" smtClean="0">
                <a:solidFill>
                  <a:schemeClr val="accent4">
                    <a:lumMod val="90000"/>
                    <a:lumOff val="10000"/>
                  </a:schemeClr>
                </a:solidFill>
                <a:latin typeface="Arial" pitchFamily="34" charset="0"/>
                <a:ea typeface="ＭＳ Ｐゴシック"/>
                <a:cs typeface="ＭＳ Ｐゴシック"/>
              </a:rPr>
              <a:t>CLIENTS</a:t>
            </a:r>
            <a:endParaRPr lang="en-US" sz="1100" kern="1200" dirty="0">
              <a:solidFill>
                <a:schemeClr val="accent4">
                  <a:lumMod val="90000"/>
                  <a:lumOff val="10000"/>
                </a:schemeClr>
              </a:solidFill>
              <a:latin typeface="Arial" pitchFamily="34" charset="0"/>
              <a:ea typeface="ＭＳ Ｐゴシック"/>
              <a:cs typeface="ＭＳ Ｐゴシック"/>
            </a:endParaRPr>
          </a:p>
        </p:txBody>
      </p:sp>
      <p:grpSp>
        <p:nvGrpSpPr>
          <p:cNvPr id="134" name="Group 224"/>
          <p:cNvGrpSpPr/>
          <p:nvPr/>
        </p:nvGrpSpPr>
        <p:grpSpPr>
          <a:xfrm>
            <a:off x="6162467" y="5884274"/>
            <a:ext cx="444709" cy="436151"/>
            <a:chOff x="3869315" y="2150486"/>
            <a:chExt cx="969962" cy="823912"/>
          </a:xfrm>
          <a:effectLst/>
        </p:grpSpPr>
        <p:pic>
          <p:nvPicPr>
            <p:cNvPr id="135" name="Picture 129" descr="laptop_cutout"/>
            <p:cNvPicPr>
              <a:picLocks noChangeAspect="1" noChangeArrowheads="1"/>
            </p:cNvPicPr>
            <p:nvPr/>
          </p:nvPicPr>
          <p:blipFill>
            <a:blip r:embed="rId12"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869315" y="2150486"/>
              <a:ext cx="969962" cy="823912"/>
            </a:xfrm>
            <a:prstGeom prst="rect">
              <a:avLst/>
            </a:prstGeom>
            <a:ln>
              <a:noFill/>
            </a:ln>
            <a:effectLst>
              <a:outerShdw blurRad="190500" dist="38100" dir="5400000" algn="tl" rotWithShape="0">
                <a:srgbClr val="333333">
                  <a:alpha val="53000"/>
                </a:srgbClr>
              </a:outerShdw>
            </a:effectLst>
          </p:spPr>
        </p:pic>
        <p:grpSp>
          <p:nvGrpSpPr>
            <p:cNvPr id="136" name="Group 10"/>
            <p:cNvGrpSpPr/>
            <p:nvPr/>
          </p:nvGrpSpPr>
          <p:grpSpPr>
            <a:xfrm>
              <a:off x="4007311" y="2187751"/>
              <a:ext cx="695657" cy="441149"/>
              <a:chOff x="6782188" y="4647518"/>
              <a:chExt cx="2048054" cy="1473882"/>
            </a:xfrm>
          </p:grpSpPr>
          <p:pic>
            <p:nvPicPr>
              <p:cNvPr id="137" name="Picture 136" descr="converj_vdi.png"/>
              <p:cNvPicPr>
                <a:picLocks noChangeAspect="1"/>
              </p:cNvPicPr>
              <p:nvPr/>
            </p:nvPicPr>
            <p:blipFill>
              <a:blip r:embed="rId13"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847785" y="4701867"/>
                <a:ext cx="1982457" cy="1405567"/>
              </a:xfrm>
              <a:prstGeom prst="rect">
                <a:avLst/>
              </a:prstGeom>
              <a:ln>
                <a:noFill/>
              </a:ln>
              <a:effectLst>
                <a:outerShdw blurRad="190500" dist="38100" dir="5400000" algn="tl" rotWithShape="0">
                  <a:srgbClr val="333333">
                    <a:alpha val="53000"/>
                  </a:srgbClr>
                </a:outerShdw>
              </a:effectLst>
            </p:spPr>
          </p:pic>
          <p:pic>
            <p:nvPicPr>
              <p:cNvPr id="138" name="Picture 3" descr="HUB_Rich.png"/>
              <p:cNvPicPr>
                <a:picLocks noChangeAspect="1"/>
              </p:cNvPicPr>
              <p:nvPr/>
            </p:nvPicPr>
            <p:blipFill>
              <a:blip r:embed="rId14"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782188" y="4647518"/>
                <a:ext cx="739387" cy="1473882"/>
              </a:xfrm>
              <a:prstGeom prst="rect">
                <a:avLst/>
              </a:prstGeom>
              <a:ln>
                <a:noFill/>
              </a:ln>
              <a:effectLst>
                <a:outerShdw blurRad="190500" dist="38100" dir="5400000" algn="tl" rotWithShape="0">
                  <a:srgbClr val="333333">
                    <a:alpha val="53000"/>
                  </a:srgbClr>
                </a:outerShdw>
              </a:effectLst>
            </p:spPr>
          </p:pic>
        </p:grpSp>
      </p:grpSp>
      <p:grpSp>
        <p:nvGrpSpPr>
          <p:cNvPr id="139" name="Group 233"/>
          <p:cNvGrpSpPr/>
          <p:nvPr/>
        </p:nvGrpSpPr>
        <p:grpSpPr>
          <a:xfrm>
            <a:off x="5646388" y="5858873"/>
            <a:ext cx="391359" cy="457200"/>
            <a:chOff x="2910718" y="1402465"/>
            <a:chExt cx="813322" cy="1010445"/>
          </a:xfrm>
        </p:grpSpPr>
        <p:pic>
          <p:nvPicPr>
            <p:cNvPr id="140" name="Picture 41" descr="ICON_ThinClient_Q308"/>
            <p:cNvPicPr>
              <a:picLocks noChangeAspect="1" noChangeArrowheads="1"/>
            </p:cNvPicPr>
            <p:nvPr/>
          </p:nvPicPr>
          <p:blipFill>
            <a:blip r:embed="rId15" cstate="print"/>
            <a:srcRect/>
            <a:stretch>
              <a:fillRect/>
            </a:stretch>
          </p:blipFill>
          <p:spPr bwMode="auto">
            <a:xfrm flipH="1">
              <a:off x="2910718" y="1402465"/>
              <a:ext cx="813322" cy="1010445"/>
            </a:xfrm>
            <a:prstGeom prst="rect">
              <a:avLst/>
            </a:prstGeom>
            <a:ln>
              <a:noFill/>
            </a:ln>
            <a:effectLst>
              <a:outerShdw blurRad="190500" dist="38100" dir="5400000" algn="tl" rotWithShape="0">
                <a:srgbClr val="333333">
                  <a:alpha val="53000"/>
                </a:srgbClr>
              </a:outerShdw>
            </a:effectLst>
          </p:spPr>
        </p:pic>
        <p:sp>
          <p:nvSpPr>
            <p:cNvPr id="146" name="Rectangle 145"/>
            <p:cNvSpPr/>
            <p:nvPr/>
          </p:nvSpPr>
          <p:spPr>
            <a:xfrm>
              <a:off x="2940966" y="1520832"/>
              <a:ext cx="528717" cy="561762"/>
            </a:xfrm>
            <a:prstGeom prst="rect">
              <a:avLst/>
            </a:prstGeom>
            <a:blipFill>
              <a:blip r:embed="rId16" cstate="screen">
                <a:extLst>
                  <a:ext uri="{28A0092B-C50C-407E-A947-70E740481C1C}">
                    <a14:useLocalDpi xmlns:mc="http://schemas.openxmlformats.org/markup-compatibility/2006" xmlns:mv="urn:schemas-microsoft-com:mac:vml" xmlns:a14="http://schemas.microsoft.com/office/drawing/2010/main" xmlns=""/>
                  </a:ext>
                </a:extLst>
              </a:blip>
              <a:stretch>
                <a:fillRect/>
              </a:stretch>
            </a:blipFill>
            <a:ln>
              <a:noFill/>
            </a:ln>
            <a:effectLst>
              <a:outerShdw blurRad="76200" dist="50800" dir="5400000" algn="ctr" rotWithShape="0">
                <a:srgbClr val="000000">
                  <a:alpha val="27000"/>
                </a:srgbClr>
              </a:outerShdw>
            </a:effectLst>
            <a:scene3d>
              <a:camera prst="isometricRightUp">
                <a:rot lat="2400000" lon="19793465" rev="526656"/>
              </a:camera>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kern="1200" dirty="0">
                <a:solidFill>
                  <a:srgbClr val="5C5E6C"/>
                </a:solidFill>
                <a:latin typeface="Arial"/>
                <a:ea typeface="+mn-ea"/>
                <a:cs typeface="+mn-cs"/>
              </a:endParaRPr>
            </a:p>
          </p:txBody>
        </p:sp>
      </p:grpSp>
      <p:sp>
        <p:nvSpPr>
          <p:cNvPr id="147" name="Rounded Rectangle 146"/>
          <p:cNvSpPr/>
          <p:nvPr/>
        </p:nvSpPr>
        <p:spPr>
          <a:xfrm>
            <a:off x="647980" y="4604529"/>
            <a:ext cx="4461934" cy="703977"/>
          </a:xfrm>
          <a:prstGeom prst="roundRect">
            <a:avLst>
              <a:gd name="adj" fmla="val 12957"/>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0" name="Rounded Rectangle 149"/>
          <p:cNvSpPr/>
          <p:nvPr/>
        </p:nvSpPr>
        <p:spPr>
          <a:xfrm>
            <a:off x="5165846" y="4607794"/>
            <a:ext cx="1609344" cy="697446"/>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3" name="TextBox 162"/>
          <p:cNvSpPr txBox="1">
            <a:spLocks noChangeArrowheads="1"/>
          </p:cNvSpPr>
          <p:nvPr/>
        </p:nvSpPr>
        <p:spPr bwMode="auto">
          <a:xfrm>
            <a:off x="3626894" y="4848128"/>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a:solidFill>
                  <a:srgbClr val="FFFFFF"/>
                </a:solidFill>
                <a:latin typeface="Arial" pitchFamily="34" charset="0"/>
                <a:ea typeface="ＭＳ Ｐゴシック"/>
                <a:cs typeface="ＭＳ Ｐゴシック"/>
              </a:rPr>
              <a:t>Wired</a:t>
            </a:r>
          </a:p>
        </p:txBody>
      </p:sp>
      <p:sp>
        <p:nvSpPr>
          <p:cNvPr id="158" name="TextBox 162"/>
          <p:cNvSpPr txBox="1">
            <a:spLocks noChangeArrowheads="1"/>
          </p:cNvSpPr>
          <p:nvPr/>
        </p:nvSpPr>
        <p:spPr bwMode="auto">
          <a:xfrm>
            <a:off x="5897578" y="4848128"/>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ISE</a:t>
            </a:r>
            <a:endParaRPr lang="en-US" sz="1200" kern="1200" dirty="0">
              <a:solidFill>
                <a:srgbClr val="FFFFFF"/>
              </a:solidFill>
              <a:latin typeface="Arial" pitchFamily="34" charset="0"/>
              <a:ea typeface="ＭＳ Ｐゴシック"/>
              <a:cs typeface="ＭＳ Ｐゴシック"/>
            </a:endParaRPr>
          </a:p>
        </p:txBody>
      </p:sp>
      <p:grpSp>
        <p:nvGrpSpPr>
          <p:cNvPr id="160" name="Group 603"/>
          <p:cNvGrpSpPr>
            <a:grpSpLocks noChangeAspect="1"/>
          </p:cNvGrpSpPr>
          <p:nvPr/>
        </p:nvGrpSpPr>
        <p:grpSpPr bwMode="auto">
          <a:xfrm>
            <a:off x="5596794" y="4800600"/>
            <a:ext cx="237234" cy="340222"/>
            <a:chOff x="6556" y="492"/>
            <a:chExt cx="2551" cy="3655"/>
          </a:xfrm>
          <a:solidFill>
            <a:schemeClr val="tx1"/>
          </a:solidFill>
          <a:effectLst/>
        </p:grpSpPr>
        <p:sp>
          <p:nvSpPr>
            <p:cNvPr id="161"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2"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3"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4"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5"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6"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7"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8"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9"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1"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2"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3"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4"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5"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6"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7"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8"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9"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0"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1"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2"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3"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4"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5"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grpSp>
      <p:grpSp>
        <p:nvGrpSpPr>
          <p:cNvPr id="145" name="Group 144"/>
          <p:cNvGrpSpPr/>
          <p:nvPr/>
        </p:nvGrpSpPr>
        <p:grpSpPr>
          <a:xfrm>
            <a:off x="6833627" y="4607794"/>
            <a:ext cx="1677327" cy="697446"/>
            <a:chOff x="6833627" y="4607794"/>
            <a:chExt cx="1677327" cy="697446"/>
          </a:xfrm>
        </p:grpSpPr>
        <p:sp>
          <p:nvSpPr>
            <p:cNvPr id="151" name="Rounded Rectangle 150"/>
            <p:cNvSpPr/>
            <p:nvPr/>
          </p:nvSpPr>
          <p:spPr>
            <a:xfrm>
              <a:off x="6833627" y="4607794"/>
              <a:ext cx="1677327" cy="69744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87" name="TextBox 162"/>
            <p:cNvSpPr txBox="1">
              <a:spLocks noChangeArrowheads="1"/>
            </p:cNvSpPr>
            <p:nvPr/>
          </p:nvSpPr>
          <p:spPr bwMode="auto">
            <a:xfrm>
              <a:off x="7301132" y="4712535"/>
              <a:ext cx="1139483" cy="515320"/>
            </a:xfrm>
            <a:prstGeom prst="rect">
              <a:avLst/>
            </a:prstGeom>
            <a:noFill/>
            <a:ln w="9525">
              <a:noFill/>
              <a:miter lim="800000"/>
              <a:headEnd/>
              <a:tailEnd/>
            </a:ln>
            <a:effectLst/>
          </p:spPr>
          <p:txBody>
            <a:bodyPr wrap="square" tIns="72000" bIns="36000" anchor="ctr" anchorCtr="0">
              <a:spAutoFit/>
            </a:bodyPr>
            <a:lstStyle/>
            <a:p>
              <a:pPr rtl="0">
                <a:lnSpc>
                  <a:spcPct val="90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 Prime</a:t>
              </a:r>
            </a:p>
            <a:p>
              <a:pPr rtl="0">
                <a:lnSpc>
                  <a:spcPct val="90000"/>
                </a:lnSpc>
                <a:spcBef>
                  <a:spcPct val="40000"/>
                </a:spcBef>
                <a:buClr>
                  <a:srgbClr val="59B7D9"/>
                </a:buClr>
                <a:buSzPct val="100000"/>
                <a:buFont typeface="Wingdings" pitchFamily="2" charset="2"/>
                <a:buNone/>
                <a:defRPr/>
              </a:pPr>
              <a:r>
                <a:rPr lang="en-US" sz="1200" dirty="0" smtClean="0">
                  <a:solidFill>
                    <a:srgbClr val="FFFFFF"/>
                  </a:solidFill>
                  <a:latin typeface="Arial" pitchFamily="34" charset="0"/>
                  <a:ea typeface="ＭＳ Ｐゴシック"/>
                  <a:cs typeface="ＭＳ Ｐゴシック"/>
                </a:rPr>
                <a:t>Infrastructure</a:t>
              </a:r>
              <a:endParaRPr lang="en-US" sz="1200" kern="1200" dirty="0">
                <a:solidFill>
                  <a:srgbClr val="FFFFFF"/>
                </a:solidFill>
                <a:latin typeface="Arial" pitchFamily="34" charset="0"/>
                <a:ea typeface="ＭＳ Ｐゴシック"/>
                <a:cs typeface="ＭＳ Ｐゴシック"/>
              </a:endParaRPr>
            </a:p>
          </p:txBody>
        </p:sp>
        <p:sp>
          <p:nvSpPr>
            <p:cNvPr id="189" name="Freeform 56"/>
            <p:cNvSpPr>
              <a:spLocks noEditPoints="1"/>
            </p:cNvSpPr>
            <p:nvPr/>
          </p:nvSpPr>
          <p:spPr bwMode="auto">
            <a:xfrm>
              <a:off x="6964605" y="4796678"/>
              <a:ext cx="335114" cy="330075"/>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sp>
        <p:nvSpPr>
          <p:cNvPr id="194" name="TextBox 193"/>
          <p:cNvSpPr txBox="1">
            <a:spLocks noChangeArrowheads="1"/>
          </p:cNvSpPr>
          <p:nvPr/>
        </p:nvSpPr>
        <p:spPr bwMode="auto">
          <a:xfrm>
            <a:off x="2048367" y="4850040"/>
            <a:ext cx="830579" cy="240309"/>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Wireless</a:t>
            </a:r>
            <a:endParaRPr lang="en-US" sz="1200" kern="1200" dirty="0">
              <a:solidFill>
                <a:srgbClr val="FFFFFF"/>
              </a:solidFill>
              <a:latin typeface="Arial" pitchFamily="34" charset="0"/>
              <a:ea typeface="ＭＳ Ｐゴシック"/>
              <a:cs typeface="ＭＳ Ｐゴシック"/>
            </a:endParaRPr>
          </a:p>
        </p:txBody>
      </p:sp>
      <p:grpSp>
        <p:nvGrpSpPr>
          <p:cNvPr id="96" name="Group 464"/>
          <p:cNvGrpSpPr/>
          <p:nvPr/>
        </p:nvGrpSpPr>
        <p:grpSpPr>
          <a:xfrm>
            <a:off x="1568135" y="4800600"/>
            <a:ext cx="445358" cy="315754"/>
            <a:chOff x="7332663" y="3046413"/>
            <a:chExt cx="9712325" cy="6888162"/>
          </a:xfrm>
          <a:solidFill>
            <a:schemeClr val="tx1"/>
          </a:solidFill>
          <a:effectLst/>
        </p:grpSpPr>
        <p:sp>
          <p:nvSpPr>
            <p:cNvPr id="141" name="Freeform 140"/>
            <p:cNvSpPr>
              <a:spLocks/>
            </p:cNvSpPr>
            <p:nvPr/>
          </p:nvSpPr>
          <p:spPr bwMode="auto">
            <a:xfrm>
              <a:off x="7332663" y="3046413"/>
              <a:ext cx="9712325" cy="2898775"/>
            </a:xfrm>
            <a:custGeom>
              <a:avLst/>
              <a:gdLst>
                <a:gd name="T0" fmla="*/ 0 w 2590"/>
                <a:gd name="T1" fmla="*/ 542 h 773"/>
                <a:gd name="T2" fmla="*/ 231 w 2590"/>
                <a:gd name="T3" fmla="*/ 773 h 773"/>
                <a:gd name="T4" fmla="*/ 1295 w 2590"/>
                <a:gd name="T5" fmla="*/ 327 h 773"/>
                <a:gd name="T6" fmla="*/ 2359 w 2590"/>
                <a:gd name="T7" fmla="*/ 773 h 773"/>
                <a:gd name="T8" fmla="*/ 2590 w 2590"/>
                <a:gd name="T9" fmla="*/ 542 h 773"/>
                <a:gd name="T10" fmla="*/ 1295 w 2590"/>
                <a:gd name="T11" fmla="*/ 0 h 773"/>
                <a:gd name="T12" fmla="*/ 0 w 2590"/>
                <a:gd name="T13" fmla="*/ 542 h 773"/>
              </a:gdLst>
              <a:ahLst/>
              <a:cxnLst>
                <a:cxn ang="0">
                  <a:pos x="T0" y="T1"/>
                </a:cxn>
                <a:cxn ang="0">
                  <a:pos x="T2" y="T3"/>
                </a:cxn>
                <a:cxn ang="0">
                  <a:pos x="T4" y="T5"/>
                </a:cxn>
                <a:cxn ang="0">
                  <a:pos x="T6" y="T7"/>
                </a:cxn>
                <a:cxn ang="0">
                  <a:pos x="T8" y="T9"/>
                </a:cxn>
                <a:cxn ang="0">
                  <a:pos x="T10" y="T11"/>
                </a:cxn>
                <a:cxn ang="0">
                  <a:pos x="T12" y="T13"/>
                </a:cxn>
              </a:cxnLst>
              <a:rect l="0" t="0" r="r" b="b"/>
              <a:pathLst>
                <a:path w="2590" h="773">
                  <a:moveTo>
                    <a:pt x="0" y="542"/>
                  </a:moveTo>
                  <a:cubicBezTo>
                    <a:pt x="231" y="773"/>
                    <a:pt x="231" y="773"/>
                    <a:pt x="231" y="773"/>
                  </a:cubicBezTo>
                  <a:cubicBezTo>
                    <a:pt x="502" y="497"/>
                    <a:pt x="879" y="327"/>
                    <a:pt x="1295" y="327"/>
                  </a:cubicBezTo>
                  <a:cubicBezTo>
                    <a:pt x="1711" y="327"/>
                    <a:pt x="2088" y="497"/>
                    <a:pt x="2359" y="773"/>
                  </a:cubicBezTo>
                  <a:cubicBezTo>
                    <a:pt x="2590" y="542"/>
                    <a:pt x="2590" y="542"/>
                    <a:pt x="2590" y="542"/>
                  </a:cubicBezTo>
                  <a:cubicBezTo>
                    <a:pt x="2260" y="207"/>
                    <a:pt x="1801" y="0"/>
                    <a:pt x="1295" y="0"/>
                  </a:cubicBezTo>
                  <a:cubicBezTo>
                    <a:pt x="789" y="0"/>
                    <a:pt x="330" y="207"/>
                    <a:pt x="0" y="542"/>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p:cNvSpPr>
            <p:nvPr/>
          </p:nvSpPr>
          <p:spPr bwMode="auto">
            <a:xfrm>
              <a:off x="9064625" y="5494338"/>
              <a:ext cx="6246813" cy="2179637"/>
            </a:xfrm>
            <a:custGeom>
              <a:avLst/>
              <a:gdLst>
                <a:gd name="T0" fmla="*/ 0 w 1666"/>
                <a:gd name="T1" fmla="*/ 350 h 581"/>
                <a:gd name="T2" fmla="*/ 231 w 1666"/>
                <a:gd name="T3" fmla="*/ 581 h 581"/>
                <a:gd name="T4" fmla="*/ 231 w 1666"/>
                <a:gd name="T5" fmla="*/ 581 h 581"/>
                <a:gd name="T6" fmla="*/ 790 w 1666"/>
                <a:gd name="T7" fmla="*/ 328 h 581"/>
                <a:gd name="T8" fmla="*/ 833 w 1666"/>
                <a:gd name="T9" fmla="*/ 327 h 581"/>
                <a:gd name="T10" fmla="*/ 876 w 1666"/>
                <a:gd name="T11" fmla="*/ 328 h 581"/>
                <a:gd name="T12" fmla="*/ 1436 w 1666"/>
                <a:gd name="T13" fmla="*/ 581 h 581"/>
                <a:gd name="T14" fmla="*/ 1436 w 1666"/>
                <a:gd name="T15" fmla="*/ 581 h 581"/>
                <a:gd name="T16" fmla="*/ 1666 w 1666"/>
                <a:gd name="T17" fmla="*/ 350 h 581"/>
                <a:gd name="T18" fmla="*/ 833 w 1666"/>
                <a:gd name="T19" fmla="*/ 0 h 581"/>
                <a:gd name="T20" fmla="*/ 0 w 1666"/>
                <a:gd name="T21" fmla="*/ 3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581">
                  <a:moveTo>
                    <a:pt x="0" y="350"/>
                  </a:moveTo>
                  <a:cubicBezTo>
                    <a:pt x="231" y="581"/>
                    <a:pt x="231" y="581"/>
                    <a:pt x="231" y="581"/>
                  </a:cubicBezTo>
                  <a:cubicBezTo>
                    <a:pt x="231" y="581"/>
                    <a:pt x="231" y="581"/>
                    <a:pt x="231" y="581"/>
                  </a:cubicBezTo>
                  <a:cubicBezTo>
                    <a:pt x="374" y="434"/>
                    <a:pt x="571" y="339"/>
                    <a:pt x="790" y="328"/>
                  </a:cubicBezTo>
                  <a:cubicBezTo>
                    <a:pt x="804" y="327"/>
                    <a:pt x="819" y="327"/>
                    <a:pt x="833" y="327"/>
                  </a:cubicBezTo>
                  <a:cubicBezTo>
                    <a:pt x="848" y="327"/>
                    <a:pt x="862" y="327"/>
                    <a:pt x="876" y="328"/>
                  </a:cubicBezTo>
                  <a:cubicBezTo>
                    <a:pt x="1095" y="339"/>
                    <a:pt x="1292" y="434"/>
                    <a:pt x="1436" y="581"/>
                  </a:cubicBezTo>
                  <a:cubicBezTo>
                    <a:pt x="1436" y="581"/>
                    <a:pt x="1436" y="581"/>
                    <a:pt x="1436" y="581"/>
                  </a:cubicBezTo>
                  <a:cubicBezTo>
                    <a:pt x="1666" y="350"/>
                    <a:pt x="1666" y="350"/>
                    <a:pt x="1666" y="350"/>
                  </a:cubicBezTo>
                  <a:cubicBezTo>
                    <a:pt x="1454" y="135"/>
                    <a:pt x="1159" y="0"/>
                    <a:pt x="833" y="0"/>
                  </a:cubicBezTo>
                  <a:cubicBezTo>
                    <a:pt x="507" y="0"/>
                    <a:pt x="212" y="135"/>
                    <a:pt x="0" y="35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p:cNvSpPr>
            <p:nvPr/>
          </p:nvSpPr>
          <p:spPr bwMode="auto">
            <a:xfrm>
              <a:off x="10793413" y="7947025"/>
              <a:ext cx="2789238" cy="1987550"/>
            </a:xfrm>
            <a:custGeom>
              <a:avLst/>
              <a:gdLst>
                <a:gd name="T0" fmla="*/ 0 w 744"/>
                <a:gd name="T1" fmla="*/ 158 h 530"/>
                <a:gd name="T2" fmla="*/ 231 w 744"/>
                <a:gd name="T3" fmla="*/ 389 h 530"/>
                <a:gd name="T4" fmla="*/ 372 w 744"/>
                <a:gd name="T5" fmla="*/ 530 h 530"/>
                <a:gd name="T6" fmla="*/ 513 w 744"/>
                <a:gd name="T7" fmla="*/ 389 h 530"/>
                <a:gd name="T8" fmla="*/ 744 w 744"/>
                <a:gd name="T9" fmla="*/ 158 h 530"/>
                <a:gd name="T10" fmla="*/ 372 w 744"/>
                <a:gd name="T11" fmla="*/ 0 h 530"/>
                <a:gd name="T12" fmla="*/ 0 w 744"/>
                <a:gd name="T13" fmla="*/ 158 h 530"/>
              </a:gdLst>
              <a:ahLst/>
              <a:cxnLst>
                <a:cxn ang="0">
                  <a:pos x="T0" y="T1"/>
                </a:cxn>
                <a:cxn ang="0">
                  <a:pos x="T2" y="T3"/>
                </a:cxn>
                <a:cxn ang="0">
                  <a:pos x="T4" y="T5"/>
                </a:cxn>
                <a:cxn ang="0">
                  <a:pos x="T6" y="T7"/>
                </a:cxn>
                <a:cxn ang="0">
                  <a:pos x="T8" y="T9"/>
                </a:cxn>
                <a:cxn ang="0">
                  <a:pos x="T10" y="T11"/>
                </a:cxn>
                <a:cxn ang="0">
                  <a:pos x="T12" y="T13"/>
                </a:cxn>
              </a:cxnLst>
              <a:rect l="0" t="0" r="r" b="b"/>
              <a:pathLst>
                <a:path w="744" h="530">
                  <a:moveTo>
                    <a:pt x="0" y="158"/>
                  </a:moveTo>
                  <a:cubicBezTo>
                    <a:pt x="231" y="389"/>
                    <a:pt x="231" y="389"/>
                    <a:pt x="231" y="389"/>
                  </a:cubicBezTo>
                  <a:cubicBezTo>
                    <a:pt x="372" y="530"/>
                    <a:pt x="372" y="530"/>
                    <a:pt x="372" y="530"/>
                  </a:cubicBezTo>
                  <a:cubicBezTo>
                    <a:pt x="513" y="389"/>
                    <a:pt x="513" y="389"/>
                    <a:pt x="513" y="389"/>
                  </a:cubicBezTo>
                  <a:cubicBezTo>
                    <a:pt x="744" y="158"/>
                    <a:pt x="744" y="158"/>
                    <a:pt x="744" y="158"/>
                  </a:cubicBezTo>
                  <a:cubicBezTo>
                    <a:pt x="650" y="60"/>
                    <a:pt x="518" y="0"/>
                    <a:pt x="372" y="0"/>
                  </a:cubicBezTo>
                  <a:cubicBezTo>
                    <a:pt x="226" y="0"/>
                    <a:pt x="94" y="60"/>
                    <a:pt x="0" y="15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26"/>
          <p:cNvGrpSpPr/>
          <p:nvPr/>
        </p:nvGrpSpPr>
        <p:grpSpPr>
          <a:xfrm>
            <a:off x="3194331" y="4749470"/>
            <a:ext cx="432038" cy="441450"/>
            <a:chOff x="734284" y="1272055"/>
            <a:chExt cx="587689" cy="600493"/>
          </a:xfrm>
          <a:solidFill>
            <a:schemeClr val="tx1"/>
          </a:solidFill>
        </p:grpSpPr>
        <p:sp>
          <p:nvSpPr>
            <p:cNvPr id="93" name="Freeform 92"/>
            <p:cNvSpPr>
              <a:spLocks noEditPoints="1"/>
            </p:cNvSpPr>
            <p:nvPr/>
          </p:nvSpPr>
          <p:spPr bwMode="auto">
            <a:xfrm>
              <a:off x="1114638"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95" name="Freeform 94"/>
            <p:cNvSpPr>
              <a:spLocks noEditPoints="1"/>
            </p:cNvSpPr>
            <p:nvPr/>
          </p:nvSpPr>
          <p:spPr bwMode="auto">
            <a:xfrm>
              <a:off x="734284"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44" name="Freeform 143"/>
            <p:cNvSpPr>
              <a:spLocks noEditPoints="1"/>
            </p:cNvSpPr>
            <p:nvPr/>
          </p:nvSpPr>
          <p:spPr bwMode="auto">
            <a:xfrm>
              <a:off x="898265" y="1272055"/>
              <a:ext cx="261737" cy="60049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grpSp>
    </p:spTree>
    <p:extLst>
      <p:ext uri="{BB962C8B-B14F-4D97-AF65-F5344CB8AC3E}">
        <p14:creationId xmlns:mc="http://schemas.openxmlformats.org/markup-compatibility/2006" xmlns:mv="urn:schemas-microsoft-com:mac:vml" xmlns:p14="http://schemas.microsoft.com/office/powerpoint/2010/main" xmlns="" val="1936823168"/>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outVertical)">
                                      <p:cBhvr>
                                        <p:cTn id="7" dur="1000"/>
                                        <p:tgtEl>
                                          <p:spTgt spid="1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26"/>
          <p:cNvSpPr>
            <a:spLocks noGrp="1"/>
          </p:cNvSpPr>
          <p:nvPr>
            <p:ph type="title"/>
          </p:nvPr>
        </p:nvSpPr>
        <p:spPr/>
        <p:txBody>
          <a:bodyPr/>
          <a:lstStyle/>
          <a:p>
            <a:r>
              <a:rPr lang="en-US" dirty="0" smtClean="0"/>
              <a:t>BYOD Use Case #2: Basic</a:t>
            </a:r>
            <a:endParaRPr lang="en-US" dirty="0"/>
          </a:p>
        </p:txBody>
      </p:sp>
      <p:sp>
        <p:nvSpPr>
          <p:cNvPr id="18" name="Text Placeholder 17"/>
          <p:cNvSpPr>
            <a:spLocks noGrp="1"/>
          </p:cNvSpPr>
          <p:nvPr>
            <p:ph type="body" sz="quarter" idx="11"/>
          </p:nvPr>
        </p:nvSpPr>
        <p:spPr/>
        <p:txBody>
          <a:bodyPr/>
          <a:lstStyle/>
          <a:p>
            <a:r>
              <a:rPr lang="en-US" dirty="0" smtClean="0"/>
              <a:t>Business Policy Is to Enable Wired and Wireless Access </a:t>
            </a:r>
            <a:br>
              <a:rPr lang="en-US" dirty="0" smtClean="0"/>
            </a:br>
            <a:r>
              <a:rPr lang="en-US" dirty="0" smtClean="0"/>
              <a:t>for Corporate and Personal Devices</a:t>
            </a:r>
            <a:endParaRPr lang="en-US" dirty="0"/>
          </a:p>
        </p:txBody>
      </p:sp>
      <p:grpSp>
        <p:nvGrpSpPr>
          <p:cNvPr id="91" name="Group 90"/>
          <p:cNvGrpSpPr/>
          <p:nvPr/>
        </p:nvGrpSpPr>
        <p:grpSpPr>
          <a:xfrm>
            <a:off x="247650" y="1884241"/>
            <a:ext cx="2823176" cy="3668623"/>
            <a:chOff x="247650" y="1434065"/>
            <a:chExt cx="2823176" cy="3668623"/>
          </a:xfrm>
        </p:grpSpPr>
        <p:sp>
          <p:nvSpPr>
            <p:cNvPr id="94" name="Round Single Corner Rectangle 93"/>
            <p:cNvSpPr/>
            <p:nvPr/>
          </p:nvSpPr>
          <p:spPr>
            <a:xfrm flipH="1">
              <a:off x="247650"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97" name="Group 96"/>
            <p:cNvGrpSpPr/>
            <p:nvPr/>
          </p:nvGrpSpPr>
          <p:grpSpPr>
            <a:xfrm flipH="1">
              <a:off x="247650" y="1807497"/>
              <a:ext cx="2823176" cy="36576"/>
              <a:chOff x="7087711" y="3203216"/>
              <a:chExt cx="505822" cy="500910"/>
            </a:xfrm>
            <a:effectLst>
              <a:outerShdw blurRad="25400" dist="12700" dir="5400000" algn="t" rotWithShape="0">
                <a:prstClr val="black">
                  <a:alpha val="20000"/>
                </a:prstClr>
              </a:outerShdw>
            </a:effectLst>
          </p:grpSpPr>
          <p:sp>
            <p:nvSpPr>
              <p:cNvPr id="9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0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98" name="Rectangle 6"/>
            <p:cNvSpPr>
              <a:spLocks noChangeArrowheads="1"/>
            </p:cNvSpPr>
            <p:nvPr/>
          </p:nvSpPr>
          <p:spPr bwMode="auto">
            <a:xfrm>
              <a:off x="322677" y="1858438"/>
              <a:ext cx="2630008" cy="1815882"/>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FFFFFF"/>
                </a:buClr>
              </a:pPr>
              <a:r>
                <a:rPr lang="en-US" sz="1600" dirty="0">
                  <a:solidFill>
                    <a:schemeClr val="tx2">
                      <a:lumMod val="75000"/>
                    </a:schemeClr>
                  </a:solidFill>
                  <a:latin typeface="Arial"/>
                </a:rPr>
                <a:t>Unified Policy-based Management</a:t>
              </a:r>
            </a:p>
            <a:p>
              <a:pPr marL="166688" indent="-166688">
                <a:spcBef>
                  <a:spcPts val="600"/>
                </a:spcBef>
                <a:buClr>
                  <a:srgbClr val="3F5CFF"/>
                </a:buClr>
                <a:buFont typeface="Arial" pitchFamily="-109" charset="0"/>
                <a:buChar char="•"/>
              </a:pPr>
              <a:r>
                <a:rPr lang="en-US" sz="1400" dirty="0">
                  <a:solidFill>
                    <a:schemeClr val="accent5">
                      <a:lumMod val="50000"/>
                    </a:schemeClr>
                  </a:solidFill>
                  <a:latin typeface="Arial"/>
                </a:rPr>
                <a:t>Identity-aware networking, and data integrity</a:t>
              </a:r>
            </a:p>
            <a:p>
              <a:pPr marL="166688" indent="-166688">
                <a:spcBef>
                  <a:spcPts val="600"/>
                </a:spcBef>
                <a:buClr>
                  <a:srgbClr val="3F5CFF"/>
                </a:buClr>
                <a:buFont typeface="Arial" pitchFamily="-109" charset="0"/>
                <a:buChar char="•"/>
              </a:pPr>
              <a:r>
                <a:rPr lang="en-US" sz="1400" dirty="0">
                  <a:solidFill>
                    <a:schemeClr val="accent5">
                      <a:lumMod val="50000"/>
                    </a:schemeClr>
                  </a:solidFill>
                  <a:latin typeface="Arial"/>
                </a:rPr>
                <a:t>Universally and effectively control user and device access</a:t>
              </a:r>
            </a:p>
          </p:txBody>
        </p:sp>
      </p:grpSp>
      <p:grpSp>
        <p:nvGrpSpPr>
          <p:cNvPr id="101" name="Group 100"/>
          <p:cNvGrpSpPr/>
          <p:nvPr/>
        </p:nvGrpSpPr>
        <p:grpSpPr>
          <a:xfrm>
            <a:off x="3129377" y="1804425"/>
            <a:ext cx="2832971" cy="3073743"/>
            <a:chOff x="3129377" y="1354249"/>
            <a:chExt cx="2832971" cy="3073743"/>
          </a:xfrm>
        </p:grpSpPr>
        <p:sp>
          <p:nvSpPr>
            <p:cNvPr id="102" name="Round Single Corner Rectangle 101"/>
            <p:cNvSpPr/>
            <p:nvPr/>
          </p:nvSpPr>
          <p:spPr>
            <a:xfrm>
              <a:off x="3139172" y="1354249"/>
              <a:ext cx="2823176" cy="307374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103" name="Group 102"/>
            <p:cNvGrpSpPr/>
            <p:nvPr/>
          </p:nvGrpSpPr>
          <p:grpSpPr>
            <a:xfrm>
              <a:off x="3139172" y="1807497"/>
              <a:ext cx="2823176" cy="36576"/>
              <a:chOff x="7087711" y="3203216"/>
              <a:chExt cx="505822" cy="500910"/>
            </a:xfrm>
            <a:effectLst>
              <a:outerShdw blurRad="25400" dist="12700" dir="5400000" algn="t" rotWithShape="0">
                <a:prstClr val="black">
                  <a:alpha val="20000"/>
                </a:prstClr>
              </a:outerShdw>
            </a:effectLst>
          </p:grpSpPr>
          <p:sp>
            <p:nvSpPr>
              <p:cNvPr id="10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0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104" name="Rectangle 6"/>
            <p:cNvSpPr>
              <a:spLocks noChangeArrowheads="1"/>
            </p:cNvSpPr>
            <p:nvPr/>
          </p:nvSpPr>
          <p:spPr bwMode="auto">
            <a:xfrm>
              <a:off x="3129377" y="1858438"/>
              <a:ext cx="2793996" cy="2108269"/>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3F5CFF"/>
                </a:buClr>
              </a:pPr>
              <a:r>
                <a:rPr lang="en-US" sz="1600" dirty="0" smtClean="0">
                  <a:solidFill>
                    <a:schemeClr val="tx2">
                      <a:lumMod val="75000"/>
                    </a:schemeClr>
                  </a:solidFill>
                  <a:latin typeface="Arial"/>
                </a:rPr>
                <a:t>Uncompromised</a:t>
              </a:r>
              <a:br>
                <a:rPr lang="en-US" sz="1600" dirty="0" smtClean="0">
                  <a:solidFill>
                    <a:schemeClr val="tx2">
                      <a:lumMod val="75000"/>
                    </a:schemeClr>
                  </a:solidFill>
                  <a:latin typeface="Arial"/>
                </a:rPr>
              </a:br>
              <a:r>
                <a:rPr lang="en-US" sz="1600" dirty="0" smtClean="0">
                  <a:solidFill>
                    <a:schemeClr val="tx2">
                      <a:lumMod val="75000"/>
                    </a:schemeClr>
                  </a:solidFill>
                  <a:latin typeface="Arial"/>
                </a:rPr>
                <a:t>Security</a:t>
              </a:r>
              <a:endParaRPr lang="en-US" sz="1600" dirty="0">
                <a:solidFill>
                  <a:schemeClr val="tx2">
                    <a:lumMod val="75000"/>
                  </a:schemeClr>
                </a:solidFill>
                <a:latin typeface="Arial"/>
              </a:endParaRPr>
            </a:p>
            <a:p>
              <a:pPr marL="166688" indent="-166688">
                <a:spcBef>
                  <a:spcPts val="600"/>
                </a:spcBef>
                <a:buClr>
                  <a:srgbClr val="3F5CFF"/>
                </a:buClr>
                <a:buFont typeface="Arial" pitchFamily="-109" charset="0"/>
                <a:buChar char="•"/>
              </a:pPr>
              <a:r>
                <a:rPr lang="en-US" sz="1400" dirty="0">
                  <a:solidFill>
                    <a:schemeClr val="accent5">
                      <a:lumMod val="50000"/>
                    </a:schemeClr>
                  </a:solidFill>
                  <a:latin typeface="Arial"/>
                </a:rPr>
                <a:t>Secure, scalable guest access solutions </a:t>
              </a:r>
            </a:p>
            <a:p>
              <a:pPr marL="166688" indent="-166688">
                <a:spcBef>
                  <a:spcPts val="600"/>
                </a:spcBef>
                <a:buClr>
                  <a:srgbClr val="3F5CFF"/>
                </a:buClr>
                <a:buFont typeface="Arial" pitchFamily="-109" charset="0"/>
                <a:buChar char="•"/>
              </a:pPr>
              <a:r>
                <a:rPr lang="en-US" sz="1400" dirty="0">
                  <a:solidFill>
                    <a:schemeClr val="accent5">
                      <a:lumMod val="50000"/>
                    </a:schemeClr>
                  </a:solidFill>
                  <a:latin typeface="Arial"/>
                </a:rPr>
                <a:t>Authenticate users and endpoints via wired, wireless with consistent policy across the enterprise network</a:t>
              </a:r>
            </a:p>
          </p:txBody>
        </p:sp>
      </p:grpSp>
      <p:grpSp>
        <p:nvGrpSpPr>
          <p:cNvPr id="107" name="Group 106"/>
          <p:cNvGrpSpPr/>
          <p:nvPr/>
        </p:nvGrpSpPr>
        <p:grpSpPr>
          <a:xfrm>
            <a:off x="6035074" y="1884241"/>
            <a:ext cx="2834697" cy="3668623"/>
            <a:chOff x="6035074" y="1434065"/>
            <a:chExt cx="2834697" cy="3668623"/>
          </a:xfrm>
        </p:grpSpPr>
        <p:sp>
          <p:nvSpPr>
            <p:cNvPr id="108" name="Round Single Corner Rectangle 107"/>
            <p:cNvSpPr/>
            <p:nvPr/>
          </p:nvSpPr>
          <p:spPr>
            <a:xfrm>
              <a:off x="6035074"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109" name="Group 108"/>
            <p:cNvGrpSpPr/>
            <p:nvPr/>
          </p:nvGrpSpPr>
          <p:grpSpPr>
            <a:xfrm>
              <a:off x="6035074" y="1807497"/>
              <a:ext cx="2823176" cy="36576"/>
              <a:chOff x="7087711" y="3203216"/>
              <a:chExt cx="505822" cy="500910"/>
            </a:xfrm>
            <a:effectLst>
              <a:outerShdw blurRad="25400" dist="12700" dir="5400000" algn="t" rotWithShape="0">
                <a:prstClr val="black">
                  <a:alpha val="20000"/>
                </a:prstClr>
              </a:outerShdw>
            </a:effectLst>
          </p:grpSpPr>
          <p:sp>
            <p:nvSpPr>
              <p:cNvPr id="111"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2"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110" name="Rectangle 6"/>
            <p:cNvSpPr>
              <a:spLocks noChangeArrowheads="1"/>
            </p:cNvSpPr>
            <p:nvPr/>
          </p:nvSpPr>
          <p:spPr bwMode="auto">
            <a:xfrm>
              <a:off x="6075775" y="1858438"/>
              <a:ext cx="2793996" cy="1308050"/>
            </a:xfrm>
            <a:prstGeom prst="rect">
              <a:avLst/>
            </a:prstGeom>
            <a:noFill/>
            <a:ln w="9525">
              <a:noFill/>
              <a:miter lim="800000"/>
              <a:headEnd/>
              <a:tailEnd/>
            </a:ln>
          </p:spPr>
          <p:txBody>
            <a:bodyPr wrap="square">
              <a:prstTxWarp prst="textNoShape">
                <a:avLst/>
              </a:prstTxWarp>
              <a:spAutoFit/>
            </a:bodyPr>
            <a:lstStyle/>
            <a:p>
              <a:pPr algn="ctr">
                <a:spcBef>
                  <a:spcPts val="600"/>
                </a:spcBef>
                <a:buClr>
                  <a:srgbClr val="3F5CFF"/>
                </a:buClr>
              </a:pPr>
              <a:r>
                <a:rPr lang="en-US" sz="1600" dirty="0" smtClean="0">
                  <a:solidFill>
                    <a:schemeClr val="tx2">
                      <a:lumMod val="75000"/>
                    </a:schemeClr>
                  </a:solidFill>
                  <a:latin typeface="Arial"/>
                </a:rPr>
                <a:t>Simplified</a:t>
              </a:r>
              <a:br>
                <a:rPr lang="en-US" sz="1600" dirty="0" smtClean="0">
                  <a:solidFill>
                    <a:schemeClr val="tx2">
                      <a:lumMod val="75000"/>
                    </a:schemeClr>
                  </a:solidFill>
                  <a:latin typeface="Arial"/>
                </a:rPr>
              </a:br>
              <a:r>
                <a:rPr lang="en-US" sz="1600" dirty="0" smtClean="0">
                  <a:solidFill>
                    <a:schemeClr val="tx2">
                      <a:lumMod val="75000"/>
                    </a:schemeClr>
                  </a:solidFill>
                  <a:latin typeface="Arial"/>
                </a:rPr>
                <a:t>On-Boarding</a:t>
              </a:r>
              <a:endParaRPr lang="en-US" sz="1600" dirty="0">
                <a:solidFill>
                  <a:schemeClr val="tx2">
                    <a:lumMod val="75000"/>
                  </a:schemeClr>
                </a:solidFill>
                <a:latin typeface="Arial"/>
              </a:endParaRPr>
            </a:p>
            <a:p>
              <a:pPr marL="166688" lvl="1" indent="-166688">
                <a:spcBef>
                  <a:spcPts val="600"/>
                </a:spcBef>
                <a:buClr>
                  <a:srgbClr val="3F5CFF"/>
                </a:buClr>
                <a:buFont typeface="Arial" pitchFamily="-109" charset="0"/>
                <a:buChar char="•"/>
              </a:pPr>
              <a:r>
                <a:rPr lang="en-US" sz="1400" dirty="0">
                  <a:solidFill>
                    <a:schemeClr val="accent5">
                      <a:lumMod val="50000"/>
                    </a:schemeClr>
                  </a:solidFill>
                  <a:latin typeface="Arial"/>
                </a:rPr>
                <a:t>Zero touch device registration and provisioning of employee/guest devices</a:t>
              </a:r>
            </a:p>
          </p:txBody>
        </p:sp>
      </p:grpSp>
      <p:grpSp>
        <p:nvGrpSpPr>
          <p:cNvPr id="113" name="Group 112"/>
          <p:cNvGrpSpPr/>
          <p:nvPr/>
        </p:nvGrpSpPr>
        <p:grpSpPr>
          <a:xfrm>
            <a:off x="247650" y="1804425"/>
            <a:ext cx="8610599" cy="453248"/>
            <a:chOff x="247650" y="1187278"/>
            <a:chExt cx="8610599" cy="620219"/>
          </a:xfrm>
        </p:grpSpPr>
        <p:sp>
          <p:nvSpPr>
            <p:cNvPr id="114" name="Round Same Side Corner Rectangle 113"/>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5" name="TextBox 114"/>
            <p:cNvSpPr txBox="1"/>
            <p:nvPr/>
          </p:nvSpPr>
          <p:spPr>
            <a:xfrm flipH="1">
              <a:off x="647361" y="1336219"/>
              <a:ext cx="7582238" cy="360090"/>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Cisco </a:t>
              </a:r>
              <a:r>
                <a:rPr lang="en-US" sz="1800" dirty="0"/>
                <a:t>BYOD </a:t>
              </a:r>
              <a:r>
                <a:rPr lang="en-US" sz="1800" dirty="0" smtClean="0"/>
                <a:t>Differentiators</a:t>
              </a:r>
              <a:endParaRPr lang="en-US" sz="1800" dirty="0"/>
            </a:p>
          </p:txBody>
        </p:sp>
      </p:grpSp>
      <p:sp>
        <p:nvSpPr>
          <p:cNvPr id="116" name="Rounded Rectangle 115"/>
          <p:cNvSpPr/>
          <p:nvPr/>
        </p:nvSpPr>
        <p:spPr>
          <a:xfrm>
            <a:off x="523875" y="4384653"/>
            <a:ext cx="8051800" cy="2034759"/>
          </a:xfrm>
          <a:prstGeom prst="roundRect">
            <a:avLst>
              <a:gd name="adj" fmla="val 6542"/>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E6C"/>
              </a:solidFill>
              <a:latin typeface="Arial"/>
            </a:endParaRPr>
          </a:p>
        </p:txBody>
      </p:sp>
      <p:sp>
        <p:nvSpPr>
          <p:cNvPr id="117" name="Rectangle 28"/>
          <p:cNvSpPr>
            <a:spLocks noChangeArrowheads="1"/>
          </p:cNvSpPr>
          <p:nvPr/>
        </p:nvSpPr>
        <p:spPr bwMode="auto">
          <a:xfrm>
            <a:off x="609880" y="5661686"/>
            <a:ext cx="1103790" cy="492267"/>
          </a:xfrm>
          <a:prstGeom prst="rect">
            <a:avLst/>
          </a:prstGeom>
          <a:noFill/>
          <a:ln w="9525">
            <a:noFill/>
            <a:miter lim="800000"/>
            <a:headEnd/>
            <a:tailEnd/>
          </a:ln>
          <a:effectLst>
            <a:outerShdw blurRad="76200" sx="102000" sy="102000" algn="ctr" rotWithShape="0">
              <a:prstClr val="black">
                <a:alpha val="0"/>
              </a:prstClr>
            </a:outerShdw>
          </a:effectLst>
        </p:spPr>
        <p:txBody>
          <a:bodyPr wrap="square" lIns="108000" tIns="41061" rIns="82124" bIns="41061">
            <a:spAutoFit/>
          </a:bodyPr>
          <a:lstStyle/>
          <a:p>
            <a:pPr algn="l" defTabSz="814388" rtl="0" eaLnBrk="0" fontAlgn="base" hangingPunct="0">
              <a:lnSpc>
                <a:spcPct val="95000"/>
              </a:lnSpc>
              <a:spcBef>
                <a:spcPct val="40000"/>
              </a:spcBef>
              <a:spcAft>
                <a:spcPct val="0"/>
              </a:spcAft>
              <a:buClr>
                <a:srgbClr val="59B7D9"/>
              </a:buClr>
              <a:buSzPct val="100000"/>
              <a:buFont typeface="Wingdings" pitchFamily="2" charset="2"/>
              <a:buNone/>
            </a:pPr>
            <a:r>
              <a:rPr lang="en-US" sz="1400" b="1" kern="1200" dirty="0">
                <a:solidFill>
                  <a:srgbClr val="5C5E6C"/>
                </a:solidFill>
                <a:latin typeface="Arial" pitchFamily="34" charset="0"/>
                <a:ea typeface="ＭＳ Ｐゴシック"/>
                <a:cs typeface="ＭＳ Ｐゴシック"/>
              </a:rPr>
              <a:t>Devices Layer</a:t>
            </a:r>
          </a:p>
        </p:txBody>
      </p:sp>
      <p:sp>
        <p:nvSpPr>
          <p:cNvPr id="118" name="TextBox 162"/>
          <p:cNvSpPr txBox="1">
            <a:spLocks noChangeArrowheads="1"/>
          </p:cNvSpPr>
          <p:nvPr/>
        </p:nvSpPr>
        <p:spPr bwMode="auto">
          <a:xfrm>
            <a:off x="7190037" y="5427803"/>
            <a:ext cx="894476" cy="3046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DESKTOP/</a:t>
            </a:r>
            <a:br>
              <a:rPr lang="en-US" sz="1100" kern="1200" dirty="0" smtClean="0">
                <a:solidFill>
                  <a:schemeClr val="accent4">
                    <a:lumMod val="90000"/>
                    <a:lumOff val="10000"/>
                  </a:schemeClr>
                </a:solidFill>
                <a:latin typeface="Arial" pitchFamily="34" charset="0"/>
                <a:ea typeface="ＭＳ Ｐゴシック"/>
                <a:cs typeface="ＭＳ Ｐゴシック"/>
              </a:rPr>
            </a:br>
            <a:r>
              <a:rPr lang="en-US" sz="1100" kern="1200" dirty="0" smtClean="0">
                <a:solidFill>
                  <a:schemeClr val="accent4">
                    <a:lumMod val="90000"/>
                    <a:lumOff val="10000"/>
                  </a:schemeClr>
                </a:solidFill>
                <a:latin typeface="Arial" pitchFamily="34" charset="0"/>
                <a:ea typeface="ＭＳ Ｐゴシック"/>
                <a:cs typeface="ＭＳ Ｐゴシック"/>
              </a:rPr>
              <a:t>NOTEBOOKS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19" name="TextBox 162"/>
          <p:cNvSpPr txBox="1">
            <a:spLocks noChangeArrowheads="1"/>
          </p:cNvSpPr>
          <p:nvPr/>
        </p:nvSpPr>
        <p:spPr bwMode="auto">
          <a:xfrm>
            <a:off x="3161349" y="5503978"/>
            <a:ext cx="629980"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TABLETS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20" name="TextBox 162"/>
          <p:cNvSpPr txBox="1">
            <a:spLocks noChangeArrowheads="1"/>
          </p:cNvSpPr>
          <p:nvPr/>
        </p:nvSpPr>
        <p:spPr bwMode="auto">
          <a:xfrm>
            <a:off x="7360573" y="5786979"/>
            <a:ext cx="857460" cy="44008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tIns="72000" bIns="36000" anchor="ctr" anchorCtr="0">
            <a:spAutoFit/>
          </a:bodyPr>
          <a:lstStyle/>
          <a:p>
            <a:pPr algn="ctr" rtl="0">
              <a:lnSpc>
                <a:spcPts val="1000"/>
              </a:lnSpc>
              <a:spcBef>
                <a:spcPct val="40000"/>
              </a:spcBef>
              <a:buClr>
                <a:srgbClr val="59B7D9"/>
              </a:buClr>
              <a:buSzPct val="100000"/>
              <a:defRPr/>
            </a:pPr>
            <a:endParaRPr lang="en-GB" sz="1100" kern="1200" dirty="0">
              <a:solidFill>
                <a:srgbClr val="5C5E6C"/>
              </a:solidFill>
              <a:latin typeface="Arial" pitchFamily="34" charset="0"/>
              <a:ea typeface="ＭＳ Ｐゴシック"/>
              <a:cs typeface="ＭＳ Ｐゴシック"/>
            </a:endParaRPr>
          </a:p>
          <a:p>
            <a:pPr algn="ctr" rtl="0">
              <a:lnSpc>
                <a:spcPts val="1000"/>
              </a:lnSpc>
              <a:spcBef>
                <a:spcPct val="40000"/>
              </a:spcBef>
              <a:buClr>
                <a:srgbClr val="59B7D9"/>
              </a:buClr>
              <a:buSzPct val="100000"/>
              <a:defRPr/>
            </a:pPr>
            <a:endParaRPr lang="en-US" sz="1100" kern="1200" dirty="0">
              <a:solidFill>
                <a:srgbClr val="5C5E6C"/>
              </a:solidFill>
              <a:latin typeface="Arial" pitchFamily="34" charset="0"/>
              <a:ea typeface="ＭＳ Ｐゴシック"/>
              <a:cs typeface="ＭＳ Ｐゴシック"/>
            </a:endParaRPr>
          </a:p>
        </p:txBody>
      </p:sp>
      <p:pic>
        <p:nvPicPr>
          <p:cNvPr id="121" name="Picture 120" descr="Desktop.png"/>
          <p:cNvPicPr>
            <a:picLocks noChangeAspect="1"/>
          </p:cNvPicPr>
          <p:nvPr/>
        </p:nvPicPr>
        <p:blipFill>
          <a:blip r:embed="rId3" cstate="screen"/>
          <a:stretch>
            <a:fillRect/>
          </a:stretch>
        </p:blipFill>
        <p:spPr>
          <a:xfrm>
            <a:off x="7882561" y="5853431"/>
            <a:ext cx="480606" cy="456077"/>
          </a:xfrm>
          <a:prstGeom prst="rect">
            <a:avLst/>
          </a:prstGeom>
          <a:ln>
            <a:noFill/>
          </a:ln>
          <a:effectLst>
            <a:outerShdw blurRad="190500" dist="38100" dir="5400000" algn="tl" rotWithShape="0">
              <a:srgbClr val="333333">
                <a:alpha val="53000"/>
              </a:srgbClr>
            </a:outerShdw>
          </a:effectLst>
        </p:spPr>
      </p:pic>
      <p:pic>
        <p:nvPicPr>
          <p:cNvPr id="122" name="Picture 121" descr="C:\Users\bbelding.CISCO\Pictures\Cisco\Devices\cius.gif"/>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95871" y="5818506"/>
            <a:ext cx="530873" cy="418477"/>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23" name="Picture 122" descr="C:\Users\aganzon\Pictures\lenovo-think-pad-t400-laptop.png"/>
          <p:cNvPicPr>
            <a:picLocks noChangeAspect="1" noChangeArrowheads="1"/>
          </p:cNvPicPr>
          <p:nvPr/>
        </p:nvPicPr>
        <p:blipFill>
          <a:blip r:embed="rId5" cstate="screen"/>
          <a:srcRect/>
          <a:stretch>
            <a:fillRect/>
          </a:stretch>
        </p:blipFill>
        <p:spPr bwMode="auto">
          <a:xfrm flipH="1">
            <a:off x="6675759" y="5819563"/>
            <a:ext cx="736135" cy="489392"/>
          </a:xfrm>
          <a:prstGeom prst="rect">
            <a:avLst/>
          </a:prstGeom>
          <a:ln>
            <a:noFill/>
          </a:ln>
          <a:effectLst>
            <a:outerShdw blurRad="190500" dist="38100" dir="5400000" algn="tl" rotWithShape="0">
              <a:srgbClr val="333333">
                <a:alpha val="53000"/>
              </a:srgbClr>
            </a:outerShdw>
          </a:effectLst>
        </p:spPr>
      </p:pic>
      <p:pic>
        <p:nvPicPr>
          <p:cNvPr id="124" name="Picture 123" descr="ipad.png"/>
          <p:cNvPicPr>
            <a:picLocks noChangeAspect="1"/>
          </p:cNvPicPr>
          <p:nvPr/>
        </p:nvPicPr>
        <p:blipFill>
          <a:blip r:embed="rId6" cstate="print"/>
          <a:stretch>
            <a:fillRect/>
          </a:stretch>
        </p:blipFill>
        <p:spPr>
          <a:xfrm>
            <a:off x="2952685" y="5818506"/>
            <a:ext cx="343862" cy="440266"/>
          </a:xfrm>
          <a:prstGeom prst="rect">
            <a:avLst/>
          </a:prstGeom>
          <a:ln>
            <a:noFill/>
          </a:ln>
          <a:effectLst>
            <a:outerShdw blurRad="190500" dist="38100" dir="5400000" algn="tl" rotWithShape="0">
              <a:srgbClr val="333333">
                <a:alpha val="53000"/>
              </a:srgbClr>
            </a:outerShdw>
          </a:effectLst>
        </p:spPr>
      </p:pic>
      <p:pic>
        <p:nvPicPr>
          <p:cNvPr id="125" name="Picture 124" descr="laptop-white-XSmall.png"/>
          <p:cNvPicPr>
            <a:picLocks noChangeAspect="1"/>
          </p:cNvPicPr>
          <p:nvPr/>
        </p:nvPicPr>
        <p:blipFill>
          <a:blip r:embed="rId7" cstate="print"/>
          <a:srcRect r="258" b="601"/>
          <a:stretch>
            <a:fillRect/>
          </a:stretch>
        </p:blipFill>
        <p:spPr>
          <a:xfrm>
            <a:off x="7286843" y="5853431"/>
            <a:ext cx="602232" cy="418718"/>
          </a:xfrm>
          <a:prstGeom prst="rect">
            <a:avLst/>
          </a:prstGeom>
          <a:ln>
            <a:noFill/>
          </a:ln>
          <a:effectLst>
            <a:outerShdw blurRad="190500" dist="38100" dir="5400000" algn="tl" rotWithShape="0">
              <a:srgbClr val="333333">
                <a:alpha val="53000"/>
              </a:srgbClr>
            </a:outerShdw>
          </a:effectLst>
        </p:spPr>
      </p:pic>
      <p:sp>
        <p:nvSpPr>
          <p:cNvPr id="126" name="TextBox 162"/>
          <p:cNvSpPr txBox="1">
            <a:spLocks noChangeArrowheads="1"/>
          </p:cNvSpPr>
          <p:nvPr/>
        </p:nvSpPr>
        <p:spPr bwMode="auto">
          <a:xfrm>
            <a:off x="1767968" y="5503978"/>
            <a:ext cx="1093248"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SMARTPHONES</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pic>
        <p:nvPicPr>
          <p:cNvPr id="128" name="Picture 127" descr="C:\Documents and Settings\rjewell\Desktop\iPhoneWebex.gif"/>
          <p:cNvPicPr>
            <a:picLocks noChangeAspect="1" noChangeArrowheads="1"/>
          </p:cNvPicPr>
          <p:nvPr/>
        </p:nvPicPr>
        <p:blipFill>
          <a:blip r:embed="rId8" cstate="screen"/>
          <a:srcRect/>
          <a:stretch>
            <a:fillRect/>
          </a:stretch>
        </p:blipFill>
        <p:spPr bwMode="auto">
          <a:xfrm>
            <a:off x="2002541" y="5779347"/>
            <a:ext cx="232308" cy="431428"/>
          </a:xfrm>
          <a:prstGeom prst="rect">
            <a:avLst/>
          </a:prstGeom>
          <a:ln>
            <a:noFill/>
          </a:ln>
          <a:effectLst>
            <a:outerShdw blurRad="190500" dist="38100" dir="5400000" algn="tl" rotWithShape="0">
              <a:srgbClr val="333333">
                <a:alpha val="53000"/>
              </a:srgbClr>
            </a:outerShdw>
          </a:effectLst>
        </p:spPr>
      </p:pic>
      <p:pic>
        <p:nvPicPr>
          <p:cNvPr id="129" name="Picture 128" descr="C:\Users\bbelding.CISCO\Pictures\Cisco\Devices\motorola-droid_x.jpg"/>
          <p:cNvPicPr>
            <a:picLocks noChangeAspect="1" noChangeArrowheads="1"/>
          </p:cNvPicPr>
          <p:nvPr/>
        </p:nvPicPr>
        <p:blipFill rotWithShape="1">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2283373" y="5788872"/>
            <a:ext cx="202603" cy="412415"/>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30" name="Picture 129"/>
          <p:cNvPicPr>
            <a:picLocks noChangeAspect="1"/>
          </p:cNvPicPr>
          <p:nvPr/>
        </p:nvPicPr>
        <p:blipFill>
          <a:blip r:embed="rId10" cstate="print"/>
          <a:stretch>
            <a:fillRect/>
          </a:stretch>
        </p:blipFill>
        <p:spPr>
          <a:xfrm>
            <a:off x="4171499" y="5892273"/>
            <a:ext cx="525888" cy="254747"/>
          </a:xfrm>
          <a:prstGeom prst="rect">
            <a:avLst/>
          </a:prstGeom>
          <a:ln>
            <a:noFill/>
          </a:ln>
          <a:effectLst>
            <a:outerShdw blurRad="190500" dist="38100" dir="5400000" algn="tl" rotWithShape="0">
              <a:srgbClr val="333333">
                <a:alpha val="53000"/>
              </a:srgbClr>
            </a:outerShdw>
          </a:effectLst>
        </p:spPr>
      </p:pic>
      <p:pic>
        <p:nvPicPr>
          <p:cNvPr id="131" name="Picture 130"/>
          <p:cNvPicPr>
            <a:picLocks noChangeAspect="1"/>
          </p:cNvPicPr>
          <p:nvPr/>
        </p:nvPicPr>
        <p:blipFill>
          <a:blip r:embed="rId11" cstate="print"/>
          <a:stretch>
            <a:fillRect/>
          </a:stretch>
        </p:blipFill>
        <p:spPr>
          <a:xfrm>
            <a:off x="4799689" y="5757667"/>
            <a:ext cx="485898" cy="527760"/>
          </a:xfrm>
          <a:prstGeom prst="rect">
            <a:avLst/>
          </a:prstGeom>
          <a:ln>
            <a:noFill/>
          </a:ln>
          <a:effectLst>
            <a:outerShdw blurRad="190500" dist="38100" dir="5400000" algn="tl" rotWithShape="0">
              <a:srgbClr val="333333">
                <a:alpha val="53000"/>
              </a:srgbClr>
            </a:outerShdw>
          </a:effectLst>
        </p:spPr>
      </p:pic>
      <p:sp>
        <p:nvSpPr>
          <p:cNvPr id="132" name="TextBox 162"/>
          <p:cNvSpPr txBox="1">
            <a:spLocks noChangeArrowheads="1"/>
          </p:cNvSpPr>
          <p:nvPr/>
        </p:nvSpPr>
        <p:spPr bwMode="auto">
          <a:xfrm>
            <a:off x="4212509" y="5503978"/>
            <a:ext cx="1114087" cy="15234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GAME/PRINTER</a:t>
            </a:r>
            <a:endParaRPr lang="en-GB" sz="11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33" name="TextBox 162"/>
          <p:cNvSpPr txBox="1">
            <a:spLocks noChangeArrowheads="1"/>
          </p:cNvSpPr>
          <p:nvPr/>
        </p:nvSpPr>
        <p:spPr bwMode="auto">
          <a:xfrm>
            <a:off x="5596794" y="5427803"/>
            <a:ext cx="966611" cy="3046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100" kern="1200" dirty="0" smtClean="0">
                <a:solidFill>
                  <a:schemeClr val="accent4">
                    <a:lumMod val="90000"/>
                    <a:lumOff val="10000"/>
                  </a:schemeClr>
                </a:solidFill>
                <a:latin typeface="Arial" pitchFamily="34" charset="0"/>
                <a:ea typeface="ＭＳ Ｐゴシック"/>
                <a:cs typeface="ＭＳ Ｐゴシック"/>
              </a:rPr>
              <a:t>THIN/VIRTUAL</a:t>
            </a:r>
            <a:br>
              <a:rPr lang="en-US" sz="1100" kern="1200" dirty="0" smtClean="0">
                <a:solidFill>
                  <a:schemeClr val="accent4">
                    <a:lumMod val="90000"/>
                    <a:lumOff val="10000"/>
                  </a:schemeClr>
                </a:solidFill>
                <a:latin typeface="Arial" pitchFamily="34" charset="0"/>
                <a:ea typeface="ＭＳ Ｐゴシック"/>
                <a:cs typeface="ＭＳ Ｐゴシック"/>
              </a:rPr>
            </a:br>
            <a:r>
              <a:rPr lang="en-US" sz="1100" kern="1200" dirty="0" smtClean="0">
                <a:solidFill>
                  <a:schemeClr val="accent4">
                    <a:lumMod val="90000"/>
                    <a:lumOff val="10000"/>
                  </a:schemeClr>
                </a:solidFill>
                <a:latin typeface="Arial" pitchFamily="34" charset="0"/>
                <a:ea typeface="ＭＳ Ｐゴシック"/>
                <a:cs typeface="ＭＳ Ｐゴシック"/>
              </a:rPr>
              <a:t>CLIENTS</a:t>
            </a:r>
            <a:endParaRPr lang="en-US" sz="1100" kern="1200" dirty="0">
              <a:solidFill>
                <a:schemeClr val="accent4">
                  <a:lumMod val="90000"/>
                  <a:lumOff val="10000"/>
                </a:schemeClr>
              </a:solidFill>
              <a:latin typeface="Arial" pitchFamily="34" charset="0"/>
              <a:ea typeface="ＭＳ Ｐゴシック"/>
              <a:cs typeface="ＭＳ Ｐゴシック"/>
            </a:endParaRPr>
          </a:p>
        </p:txBody>
      </p:sp>
      <p:grpSp>
        <p:nvGrpSpPr>
          <p:cNvPr id="134" name="Group 224"/>
          <p:cNvGrpSpPr/>
          <p:nvPr/>
        </p:nvGrpSpPr>
        <p:grpSpPr>
          <a:xfrm>
            <a:off x="6162467" y="5842070"/>
            <a:ext cx="444709" cy="436151"/>
            <a:chOff x="3869315" y="2150486"/>
            <a:chExt cx="969962" cy="823912"/>
          </a:xfrm>
          <a:effectLst/>
        </p:grpSpPr>
        <p:pic>
          <p:nvPicPr>
            <p:cNvPr id="135" name="Picture 129" descr="laptop_cutout"/>
            <p:cNvPicPr>
              <a:picLocks noChangeAspect="1" noChangeArrowheads="1"/>
            </p:cNvPicPr>
            <p:nvPr/>
          </p:nvPicPr>
          <p:blipFill>
            <a:blip r:embed="rId12"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869315" y="2150486"/>
              <a:ext cx="969962" cy="823912"/>
            </a:xfrm>
            <a:prstGeom prst="rect">
              <a:avLst/>
            </a:prstGeom>
            <a:ln>
              <a:noFill/>
            </a:ln>
            <a:effectLst>
              <a:outerShdw blurRad="190500" dist="38100" dir="5400000" algn="tl" rotWithShape="0">
                <a:srgbClr val="333333">
                  <a:alpha val="53000"/>
                </a:srgbClr>
              </a:outerShdw>
            </a:effectLst>
          </p:spPr>
        </p:pic>
        <p:grpSp>
          <p:nvGrpSpPr>
            <p:cNvPr id="136" name="Group 10"/>
            <p:cNvGrpSpPr/>
            <p:nvPr/>
          </p:nvGrpSpPr>
          <p:grpSpPr>
            <a:xfrm>
              <a:off x="4007311" y="2187751"/>
              <a:ext cx="695657" cy="441149"/>
              <a:chOff x="6782188" y="4647518"/>
              <a:chExt cx="2048054" cy="1473882"/>
            </a:xfrm>
          </p:grpSpPr>
          <p:pic>
            <p:nvPicPr>
              <p:cNvPr id="137" name="Picture 136" descr="converj_vdi.png"/>
              <p:cNvPicPr>
                <a:picLocks noChangeAspect="1"/>
              </p:cNvPicPr>
              <p:nvPr/>
            </p:nvPicPr>
            <p:blipFill>
              <a:blip r:embed="rId13"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847785" y="4701867"/>
                <a:ext cx="1982457" cy="1405567"/>
              </a:xfrm>
              <a:prstGeom prst="rect">
                <a:avLst/>
              </a:prstGeom>
              <a:ln>
                <a:noFill/>
              </a:ln>
              <a:effectLst>
                <a:outerShdw blurRad="190500" dist="38100" dir="5400000" algn="tl" rotWithShape="0">
                  <a:srgbClr val="333333">
                    <a:alpha val="53000"/>
                  </a:srgbClr>
                </a:outerShdw>
              </a:effectLst>
            </p:spPr>
          </p:pic>
          <p:pic>
            <p:nvPicPr>
              <p:cNvPr id="138" name="Picture 3" descr="HUB_Rich.png"/>
              <p:cNvPicPr>
                <a:picLocks noChangeAspect="1"/>
              </p:cNvPicPr>
              <p:nvPr/>
            </p:nvPicPr>
            <p:blipFill>
              <a:blip r:embed="rId14"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782188" y="4647518"/>
                <a:ext cx="739387" cy="1473882"/>
              </a:xfrm>
              <a:prstGeom prst="rect">
                <a:avLst/>
              </a:prstGeom>
              <a:ln>
                <a:noFill/>
              </a:ln>
              <a:effectLst>
                <a:outerShdw blurRad="190500" dist="38100" dir="5400000" algn="tl" rotWithShape="0">
                  <a:srgbClr val="333333">
                    <a:alpha val="53000"/>
                  </a:srgbClr>
                </a:outerShdw>
              </a:effectLst>
            </p:spPr>
          </p:pic>
        </p:grpSp>
      </p:grpSp>
      <p:grpSp>
        <p:nvGrpSpPr>
          <p:cNvPr id="139" name="Group 233"/>
          <p:cNvGrpSpPr/>
          <p:nvPr/>
        </p:nvGrpSpPr>
        <p:grpSpPr>
          <a:xfrm>
            <a:off x="5646388" y="5816669"/>
            <a:ext cx="391359" cy="457200"/>
            <a:chOff x="2910718" y="1402465"/>
            <a:chExt cx="813322" cy="1010445"/>
          </a:xfrm>
        </p:grpSpPr>
        <p:pic>
          <p:nvPicPr>
            <p:cNvPr id="140" name="Picture 41" descr="ICON_ThinClient_Q308"/>
            <p:cNvPicPr>
              <a:picLocks noChangeAspect="1" noChangeArrowheads="1"/>
            </p:cNvPicPr>
            <p:nvPr/>
          </p:nvPicPr>
          <p:blipFill>
            <a:blip r:embed="rId15" cstate="print"/>
            <a:srcRect/>
            <a:stretch>
              <a:fillRect/>
            </a:stretch>
          </p:blipFill>
          <p:spPr bwMode="auto">
            <a:xfrm flipH="1">
              <a:off x="2910718" y="1402465"/>
              <a:ext cx="813322" cy="1010445"/>
            </a:xfrm>
            <a:prstGeom prst="rect">
              <a:avLst/>
            </a:prstGeom>
            <a:ln>
              <a:noFill/>
            </a:ln>
            <a:effectLst>
              <a:outerShdw blurRad="190500" dist="38100" dir="5400000" algn="tl" rotWithShape="0">
                <a:srgbClr val="333333">
                  <a:alpha val="53000"/>
                </a:srgbClr>
              </a:outerShdw>
            </a:effectLst>
          </p:spPr>
        </p:pic>
        <p:sp>
          <p:nvSpPr>
            <p:cNvPr id="146" name="Rectangle 145"/>
            <p:cNvSpPr/>
            <p:nvPr/>
          </p:nvSpPr>
          <p:spPr>
            <a:xfrm>
              <a:off x="2940966" y="1520832"/>
              <a:ext cx="528717" cy="561762"/>
            </a:xfrm>
            <a:prstGeom prst="rect">
              <a:avLst/>
            </a:prstGeom>
            <a:blipFill>
              <a:blip r:embed="rId16" cstate="screen">
                <a:extLst>
                  <a:ext uri="{28A0092B-C50C-407E-A947-70E740481C1C}">
                    <a14:useLocalDpi xmlns:mc="http://schemas.openxmlformats.org/markup-compatibility/2006" xmlns:mv="urn:schemas-microsoft-com:mac:vml" xmlns:a14="http://schemas.microsoft.com/office/drawing/2010/main" xmlns=""/>
                  </a:ext>
                </a:extLst>
              </a:blip>
              <a:stretch>
                <a:fillRect/>
              </a:stretch>
            </a:blipFill>
            <a:ln>
              <a:noFill/>
            </a:ln>
            <a:effectLst>
              <a:outerShdw blurRad="76200" dist="50800" dir="5400000" algn="ctr" rotWithShape="0">
                <a:srgbClr val="000000">
                  <a:alpha val="27000"/>
                </a:srgbClr>
              </a:outerShdw>
            </a:effectLst>
            <a:scene3d>
              <a:camera prst="isometricRightUp">
                <a:rot lat="2400000" lon="19793465" rev="526656"/>
              </a:camera>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kern="1200" dirty="0">
                <a:solidFill>
                  <a:srgbClr val="5C5E6C"/>
                </a:solidFill>
                <a:latin typeface="Arial"/>
                <a:ea typeface="+mn-ea"/>
                <a:cs typeface="+mn-cs"/>
              </a:endParaRPr>
            </a:p>
          </p:txBody>
        </p:sp>
      </p:grpSp>
      <p:sp>
        <p:nvSpPr>
          <p:cNvPr id="147" name="Rounded Rectangle 146"/>
          <p:cNvSpPr/>
          <p:nvPr/>
        </p:nvSpPr>
        <p:spPr>
          <a:xfrm>
            <a:off x="647980" y="4562325"/>
            <a:ext cx="4461934" cy="703977"/>
          </a:xfrm>
          <a:prstGeom prst="roundRect">
            <a:avLst>
              <a:gd name="adj" fmla="val 12957"/>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0" name="Rounded Rectangle 149"/>
          <p:cNvSpPr/>
          <p:nvPr/>
        </p:nvSpPr>
        <p:spPr>
          <a:xfrm>
            <a:off x="5165846" y="4565590"/>
            <a:ext cx="1609344" cy="697446"/>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1" name="TextBox 162"/>
          <p:cNvSpPr txBox="1">
            <a:spLocks noChangeArrowheads="1"/>
          </p:cNvSpPr>
          <p:nvPr/>
        </p:nvSpPr>
        <p:spPr bwMode="auto">
          <a:xfrm>
            <a:off x="3661307" y="4803965"/>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a:solidFill>
                  <a:srgbClr val="FFFFFF"/>
                </a:solidFill>
                <a:latin typeface="Arial" pitchFamily="34" charset="0"/>
                <a:ea typeface="ＭＳ Ｐゴシック"/>
                <a:cs typeface="ＭＳ Ｐゴシック"/>
              </a:rPr>
              <a:t>Wired</a:t>
            </a:r>
          </a:p>
        </p:txBody>
      </p:sp>
      <p:sp>
        <p:nvSpPr>
          <p:cNvPr id="143" name="TextBox 162"/>
          <p:cNvSpPr txBox="1">
            <a:spLocks noChangeArrowheads="1"/>
          </p:cNvSpPr>
          <p:nvPr/>
        </p:nvSpPr>
        <p:spPr bwMode="auto">
          <a:xfrm>
            <a:off x="5897578" y="4792246"/>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ISE</a:t>
            </a:r>
            <a:endParaRPr lang="en-US" sz="1200" kern="1200" dirty="0">
              <a:solidFill>
                <a:srgbClr val="FFFFFF"/>
              </a:solidFill>
              <a:latin typeface="Arial" pitchFamily="34" charset="0"/>
              <a:ea typeface="ＭＳ Ｐゴシック"/>
              <a:cs typeface="ＭＳ Ｐゴシック"/>
            </a:endParaRPr>
          </a:p>
        </p:txBody>
      </p:sp>
      <p:grpSp>
        <p:nvGrpSpPr>
          <p:cNvPr id="144" name="Group 603"/>
          <p:cNvGrpSpPr>
            <a:grpSpLocks noChangeAspect="1"/>
          </p:cNvGrpSpPr>
          <p:nvPr/>
        </p:nvGrpSpPr>
        <p:grpSpPr bwMode="auto">
          <a:xfrm>
            <a:off x="5663565" y="4744202"/>
            <a:ext cx="237234" cy="340222"/>
            <a:chOff x="6556" y="492"/>
            <a:chExt cx="2551" cy="3655"/>
          </a:xfrm>
          <a:solidFill>
            <a:schemeClr val="tx1"/>
          </a:solidFill>
          <a:effectLst/>
        </p:grpSpPr>
        <p:sp>
          <p:nvSpPr>
            <p:cNvPr id="145"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48"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49"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0"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90"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96"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97"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98"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99"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0"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1"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2"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3"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4"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5"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6"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7"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8"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09"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10"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11"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12"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13"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14"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grpSp>
      <p:sp>
        <p:nvSpPr>
          <p:cNvPr id="216" name="Freeform 56"/>
          <p:cNvSpPr>
            <a:spLocks noEditPoints="1"/>
          </p:cNvSpPr>
          <p:nvPr/>
        </p:nvSpPr>
        <p:spPr bwMode="auto">
          <a:xfrm>
            <a:off x="7218830" y="4749276"/>
            <a:ext cx="335114" cy="330075"/>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217" name="TextBox 216"/>
          <p:cNvSpPr txBox="1">
            <a:spLocks noChangeArrowheads="1"/>
          </p:cNvSpPr>
          <p:nvPr/>
        </p:nvSpPr>
        <p:spPr bwMode="auto">
          <a:xfrm>
            <a:off x="1854727" y="4794159"/>
            <a:ext cx="830579" cy="240309"/>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Wireless</a:t>
            </a:r>
            <a:endParaRPr lang="en-US" sz="1200" kern="1200" dirty="0">
              <a:solidFill>
                <a:srgbClr val="FFFFFF"/>
              </a:solidFill>
              <a:latin typeface="Arial" pitchFamily="34" charset="0"/>
              <a:ea typeface="ＭＳ Ｐゴシック"/>
              <a:cs typeface="ＭＳ Ｐゴシック"/>
            </a:endParaRPr>
          </a:p>
        </p:txBody>
      </p:sp>
      <p:grpSp>
        <p:nvGrpSpPr>
          <p:cNvPr id="218" name="Group 464"/>
          <p:cNvGrpSpPr/>
          <p:nvPr/>
        </p:nvGrpSpPr>
        <p:grpSpPr>
          <a:xfrm>
            <a:off x="1374495" y="4756436"/>
            <a:ext cx="445358" cy="315754"/>
            <a:chOff x="7332663" y="3046413"/>
            <a:chExt cx="9712325" cy="6888162"/>
          </a:xfrm>
          <a:solidFill>
            <a:schemeClr val="tx1"/>
          </a:solidFill>
          <a:effectLst/>
        </p:grpSpPr>
        <p:sp>
          <p:nvSpPr>
            <p:cNvPr id="219" name="Freeform 218"/>
            <p:cNvSpPr>
              <a:spLocks/>
            </p:cNvSpPr>
            <p:nvPr/>
          </p:nvSpPr>
          <p:spPr bwMode="auto">
            <a:xfrm>
              <a:off x="7332663" y="3046413"/>
              <a:ext cx="9712325" cy="2898775"/>
            </a:xfrm>
            <a:custGeom>
              <a:avLst/>
              <a:gdLst>
                <a:gd name="T0" fmla="*/ 0 w 2590"/>
                <a:gd name="T1" fmla="*/ 542 h 773"/>
                <a:gd name="T2" fmla="*/ 231 w 2590"/>
                <a:gd name="T3" fmla="*/ 773 h 773"/>
                <a:gd name="T4" fmla="*/ 1295 w 2590"/>
                <a:gd name="T5" fmla="*/ 327 h 773"/>
                <a:gd name="T6" fmla="*/ 2359 w 2590"/>
                <a:gd name="T7" fmla="*/ 773 h 773"/>
                <a:gd name="T8" fmla="*/ 2590 w 2590"/>
                <a:gd name="T9" fmla="*/ 542 h 773"/>
                <a:gd name="T10" fmla="*/ 1295 w 2590"/>
                <a:gd name="T11" fmla="*/ 0 h 773"/>
                <a:gd name="T12" fmla="*/ 0 w 2590"/>
                <a:gd name="T13" fmla="*/ 542 h 773"/>
              </a:gdLst>
              <a:ahLst/>
              <a:cxnLst>
                <a:cxn ang="0">
                  <a:pos x="T0" y="T1"/>
                </a:cxn>
                <a:cxn ang="0">
                  <a:pos x="T2" y="T3"/>
                </a:cxn>
                <a:cxn ang="0">
                  <a:pos x="T4" y="T5"/>
                </a:cxn>
                <a:cxn ang="0">
                  <a:pos x="T6" y="T7"/>
                </a:cxn>
                <a:cxn ang="0">
                  <a:pos x="T8" y="T9"/>
                </a:cxn>
                <a:cxn ang="0">
                  <a:pos x="T10" y="T11"/>
                </a:cxn>
                <a:cxn ang="0">
                  <a:pos x="T12" y="T13"/>
                </a:cxn>
              </a:cxnLst>
              <a:rect l="0" t="0" r="r" b="b"/>
              <a:pathLst>
                <a:path w="2590" h="773">
                  <a:moveTo>
                    <a:pt x="0" y="542"/>
                  </a:moveTo>
                  <a:cubicBezTo>
                    <a:pt x="231" y="773"/>
                    <a:pt x="231" y="773"/>
                    <a:pt x="231" y="773"/>
                  </a:cubicBezTo>
                  <a:cubicBezTo>
                    <a:pt x="502" y="497"/>
                    <a:pt x="879" y="327"/>
                    <a:pt x="1295" y="327"/>
                  </a:cubicBezTo>
                  <a:cubicBezTo>
                    <a:pt x="1711" y="327"/>
                    <a:pt x="2088" y="497"/>
                    <a:pt x="2359" y="773"/>
                  </a:cubicBezTo>
                  <a:cubicBezTo>
                    <a:pt x="2590" y="542"/>
                    <a:pt x="2590" y="542"/>
                    <a:pt x="2590" y="542"/>
                  </a:cubicBezTo>
                  <a:cubicBezTo>
                    <a:pt x="2260" y="207"/>
                    <a:pt x="1801" y="0"/>
                    <a:pt x="1295" y="0"/>
                  </a:cubicBezTo>
                  <a:cubicBezTo>
                    <a:pt x="789" y="0"/>
                    <a:pt x="330" y="207"/>
                    <a:pt x="0" y="542"/>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219"/>
            <p:cNvSpPr>
              <a:spLocks/>
            </p:cNvSpPr>
            <p:nvPr/>
          </p:nvSpPr>
          <p:spPr bwMode="auto">
            <a:xfrm>
              <a:off x="9064625" y="5494338"/>
              <a:ext cx="6246813" cy="2179637"/>
            </a:xfrm>
            <a:custGeom>
              <a:avLst/>
              <a:gdLst>
                <a:gd name="T0" fmla="*/ 0 w 1666"/>
                <a:gd name="T1" fmla="*/ 350 h 581"/>
                <a:gd name="T2" fmla="*/ 231 w 1666"/>
                <a:gd name="T3" fmla="*/ 581 h 581"/>
                <a:gd name="T4" fmla="*/ 231 w 1666"/>
                <a:gd name="T5" fmla="*/ 581 h 581"/>
                <a:gd name="T6" fmla="*/ 790 w 1666"/>
                <a:gd name="T7" fmla="*/ 328 h 581"/>
                <a:gd name="T8" fmla="*/ 833 w 1666"/>
                <a:gd name="T9" fmla="*/ 327 h 581"/>
                <a:gd name="T10" fmla="*/ 876 w 1666"/>
                <a:gd name="T11" fmla="*/ 328 h 581"/>
                <a:gd name="T12" fmla="*/ 1436 w 1666"/>
                <a:gd name="T13" fmla="*/ 581 h 581"/>
                <a:gd name="T14" fmla="*/ 1436 w 1666"/>
                <a:gd name="T15" fmla="*/ 581 h 581"/>
                <a:gd name="T16" fmla="*/ 1666 w 1666"/>
                <a:gd name="T17" fmla="*/ 350 h 581"/>
                <a:gd name="T18" fmla="*/ 833 w 1666"/>
                <a:gd name="T19" fmla="*/ 0 h 581"/>
                <a:gd name="T20" fmla="*/ 0 w 1666"/>
                <a:gd name="T21" fmla="*/ 3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581">
                  <a:moveTo>
                    <a:pt x="0" y="350"/>
                  </a:moveTo>
                  <a:cubicBezTo>
                    <a:pt x="231" y="581"/>
                    <a:pt x="231" y="581"/>
                    <a:pt x="231" y="581"/>
                  </a:cubicBezTo>
                  <a:cubicBezTo>
                    <a:pt x="231" y="581"/>
                    <a:pt x="231" y="581"/>
                    <a:pt x="231" y="581"/>
                  </a:cubicBezTo>
                  <a:cubicBezTo>
                    <a:pt x="374" y="434"/>
                    <a:pt x="571" y="339"/>
                    <a:pt x="790" y="328"/>
                  </a:cubicBezTo>
                  <a:cubicBezTo>
                    <a:pt x="804" y="327"/>
                    <a:pt x="819" y="327"/>
                    <a:pt x="833" y="327"/>
                  </a:cubicBezTo>
                  <a:cubicBezTo>
                    <a:pt x="848" y="327"/>
                    <a:pt x="862" y="327"/>
                    <a:pt x="876" y="328"/>
                  </a:cubicBezTo>
                  <a:cubicBezTo>
                    <a:pt x="1095" y="339"/>
                    <a:pt x="1292" y="434"/>
                    <a:pt x="1436" y="581"/>
                  </a:cubicBezTo>
                  <a:cubicBezTo>
                    <a:pt x="1436" y="581"/>
                    <a:pt x="1436" y="581"/>
                    <a:pt x="1436" y="581"/>
                  </a:cubicBezTo>
                  <a:cubicBezTo>
                    <a:pt x="1666" y="350"/>
                    <a:pt x="1666" y="350"/>
                    <a:pt x="1666" y="350"/>
                  </a:cubicBezTo>
                  <a:cubicBezTo>
                    <a:pt x="1454" y="135"/>
                    <a:pt x="1159" y="0"/>
                    <a:pt x="833" y="0"/>
                  </a:cubicBezTo>
                  <a:cubicBezTo>
                    <a:pt x="507" y="0"/>
                    <a:pt x="212" y="135"/>
                    <a:pt x="0" y="35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20"/>
            <p:cNvSpPr>
              <a:spLocks/>
            </p:cNvSpPr>
            <p:nvPr/>
          </p:nvSpPr>
          <p:spPr bwMode="auto">
            <a:xfrm>
              <a:off x="10793413" y="7947025"/>
              <a:ext cx="2789238" cy="1987550"/>
            </a:xfrm>
            <a:custGeom>
              <a:avLst/>
              <a:gdLst>
                <a:gd name="T0" fmla="*/ 0 w 744"/>
                <a:gd name="T1" fmla="*/ 158 h 530"/>
                <a:gd name="T2" fmla="*/ 231 w 744"/>
                <a:gd name="T3" fmla="*/ 389 h 530"/>
                <a:gd name="T4" fmla="*/ 372 w 744"/>
                <a:gd name="T5" fmla="*/ 530 h 530"/>
                <a:gd name="T6" fmla="*/ 513 w 744"/>
                <a:gd name="T7" fmla="*/ 389 h 530"/>
                <a:gd name="T8" fmla="*/ 744 w 744"/>
                <a:gd name="T9" fmla="*/ 158 h 530"/>
                <a:gd name="T10" fmla="*/ 372 w 744"/>
                <a:gd name="T11" fmla="*/ 0 h 530"/>
                <a:gd name="T12" fmla="*/ 0 w 744"/>
                <a:gd name="T13" fmla="*/ 158 h 530"/>
              </a:gdLst>
              <a:ahLst/>
              <a:cxnLst>
                <a:cxn ang="0">
                  <a:pos x="T0" y="T1"/>
                </a:cxn>
                <a:cxn ang="0">
                  <a:pos x="T2" y="T3"/>
                </a:cxn>
                <a:cxn ang="0">
                  <a:pos x="T4" y="T5"/>
                </a:cxn>
                <a:cxn ang="0">
                  <a:pos x="T6" y="T7"/>
                </a:cxn>
                <a:cxn ang="0">
                  <a:pos x="T8" y="T9"/>
                </a:cxn>
                <a:cxn ang="0">
                  <a:pos x="T10" y="T11"/>
                </a:cxn>
                <a:cxn ang="0">
                  <a:pos x="T12" y="T13"/>
                </a:cxn>
              </a:cxnLst>
              <a:rect l="0" t="0" r="r" b="b"/>
              <a:pathLst>
                <a:path w="744" h="530">
                  <a:moveTo>
                    <a:pt x="0" y="158"/>
                  </a:moveTo>
                  <a:cubicBezTo>
                    <a:pt x="231" y="389"/>
                    <a:pt x="231" y="389"/>
                    <a:pt x="231" y="389"/>
                  </a:cubicBezTo>
                  <a:cubicBezTo>
                    <a:pt x="372" y="530"/>
                    <a:pt x="372" y="530"/>
                    <a:pt x="372" y="530"/>
                  </a:cubicBezTo>
                  <a:cubicBezTo>
                    <a:pt x="513" y="389"/>
                    <a:pt x="513" y="389"/>
                    <a:pt x="513" y="389"/>
                  </a:cubicBezTo>
                  <a:cubicBezTo>
                    <a:pt x="744" y="158"/>
                    <a:pt x="744" y="158"/>
                    <a:pt x="744" y="158"/>
                  </a:cubicBezTo>
                  <a:cubicBezTo>
                    <a:pt x="650" y="60"/>
                    <a:pt x="518" y="0"/>
                    <a:pt x="372" y="0"/>
                  </a:cubicBezTo>
                  <a:cubicBezTo>
                    <a:pt x="226" y="0"/>
                    <a:pt x="94" y="60"/>
                    <a:pt x="0" y="15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26"/>
          <p:cNvGrpSpPr/>
          <p:nvPr/>
        </p:nvGrpSpPr>
        <p:grpSpPr>
          <a:xfrm>
            <a:off x="3194331" y="4693588"/>
            <a:ext cx="432038" cy="441450"/>
            <a:chOff x="734284" y="1272055"/>
            <a:chExt cx="587689" cy="600493"/>
          </a:xfrm>
          <a:solidFill>
            <a:schemeClr val="tx1"/>
          </a:solidFill>
        </p:grpSpPr>
        <p:sp>
          <p:nvSpPr>
            <p:cNvPr id="92" name="Freeform 91"/>
            <p:cNvSpPr>
              <a:spLocks noEditPoints="1"/>
            </p:cNvSpPr>
            <p:nvPr/>
          </p:nvSpPr>
          <p:spPr bwMode="auto">
            <a:xfrm>
              <a:off x="1114638"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93" name="Freeform 92"/>
            <p:cNvSpPr>
              <a:spLocks noEditPoints="1"/>
            </p:cNvSpPr>
            <p:nvPr/>
          </p:nvSpPr>
          <p:spPr bwMode="auto">
            <a:xfrm>
              <a:off x="734284"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95" name="Freeform 94"/>
            <p:cNvSpPr>
              <a:spLocks noEditPoints="1"/>
            </p:cNvSpPr>
            <p:nvPr/>
          </p:nvSpPr>
          <p:spPr bwMode="auto">
            <a:xfrm>
              <a:off x="898265" y="1272055"/>
              <a:ext cx="261737" cy="60049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grpSp>
      <p:grpSp>
        <p:nvGrpSpPr>
          <p:cNvPr id="96" name="Group 95"/>
          <p:cNvGrpSpPr/>
          <p:nvPr/>
        </p:nvGrpSpPr>
        <p:grpSpPr>
          <a:xfrm>
            <a:off x="6805491" y="4579659"/>
            <a:ext cx="1677327" cy="697446"/>
            <a:chOff x="6833627" y="4607794"/>
            <a:chExt cx="1677327" cy="697446"/>
          </a:xfrm>
        </p:grpSpPr>
        <p:sp>
          <p:nvSpPr>
            <p:cNvPr id="142" name="Rounded Rectangle 141"/>
            <p:cNvSpPr/>
            <p:nvPr/>
          </p:nvSpPr>
          <p:spPr>
            <a:xfrm>
              <a:off x="6833627" y="4607794"/>
              <a:ext cx="1677327" cy="69744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2" name="TextBox 162"/>
            <p:cNvSpPr txBox="1">
              <a:spLocks noChangeArrowheads="1"/>
            </p:cNvSpPr>
            <p:nvPr/>
          </p:nvSpPr>
          <p:spPr bwMode="auto">
            <a:xfrm>
              <a:off x="7301132" y="4712535"/>
              <a:ext cx="1139483" cy="515320"/>
            </a:xfrm>
            <a:prstGeom prst="rect">
              <a:avLst/>
            </a:prstGeom>
            <a:noFill/>
            <a:ln w="9525">
              <a:noFill/>
              <a:miter lim="800000"/>
              <a:headEnd/>
              <a:tailEnd/>
            </a:ln>
            <a:effectLst/>
          </p:spPr>
          <p:txBody>
            <a:bodyPr wrap="square" tIns="72000" bIns="36000" anchor="ctr" anchorCtr="0">
              <a:spAutoFit/>
            </a:bodyPr>
            <a:lstStyle/>
            <a:p>
              <a:pPr rtl="0">
                <a:lnSpc>
                  <a:spcPct val="90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 Prime</a:t>
              </a:r>
            </a:p>
            <a:p>
              <a:pPr rtl="0">
                <a:lnSpc>
                  <a:spcPct val="90000"/>
                </a:lnSpc>
                <a:spcBef>
                  <a:spcPct val="40000"/>
                </a:spcBef>
                <a:buClr>
                  <a:srgbClr val="59B7D9"/>
                </a:buClr>
                <a:buSzPct val="100000"/>
                <a:buFont typeface="Wingdings" pitchFamily="2" charset="2"/>
                <a:buNone/>
                <a:defRPr/>
              </a:pPr>
              <a:r>
                <a:rPr lang="en-US" sz="1200" dirty="0" smtClean="0">
                  <a:solidFill>
                    <a:srgbClr val="FFFFFF"/>
                  </a:solidFill>
                  <a:latin typeface="Arial" pitchFamily="34" charset="0"/>
                  <a:ea typeface="ＭＳ Ｐゴシック"/>
                  <a:cs typeface="ＭＳ Ｐゴシック"/>
                </a:rPr>
                <a:t>Infrastructure</a:t>
              </a:r>
              <a:endParaRPr lang="en-US" sz="1200" kern="1200" dirty="0">
                <a:solidFill>
                  <a:srgbClr val="FFFFFF"/>
                </a:solidFill>
                <a:latin typeface="Arial" pitchFamily="34" charset="0"/>
                <a:ea typeface="ＭＳ Ｐゴシック"/>
                <a:cs typeface="ＭＳ Ｐゴシック"/>
              </a:endParaRPr>
            </a:p>
          </p:txBody>
        </p:sp>
        <p:sp>
          <p:nvSpPr>
            <p:cNvPr id="153" name="Freeform 56"/>
            <p:cNvSpPr>
              <a:spLocks noEditPoints="1"/>
            </p:cNvSpPr>
            <p:nvPr/>
          </p:nvSpPr>
          <p:spPr bwMode="auto">
            <a:xfrm>
              <a:off x="6964605" y="4796678"/>
              <a:ext cx="335114" cy="330075"/>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spTree>
    <p:extLst>
      <p:ext uri="{BB962C8B-B14F-4D97-AF65-F5344CB8AC3E}">
        <p14:creationId xmlns:mc="http://schemas.openxmlformats.org/markup-compatibility/2006" xmlns:mv="urn:schemas-microsoft-com:mac:vml" xmlns:p14="http://schemas.microsoft.com/office/powerpoint/2010/main" xmlns="" val="128564455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outVertical)">
                                      <p:cBhvr>
                                        <p:cTn id="7" dur="1000"/>
                                        <p:tgtEl>
                                          <p:spTgt spid="1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096"/>
          <p:cNvSpPr/>
          <p:nvPr/>
        </p:nvSpPr>
        <p:spPr>
          <a:xfrm>
            <a:off x="195473" y="1961431"/>
            <a:ext cx="2153589" cy="3010035"/>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65" name="Rectangle 64"/>
          <p:cNvSpPr/>
          <p:nvPr/>
        </p:nvSpPr>
        <p:spPr>
          <a:xfrm>
            <a:off x="2404893" y="1961431"/>
            <a:ext cx="2153589" cy="3010035"/>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66" name="Rectangle 65"/>
          <p:cNvSpPr/>
          <p:nvPr/>
        </p:nvSpPr>
        <p:spPr>
          <a:xfrm>
            <a:off x="4614693" y="1961431"/>
            <a:ext cx="2153589" cy="3010035"/>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67" name="Rectangle 66"/>
          <p:cNvSpPr/>
          <p:nvPr/>
        </p:nvSpPr>
        <p:spPr>
          <a:xfrm>
            <a:off x="6837193" y="1961431"/>
            <a:ext cx="2153589" cy="3010035"/>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5" name="Title 4"/>
          <p:cNvSpPr>
            <a:spLocks noGrp="1"/>
          </p:cNvSpPr>
          <p:nvPr>
            <p:ph type="title"/>
          </p:nvPr>
        </p:nvSpPr>
        <p:spPr/>
        <p:txBody>
          <a:bodyPr/>
          <a:lstStyle/>
          <a:p>
            <a:r>
              <a:rPr lang="en-US" dirty="0" smtClean="0"/>
              <a:t>Wireless Access for BYOD Deployments</a:t>
            </a:r>
            <a:endParaRPr lang="en-US" dirty="0"/>
          </a:p>
        </p:txBody>
      </p:sp>
      <p:sp>
        <p:nvSpPr>
          <p:cNvPr id="12" name="Text Placeholder 11"/>
          <p:cNvSpPr>
            <a:spLocks noGrp="1"/>
          </p:cNvSpPr>
          <p:nvPr>
            <p:ph type="body" sz="quarter" idx="11"/>
          </p:nvPr>
        </p:nvSpPr>
        <p:spPr/>
        <p:txBody>
          <a:bodyPr/>
          <a:lstStyle/>
          <a:p>
            <a:r>
              <a:rPr lang="en-US" sz="2300" dirty="0" smtClean="0"/>
              <a:t>Cisco Mobility Technology for High Performance Wireless Network</a:t>
            </a:r>
            <a:endParaRPr lang="en-US" sz="2300" dirty="0"/>
          </a:p>
        </p:txBody>
      </p:sp>
      <p:sp>
        <p:nvSpPr>
          <p:cNvPr id="57" name="Round Same Side Corner Rectangle 56"/>
          <p:cNvSpPr/>
          <p:nvPr/>
        </p:nvSpPr>
        <p:spPr>
          <a:xfrm>
            <a:off x="195473" y="1814099"/>
            <a:ext cx="2153589"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58" name="TextBox 57"/>
          <p:cNvSpPr txBox="1"/>
          <p:nvPr/>
        </p:nvSpPr>
        <p:spPr>
          <a:xfrm>
            <a:off x="221634" y="1919226"/>
            <a:ext cx="2101270"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kern="1200" dirty="0">
                <a:solidFill>
                  <a:srgbClr val="FFFFFF"/>
                </a:solidFill>
                <a:effectLst>
                  <a:outerShdw blurRad="38100" dist="12700" dir="5400000" algn="t" rotWithShape="0">
                    <a:prstClr val="black">
                      <a:alpha val="30000"/>
                    </a:prstClr>
                  </a:outerShdw>
                </a:effectLst>
                <a:latin typeface="Arial"/>
                <a:ea typeface="+mn-ea"/>
                <a:cs typeface="+mn-cs"/>
              </a:rPr>
              <a:t>CleanAir</a:t>
            </a:r>
          </a:p>
        </p:txBody>
      </p:sp>
      <p:sp>
        <p:nvSpPr>
          <p:cNvPr id="55" name="Round Same Side Corner Rectangle 54"/>
          <p:cNvSpPr/>
          <p:nvPr/>
        </p:nvSpPr>
        <p:spPr>
          <a:xfrm>
            <a:off x="2398692" y="1814099"/>
            <a:ext cx="2153589"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56" name="TextBox 55"/>
          <p:cNvSpPr txBox="1"/>
          <p:nvPr/>
        </p:nvSpPr>
        <p:spPr>
          <a:xfrm>
            <a:off x="2424853" y="1919226"/>
            <a:ext cx="2101270"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kern="1200" dirty="0">
                <a:solidFill>
                  <a:srgbClr val="FFFFFF"/>
                </a:solidFill>
                <a:effectLst>
                  <a:outerShdw blurRad="38100" dist="12700" dir="5400000" algn="t" rotWithShape="0">
                    <a:prstClr val="black">
                      <a:alpha val="30000"/>
                    </a:prstClr>
                  </a:outerShdw>
                </a:effectLst>
                <a:latin typeface="Arial"/>
                <a:ea typeface="+mn-ea"/>
                <a:cs typeface="+mn-cs"/>
              </a:rPr>
              <a:t>ClientLink 2.0</a:t>
            </a:r>
          </a:p>
        </p:txBody>
      </p:sp>
      <p:sp>
        <p:nvSpPr>
          <p:cNvPr id="17" name="Round Same Side Corner Rectangle 16"/>
          <p:cNvSpPr/>
          <p:nvPr/>
        </p:nvSpPr>
        <p:spPr>
          <a:xfrm>
            <a:off x="4610070" y="1814099"/>
            <a:ext cx="2153589"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18" name="TextBox 17"/>
          <p:cNvSpPr txBox="1"/>
          <p:nvPr/>
        </p:nvSpPr>
        <p:spPr>
          <a:xfrm>
            <a:off x="4636231" y="1919226"/>
            <a:ext cx="2101270"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kern="1200" dirty="0">
                <a:solidFill>
                  <a:srgbClr val="FFFFFF"/>
                </a:solidFill>
                <a:effectLst>
                  <a:outerShdw blurRad="38100" dist="12700" dir="5400000" algn="t" rotWithShape="0">
                    <a:prstClr val="black">
                      <a:alpha val="30000"/>
                    </a:prstClr>
                  </a:outerShdw>
                </a:effectLst>
                <a:latin typeface="Arial"/>
                <a:ea typeface="+mn-ea"/>
                <a:cs typeface="+mn-cs"/>
              </a:rPr>
              <a:t>VideoStream</a:t>
            </a:r>
          </a:p>
        </p:txBody>
      </p:sp>
      <p:pic>
        <p:nvPicPr>
          <p:cNvPr id="114" name="Picture 113" descr="cleanair.png"/>
          <p:cNvPicPr>
            <a:picLocks noChangeAspect="1"/>
          </p:cNvPicPr>
          <p:nvPr/>
        </p:nvPicPr>
        <p:blipFill>
          <a:blip r:embed="rId3" cstate="print">
            <a:extLst>
              <a:ext uri="{BEBA8EAE-BF5A-486C-A8C5-ECC9F3942E4B}">
                <a14:imgProps xmlns:mc="http://schemas.openxmlformats.org/markup-compatibility/2006" xmlns:mv="urn:schemas-microsoft-com:mac:vml" xmlns:a14="http://schemas.microsoft.com/office/drawing/2010/main" xmlns="">
                  <a14:imgLayer r:embed="rId4">
                    <a14:imgEffect>
                      <a14:brightnessContrast bright="17000"/>
                    </a14:imgEffect>
                  </a14:imgLayer>
                </a14:imgProps>
              </a:ext>
            </a:extLst>
          </a:blip>
          <a:stretch>
            <a:fillRect/>
          </a:stretch>
        </p:blipFill>
        <p:spPr>
          <a:xfrm>
            <a:off x="977567" y="2511077"/>
            <a:ext cx="563241" cy="619565"/>
          </a:xfrm>
          <a:prstGeom prst="rect">
            <a:avLst/>
          </a:prstGeom>
          <a:ln>
            <a:noFill/>
          </a:ln>
          <a:effectLst>
            <a:outerShdw blurRad="190500" dist="38100" dir="5400000" algn="tl" rotWithShape="0">
              <a:srgbClr val="333333">
                <a:alpha val="53000"/>
              </a:srgbClr>
            </a:outerShdw>
          </a:effectLst>
        </p:spPr>
      </p:pic>
      <p:sp>
        <p:nvSpPr>
          <p:cNvPr id="29" name="Text Placeholder 2"/>
          <p:cNvSpPr txBox="1">
            <a:spLocks/>
          </p:cNvSpPr>
          <p:nvPr/>
        </p:nvSpPr>
        <p:spPr>
          <a:xfrm>
            <a:off x="195473" y="3288034"/>
            <a:ext cx="2127431"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600" dirty="0">
                <a:solidFill>
                  <a:schemeClr val="tx2">
                    <a:lumMod val="75000"/>
                  </a:schemeClr>
                </a:solidFill>
                <a:latin typeface="Arial"/>
              </a:rPr>
              <a:t>Improved Performance</a:t>
            </a:r>
          </a:p>
          <a:p>
            <a:pPr marL="0" lvl="1" algn="ctr">
              <a:spcBef>
                <a:spcPts val="1480"/>
              </a:spcBef>
              <a:buClr>
                <a:srgbClr val="277EFD"/>
              </a:buClr>
            </a:pPr>
            <a:r>
              <a:rPr sz="1400" dirty="0">
                <a:solidFill>
                  <a:schemeClr val="accent5">
                    <a:lumMod val="50000"/>
                  </a:schemeClr>
                </a:solidFill>
                <a:latin typeface="Arial"/>
              </a:rPr>
              <a:t>Proactive and automatic interference mitigation</a:t>
            </a:r>
          </a:p>
        </p:txBody>
      </p:sp>
      <p:sp>
        <p:nvSpPr>
          <p:cNvPr id="32" name="Round Same Side Corner Rectangle 31"/>
          <p:cNvSpPr/>
          <p:nvPr/>
        </p:nvSpPr>
        <p:spPr>
          <a:xfrm>
            <a:off x="6830757" y="1814099"/>
            <a:ext cx="2153589"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33" name="TextBox 32"/>
          <p:cNvSpPr txBox="1"/>
          <p:nvPr/>
        </p:nvSpPr>
        <p:spPr>
          <a:xfrm>
            <a:off x="6856918" y="1919226"/>
            <a:ext cx="2101270"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kern="1200" dirty="0">
                <a:solidFill>
                  <a:srgbClr val="FFFFFF"/>
                </a:solidFill>
                <a:effectLst>
                  <a:outerShdw blurRad="38100" dist="12700" dir="5400000" algn="t" rotWithShape="0">
                    <a:prstClr val="black">
                      <a:alpha val="30000"/>
                    </a:prstClr>
                  </a:outerShdw>
                </a:effectLst>
                <a:latin typeface="Arial"/>
                <a:ea typeface="+mn-ea"/>
                <a:cs typeface="+mn-cs"/>
              </a:rPr>
              <a:t>AP 3600</a:t>
            </a:r>
          </a:p>
        </p:txBody>
      </p:sp>
      <p:sp>
        <p:nvSpPr>
          <p:cNvPr id="111" name="Text Placeholder 2"/>
          <p:cNvSpPr txBox="1">
            <a:spLocks/>
          </p:cNvSpPr>
          <p:nvPr/>
        </p:nvSpPr>
        <p:spPr>
          <a:xfrm>
            <a:off x="2417973" y="3288034"/>
            <a:ext cx="2127431"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600" dirty="0">
                <a:solidFill>
                  <a:schemeClr val="tx2">
                    <a:lumMod val="75000"/>
                  </a:schemeClr>
                </a:solidFill>
                <a:latin typeface="Arial"/>
              </a:rPr>
              <a:t>Improved Performance</a:t>
            </a:r>
          </a:p>
          <a:p>
            <a:pPr marL="0" lvl="1" algn="ctr">
              <a:spcBef>
                <a:spcPts val="1480"/>
              </a:spcBef>
              <a:buClr>
                <a:srgbClr val="277EFD"/>
              </a:buClr>
            </a:pPr>
            <a:r>
              <a:rPr sz="1400" dirty="0">
                <a:solidFill>
                  <a:schemeClr val="accent5">
                    <a:lumMod val="50000"/>
                  </a:schemeClr>
                </a:solidFill>
                <a:latin typeface="Arial"/>
              </a:rPr>
              <a:t>Proactive and automatic </a:t>
            </a:r>
            <a:r>
              <a:rPr sz="1400" dirty="0" smtClean="0">
                <a:solidFill>
                  <a:schemeClr val="accent5">
                    <a:lumMod val="50000"/>
                  </a:schemeClr>
                </a:solidFill>
                <a:latin typeface="Arial"/>
              </a:rPr>
              <a:t>beam</a:t>
            </a:r>
            <a:br>
              <a:rPr sz="1400" dirty="0" smtClean="0">
                <a:solidFill>
                  <a:schemeClr val="accent5">
                    <a:lumMod val="50000"/>
                  </a:schemeClr>
                </a:solidFill>
                <a:latin typeface="Arial"/>
              </a:rPr>
            </a:br>
            <a:r>
              <a:rPr sz="1400" dirty="0" smtClean="0">
                <a:solidFill>
                  <a:schemeClr val="accent5">
                    <a:lumMod val="50000"/>
                  </a:schemeClr>
                </a:solidFill>
                <a:latin typeface="Arial"/>
              </a:rPr>
              <a:t>forming </a:t>
            </a:r>
            <a:r>
              <a:rPr sz="1400" dirty="0">
                <a:solidFill>
                  <a:schemeClr val="accent5">
                    <a:lumMod val="50000"/>
                  </a:schemeClr>
                </a:solidFill>
                <a:latin typeface="Arial"/>
              </a:rPr>
              <a:t>for 802.11n and legacy clients</a:t>
            </a:r>
          </a:p>
        </p:txBody>
      </p:sp>
      <p:sp>
        <p:nvSpPr>
          <p:cNvPr id="112" name="Text Placeholder 2"/>
          <p:cNvSpPr txBox="1">
            <a:spLocks/>
          </p:cNvSpPr>
          <p:nvPr/>
        </p:nvSpPr>
        <p:spPr>
          <a:xfrm>
            <a:off x="4813365" y="3288034"/>
            <a:ext cx="1756248" cy="23530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600" dirty="0">
                <a:solidFill>
                  <a:schemeClr val="tx2">
                    <a:lumMod val="75000"/>
                  </a:schemeClr>
                </a:solidFill>
                <a:latin typeface="Arial"/>
              </a:rPr>
              <a:t>Improved Performance</a:t>
            </a:r>
          </a:p>
          <a:p>
            <a:pPr marL="0" lvl="1" algn="ctr">
              <a:spcBef>
                <a:spcPts val="1480"/>
              </a:spcBef>
              <a:buClr>
                <a:srgbClr val="277EFD"/>
              </a:buClr>
            </a:pPr>
            <a:r>
              <a:rPr sz="1400" dirty="0">
                <a:solidFill>
                  <a:schemeClr val="accent5">
                    <a:lumMod val="50000"/>
                  </a:schemeClr>
                </a:solidFill>
                <a:latin typeface="Arial"/>
              </a:rPr>
              <a:t>Wired multicast over a </a:t>
            </a:r>
            <a:r>
              <a:rPr sz="1400" dirty="0" smtClean="0">
                <a:solidFill>
                  <a:schemeClr val="accent5">
                    <a:lumMod val="50000"/>
                  </a:schemeClr>
                </a:solidFill>
                <a:latin typeface="Arial"/>
              </a:rPr>
              <a:t>wireless </a:t>
            </a:r>
            <a:r>
              <a:rPr sz="1400" dirty="0">
                <a:solidFill>
                  <a:schemeClr val="accent5">
                    <a:lumMod val="50000"/>
                  </a:schemeClr>
                </a:solidFill>
                <a:latin typeface="Arial"/>
              </a:rPr>
              <a:t>network</a:t>
            </a:r>
          </a:p>
        </p:txBody>
      </p:sp>
      <p:pic>
        <p:nvPicPr>
          <p:cNvPr id="117" name="Picture 116" descr="47124_AP-3600.png"/>
          <p:cNvPicPr>
            <a:picLocks noChangeAspect="1"/>
          </p:cNvPicPr>
          <p:nvPr/>
        </p:nvPicPr>
        <p:blipFill>
          <a:blip r:embed="rId5" cstate="print">
            <a:extLst>
              <a:ext uri="{BEBA8EAE-BF5A-486C-A8C5-ECC9F3942E4B}">
                <a14:imgProps xmlns:mc="http://schemas.openxmlformats.org/markup-compatibility/2006" xmlns:mv="urn:schemas-microsoft-com:mac:vml" xmlns:a14="http://schemas.microsoft.com/office/drawing/2010/main" xmlns="">
                  <a14:imgLayer r:embed="rId6">
                    <a14:imgEffect>
                      <a14:brightnessContrast bright="9000"/>
                    </a14:imgEffect>
                  </a14:imgLayer>
                </a14:imgProps>
              </a:ext>
            </a:extLst>
          </a:blip>
          <a:stretch>
            <a:fillRect/>
          </a:stretch>
        </p:blipFill>
        <p:spPr>
          <a:xfrm>
            <a:off x="7568282" y="2399699"/>
            <a:ext cx="740713" cy="673912"/>
          </a:xfrm>
          <a:prstGeom prst="rect">
            <a:avLst/>
          </a:prstGeom>
          <a:ln>
            <a:noFill/>
          </a:ln>
          <a:effectLst>
            <a:outerShdw blurRad="190500" dist="38100" dir="5400000" algn="tl" rotWithShape="0">
              <a:srgbClr val="333333">
                <a:alpha val="53000"/>
              </a:srgbClr>
            </a:outerShdw>
          </a:effectLst>
        </p:spPr>
      </p:pic>
      <p:sp>
        <p:nvSpPr>
          <p:cNvPr id="113" name="Text Placeholder 2"/>
          <p:cNvSpPr txBox="1">
            <a:spLocks/>
          </p:cNvSpPr>
          <p:nvPr/>
        </p:nvSpPr>
        <p:spPr>
          <a:xfrm>
            <a:off x="6850273" y="3288034"/>
            <a:ext cx="2127431" cy="2273299"/>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600" dirty="0">
                <a:solidFill>
                  <a:schemeClr val="tx2">
                    <a:lumMod val="75000"/>
                  </a:schemeClr>
                </a:solidFill>
                <a:latin typeface="Arial"/>
              </a:rPr>
              <a:t>Access Point Innovation</a:t>
            </a:r>
          </a:p>
          <a:p>
            <a:pPr marL="0" lvl="1" algn="ctr">
              <a:spcBef>
                <a:spcPts val="1480"/>
              </a:spcBef>
              <a:buClr>
                <a:srgbClr val="277EFD"/>
              </a:buClr>
            </a:pPr>
            <a:r>
              <a:rPr sz="1400" dirty="0">
                <a:solidFill>
                  <a:schemeClr val="accent5">
                    <a:lumMod val="50000"/>
                  </a:schemeClr>
                </a:solidFill>
                <a:latin typeface="Arial"/>
              </a:rPr>
              <a:t>The Tablet AP, </a:t>
            </a:r>
            <a:r>
              <a:rPr sz="1400" dirty="0" smtClean="0">
                <a:solidFill>
                  <a:schemeClr val="accent5">
                    <a:lumMod val="50000"/>
                  </a:schemeClr>
                </a:solidFill>
                <a:latin typeface="Arial"/>
              </a:rPr>
              <a:t>enhanced </a:t>
            </a:r>
            <a:r>
              <a:rPr sz="1400" dirty="0">
                <a:solidFill>
                  <a:schemeClr val="accent5">
                    <a:lumMod val="50000"/>
                  </a:schemeClr>
                </a:solidFill>
                <a:latin typeface="Arial"/>
              </a:rPr>
              <a:t>throughput and coverage for advanced applications for tablets and smart devices</a:t>
            </a:r>
          </a:p>
        </p:txBody>
      </p:sp>
      <p:pic>
        <p:nvPicPr>
          <p:cNvPr id="115" name="Picture 114" descr="clientlink.png"/>
          <p:cNvPicPr>
            <a:picLocks noChangeAspect="1"/>
          </p:cNvPicPr>
          <p:nvPr/>
        </p:nvPicPr>
        <p:blipFill>
          <a:blip r:embed="rId7" cstate="print"/>
          <a:stretch>
            <a:fillRect/>
          </a:stretch>
        </p:blipFill>
        <p:spPr>
          <a:xfrm>
            <a:off x="2909811" y="2391390"/>
            <a:ext cx="1131350" cy="682221"/>
          </a:xfrm>
          <a:prstGeom prst="rect">
            <a:avLst/>
          </a:prstGeom>
          <a:ln>
            <a:noFill/>
          </a:ln>
          <a:effectLst>
            <a:outerShdw blurRad="190500" dist="38100" dir="5400000" algn="tl" rotWithShape="0">
              <a:srgbClr val="333333">
                <a:alpha val="53000"/>
              </a:srgbClr>
            </a:outerShdw>
          </a:effectLst>
        </p:spPr>
      </p:pic>
      <p:grpSp>
        <p:nvGrpSpPr>
          <p:cNvPr id="3" name="Group 84"/>
          <p:cNvGrpSpPr/>
          <p:nvPr/>
        </p:nvGrpSpPr>
        <p:grpSpPr>
          <a:xfrm>
            <a:off x="195473" y="2264228"/>
            <a:ext cx="2153589" cy="36576"/>
            <a:chOff x="7087711" y="3203216"/>
            <a:chExt cx="505822" cy="500910"/>
          </a:xfrm>
          <a:effectLst>
            <a:outerShdw blurRad="25400" dist="12700" dir="5400000" algn="t" rotWithShape="0">
              <a:prstClr val="black">
                <a:alpha val="20000"/>
              </a:prstClr>
            </a:outerShdw>
          </a:effectLst>
        </p:grpSpPr>
        <p:sp>
          <p:nvSpPr>
            <p:cNvPr id="86"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87"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grpSp>
      <p:grpSp>
        <p:nvGrpSpPr>
          <p:cNvPr id="6" name="Group 87"/>
          <p:cNvGrpSpPr/>
          <p:nvPr/>
        </p:nvGrpSpPr>
        <p:grpSpPr>
          <a:xfrm>
            <a:off x="2398692" y="2266609"/>
            <a:ext cx="2153589" cy="36576"/>
            <a:chOff x="7087711" y="3203216"/>
            <a:chExt cx="505822" cy="500910"/>
          </a:xfrm>
          <a:effectLst>
            <a:outerShdw blurRad="25400" dist="12700" dir="5400000" algn="t" rotWithShape="0">
              <a:prstClr val="black">
                <a:alpha val="20000"/>
              </a:prstClr>
            </a:outerShdw>
          </a:effectLst>
        </p:grpSpPr>
        <p:sp>
          <p:nvSpPr>
            <p:cNvPr id="8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9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grpSp>
      <p:grpSp>
        <p:nvGrpSpPr>
          <p:cNvPr id="8" name="Group 90"/>
          <p:cNvGrpSpPr/>
          <p:nvPr/>
        </p:nvGrpSpPr>
        <p:grpSpPr>
          <a:xfrm>
            <a:off x="4610070" y="2264228"/>
            <a:ext cx="2153589" cy="36576"/>
            <a:chOff x="7087711" y="3203216"/>
            <a:chExt cx="505822" cy="500910"/>
          </a:xfrm>
          <a:effectLst>
            <a:outerShdw blurRad="25400" dist="12700" dir="5400000" algn="t" rotWithShape="0">
              <a:prstClr val="black">
                <a:alpha val="20000"/>
              </a:prstClr>
            </a:outerShdw>
          </a:effectLst>
        </p:grpSpPr>
        <p:sp>
          <p:nvSpPr>
            <p:cNvPr id="92"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93"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grpSp>
      <p:grpSp>
        <p:nvGrpSpPr>
          <p:cNvPr id="10" name="Group 33"/>
          <p:cNvGrpSpPr/>
          <p:nvPr/>
        </p:nvGrpSpPr>
        <p:grpSpPr>
          <a:xfrm>
            <a:off x="6830757" y="2264228"/>
            <a:ext cx="2153589" cy="36576"/>
            <a:chOff x="7087711" y="3203216"/>
            <a:chExt cx="505822" cy="500910"/>
          </a:xfrm>
          <a:effectLst>
            <a:outerShdw blurRad="25400" dist="12700" dir="5400000" algn="t" rotWithShape="0">
              <a:prstClr val="black">
                <a:alpha val="20000"/>
              </a:prstClr>
            </a:outerShdw>
          </a:effectLst>
        </p:grpSpPr>
        <p:sp>
          <p:nvSpPr>
            <p:cNvPr id="3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sp>
          <p:nvSpPr>
            <p:cNvPr id="3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FFFFFF"/>
                </a:solidFill>
                <a:latin typeface="Arial"/>
                <a:ea typeface="+mn-ea"/>
                <a:cs typeface="+mn-cs"/>
              </a:endParaRPr>
            </a:p>
          </p:txBody>
        </p:sp>
      </p:grpSp>
      <p:sp>
        <p:nvSpPr>
          <p:cNvPr id="72" name="Rectangle 71"/>
          <p:cNvSpPr/>
          <p:nvPr/>
        </p:nvSpPr>
        <p:spPr>
          <a:xfrm>
            <a:off x="0" y="5901888"/>
            <a:ext cx="9143998" cy="922902"/>
          </a:xfrm>
          <a:prstGeom prst="rect">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73" name="TextBox 72"/>
          <p:cNvSpPr txBox="1"/>
          <p:nvPr/>
        </p:nvSpPr>
        <p:spPr>
          <a:xfrm>
            <a:off x="1786624" y="6346046"/>
            <a:ext cx="5570757" cy="369332"/>
          </a:xfrm>
          <a:prstGeom prst="rect">
            <a:avLst/>
          </a:prstGeom>
          <a:noFill/>
        </p:spPr>
        <p:txBody>
          <a:bodyPr wrap="none" rtlCol="0">
            <a:spAutoFit/>
          </a:bodyPr>
          <a:lstStyle/>
          <a:p>
            <a:pPr algn="ctr"/>
            <a:r>
              <a:rPr lang="en-US" dirty="0" smtClean="0">
                <a:solidFill>
                  <a:srgbClr val="FFFFFF"/>
                </a:solidFill>
              </a:rPr>
              <a:t>Prime Infrastructure —Central </a:t>
            </a:r>
            <a:r>
              <a:rPr lang="en-US" dirty="0">
                <a:solidFill>
                  <a:srgbClr val="FFFFFF"/>
                </a:solidFill>
              </a:rPr>
              <a:t>Network Management</a:t>
            </a:r>
          </a:p>
        </p:txBody>
      </p:sp>
      <p:sp>
        <p:nvSpPr>
          <p:cNvPr id="74" name="Rectangle 73"/>
          <p:cNvSpPr/>
          <p:nvPr/>
        </p:nvSpPr>
        <p:spPr>
          <a:xfrm>
            <a:off x="-7776" y="5728643"/>
            <a:ext cx="9151776" cy="548640"/>
          </a:xfrm>
          <a:prstGeom prst="rect">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Identity Services Engine (ISE)—Unified Policy Management</a:t>
            </a:r>
          </a:p>
        </p:txBody>
      </p:sp>
      <p:sp>
        <p:nvSpPr>
          <p:cNvPr id="75" name="Rounded Rectangle 74"/>
          <p:cNvSpPr/>
          <p:nvPr/>
        </p:nvSpPr>
        <p:spPr>
          <a:xfrm>
            <a:off x="7568281" y="132510"/>
            <a:ext cx="1422501" cy="413589"/>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100" kern="1200" dirty="0" smtClean="0">
                <a:solidFill>
                  <a:srgbClr val="FFFFFF"/>
                </a:solidFill>
                <a:ea typeface="+mn-ea"/>
                <a:cs typeface="+mn-cs"/>
              </a:rPr>
              <a:t>Core</a:t>
            </a:r>
            <a:br>
              <a:rPr lang="en-US" sz="1100" kern="1200" dirty="0" smtClean="0">
                <a:solidFill>
                  <a:srgbClr val="FFFFFF"/>
                </a:solidFill>
                <a:ea typeface="+mn-ea"/>
                <a:cs typeface="+mn-cs"/>
              </a:rPr>
            </a:br>
            <a:r>
              <a:rPr lang="en-US" sz="1100" kern="1200" dirty="0" smtClean="0">
                <a:solidFill>
                  <a:srgbClr val="FFFFFF"/>
                </a:solidFill>
                <a:ea typeface="+mn-ea"/>
                <a:cs typeface="+mn-cs"/>
              </a:rPr>
              <a:t>Network</a:t>
            </a:r>
            <a:endParaRPr lang="en-US" sz="1100" kern="1200" dirty="0">
              <a:solidFill>
                <a:srgbClr val="FFFFFF"/>
              </a:solidFill>
              <a:ea typeface="+mn-ea"/>
              <a:cs typeface="+mn-cs"/>
            </a:endParaRPr>
          </a:p>
        </p:txBody>
      </p:sp>
      <p:grpSp>
        <p:nvGrpSpPr>
          <p:cNvPr id="80" name="Group 144"/>
          <p:cNvGrpSpPr>
            <a:grpSpLocks/>
          </p:cNvGrpSpPr>
          <p:nvPr/>
        </p:nvGrpSpPr>
        <p:grpSpPr bwMode="auto">
          <a:xfrm>
            <a:off x="5307286" y="2550702"/>
            <a:ext cx="636314" cy="460778"/>
            <a:chOff x="0" y="0"/>
            <a:chExt cx="695" cy="503"/>
          </a:xfrm>
          <a:solidFill>
            <a:schemeClr val="tx2">
              <a:lumMod val="75000"/>
            </a:schemeClr>
          </a:solidFill>
          <a:effectLst/>
        </p:grpSpPr>
        <p:sp>
          <p:nvSpPr>
            <p:cNvPr id="81" name="AutoShape 145"/>
            <p:cNvSpPr>
              <a:spLocks/>
            </p:cNvSpPr>
            <p:nvPr/>
          </p:nvSpPr>
          <p:spPr bwMode="auto">
            <a:xfrm>
              <a:off x="0" y="45"/>
              <a:ext cx="695" cy="458"/>
            </a:xfrm>
            <a:custGeom>
              <a:avLst/>
              <a:gdLst>
                <a:gd name="T0" fmla="*/ 348 w 21600"/>
                <a:gd name="T1" fmla="*/ 229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cubicBezTo>
                    <a:pt x="0" y="0"/>
                    <a:pt x="0" y="0"/>
                    <a:pt x="0" y="0"/>
                  </a:cubicBezTo>
                  <a:cubicBezTo>
                    <a:pt x="8840" y="0"/>
                    <a:pt x="8840" y="0"/>
                    <a:pt x="8840" y="0"/>
                  </a:cubicBezTo>
                  <a:cubicBezTo>
                    <a:pt x="8840" y="464"/>
                    <a:pt x="8840" y="464"/>
                    <a:pt x="8840" y="464"/>
                  </a:cubicBezTo>
                  <a:cubicBezTo>
                    <a:pt x="8840" y="2088"/>
                    <a:pt x="9724" y="3421"/>
                    <a:pt x="10800" y="3421"/>
                  </a:cubicBezTo>
                  <a:cubicBezTo>
                    <a:pt x="10800" y="3421"/>
                    <a:pt x="10800" y="3421"/>
                    <a:pt x="10800" y="3421"/>
                  </a:cubicBezTo>
                  <a:cubicBezTo>
                    <a:pt x="11876" y="3421"/>
                    <a:pt x="12760" y="2088"/>
                    <a:pt x="12779" y="464"/>
                  </a:cubicBezTo>
                  <a:cubicBezTo>
                    <a:pt x="12779" y="464"/>
                    <a:pt x="12779" y="464"/>
                    <a:pt x="12779" y="464"/>
                  </a:cubicBezTo>
                  <a:cubicBezTo>
                    <a:pt x="12779" y="0"/>
                    <a:pt x="12779" y="0"/>
                    <a:pt x="12779" y="0"/>
                  </a:cubicBezTo>
                  <a:cubicBezTo>
                    <a:pt x="21600" y="0"/>
                    <a:pt x="21600" y="0"/>
                    <a:pt x="21600" y="0"/>
                  </a:cubicBezTo>
                  <a:cubicBezTo>
                    <a:pt x="21600" y="21600"/>
                    <a:pt x="21600" y="21600"/>
                    <a:pt x="21600" y="21600"/>
                  </a:cubicBezTo>
                  <a:cubicBezTo>
                    <a:pt x="0" y="21600"/>
                    <a:pt x="0" y="21600"/>
                    <a:pt x="0" y="21600"/>
                  </a:cubicBezTo>
                  <a:close/>
                  <a:moveTo>
                    <a:pt x="615" y="20672"/>
                  </a:moveTo>
                  <a:cubicBezTo>
                    <a:pt x="20985" y="20672"/>
                    <a:pt x="20985" y="20672"/>
                    <a:pt x="20985" y="20672"/>
                  </a:cubicBezTo>
                  <a:cubicBezTo>
                    <a:pt x="20985" y="928"/>
                    <a:pt x="20985" y="928"/>
                    <a:pt x="20985" y="928"/>
                  </a:cubicBezTo>
                  <a:cubicBezTo>
                    <a:pt x="13375" y="928"/>
                    <a:pt x="13375" y="928"/>
                    <a:pt x="13375" y="928"/>
                  </a:cubicBezTo>
                  <a:cubicBezTo>
                    <a:pt x="13202" y="2841"/>
                    <a:pt x="12126" y="4349"/>
                    <a:pt x="10800" y="4349"/>
                  </a:cubicBezTo>
                  <a:cubicBezTo>
                    <a:pt x="10800" y="4349"/>
                    <a:pt x="10800" y="4349"/>
                    <a:pt x="10800" y="4349"/>
                  </a:cubicBezTo>
                  <a:cubicBezTo>
                    <a:pt x="9493" y="4349"/>
                    <a:pt x="8398" y="2841"/>
                    <a:pt x="8244" y="928"/>
                  </a:cubicBezTo>
                  <a:cubicBezTo>
                    <a:pt x="8244" y="928"/>
                    <a:pt x="8244" y="928"/>
                    <a:pt x="8244" y="928"/>
                  </a:cubicBezTo>
                  <a:cubicBezTo>
                    <a:pt x="615" y="928"/>
                    <a:pt x="615" y="928"/>
                    <a:pt x="615" y="928"/>
                  </a:cubicBezTo>
                  <a:cubicBezTo>
                    <a:pt x="615" y="20672"/>
                    <a:pt x="615" y="20672"/>
                    <a:pt x="615" y="20672"/>
                  </a:cubicBezTo>
                  <a:close/>
                  <a:moveTo>
                    <a:pt x="13087" y="928"/>
                  </a:moveTo>
                  <a:cubicBezTo>
                    <a:pt x="13087" y="464"/>
                    <a:pt x="13087" y="464"/>
                    <a:pt x="13087" y="464"/>
                  </a:cubicBezTo>
                  <a:cubicBezTo>
                    <a:pt x="13087" y="928"/>
                    <a:pt x="13087" y="928"/>
                    <a:pt x="13087" y="928"/>
                  </a:cubicBezTo>
                  <a:close/>
                  <a:moveTo>
                    <a:pt x="13087" y="928"/>
                  </a:moveTo>
                </a:path>
              </a:pathLst>
            </a:custGeom>
            <a:grpFill/>
            <a:ln w="127">
              <a:noFill/>
              <a:round/>
              <a:headEnd/>
              <a:tailEnd/>
            </a:ln>
            <a:effectLst/>
          </p:spPr>
          <p:txBody>
            <a:bodyPr lIns="0" tIns="0" rIns="0" bIns="0"/>
            <a:lstStyle/>
            <a:p>
              <a:endParaRPr lang="en-US" dirty="0"/>
            </a:p>
          </p:txBody>
        </p:sp>
        <p:sp>
          <p:nvSpPr>
            <p:cNvPr id="82" name="AutoShape 146"/>
            <p:cNvSpPr>
              <a:spLocks/>
            </p:cNvSpPr>
            <p:nvPr/>
          </p:nvSpPr>
          <p:spPr bwMode="auto">
            <a:xfrm>
              <a:off x="294" y="0"/>
              <a:ext cx="103" cy="102"/>
            </a:xfrm>
            <a:custGeom>
              <a:avLst/>
              <a:gdLst>
                <a:gd name="T0" fmla="*/ 52 w 21600"/>
                <a:gd name="T1" fmla="*/ 51 h 21600"/>
                <a:gd name="T2" fmla="*/ 0 60000 65536"/>
                <a:gd name="T3" fmla="*/ 0 w 21600"/>
                <a:gd name="T4" fmla="*/ 0 h 21600"/>
                <a:gd name="T5" fmla="*/ 21600 w 21600"/>
                <a:gd name="T6" fmla="*/ 21600 h 21600"/>
              </a:gdLst>
              <a:ahLst/>
              <a:cxnLst>
                <a:cxn ang="T2">
                  <a:pos x="T0" y="T1"/>
                </a:cxn>
              </a:cxnLst>
              <a:rect l="T3" t="T4" r="T5" b="T6"/>
              <a:pathLst>
                <a:path w="21600" h="21600">
                  <a:moveTo>
                    <a:pt x="0" y="10800"/>
                  </a:moveTo>
                  <a:cubicBezTo>
                    <a:pt x="0" y="4814"/>
                    <a:pt x="4814" y="0"/>
                    <a:pt x="10800" y="0"/>
                  </a:cubicBezTo>
                  <a:cubicBezTo>
                    <a:pt x="10800" y="0"/>
                    <a:pt x="10800" y="0"/>
                    <a:pt x="10800" y="0"/>
                  </a:cubicBezTo>
                  <a:cubicBezTo>
                    <a:pt x="16655" y="0"/>
                    <a:pt x="21600" y="4814"/>
                    <a:pt x="21600" y="10800"/>
                  </a:cubicBezTo>
                  <a:cubicBezTo>
                    <a:pt x="21600" y="10800"/>
                    <a:pt x="21600" y="10800"/>
                    <a:pt x="21600" y="10800"/>
                  </a:cubicBezTo>
                  <a:cubicBezTo>
                    <a:pt x="21600" y="16786"/>
                    <a:pt x="16655" y="21600"/>
                    <a:pt x="10800" y="21600"/>
                  </a:cubicBezTo>
                  <a:cubicBezTo>
                    <a:pt x="10800" y="21600"/>
                    <a:pt x="10800" y="21600"/>
                    <a:pt x="10800" y="21600"/>
                  </a:cubicBezTo>
                  <a:cubicBezTo>
                    <a:pt x="4814" y="21600"/>
                    <a:pt x="0" y="16786"/>
                    <a:pt x="0" y="10800"/>
                  </a:cubicBezTo>
                  <a:close/>
                  <a:moveTo>
                    <a:pt x="4164" y="10800"/>
                  </a:moveTo>
                  <a:cubicBezTo>
                    <a:pt x="4164" y="14443"/>
                    <a:pt x="7027" y="17436"/>
                    <a:pt x="10800" y="17436"/>
                  </a:cubicBezTo>
                  <a:cubicBezTo>
                    <a:pt x="10800" y="17436"/>
                    <a:pt x="10800" y="17436"/>
                    <a:pt x="10800" y="17436"/>
                  </a:cubicBezTo>
                  <a:cubicBezTo>
                    <a:pt x="14443" y="17436"/>
                    <a:pt x="17436" y="14443"/>
                    <a:pt x="17436" y="10800"/>
                  </a:cubicBezTo>
                  <a:cubicBezTo>
                    <a:pt x="17436" y="10800"/>
                    <a:pt x="17436" y="10800"/>
                    <a:pt x="17436" y="10800"/>
                  </a:cubicBezTo>
                  <a:cubicBezTo>
                    <a:pt x="17436" y="7157"/>
                    <a:pt x="14443" y="4164"/>
                    <a:pt x="10800" y="4164"/>
                  </a:cubicBezTo>
                  <a:cubicBezTo>
                    <a:pt x="10800" y="4164"/>
                    <a:pt x="10800" y="4164"/>
                    <a:pt x="10800" y="4164"/>
                  </a:cubicBezTo>
                  <a:cubicBezTo>
                    <a:pt x="7027" y="4164"/>
                    <a:pt x="4164" y="7157"/>
                    <a:pt x="4164" y="10800"/>
                  </a:cubicBezTo>
                  <a:close/>
                  <a:moveTo>
                    <a:pt x="4164" y="10800"/>
                  </a:moveTo>
                </a:path>
              </a:pathLst>
            </a:cu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p>
          </p:txBody>
        </p:sp>
        <p:sp>
          <p:nvSpPr>
            <p:cNvPr id="83" name="Oval 147"/>
            <p:cNvSpPr>
              <a:spLocks/>
            </p:cNvSpPr>
            <p:nvPr/>
          </p:nvSpPr>
          <p:spPr bwMode="auto">
            <a:xfrm>
              <a:off x="322" y="32"/>
              <a:ext cx="38" cy="37"/>
            </a:xfrm>
            <a:prstGeom prst="ellipse">
              <a:avLst/>
            </a:prstGeom>
            <a:grpFill/>
            <a:ln w="127">
              <a:noFill/>
              <a:round/>
              <a:headEnd/>
              <a:tailEnd/>
            </a:ln>
            <a:effectLst/>
          </p:spPr>
          <p:txBody>
            <a:bodyPr lIns="0" tIns="0" rIns="0" bIns="0"/>
            <a:lstStyle/>
            <a:p>
              <a:endParaRPr lang="en-US" dirty="0"/>
            </a:p>
          </p:txBody>
        </p:sp>
        <p:sp>
          <p:nvSpPr>
            <p:cNvPr id="84" name="Oval 148"/>
            <p:cNvSpPr>
              <a:spLocks/>
            </p:cNvSpPr>
            <p:nvPr/>
          </p:nvSpPr>
          <p:spPr bwMode="auto">
            <a:xfrm>
              <a:off x="275" y="157"/>
              <a:ext cx="134" cy="133"/>
            </a:xfrm>
            <a:prstGeom prst="ellipse">
              <a:avLst/>
            </a:pr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p>
          </p:txBody>
        </p:sp>
        <p:sp>
          <p:nvSpPr>
            <p:cNvPr id="85" name="Freeform 149"/>
            <p:cNvSpPr>
              <a:spLocks/>
            </p:cNvSpPr>
            <p:nvPr/>
          </p:nvSpPr>
          <p:spPr bwMode="auto">
            <a:xfrm>
              <a:off x="246" y="300"/>
              <a:ext cx="196" cy="190"/>
            </a:xfrm>
            <a:custGeom>
              <a:avLst/>
              <a:gdLst>
                <a:gd name="T0" fmla="*/ 0 w 21600"/>
                <a:gd name="T1" fmla="*/ 21600 h 21600"/>
                <a:gd name="T2" fmla="*/ 0 w 21600"/>
                <a:gd name="T3" fmla="*/ 2805 h 21600"/>
                <a:gd name="T4" fmla="*/ 3291 w 21600"/>
                <a:gd name="T5" fmla="*/ 0 h 21600"/>
                <a:gd name="T6" fmla="*/ 18309 w 21600"/>
                <a:gd name="T7" fmla="*/ 0 h 21600"/>
                <a:gd name="T8" fmla="*/ 21600 w 21600"/>
                <a:gd name="T9" fmla="*/ 2805 h 21600"/>
                <a:gd name="T10" fmla="*/ 21600 w 21600"/>
                <a:gd name="T11" fmla="*/ 21600 h 21600"/>
                <a:gd name="T12" fmla="*/ 0 w 21600"/>
                <a:gd name="T13" fmla="*/ 21600 h 21600"/>
                <a:gd name="T14" fmla="*/ 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0" y="2805"/>
                    <a:pt x="0" y="2805"/>
                    <a:pt x="0" y="2805"/>
                  </a:cubicBezTo>
                  <a:cubicBezTo>
                    <a:pt x="0" y="631"/>
                    <a:pt x="1440" y="0"/>
                    <a:pt x="3291" y="0"/>
                  </a:cubicBezTo>
                  <a:cubicBezTo>
                    <a:pt x="18309" y="0"/>
                    <a:pt x="18309" y="0"/>
                    <a:pt x="18309" y="0"/>
                  </a:cubicBezTo>
                  <a:cubicBezTo>
                    <a:pt x="20091" y="0"/>
                    <a:pt x="21600" y="631"/>
                    <a:pt x="21600" y="2805"/>
                  </a:cubicBezTo>
                  <a:cubicBezTo>
                    <a:pt x="21600" y="21600"/>
                    <a:pt x="21600" y="21600"/>
                    <a:pt x="21600" y="21600"/>
                  </a:cubicBezTo>
                  <a:lnTo>
                    <a:pt x="0" y="21600"/>
                  </a:lnTo>
                  <a:close/>
                  <a:moveTo>
                    <a:pt x="0" y="21600"/>
                  </a:moveTo>
                </a:path>
              </a:pathLst>
            </a:cu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p>
          </p:txBody>
        </p:sp>
      </p:grpSp>
    </p:spTree>
    <p:extLst>
      <p:ext uri="{BB962C8B-B14F-4D97-AF65-F5344CB8AC3E}">
        <p14:creationId xmlns:mc="http://schemas.openxmlformats.org/markup-compatibility/2006" xmlns:mv="urn:schemas-microsoft-com:mac:vml" xmlns:p14="http://schemas.microsoft.com/office/powerpoint/2010/main" xmlns="" val="632011168"/>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701" y="1384301"/>
            <a:ext cx="8580923" cy="2677656"/>
          </a:xfrm>
          <a:prstGeom prst="rect">
            <a:avLst/>
          </a:prstGeom>
        </p:spPr>
        <p:txBody>
          <a:bodyPr wrap="square">
            <a:spAutoFit/>
          </a:bodyPr>
          <a:lstStyle/>
          <a:p>
            <a:r>
              <a:rPr lang="en-US" sz="2400" b="1" dirty="0" smtClean="0">
                <a:solidFill>
                  <a:schemeClr val="bg1"/>
                </a:solidFill>
              </a:rPr>
              <a:t>Many of the products and features described herein remain in varying stages of development and will be offered on a </a:t>
            </a:r>
            <a:r>
              <a:rPr lang="en-US" sz="2400" b="1" u="sng" dirty="0" smtClean="0">
                <a:solidFill>
                  <a:schemeClr val="bg1"/>
                </a:solidFill>
              </a:rPr>
              <a:t>when-and-if-available basis</a:t>
            </a:r>
            <a:r>
              <a:rPr lang="en-US" sz="2400" b="1" dirty="0" smtClean="0">
                <a:solidFill>
                  <a:schemeClr val="bg1"/>
                </a:solidFill>
              </a:rPr>
              <a:t>. This roadmap is subject to change without notice and at the sole discretion of </a:t>
            </a:r>
            <a:r>
              <a:rPr lang="en-US" sz="2400" b="1" dirty="0" smtClean="0">
                <a:solidFill>
                  <a:schemeClr val="bg1"/>
                </a:solidFill>
              </a:rPr>
              <a:t>Cisco. </a:t>
            </a:r>
            <a:r>
              <a:rPr lang="en-US" sz="2400" b="1" dirty="0" smtClean="0">
                <a:solidFill>
                  <a:schemeClr val="bg1"/>
                </a:solidFill>
              </a:rPr>
              <a:t>Cisco will have no liability for delay in the delivery or failure to deliver any of the products or features set forth in this document.</a:t>
            </a:r>
            <a:endParaRPr lang="en-US" sz="2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45359" y="2447303"/>
            <a:ext cx="4450893" cy="983557"/>
          </a:xfrm>
          <a:prstGeom prst="roundRect">
            <a:avLst>
              <a:gd name="adj" fmla="val 9558"/>
            </a:avLst>
          </a:prstGeom>
          <a:gradFill>
            <a:gsLst>
              <a:gs pos="1000">
                <a:schemeClr val="bg1">
                  <a:lumMod val="75000"/>
                  <a:alpha val="0"/>
                </a:schemeClr>
              </a:gs>
              <a:gs pos="100000">
                <a:schemeClr val="tx2">
                  <a:lumMod val="75000"/>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b="1" kern="1200" dirty="0">
              <a:solidFill>
                <a:schemeClr val="bg1">
                  <a:lumMod val="50000"/>
                </a:schemeClr>
              </a:solidFill>
              <a:latin typeface="Arial"/>
              <a:ea typeface="+mn-ea"/>
              <a:cs typeface="+mn-cs"/>
            </a:endParaRPr>
          </a:p>
        </p:txBody>
      </p:sp>
      <p:sp>
        <p:nvSpPr>
          <p:cNvPr id="40" name="Rounded Rectangle 39"/>
          <p:cNvSpPr/>
          <p:nvPr/>
        </p:nvSpPr>
        <p:spPr>
          <a:xfrm>
            <a:off x="4971112" y="1767168"/>
            <a:ext cx="3963338" cy="4520389"/>
          </a:xfrm>
          <a:prstGeom prst="roundRect">
            <a:avLst>
              <a:gd name="adj" fmla="val 2147"/>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45680" rIns="91364" bIns="45680" rtlCol="0" anchor="ctr"/>
          <a:lstStyle/>
          <a:p>
            <a:pPr marL="285750" indent="-285750">
              <a:spcBef>
                <a:spcPts val="400"/>
              </a:spcBef>
              <a:buFont typeface="Arial" pitchFamily="34" charset="0"/>
              <a:buChar char="•"/>
            </a:pPr>
            <a:endParaRPr lang="en-US" dirty="0">
              <a:solidFill>
                <a:srgbClr val="FFFFFF"/>
              </a:solidFill>
              <a:latin typeface="Arial"/>
            </a:endParaRPr>
          </a:p>
          <a:p>
            <a:pPr marL="225425" indent="-225425">
              <a:spcBef>
                <a:spcPts val="400"/>
              </a:spcBef>
              <a:buFont typeface="Arial" pitchFamily="34" charset="0"/>
              <a:buChar char="•"/>
            </a:pPr>
            <a:r>
              <a:rPr lang="en-US" sz="1600" dirty="0" smtClean="0">
                <a:solidFill>
                  <a:srgbClr val="FFFFFF"/>
                </a:solidFill>
                <a:latin typeface="Arial"/>
              </a:rPr>
              <a:t>Discover </a:t>
            </a:r>
            <a:r>
              <a:rPr lang="en-US" sz="1600" dirty="0">
                <a:solidFill>
                  <a:srgbClr val="FFFFFF"/>
                </a:solidFill>
                <a:latin typeface="Arial"/>
              </a:rPr>
              <a:t>and profile end devices with </a:t>
            </a:r>
            <a:r>
              <a:rPr lang="en-US" sz="1600" dirty="0">
                <a:solidFill>
                  <a:srgbClr val="FFE14F"/>
                </a:solidFill>
                <a:latin typeface="Arial"/>
              </a:rPr>
              <a:t>IOS Sensor</a:t>
            </a:r>
          </a:p>
          <a:p>
            <a:pPr marL="225425" indent="-225425">
              <a:spcBef>
                <a:spcPts val="400"/>
              </a:spcBef>
              <a:buFont typeface="Arial" pitchFamily="34" charset="0"/>
              <a:buChar char="•"/>
            </a:pPr>
            <a:r>
              <a:rPr lang="en-US" sz="1600" dirty="0">
                <a:solidFill>
                  <a:srgbClr val="FFFFFF"/>
                </a:solidFill>
                <a:latin typeface="Arial"/>
              </a:rPr>
              <a:t>Identity-based access control with no impact using </a:t>
            </a:r>
            <a:r>
              <a:rPr lang="en-US" sz="1600" dirty="0">
                <a:solidFill>
                  <a:srgbClr val="FFE14F"/>
                </a:solidFill>
                <a:latin typeface="Arial"/>
              </a:rPr>
              <a:t>Monitor Mode</a:t>
            </a:r>
          </a:p>
          <a:p>
            <a:pPr marL="225425" indent="-225425">
              <a:spcBef>
                <a:spcPts val="400"/>
              </a:spcBef>
              <a:buFont typeface="Arial" pitchFamily="34" charset="0"/>
              <a:buChar char="•"/>
            </a:pPr>
            <a:r>
              <a:rPr lang="en-US" sz="1600" dirty="0">
                <a:solidFill>
                  <a:srgbClr val="FFFFFF"/>
                </a:solidFill>
                <a:latin typeface="Arial"/>
              </a:rPr>
              <a:t>Link layer encryption with policy enforcement via </a:t>
            </a:r>
            <a:r>
              <a:rPr lang="en-US" sz="1600" dirty="0">
                <a:solidFill>
                  <a:srgbClr val="FFE14F"/>
                </a:solidFill>
                <a:latin typeface="Arial"/>
              </a:rPr>
              <a:t>MACsec</a:t>
            </a:r>
          </a:p>
          <a:p>
            <a:pPr marL="225425" indent="-225425">
              <a:spcBef>
                <a:spcPts val="400"/>
              </a:spcBef>
              <a:buFont typeface="Arial" pitchFamily="34" charset="0"/>
              <a:buChar char="•"/>
            </a:pPr>
            <a:r>
              <a:rPr lang="en-US" sz="1600" dirty="0">
                <a:solidFill>
                  <a:srgbClr val="FFFFFF"/>
                </a:solidFill>
                <a:latin typeface="Arial"/>
              </a:rPr>
              <a:t>Network visibility to security vulnerabilities with </a:t>
            </a:r>
            <a:r>
              <a:rPr lang="en-US" sz="1600" dirty="0">
                <a:solidFill>
                  <a:srgbClr val="FFE14F"/>
                </a:solidFill>
                <a:latin typeface="Arial"/>
              </a:rPr>
              <a:t>Flexible NetFlow</a:t>
            </a:r>
          </a:p>
          <a:p>
            <a:pPr marL="225425" indent="-225425">
              <a:spcBef>
                <a:spcPts val="400"/>
              </a:spcBef>
              <a:buFont typeface="Arial" pitchFamily="34" charset="0"/>
              <a:buChar char="•"/>
            </a:pPr>
            <a:r>
              <a:rPr lang="en-US" sz="1600" dirty="0">
                <a:solidFill>
                  <a:srgbClr val="FFFFFF"/>
                </a:solidFill>
                <a:latin typeface="Arial"/>
              </a:rPr>
              <a:t>Attack forensics with </a:t>
            </a:r>
            <a:r>
              <a:rPr lang="en-US" sz="1600" dirty="0">
                <a:solidFill>
                  <a:srgbClr val="FFE14F"/>
                </a:solidFill>
                <a:latin typeface="Arial"/>
              </a:rPr>
              <a:t>Smart Logging and Telemetry</a:t>
            </a:r>
          </a:p>
          <a:p>
            <a:pPr marL="225425" indent="-225425">
              <a:spcBef>
                <a:spcPts val="400"/>
              </a:spcBef>
              <a:buFont typeface="Arial" pitchFamily="34" charset="0"/>
              <a:buChar char="•"/>
            </a:pPr>
            <a:r>
              <a:rPr lang="en-US" sz="1600" dirty="0">
                <a:solidFill>
                  <a:srgbClr val="FFFFFF"/>
                </a:solidFill>
                <a:latin typeface="Arial"/>
              </a:rPr>
              <a:t>Improve network visibility and </a:t>
            </a:r>
            <a:r>
              <a:rPr lang="en-US" sz="1600" dirty="0" smtClean="0">
                <a:solidFill>
                  <a:srgbClr val="FFFFFF"/>
                </a:solidFill>
                <a:latin typeface="Arial"/>
              </a:rPr>
              <a:t/>
            </a:r>
            <a:br>
              <a:rPr lang="en-US" sz="1600" dirty="0" smtClean="0">
                <a:solidFill>
                  <a:srgbClr val="FFFFFF"/>
                </a:solidFill>
                <a:latin typeface="Arial"/>
              </a:rPr>
            </a:br>
            <a:r>
              <a:rPr lang="en-US" sz="1600" dirty="0" smtClean="0">
                <a:solidFill>
                  <a:srgbClr val="FFFFFF"/>
                </a:solidFill>
                <a:latin typeface="Arial"/>
              </a:rPr>
              <a:t>mitigate </a:t>
            </a:r>
            <a:r>
              <a:rPr lang="en-US" sz="1600" dirty="0">
                <a:solidFill>
                  <a:srgbClr val="FFFFFF"/>
                </a:solidFill>
                <a:latin typeface="Arial"/>
              </a:rPr>
              <a:t>attacks with </a:t>
            </a:r>
            <a:r>
              <a:rPr lang="en-US" sz="1600" dirty="0">
                <a:solidFill>
                  <a:srgbClr val="FFE14F"/>
                </a:solidFill>
                <a:latin typeface="Arial"/>
              </a:rPr>
              <a:t>Flexible </a:t>
            </a:r>
            <a:r>
              <a:rPr lang="en-US" sz="1600" dirty="0" smtClean="0">
                <a:solidFill>
                  <a:srgbClr val="FFE14F"/>
                </a:solidFill>
                <a:latin typeface="Arial"/>
              </a:rPr>
              <a:t>NetFlow</a:t>
            </a:r>
            <a:endParaRPr lang="en-US" dirty="0">
              <a:solidFill>
                <a:srgbClr val="FFE14F"/>
              </a:solidFill>
              <a:latin typeface="Arial"/>
            </a:endParaRPr>
          </a:p>
        </p:txBody>
      </p:sp>
      <p:sp>
        <p:nvSpPr>
          <p:cNvPr id="45" name="Rectangle 44"/>
          <p:cNvSpPr/>
          <p:nvPr/>
        </p:nvSpPr>
        <p:spPr>
          <a:xfrm>
            <a:off x="6067763" y="1879264"/>
            <a:ext cx="1770035" cy="584775"/>
          </a:xfrm>
          <a:prstGeom prst="rect">
            <a:avLst/>
          </a:prstGeom>
        </p:spPr>
        <p:txBody>
          <a:bodyPr wrap="none">
            <a:spAutoFit/>
          </a:bodyPr>
          <a:lstStyle/>
          <a:p>
            <a:pPr algn="ctr" rtl="0"/>
            <a:r>
              <a:rPr lang="en-US" sz="1600" b="1" kern="1200" dirty="0">
                <a:latin typeface="Arial"/>
                <a:ea typeface="+mn-ea"/>
                <a:cs typeface="+mn-cs"/>
              </a:rPr>
              <a:t>Cisco </a:t>
            </a:r>
            <a:r>
              <a:rPr lang="en-US" sz="1600" b="1" kern="1200" dirty="0" smtClean="0">
                <a:latin typeface="Arial"/>
                <a:ea typeface="+mn-ea"/>
                <a:cs typeface="+mn-cs"/>
              </a:rPr>
              <a:t>Switching</a:t>
            </a:r>
            <a:br>
              <a:rPr lang="en-US" sz="1600" b="1" kern="1200" dirty="0" smtClean="0">
                <a:latin typeface="Arial"/>
                <a:ea typeface="+mn-ea"/>
                <a:cs typeface="+mn-cs"/>
              </a:rPr>
            </a:br>
            <a:r>
              <a:rPr lang="en-US" sz="1600" b="1" kern="1200" dirty="0" smtClean="0">
                <a:latin typeface="Arial"/>
                <a:ea typeface="+mn-ea"/>
                <a:cs typeface="+mn-cs"/>
              </a:rPr>
              <a:t>Differentiators</a:t>
            </a:r>
            <a:endParaRPr lang="en-US" sz="1600" b="1" kern="1200" dirty="0">
              <a:latin typeface="Arial"/>
              <a:ea typeface="+mn-ea"/>
              <a:cs typeface="+mn-cs"/>
            </a:endParaRPr>
          </a:p>
        </p:txBody>
      </p:sp>
      <p:sp>
        <p:nvSpPr>
          <p:cNvPr id="48" name="Rectangle 7"/>
          <p:cNvSpPr>
            <a:spLocks noGrp="1" noChangeArrowheads="1"/>
          </p:cNvSpPr>
          <p:nvPr>
            <p:ph type="title"/>
          </p:nvPr>
        </p:nvSpPr>
        <p:spPr/>
        <p:txBody>
          <a:bodyPr/>
          <a:lstStyle/>
          <a:p>
            <a:pPr lvl="0"/>
            <a:r>
              <a:rPr lang="en-US" noProof="0" dirty="0" smtClean="0"/>
              <a:t>Cisco Switching Differentiators for BYOD</a:t>
            </a:r>
            <a:endParaRPr lang="en-US" dirty="0" smtClean="0"/>
          </a:p>
        </p:txBody>
      </p:sp>
      <p:sp>
        <p:nvSpPr>
          <p:cNvPr id="15" name="Text Placeholder 14"/>
          <p:cNvSpPr>
            <a:spLocks noGrp="1"/>
          </p:cNvSpPr>
          <p:nvPr>
            <p:ph type="body" sz="quarter" idx="11"/>
          </p:nvPr>
        </p:nvSpPr>
        <p:spPr/>
        <p:txBody>
          <a:bodyPr/>
          <a:lstStyle/>
          <a:p>
            <a:r>
              <a:rPr lang="en-US" dirty="0" smtClean="0"/>
              <a:t>Cisco Switches Scale to Meet Diverse Deployment Scenarios</a:t>
            </a:r>
            <a:endParaRPr lang="en-US" dirty="0"/>
          </a:p>
        </p:txBody>
      </p:sp>
      <p:sp>
        <p:nvSpPr>
          <p:cNvPr id="66" name="Rounded Rectangle 65"/>
          <p:cNvSpPr/>
          <p:nvPr/>
        </p:nvSpPr>
        <p:spPr>
          <a:xfrm>
            <a:off x="7568281" y="132510"/>
            <a:ext cx="1422501" cy="413589"/>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100" kern="1200" dirty="0" smtClean="0">
                <a:solidFill>
                  <a:srgbClr val="FFFFFF"/>
                </a:solidFill>
                <a:ea typeface="+mn-ea"/>
                <a:cs typeface="+mn-cs"/>
              </a:rPr>
              <a:t>Core</a:t>
            </a:r>
            <a:br>
              <a:rPr lang="en-US" sz="1100" kern="1200" dirty="0" smtClean="0">
                <a:solidFill>
                  <a:srgbClr val="FFFFFF"/>
                </a:solidFill>
                <a:ea typeface="+mn-ea"/>
                <a:cs typeface="+mn-cs"/>
              </a:rPr>
            </a:br>
            <a:r>
              <a:rPr lang="en-US" sz="1100" kern="1200" dirty="0" smtClean="0">
                <a:solidFill>
                  <a:srgbClr val="FFFFFF"/>
                </a:solidFill>
                <a:ea typeface="+mn-ea"/>
                <a:cs typeface="+mn-cs"/>
              </a:rPr>
              <a:t>Network</a:t>
            </a:r>
            <a:endParaRPr lang="en-US" sz="1100" kern="1200" dirty="0">
              <a:solidFill>
                <a:srgbClr val="FFFFFF"/>
              </a:solidFill>
              <a:ea typeface="+mn-ea"/>
              <a:cs typeface="+mn-cs"/>
            </a:endParaRPr>
          </a:p>
        </p:txBody>
      </p:sp>
      <p:sp>
        <p:nvSpPr>
          <p:cNvPr id="70" name="Rounded Rectangle 69"/>
          <p:cNvSpPr/>
          <p:nvPr/>
        </p:nvSpPr>
        <p:spPr>
          <a:xfrm>
            <a:off x="236353" y="5848337"/>
            <a:ext cx="4521012" cy="439220"/>
          </a:xfrm>
          <a:prstGeom prst="round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600" dirty="0">
              <a:solidFill>
                <a:srgbClr val="FFFFFF"/>
              </a:solidFill>
              <a:latin typeface="Arial"/>
            </a:endParaRPr>
          </a:p>
        </p:txBody>
      </p:sp>
      <p:sp>
        <p:nvSpPr>
          <p:cNvPr id="77" name="Rectangle 202"/>
          <p:cNvSpPr>
            <a:spLocks noChangeArrowheads="1"/>
          </p:cNvSpPr>
          <p:nvPr/>
        </p:nvSpPr>
        <p:spPr bwMode="auto">
          <a:xfrm>
            <a:off x="439404" y="5885241"/>
            <a:ext cx="4032006" cy="377877"/>
          </a:xfrm>
          <a:prstGeom prst="rect">
            <a:avLst/>
          </a:prstGeom>
          <a:noFill/>
          <a:ln w="9525">
            <a:noFill/>
            <a:miter lim="800000"/>
            <a:headEnd/>
            <a:tailEnd/>
          </a:ln>
          <a:effectLst>
            <a:prstShdw prst="shdw17" dist="17961" dir="2700000">
              <a:srgbClr val="014F6E">
                <a:alpha val="74997"/>
              </a:srgbClr>
            </a:prstShdw>
          </a:effectLst>
        </p:spPr>
        <p:txBody>
          <a:bodyPr wrap="square" lIns="82124" tIns="41061" rIns="82124" bIns="41061">
            <a:spAutoFit/>
          </a:bodyPr>
          <a:lstStyle/>
          <a:p>
            <a:pPr algn="ctr" defTabSz="814388" eaLnBrk="0" hangingPunct="0">
              <a:lnSpc>
                <a:spcPts val="2300"/>
              </a:lnSpc>
              <a:spcBef>
                <a:spcPct val="50000"/>
              </a:spcBef>
              <a:buClr>
                <a:srgbClr val="FFFFFF"/>
              </a:buClr>
              <a:buSzPct val="100000"/>
            </a:pPr>
            <a:r>
              <a:rPr lang="en-US" dirty="0">
                <a:solidFill>
                  <a:srgbClr val="FFFFFF"/>
                </a:solidFill>
                <a:latin typeface="Arial"/>
                <a:ea typeface="ＭＳ Ｐゴシック" pitchFamily="34" charset="-128"/>
              </a:rPr>
              <a:t>Enabling the </a:t>
            </a:r>
            <a:r>
              <a:rPr lang="en-US" dirty="0" smtClean="0">
                <a:solidFill>
                  <a:srgbClr val="FFFFFF"/>
                </a:solidFill>
                <a:latin typeface="Arial"/>
                <a:ea typeface="ＭＳ Ｐゴシック" pitchFamily="34" charset="-128"/>
              </a:rPr>
              <a:t>BYOD </a:t>
            </a:r>
            <a:r>
              <a:rPr lang="en-US" dirty="0">
                <a:solidFill>
                  <a:srgbClr val="FFFFFF"/>
                </a:solidFill>
                <a:latin typeface="Arial"/>
                <a:ea typeface="ＭＳ Ｐゴシック" pitchFamily="34" charset="-128"/>
              </a:rPr>
              <a:t>Experience</a:t>
            </a:r>
          </a:p>
        </p:txBody>
      </p:sp>
      <p:sp>
        <p:nvSpPr>
          <p:cNvPr id="78" name="Rounded Rectangle 77"/>
          <p:cNvSpPr/>
          <p:nvPr/>
        </p:nvSpPr>
        <p:spPr>
          <a:xfrm>
            <a:off x="3627348" y="4464697"/>
            <a:ext cx="1068904" cy="457200"/>
          </a:xfrm>
          <a:prstGeom prst="roundRect">
            <a:avLst>
              <a:gd name="adj" fmla="val 10000"/>
            </a:avLst>
          </a:prstGeom>
          <a:solidFill>
            <a:schemeClr val="accent4">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a:rPr>
              <a:t>High</a:t>
            </a:r>
            <a:br>
              <a:rPr lang="en-US" sz="1200" dirty="0" smtClean="0">
                <a:solidFill>
                  <a:schemeClr val="tx1"/>
                </a:solidFill>
                <a:latin typeface="Arial"/>
              </a:rPr>
            </a:br>
            <a:r>
              <a:rPr lang="en-US" sz="1200" dirty="0" smtClean="0">
                <a:solidFill>
                  <a:schemeClr val="tx1"/>
                </a:solidFill>
                <a:latin typeface="Arial"/>
              </a:rPr>
              <a:t>Availability</a:t>
            </a:r>
            <a:endParaRPr lang="en-US" sz="1200" dirty="0">
              <a:solidFill>
                <a:schemeClr val="tx1"/>
              </a:solidFill>
              <a:latin typeface="Arial"/>
            </a:endParaRPr>
          </a:p>
        </p:txBody>
      </p:sp>
      <p:sp>
        <p:nvSpPr>
          <p:cNvPr id="79" name="Rounded Rectangle 78"/>
          <p:cNvSpPr/>
          <p:nvPr/>
        </p:nvSpPr>
        <p:spPr>
          <a:xfrm>
            <a:off x="245359" y="3483096"/>
            <a:ext cx="2199392" cy="934103"/>
          </a:xfrm>
          <a:prstGeom prst="roundRect">
            <a:avLst>
              <a:gd name="adj" fmla="val 6927"/>
            </a:avLst>
          </a:prstGeom>
          <a:solidFill>
            <a:schemeClr val="tx2">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kern="1200" dirty="0">
              <a:solidFill>
                <a:schemeClr val="tx2">
                  <a:lumMod val="50000"/>
                </a:schemeClr>
              </a:solidFill>
              <a:latin typeface="Arial"/>
              <a:ea typeface="+mn-ea"/>
              <a:cs typeface="+mn-cs"/>
            </a:endParaRPr>
          </a:p>
          <a:p>
            <a:pPr algn="ctr" rtl="0"/>
            <a:r>
              <a:rPr lang="en-US" sz="1600" kern="1200" dirty="0">
                <a:solidFill>
                  <a:schemeClr val="tx2">
                    <a:lumMod val="50000"/>
                  </a:schemeClr>
                </a:solidFill>
                <a:latin typeface="Arial"/>
                <a:ea typeface="+mn-ea"/>
                <a:cs typeface="+mn-cs"/>
              </a:rPr>
              <a:t>Catalyst 3K-X</a:t>
            </a:r>
          </a:p>
          <a:p>
            <a:pPr algn="ctr" rtl="0"/>
            <a:endParaRPr lang="en-US" sz="1600" kern="1200" dirty="0">
              <a:solidFill>
                <a:schemeClr val="tx2">
                  <a:lumMod val="50000"/>
                </a:schemeClr>
              </a:solidFill>
              <a:latin typeface="Arial"/>
              <a:ea typeface="+mn-ea"/>
              <a:cs typeface="+mn-cs"/>
            </a:endParaRPr>
          </a:p>
        </p:txBody>
      </p:sp>
      <p:sp>
        <p:nvSpPr>
          <p:cNvPr id="82" name="Rounded Rectangle 81"/>
          <p:cNvSpPr/>
          <p:nvPr/>
        </p:nvSpPr>
        <p:spPr>
          <a:xfrm>
            <a:off x="2496859" y="3483096"/>
            <a:ext cx="2191610" cy="934103"/>
          </a:xfrm>
          <a:prstGeom prst="roundRect">
            <a:avLst>
              <a:gd name="adj" fmla="val 6105"/>
            </a:avLst>
          </a:prstGeom>
          <a:solidFill>
            <a:schemeClr val="tx2">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kern="1200" dirty="0">
              <a:solidFill>
                <a:schemeClr val="tx2">
                  <a:lumMod val="50000"/>
                </a:schemeClr>
              </a:solidFill>
              <a:latin typeface="Arial"/>
              <a:ea typeface="+mn-ea"/>
              <a:cs typeface="+mn-cs"/>
            </a:endParaRPr>
          </a:p>
          <a:p>
            <a:pPr algn="ctr" rtl="0"/>
            <a:r>
              <a:rPr lang="en-US" sz="1600" kern="1200" dirty="0">
                <a:solidFill>
                  <a:schemeClr val="tx2">
                    <a:lumMod val="50000"/>
                  </a:schemeClr>
                </a:solidFill>
                <a:latin typeface="Arial"/>
                <a:ea typeface="+mn-ea"/>
                <a:cs typeface="+mn-cs"/>
              </a:rPr>
              <a:t>Catalyst 4K</a:t>
            </a:r>
          </a:p>
          <a:p>
            <a:pPr algn="ctr" rtl="0"/>
            <a:endParaRPr lang="en-US" sz="1600" kern="1200" dirty="0">
              <a:solidFill>
                <a:schemeClr val="tx2">
                  <a:lumMod val="50000"/>
                </a:schemeClr>
              </a:solidFill>
              <a:latin typeface="Arial"/>
              <a:ea typeface="+mn-ea"/>
              <a:cs typeface="+mn-cs"/>
            </a:endParaRPr>
          </a:p>
        </p:txBody>
      </p:sp>
      <p:pic>
        <p:nvPicPr>
          <p:cNvPr id="83" name="Picture 52" descr="cisco"/>
          <p:cNvPicPr>
            <a:picLocks noChangeAspect="1" noChangeArrowheads="1"/>
          </p:cNvPicPr>
          <p:nvPr/>
        </p:nvPicPr>
        <p:blipFill>
          <a:blip r:embed="rId4" cstate="print"/>
          <a:srcRect/>
          <a:stretch>
            <a:fillRect/>
          </a:stretch>
        </p:blipFill>
        <p:spPr bwMode="auto">
          <a:xfrm>
            <a:off x="705242" y="3135611"/>
            <a:ext cx="1249670" cy="590500"/>
          </a:xfrm>
          <a:prstGeom prst="rect">
            <a:avLst/>
          </a:prstGeom>
          <a:noFill/>
          <a:ln w="9525">
            <a:noFill/>
            <a:miter lim="800000"/>
            <a:headEnd/>
            <a:tailEnd/>
          </a:ln>
          <a:effectLst>
            <a:outerShdw blurRad="127000" dist="38100" dir="5400000" algn="t" rotWithShape="0">
              <a:prstClr val="black">
                <a:alpha val="40000"/>
              </a:prstClr>
            </a:outerShdw>
          </a:effectLst>
        </p:spPr>
      </p:pic>
      <p:pic>
        <p:nvPicPr>
          <p:cNvPr id="87" name="Picture 2"/>
          <p:cNvPicPr>
            <a:picLocks noChangeAspect="1" noChangeArrowheads="1"/>
          </p:cNvPicPr>
          <p:nvPr/>
        </p:nvPicPr>
        <p:blipFill>
          <a:blip r:embed="rId5" cstate="print"/>
          <a:srcRect/>
          <a:stretch>
            <a:fillRect/>
          </a:stretch>
        </p:blipFill>
        <p:spPr bwMode="auto">
          <a:xfrm>
            <a:off x="2504479" y="3083986"/>
            <a:ext cx="1730049" cy="608928"/>
          </a:xfrm>
          <a:prstGeom prst="rect">
            <a:avLst/>
          </a:prstGeom>
          <a:noFill/>
          <a:ln w="9525">
            <a:noFill/>
            <a:miter lim="800000"/>
            <a:headEnd/>
            <a:tailEnd/>
          </a:ln>
          <a:effectLst>
            <a:outerShdw blurRad="127000" dist="38100" dir="5400000" algn="t" rotWithShape="0">
              <a:prstClr val="black">
                <a:alpha val="40000"/>
              </a:prstClr>
            </a:outerShdw>
          </a:effectLst>
        </p:spPr>
      </p:pic>
      <p:sp>
        <p:nvSpPr>
          <p:cNvPr id="90" name="Rectangle 89"/>
          <p:cNvSpPr/>
          <p:nvPr/>
        </p:nvSpPr>
        <p:spPr>
          <a:xfrm>
            <a:off x="988613" y="1538960"/>
            <a:ext cx="3078728" cy="369332"/>
          </a:xfrm>
          <a:prstGeom prst="rect">
            <a:avLst/>
          </a:prstGeom>
        </p:spPr>
        <p:txBody>
          <a:bodyPr wrap="none">
            <a:spAutoFit/>
          </a:bodyPr>
          <a:lstStyle/>
          <a:p>
            <a:pPr algn="l" rtl="0"/>
            <a:r>
              <a:rPr lang="en-US" kern="1200" dirty="0">
                <a:solidFill>
                  <a:schemeClr val="tx2">
                    <a:lumMod val="75000"/>
                  </a:schemeClr>
                </a:solidFill>
                <a:latin typeface="Arial"/>
                <a:ea typeface="+mn-ea"/>
                <a:cs typeface="+mn-cs"/>
              </a:rPr>
              <a:t>Next Generation Workspace</a:t>
            </a:r>
          </a:p>
        </p:txBody>
      </p:sp>
      <p:sp>
        <p:nvSpPr>
          <p:cNvPr id="93" name="TextBox 92"/>
          <p:cNvSpPr txBox="1"/>
          <p:nvPr/>
        </p:nvSpPr>
        <p:spPr>
          <a:xfrm>
            <a:off x="482965" y="2706185"/>
            <a:ext cx="1386091" cy="276999"/>
          </a:xfrm>
          <a:prstGeom prst="rect">
            <a:avLst/>
          </a:prstGeom>
          <a:noFill/>
        </p:spPr>
        <p:txBody>
          <a:bodyPr wrap="square" rtlCol="0">
            <a:spAutoFit/>
          </a:bodyPr>
          <a:lstStyle/>
          <a:p>
            <a:pPr algn="ctr" rtl="0"/>
            <a:r>
              <a:rPr lang="en-US" sz="1200" b="1" kern="1200" dirty="0">
                <a:solidFill>
                  <a:schemeClr val="tx2">
                    <a:lumMod val="50000"/>
                  </a:schemeClr>
                </a:solidFill>
                <a:latin typeface="Arial"/>
                <a:ea typeface="+mn-ea"/>
                <a:cs typeface="+mn-cs"/>
              </a:rPr>
              <a:t>Any Device</a:t>
            </a:r>
          </a:p>
        </p:txBody>
      </p:sp>
      <p:sp>
        <p:nvSpPr>
          <p:cNvPr id="96" name="TextBox 95"/>
          <p:cNvSpPr txBox="1"/>
          <p:nvPr/>
        </p:nvSpPr>
        <p:spPr>
          <a:xfrm>
            <a:off x="2018705" y="2706185"/>
            <a:ext cx="1146855" cy="276999"/>
          </a:xfrm>
          <a:prstGeom prst="rect">
            <a:avLst/>
          </a:prstGeom>
          <a:noFill/>
        </p:spPr>
        <p:txBody>
          <a:bodyPr wrap="square" rtlCol="0">
            <a:spAutoFit/>
          </a:bodyPr>
          <a:lstStyle/>
          <a:p>
            <a:pPr algn="ctr" rtl="0"/>
            <a:r>
              <a:rPr lang="en-US" sz="1200" b="1" kern="1200" dirty="0">
                <a:solidFill>
                  <a:schemeClr val="tx2">
                    <a:lumMod val="50000"/>
                  </a:schemeClr>
                </a:solidFill>
                <a:latin typeface="Arial"/>
                <a:ea typeface="+mn-ea"/>
                <a:cs typeface="+mn-cs"/>
              </a:rPr>
              <a:t>HD Video</a:t>
            </a:r>
          </a:p>
        </p:txBody>
      </p:sp>
      <p:pic>
        <p:nvPicPr>
          <p:cNvPr id="99" name="Picture 5"/>
          <p:cNvPicPr>
            <a:picLocks noChangeAspect="1" noChangeArrowheads="1"/>
          </p:cNvPicPr>
          <p:nvPr/>
        </p:nvPicPr>
        <p:blipFill>
          <a:blip r:embed="rId6" cstate="print"/>
          <a:srcRect/>
          <a:stretch>
            <a:fillRect/>
          </a:stretch>
        </p:blipFill>
        <p:spPr bwMode="auto">
          <a:xfrm>
            <a:off x="2264367" y="2092688"/>
            <a:ext cx="655530" cy="57306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2" name="Rounded Rectangle 101"/>
          <p:cNvSpPr/>
          <p:nvPr/>
        </p:nvSpPr>
        <p:spPr>
          <a:xfrm>
            <a:off x="856049" y="5312478"/>
            <a:ext cx="3173506" cy="428830"/>
          </a:xfrm>
          <a:prstGeom prst="roundRect">
            <a:avLst>
              <a:gd name="adj" fmla="val 844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388" eaLnBrk="0" hangingPunct="0">
              <a:lnSpc>
                <a:spcPts val="2300"/>
              </a:lnSpc>
            </a:pPr>
            <a:r>
              <a:rPr lang="en-US" sz="1600" dirty="0">
                <a:solidFill>
                  <a:srgbClr val="FFFFFF"/>
                </a:solidFill>
                <a:latin typeface="Arial"/>
                <a:ea typeface="ＭＳ Ｐゴシック" pitchFamily="34" charset="-128"/>
              </a:rPr>
              <a:t>Lower TCO</a:t>
            </a:r>
          </a:p>
        </p:txBody>
      </p:sp>
      <p:pic>
        <p:nvPicPr>
          <p:cNvPr id="103" name="Picture 102" descr="KK50155lg.png"/>
          <p:cNvPicPr>
            <a:picLocks noChangeAspect="1"/>
          </p:cNvPicPr>
          <p:nvPr/>
        </p:nvPicPr>
        <p:blipFill>
          <a:blip r:embed="rId7" cstate="print"/>
          <a:stretch>
            <a:fillRect/>
          </a:stretch>
        </p:blipFill>
        <p:spPr>
          <a:xfrm>
            <a:off x="4041197" y="3483096"/>
            <a:ext cx="581341" cy="259949"/>
          </a:xfrm>
          <a:prstGeom prst="rect">
            <a:avLst/>
          </a:prstGeom>
        </p:spPr>
      </p:pic>
      <p:sp>
        <p:nvSpPr>
          <p:cNvPr id="104" name="Trapezoid 103"/>
          <p:cNvSpPr/>
          <p:nvPr/>
        </p:nvSpPr>
        <p:spPr>
          <a:xfrm flipV="1">
            <a:off x="250940" y="4953393"/>
            <a:ext cx="4437529" cy="318991"/>
          </a:xfrm>
          <a:prstGeom prst="trapezoid">
            <a:avLst>
              <a:gd name="adj" fmla="val 163000"/>
            </a:avLst>
          </a:prstGeom>
          <a:gradFill>
            <a:gsLst>
              <a:gs pos="1000">
                <a:schemeClr val="bg1">
                  <a:lumMod val="75000"/>
                  <a:alpha val="0"/>
                </a:schemeClr>
              </a:gs>
              <a:gs pos="100000">
                <a:schemeClr val="bg1">
                  <a:lumMod val="78000"/>
                  <a:lumOff val="2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b="1" kern="1200" dirty="0">
              <a:solidFill>
                <a:schemeClr val="bg1">
                  <a:lumMod val="50000"/>
                </a:schemeClr>
              </a:solidFill>
              <a:latin typeface="Arial"/>
              <a:ea typeface="+mn-ea"/>
              <a:cs typeface="+mn-cs"/>
            </a:endParaRPr>
          </a:p>
        </p:txBody>
      </p:sp>
      <p:sp>
        <p:nvSpPr>
          <p:cNvPr id="105" name="Rounded Rectangle 104"/>
          <p:cNvSpPr/>
          <p:nvPr/>
        </p:nvSpPr>
        <p:spPr>
          <a:xfrm>
            <a:off x="105576" y="4966098"/>
            <a:ext cx="4648200" cy="29952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kern="1200" dirty="0">
              <a:solidFill>
                <a:schemeClr val="bg1">
                  <a:lumMod val="50000"/>
                </a:schemeClr>
              </a:solidFill>
              <a:latin typeface="Arial"/>
              <a:ea typeface="+mn-ea"/>
              <a:cs typeface="+mn-cs"/>
            </a:endParaRPr>
          </a:p>
        </p:txBody>
      </p:sp>
      <p:pic>
        <p:nvPicPr>
          <p:cNvPr id="106" name="Picture 2" descr="\\Mv-fs\projects\Cisco\03_Assets\Photography\Images in Circles\tele.png"/>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548082" y="2107823"/>
            <a:ext cx="598362" cy="598362"/>
          </a:xfrm>
          <a:prstGeom prst="rect">
            <a:avLst/>
          </a:prstGeom>
          <a:noFill/>
          <a:effectLst>
            <a:outerShdw blurRad="63500" sx="102000" sy="102000" algn="ctr"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07" name="Rounded Rectangle 106"/>
          <p:cNvSpPr/>
          <p:nvPr/>
        </p:nvSpPr>
        <p:spPr>
          <a:xfrm>
            <a:off x="2496859" y="4453324"/>
            <a:ext cx="1068904" cy="457200"/>
          </a:xfrm>
          <a:prstGeom prst="roundRect">
            <a:avLst>
              <a:gd name="adj" fmla="val 10000"/>
            </a:avLst>
          </a:prstGeom>
          <a:solidFill>
            <a:schemeClr val="accent4">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a:rPr>
              <a:t>PoE</a:t>
            </a:r>
          </a:p>
          <a:p>
            <a:pPr algn="ctr"/>
            <a:r>
              <a:rPr lang="en-US" sz="1200" dirty="0">
                <a:solidFill>
                  <a:schemeClr val="tx1"/>
                </a:solidFill>
                <a:latin typeface="Arial"/>
              </a:rPr>
              <a:t>Leadership</a:t>
            </a:r>
          </a:p>
        </p:txBody>
      </p:sp>
      <p:sp>
        <p:nvSpPr>
          <p:cNvPr id="108" name="Rounded Rectangle 107"/>
          <p:cNvSpPr/>
          <p:nvPr/>
        </p:nvSpPr>
        <p:spPr>
          <a:xfrm>
            <a:off x="1375847" y="4453324"/>
            <a:ext cx="1068904" cy="457200"/>
          </a:xfrm>
          <a:prstGeom prst="roundRect">
            <a:avLst>
              <a:gd name="adj" fmla="val 11667"/>
            </a:avLst>
          </a:prstGeom>
          <a:solidFill>
            <a:schemeClr val="accent4">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a:rPr>
              <a:t>Video</a:t>
            </a:r>
          </a:p>
        </p:txBody>
      </p:sp>
      <p:sp>
        <p:nvSpPr>
          <p:cNvPr id="109" name="Rounded Rectangle 108"/>
          <p:cNvSpPr/>
          <p:nvPr/>
        </p:nvSpPr>
        <p:spPr>
          <a:xfrm>
            <a:off x="245359" y="4455599"/>
            <a:ext cx="1068904" cy="457200"/>
          </a:xfrm>
          <a:prstGeom prst="roundRect">
            <a:avLst>
              <a:gd name="adj" fmla="val 10000"/>
            </a:avLst>
          </a:prstGeom>
          <a:solidFill>
            <a:schemeClr val="accent4">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a:rPr>
              <a:t>Security</a:t>
            </a:r>
          </a:p>
        </p:txBody>
      </p:sp>
      <p:sp>
        <p:nvSpPr>
          <p:cNvPr id="110" name="TextBox 109"/>
          <p:cNvSpPr txBox="1"/>
          <p:nvPr/>
        </p:nvSpPr>
        <p:spPr>
          <a:xfrm>
            <a:off x="3315209" y="2706185"/>
            <a:ext cx="1064108" cy="276999"/>
          </a:xfrm>
          <a:prstGeom prst="rect">
            <a:avLst/>
          </a:prstGeom>
          <a:noFill/>
        </p:spPr>
        <p:txBody>
          <a:bodyPr wrap="square" rtlCol="0">
            <a:spAutoFit/>
          </a:bodyPr>
          <a:lstStyle/>
          <a:p>
            <a:pPr algn="ctr" rtl="0"/>
            <a:r>
              <a:rPr lang="en-US" sz="1200" b="1" kern="1200" dirty="0">
                <a:solidFill>
                  <a:schemeClr val="tx2">
                    <a:lumMod val="50000"/>
                  </a:schemeClr>
                </a:solidFill>
                <a:latin typeface="Arial"/>
                <a:ea typeface="+mn-ea"/>
                <a:cs typeface="+mn-cs"/>
              </a:rPr>
              <a:t>VDI</a:t>
            </a:r>
          </a:p>
        </p:txBody>
      </p:sp>
      <p:sp>
        <p:nvSpPr>
          <p:cNvPr id="111" name="TextBox 110"/>
          <p:cNvSpPr txBox="1"/>
          <p:nvPr/>
        </p:nvSpPr>
        <p:spPr>
          <a:xfrm>
            <a:off x="1663612" y="4949770"/>
            <a:ext cx="1587294" cy="307777"/>
          </a:xfrm>
          <a:prstGeom prst="rect">
            <a:avLst/>
          </a:prstGeom>
          <a:noFill/>
        </p:spPr>
        <p:txBody>
          <a:bodyPr wrap="none" rtlCol="0">
            <a:spAutoFit/>
          </a:bodyPr>
          <a:lstStyle/>
          <a:p>
            <a:pPr algn="ctr" rtl="0"/>
            <a:r>
              <a:rPr lang="en-US" sz="1400" kern="1200" dirty="0">
                <a:solidFill>
                  <a:schemeClr val="bg1">
                    <a:lumMod val="50000"/>
                  </a:schemeClr>
                </a:solidFill>
                <a:latin typeface="Arial"/>
                <a:ea typeface="+mn-ea"/>
                <a:cs typeface="+mn-cs"/>
              </a:rPr>
              <a:t>Smart Operations</a:t>
            </a:r>
          </a:p>
        </p:txBody>
      </p:sp>
      <p:pic>
        <p:nvPicPr>
          <p:cNvPr id="112" name="Picture 3" descr="C:\Users\rfashing.DUARTE\Desktop\clients\cisco\sarah 1072\i.PNG"/>
          <p:cNvPicPr>
            <a:picLocks noChangeAspect="1" noChangeArrowheads="1"/>
          </p:cNvPicPr>
          <p:nvPr/>
        </p:nvPicPr>
        <p:blipFill>
          <a:blip r:embed="rId9" cstate="print"/>
          <a:srcRect/>
          <a:stretch>
            <a:fillRect/>
          </a:stretch>
        </p:blipFill>
        <p:spPr bwMode="auto">
          <a:xfrm>
            <a:off x="933679" y="1978446"/>
            <a:ext cx="484662" cy="723377"/>
          </a:xfrm>
          <a:prstGeom prst="rect">
            <a:avLst/>
          </a:prstGeom>
          <a:noFill/>
        </p:spPr>
      </p:pic>
    </p:spTree>
    <p:custDataLst>
      <p:tags r:id="rId1"/>
    </p:custDataLst>
    <p:extLst>
      <p:ext uri="{BB962C8B-B14F-4D97-AF65-F5344CB8AC3E}">
        <p14:creationId xmlns:mc="http://schemas.openxmlformats.org/markup-compatibility/2006" xmlns:mv="urn:schemas-microsoft-com:mac:vml" xmlns:p14="http://schemas.microsoft.com/office/powerpoint/2010/main" xmlns="" val="3460817645"/>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rot="16200000">
            <a:off x="5138650" y="-1416521"/>
            <a:ext cx="965373" cy="7045326"/>
          </a:xfrm>
          <a:prstGeom prst="rect">
            <a:avLst/>
          </a:prstGeom>
          <a:gradFill flip="none" rotWithShape="1">
            <a:gsLst>
              <a:gs pos="0">
                <a:schemeClr val="bg1">
                  <a:lumMod val="75000"/>
                  <a:alpha val="0"/>
                </a:schemeClr>
              </a:gs>
              <a:gs pos="100000">
                <a:schemeClr val="bg1">
                  <a:lumMod val="75000"/>
                  <a:alpha val="39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0" name="Rectangle 59"/>
          <p:cNvSpPr/>
          <p:nvPr/>
        </p:nvSpPr>
        <p:spPr>
          <a:xfrm rot="16200000">
            <a:off x="5138650" y="-358542"/>
            <a:ext cx="965373" cy="7045326"/>
          </a:xfrm>
          <a:prstGeom prst="rect">
            <a:avLst/>
          </a:prstGeom>
          <a:gradFill flip="none" rotWithShape="1">
            <a:gsLst>
              <a:gs pos="0">
                <a:schemeClr val="bg1">
                  <a:lumMod val="75000"/>
                  <a:alpha val="0"/>
                </a:schemeClr>
              </a:gs>
              <a:gs pos="100000">
                <a:schemeClr val="bg1">
                  <a:lumMod val="75000"/>
                  <a:alpha val="39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4" name="Rectangle 63"/>
          <p:cNvSpPr/>
          <p:nvPr/>
        </p:nvSpPr>
        <p:spPr>
          <a:xfrm rot="16200000">
            <a:off x="4876783" y="961305"/>
            <a:ext cx="1489107" cy="7045326"/>
          </a:xfrm>
          <a:prstGeom prst="rect">
            <a:avLst/>
          </a:prstGeom>
          <a:gradFill flip="none" rotWithShape="1">
            <a:gsLst>
              <a:gs pos="0">
                <a:schemeClr val="bg1">
                  <a:lumMod val="75000"/>
                  <a:alpha val="0"/>
                </a:schemeClr>
              </a:gs>
              <a:gs pos="100000">
                <a:schemeClr val="bg1">
                  <a:lumMod val="75000"/>
                  <a:alpha val="39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1"/>
          <p:cNvSpPr>
            <a:spLocks noGrp="1"/>
          </p:cNvSpPr>
          <p:nvPr>
            <p:ph type="title"/>
          </p:nvPr>
        </p:nvSpPr>
        <p:spPr/>
        <p:txBody>
          <a:bodyPr/>
          <a:lstStyle/>
          <a:p>
            <a:r>
              <a:rPr lang="en-US" dirty="0" smtClean="0"/>
              <a:t>Technologies to Address BYOD </a:t>
            </a:r>
            <a:br>
              <a:rPr lang="en-US" dirty="0" smtClean="0"/>
            </a:br>
            <a:r>
              <a:rPr lang="en-US" dirty="0" smtClean="0"/>
              <a:t>Business Challenges</a:t>
            </a:r>
            <a:endParaRPr lang="en-US" dirty="0"/>
          </a:p>
        </p:txBody>
      </p:sp>
      <p:sp>
        <p:nvSpPr>
          <p:cNvPr id="48" name="Rounded Rectangle 47"/>
          <p:cNvSpPr/>
          <p:nvPr/>
        </p:nvSpPr>
        <p:spPr>
          <a:xfrm>
            <a:off x="2351114" y="3889112"/>
            <a:ext cx="1316736"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Integrated</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Security</a:t>
            </a:r>
          </a:p>
        </p:txBody>
      </p:sp>
      <p:sp>
        <p:nvSpPr>
          <p:cNvPr id="49" name="Rounded Rectangle 48"/>
          <p:cNvSpPr/>
          <p:nvPr/>
        </p:nvSpPr>
        <p:spPr>
          <a:xfrm>
            <a:off x="3849845" y="3889112"/>
            <a:ext cx="1316736"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Video </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Automation</a:t>
            </a:r>
          </a:p>
        </p:txBody>
      </p:sp>
      <p:sp>
        <p:nvSpPr>
          <p:cNvPr id="50" name="Rounded Rectangle 49"/>
          <p:cNvSpPr/>
          <p:nvPr/>
        </p:nvSpPr>
        <p:spPr>
          <a:xfrm>
            <a:off x="5348576" y="3889112"/>
            <a:ext cx="1679713"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PoE</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Leadership</a:t>
            </a:r>
          </a:p>
        </p:txBody>
      </p:sp>
      <p:sp>
        <p:nvSpPr>
          <p:cNvPr id="51" name="Rounded Rectangle 50"/>
          <p:cNvSpPr/>
          <p:nvPr/>
        </p:nvSpPr>
        <p:spPr>
          <a:xfrm>
            <a:off x="2351114" y="4484028"/>
            <a:ext cx="1316736"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High</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Availability</a:t>
            </a:r>
          </a:p>
        </p:txBody>
      </p:sp>
      <p:sp>
        <p:nvSpPr>
          <p:cNvPr id="52" name="Rounded Rectangle 51"/>
          <p:cNvSpPr/>
          <p:nvPr/>
        </p:nvSpPr>
        <p:spPr>
          <a:xfrm>
            <a:off x="5348576" y="4484028"/>
            <a:ext cx="1679713"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Integrated</a:t>
            </a:r>
            <a:br>
              <a:rPr lang="en-US" sz="1300" kern="1200" dirty="0">
                <a:solidFill>
                  <a:srgbClr val="FFFFFF"/>
                </a:solidFill>
                <a:latin typeface="Arial"/>
                <a:ea typeface="ＭＳ Ｐゴシック" pitchFamily="34" charset="-128"/>
                <a:cs typeface="+mn-cs"/>
              </a:rPr>
            </a:br>
            <a:r>
              <a:rPr lang="en-US" sz="1300" kern="1200" dirty="0" smtClean="0">
                <a:solidFill>
                  <a:srgbClr val="FFFFFF"/>
                </a:solidFill>
                <a:latin typeface="Arial"/>
                <a:ea typeface="ＭＳ Ｐゴシック" pitchFamily="34" charset="-128"/>
                <a:cs typeface="+mn-cs"/>
              </a:rPr>
              <a:t>L4–L7 </a:t>
            </a:r>
            <a:r>
              <a:rPr lang="en-US" sz="1300" kern="1200" dirty="0">
                <a:solidFill>
                  <a:srgbClr val="FFFFFF"/>
                </a:solidFill>
                <a:latin typeface="Arial"/>
                <a:ea typeface="ＭＳ Ｐゴシック" pitchFamily="34" charset="-128"/>
                <a:cs typeface="+mn-cs"/>
              </a:rPr>
              <a:t>Services</a:t>
            </a:r>
          </a:p>
        </p:txBody>
      </p:sp>
      <p:sp>
        <p:nvSpPr>
          <p:cNvPr id="53" name="Rounded Rectangle 52"/>
          <p:cNvSpPr/>
          <p:nvPr/>
        </p:nvSpPr>
        <p:spPr>
          <a:xfrm>
            <a:off x="7210284" y="4070321"/>
            <a:ext cx="1662388" cy="794064"/>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Comprehensive</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Network</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Virtualization</a:t>
            </a:r>
          </a:p>
        </p:txBody>
      </p:sp>
      <p:sp>
        <p:nvSpPr>
          <p:cNvPr id="54" name="Rounded Rectangle 53"/>
          <p:cNvSpPr/>
          <p:nvPr/>
        </p:nvSpPr>
        <p:spPr>
          <a:xfrm>
            <a:off x="3849845" y="4484028"/>
            <a:ext cx="1316736" cy="539496"/>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p>
            <a:pPr algn="ctr" rtl="0" fontAlgn="base">
              <a:lnSpc>
                <a:spcPct val="90000"/>
              </a:lnSpc>
              <a:spcBef>
                <a:spcPct val="0"/>
              </a:spcBef>
              <a:spcAft>
                <a:spcPct val="0"/>
              </a:spcAft>
            </a:pPr>
            <a:r>
              <a:rPr lang="en-US" sz="1300" kern="1200" dirty="0">
                <a:solidFill>
                  <a:srgbClr val="FFFFFF"/>
                </a:solidFill>
                <a:latin typeface="Arial"/>
                <a:ea typeface="ＭＳ Ｐゴシック" pitchFamily="34" charset="-128"/>
                <a:cs typeface="+mn-cs"/>
              </a:rPr>
              <a:t>Smart</a:t>
            </a:r>
            <a:br>
              <a:rPr lang="en-US" sz="1300" kern="1200" dirty="0">
                <a:solidFill>
                  <a:srgbClr val="FFFFFF"/>
                </a:solidFill>
                <a:latin typeface="Arial"/>
                <a:ea typeface="ＭＳ Ｐゴシック" pitchFamily="34" charset="-128"/>
                <a:cs typeface="+mn-cs"/>
              </a:rPr>
            </a:br>
            <a:r>
              <a:rPr lang="en-US" sz="1300" kern="1200" dirty="0">
                <a:solidFill>
                  <a:srgbClr val="FFFFFF"/>
                </a:solidFill>
                <a:latin typeface="Arial"/>
                <a:ea typeface="ＭＳ Ｐゴシック" pitchFamily="34" charset="-128"/>
                <a:cs typeface="+mn-cs"/>
              </a:rPr>
              <a:t>Operations</a:t>
            </a:r>
          </a:p>
        </p:txBody>
      </p:sp>
      <p:sp>
        <p:nvSpPr>
          <p:cNvPr id="43" name="Round Same Side Corner Rectangle 42"/>
          <p:cNvSpPr/>
          <p:nvPr/>
        </p:nvSpPr>
        <p:spPr bwMode="gray">
          <a:xfrm rot="5400000" flipV="1">
            <a:off x="707854" y="1204358"/>
            <a:ext cx="965373" cy="1803567"/>
          </a:xfrm>
          <a:prstGeom prst="round2SameRect">
            <a:avLst>
              <a:gd name="adj1" fmla="val 8772"/>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600" dirty="0">
              <a:solidFill>
                <a:srgbClr val="FFFFFF"/>
              </a:solidFill>
              <a:latin typeface="Arial"/>
            </a:endParaRPr>
          </a:p>
        </p:txBody>
      </p:sp>
      <p:sp>
        <p:nvSpPr>
          <p:cNvPr id="58" name="Rectangle 57"/>
          <p:cNvSpPr>
            <a:spLocks noChangeArrowheads="1"/>
          </p:cNvSpPr>
          <p:nvPr/>
        </p:nvSpPr>
        <p:spPr bwMode="white">
          <a:xfrm>
            <a:off x="355430" y="1737666"/>
            <a:ext cx="1618911" cy="682238"/>
          </a:xfrm>
          <a:prstGeom prst="rect">
            <a:avLst/>
          </a:prstGeom>
          <a:noFill/>
          <a:ln w="9525">
            <a:noFill/>
            <a:miter lim="800000"/>
            <a:headEnd/>
            <a:tailEnd/>
          </a:ln>
        </p:spPr>
        <p:txBody>
          <a:bodyPr wrap="square" anchor="t" anchorCtr="0">
            <a:spAutoFit/>
          </a:bodyPr>
          <a:lstStyle/>
          <a:p>
            <a:pPr algn="r" defTabSz="814388" rtl="0" eaLnBrk="0" hangingPunct="0">
              <a:lnSpc>
                <a:spcPts val="2300"/>
              </a:lnSpc>
            </a:pPr>
            <a:r>
              <a:rPr lang="en-US" kern="1200" dirty="0">
                <a:solidFill>
                  <a:srgbClr val="FFFFFF"/>
                </a:solidFill>
                <a:latin typeface="Arial"/>
                <a:ea typeface="ＭＳ Ｐゴシック" pitchFamily="34" charset="-128"/>
                <a:cs typeface="+mn-cs"/>
              </a:rPr>
              <a:t>Market Transitions</a:t>
            </a:r>
          </a:p>
        </p:txBody>
      </p:sp>
      <p:sp>
        <p:nvSpPr>
          <p:cNvPr id="59" name="Round Same Side Corner Rectangle 58"/>
          <p:cNvSpPr/>
          <p:nvPr/>
        </p:nvSpPr>
        <p:spPr bwMode="gray">
          <a:xfrm rot="5400000" flipV="1">
            <a:off x="707854" y="2262337"/>
            <a:ext cx="965373" cy="1803567"/>
          </a:xfrm>
          <a:prstGeom prst="round2SameRect">
            <a:avLst>
              <a:gd name="adj1" fmla="val 8772"/>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600" dirty="0">
              <a:solidFill>
                <a:srgbClr val="FFFFFF"/>
              </a:solidFill>
              <a:latin typeface="Arial"/>
            </a:endParaRPr>
          </a:p>
        </p:txBody>
      </p:sp>
      <p:sp>
        <p:nvSpPr>
          <p:cNvPr id="62" name="Rectangle 61"/>
          <p:cNvSpPr>
            <a:spLocks noChangeArrowheads="1"/>
          </p:cNvSpPr>
          <p:nvPr/>
        </p:nvSpPr>
        <p:spPr bwMode="white">
          <a:xfrm>
            <a:off x="197964" y="2795646"/>
            <a:ext cx="1776378" cy="682238"/>
          </a:xfrm>
          <a:prstGeom prst="rect">
            <a:avLst/>
          </a:prstGeom>
          <a:noFill/>
          <a:ln w="9525">
            <a:noFill/>
            <a:miter lim="800000"/>
            <a:headEnd/>
            <a:tailEnd/>
          </a:ln>
        </p:spPr>
        <p:txBody>
          <a:bodyPr wrap="square" anchor="t" anchorCtr="0">
            <a:spAutoFit/>
          </a:bodyPr>
          <a:lstStyle/>
          <a:p>
            <a:pPr algn="r" defTabSz="814388" eaLnBrk="0" hangingPunct="0">
              <a:lnSpc>
                <a:spcPts val="2300"/>
              </a:lnSpc>
            </a:pPr>
            <a:r>
              <a:rPr lang="en-US" dirty="0">
                <a:solidFill>
                  <a:srgbClr val="FFFFFF"/>
                </a:solidFill>
                <a:latin typeface="Arial"/>
                <a:ea typeface="ＭＳ Ｐゴシック" pitchFamily="34" charset="-128"/>
              </a:rPr>
              <a:t>Business Opportunities</a:t>
            </a:r>
          </a:p>
        </p:txBody>
      </p:sp>
      <p:sp>
        <p:nvSpPr>
          <p:cNvPr id="63" name="Round Same Side Corner Rectangle 62"/>
          <p:cNvSpPr/>
          <p:nvPr/>
        </p:nvSpPr>
        <p:spPr bwMode="gray">
          <a:xfrm rot="5400000" flipV="1">
            <a:off x="445987" y="3582184"/>
            <a:ext cx="1489107" cy="1803567"/>
          </a:xfrm>
          <a:prstGeom prst="round2SameRect">
            <a:avLst>
              <a:gd name="adj1" fmla="val 5317"/>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600" dirty="0">
              <a:solidFill>
                <a:srgbClr val="FFFFFF"/>
              </a:solidFill>
              <a:latin typeface="Arial"/>
            </a:endParaRPr>
          </a:p>
        </p:txBody>
      </p:sp>
      <p:sp>
        <p:nvSpPr>
          <p:cNvPr id="66" name="Rectangle 65"/>
          <p:cNvSpPr>
            <a:spLocks noChangeArrowheads="1"/>
          </p:cNvSpPr>
          <p:nvPr/>
        </p:nvSpPr>
        <p:spPr bwMode="white">
          <a:xfrm>
            <a:off x="355430" y="4115492"/>
            <a:ext cx="1618911" cy="682238"/>
          </a:xfrm>
          <a:prstGeom prst="rect">
            <a:avLst/>
          </a:prstGeom>
          <a:noFill/>
          <a:ln w="9525">
            <a:noFill/>
            <a:miter lim="800000"/>
            <a:headEnd/>
            <a:tailEnd/>
          </a:ln>
        </p:spPr>
        <p:txBody>
          <a:bodyPr wrap="square" anchor="t" anchorCtr="0">
            <a:spAutoFit/>
          </a:bodyPr>
          <a:lstStyle/>
          <a:p>
            <a:pPr algn="r" defTabSz="814388" eaLnBrk="0" hangingPunct="0">
              <a:lnSpc>
                <a:spcPts val="2300"/>
              </a:lnSpc>
            </a:pPr>
            <a:r>
              <a:rPr lang="en-US" dirty="0">
                <a:solidFill>
                  <a:srgbClr val="FFFFFF"/>
                </a:solidFill>
                <a:latin typeface="Arial"/>
                <a:ea typeface="ＭＳ Ｐゴシック" pitchFamily="34" charset="-128"/>
              </a:rPr>
              <a:t>Technology</a:t>
            </a:r>
          </a:p>
          <a:p>
            <a:pPr algn="r" defTabSz="814388" eaLnBrk="0" hangingPunct="0">
              <a:lnSpc>
                <a:spcPts val="2300"/>
              </a:lnSpc>
            </a:pPr>
            <a:r>
              <a:rPr lang="en-US" dirty="0">
                <a:solidFill>
                  <a:srgbClr val="FFFFFF"/>
                </a:solidFill>
                <a:latin typeface="Arial"/>
                <a:ea typeface="ＭＳ Ｐゴシック" pitchFamily="34" charset="-128"/>
              </a:rPr>
              <a:t>Enablers</a:t>
            </a:r>
          </a:p>
        </p:txBody>
      </p:sp>
      <p:sp>
        <p:nvSpPr>
          <p:cNvPr id="67" name="Round Same Side Corner Rectangle 66"/>
          <p:cNvSpPr/>
          <p:nvPr/>
        </p:nvSpPr>
        <p:spPr bwMode="gray">
          <a:xfrm rot="16200000">
            <a:off x="612605" y="4997278"/>
            <a:ext cx="1155873" cy="1803567"/>
          </a:xfrm>
          <a:prstGeom prst="round2SameRect">
            <a:avLst>
              <a:gd name="adj1" fmla="val 8772"/>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600" dirty="0">
              <a:solidFill>
                <a:srgbClr val="FFFFFF"/>
              </a:solidFill>
              <a:latin typeface="Arial"/>
            </a:endParaRPr>
          </a:p>
        </p:txBody>
      </p:sp>
      <p:sp>
        <p:nvSpPr>
          <p:cNvPr id="68" name="Rectangle 67"/>
          <p:cNvSpPr/>
          <p:nvPr/>
        </p:nvSpPr>
        <p:spPr>
          <a:xfrm rot="16200000">
            <a:off x="5043401" y="2376400"/>
            <a:ext cx="1155873" cy="7045326"/>
          </a:xfrm>
          <a:prstGeom prst="rect">
            <a:avLst/>
          </a:prstGeom>
          <a:gradFill flip="none" rotWithShape="1">
            <a:gsLst>
              <a:gs pos="0">
                <a:schemeClr val="bg1">
                  <a:lumMod val="75000"/>
                  <a:alpha val="0"/>
                </a:schemeClr>
              </a:gs>
              <a:gs pos="100000">
                <a:schemeClr val="bg1">
                  <a:lumMod val="75000"/>
                  <a:alpha val="39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70" name="Rectangle 69"/>
          <p:cNvSpPr>
            <a:spLocks noChangeArrowheads="1"/>
          </p:cNvSpPr>
          <p:nvPr/>
        </p:nvSpPr>
        <p:spPr bwMode="white">
          <a:xfrm>
            <a:off x="355431" y="5722920"/>
            <a:ext cx="1618911" cy="366126"/>
          </a:xfrm>
          <a:prstGeom prst="rect">
            <a:avLst/>
          </a:prstGeom>
          <a:noFill/>
          <a:ln w="9525">
            <a:noFill/>
            <a:miter lim="800000"/>
            <a:headEnd/>
            <a:tailEnd/>
          </a:ln>
        </p:spPr>
        <p:txBody>
          <a:bodyPr wrap="square" anchor="t" anchorCtr="0">
            <a:spAutoFit/>
          </a:bodyPr>
          <a:lstStyle/>
          <a:p>
            <a:pPr algn="r" defTabSz="814388" rtl="0" eaLnBrk="0" hangingPunct="0">
              <a:lnSpc>
                <a:spcPts val="2300"/>
              </a:lnSpc>
            </a:pPr>
            <a:r>
              <a:rPr lang="en-US" dirty="0">
                <a:solidFill>
                  <a:srgbClr val="FFFFFF"/>
                </a:solidFill>
                <a:latin typeface="Arial"/>
                <a:ea typeface="ＭＳ Ｐゴシック" pitchFamily="34" charset="-128"/>
              </a:rPr>
              <a:t>Platforms</a:t>
            </a:r>
          </a:p>
        </p:txBody>
      </p:sp>
      <p:cxnSp>
        <p:nvCxnSpPr>
          <p:cNvPr id="56" name="Straight Connector 55"/>
          <p:cNvCxnSpPr/>
          <p:nvPr/>
        </p:nvCxnSpPr>
        <p:spPr>
          <a:xfrm flipV="1">
            <a:off x="2092327" y="1567185"/>
            <a:ext cx="0" cy="4937760"/>
          </a:xfrm>
          <a:prstGeom prst="line">
            <a:avLst/>
          </a:prstGeom>
          <a:noFill/>
          <a:ln w="25400" cap="flat" cmpd="sng" algn="ctr">
            <a:solidFill>
              <a:schemeClr val="tx1"/>
            </a:solidFill>
            <a:prstDash val="solid"/>
            <a:round/>
            <a:headEnd type="none" w="med" len="med"/>
            <a:tailEnd type="none" w="med" len="med"/>
          </a:ln>
        </p:spPr>
      </p:cxnSp>
      <p:grpSp>
        <p:nvGrpSpPr>
          <p:cNvPr id="4" name="Group 2"/>
          <p:cNvGrpSpPr/>
          <p:nvPr/>
        </p:nvGrpSpPr>
        <p:grpSpPr>
          <a:xfrm>
            <a:off x="2799475" y="1831798"/>
            <a:ext cx="1400646" cy="632047"/>
            <a:chOff x="2311870" y="1779791"/>
            <a:chExt cx="1400646" cy="632047"/>
          </a:xfrm>
        </p:grpSpPr>
        <p:sp>
          <p:nvSpPr>
            <p:cNvPr id="57" name="TextBox 56"/>
            <p:cNvSpPr txBox="1"/>
            <p:nvPr/>
          </p:nvSpPr>
          <p:spPr>
            <a:xfrm>
              <a:off x="2823536" y="1948191"/>
              <a:ext cx="888980" cy="326243"/>
            </a:xfrm>
            <a:prstGeom prst="rect">
              <a:avLst/>
            </a:prstGeom>
            <a:noFill/>
          </p:spPr>
          <p:txBody>
            <a:bodyPr wrap="square" rtlCol="0">
              <a:spAutoFit/>
            </a:bodyPr>
            <a:lstStyle/>
            <a:p>
              <a:pPr algn="l" rtl="0" fontAlgn="base">
                <a:lnSpc>
                  <a:spcPct val="95000"/>
                </a:lnSpc>
                <a:spcBef>
                  <a:spcPts val="600"/>
                </a:spcBef>
                <a:buClr>
                  <a:srgbClr val="00A1DA"/>
                </a:buClr>
                <a:buSzPct val="90000"/>
                <a:defRPr/>
              </a:pPr>
              <a:r>
                <a:rPr lang="en-US" sz="1600" dirty="0">
                  <a:solidFill>
                    <a:schemeClr val="accent4">
                      <a:lumMod val="90000"/>
                      <a:lumOff val="10000"/>
                    </a:schemeClr>
                  </a:solidFill>
                  <a:latin typeface="Arial"/>
                  <a:ea typeface="+mn-ea"/>
                  <a:cs typeface="+mn-cs"/>
                </a:rPr>
                <a:t>Mobility</a:t>
              </a:r>
            </a:p>
          </p:txBody>
        </p:sp>
        <p:pic>
          <p:nvPicPr>
            <p:cNvPr id="36" name="Picture 3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311870" y="1779791"/>
              <a:ext cx="632047" cy="632047"/>
            </a:xfrm>
            <a:prstGeom prst="rect">
              <a:avLst/>
            </a:prstGeom>
          </p:spPr>
        </p:pic>
      </p:grpSp>
      <p:grpSp>
        <p:nvGrpSpPr>
          <p:cNvPr id="5" name="Group 3"/>
          <p:cNvGrpSpPr/>
          <p:nvPr/>
        </p:nvGrpSpPr>
        <p:grpSpPr>
          <a:xfrm>
            <a:off x="4792648" y="1721535"/>
            <a:ext cx="1556615" cy="790580"/>
            <a:chOff x="4305043" y="1669528"/>
            <a:chExt cx="1556615" cy="790580"/>
          </a:xfrm>
        </p:grpSpPr>
        <p:pic>
          <p:nvPicPr>
            <p:cNvPr id="37" name="Picture 36"/>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305043" y="1669528"/>
              <a:ext cx="790580" cy="790580"/>
            </a:xfrm>
            <a:prstGeom prst="rect">
              <a:avLst/>
            </a:prstGeom>
          </p:spPr>
        </p:pic>
        <p:sp>
          <p:nvSpPr>
            <p:cNvPr id="39" name="TextBox 38"/>
            <p:cNvSpPr txBox="1"/>
            <p:nvPr/>
          </p:nvSpPr>
          <p:spPr>
            <a:xfrm>
              <a:off x="5106975" y="1948191"/>
              <a:ext cx="754683" cy="326243"/>
            </a:xfrm>
            <a:prstGeom prst="rect">
              <a:avLst/>
            </a:prstGeom>
            <a:noFill/>
          </p:spPr>
          <p:txBody>
            <a:bodyPr wrap="square" rtlCol="0">
              <a:spAutoFit/>
            </a:bodyPr>
            <a:lstStyle/>
            <a:p>
              <a:pPr algn="l" rtl="0" fontAlgn="base">
                <a:lnSpc>
                  <a:spcPct val="95000"/>
                </a:lnSpc>
                <a:spcBef>
                  <a:spcPts val="600"/>
                </a:spcBef>
                <a:buClr>
                  <a:srgbClr val="00A1DA"/>
                </a:buClr>
                <a:buSzPct val="90000"/>
                <a:defRPr/>
              </a:pPr>
              <a:r>
                <a:rPr lang="en-US" sz="1600" dirty="0">
                  <a:solidFill>
                    <a:schemeClr val="accent4">
                      <a:lumMod val="90000"/>
                      <a:lumOff val="10000"/>
                    </a:schemeClr>
                  </a:solidFill>
                  <a:latin typeface="Arial"/>
                  <a:ea typeface="+mn-ea"/>
                  <a:cs typeface="+mn-cs"/>
                </a:rPr>
                <a:t>Cloud</a:t>
              </a:r>
            </a:p>
          </p:txBody>
        </p:sp>
      </p:grpSp>
      <p:grpSp>
        <p:nvGrpSpPr>
          <p:cNvPr id="6" name="Group 4"/>
          <p:cNvGrpSpPr/>
          <p:nvPr/>
        </p:nvGrpSpPr>
        <p:grpSpPr>
          <a:xfrm>
            <a:off x="6903045" y="1775778"/>
            <a:ext cx="1527446" cy="790581"/>
            <a:chOff x="6415440" y="1723771"/>
            <a:chExt cx="1527446" cy="790581"/>
          </a:xfrm>
        </p:grpSpPr>
        <p:pic>
          <p:nvPicPr>
            <p:cNvPr id="38" name="Picture 37"/>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415440" y="1723771"/>
              <a:ext cx="790581" cy="790581"/>
            </a:xfrm>
            <a:prstGeom prst="rect">
              <a:avLst/>
            </a:prstGeom>
          </p:spPr>
        </p:pic>
        <p:sp>
          <p:nvSpPr>
            <p:cNvPr id="40" name="TextBox 39"/>
            <p:cNvSpPr txBox="1"/>
            <p:nvPr/>
          </p:nvSpPr>
          <p:spPr>
            <a:xfrm>
              <a:off x="7225124" y="1948191"/>
              <a:ext cx="717762" cy="326243"/>
            </a:xfrm>
            <a:prstGeom prst="rect">
              <a:avLst/>
            </a:prstGeom>
            <a:noFill/>
          </p:spPr>
          <p:txBody>
            <a:bodyPr wrap="square" rtlCol="0">
              <a:spAutoFit/>
            </a:bodyPr>
            <a:lstStyle/>
            <a:p>
              <a:pPr algn="l" rtl="0" fontAlgn="base">
                <a:lnSpc>
                  <a:spcPct val="95000"/>
                </a:lnSpc>
                <a:spcBef>
                  <a:spcPts val="600"/>
                </a:spcBef>
                <a:buClr>
                  <a:srgbClr val="00A1DA"/>
                </a:buClr>
                <a:buSzPct val="90000"/>
                <a:defRPr/>
              </a:pPr>
              <a:r>
                <a:rPr lang="en-US" sz="1600" dirty="0">
                  <a:solidFill>
                    <a:schemeClr val="accent4">
                      <a:lumMod val="90000"/>
                      <a:lumOff val="10000"/>
                    </a:schemeClr>
                  </a:solidFill>
                  <a:latin typeface="Arial"/>
                  <a:ea typeface="+mn-ea"/>
                  <a:cs typeface="+mn-cs"/>
                </a:rPr>
                <a:t>Video</a:t>
              </a:r>
            </a:p>
          </p:txBody>
        </p:sp>
      </p:grpSp>
      <p:sp>
        <p:nvSpPr>
          <p:cNvPr id="44" name="TextBox 4"/>
          <p:cNvSpPr txBox="1">
            <a:spLocks noChangeArrowheads="1"/>
          </p:cNvSpPr>
          <p:nvPr/>
        </p:nvSpPr>
        <p:spPr bwMode="auto">
          <a:xfrm>
            <a:off x="2422599" y="3007460"/>
            <a:ext cx="1549470" cy="441793"/>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defPPr>
              <a:defRPr lang="en-US"/>
            </a:defPPr>
            <a:lvl1pPr algn="ctr" fontAlgn="base">
              <a:lnSpc>
                <a:spcPct val="90000"/>
              </a:lnSpc>
              <a:spcBef>
                <a:spcPct val="0"/>
              </a:spcBef>
              <a:spcAft>
                <a:spcPct val="0"/>
              </a:spcAft>
              <a:defRPr sz="2000">
                <a:latin typeface="Arial" pitchFamily="34" charset="0"/>
              </a:defRPr>
            </a:lvl1pPr>
          </a:lstStyle>
          <a:p>
            <a:pPr rtl="0"/>
            <a:r>
              <a:rPr lang="en-US" altLang="zh-CN" sz="1300" kern="1200" dirty="0" smtClean="0">
                <a:solidFill>
                  <a:srgbClr val="FFFFFF"/>
                </a:solidFill>
                <a:latin typeface="Arial"/>
                <a:ea typeface="ＭＳ Ｐゴシック" pitchFamily="34" charset="-128"/>
                <a:cs typeface="+mn-cs"/>
              </a:rPr>
              <a:t>Collaboration</a:t>
            </a:r>
            <a:endParaRPr lang="en-US" altLang="zh-CN" sz="1300" kern="1200" dirty="0">
              <a:solidFill>
                <a:srgbClr val="FFFFFF"/>
              </a:solidFill>
              <a:latin typeface="Arial"/>
              <a:ea typeface="ＭＳ Ｐゴシック" pitchFamily="34" charset="-128"/>
              <a:cs typeface="+mn-cs"/>
            </a:endParaRPr>
          </a:p>
        </p:txBody>
      </p:sp>
      <p:sp>
        <p:nvSpPr>
          <p:cNvPr id="45" name="TextBox 4"/>
          <p:cNvSpPr txBox="1">
            <a:spLocks noChangeArrowheads="1"/>
          </p:cNvSpPr>
          <p:nvPr/>
        </p:nvSpPr>
        <p:spPr bwMode="auto">
          <a:xfrm>
            <a:off x="4112852" y="3007460"/>
            <a:ext cx="2227369" cy="441793"/>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defPPr>
              <a:defRPr lang="en-US"/>
            </a:defPPr>
            <a:lvl1pPr algn="ctr" fontAlgn="base">
              <a:lnSpc>
                <a:spcPct val="90000"/>
              </a:lnSpc>
              <a:spcBef>
                <a:spcPct val="0"/>
              </a:spcBef>
              <a:spcAft>
                <a:spcPct val="0"/>
              </a:spcAft>
              <a:defRPr sz="2000">
                <a:latin typeface="Arial" pitchFamily="34" charset="0"/>
              </a:defRPr>
            </a:lvl1pPr>
          </a:lstStyle>
          <a:p>
            <a:pPr rtl="0"/>
            <a:r>
              <a:rPr lang="en-US" altLang="zh-CN" sz="1300" kern="1200" dirty="0" smtClean="0">
                <a:solidFill>
                  <a:srgbClr val="FFFFFF"/>
                </a:solidFill>
                <a:latin typeface="Arial"/>
                <a:ea typeface="ＭＳ Ｐゴシック" pitchFamily="34" charset="-128"/>
                <a:cs typeface="+mn-cs"/>
              </a:rPr>
              <a:t>Simplified Operations</a:t>
            </a:r>
            <a:endParaRPr lang="en-US" altLang="zh-CN" sz="1300" kern="1200" dirty="0">
              <a:solidFill>
                <a:srgbClr val="FFFFFF"/>
              </a:solidFill>
              <a:latin typeface="Arial"/>
              <a:ea typeface="ＭＳ Ｐゴシック" pitchFamily="34" charset="-128"/>
              <a:cs typeface="+mn-cs"/>
            </a:endParaRPr>
          </a:p>
        </p:txBody>
      </p:sp>
      <p:sp>
        <p:nvSpPr>
          <p:cNvPr id="46" name="TextBox 4"/>
          <p:cNvSpPr txBox="1">
            <a:spLocks noChangeArrowheads="1"/>
          </p:cNvSpPr>
          <p:nvPr/>
        </p:nvSpPr>
        <p:spPr bwMode="auto">
          <a:xfrm>
            <a:off x="6481005" y="3007460"/>
            <a:ext cx="1688608" cy="441793"/>
          </a:xfrm>
          <a:prstGeom prst="roundRect">
            <a:avLst/>
          </a:prstGeom>
          <a:solidFill>
            <a:srgbClr val="5C5E6C"/>
          </a:solidFill>
          <a:ln w="9525" algn="ctr">
            <a:noFill/>
            <a:miter lim="800000"/>
            <a:headEnd/>
            <a:tailEnd/>
          </a:ln>
          <a:effectLst/>
        </p:spPr>
        <p:txBody>
          <a:bodyPr vert="horz" wrap="none" lIns="73025" tIns="36511" rIns="73025" bIns="36511" numCol="1" anchor="ctr" anchorCtr="0" compatLnSpc="1">
            <a:prstTxWarp prst="textNoShape">
              <a:avLst/>
            </a:prstTxWarp>
          </a:bodyPr>
          <a:lstStyle>
            <a:defPPr>
              <a:defRPr lang="en-US"/>
            </a:defPPr>
            <a:lvl1pPr algn="ctr" fontAlgn="base">
              <a:lnSpc>
                <a:spcPct val="90000"/>
              </a:lnSpc>
              <a:spcBef>
                <a:spcPct val="0"/>
              </a:spcBef>
              <a:spcAft>
                <a:spcPct val="0"/>
              </a:spcAft>
              <a:defRPr sz="2000">
                <a:latin typeface="Arial" pitchFamily="34" charset="0"/>
              </a:defRPr>
            </a:lvl1pPr>
          </a:lstStyle>
          <a:p>
            <a:pPr rtl="0"/>
            <a:r>
              <a:rPr lang="en-US" altLang="zh-CN" sz="1300" kern="1200" dirty="0" smtClean="0">
                <a:solidFill>
                  <a:srgbClr val="FFFFFF"/>
                </a:solidFill>
                <a:latin typeface="Arial"/>
                <a:ea typeface="ＭＳ Ｐゴシック" pitchFamily="34" charset="-128"/>
                <a:cs typeface="+mn-cs"/>
              </a:rPr>
              <a:t>Business Agility</a:t>
            </a:r>
            <a:endParaRPr lang="en-US" altLang="zh-CN" sz="1300" kern="1200" dirty="0">
              <a:solidFill>
                <a:srgbClr val="FFFFFF"/>
              </a:solidFill>
              <a:latin typeface="Arial"/>
              <a:ea typeface="ＭＳ Ｐゴシック" pitchFamily="34" charset="-128"/>
              <a:cs typeface="+mn-cs"/>
            </a:endParaRPr>
          </a:p>
        </p:txBody>
      </p:sp>
      <p:sp>
        <p:nvSpPr>
          <p:cNvPr id="98" name="Rounded Rectangle 97"/>
          <p:cNvSpPr/>
          <p:nvPr/>
        </p:nvSpPr>
        <p:spPr>
          <a:xfrm>
            <a:off x="7568281" y="132510"/>
            <a:ext cx="1422501" cy="413589"/>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100" kern="1200" dirty="0" smtClean="0">
                <a:solidFill>
                  <a:srgbClr val="FFFFFF"/>
                </a:solidFill>
                <a:ea typeface="+mn-ea"/>
                <a:cs typeface="+mn-cs"/>
              </a:rPr>
              <a:t>Core</a:t>
            </a:r>
            <a:br>
              <a:rPr lang="en-US" sz="1100" kern="1200" dirty="0" smtClean="0">
                <a:solidFill>
                  <a:srgbClr val="FFFFFF"/>
                </a:solidFill>
                <a:ea typeface="+mn-ea"/>
                <a:cs typeface="+mn-cs"/>
              </a:rPr>
            </a:br>
            <a:r>
              <a:rPr lang="en-US" sz="1100" kern="1200" dirty="0" smtClean="0">
                <a:solidFill>
                  <a:srgbClr val="FFFFFF"/>
                </a:solidFill>
                <a:ea typeface="+mn-ea"/>
                <a:cs typeface="+mn-cs"/>
              </a:rPr>
              <a:t>Network</a:t>
            </a:r>
            <a:endParaRPr lang="en-US" sz="1100" kern="1200" dirty="0">
              <a:solidFill>
                <a:srgbClr val="FFFFFF"/>
              </a:solidFill>
              <a:ea typeface="+mn-ea"/>
              <a:cs typeface="+mn-cs"/>
            </a:endParaRPr>
          </a:p>
        </p:txBody>
      </p:sp>
      <p:sp>
        <p:nvSpPr>
          <p:cNvPr id="69" name="TextBox 68"/>
          <p:cNvSpPr txBox="1"/>
          <p:nvPr/>
        </p:nvSpPr>
        <p:spPr>
          <a:xfrm>
            <a:off x="2332655" y="5768971"/>
            <a:ext cx="1026765" cy="326243"/>
          </a:xfrm>
          <a:prstGeom prst="rect">
            <a:avLst/>
          </a:prstGeom>
          <a:noFill/>
        </p:spPr>
        <p:txBody>
          <a:bodyPr wrap="square" rtlCol="0" anchor="ctr">
            <a:spAutoFit/>
          </a:bodyPr>
          <a:lstStyle/>
          <a:p>
            <a:pPr algn="ctr" rtl="0" fontAlgn="base">
              <a:lnSpc>
                <a:spcPct val="95000"/>
              </a:lnSpc>
              <a:spcBef>
                <a:spcPts val="600"/>
              </a:spcBef>
              <a:buClr>
                <a:srgbClr val="00A1DA"/>
              </a:buClr>
              <a:buSzPct val="90000"/>
              <a:defRPr/>
            </a:pPr>
            <a:r>
              <a:rPr lang="en-US" sz="1600" b="1" dirty="0">
                <a:solidFill>
                  <a:schemeClr val="bg1">
                    <a:lumMod val="50000"/>
                  </a:schemeClr>
                </a:solidFill>
                <a:latin typeface="Arial"/>
                <a:ea typeface="+mn-ea"/>
                <a:cs typeface="+mn-cs"/>
              </a:rPr>
              <a:t>Catalyst</a:t>
            </a:r>
          </a:p>
        </p:txBody>
      </p:sp>
      <p:sp>
        <p:nvSpPr>
          <p:cNvPr id="47" name="TextBox 46"/>
          <p:cNvSpPr txBox="1"/>
          <p:nvPr/>
        </p:nvSpPr>
        <p:spPr>
          <a:xfrm>
            <a:off x="3391644" y="6142391"/>
            <a:ext cx="1826050" cy="297004"/>
          </a:xfrm>
          <a:prstGeom prst="rect">
            <a:avLst/>
          </a:prstGeom>
          <a:noFill/>
        </p:spPr>
        <p:txBody>
          <a:bodyPr wrap="square" rtlCol="0">
            <a:spAutoFit/>
          </a:bodyPr>
          <a:lstStyle/>
          <a:p>
            <a:pPr algn="ctr" rtl="0" fontAlgn="base">
              <a:lnSpc>
                <a:spcPct val="95000"/>
              </a:lnSpc>
              <a:spcBef>
                <a:spcPts val="600"/>
              </a:spcBef>
              <a:buClr>
                <a:srgbClr val="00A1DA"/>
              </a:buClr>
              <a:buSzPct val="90000"/>
              <a:defRPr/>
            </a:pPr>
            <a:r>
              <a:rPr lang="en-US" sz="1400" dirty="0">
                <a:solidFill>
                  <a:schemeClr val="accent4">
                    <a:lumMod val="90000"/>
                    <a:lumOff val="10000"/>
                  </a:schemeClr>
                </a:solidFill>
                <a:latin typeface="Arial"/>
                <a:ea typeface="+mn-ea"/>
                <a:cs typeface="+mn-cs"/>
              </a:rPr>
              <a:t>3560-X/3750-X</a:t>
            </a:r>
          </a:p>
        </p:txBody>
      </p:sp>
      <p:pic>
        <p:nvPicPr>
          <p:cNvPr id="2051" name="Picture 3" descr="C:\Users\Michaela.DUARTE\Desktop\Catalyst_3750.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837175" y="5462485"/>
            <a:ext cx="934988" cy="636018"/>
          </a:xfrm>
          <a:prstGeom prst="rect">
            <a:avLst/>
          </a:prstGeom>
          <a:noFill/>
          <a:ln w="9525">
            <a:noFill/>
            <a:miter lim="800000"/>
            <a:headEnd/>
            <a:tailEnd/>
          </a:ln>
          <a:effectLst>
            <a:outerShdw blurRad="127000" dist="38100" dir="5400000" algn="t"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5" name="TextBox 64"/>
          <p:cNvSpPr txBox="1"/>
          <p:nvPr/>
        </p:nvSpPr>
        <p:spPr>
          <a:xfrm>
            <a:off x="5405119" y="6142391"/>
            <a:ext cx="971963" cy="297004"/>
          </a:xfrm>
          <a:prstGeom prst="rect">
            <a:avLst/>
          </a:prstGeom>
          <a:noFill/>
        </p:spPr>
        <p:txBody>
          <a:bodyPr wrap="square" rtlCol="0">
            <a:spAutoFit/>
          </a:bodyPr>
          <a:lstStyle/>
          <a:p>
            <a:pPr algn="ctr" rtl="0" fontAlgn="base">
              <a:lnSpc>
                <a:spcPct val="95000"/>
              </a:lnSpc>
              <a:spcBef>
                <a:spcPts val="600"/>
              </a:spcBef>
              <a:buClr>
                <a:srgbClr val="00A1DA"/>
              </a:buClr>
              <a:buSzPct val="90000"/>
              <a:defRPr/>
            </a:pPr>
            <a:r>
              <a:rPr lang="en-US" sz="1400" dirty="0">
                <a:solidFill>
                  <a:schemeClr val="accent4">
                    <a:lumMod val="90000"/>
                    <a:lumOff val="10000"/>
                  </a:schemeClr>
                </a:solidFill>
                <a:latin typeface="Arial"/>
                <a:ea typeface="+mn-ea"/>
                <a:cs typeface="+mn-cs"/>
              </a:rPr>
              <a:t>4500-E</a:t>
            </a:r>
          </a:p>
        </p:txBody>
      </p:sp>
      <p:pic>
        <p:nvPicPr>
          <p:cNvPr id="73" name="Picture 2"/>
          <p:cNvPicPr>
            <a:picLocks noChangeAspect="1" noChangeArrowheads="1"/>
          </p:cNvPicPr>
          <p:nvPr/>
        </p:nvPicPr>
        <p:blipFill>
          <a:blip r:embed="rId7" cstate="print"/>
          <a:srcRect/>
          <a:stretch>
            <a:fillRect/>
          </a:stretch>
        </p:blipFill>
        <p:spPr bwMode="auto">
          <a:xfrm>
            <a:off x="5181398" y="5495458"/>
            <a:ext cx="1419404" cy="538353"/>
          </a:xfrm>
          <a:prstGeom prst="rect">
            <a:avLst/>
          </a:prstGeom>
          <a:noFill/>
          <a:ln w="9525">
            <a:noFill/>
            <a:miter lim="800000"/>
            <a:headEnd/>
            <a:tailEnd/>
          </a:ln>
          <a:effectLst>
            <a:outerShdw blurRad="127000" dist="38100" dir="5400000" algn="t" rotWithShape="0">
              <a:prstClr val="black">
                <a:alpha val="40000"/>
              </a:prstClr>
            </a:outerShdw>
          </a:effectLst>
        </p:spPr>
      </p:pic>
      <p:sp>
        <p:nvSpPr>
          <p:cNvPr id="71" name="TextBox 70"/>
          <p:cNvSpPr txBox="1"/>
          <p:nvPr/>
        </p:nvSpPr>
        <p:spPr>
          <a:xfrm>
            <a:off x="7058590" y="6142391"/>
            <a:ext cx="1119040" cy="297004"/>
          </a:xfrm>
          <a:prstGeom prst="rect">
            <a:avLst/>
          </a:prstGeom>
          <a:noFill/>
        </p:spPr>
        <p:txBody>
          <a:bodyPr wrap="square" rtlCol="0">
            <a:spAutoFit/>
          </a:bodyPr>
          <a:lstStyle/>
          <a:p>
            <a:pPr algn="ctr" rtl="0" fontAlgn="base">
              <a:lnSpc>
                <a:spcPct val="95000"/>
              </a:lnSpc>
              <a:spcBef>
                <a:spcPts val="600"/>
              </a:spcBef>
              <a:buClr>
                <a:srgbClr val="00A1DA"/>
              </a:buClr>
              <a:buSzPct val="90000"/>
              <a:defRPr/>
            </a:pPr>
            <a:r>
              <a:rPr lang="en-US" sz="1400" dirty="0">
                <a:solidFill>
                  <a:schemeClr val="accent4">
                    <a:lumMod val="90000"/>
                    <a:lumOff val="10000"/>
                  </a:schemeClr>
                </a:solidFill>
                <a:latin typeface="Arial"/>
                <a:ea typeface="+mn-ea"/>
                <a:cs typeface="+mn-cs"/>
              </a:rPr>
              <a:t>6500-E</a:t>
            </a:r>
          </a:p>
        </p:txBody>
      </p:sp>
      <p:pic>
        <p:nvPicPr>
          <p:cNvPr id="75" name="Picture 2"/>
          <p:cNvPicPr>
            <a:picLocks noChangeAspect="1" noChangeArrowheads="1"/>
          </p:cNvPicPr>
          <p:nvPr/>
        </p:nvPicPr>
        <p:blipFill>
          <a:blip r:embed="rId8" cstate="print"/>
          <a:srcRect/>
          <a:stretch>
            <a:fillRect/>
          </a:stretch>
        </p:blipFill>
        <p:spPr bwMode="auto">
          <a:xfrm>
            <a:off x="7015620" y="5388225"/>
            <a:ext cx="1204980" cy="689740"/>
          </a:xfrm>
          <a:prstGeom prst="rect">
            <a:avLst/>
          </a:prstGeom>
          <a:noFill/>
          <a:ln w="9525">
            <a:noFill/>
            <a:miter lim="800000"/>
            <a:headEnd/>
            <a:tailEnd/>
          </a:ln>
          <a:effectLst>
            <a:outerShdw blurRad="127000" dist="38100" dir="5400000" algn="t" rotWithShape="0">
              <a:prstClr val="black">
                <a:alpha val="40000"/>
              </a:prstClr>
            </a:outerShdw>
          </a:effectLst>
        </p:spPr>
      </p:pic>
    </p:spTree>
    <p:extLst>
      <p:ext uri="{BB962C8B-B14F-4D97-AF65-F5344CB8AC3E}">
        <p14:creationId xmlns:mc="http://schemas.openxmlformats.org/markup-compatibility/2006" xmlns:mv="urn:schemas-microsoft-com:mac:vml" xmlns:p14="http://schemas.microsoft.com/office/powerpoint/2010/main" xmlns="" val="1235028306"/>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flipV="1">
            <a:off x="1941397" y="1780648"/>
            <a:ext cx="1656796" cy="1821717"/>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71" name="Rectangle 70"/>
          <p:cNvSpPr/>
          <p:nvPr/>
        </p:nvSpPr>
        <p:spPr>
          <a:xfrm flipV="1">
            <a:off x="195474" y="1780648"/>
            <a:ext cx="1656796" cy="1821715"/>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74" name="Rectangle 73"/>
          <p:cNvSpPr/>
          <p:nvPr/>
        </p:nvSpPr>
        <p:spPr>
          <a:xfrm flipV="1">
            <a:off x="3687320" y="1780648"/>
            <a:ext cx="1656796" cy="1821716"/>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75" name="Rectangle 74"/>
          <p:cNvSpPr/>
          <p:nvPr/>
        </p:nvSpPr>
        <p:spPr>
          <a:xfrm flipV="1">
            <a:off x="5433243" y="1780648"/>
            <a:ext cx="1656796" cy="1821717"/>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76" name="Rectangle 75"/>
          <p:cNvSpPr/>
          <p:nvPr/>
        </p:nvSpPr>
        <p:spPr>
          <a:xfrm flipV="1">
            <a:off x="7179165" y="1780648"/>
            <a:ext cx="1656796" cy="1821717"/>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216" name="Rectangle 7"/>
          <p:cNvSpPr>
            <a:spLocks noGrp="1" noChangeArrowheads="1"/>
          </p:cNvSpPr>
          <p:nvPr>
            <p:ph type="title"/>
          </p:nvPr>
        </p:nvSpPr>
        <p:spPr/>
        <p:txBody>
          <a:bodyPr/>
          <a:lstStyle/>
          <a:p>
            <a:pPr lvl="0"/>
            <a:r>
              <a:rPr lang="en-US" noProof="0" dirty="0" smtClean="0"/>
              <a:t>Cisco Routing Differentiators for BYOD</a:t>
            </a:r>
            <a:endParaRPr lang="en-US" dirty="0" smtClean="0"/>
          </a:p>
        </p:txBody>
      </p:sp>
      <p:sp>
        <p:nvSpPr>
          <p:cNvPr id="20" name="Text Placeholder 19"/>
          <p:cNvSpPr>
            <a:spLocks noGrp="1"/>
          </p:cNvSpPr>
          <p:nvPr>
            <p:ph type="body" sz="quarter" idx="11"/>
          </p:nvPr>
        </p:nvSpPr>
        <p:spPr/>
        <p:txBody>
          <a:bodyPr/>
          <a:lstStyle/>
          <a:p>
            <a:r>
              <a:rPr lang="en-US" dirty="0" smtClean="0"/>
              <a:t>Cisco Integrated and Aggregation Services Routers</a:t>
            </a:r>
            <a:endParaRPr lang="en-US" dirty="0"/>
          </a:p>
        </p:txBody>
      </p:sp>
      <p:grpSp>
        <p:nvGrpSpPr>
          <p:cNvPr id="2" name="Group 1"/>
          <p:cNvGrpSpPr/>
          <p:nvPr/>
        </p:nvGrpSpPr>
        <p:grpSpPr>
          <a:xfrm>
            <a:off x="221115" y="2954944"/>
            <a:ext cx="8640487" cy="2450004"/>
            <a:chOff x="221115" y="2954944"/>
            <a:chExt cx="8640487" cy="2450004"/>
          </a:xfrm>
        </p:grpSpPr>
        <p:sp>
          <p:nvSpPr>
            <p:cNvPr id="63" name="Rounded Rectangle 62"/>
            <p:cNvSpPr/>
            <p:nvPr/>
          </p:nvSpPr>
          <p:spPr>
            <a:xfrm>
              <a:off x="221115" y="2954944"/>
              <a:ext cx="8640487" cy="2450004"/>
            </a:xfrm>
            <a:prstGeom prst="roundRect">
              <a:avLst>
                <a:gd name="adj" fmla="val 5053"/>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91440" rIns="91364" bIns="45680" rtlCol="0" anchor="ctr"/>
            <a:lstStyle/>
            <a:p>
              <a:pPr>
                <a:lnSpc>
                  <a:spcPct val="90000"/>
                </a:lnSpc>
                <a:spcBef>
                  <a:spcPts val="400"/>
                </a:spcBef>
              </a:pPr>
              <a:endParaRPr lang="en-US" dirty="0">
                <a:solidFill>
                  <a:srgbClr val="FFFFFF"/>
                </a:solidFill>
                <a:latin typeface="Arial"/>
              </a:endParaRPr>
            </a:p>
            <a:p>
              <a:pPr marL="338138" indent="-225425">
                <a:lnSpc>
                  <a:spcPct val="90000"/>
                </a:lnSpc>
                <a:spcBef>
                  <a:spcPts val="800"/>
                </a:spcBef>
                <a:buFont typeface="Arial" pitchFamily="34" charset="0"/>
                <a:buChar char="•"/>
              </a:pPr>
              <a:r>
                <a:rPr lang="en-US" sz="1400" dirty="0" smtClean="0">
                  <a:solidFill>
                    <a:srgbClr val="FFFFFF"/>
                  </a:solidFill>
                </a:rPr>
                <a:t>Comprehensive Security—Firewall</a:t>
              </a:r>
              <a:r>
                <a:rPr lang="en-US" sz="1400" dirty="0">
                  <a:solidFill>
                    <a:srgbClr val="FFFFFF"/>
                  </a:solidFill>
                </a:rPr>
                <a:t>, IPS, </a:t>
              </a:r>
              <a:r>
                <a:rPr lang="en-US" sz="1400" dirty="0" smtClean="0">
                  <a:solidFill>
                    <a:srgbClr val="FFFFFF"/>
                  </a:solidFill>
                </a:rPr>
                <a:t>ScanSafe </a:t>
              </a:r>
              <a:r>
                <a:rPr lang="en-US" sz="1400" dirty="0">
                  <a:solidFill>
                    <a:srgbClr val="FFFFFF"/>
                  </a:solidFill>
                </a:rPr>
                <a:t>Connector, Secure Access </a:t>
              </a:r>
              <a:r>
                <a:rPr lang="en-US" sz="1400" dirty="0" smtClean="0">
                  <a:solidFill>
                    <a:srgbClr val="FFFFFF"/>
                  </a:solidFill>
                </a:rPr>
                <a:t>(Cisco </a:t>
              </a:r>
              <a:r>
                <a:rPr lang="en-US" sz="1400" dirty="0" err="1" smtClean="0">
                  <a:solidFill>
                    <a:srgbClr val="FFFFFF"/>
                  </a:solidFill>
                </a:rPr>
                <a:t>EtherSwitch</a:t>
              </a:r>
              <a:r>
                <a:rPr lang="en-US" sz="1400" dirty="0" smtClean="0">
                  <a:solidFill>
                    <a:srgbClr val="FFFFFF"/>
                  </a:solidFill>
                </a:rPr>
                <a:t> </a:t>
              </a:r>
              <a:r>
                <a:rPr lang="en-US" sz="1400" dirty="0">
                  <a:solidFill>
                    <a:srgbClr val="FFFFFF"/>
                  </a:solidFill>
                </a:rPr>
                <a:t>modules, WLC on SRE, Integrated APs</a:t>
              </a:r>
              <a:r>
                <a:rPr lang="en-US" sz="1400" dirty="0" smtClean="0">
                  <a:solidFill>
                    <a:srgbClr val="FFFFFF"/>
                  </a:solidFill>
                </a:rPr>
                <a:t>)</a:t>
              </a:r>
              <a:endParaRPr lang="en-US" sz="1400" dirty="0">
                <a:solidFill>
                  <a:srgbClr val="000000"/>
                </a:solidFill>
              </a:endParaRPr>
            </a:p>
            <a:p>
              <a:pPr marL="338138" indent="-225425">
                <a:lnSpc>
                  <a:spcPct val="90000"/>
                </a:lnSpc>
                <a:spcBef>
                  <a:spcPts val="800"/>
                </a:spcBef>
                <a:buFont typeface="Arial" pitchFamily="34" charset="0"/>
                <a:buChar char="•"/>
              </a:pPr>
              <a:r>
                <a:rPr lang="en-US" sz="1400" dirty="0">
                  <a:solidFill>
                    <a:srgbClr val="FFFFFF"/>
                  </a:solidFill>
                </a:rPr>
                <a:t>End-to-end Visibility into Application </a:t>
              </a:r>
              <a:r>
                <a:rPr lang="en-US" sz="1400" dirty="0" smtClean="0">
                  <a:solidFill>
                    <a:srgbClr val="FFFFFF"/>
                  </a:solidFill>
                </a:rPr>
                <a:t>Performance—NBAR2</a:t>
              </a:r>
              <a:r>
                <a:rPr lang="en-US" sz="1400" dirty="0">
                  <a:solidFill>
                    <a:srgbClr val="FFFFFF"/>
                  </a:solidFill>
                </a:rPr>
                <a:t>, PA, FNF, Cisco Prime </a:t>
              </a:r>
              <a:r>
                <a:rPr lang="en-US" sz="1400" dirty="0" smtClean="0">
                  <a:solidFill>
                    <a:srgbClr val="FFFFFF"/>
                  </a:solidFill>
                </a:rPr>
                <a:t>Assurance</a:t>
              </a:r>
              <a:endParaRPr lang="en-US" sz="1400" dirty="0">
                <a:solidFill>
                  <a:srgbClr val="FFFFFF"/>
                </a:solidFill>
              </a:endParaRPr>
            </a:p>
            <a:p>
              <a:pPr marL="338138" indent="-225425">
                <a:lnSpc>
                  <a:spcPct val="90000"/>
                </a:lnSpc>
                <a:spcBef>
                  <a:spcPts val="800"/>
                </a:spcBef>
                <a:buFont typeface="Arial" pitchFamily="34" charset="0"/>
                <a:buChar char="•"/>
              </a:pPr>
              <a:r>
                <a:rPr lang="en-US" sz="1400" dirty="0">
                  <a:solidFill>
                    <a:srgbClr val="FFFFFF"/>
                  </a:solidFill>
                </a:rPr>
                <a:t>Optimized Application </a:t>
              </a:r>
              <a:r>
                <a:rPr lang="en-US" sz="1400" dirty="0" smtClean="0">
                  <a:solidFill>
                    <a:srgbClr val="FFFFFF"/>
                  </a:solidFill>
                </a:rPr>
                <a:t>Delivery—HQoS</a:t>
              </a:r>
              <a:r>
                <a:rPr lang="en-US" sz="1400" dirty="0">
                  <a:solidFill>
                    <a:srgbClr val="FFFFFF"/>
                  </a:solidFill>
                </a:rPr>
                <a:t>, PfR, Medianet, </a:t>
              </a:r>
              <a:r>
                <a:rPr lang="en-US" sz="1400" dirty="0" smtClean="0">
                  <a:solidFill>
                    <a:srgbClr val="FFFFFF"/>
                  </a:solidFill>
                </a:rPr>
                <a:t>WAAS</a:t>
              </a:r>
              <a:endParaRPr lang="en-US" sz="1400" dirty="0">
                <a:solidFill>
                  <a:srgbClr val="FFFFFF"/>
                </a:solidFill>
              </a:endParaRPr>
            </a:p>
            <a:p>
              <a:pPr marL="338138" indent="-225425">
                <a:lnSpc>
                  <a:spcPct val="90000"/>
                </a:lnSpc>
                <a:spcBef>
                  <a:spcPts val="800"/>
                </a:spcBef>
                <a:buFont typeface="Arial" pitchFamily="34" charset="0"/>
                <a:buChar char="•"/>
              </a:pPr>
              <a:r>
                <a:rPr lang="en-US" sz="1400" dirty="0">
                  <a:solidFill>
                    <a:srgbClr val="FFFFFF"/>
                  </a:solidFill>
                </a:rPr>
                <a:t>Continuous Access to </a:t>
              </a:r>
              <a:r>
                <a:rPr lang="en-US" sz="1400" dirty="0" smtClean="0">
                  <a:solidFill>
                    <a:srgbClr val="FFFFFF"/>
                  </a:solidFill>
                </a:rPr>
                <a:t>Applications—UCSE Virtualization</a:t>
              </a:r>
              <a:endParaRPr lang="en-US" sz="1400" dirty="0">
                <a:solidFill>
                  <a:srgbClr val="FFFFFF"/>
                </a:solidFill>
              </a:endParaRPr>
            </a:p>
            <a:p>
              <a:pPr marL="338138" indent="-225425">
                <a:lnSpc>
                  <a:spcPct val="90000"/>
                </a:lnSpc>
                <a:spcBef>
                  <a:spcPts val="800"/>
                </a:spcBef>
                <a:buFont typeface="Arial" pitchFamily="34" charset="0"/>
                <a:buChar char="•"/>
              </a:pPr>
              <a:r>
                <a:rPr lang="en-US" sz="1400" dirty="0">
                  <a:solidFill>
                    <a:srgbClr val="FFFFFF"/>
                  </a:solidFill>
                </a:rPr>
                <a:t>Optimized Survivable </a:t>
              </a:r>
              <a:r>
                <a:rPr lang="en-US" sz="1400" dirty="0" smtClean="0">
                  <a:solidFill>
                    <a:srgbClr val="FFFFFF"/>
                  </a:solidFill>
                </a:rPr>
                <a:t>Collaboration—SRST</a:t>
              </a:r>
              <a:r>
                <a:rPr lang="en-US" sz="1400" dirty="0">
                  <a:solidFill>
                    <a:srgbClr val="FFFFFF"/>
                  </a:solidFill>
                </a:rPr>
                <a:t>, PVDM3 (voice, video</a:t>
              </a:r>
              <a:r>
                <a:rPr lang="en-US" sz="1400" dirty="0" smtClean="0">
                  <a:solidFill>
                    <a:srgbClr val="FFFFFF"/>
                  </a:solidFill>
                </a:rPr>
                <a:t>)</a:t>
              </a:r>
              <a:endParaRPr lang="en-US" sz="1400" dirty="0">
                <a:solidFill>
                  <a:srgbClr val="FFFFFF"/>
                </a:solidFill>
              </a:endParaRPr>
            </a:p>
          </p:txBody>
        </p:sp>
        <p:sp>
          <p:nvSpPr>
            <p:cNvPr id="125" name="Rectangle 124"/>
            <p:cNvSpPr/>
            <p:nvPr/>
          </p:nvSpPr>
          <p:spPr>
            <a:xfrm>
              <a:off x="712459" y="3085748"/>
              <a:ext cx="7606518" cy="338554"/>
            </a:xfrm>
            <a:prstGeom prst="rect">
              <a:avLst/>
            </a:prstGeom>
          </p:spPr>
          <p:txBody>
            <a:bodyPr wrap="square">
              <a:spAutoFit/>
            </a:bodyPr>
            <a:lstStyle/>
            <a:p>
              <a:pPr algn="ctr" rtl="0"/>
              <a:r>
                <a:rPr lang="en-US" sz="1600" b="1" kern="1200" dirty="0" smtClean="0">
                  <a:solidFill>
                    <a:srgbClr val="FFFFFF"/>
                  </a:solidFill>
                  <a:ea typeface="+mn-ea"/>
                  <a:cs typeface="+mn-cs"/>
                </a:rPr>
                <a:t>Best-in-Class </a:t>
              </a:r>
              <a:r>
                <a:rPr lang="en-US" sz="1600" b="1" kern="1200" dirty="0">
                  <a:solidFill>
                    <a:srgbClr val="FFFFFF"/>
                  </a:solidFill>
                  <a:ea typeface="+mn-ea"/>
                  <a:cs typeface="+mn-cs"/>
                </a:rPr>
                <a:t>Experience for Mobile </a:t>
              </a:r>
              <a:r>
                <a:rPr lang="en-US" sz="1600" b="1" kern="1200" dirty="0" smtClean="0">
                  <a:solidFill>
                    <a:srgbClr val="FFFFFF"/>
                  </a:solidFill>
                  <a:ea typeface="+mn-ea"/>
                  <a:cs typeface="+mn-cs"/>
                </a:rPr>
                <a:t>Users</a:t>
              </a:r>
              <a:endParaRPr lang="en-US" sz="1200" b="1" kern="1200" dirty="0">
                <a:solidFill>
                  <a:srgbClr val="FFFFFF"/>
                </a:solidFill>
                <a:ea typeface="+mn-ea"/>
                <a:cs typeface="+mn-cs"/>
              </a:endParaRPr>
            </a:p>
          </p:txBody>
        </p:sp>
      </p:grpSp>
      <p:pic>
        <p:nvPicPr>
          <p:cNvPr id="45" name="Picture 10"/>
          <p:cNvPicPr>
            <a:picLocks noChangeAspect="1" noChangeArrowheads="1"/>
          </p:cNvPicPr>
          <p:nvPr/>
        </p:nvPicPr>
        <p:blipFill>
          <a:blip r:embed="rId4" cstate="print"/>
          <a:srcRect/>
          <a:stretch>
            <a:fillRect/>
          </a:stretch>
        </p:blipFill>
        <p:spPr bwMode="auto">
          <a:xfrm>
            <a:off x="469447" y="1924552"/>
            <a:ext cx="1140793" cy="564783"/>
          </a:xfrm>
          <a:prstGeom prst="rect">
            <a:avLst/>
          </a:prstGeom>
          <a:noFill/>
          <a:ln w="9525" algn="ctr">
            <a:noFill/>
            <a:miter lim="800000"/>
            <a:headEnd/>
            <a:tailEnd/>
          </a:ln>
          <a:effectLst>
            <a:outerShdw blurRad="127000" dist="38100" dir="5400000" algn="t" rotWithShape="0">
              <a:prstClr val="black">
                <a:alpha val="40000"/>
              </a:prstClr>
            </a:outerShdw>
          </a:effectLst>
        </p:spPr>
      </p:pic>
      <p:sp>
        <p:nvSpPr>
          <p:cNvPr id="56" name="Text Box 31"/>
          <p:cNvSpPr txBox="1">
            <a:spLocks noChangeArrowheads="1"/>
          </p:cNvSpPr>
          <p:nvPr/>
        </p:nvSpPr>
        <p:spPr bwMode="auto">
          <a:xfrm>
            <a:off x="96217" y="2488061"/>
            <a:ext cx="1910801" cy="218952"/>
          </a:xfrm>
          <a:prstGeom prst="rect">
            <a:avLst/>
          </a:prstGeom>
          <a:noFill/>
          <a:ln w="9525" algn="ctr">
            <a:noFill/>
            <a:miter lim="800000"/>
            <a:headEnd/>
            <a:tailEnd/>
          </a:ln>
        </p:spPr>
        <p:txBody>
          <a:bodyPr lIns="82124" tIns="41061" rIns="82124" bIns="41061"/>
          <a:lstStyle/>
          <a:p>
            <a:pPr algn="ctr" defTabSz="814388" rtl="0" eaLnBrk="0" hangingPunct="0">
              <a:lnSpc>
                <a:spcPct val="90000"/>
              </a:lnSpc>
            </a:pPr>
            <a:r>
              <a:rPr lang="en-US" sz="1200" kern="1200" dirty="0">
                <a:solidFill>
                  <a:srgbClr val="000000"/>
                </a:solidFill>
                <a:latin typeface="Arial"/>
                <a:ea typeface="+mn-ea"/>
                <a:cs typeface="+mn-cs"/>
              </a:rPr>
              <a:t>Cisco </a:t>
            </a:r>
            <a:r>
              <a:rPr lang="en-US" sz="1200" kern="1200" dirty="0" smtClean="0">
                <a:solidFill>
                  <a:srgbClr val="000000"/>
                </a:solidFill>
                <a:latin typeface="Arial"/>
                <a:ea typeface="+mn-ea"/>
                <a:cs typeface="+mn-cs"/>
              </a:rPr>
              <a:t>ISR G2 800</a:t>
            </a:r>
            <a:endParaRPr lang="en-GB" sz="1200" kern="1200" dirty="0">
              <a:solidFill>
                <a:srgbClr val="000000"/>
              </a:solidFill>
              <a:latin typeface="Arial"/>
              <a:ea typeface="+mn-ea"/>
              <a:cs typeface="+mn-cs"/>
            </a:endParaRPr>
          </a:p>
        </p:txBody>
      </p:sp>
      <p:pic>
        <p:nvPicPr>
          <p:cNvPr id="46" name="Picture 1" descr="C:\2800 TME\xFormers\Photos\trans_batch3\trans_batch3\PNG\low\LKJ03537.png"/>
          <p:cNvPicPr>
            <a:picLocks noChangeAspect="1" noChangeArrowheads="1"/>
          </p:cNvPicPr>
          <p:nvPr/>
        </p:nvPicPr>
        <p:blipFill>
          <a:blip r:embed="rId5" cstate="print"/>
          <a:srcRect/>
          <a:stretch>
            <a:fillRect/>
          </a:stretch>
        </p:blipFill>
        <p:spPr bwMode="auto">
          <a:xfrm>
            <a:off x="1981010" y="1576217"/>
            <a:ext cx="1578118" cy="1261453"/>
          </a:xfrm>
          <a:prstGeom prst="rect">
            <a:avLst/>
          </a:prstGeom>
          <a:noFill/>
          <a:ln w="9525">
            <a:noFill/>
            <a:miter lim="800000"/>
            <a:headEnd/>
            <a:tailEnd/>
          </a:ln>
          <a:effectLst>
            <a:outerShdw blurRad="127000" dist="38100" dir="5400000" algn="t" rotWithShape="0">
              <a:prstClr val="black">
                <a:alpha val="40000"/>
              </a:prstClr>
            </a:outerShdw>
          </a:effectLst>
        </p:spPr>
      </p:pic>
      <p:sp>
        <p:nvSpPr>
          <p:cNvPr id="57" name="Text Box 31"/>
          <p:cNvSpPr txBox="1">
            <a:spLocks noChangeArrowheads="1"/>
          </p:cNvSpPr>
          <p:nvPr/>
        </p:nvSpPr>
        <p:spPr bwMode="auto">
          <a:xfrm>
            <a:off x="1599045" y="2488061"/>
            <a:ext cx="2324337" cy="218952"/>
          </a:xfrm>
          <a:prstGeom prst="rect">
            <a:avLst/>
          </a:prstGeom>
          <a:noFill/>
          <a:ln w="9525" algn="ctr">
            <a:noFill/>
            <a:miter lim="800000"/>
            <a:headEnd/>
            <a:tailEnd/>
          </a:ln>
        </p:spPr>
        <p:txBody>
          <a:bodyPr lIns="82124" tIns="41061" rIns="82124" bIns="41061"/>
          <a:lstStyle/>
          <a:p>
            <a:pPr algn="ctr" defTabSz="814388" rtl="0" eaLnBrk="0" hangingPunct="0">
              <a:lnSpc>
                <a:spcPct val="90000"/>
              </a:lnSpc>
            </a:pPr>
            <a:r>
              <a:rPr lang="en-US" sz="1200" kern="1200" dirty="0">
                <a:solidFill>
                  <a:srgbClr val="000000"/>
                </a:solidFill>
                <a:latin typeface="Arial"/>
                <a:ea typeface="+mn-ea"/>
                <a:cs typeface="+mn-cs"/>
              </a:rPr>
              <a:t>Cisco </a:t>
            </a:r>
            <a:r>
              <a:rPr lang="en-US" sz="1200" kern="1200" dirty="0" smtClean="0">
                <a:solidFill>
                  <a:srgbClr val="000000"/>
                </a:solidFill>
                <a:latin typeface="Arial"/>
                <a:ea typeface="+mn-ea"/>
                <a:cs typeface="+mn-cs"/>
              </a:rPr>
              <a:t>ISR G2 </a:t>
            </a:r>
            <a:r>
              <a:rPr lang="en-US" sz="1200" kern="1200" dirty="0">
                <a:solidFill>
                  <a:srgbClr val="000000"/>
                </a:solidFill>
                <a:latin typeface="Arial"/>
                <a:ea typeface="+mn-ea"/>
                <a:cs typeface="+mn-cs"/>
              </a:rPr>
              <a:t>1900</a:t>
            </a:r>
            <a:endParaRPr lang="en-GB" sz="1200" kern="1200" dirty="0">
              <a:solidFill>
                <a:srgbClr val="000000"/>
              </a:solidFill>
              <a:latin typeface="Arial"/>
              <a:ea typeface="+mn-ea"/>
              <a:cs typeface="+mn-cs"/>
            </a:endParaRPr>
          </a:p>
        </p:txBody>
      </p:sp>
      <p:grpSp>
        <p:nvGrpSpPr>
          <p:cNvPr id="5" name="Group 77"/>
          <p:cNvGrpSpPr>
            <a:grpSpLocks/>
          </p:cNvGrpSpPr>
          <p:nvPr/>
        </p:nvGrpSpPr>
        <p:grpSpPr bwMode="auto">
          <a:xfrm>
            <a:off x="3960089" y="1690442"/>
            <a:ext cx="1109355" cy="1033002"/>
            <a:chOff x="5356344" y="1709735"/>
            <a:chExt cx="1568331" cy="1460254"/>
          </a:xfrm>
          <a:effectLst>
            <a:outerShdw blurRad="127000" dist="38100" dir="5400000" algn="t" rotWithShape="0">
              <a:prstClr val="black">
                <a:alpha val="40000"/>
              </a:prstClr>
            </a:outerShdw>
          </a:effectLst>
        </p:grpSpPr>
        <p:pic>
          <p:nvPicPr>
            <p:cNvPr id="53" name="Picture 78" descr="C:\Documents and Settings\spybrook\Desktop\LKJ03511.png"/>
            <p:cNvPicPr>
              <a:picLocks noChangeAspect="1" noChangeArrowheads="1"/>
            </p:cNvPicPr>
            <p:nvPr/>
          </p:nvPicPr>
          <p:blipFill>
            <a:blip r:embed="rId6" cstate="print"/>
            <a:srcRect/>
            <a:stretch>
              <a:fillRect/>
            </a:stretch>
          </p:blipFill>
          <p:spPr bwMode="auto">
            <a:xfrm>
              <a:off x="5356344" y="1915324"/>
              <a:ext cx="1568331" cy="1254665"/>
            </a:xfrm>
            <a:prstGeom prst="rect">
              <a:avLst/>
            </a:prstGeom>
            <a:noFill/>
            <a:ln w="9525">
              <a:noFill/>
              <a:miter lim="800000"/>
              <a:headEnd/>
              <a:tailEnd/>
            </a:ln>
          </p:spPr>
        </p:pic>
        <p:pic>
          <p:nvPicPr>
            <p:cNvPr id="55" name="Picture 75" descr="C:\Documents and Settings\spybrook\Desktop\LKJ03505.png"/>
            <p:cNvPicPr>
              <a:picLocks noChangeAspect="1" noChangeArrowheads="1"/>
            </p:cNvPicPr>
            <p:nvPr/>
          </p:nvPicPr>
          <p:blipFill>
            <a:blip r:embed="rId7" cstate="print"/>
            <a:srcRect/>
            <a:stretch>
              <a:fillRect/>
            </a:stretch>
          </p:blipFill>
          <p:spPr bwMode="auto">
            <a:xfrm>
              <a:off x="5466251" y="1709735"/>
              <a:ext cx="1423709" cy="1138967"/>
            </a:xfrm>
            <a:prstGeom prst="rect">
              <a:avLst/>
            </a:prstGeom>
            <a:noFill/>
            <a:ln w="9525">
              <a:noFill/>
              <a:miter lim="800000"/>
              <a:headEnd/>
              <a:tailEnd/>
            </a:ln>
          </p:spPr>
        </p:pic>
      </p:grpSp>
      <p:sp>
        <p:nvSpPr>
          <p:cNvPr id="62" name="Text Box 31"/>
          <p:cNvSpPr txBox="1">
            <a:spLocks noChangeArrowheads="1"/>
          </p:cNvSpPr>
          <p:nvPr/>
        </p:nvSpPr>
        <p:spPr bwMode="auto">
          <a:xfrm>
            <a:off x="3376694" y="2488061"/>
            <a:ext cx="2324335" cy="218952"/>
          </a:xfrm>
          <a:prstGeom prst="rect">
            <a:avLst/>
          </a:prstGeom>
          <a:noFill/>
          <a:ln w="9525" algn="ctr">
            <a:noFill/>
            <a:miter lim="800000"/>
            <a:headEnd/>
            <a:tailEnd/>
          </a:ln>
        </p:spPr>
        <p:txBody>
          <a:bodyPr lIns="82124" tIns="41061" rIns="82124" bIns="41061"/>
          <a:lstStyle/>
          <a:p>
            <a:pPr algn="ctr" defTabSz="814388" rtl="0" eaLnBrk="0" hangingPunct="0">
              <a:lnSpc>
                <a:spcPct val="90000"/>
              </a:lnSpc>
            </a:pPr>
            <a:r>
              <a:rPr lang="en-US" sz="1200" kern="1200" dirty="0">
                <a:solidFill>
                  <a:srgbClr val="000000"/>
                </a:solidFill>
                <a:latin typeface="Arial"/>
                <a:ea typeface="+mn-ea"/>
                <a:cs typeface="+mn-cs"/>
              </a:rPr>
              <a:t>Cisco </a:t>
            </a:r>
            <a:r>
              <a:rPr lang="en-US" sz="1200" kern="1200" dirty="0" smtClean="0">
                <a:solidFill>
                  <a:srgbClr val="000000"/>
                </a:solidFill>
                <a:latin typeface="Arial"/>
                <a:ea typeface="+mn-ea"/>
                <a:cs typeface="+mn-cs"/>
              </a:rPr>
              <a:t>ISR G2 </a:t>
            </a:r>
            <a:r>
              <a:rPr lang="en-US" sz="1200" kern="1200" dirty="0">
                <a:solidFill>
                  <a:srgbClr val="000000"/>
                </a:solidFill>
                <a:latin typeface="Arial"/>
                <a:ea typeface="+mn-ea"/>
                <a:cs typeface="+mn-cs"/>
              </a:rPr>
              <a:t>2900</a:t>
            </a:r>
            <a:endParaRPr lang="en-GB" sz="1200" kern="1200" dirty="0">
              <a:solidFill>
                <a:srgbClr val="000000"/>
              </a:solidFill>
              <a:latin typeface="Arial"/>
              <a:ea typeface="+mn-ea"/>
              <a:cs typeface="+mn-cs"/>
            </a:endParaRPr>
          </a:p>
        </p:txBody>
      </p:sp>
      <p:pic>
        <p:nvPicPr>
          <p:cNvPr id="47" name="Picture 75" descr="C:\Documents and Settings\spybrook\Desktop\LKJ03515.png"/>
          <p:cNvPicPr>
            <a:picLocks noChangeAspect="1" noChangeArrowheads="1"/>
          </p:cNvPicPr>
          <p:nvPr/>
        </p:nvPicPr>
        <p:blipFill>
          <a:blip r:embed="rId8" cstate="print"/>
          <a:srcRect/>
          <a:stretch>
            <a:fillRect/>
          </a:stretch>
        </p:blipFill>
        <p:spPr bwMode="auto">
          <a:xfrm>
            <a:off x="5693937" y="1759496"/>
            <a:ext cx="1119460" cy="894894"/>
          </a:xfrm>
          <a:prstGeom prst="rect">
            <a:avLst/>
          </a:prstGeom>
          <a:noFill/>
          <a:ln w="9525">
            <a:noFill/>
            <a:miter lim="800000"/>
            <a:headEnd/>
            <a:tailEnd/>
          </a:ln>
          <a:effectLst>
            <a:outerShdw blurRad="127000" dist="38100" dir="5400000" algn="t" rotWithShape="0">
              <a:prstClr val="black">
                <a:alpha val="40000"/>
              </a:prstClr>
            </a:outerShdw>
          </a:effectLst>
        </p:spPr>
      </p:pic>
      <p:sp>
        <p:nvSpPr>
          <p:cNvPr id="65" name="Text Box 31"/>
          <p:cNvSpPr txBox="1">
            <a:spLocks noChangeArrowheads="1"/>
          </p:cNvSpPr>
          <p:nvPr/>
        </p:nvSpPr>
        <p:spPr bwMode="auto">
          <a:xfrm>
            <a:off x="5096021" y="2488061"/>
            <a:ext cx="2324335" cy="218952"/>
          </a:xfrm>
          <a:prstGeom prst="rect">
            <a:avLst/>
          </a:prstGeom>
          <a:noFill/>
          <a:ln w="9525" algn="ctr">
            <a:noFill/>
            <a:miter lim="800000"/>
            <a:headEnd/>
            <a:tailEnd/>
          </a:ln>
        </p:spPr>
        <p:txBody>
          <a:bodyPr lIns="82124" tIns="41061" rIns="82124" bIns="41061"/>
          <a:lstStyle/>
          <a:p>
            <a:pPr algn="ctr" defTabSz="814388" rtl="0" eaLnBrk="0" hangingPunct="0">
              <a:lnSpc>
                <a:spcPct val="90000"/>
              </a:lnSpc>
            </a:pPr>
            <a:r>
              <a:rPr lang="en-US" sz="1200" kern="1200" dirty="0">
                <a:solidFill>
                  <a:srgbClr val="000000"/>
                </a:solidFill>
                <a:latin typeface="Arial"/>
                <a:ea typeface="+mn-ea"/>
                <a:cs typeface="+mn-cs"/>
              </a:rPr>
              <a:t>Cisco </a:t>
            </a:r>
            <a:r>
              <a:rPr lang="en-US" sz="1200" kern="1200" dirty="0" smtClean="0">
                <a:solidFill>
                  <a:srgbClr val="000000"/>
                </a:solidFill>
                <a:latin typeface="Arial"/>
                <a:ea typeface="+mn-ea"/>
                <a:cs typeface="+mn-cs"/>
              </a:rPr>
              <a:t>ISR G2 </a:t>
            </a:r>
            <a:r>
              <a:rPr lang="en-US" sz="1200" kern="1200" dirty="0">
                <a:solidFill>
                  <a:srgbClr val="000000"/>
                </a:solidFill>
                <a:latin typeface="Arial"/>
                <a:ea typeface="+mn-ea"/>
                <a:cs typeface="+mn-cs"/>
              </a:rPr>
              <a:t>3900</a:t>
            </a:r>
            <a:endParaRPr lang="en-GB" sz="1200" kern="1200" dirty="0">
              <a:solidFill>
                <a:srgbClr val="000000"/>
              </a:solidFill>
              <a:latin typeface="Arial"/>
              <a:ea typeface="+mn-ea"/>
              <a:cs typeface="+mn-cs"/>
            </a:endParaRPr>
          </a:p>
        </p:txBody>
      </p:sp>
      <p:grpSp>
        <p:nvGrpSpPr>
          <p:cNvPr id="8" name="Group 106"/>
          <p:cNvGrpSpPr>
            <a:grpSpLocks/>
          </p:cNvGrpSpPr>
          <p:nvPr/>
        </p:nvGrpSpPr>
        <p:grpSpPr bwMode="auto">
          <a:xfrm>
            <a:off x="7337264" y="1765862"/>
            <a:ext cx="1244018" cy="882162"/>
            <a:chOff x="-1993335" y="3899903"/>
            <a:chExt cx="1107370" cy="813632"/>
          </a:xfrm>
          <a:effectLst>
            <a:outerShdw blurRad="127000" dist="38100" dir="5400000" algn="t" rotWithShape="0">
              <a:prstClr val="black">
                <a:alpha val="40000"/>
              </a:prstClr>
            </a:outerShdw>
          </a:effectLst>
        </p:grpSpPr>
        <p:pic>
          <p:nvPicPr>
            <p:cNvPr id="73" name="Picture 57" descr="ASR 1006 Left Angled View Hi-Res image"/>
            <p:cNvPicPr>
              <a:picLocks noChangeAspect="1" noChangeArrowheads="1"/>
            </p:cNvPicPr>
            <p:nvPr/>
          </p:nvPicPr>
          <p:blipFill>
            <a:blip r:embed="rId9" cstate="print"/>
            <a:srcRect/>
            <a:stretch>
              <a:fillRect/>
            </a:stretch>
          </p:blipFill>
          <p:spPr bwMode="auto">
            <a:xfrm>
              <a:off x="-1803499" y="3899903"/>
              <a:ext cx="665881" cy="526461"/>
            </a:xfrm>
            <a:prstGeom prst="rect">
              <a:avLst/>
            </a:prstGeom>
            <a:noFill/>
            <a:ln w="9525">
              <a:noFill/>
              <a:miter lim="800000"/>
              <a:headEnd/>
              <a:tailEnd/>
            </a:ln>
          </p:spPr>
        </p:pic>
        <p:pic>
          <p:nvPicPr>
            <p:cNvPr id="78" name="Picture 58" descr="ASR 1004 Angled View Low-Res image"/>
            <p:cNvPicPr>
              <a:picLocks noChangeAspect="1" noChangeArrowheads="1"/>
            </p:cNvPicPr>
            <p:nvPr/>
          </p:nvPicPr>
          <p:blipFill>
            <a:blip r:embed="rId10" cstate="print"/>
            <a:srcRect/>
            <a:stretch>
              <a:fillRect/>
            </a:stretch>
          </p:blipFill>
          <p:spPr bwMode="auto">
            <a:xfrm>
              <a:off x="-1522512" y="4100131"/>
              <a:ext cx="636547" cy="589094"/>
            </a:xfrm>
            <a:prstGeom prst="rect">
              <a:avLst/>
            </a:prstGeom>
            <a:noFill/>
            <a:ln w="9525">
              <a:noFill/>
              <a:miter lim="800000"/>
              <a:headEnd/>
              <a:tailEnd/>
            </a:ln>
          </p:spPr>
        </p:pic>
        <p:pic>
          <p:nvPicPr>
            <p:cNvPr id="82" name="Picture 59" descr="ASR 1002 Angled View Low-Res image"/>
            <p:cNvPicPr>
              <a:picLocks noChangeAspect="1" noChangeArrowheads="1"/>
            </p:cNvPicPr>
            <p:nvPr/>
          </p:nvPicPr>
          <p:blipFill>
            <a:blip r:embed="rId11" cstate="print"/>
            <a:srcRect/>
            <a:stretch>
              <a:fillRect/>
            </a:stretch>
          </p:blipFill>
          <p:spPr bwMode="auto">
            <a:xfrm>
              <a:off x="-1993335" y="4231087"/>
              <a:ext cx="523612" cy="482448"/>
            </a:xfrm>
            <a:prstGeom prst="rect">
              <a:avLst/>
            </a:prstGeom>
            <a:noFill/>
            <a:ln w="9525">
              <a:noFill/>
              <a:miter lim="800000"/>
              <a:headEnd/>
              <a:tailEnd/>
            </a:ln>
          </p:spPr>
        </p:pic>
      </p:grpSp>
      <p:sp>
        <p:nvSpPr>
          <p:cNvPr id="83" name="Text Box 31"/>
          <p:cNvSpPr txBox="1">
            <a:spLocks noChangeArrowheads="1"/>
          </p:cNvSpPr>
          <p:nvPr/>
        </p:nvSpPr>
        <p:spPr bwMode="auto">
          <a:xfrm>
            <a:off x="7064381" y="2488061"/>
            <a:ext cx="1910803" cy="218952"/>
          </a:xfrm>
          <a:prstGeom prst="rect">
            <a:avLst/>
          </a:prstGeom>
          <a:noFill/>
          <a:ln w="9525" algn="ctr">
            <a:noFill/>
            <a:miter lim="800000"/>
            <a:headEnd/>
            <a:tailEnd/>
          </a:ln>
        </p:spPr>
        <p:txBody>
          <a:bodyPr lIns="82124" tIns="41061" rIns="82124" bIns="41061"/>
          <a:lstStyle/>
          <a:p>
            <a:pPr algn="ctr" defTabSz="814388" rtl="0" eaLnBrk="0" hangingPunct="0">
              <a:lnSpc>
                <a:spcPct val="90000"/>
              </a:lnSpc>
            </a:pPr>
            <a:r>
              <a:rPr lang="en-US" sz="1200" kern="1200" dirty="0">
                <a:solidFill>
                  <a:srgbClr val="000000"/>
                </a:solidFill>
                <a:latin typeface="Arial"/>
                <a:ea typeface="+mn-ea"/>
                <a:cs typeface="+mn-cs"/>
              </a:rPr>
              <a:t>Cisco ASR 1000</a:t>
            </a:r>
            <a:endParaRPr lang="en-GB" sz="1200" kern="1200" dirty="0">
              <a:solidFill>
                <a:srgbClr val="000000"/>
              </a:solidFill>
              <a:latin typeface="Arial"/>
              <a:ea typeface="+mn-ea"/>
              <a:cs typeface="+mn-cs"/>
            </a:endParaRPr>
          </a:p>
        </p:txBody>
      </p:sp>
      <p:grpSp>
        <p:nvGrpSpPr>
          <p:cNvPr id="4" name="Group 3"/>
          <p:cNvGrpSpPr/>
          <p:nvPr/>
        </p:nvGrpSpPr>
        <p:grpSpPr>
          <a:xfrm>
            <a:off x="0" y="6218667"/>
            <a:ext cx="9170335" cy="593802"/>
            <a:chOff x="0" y="6218667"/>
            <a:chExt cx="9170335" cy="593802"/>
          </a:xfrm>
        </p:grpSpPr>
        <p:sp>
          <p:nvSpPr>
            <p:cNvPr id="29" name="Rounded Rectangle 28"/>
            <p:cNvSpPr/>
            <p:nvPr/>
          </p:nvSpPr>
          <p:spPr>
            <a:xfrm>
              <a:off x="0" y="6218667"/>
              <a:ext cx="9170335" cy="593802"/>
            </a:xfrm>
            <a:prstGeom prst="roundRect">
              <a:avLst>
                <a:gd name="adj" fmla="val 0"/>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67" name="Rounded Rectangle 66"/>
            <p:cNvSpPr/>
            <p:nvPr/>
          </p:nvSpPr>
          <p:spPr>
            <a:xfrm>
              <a:off x="222718" y="6349505"/>
              <a:ext cx="8724899" cy="332126"/>
            </a:xfrm>
            <a:prstGeom prst="roundRect">
              <a:avLst>
                <a:gd name="adj" fmla="val 19278"/>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outerShdw blurRad="38100" dist="25400" dir="5400000" algn="t" rotWithShape="0">
                      <a:prstClr val="black">
                        <a:alpha val="20000"/>
                      </a:prstClr>
                    </a:outerShdw>
                  </a:effectLst>
                </a:rPr>
                <a:t>Prime Infrastructure—Central Network Management</a:t>
              </a:r>
            </a:p>
          </p:txBody>
        </p:sp>
      </p:grpSp>
      <p:sp>
        <p:nvSpPr>
          <p:cNvPr id="70" name="Rounded Rectangle 69"/>
          <p:cNvSpPr/>
          <p:nvPr/>
        </p:nvSpPr>
        <p:spPr>
          <a:xfrm>
            <a:off x="7568281" y="132510"/>
            <a:ext cx="1422501" cy="413589"/>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100" dirty="0" smtClean="0">
                <a:solidFill>
                  <a:srgbClr val="FFFFFF"/>
                </a:solidFill>
              </a:rPr>
              <a:t>Unified </a:t>
            </a:r>
            <a:br>
              <a:rPr lang="en-US" sz="1100" dirty="0" smtClean="0">
                <a:solidFill>
                  <a:srgbClr val="FFFFFF"/>
                </a:solidFill>
              </a:rPr>
            </a:br>
            <a:r>
              <a:rPr lang="en-US" sz="1100" dirty="0" smtClean="0">
                <a:solidFill>
                  <a:srgbClr val="FFFFFF"/>
                </a:solidFill>
              </a:rPr>
              <a:t>Infrastructure</a:t>
            </a:r>
            <a:endParaRPr lang="en-US" sz="1100" kern="1200" dirty="0">
              <a:solidFill>
                <a:srgbClr val="FFFFFF"/>
              </a:solidFill>
              <a:ea typeface="+mn-ea"/>
              <a:cs typeface="+mn-cs"/>
            </a:endParaRPr>
          </a:p>
        </p:txBody>
      </p:sp>
      <p:sp>
        <p:nvSpPr>
          <p:cNvPr id="3" name="Pentagon 2"/>
          <p:cNvSpPr/>
          <p:nvPr/>
        </p:nvSpPr>
        <p:spPr>
          <a:xfrm rot="16200000" flipH="1">
            <a:off x="4127571" y="4053245"/>
            <a:ext cx="774392" cy="3477804"/>
          </a:xfrm>
          <a:prstGeom prst="homePlate">
            <a:avLst>
              <a:gd name="adj" fmla="val 50547"/>
            </a:avLst>
          </a:prstGeom>
          <a:gradFill flip="none" rotWithShape="1">
            <a:gsLst>
              <a:gs pos="0">
                <a:schemeClr val="bg1">
                  <a:lumMod val="75000"/>
                  <a:alpha val="0"/>
                </a:schemeClr>
              </a:gs>
              <a:gs pos="100000">
                <a:schemeClr val="bg1">
                  <a:lumMod val="75000"/>
                  <a:alpha val="39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 val="271509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5" descr="C:\Users\rmuta\Desktop\new bg5.png"/>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b="6203"/>
          <a:stretch/>
        </p:blipFill>
        <p:spPr bwMode="auto">
          <a:xfrm>
            <a:off x="0" y="1575583"/>
            <a:ext cx="9144000" cy="7592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Optimizing the BYOD User Experience</a:t>
            </a:r>
            <a:endParaRPr lang="en-US" dirty="0"/>
          </a:p>
        </p:txBody>
      </p:sp>
      <p:sp>
        <p:nvSpPr>
          <p:cNvPr id="5" name="Text Placeholder 4"/>
          <p:cNvSpPr>
            <a:spLocks noGrp="1"/>
          </p:cNvSpPr>
          <p:nvPr>
            <p:ph type="body" sz="quarter" idx="11"/>
          </p:nvPr>
        </p:nvSpPr>
        <p:spPr/>
        <p:txBody>
          <a:bodyPr/>
          <a:lstStyle/>
          <a:p>
            <a:r>
              <a:rPr lang="en-US" dirty="0" smtClean="0"/>
              <a:t>Enhanced Application Experience</a:t>
            </a:r>
            <a:endParaRPr lang="en-US" dirty="0"/>
          </a:p>
        </p:txBody>
      </p:sp>
      <p:sp>
        <p:nvSpPr>
          <p:cNvPr id="25" name="Rectangle 24"/>
          <p:cNvSpPr/>
          <p:nvPr/>
        </p:nvSpPr>
        <p:spPr>
          <a:xfrm>
            <a:off x="218759" y="1651785"/>
            <a:ext cx="2894230" cy="590931"/>
          </a:xfrm>
          <a:prstGeom prst="rect">
            <a:avLst/>
          </a:prstGeom>
        </p:spPr>
        <p:txBody>
          <a:bodyPr wrap="square">
            <a:spAutoFit/>
          </a:bodyPr>
          <a:lstStyle/>
          <a:p>
            <a:pPr algn="ctr" defTabSz="814388" rtl="0" eaLnBrk="0" hangingPunct="0">
              <a:lnSpc>
                <a:spcPct val="90000"/>
              </a:lnSpc>
            </a:pPr>
            <a:r>
              <a:rPr lang="en-US" dirty="0">
                <a:effectLst>
                  <a:outerShdw blurRad="38100" dist="25400" dir="5400000" algn="t" rotWithShape="0">
                    <a:prstClr val="black">
                      <a:alpha val="20000"/>
                    </a:prstClr>
                  </a:outerShdw>
                </a:effectLst>
              </a:rPr>
              <a:t>Application </a:t>
            </a:r>
            <a:br>
              <a:rPr lang="en-US" dirty="0">
                <a:effectLst>
                  <a:outerShdw blurRad="38100" dist="25400" dir="5400000" algn="t" rotWithShape="0">
                    <a:prstClr val="black">
                      <a:alpha val="20000"/>
                    </a:prstClr>
                  </a:outerShdw>
                </a:effectLst>
              </a:rPr>
            </a:br>
            <a:r>
              <a:rPr lang="en-US" dirty="0">
                <a:effectLst>
                  <a:outerShdw blurRad="38100" dist="25400" dir="5400000" algn="t" rotWithShape="0">
                    <a:prstClr val="black">
                      <a:alpha val="20000"/>
                    </a:prstClr>
                  </a:outerShdw>
                </a:effectLst>
              </a:rPr>
              <a:t>Visibility</a:t>
            </a:r>
          </a:p>
        </p:txBody>
      </p:sp>
      <p:sp>
        <p:nvSpPr>
          <p:cNvPr id="26" name="Rectangle 25"/>
          <p:cNvSpPr/>
          <p:nvPr/>
        </p:nvSpPr>
        <p:spPr>
          <a:xfrm>
            <a:off x="3185906" y="1651785"/>
            <a:ext cx="2714774" cy="590931"/>
          </a:xfrm>
          <a:prstGeom prst="rect">
            <a:avLst/>
          </a:prstGeom>
        </p:spPr>
        <p:txBody>
          <a:bodyPr wrap="square">
            <a:spAutoFit/>
          </a:bodyPr>
          <a:lstStyle/>
          <a:p>
            <a:pPr algn="ctr" defTabSz="814388" rtl="0" eaLnBrk="0" hangingPunct="0">
              <a:lnSpc>
                <a:spcPct val="90000"/>
              </a:lnSpc>
            </a:pPr>
            <a:r>
              <a:rPr lang="en-US" dirty="0">
                <a:effectLst>
                  <a:outerShdw blurRad="38100" dist="25400" dir="5400000" algn="t" rotWithShape="0">
                    <a:prstClr val="black">
                      <a:alpha val="20000"/>
                    </a:prstClr>
                  </a:outerShdw>
                </a:effectLst>
              </a:rPr>
              <a:t>Acceleration and Optimization </a:t>
            </a:r>
          </a:p>
        </p:txBody>
      </p:sp>
      <p:sp>
        <p:nvSpPr>
          <p:cNvPr id="27" name="Rectangle 26"/>
          <p:cNvSpPr/>
          <p:nvPr/>
        </p:nvSpPr>
        <p:spPr>
          <a:xfrm>
            <a:off x="6077234" y="1651785"/>
            <a:ext cx="2728167" cy="590931"/>
          </a:xfrm>
          <a:prstGeom prst="rect">
            <a:avLst/>
          </a:prstGeom>
        </p:spPr>
        <p:txBody>
          <a:bodyPr wrap="square">
            <a:spAutoFit/>
          </a:bodyPr>
          <a:lstStyle/>
          <a:p>
            <a:pPr algn="ctr" defTabSz="814388" rtl="0" eaLnBrk="0" hangingPunct="0">
              <a:lnSpc>
                <a:spcPct val="90000"/>
              </a:lnSpc>
            </a:pPr>
            <a:r>
              <a:rPr lang="en-US" dirty="0">
                <a:effectLst>
                  <a:outerShdw blurRad="38100" dist="25400" dir="5400000" algn="t" rotWithShape="0">
                    <a:prstClr val="black">
                      <a:alpha val="20000"/>
                    </a:prstClr>
                  </a:outerShdw>
                </a:effectLst>
              </a:rPr>
              <a:t>Network and</a:t>
            </a:r>
            <a:br>
              <a:rPr lang="en-US" dirty="0">
                <a:effectLst>
                  <a:outerShdw blurRad="38100" dist="25400" dir="5400000" algn="t" rotWithShape="0">
                    <a:prstClr val="black">
                      <a:alpha val="20000"/>
                    </a:prstClr>
                  </a:outerShdw>
                </a:effectLst>
              </a:rPr>
            </a:br>
            <a:r>
              <a:rPr lang="en-US" dirty="0">
                <a:effectLst>
                  <a:outerShdw blurRad="38100" dist="25400" dir="5400000" algn="t" rotWithShape="0">
                    <a:prstClr val="black">
                      <a:alpha val="20000"/>
                    </a:prstClr>
                  </a:outerShdw>
                </a:effectLst>
              </a:rPr>
              <a:t>Application Agility </a:t>
            </a:r>
          </a:p>
        </p:txBody>
      </p:sp>
      <p:grpSp>
        <p:nvGrpSpPr>
          <p:cNvPr id="34" name="Group 33"/>
          <p:cNvGrpSpPr/>
          <p:nvPr/>
        </p:nvGrpSpPr>
        <p:grpSpPr>
          <a:xfrm>
            <a:off x="3166715" y="2366097"/>
            <a:ext cx="2773909" cy="3832106"/>
            <a:chOff x="3096375" y="2211348"/>
            <a:chExt cx="2927322" cy="4044043"/>
          </a:xfrm>
        </p:grpSpPr>
        <p:sp>
          <p:nvSpPr>
            <p:cNvPr id="23" name="Round Same Side Corner Rectangle 22"/>
            <p:cNvSpPr/>
            <p:nvPr/>
          </p:nvSpPr>
          <p:spPr bwMode="gray">
            <a:xfrm flipV="1">
              <a:off x="3099181" y="3570513"/>
              <a:ext cx="2922791" cy="2684878"/>
            </a:xfrm>
            <a:prstGeom prst="round2SameRect">
              <a:avLst>
                <a:gd name="adj1" fmla="val 5496"/>
                <a:gd name="adj2" fmla="val 0"/>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91440" rIns="91364" bIns="45680" rtlCol="0" anchor="ctr"/>
            <a:lstStyle/>
            <a:p>
              <a:pPr>
                <a:lnSpc>
                  <a:spcPct val="90000"/>
                </a:lnSpc>
                <a:spcBef>
                  <a:spcPts val="400"/>
                </a:spcBef>
              </a:pPr>
              <a:endParaRPr lang="en-US" sz="1400" dirty="0">
                <a:solidFill>
                  <a:srgbClr val="FFFFFF"/>
                </a:solidFill>
                <a:latin typeface="Arial"/>
              </a:endParaRPr>
            </a:p>
          </p:txBody>
        </p:sp>
        <p:grpSp>
          <p:nvGrpSpPr>
            <p:cNvPr id="11" name="Group 10"/>
            <p:cNvGrpSpPr/>
            <p:nvPr/>
          </p:nvGrpSpPr>
          <p:grpSpPr>
            <a:xfrm>
              <a:off x="3096375" y="2211348"/>
              <a:ext cx="2927322" cy="3217301"/>
              <a:chOff x="3096375" y="2211348"/>
              <a:chExt cx="2927322" cy="3217301"/>
            </a:xfrm>
          </p:grpSpPr>
          <p:pic>
            <p:nvPicPr>
              <p:cNvPr id="28" name="Picture 27" descr="LAJ25698.jpg"/>
              <p:cNvPicPr>
                <a:picLocks noChangeAspect="1"/>
              </p:cNvPicPr>
              <p:nvPr/>
            </p:nvPicPr>
            <p:blipFill rotWithShape="1">
              <a:blip r:embed="rId4" cstate="print"/>
              <a:srcRect b="328"/>
              <a:stretch/>
            </p:blipFill>
            <p:spPr>
              <a:xfrm>
                <a:off x="3096375" y="2211348"/>
                <a:ext cx="2927322" cy="1332434"/>
              </a:xfrm>
              <a:prstGeom prst="rect">
                <a:avLst/>
              </a:prstGeom>
              <a:effectLst/>
            </p:spPr>
          </p:pic>
          <p:sp>
            <p:nvSpPr>
              <p:cNvPr id="31" name="TextBox 30"/>
              <p:cNvSpPr txBox="1">
                <a:spLocks noChangeArrowheads="1"/>
              </p:cNvSpPr>
              <p:nvPr/>
            </p:nvSpPr>
            <p:spPr bwMode="auto">
              <a:xfrm>
                <a:off x="3099181" y="3638415"/>
                <a:ext cx="2790900" cy="1790234"/>
              </a:xfrm>
              <a:prstGeom prst="rect">
                <a:avLst/>
              </a:prstGeom>
            </p:spPr>
            <p:txBody>
              <a:bodyPr wrap="square">
                <a:spAutoFit/>
              </a:bodyPr>
              <a:lstStyle>
                <a:defPPr>
                  <a:defRPr lang="en-US"/>
                </a:defPPr>
                <a:lvl1pPr marL="290513" indent="-173038">
                  <a:spcBef>
                    <a:spcPts val="500"/>
                  </a:spcBef>
                  <a:buClr>
                    <a:schemeClr val="tx1"/>
                  </a:buClr>
                  <a:buFont typeface="Arial" pitchFamily="34" charset="0"/>
                  <a:buChar char="•"/>
                  <a:defRPr sz="1600">
                    <a:latin typeface="Arial"/>
                  </a:defRPr>
                </a:lvl1pPr>
              </a:lstStyle>
              <a:p>
                <a:r>
                  <a:rPr lang="en-US" sz="1400" dirty="0"/>
                  <a:t>Application Acceleration (WAAS)</a:t>
                </a:r>
              </a:p>
              <a:p>
                <a:r>
                  <a:rPr lang="en-US" sz="1400" dirty="0"/>
                  <a:t>Media Optimization and Prioritization (HQoS, Medianet)</a:t>
                </a:r>
              </a:p>
              <a:p>
                <a:r>
                  <a:rPr lang="en-US" sz="1400" dirty="0"/>
                  <a:t>Intelligent Adaptive Routing (PfR)</a:t>
                </a:r>
              </a:p>
            </p:txBody>
          </p:sp>
        </p:grpSp>
      </p:grpSp>
      <p:grpSp>
        <p:nvGrpSpPr>
          <p:cNvPr id="14" name="Group 13"/>
          <p:cNvGrpSpPr/>
          <p:nvPr/>
        </p:nvGrpSpPr>
        <p:grpSpPr>
          <a:xfrm>
            <a:off x="5972016" y="2366096"/>
            <a:ext cx="2874251" cy="3832105"/>
            <a:chOff x="6014220" y="2211348"/>
            <a:chExt cx="3033214" cy="4044043"/>
          </a:xfrm>
        </p:grpSpPr>
        <p:sp>
          <p:nvSpPr>
            <p:cNvPr id="24" name="Round Same Side Corner Rectangle 23"/>
            <p:cNvSpPr/>
            <p:nvPr/>
          </p:nvSpPr>
          <p:spPr bwMode="gray">
            <a:xfrm flipV="1">
              <a:off x="6124643" y="3570513"/>
              <a:ext cx="2922791" cy="2684878"/>
            </a:xfrm>
            <a:prstGeom prst="round2SameRect">
              <a:avLst>
                <a:gd name="adj1" fmla="val 5496"/>
                <a:gd name="adj2" fmla="val 0"/>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91440" rIns="91364" bIns="45680" rtlCol="0" anchor="ctr"/>
            <a:lstStyle/>
            <a:p>
              <a:pPr>
                <a:lnSpc>
                  <a:spcPct val="90000"/>
                </a:lnSpc>
                <a:spcBef>
                  <a:spcPts val="400"/>
                </a:spcBef>
              </a:pPr>
              <a:endParaRPr lang="en-US" sz="1400" dirty="0">
                <a:solidFill>
                  <a:srgbClr val="FFFFFF"/>
                </a:solidFill>
                <a:latin typeface="Arial"/>
              </a:endParaRPr>
            </a:p>
          </p:txBody>
        </p:sp>
        <p:pic>
          <p:nvPicPr>
            <p:cNvPr id="29" name="Picture 28" descr="LAK25543.jpg"/>
            <p:cNvPicPr>
              <a:picLocks noChangeAspect="1"/>
            </p:cNvPicPr>
            <p:nvPr/>
          </p:nvPicPr>
          <p:blipFill>
            <a:blip r:embed="rId5" cstate="print"/>
            <a:srcRect b="199"/>
            <a:stretch>
              <a:fillRect/>
            </a:stretch>
          </p:blipFill>
          <p:spPr>
            <a:xfrm>
              <a:off x="6118816" y="2211348"/>
              <a:ext cx="2928618" cy="1332434"/>
            </a:xfrm>
            <a:prstGeom prst="rect">
              <a:avLst/>
            </a:prstGeom>
            <a:effectLst/>
          </p:spPr>
        </p:pic>
        <p:sp>
          <p:nvSpPr>
            <p:cNvPr id="32" name="TextBox 31"/>
            <p:cNvSpPr txBox="1">
              <a:spLocks noChangeArrowheads="1"/>
            </p:cNvSpPr>
            <p:nvPr/>
          </p:nvSpPr>
          <p:spPr bwMode="auto">
            <a:xfrm>
              <a:off x="6014220" y="3638415"/>
              <a:ext cx="2874251" cy="523220"/>
            </a:xfrm>
            <a:prstGeom prst="rect">
              <a:avLst/>
            </a:prstGeom>
          </p:spPr>
          <p:txBody>
            <a:bodyPr wrap="square">
              <a:spAutoFit/>
            </a:bodyPr>
            <a:lstStyle>
              <a:defPPr>
                <a:defRPr lang="en-US"/>
              </a:defPPr>
              <a:lvl1pPr marL="290513" indent="-173038">
                <a:spcBef>
                  <a:spcPts val="500"/>
                </a:spcBef>
                <a:buClr>
                  <a:schemeClr val="tx1"/>
                </a:buClr>
                <a:buFont typeface="Arial" pitchFamily="34" charset="0"/>
                <a:buChar char="•"/>
                <a:defRPr sz="1600">
                  <a:latin typeface="Arial"/>
                </a:defRPr>
              </a:lvl1pPr>
            </a:lstStyle>
            <a:p>
              <a:r>
                <a:rPr lang="en-US" sz="1400" dirty="0"/>
                <a:t> Application Survivability (UCSE)</a:t>
              </a:r>
            </a:p>
          </p:txBody>
        </p:sp>
      </p:grpSp>
      <p:grpSp>
        <p:nvGrpSpPr>
          <p:cNvPr id="12" name="Group 11"/>
          <p:cNvGrpSpPr/>
          <p:nvPr/>
        </p:nvGrpSpPr>
        <p:grpSpPr>
          <a:xfrm>
            <a:off x="212061" y="2366097"/>
            <a:ext cx="2833469" cy="3832104"/>
            <a:chOff x="29177" y="2211348"/>
            <a:chExt cx="2990177" cy="4044043"/>
          </a:xfrm>
        </p:grpSpPr>
        <p:sp>
          <p:nvSpPr>
            <p:cNvPr id="9" name="Round Same Side Corner Rectangle 8"/>
            <p:cNvSpPr/>
            <p:nvPr/>
          </p:nvSpPr>
          <p:spPr bwMode="gray">
            <a:xfrm flipV="1">
              <a:off x="96563" y="3570513"/>
              <a:ext cx="2922791" cy="2684878"/>
            </a:xfrm>
            <a:prstGeom prst="round2SameRect">
              <a:avLst>
                <a:gd name="adj1" fmla="val 5496"/>
                <a:gd name="adj2" fmla="val 0"/>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91440" rIns="91364" bIns="45680" rtlCol="0" anchor="ctr"/>
            <a:lstStyle/>
            <a:p>
              <a:pPr>
                <a:lnSpc>
                  <a:spcPct val="90000"/>
                </a:lnSpc>
                <a:spcBef>
                  <a:spcPts val="400"/>
                </a:spcBef>
              </a:pPr>
              <a:endParaRPr lang="en-US" sz="1400" dirty="0">
                <a:solidFill>
                  <a:srgbClr val="FFFFFF"/>
                </a:solidFill>
                <a:latin typeface="Arial"/>
              </a:endParaRPr>
            </a:p>
          </p:txBody>
        </p:sp>
        <p:grpSp>
          <p:nvGrpSpPr>
            <p:cNvPr id="8" name="Group 7"/>
            <p:cNvGrpSpPr/>
            <p:nvPr/>
          </p:nvGrpSpPr>
          <p:grpSpPr>
            <a:xfrm>
              <a:off x="29177" y="2211348"/>
              <a:ext cx="2990177" cy="3478711"/>
              <a:chOff x="29177" y="2211348"/>
              <a:chExt cx="2990177" cy="3478711"/>
            </a:xfrm>
          </p:grpSpPr>
          <p:pic>
            <p:nvPicPr>
              <p:cNvPr id="30" name="Picture 29" descr="LAH40888.jpg"/>
              <p:cNvPicPr>
                <a:picLocks noChangeAspect="1"/>
              </p:cNvPicPr>
              <p:nvPr/>
            </p:nvPicPr>
            <p:blipFill>
              <a:blip r:embed="rId6" cstate="print"/>
              <a:stretch>
                <a:fillRect/>
              </a:stretch>
            </p:blipFill>
            <p:spPr>
              <a:xfrm>
                <a:off x="96563" y="2211348"/>
                <a:ext cx="2922791" cy="1321550"/>
              </a:xfrm>
              <a:prstGeom prst="rect">
                <a:avLst/>
              </a:prstGeom>
              <a:effectLst/>
            </p:spPr>
          </p:pic>
          <p:sp>
            <p:nvSpPr>
              <p:cNvPr id="33" name="Rectangle 32"/>
              <p:cNvSpPr/>
              <p:nvPr/>
            </p:nvSpPr>
            <p:spPr>
              <a:xfrm>
                <a:off x="29177" y="3638415"/>
                <a:ext cx="2946635" cy="2051644"/>
              </a:xfrm>
              <a:prstGeom prst="rect">
                <a:avLst/>
              </a:prstGeom>
            </p:spPr>
            <p:txBody>
              <a:bodyPr wrap="square">
                <a:spAutoFit/>
              </a:bodyPr>
              <a:lstStyle/>
              <a:p>
                <a:pPr marL="290513" indent="-173038" algn="l" rtl="0">
                  <a:spcBef>
                    <a:spcPts val="500"/>
                  </a:spcBef>
                  <a:buClr>
                    <a:schemeClr val="tx1"/>
                  </a:buClr>
                  <a:buFont typeface="Arial" pitchFamily="34" charset="0"/>
                  <a:buChar char="•"/>
                </a:pPr>
                <a:r>
                  <a:rPr lang="en-US" sz="1400" kern="1200" dirty="0">
                    <a:latin typeface="Arial"/>
                    <a:ea typeface="+mn-ea"/>
                    <a:cs typeface="+mn-cs"/>
                  </a:rPr>
                  <a:t>1000+ Native Application Recognition (NBAR 2)</a:t>
                </a:r>
              </a:p>
              <a:p>
                <a:pPr marL="290513" indent="-173038" algn="l" rtl="0">
                  <a:spcBef>
                    <a:spcPts val="500"/>
                  </a:spcBef>
                  <a:buClr>
                    <a:schemeClr val="tx1"/>
                  </a:buClr>
                  <a:buFont typeface="Arial" pitchFamily="34" charset="0"/>
                  <a:buChar char="•"/>
                </a:pPr>
                <a:r>
                  <a:rPr lang="en-US" sz="1400" kern="1200" dirty="0">
                    <a:latin typeface="Arial"/>
                    <a:ea typeface="+mn-ea"/>
                    <a:cs typeface="+mn-cs"/>
                  </a:rPr>
                  <a:t>Rich Performance Monitoring (PA, FNF): </a:t>
                </a:r>
                <a:r>
                  <a:rPr lang="en-US" sz="1400" kern="1200" dirty="0" smtClean="0">
                    <a:latin typeface="Arial"/>
                    <a:ea typeface="+mn-ea"/>
                    <a:cs typeface="+mn-cs"/>
                  </a:rPr>
                  <a:t>Jitter</a:t>
                </a:r>
                <a:r>
                  <a:rPr lang="en-US" sz="1400" kern="1200" dirty="0">
                    <a:latin typeface="Arial"/>
                    <a:ea typeface="+mn-ea"/>
                    <a:cs typeface="+mn-cs"/>
                  </a:rPr>
                  <a:t>, response time, bandwidth</a:t>
                </a:r>
              </a:p>
              <a:p>
                <a:pPr marL="290513" indent="-173038" algn="l" rtl="0">
                  <a:spcBef>
                    <a:spcPts val="500"/>
                  </a:spcBef>
                  <a:buClr>
                    <a:schemeClr val="tx1"/>
                  </a:buClr>
                  <a:buFont typeface="Arial" pitchFamily="34" charset="0"/>
                  <a:buChar char="•"/>
                </a:pPr>
                <a:r>
                  <a:rPr lang="en-US" sz="1400" kern="1200" dirty="0">
                    <a:latin typeface="Arial"/>
                    <a:ea typeface="+mn-ea"/>
                    <a:cs typeface="+mn-cs"/>
                  </a:rPr>
                  <a:t>Centralized Analytics </a:t>
                </a:r>
                <a:r>
                  <a:rPr lang="en-US" sz="1400" kern="1200" dirty="0" smtClean="0">
                    <a:latin typeface="Arial"/>
                    <a:ea typeface="+mn-ea"/>
                    <a:cs typeface="+mn-cs"/>
                  </a:rPr>
                  <a:t>and </a:t>
                </a:r>
                <a:r>
                  <a:rPr lang="en-US" sz="1400" kern="1200" dirty="0">
                    <a:latin typeface="Arial"/>
                    <a:ea typeface="+mn-ea"/>
                    <a:cs typeface="+mn-cs"/>
                  </a:rPr>
                  <a:t>Management (Cisco Prime Assurance, NAM, </a:t>
                </a:r>
                <a:r>
                  <a:rPr lang="en-US" sz="1400" kern="1200" dirty="0" smtClean="0">
                    <a:latin typeface="Arial"/>
                    <a:ea typeface="+mn-ea"/>
                    <a:cs typeface="+mn-cs"/>
                  </a:rPr>
                  <a:t>third </a:t>
                </a:r>
                <a:r>
                  <a:rPr lang="en-US" sz="1400" kern="1200" dirty="0">
                    <a:latin typeface="Arial"/>
                    <a:ea typeface="+mn-ea"/>
                    <a:cs typeface="+mn-cs"/>
                  </a:rPr>
                  <a:t>party)</a:t>
                </a:r>
              </a:p>
            </p:txBody>
          </p:sp>
        </p:grpSp>
      </p:grpSp>
      <p:grpSp>
        <p:nvGrpSpPr>
          <p:cNvPr id="20" name="Group 19"/>
          <p:cNvGrpSpPr/>
          <p:nvPr/>
        </p:nvGrpSpPr>
        <p:grpSpPr>
          <a:xfrm>
            <a:off x="0" y="2316497"/>
            <a:ext cx="9144000" cy="36576"/>
            <a:chOff x="7087711" y="3203216"/>
            <a:chExt cx="505822" cy="500910"/>
          </a:xfrm>
          <a:effectLst>
            <a:outerShdw blurRad="25400" dist="12700" dir="5400000" algn="t" rotWithShape="0">
              <a:prstClr val="black">
                <a:alpha val="20000"/>
              </a:prstClr>
            </a:outerShdw>
          </a:effectLst>
        </p:grpSpPr>
        <p:sp>
          <p:nvSpPr>
            <p:cNvPr id="21"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22"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37" name="Rounded Rectangle 36"/>
          <p:cNvSpPr/>
          <p:nvPr/>
        </p:nvSpPr>
        <p:spPr>
          <a:xfrm>
            <a:off x="7568281" y="132510"/>
            <a:ext cx="1422501" cy="413589"/>
          </a:xfrm>
          <a:prstGeom prst="roundRect">
            <a:avLst>
              <a:gd name="adj" fmla="val 11565"/>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0000"/>
              </a:lnSpc>
            </a:pPr>
            <a:r>
              <a:rPr lang="en-US" sz="1100" dirty="0" smtClean="0">
                <a:solidFill>
                  <a:srgbClr val="FFFFFF"/>
                </a:solidFill>
              </a:rPr>
              <a:t>Unified </a:t>
            </a:r>
            <a:br>
              <a:rPr lang="en-US" sz="1100" dirty="0" smtClean="0">
                <a:solidFill>
                  <a:srgbClr val="FFFFFF"/>
                </a:solidFill>
              </a:rPr>
            </a:br>
            <a:r>
              <a:rPr lang="en-US" sz="1100" dirty="0" smtClean="0">
                <a:solidFill>
                  <a:srgbClr val="FFFFFF"/>
                </a:solidFill>
              </a:rPr>
              <a:t>Infrastructure</a:t>
            </a:r>
            <a:endParaRPr lang="en-US" sz="1100" kern="1200" dirty="0">
              <a:solidFill>
                <a:srgbClr val="FFFFFF"/>
              </a:solidFill>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270385698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Universal Management for BYOD </a:t>
            </a:r>
            <a:r>
              <a:rPr lang="en-US" dirty="0" smtClean="0"/>
              <a:t>Deployments</a:t>
            </a:r>
            <a:endParaRPr lang="en-US" dirty="0"/>
          </a:p>
        </p:txBody>
      </p:sp>
      <p:sp>
        <p:nvSpPr>
          <p:cNvPr id="12" name="Text Placeholder 11"/>
          <p:cNvSpPr>
            <a:spLocks noGrp="1"/>
          </p:cNvSpPr>
          <p:nvPr>
            <p:ph type="body" sz="quarter" idx="11"/>
          </p:nvPr>
        </p:nvSpPr>
        <p:spPr/>
        <p:txBody>
          <a:bodyPr/>
          <a:lstStyle/>
          <a:p>
            <a:r>
              <a:rPr lang="en-US" sz="2400" dirty="0"/>
              <a:t>Cisco Prime </a:t>
            </a:r>
            <a:r>
              <a:rPr lang="en-US" sz="2400" dirty="0" smtClean="0"/>
              <a:t>Infrastructure </a:t>
            </a:r>
            <a:r>
              <a:rPr lang="en-US" sz="2400" dirty="0"/>
              <a:t>for Unified Network Management</a:t>
            </a:r>
          </a:p>
        </p:txBody>
      </p:sp>
      <p:sp>
        <p:nvSpPr>
          <p:cNvPr id="72" name="Rectangle 71"/>
          <p:cNvSpPr/>
          <p:nvPr/>
        </p:nvSpPr>
        <p:spPr>
          <a:xfrm>
            <a:off x="0" y="5901888"/>
            <a:ext cx="9143998" cy="922902"/>
          </a:xfrm>
          <a:prstGeom prst="rect">
            <a:avLst/>
          </a:prstGeom>
          <a:gradFill flip="none" rotWithShape="1">
            <a:gsLst>
              <a:gs pos="0">
                <a:srgbClr val="5C5E6C"/>
              </a:gs>
              <a:gs pos="100000">
                <a:srgbClr val="5C5E6C">
                  <a:alpha val="59000"/>
                </a:srgbClr>
              </a:gs>
            </a:gsLst>
            <a:lin ang="13500000" scaled="1"/>
            <a:tileRect/>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sp>
        <p:nvSpPr>
          <p:cNvPr id="73" name="TextBox 72"/>
          <p:cNvSpPr txBox="1"/>
          <p:nvPr/>
        </p:nvSpPr>
        <p:spPr>
          <a:xfrm>
            <a:off x="154732" y="6178673"/>
            <a:ext cx="8834534" cy="369332"/>
          </a:xfrm>
          <a:prstGeom prst="rect">
            <a:avLst/>
          </a:prstGeom>
          <a:noFill/>
          <a:ln>
            <a:noFill/>
          </a:ln>
          <a:effectLst/>
        </p:spPr>
        <p:txBody>
          <a:bodyPr wrap="none" rtlCol="0">
            <a:spAutoFit/>
          </a:bodyPr>
          <a:lstStyle/>
          <a:p>
            <a:pPr algn="ctr"/>
            <a:r>
              <a:rPr lang="en-US" dirty="0">
                <a:solidFill>
                  <a:srgbClr val="FFFFFF"/>
                </a:solidFill>
                <a:cs typeface="Arial Narrow"/>
              </a:rPr>
              <a:t>Improved Network Visibility</a:t>
            </a:r>
            <a:r>
              <a:rPr lang="en-US" dirty="0">
                <a:solidFill>
                  <a:srgbClr val="FFFFFF"/>
                </a:solidFill>
                <a:latin typeface="Arial Narrow"/>
                <a:cs typeface="Arial Narrow"/>
              </a:rPr>
              <a:t> </a:t>
            </a:r>
            <a:r>
              <a:rPr lang="en-US" dirty="0">
                <a:solidFill>
                  <a:srgbClr val="FFFFFF"/>
                </a:solidFill>
                <a:latin typeface="Wingdings"/>
                <a:ea typeface="Wingdings"/>
                <a:cs typeface="Wingdings"/>
                <a:sym typeface="Wingdings"/>
              </a:rPr>
              <a:t></a:t>
            </a:r>
            <a:r>
              <a:rPr lang="en-US" dirty="0">
                <a:solidFill>
                  <a:srgbClr val="FFFFFF"/>
                </a:solidFill>
                <a:latin typeface="Arial Narrow"/>
                <a:cs typeface="Arial Narrow"/>
              </a:rPr>
              <a:t> </a:t>
            </a:r>
            <a:r>
              <a:rPr lang="en-US" dirty="0">
                <a:solidFill>
                  <a:srgbClr val="FFFFFF"/>
                </a:solidFill>
                <a:cs typeface="Arial Narrow"/>
              </a:rPr>
              <a:t>Faster</a:t>
            </a:r>
            <a:r>
              <a:rPr lang="en-US" dirty="0">
                <a:solidFill>
                  <a:srgbClr val="FFFFFF"/>
                </a:solidFill>
                <a:latin typeface="Arial Narrow"/>
                <a:cs typeface="Arial Narrow"/>
              </a:rPr>
              <a:t> </a:t>
            </a:r>
            <a:r>
              <a:rPr lang="en-US" dirty="0">
                <a:solidFill>
                  <a:srgbClr val="FFFFFF"/>
                </a:solidFill>
                <a:cs typeface="Arial Narrow"/>
              </a:rPr>
              <a:t>Troubleshooting</a:t>
            </a:r>
            <a:r>
              <a:rPr lang="en-US" dirty="0">
                <a:solidFill>
                  <a:srgbClr val="FFFFFF"/>
                </a:solidFill>
                <a:latin typeface="Arial Narrow"/>
                <a:cs typeface="Arial Narrow"/>
              </a:rPr>
              <a:t> </a:t>
            </a:r>
            <a:r>
              <a:rPr lang="en-US" dirty="0">
                <a:solidFill>
                  <a:srgbClr val="FFFFFF"/>
                </a:solidFill>
                <a:latin typeface="Wingdings"/>
                <a:ea typeface="Wingdings"/>
                <a:cs typeface="Wingdings"/>
                <a:sym typeface="Wingdings"/>
              </a:rPr>
              <a:t></a:t>
            </a:r>
            <a:r>
              <a:rPr lang="en-US" dirty="0">
                <a:solidFill>
                  <a:srgbClr val="FFFFFF"/>
                </a:solidFill>
                <a:latin typeface="Arial Narrow"/>
                <a:cs typeface="Arial Narrow"/>
              </a:rPr>
              <a:t> </a:t>
            </a:r>
            <a:r>
              <a:rPr lang="en-US" dirty="0">
                <a:solidFill>
                  <a:srgbClr val="FFFFFF"/>
                </a:solidFill>
                <a:cs typeface="Arial Narrow"/>
              </a:rPr>
              <a:t>Eliminate</a:t>
            </a:r>
            <a:r>
              <a:rPr lang="en-US" dirty="0">
                <a:solidFill>
                  <a:srgbClr val="FFFFFF"/>
                </a:solidFill>
                <a:latin typeface="Arial Narrow"/>
                <a:cs typeface="Arial Narrow"/>
              </a:rPr>
              <a:t> </a:t>
            </a:r>
            <a:r>
              <a:rPr lang="en-US" dirty="0">
                <a:solidFill>
                  <a:srgbClr val="FFFFFF"/>
                </a:solidFill>
                <a:cs typeface="Arial Narrow"/>
              </a:rPr>
              <a:t>Configuration</a:t>
            </a:r>
            <a:r>
              <a:rPr lang="en-US" dirty="0">
                <a:solidFill>
                  <a:srgbClr val="FFFFFF"/>
                </a:solidFill>
                <a:latin typeface="Arial Narrow"/>
                <a:cs typeface="Arial Narrow"/>
              </a:rPr>
              <a:t> </a:t>
            </a:r>
            <a:r>
              <a:rPr lang="en-US" dirty="0">
                <a:solidFill>
                  <a:srgbClr val="FFFFFF"/>
                </a:solidFill>
                <a:cs typeface="Arial Narrow"/>
              </a:rPr>
              <a:t>Errors</a:t>
            </a:r>
            <a:r>
              <a:rPr lang="en-US" dirty="0">
                <a:solidFill>
                  <a:srgbClr val="FFFFFF"/>
                </a:solidFill>
                <a:latin typeface="Arial Narrow"/>
                <a:cs typeface="Arial Narrow"/>
              </a:rPr>
              <a:t> </a:t>
            </a:r>
          </a:p>
        </p:txBody>
      </p:sp>
      <p:sp>
        <p:nvSpPr>
          <p:cNvPr id="47" name="Rounded Rectangle 46"/>
          <p:cNvSpPr/>
          <p:nvPr/>
        </p:nvSpPr>
        <p:spPr>
          <a:xfrm>
            <a:off x="7568281" y="132510"/>
            <a:ext cx="1422501" cy="413589"/>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smtClean="0">
                <a:solidFill>
                  <a:srgbClr val="FFFFFF"/>
                </a:solidFill>
              </a:rPr>
              <a:t>Management</a:t>
            </a:r>
            <a:endParaRPr lang="en-US" sz="1000" dirty="0">
              <a:solidFill>
                <a:srgbClr val="FFFFFF"/>
              </a:solidFill>
            </a:endParaRPr>
          </a:p>
        </p:txBody>
      </p:sp>
      <p:pic>
        <p:nvPicPr>
          <p:cNvPr id="48" name="Picture 47"/>
          <p:cNvPicPr preferRelativeResize="0">
            <a:picLocks/>
          </p:cNvPicPr>
          <p:nvPr/>
        </p:nvPicPr>
        <p:blipFill>
          <a:blip r:embed="rId3" cstate="print"/>
          <a:stretch>
            <a:fillRect/>
          </a:stretch>
        </p:blipFill>
        <p:spPr>
          <a:xfrm>
            <a:off x="5795889" y="2515742"/>
            <a:ext cx="2954215" cy="2007271"/>
          </a:xfrm>
          <a:prstGeom prst="rect">
            <a:avLst/>
          </a:prstGeom>
          <a:noFill/>
          <a:ln w="19050">
            <a:solidFill>
              <a:schemeClr val="accent5">
                <a:lumMod val="60000"/>
                <a:lumOff val="40000"/>
              </a:schemeClr>
            </a:solidFill>
          </a:ln>
        </p:spPr>
      </p:pic>
      <p:sp>
        <p:nvSpPr>
          <p:cNvPr id="49" name="Rounded Rectangle 48"/>
          <p:cNvSpPr/>
          <p:nvPr/>
        </p:nvSpPr>
        <p:spPr>
          <a:xfrm>
            <a:off x="5161671" y="3465038"/>
            <a:ext cx="2774143" cy="2257622"/>
          </a:xfrm>
          <a:prstGeom prst="roundRect">
            <a:avLst>
              <a:gd name="adj" fmla="val 0"/>
            </a:avLst>
          </a:prstGeom>
          <a:blipFill rotWithShape="0">
            <a:blip r:embed="rId4" cstate="print"/>
            <a:stretch>
              <a:fillRect/>
            </a:stretch>
          </a:blipFill>
          <a:ln>
            <a:noFill/>
          </a:ln>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50" name="Rounded Rectangle 49"/>
          <p:cNvSpPr/>
          <p:nvPr/>
        </p:nvSpPr>
        <p:spPr>
          <a:xfrm flipH="1">
            <a:off x="240463" y="2513538"/>
            <a:ext cx="4733389" cy="1005840"/>
          </a:xfrm>
          <a:prstGeom prst="roundRect">
            <a:avLst>
              <a:gd name="adj" fmla="val 6643"/>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45680" rIns="91364" bIns="45680" rtlCol="0" anchor="ctr"/>
          <a:lstStyle/>
          <a:p>
            <a:pPr marL="285750" indent="-285750">
              <a:spcBef>
                <a:spcPts val="400"/>
              </a:spcBef>
              <a:buFont typeface="Arial" pitchFamily="34" charset="0"/>
              <a:buChar char="•"/>
            </a:pPr>
            <a:endParaRPr lang="en-US" dirty="0">
              <a:solidFill>
                <a:srgbClr val="FFFFFF"/>
              </a:solidFill>
              <a:latin typeface="Arial"/>
            </a:endParaRPr>
          </a:p>
        </p:txBody>
      </p:sp>
      <p:sp>
        <p:nvSpPr>
          <p:cNvPr id="51" name="Rounded Rectangle 50"/>
          <p:cNvSpPr/>
          <p:nvPr/>
        </p:nvSpPr>
        <p:spPr>
          <a:xfrm flipH="1">
            <a:off x="240463" y="3607045"/>
            <a:ext cx="4733389" cy="1005840"/>
          </a:xfrm>
          <a:prstGeom prst="roundRect">
            <a:avLst>
              <a:gd name="adj" fmla="val 6643"/>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45680" rIns="91364" bIns="45680" rtlCol="0" anchor="ctr"/>
          <a:lstStyle/>
          <a:p>
            <a:pPr marL="285750" indent="-285750">
              <a:spcBef>
                <a:spcPts val="400"/>
              </a:spcBef>
              <a:buFont typeface="Arial" pitchFamily="34" charset="0"/>
              <a:buChar char="•"/>
            </a:pPr>
            <a:endParaRPr lang="en-US" dirty="0">
              <a:solidFill>
                <a:srgbClr val="FFFFFF"/>
              </a:solidFill>
              <a:latin typeface="Arial"/>
            </a:endParaRPr>
          </a:p>
        </p:txBody>
      </p:sp>
      <p:sp>
        <p:nvSpPr>
          <p:cNvPr id="52" name="Rounded Rectangle 51"/>
          <p:cNvSpPr/>
          <p:nvPr/>
        </p:nvSpPr>
        <p:spPr>
          <a:xfrm flipH="1">
            <a:off x="240463" y="4700552"/>
            <a:ext cx="4733389" cy="1005840"/>
          </a:xfrm>
          <a:prstGeom prst="roundRect">
            <a:avLst>
              <a:gd name="adj" fmla="val 6643"/>
            </a:avLst>
          </a:prstGeom>
          <a:gradFill flip="none" rotWithShape="1">
            <a:gsLst>
              <a:gs pos="0">
                <a:schemeClr val="tx2"/>
              </a:gs>
              <a:gs pos="100000">
                <a:schemeClr val="tx2">
                  <a:lumMod val="56000"/>
                </a:schemeClr>
              </a:gs>
            </a:gsLst>
            <a:lin ang="4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364" tIns="45680" rIns="91364" bIns="45680" rtlCol="0" anchor="ctr"/>
          <a:lstStyle/>
          <a:p>
            <a:pPr marL="285750" indent="-285750">
              <a:spcBef>
                <a:spcPts val="400"/>
              </a:spcBef>
              <a:buFont typeface="Arial" pitchFamily="34" charset="0"/>
              <a:buChar char="•"/>
            </a:pPr>
            <a:endParaRPr lang="en-US" dirty="0">
              <a:solidFill>
                <a:srgbClr val="FFFFFF"/>
              </a:solidFill>
              <a:latin typeface="Arial"/>
            </a:endParaRPr>
          </a:p>
        </p:txBody>
      </p:sp>
      <p:sp>
        <p:nvSpPr>
          <p:cNvPr id="53" name="Rectangle 52"/>
          <p:cNvSpPr/>
          <p:nvPr/>
        </p:nvSpPr>
        <p:spPr>
          <a:xfrm>
            <a:off x="312352" y="2590629"/>
            <a:ext cx="4572000" cy="823302"/>
          </a:xfrm>
          <a:prstGeom prst="rect">
            <a:avLst/>
          </a:prstGeom>
        </p:spPr>
        <p:txBody>
          <a:bodyPr>
            <a:spAutoFit/>
          </a:bodyPr>
          <a:lstStyle/>
          <a:p>
            <a:pPr marL="6350" lvl="1" algn="l" rtl="0">
              <a:lnSpc>
                <a:spcPts val="1600"/>
              </a:lnSpc>
              <a:spcBef>
                <a:spcPts val="300"/>
              </a:spcBef>
              <a:spcAft>
                <a:spcPts val="600"/>
              </a:spcAft>
              <a:buClr>
                <a:srgbClr val="FFFFFF"/>
              </a:buClr>
              <a:buSzPct val="100000"/>
              <a:defRPr/>
            </a:pPr>
            <a:r>
              <a:rPr lang="en-US" kern="1200" dirty="0">
                <a:solidFill>
                  <a:srgbClr val="FFFFFF"/>
                </a:solidFill>
                <a:latin typeface="Arial"/>
                <a:ea typeface="+mn-ea"/>
                <a:cs typeface="+mn-cs"/>
              </a:rPr>
              <a:t>Converged Security and Policy Monitoring</a:t>
            </a:r>
          </a:p>
          <a:p>
            <a:pPr marL="0" lvl="1" algn="l" rtl="0">
              <a:lnSpc>
                <a:spcPts val="1600"/>
              </a:lnSpc>
              <a:spcBef>
                <a:spcPts val="300"/>
              </a:spcBef>
              <a:spcAft>
                <a:spcPts val="600"/>
              </a:spcAft>
              <a:buClr>
                <a:srgbClr val="FFFFFF"/>
              </a:buClr>
              <a:buSzPct val="100000"/>
              <a:defRPr/>
            </a:pPr>
            <a:r>
              <a:rPr lang="en-US" sz="1400" kern="1200" dirty="0">
                <a:solidFill>
                  <a:srgbClr val="FFFFFF"/>
                </a:solidFill>
                <a:latin typeface="Arial"/>
                <a:ea typeface="+mn-ea"/>
                <a:cs typeface="+mn-cs"/>
              </a:rPr>
              <a:t>Contextual status and monitoring dashboards across wired and wireless networks </a:t>
            </a:r>
          </a:p>
        </p:txBody>
      </p:sp>
      <p:sp>
        <p:nvSpPr>
          <p:cNvPr id="54" name="Rectangle 53"/>
          <p:cNvSpPr/>
          <p:nvPr/>
        </p:nvSpPr>
        <p:spPr>
          <a:xfrm>
            <a:off x="325052" y="3754586"/>
            <a:ext cx="4572000" cy="823302"/>
          </a:xfrm>
          <a:prstGeom prst="rect">
            <a:avLst/>
          </a:prstGeom>
        </p:spPr>
        <p:txBody>
          <a:bodyPr>
            <a:spAutoFit/>
          </a:bodyPr>
          <a:lstStyle/>
          <a:p>
            <a:pPr marL="6350" lvl="1" algn="l" rtl="0">
              <a:lnSpc>
                <a:spcPts val="1600"/>
              </a:lnSpc>
              <a:spcBef>
                <a:spcPts val="300"/>
              </a:spcBef>
              <a:spcAft>
                <a:spcPts val="600"/>
              </a:spcAft>
              <a:buClr>
                <a:srgbClr val="FFFFFF"/>
              </a:buClr>
              <a:buSzPct val="100000"/>
              <a:defRPr/>
            </a:pPr>
            <a:r>
              <a:rPr lang="en-US" kern="1200" dirty="0">
                <a:solidFill>
                  <a:srgbClr val="FFFFFF"/>
                </a:solidFill>
                <a:latin typeface="Arial"/>
                <a:ea typeface="+mn-ea"/>
                <a:cs typeface="+mn-cs"/>
              </a:rPr>
              <a:t>Centrally </a:t>
            </a:r>
            <a:r>
              <a:rPr lang="en-US" kern="1200" dirty="0" smtClean="0">
                <a:solidFill>
                  <a:srgbClr val="FFFFFF"/>
                </a:solidFill>
                <a:latin typeface="Arial"/>
                <a:ea typeface="+mn-ea"/>
                <a:cs typeface="+mn-cs"/>
              </a:rPr>
              <a:t>Organizes </a:t>
            </a:r>
            <a:r>
              <a:rPr lang="en-US" kern="1200" dirty="0">
                <a:solidFill>
                  <a:srgbClr val="FFFFFF"/>
                </a:solidFill>
                <a:latin typeface="Arial"/>
                <a:ea typeface="+mn-ea"/>
                <a:cs typeface="+mn-cs"/>
              </a:rPr>
              <a:t>Day 1-to-n </a:t>
            </a:r>
            <a:r>
              <a:rPr lang="en-US" kern="1200" dirty="0" smtClean="0">
                <a:solidFill>
                  <a:srgbClr val="FFFFFF"/>
                </a:solidFill>
                <a:latin typeface="Arial"/>
                <a:ea typeface="+mn-ea"/>
                <a:cs typeface="+mn-cs"/>
              </a:rPr>
              <a:t>Management </a:t>
            </a:r>
            <a:r>
              <a:rPr lang="en-US" kern="1200" dirty="0">
                <a:solidFill>
                  <a:srgbClr val="FFFFFF"/>
                </a:solidFill>
                <a:latin typeface="Arial"/>
                <a:ea typeface="+mn-ea"/>
                <a:cs typeface="+mn-cs"/>
              </a:rPr>
              <a:t>tasks</a:t>
            </a:r>
          </a:p>
          <a:p>
            <a:pPr marL="0" lvl="1" indent="3175" algn="l" rtl="0">
              <a:lnSpc>
                <a:spcPts val="1600"/>
              </a:lnSpc>
              <a:spcBef>
                <a:spcPts val="300"/>
              </a:spcBef>
              <a:spcAft>
                <a:spcPts val="600"/>
              </a:spcAft>
              <a:buClr>
                <a:srgbClr val="FFFFFF"/>
              </a:buClr>
              <a:buSzPct val="100000"/>
              <a:defRPr/>
            </a:pPr>
            <a:r>
              <a:rPr lang="en-US" sz="1400" kern="1200" dirty="0">
                <a:solidFill>
                  <a:srgbClr val="FFFFFF"/>
                </a:solidFill>
                <a:latin typeface="Arial"/>
                <a:ea typeface="+mn-ea"/>
                <a:cs typeface="+mn-cs"/>
              </a:rPr>
              <a:t>Instructional configuration workflows</a:t>
            </a:r>
          </a:p>
        </p:txBody>
      </p:sp>
      <p:sp>
        <p:nvSpPr>
          <p:cNvPr id="59" name="Rectangle 58"/>
          <p:cNvSpPr/>
          <p:nvPr/>
        </p:nvSpPr>
        <p:spPr>
          <a:xfrm>
            <a:off x="325052" y="4950044"/>
            <a:ext cx="4572000" cy="619400"/>
          </a:xfrm>
          <a:prstGeom prst="rect">
            <a:avLst/>
          </a:prstGeom>
        </p:spPr>
        <p:txBody>
          <a:bodyPr>
            <a:spAutoFit/>
          </a:bodyPr>
          <a:lstStyle/>
          <a:p>
            <a:pPr marL="0" lvl="1" algn="l" rtl="0">
              <a:lnSpc>
                <a:spcPts val="1600"/>
              </a:lnSpc>
              <a:spcBef>
                <a:spcPts val="300"/>
              </a:spcBef>
              <a:spcAft>
                <a:spcPts val="600"/>
              </a:spcAft>
              <a:buClr>
                <a:srgbClr val="FFFFFF"/>
              </a:buClr>
              <a:buSzPct val="100000"/>
              <a:defRPr/>
            </a:pPr>
            <a:r>
              <a:rPr lang="en-US" kern="1200" dirty="0">
                <a:solidFill>
                  <a:srgbClr val="FFFFFF"/>
                </a:solidFill>
                <a:latin typeface="Arial"/>
                <a:ea typeface="+mn-ea"/>
                <a:cs typeface="+mn-cs"/>
              </a:rPr>
              <a:t>Reduces the </a:t>
            </a:r>
            <a:r>
              <a:rPr lang="en-US" kern="1200" dirty="0" smtClean="0">
                <a:solidFill>
                  <a:srgbClr val="FFFFFF"/>
                </a:solidFill>
                <a:latin typeface="Arial"/>
                <a:ea typeface="+mn-ea"/>
                <a:cs typeface="+mn-cs"/>
              </a:rPr>
              <a:t>Time </a:t>
            </a:r>
            <a:r>
              <a:rPr lang="en-US" kern="1200" dirty="0">
                <a:solidFill>
                  <a:srgbClr val="FFFFFF"/>
                </a:solidFill>
                <a:latin typeface="Arial"/>
                <a:ea typeface="+mn-ea"/>
                <a:cs typeface="+mn-cs"/>
              </a:rPr>
              <a:t>to </a:t>
            </a:r>
            <a:r>
              <a:rPr lang="en-US" kern="1200" dirty="0" smtClean="0">
                <a:solidFill>
                  <a:srgbClr val="FFFFFF"/>
                </a:solidFill>
                <a:latin typeface="Arial"/>
                <a:ea typeface="+mn-ea"/>
                <a:cs typeface="+mn-cs"/>
              </a:rPr>
              <a:t>Troubleshoot</a:t>
            </a:r>
            <a:endParaRPr lang="en-US" kern="1200" dirty="0">
              <a:solidFill>
                <a:srgbClr val="FFFFFF"/>
              </a:solidFill>
              <a:latin typeface="Arial"/>
              <a:ea typeface="+mn-ea"/>
              <a:cs typeface="+mn-cs"/>
            </a:endParaRPr>
          </a:p>
          <a:p>
            <a:pPr marL="0" lvl="1" indent="3175" algn="l" rtl="0">
              <a:lnSpc>
                <a:spcPts val="1600"/>
              </a:lnSpc>
              <a:spcBef>
                <a:spcPts val="300"/>
              </a:spcBef>
              <a:spcAft>
                <a:spcPts val="600"/>
              </a:spcAft>
              <a:buClr>
                <a:srgbClr val="FFFFFF"/>
              </a:buClr>
              <a:buSzPct val="100000"/>
              <a:defRPr/>
            </a:pPr>
            <a:r>
              <a:rPr lang="en-US" sz="1400" kern="1200" dirty="0">
                <a:solidFill>
                  <a:srgbClr val="FFFFFF"/>
                </a:solidFill>
                <a:latin typeface="Arial"/>
                <a:ea typeface="+mn-ea"/>
                <a:cs typeface="+mn-cs"/>
              </a:rPr>
              <a:t>Integration with Cisco </a:t>
            </a:r>
            <a:r>
              <a:rPr lang="en-US" sz="1400" kern="1200" dirty="0" smtClean="0">
                <a:solidFill>
                  <a:srgbClr val="FFFFFF"/>
                </a:solidFill>
                <a:latin typeface="Arial"/>
                <a:ea typeface="+mn-ea"/>
                <a:cs typeface="+mn-cs"/>
              </a:rPr>
              <a:t>Prime Infrastructure</a:t>
            </a:r>
            <a:endParaRPr lang="en-US" sz="1400" kern="1200" dirty="0">
              <a:solidFill>
                <a:srgbClr val="FFFFFF"/>
              </a:solidFill>
              <a:latin typeface="Arial"/>
              <a:ea typeface="+mn-ea"/>
              <a:cs typeface="+mn-cs"/>
            </a:endParaRPr>
          </a:p>
        </p:txBody>
      </p:sp>
      <p:sp>
        <p:nvSpPr>
          <p:cNvPr id="60" name="Rectangle 59"/>
          <p:cNvSpPr/>
          <p:nvPr/>
        </p:nvSpPr>
        <p:spPr>
          <a:xfrm>
            <a:off x="-2" y="1533541"/>
            <a:ext cx="9144000" cy="661720"/>
          </a:xfrm>
          <a:prstGeom prst="rect">
            <a:avLst/>
          </a:prstGeom>
        </p:spPr>
        <p:txBody>
          <a:bodyPr wrap="square">
            <a:spAutoFit/>
          </a:bodyPr>
          <a:lstStyle/>
          <a:p>
            <a:pPr algn="ctr" rtl="0">
              <a:spcBef>
                <a:spcPts val="600"/>
              </a:spcBef>
            </a:pPr>
            <a:r>
              <a:rPr lang="en-US" kern="1200" dirty="0">
                <a:solidFill>
                  <a:schemeClr val="accent4">
                    <a:lumMod val="90000"/>
                    <a:lumOff val="10000"/>
                  </a:schemeClr>
                </a:solidFill>
                <a:latin typeface="Arial"/>
                <a:ea typeface="+mn-ea"/>
              </a:rPr>
              <a:t>Converged Access Management for Wired and Wireless Networks </a:t>
            </a:r>
          </a:p>
          <a:p>
            <a:pPr algn="ctr" rtl="0">
              <a:spcBef>
                <a:spcPts val="600"/>
              </a:spcBef>
            </a:pPr>
            <a:r>
              <a:rPr lang="en-US" sz="1400" kern="1200" dirty="0">
                <a:solidFill>
                  <a:schemeClr val="accent4">
                    <a:lumMod val="90000"/>
                    <a:lumOff val="10000"/>
                  </a:schemeClr>
                </a:solidFill>
                <a:ea typeface="+mn-ea"/>
                <a:cs typeface="Arial Narrow"/>
              </a:rPr>
              <a:t>Wireless | Wired | Security Policy | Network Services</a:t>
            </a:r>
          </a:p>
        </p:txBody>
      </p:sp>
    </p:spTree>
    <p:extLst>
      <p:ext uri="{BB962C8B-B14F-4D97-AF65-F5344CB8AC3E}">
        <p14:creationId xmlns:mc="http://schemas.openxmlformats.org/markup-compatibility/2006" xmlns:mv="urn:schemas-microsoft-com:mac:vml" xmlns:p14="http://schemas.microsoft.com/office/powerpoint/2010/main" xmlns="" val="2359987604"/>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Context Awareness: </a:t>
            </a:r>
            <a:br>
              <a:rPr lang="en-US" dirty="0" smtClean="0"/>
            </a:br>
            <a:r>
              <a:rPr lang="en-US" dirty="0" smtClean="0"/>
              <a:t>Guest Management for BYOD</a:t>
            </a:r>
            <a:endParaRPr lang="en-US" dirty="0"/>
          </a:p>
        </p:txBody>
      </p:sp>
      <p:sp>
        <p:nvSpPr>
          <p:cNvPr id="12" name="Text Placeholder 11"/>
          <p:cNvSpPr>
            <a:spLocks noGrp="1"/>
          </p:cNvSpPr>
          <p:nvPr>
            <p:ph type="body" sz="quarter" idx="11"/>
          </p:nvPr>
        </p:nvSpPr>
        <p:spPr/>
        <p:txBody>
          <a:bodyPr/>
          <a:lstStyle/>
          <a:p>
            <a:r>
              <a:rPr lang="en-US" dirty="0" smtClean="0"/>
              <a:t>ISE Guest Service for Managing Guests</a:t>
            </a:r>
            <a:endParaRPr lang="en-US" dirty="0"/>
          </a:p>
        </p:txBody>
      </p:sp>
      <p:sp>
        <p:nvSpPr>
          <p:cNvPr id="114" name="Rectangle 113"/>
          <p:cNvSpPr/>
          <p:nvPr/>
        </p:nvSpPr>
        <p:spPr>
          <a:xfrm>
            <a:off x="0" y="4707596"/>
            <a:ext cx="9143998" cy="2108200"/>
          </a:xfrm>
          <a:prstGeom prst="rect">
            <a:avLst/>
          </a:prstGeom>
          <a:gradFill flip="none" rotWithShape="1">
            <a:gsLst>
              <a:gs pos="0">
                <a:srgbClr val="5C5E6C"/>
              </a:gs>
              <a:gs pos="100000">
                <a:srgbClr val="5C5E6C">
                  <a:alpha val="59000"/>
                </a:srgbClr>
              </a:gs>
            </a:gsLst>
            <a:lin ang="13500000" scaled="1"/>
            <a:tileRect/>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grpSp>
        <p:nvGrpSpPr>
          <p:cNvPr id="11" name="Group 19"/>
          <p:cNvGrpSpPr/>
          <p:nvPr/>
        </p:nvGrpSpPr>
        <p:grpSpPr>
          <a:xfrm>
            <a:off x="265970" y="1771177"/>
            <a:ext cx="2035834" cy="2828958"/>
            <a:chOff x="265970" y="1455562"/>
            <a:chExt cx="1486629" cy="2828958"/>
          </a:xfrm>
        </p:grpSpPr>
        <p:sp>
          <p:nvSpPr>
            <p:cNvPr id="128" name="Rectangle 127"/>
            <p:cNvSpPr/>
            <p:nvPr/>
          </p:nvSpPr>
          <p:spPr>
            <a:xfrm>
              <a:off x="265970" y="2069267"/>
              <a:ext cx="1486629" cy="2215253"/>
            </a:xfrm>
            <a:prstGeom prst="rect">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129" name="Round Same Side Corner Rectangle 128"/>
            <p:cNvSpPr/>
            <p:nvPr/>
          </p:nvSpPr>
          <p:spPr>
            <a:xfrm>
              <a:off x="265970" y="1455562"/>
              <a:ext cx="1486629" cy="613705"/>
            </a:xfrm>
            <a:prstGeom prst="round2SameRect">
              <a:avLst>
                <a:gd name="adj1" fmla="val 14531"/>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r>
                <a:rPr lang="en-US" sz="1600" dirty="0">
                  <a:effectLst>
                    <a:outerShdw blurRad="38100" dist="25400" dir="5400000" algn="t" rotWithShape="0">
                      <a:prstClr val="black">
                        <a:alpha val="20000"/>
                      </a:prstClr>
                    </a:outerShdw>
                  </a:effectLst>
                </a:rPr>
                <a:t>Guest Policy</a:t>
              </a:r>
            </a:p>
          </p:txBody>
        </p:sp>
      </p:grpSp>
      <p:sp>
        <p:nvSpPr>
          <p:cNvPr id="130" name="TextBox 50"/>
          <p:cNvSpPr txBox="1">
            <a:spLocks noChangeArrowheads="1"/>
          </p:cNvSpPr>
          <p:nvPr/>
        </p:nvSpPr>
        <p:spPr bwMode="auto">
          <a:xfrm>
            <a:off x="448854" y="3471808"/>
            <a:ext cx="1676400" cy="1021818"/>
          </a:xfrm>
          <a:prstGeom prst="rect">
            <a:avLst/>
          </a:prstGeom>
          <a:noFill/>
          <a:ln w="9525">
            <a:noFill/>
            <a:miter lim="800000"/>
            <a:headEnd/>
            <a:tailEnd/>
          </a:ln>
        </p:spPr>
        <p:txBody>
          <a:bodyPr wrap="square">
            <a:spAutoFit/>
          </a:bodyPr>
          <a:lstStyle/>
          <a:p>
            <a:pPr algn="ctr" rtl="0">
              <a:lnSpc>
                <a:spcPct val="90000"/>
              </a:lnSpc>
              <a:spcBef>
                <a:spcPts val="1200"/>
              </a:spcBef>
            </a:pPr>
            <a:r>
              <a:rPr lang="en-US" sz="1400" kern="1200" dirty="0">
                <a:solidFill>
                  <a:schemeClr val="accent4">
                    <a:lumMod val="90000"/>
                    <a:lumOff val="10000"/>
                  </a:schemeClr>
                </a:solidFill>
                <a:latin typeface="Arial"/>
                <a:ea typeface="+mn-ea"/>
                <a:cs typeface="+mn-cs"/>
              </a:rPr>
              <a:t>Wireless or Wired Access</a:t>
            </a:r>
          </a:p>
          <a:p>
            <a:pPr algn="ctr" rtl="0">
              <a:lnSpc>
                <a:spcPct val="90000"/>
              </a:lnSpc>
              <a:spcBef>
                <a:spcPts val="1200"/>
              </a:spcBef>
            </a:pPr>
            <a:r>
              <a:rPr lang="en-US" sz="1400" kern="1200" dirty="0">
                <a:solidFill>
                  <a:schemeClr val="accent4">
                    <a:lumMod val="90000"/>
                    <a:lumOff val="10000"/>
                  </a:schemeClr>
                </a:solidFill>
                <a:latin typeface="Arial"/>
                <a:ea typeface="+mn-ea"/>
                <a:cs typeface="+mn-cs"/>
              </a:rPr>
              <a:t>Internet-Only Access</a:t>
            </a:r>
          </a:p>
        </p:txBody>
      </p:sp>
      <p:grpSp>
        <p:nvGrpSpPr>
          <p:cNvPr id="15" name="Group 25"/>
          <p:cNvGrpSpPr/>
          <p:nvPr/>
        </p:nvGrpSpPr>
        <p:grpSpPr>
          <a:xfrm>
            <a:off x="2286000" y="4851820"/>
            <a:ext cx="4572000" cy="1710923"/>
            <a:chOff x="2286000" y="4648200"/>
            <a:chExt cx="4572000" cy="2003326"/>
          </a:xfrm>
          <a:effectLst/>
        </p:grpSpPr>
        <p:cxnSp>
          <p:nvCxnSpPr>
            <p:cNvPr id="160" name="Straight Connector 159"/>
            <p:cNvCxnSpPr/>
            <p:nvPr/>
          </p:nvCxnSpPr>
          <p:spPr>
            <a:xfrm>
              <a:off x="2286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858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572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7" name="Group 120"/>
          <p:cNvGrpSpPr>
            <a:grpSpLocks noChangeAspect="1"/>
          </p:cNvGrpSpPr>
          <p:nvPr/>
        </p:nvGrpSpPr>
        <p:grpSpPr>
          <a:xfrm>
            <a:off x="7548787" y="5006438"/>
            <a:ext cx="825982" cy="547025"/>
            <a:chOff x="9740900" y="450850"/>
            <a:chExt cx="4216400" cy="2792413"/>
          </a:xfrm>
          <a:solidFill>
            <a:srgbClr val="FFFFFF"/>
          </a:solidFill>
          <a:effectLst/>
        </p:grpSpPr>
        <p:sp>
          <p:nvSpPr>
            <p:cNvPr id="171" name="Freeform 76"/>
            <p:cNvSpPr>
              <a:spLocks noEditPoints="1"/>
            </p:cNvSpPr>
            <p:nvPr/>
          </p:nvSpPr>
          <p:spPr bwMode="auto">
            <a:xfrm>
              <a:off x="9740900" y="450850"/>
              <a:ext cx="4216400" cy="2792413"/>
            </a:xfrm>
            <a:custGeom>
              <a:avLst/>
              <a:gdLst/>
              <a:ahLst/>
              <a:cxnLst>
                <a:cxn ang="0">
                  <a:pos x="0" y="1759"/>
                </a:cxn>
                <a:cxn ang="0">
                  <a:pos x="0" y="0"/>
                </a:cxn>
                <a:cxn ang="0">
                  <a:pos x="2656" y="0"/>
                </a:cxn>
                <a:cxn ang="0">
                  <a:pos x="2656" y="1721"/>
                </a:cxn>
                <a:cxn ang="0">
                  <a:pos x="2656" y="1759"/>
                </a:cxn>
                <a:cxn ang="0">
                  <a:pos x="0" y="1759"/>
                </a:cxn>
                <a:cxn ang="0">
                  <a:pos x="0" y="1759"/>
                </a:cxn>
                <a:cxn ang="0">
                  <a:pos x="2618" y="1721"/>
                </a:cxn>
                <a:cxn ang="0">
                  <a:pos x="2618" y="1683"/>
                </a:cxn>
                <a:cxn ang="0">
                  <a:pos x="2618" y="1721"/>
                </a:cxn>
                <a:cxn ang="0">
                  <a:pos x="2618" y="1721"/>
                </a:cxn>
                <a:cxn ang="0">
                  <a:pos x="76" y="1683"/>
                </a:cxn>
                <a:cxn ang="0">
                  <a:pos x="2580" y="1683"/>
                </a:cxn>
                <a:cxn ang="0">
                  <a:pos x="2580" y="75"/>
                </a:cxn>
                <a:cxn ang="0">
                  <a:pos x="76" y="75"/>
                </a:cxn>
                <a:cxn ang="0">
                  <a:pos x="76" y="1683"/>
                </a:cxn>
                <a:cxn ang="0">
                  <a:pos x="76" y="1683"/>
                </a:cxn>
              </a:cxnLst>
              <a:rect l="0" t="0" r="r" b="b"/>
              <a:pathLst>
                <a:path w="2656" h="1759">
                  <a:moveTo>
                    <a:pt x="0" y="1759"/>
                  </a:moveTo>
                  <a:lnTo>
                    <a:pt x="0" y="0"/>
                  </a:lnTo>
                  <a:lnTo>
                    <a:pt x="2656" y="0"/>
                  </a:lnTo>
                  <a:lnTo>
                    <a:pt x="2656" y="1721"/>
                  </a:lnTo>
                  <a:lnTo>
                    <a:pt x="2656" y="1759"/>
                  </a:lnTo>
                  <a:lnTo>
                    <a:pt x="0" y="1759"/>
                  </a:lnTo>
                  <a:lnTo>
                    <a:pt x="0" y="1759"/>
                  </a:lnTo>
                  <a:close/>
                  <a:moveTo>
                    <a:pt x="2618" y="1721"/>
                  </a:moveTo>
                  <a:lnTo>
                    <a:pt x="2618" y="1683"/>
                  </a:lnTo>
                  <a:lnTo>
                    <a:pt x="2618" y="1721"/>
                  </a:lnTo>
                  <a:lnTo>
                    <a:pt x="2618" y="1721"/>
                  </a:lnTo>
                  <a:close/>
                  <a:moveTo>
                    <a:pt x="76" y="1683"/>
                  </a:moveTo>
                  <a:lnTo>
                    <a:pt x="2580" y="1683"/>
                  </a:lnTo>
                  <a:lnTo>
                    <a:pt x="2580" y="75"/>
                  </a:lnTo>
                  <a:lnTo>
                    <a:pt x="76" y="75"/>
                  </a:lnTo>
                  <a:lnTo>
                    <a:pt x="76" y="1683"/>
                  </a:lnTo>
                  <a:lnTo>
                    <a:pt x="76" y="1683"/>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2" name="Freeform 77"/>
            <p:cNvSpPr>
              <a:spLocks/>
            </p:cNvSpPr>
            <p:nvPr/>
          </p:nvSpPr>
          <p:spPr bwMode="auto">
            <a:xfrm>
              <a:off x="10821988" y="2205038"/>
              <a:ext cx="490538" cy="454025"/>
            </a:xfrm>
            <a:custGeom>
              <a:avLst/>
              <a:gdLst/>
              <a:ahLst/>
              <a:cxnLst>
                <a:cxn ang="0">
                  <a:pos x="0" y="60"/>
                </a:cxn>
                <a:cxn ang="0">
                  <a:pos x="110" y="121"/>
                </a:cxn>
                <a:cxn ang="0">
                  <a:pos x="121" y="96"/>
                </a:cxn>
                <a:cxn ang="0">
                  <a:pos x="111" y="0"/>
                </a:cxn>
                <a:cxn ang="0">
                  <a:pos x="0" y="60"/>
                </a:cxn>
              </a:cxnLst>
              <a:rect l="0" t="0" r="r" b="b"/>
              <a:pathLst>
                <a:path w="131" h="121">
                  <a:moveTo>
                    <a:pt x="0" y="60"/>
                  </a:moveTo>
                  <a:cubicBezTo>
                    <a:pt x="110" y="121"/>
                    <a:pt x="110" y="121"/>
                    <a:pt x="110" y="121"/>
                  </a:cubicBezTo>
                  <a:cubicBezTo>
                    <a:pt x="115" y="113"/>
                    <a:pt x="118" y="105"/>
                    <a:pt x="121" y="96"/>
                  </a:cubicBezTo>
                  <a:cubicBezTo>
                    <a:pt x="131" y="63"/>
                    <a:pt x="126" y="29"/>
                    <a:pt x="111" y="0"/>
                  </a:cubicBezTo>
                  <a:lnTo>
                    <a:pt x="0" y="60"/>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73" name="Freeform 78"/>
            <p:cNvSpPr>
              <a:spLocks/>
            </p:cNvSpPr>
            <p:nvPr/>
          </p:nvSpPr>
          <p:spPr bwMode="auto">
            <a:xfrm>
              <a:off x="10472738" y="1908175"/>
              <a:ext cx="739775" cy="503238"/>
            </a:xfrm>
            <a:custGeom>
              <a:avLst/>
              <a:gdLst/>
              <a:ahLst/>
              <a:cxnLst>
                <a:cxn ang="0">
                  <a:pos x="86" y="134"/>
                </a:cxn>
                <a:cxn ang="0">
                  <a:pos x="197" y="74"/>
                </a:cxn>
                <a:cxn ang="0">
                  <a:pos x="119" y="12"/>
                </a:cxn>
                <a:cxn ang="0">
                  <a:pos x="0" y="41"/>
                </a:cxn>
                <a:cxn ang="0">
                  <a:pos x="86" y="134"/>
                </a:cxn>
              </a:cxnLst>
              <a:rect l="0" t="0" r="r" b="b"/>
              <a:pathLst>
                <a:path w="197" h="134">
                  <a:moveTo>
                    <a:pt x="86" y="134"/>
                  </a:moveTo>
                  <a:cubicBezTo>
                    <a:pt x="197" y="74"/>
                    <a:pt x="197" y="74"/>
                    <a:pt x="197" y="74"/>
                  </a:cubicBezTo>
                  <a:cubicBezTo>
                    <a:pt x="181" y="44"/>
                    <a:pt x="154" y="21"/>
                    <a:pt x="119" y="12"/>
                  </a:cubicBezTo>
                  <a:cubicBezTo>
                    <a:pt x="75" y="0"/>
                    <a:pt x="31" y="13"/>
                    <a:pt x="0" y="41"/>
                  </a:cubicBezTo>
                  <a:lnTo>
                    <a:pt x="86" y="134"/>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74" name="Freeform 79"/>
            <p:cNvSpPr>
              <a:spLocks/>
            </p:cNvSpPr>
            <p:nvPr/>
          </p:nvSpPr>
          <p:spPr bwMode="auto">
            <a:xfrm>
              <a:off x="10240963" y="2084388"/>
              <a:ext cx="974725" cy="889000"/>
            </a:xfrm>
            <a:custGeom>
              <a:avLst/>
              <a:gdLst/>
              <a:ahLst/>
              <a:cxnLst>
                <a:cxn ang="0">
                  <a:pos x="145" y="98"/>
                </a:cxn>
                <a:cxn ang="0">
                  <a:pos x="56" y="0"/>
                </a:cxn>
                <a:cxn ang="0">
                  <a:pos x="20" y="57"/>
                </a:cxn>
                <a:cxn ang="0">
                  <a:pos x="109" y="219"/>
                </a:cxn>
                <a:cxn ang="0">
                  <a:pos x="260" y="161"/>
                </a:cxn>
                <a:cxn ang="0">
                  <a:pos x="145" y="98"/>
                </a:cxn>
              </a:cxnLst>
              <a:rect l="0" t="0" r="r" b="b"/>
              <a:pathLst>
                <a:path w="260" h="237">
                  <a:moveTo>
                    <a:pt x="145" y="98"/>
                  </a:moveTo>
                  <a:cubicBezTo>
                    <a:pt x="56" y="0"/>
                    <a:pt x="56" y="0"/>
                    <a:pt x="56" y="0"/>
                  </a:cubicBezTo>
                  <a:cubicBezTo>
                    <a:pt x="40" y="15"/>
                    <a:pt x="27" y="35"/>
                    <a:pt x="20" y="57"/>
                  </a:cubicBezTo>
                  <a:cubicBezTo>
                    <a:pt x="0" y="126"/>
                    <a:pt x="39" y="198"/>
                    <a:pt x="109" y="219"/>
                  </a:cubicBezTo>
                  <a:cubicBezTo>
                    <a:pt x="168" y="237"/>
                    <a:pt x="230" y="211"/>
                    <a:pt x="260" y="161"/>
                  </a:cubicBezTo>
                  <a:lnTo>
                    <a:pt x="145" y="98"/>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5" name="Rectangle 80"/>
            <p:cNvSpPr>
              <a:spLocks noChangeArrowheads="1"/>
            </p:cNvSpPr>
            <p:nvPr/>
          </p:nvSpPr>
          <p:spPr bwMode="auto">
            <a:xfrm>
              <a:off x="10161588" y="1009650"/>
              <a:ext cx="179388" cy="733425"/>
            </a:xfrm>
            <a:prstGeom prst="rect">
              <a:avLst/>
            </a:pr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6" name="Rectangle 81"/>
            <p:cNvSpPr>
              <a:spLocks noChangeArrowheads="1"/>
            </p:cNvSpPr>
            <p:nvPr/>
          </p:nvSpPr>
          <p:spPr bwMode="auto">
            <a:xfrm>
              <a:off x="10447338" y="709613"/>
              <a:ext cx="176213" cy="1033463"/>
            </a:xfrm>
            <a:prstGeom prst="rect">
              <a:avLst/>
            </a:pr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7" name="Rectangle 82"/>
            <p:cNvSpPr>
              <a:spLocks noChangeArrowheads="1"/>
            </p:cNvSpPr>
            <p:nvPr/>
          </p:nvSpPr>
          <p:spPr bwMode="auto">
            <a:xfrm>
              <a:off x="10728325" y="1398588"/>
              <a:ext cx="179388" cy="344488"/>
            </a:xfrm>
            <a:prstGeom prst="rect">
              <a:avLst/>
            </a:pr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8" name="Rectangle 83"/>
            <p:cNvSpPr>
              <a:spLocks noChangeArrowheads="1"/>
            </p:cNvSpPr>
            <p:nvPr/>
          </p:nvSpPr>
          <p:spPr bwMode="auto">
            <a:xfrm>
              <a:off x="11012488" y="1027113"/>
              <a:ext cx="176213" cy="715963"/>
            </a:xfrm>
            <a:prstGeom prst="rect">
              <a:avLst/>
            </a:pr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9" name="Rectangle 84"/>
            <p:cNvSpPr>
              <a:spLocks noChangeArrowheads="1"/>
            </p:cNvSpPr>
            <p:nvPr/>
          </p:nvSpPr>
          <p:spPr bwMode="auto">
            <a:xfrm>
              <a:off x="11295063" y="858838"/>
              <a:ext cx="179388" cy="884238"/>
            </a:xfrm>
            <a:prstGeom prst="rect">
              <a:avLst/>
            </a:pr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0" name="Freeform 85"/>
            <p:cNvSpPr>
              <a:spLocks/>
            </p:cNvSpPr>
            <p:nvPr/>
          </p:nvSpPr>
          <p:spPr bwMode="auto">
            <a:xfrm>
              <a:off x="11961813" y="858838"/>
              <a:ext cx="1503363" cy="930275"/>
            </a:xfrm>
            <a:custGeom>
              <a:avLst/>
              <a:gdLst/>
              <a:ahLst/>
              <a:cxnLst>
                <a:cxn ang="0">
                  <a:pos x="0" y="586"/>
                </a:cxn>
                <a:cxn ang="0">
                  <a:pos x="0" y="0"/>
                </a:cxn>
                <a:cxn ang="0">
                  <a:pos x="38" y="0"/>
                </a:cxn>
                <a:cxn ang="0">
                  <a:pos x="38" y="548"/>
                </a:cxn>
                <a:cxn ang="0">
                  <a:pos x="947" y="548"/>
                </a:cxn>
                <a:cxn ang="0">
                  <a:pos x="947" y="586"/>
                </a:cxn>
                <a:cxn ang="0">
                  <a:pos x="0" y="586"/>
                </a:cxn>
                <a:cxn ang="0">
                  <a:pos x="0" y="586"/>
                </a:cxn>
              </a:cxnLst>
              <a:rect l="0" t="0" r="r" b="b"/>
              <a:pathLst>
                <a:path w="947" h="586">
                  <a:moveTo>
                    <a:pt x="0" y="586"/>
                  </a:moveTo>
                  <a:lnTo>
                    <a:pt x="0" y="0"/>
                  </a:lnTo>
                  <a:lnTo>
                    <a:pt x="38" y="0"/>
                  </a:lnTo>
                  <a:lnTo>
                    <a:pt x="38" y="548"/>
                  </a:lnTo>
                  <a:lnTo>
                    <a:pt x="947" y="548"/>
                  </a:lnTo>
                  <a:lnTo>
                    <a:pt x="947" y="586"/>
                  </a:lnTo>
                  <a:lnTo>
                    <a:pt x="0" y="586"/>
                  </a:lnTo>
                  <a:lnTo>
                    <a:pt x="0" y="586"/>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1" name="Freeform 86"/>
            <p:cNvSpPr>
              <a:spLocks/>
            </p:cNvSpPr>
            <p:nvPr/>
          </p:nvSpPr>
          <p:spPr bwMode="auto">
            <a:xfrm>
              <a:off x="11958638" y="927100"/>
              <a:ext cx="1506538" cy="704850"/>
            </a:xfrm>
            <a:custGeom>
              <a:avLst/>
              <a:gdLst/>
              <a:ahLst/>
              <a:cxnLst>
                <a:cxn ang="0">
                  <a:pos x="668" y="266"/>
                </a:cxn>
                <a:cxn ang="0">
                  <a:pos x="574" y="354"/>
                </a:cxn>
                <a:cxn ang="0">
                  <a:pos x="477" y="193"/>
                </a:cxn>
                <a:cxn ang="0">
                  <a:pos x="392" y="432"/>
                </a:cxn>
                <a:cxn ang="0">
                  <a:pos x="281" y="359"/>
                </a:cxn>
                <a:cxn ang="0">
                  <a:pos x="241" y="441"/>
                </a:cxn>
                <a:cxn ang="0">
                  <a:pos x="120" y="205"/>
                </a:cxn>
                <a:cxn ang="0">
                  <a:pos x="42" y="333"/>
                </a:cxn>
                <a:cxn ang="0">
                  <a:pos x="0" y="307"/>
                </a:cxn>
                <a:cxn ang="0">
                  <a:pos x="123" y="108"/>
                </a:cxn>
                <a:cxn ang="0">
                  <a:pos x="238" y="333"/>
                </a:cxn>
                <a:cxn ang="0">
                  <a:pos x="260" y="290"/>
                </a:cxn>
                <a:cxn ang="0">
                  <a:pos x="368" y="359"/>
                </a:cxn>
                <a:cxn ang="0">
                  <a:pos x="465" y="85"/>
                </a:cxn>
                <a:cxn ang="0">
                  <a:pos x="586" y="281"/>
                </a:cxn>
                <a:cxn ang="0">
                  <a:pos x="692" y="181"/>
                </a:cxn>
                <a:cxn ang="0">
                  <a:pos x="734" y="323"/>
                </a:cxn>
                <a:cxn ang="0">
                  <a:pos x="907" y="0"/>
                </a:cxn>
                <a:cxn ang="0">
                  <a:pos x="949" y="21"/>
                </a:cxn>
                <a:cxn ang="0">
                  <a:pos x="723" y="444"/>
                </a:cxn>
                <a:cxn ang="0">
                  <a:pos x="668" y="266"/>
                </a:cxn>
                <a:cxn ang="0">
                  <a:pos x="668" y="266"/>
                </a:cxn>
              </a:cxnLst>
              <a:rect l="0" t="0" r="r" b="b"/>
              <a:pathLst>
                <a:path w="949" h="444">
                  <a:moveTo>
                    <a:pt x="668" y="266"/>
                  </a:moveTo>
                  <a:lnTo>
                    <a:pt x="574" y="354"/>
                  </a:lnTo>
                  <a:lnTo>
                    <a:pt x="477" y="193"/>
                  </a:lnTo>
                  <a:lnTo>
                    <a:pt x="392" y="432"/>
                  </a:lnTo>
                  <a:lnTo>
                    <a:pt x="281" y="359"/>
                  </a:lnTo>
                  <a:lnTo>
                    <a:pt x="241" y="441"/>
                  </a:lnTo>
                  <a:lnTo>
                    <a:pt x="120" y="205"/>
                  </a:lnTo>
                  <a:lnTo>
                    <a:pt x="42" y="333"/>
                  </a:lnTo>
                  <a:lnTo>
                    <a:pt x="0" y="307"/>
                  </a:lnTo>
                  <a:lnTo>
                    <a:pt x="123" y="108"/>
                  </a:lnTo>
                  <a:lnTo>
                    <a:pt x="238" y="333"/>
                  </a:lnTo>
                  <a:lnTo>
                    <a:pt x="260" y="290"/>
                  </a:lnTo>
                  <a:lnTo>
                    <a:pt x="368" y="359"/>
                  </a:lnTo>
                  <a:lnTo>
                    <a:pt x="465" y="85"/>
                  </a:lnTo>
                  <a:lnTo>
                    <a:pt x="586" y="281"/>
                  </a:lnTo>
                  <a:lnTo>
                    <a:pt x="692" y="181"/>
                  </a:lnTo>
                  <a:lnTo>
                    <a:pt x="734" y="323"/>
                  </a:lnTo>
                  <a:lnTo>
                    <a:pt x="907" y="0"/>
                  </a:lnTo>
                  <a:lnTo>
                    <a:pt x="949" y="21"/>
                  </a:lnTo>
                  <a:lnTo>
                    <a:pt x="723" y="444"/>
                  </a:lnTo>
                  <a:lnTo>
                    <a:pt x="668" y="266"/>
                  </a:lnTo>
                  <a:lnTo>
                    <a:pt x="668" y="266"/>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2" name="Freeform 87"/>
            <p:cNvSpPr>
              <a:spLocks noEditPoints="1"/>
            </p:cNvSpPr>
            <p:nvPr/>
          </p:nvSpPr>
          <p:spPr bwMode="auto">
            <a:xfrm>
              <a:off x="11961813" y="2006600"/>
              <a:ext cx="1485900" cy="906463"/>
            </a:xfrm>
            <a:custGeom>
              <a:avLst/>
              <a:gdLst/>
              <a:ahLst/>
              <a:cxnLst>
                <a:cxn ang="0">
                  <a:pos x="0" y="571"/>
                </a:cxn>
                <a:cxn ang="0">
                  <a:pos x="0" y="0"/>
                </a:cxn>
                <a:cxn ang="0">
                  <a:pos x="936" y="0"/>
                </a:cxn>
                <a:cxn ang="0">
                  <a:pos x="936" y="557"/>
                </a:cxn>
                <a:cxn ang="0">
                  <a:pos x="936" y="571"/>
                </a:cxn>
                <a:cxn ang="0">
                  <a:pos x="0" y="571"/>
                </a:cxn>
                <a:cxn ang="0">
                  <a:pos x="0" y="571"/>
                </a:cxn>
                <a:cxn ang="0">
                  <a:pos x="921" y="557"/>
                </a:cxn>
                <a:cxn ang="0">
                  <a:pos x="921" y="543"/>
                </a:cxn>
                <a:cxn ang="0">
                  <a:pos x="921" y="557"/>
                </a:cxn>
                <a:cxn ang="0">
                  <a:pos x="921" y="557"/>
                </a:cxn>
                <a:cxn ang="0">
                  <a:pos x="28" y="543"/>
                </a:cxn>
                <a:cxn ang="0">
                  <a:pos x="907" y="543"/>
                </a:cxn>
                <a:cxn ang="0">
                  <a:pos x="907" y="28"/>
                </a:cxn>
                <a:cxn ang="0">
                  <a:pos x="28" y="28"/>
                </a:cxn>
                <a:cxn ang="0">
                  <a:pos x="28" y="543"/>
                </a:cxn>
                <a:cxn ang="0">
                  <a:pos x="28" y="543"/>
                </a:cxn>
              </a:cxnLst>
              <a:rect l="0" t="0" r="r" b="b"/>
              <a:pathLst>
                <a:path w="936" h="571">
                  <a:moveTo>
                    <a:pt x="0" y="571"/>
                  </a:moveTo>
                  <a:lnTo>
                    <a:pt x="0" y="0"/>
                  </a:lnTo>
                  <a:lnTo>
                    <a:pt x="936" y="0"/>
                  </a:lnTo>
                  <a:lnTo>
                    <a:pt x="936" y="557"/>
                  </a:lnTo>
                  <a:lnTo>
                    <a:pt x="936" y="571"/>
                  </a:lnTo>
                  <a:lnTo>
                    <a:pt x="0" y="571"/>
                  </a:lnTo>
                  <a:lnTo>
                    <a:pt x="0" y="571"/>
                  </a:lnTo>
                  <a:close/>
                  <a:moveTo>
                    <a:pt x="921" y="557"/>
                  </a:moveTo>
                  <a:lnTo>
                    <a:pt x="921" y="543"/>
                  </a:lnTo>
                  <a:lnTo>
                    <a:pt x="921" y="557"/>
                  </a:lnTo>
                  <a:lnTo>
                    <a:pt x="921" y="557"/>
                  </a:lnTo>
                  <a:close/>
                  <a:moveTo>
                    <a:pt x="28" y="543"/>
                  </a:moveTo>
                  <a:lnTo>
                    <a:pt x="907" y="543"/>
                  </a:lnTo>
                  <a:lnTo>
                    <a:pt x="907" y="28"/>
                  </a:lnTo>
                  <a:lnTo>
                    <a:pt x="28" y="28"/>
                  </a:lnTo>
                  <a:lnTo>
                    <a:pt x="28" y="543"/>
                  </a:lnTo>
                  <a:lnTo>
                    <a:pt x="28" y="543"/>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3" name="Rectangle 88"/>
            <p:cNvSpPr>
              <a:spLocks noChangeArrowheads="1"/>
            </p:cNvSpPr>
            <p:nvPr/>
          </p:nvSpPr>
          <p:spPr bwMode="auto">
            <a:xfrm>
              <a:off x="11984038" y="2028825"/>
              <a:ext cx="1439863" cy="134938"/>
            </a:xfrm>
            <a:prstGeom prst="rect">
              <a:avLst/>
            </a:pr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4" name="Freeform 89"/>
            <p:cNvSpPr>
              <a:spLocks/>
            </p:cNvSpPr>
            <p:nvPr/>
          </p:nvSpPr>
          <p:spPr bwMode="auto">
            <a:xfrm>
              <a:off x="11995150" y="2276475"/>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5" name="Freeform 90"/>
            <p:cNvSpPr>
              <a:spLocks/>
            </p:cNvSpPr>
            <p:nvPr/>
          </p:nvSpPr>
          <p:spPr bwMode="auto">
            <a:xfrm>
              <a:off x="11995150" y="2489200"/>
              <a:ext cx="1406525" cy="46038"/>
            </a:xfrm>
            <a:custGeom>
              <a:avLst/>
              <a:gdLst/>
              <a:ahLst/>
              <a:cxnLst>
                <a:cxn ang="0">
                  <a:pos x="0" y="29"/>
                </a:cxn>
                <a:cxn ang="0">
                  <a:pos x="0" y="0"/>
                </a:cxn>
                <a:cxn ang="0">
                  <a:pos x="886" y="0"/>
                </a:cxn>
                <a:cxn ang="0">
                  <a:pos x="886" y="29"/>
                </a:cxn>
                <a:cxn ang="0">
                  <a:pos x="0" y="29"/>
                </a:cxn>
                <a:cxn ang="0">
                  <a:pos x="0" y="29"/>
                </a:cxn>
              </a:cxnLst>
              <a:rect l="0" t="0" r="r" b="b"/>
              <a:pathLst>
                <a:path w="886" h="29">
                  <a:moveTo>
                    <a:pt x="0" y="29"/>
                  </a:moveTo>
                  <a:lnTo>
                    <a:pt x="0" y="0"/>
                  </a:lnTo>
                  <a:lnTo>
                    <a:pt x="886" y="0"/>
                  </a:lnTo>
                  <a:lnTo>
                    <a:pt x="886" y="29"/>
                  </a:lnTo>
                  <a:lnTo>
                    <a:pt x="0" y="29"/>
                  </a:lnTo>
                  <a:lnTo>
                    <a:pt x="0" y="29"/>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6" name="Freeform 91"/>
            <p:cNvSpPr>
              <a:spLocks/>
            </p:cNvSpPr>
            <p:nvPr/>
          </p:nvSpPr>
          <p:spPr bwMode="auto">
            <a:xfrm>
              <a:off x="11995150" y="2703513"/>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7" name="Freeform 92"/>
            <p:cNvSpPr>
              <a:spLocks/>
            </p:cNvSpPr>
            <p:nvPr/>
          </p:nvSpPr>
          <p:spPr bwMode="auto">
            <a:xfrm>
              <a:off x="12179300"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8" name="Freeform 93"/>
            <p:cNvSpPr>
              <a:spLocks/>
            </p:cNvSpPr>
            <p:nvPr/>
          </p:nvSpPr>
          <p:spPr bwMode="auto">
            <a:xfrm>
              <a:off x="12449175" y="2130425"/>
              <a:ext cx="46038" cy="749300"/>
            </a:xfrm>
            <a:custGeom>
              <a:avLst/>
              <a:gdLst/>
              <a:ahLst/>
              <a:cxnLst>
                <a:cxn ang="0">
                  <a:pos x="0" y="472"/>
                </a:cxn>
                <a:cxn ang="0">
                  <a:pos x="0" y="0"/>
                </a:cxn>
                <a:cxn ang="0">
                  <a:pos x="29" y="0"/>
                </a:cxn>
                <a:cxn ang="0">
                  <a:pos x="29" y="472"/>
                </a:cxn>
                <a:cxn ang="0">
                  <a:pos x="0" y="472"/>
                </a:cxn>
                <a:cxn ang="0">
                  <a:pos x="0" y="472"/>
                </a:cxn>
              </a:cxnLst>
              <a:rect l="0" t="0" r="r" b="b"/>
              <a:pathLst>
                <a:path w="29" h="472">
                  <a:moveTo>
                    <a:pt x="0" y="472"/>
                  </a:moveTo>
                  <a:lnTo>
                    <a:pt x="0" y="0"/>
                  </a:lnTo>
                  <a:lnTo>
                    <a:pt x="29" y="0"/>
                  </a:lnTo>
                  <a:lnTo>
                    <a:pt x="29" y="472"/>
                  </a:lnTo>
                  <a:lnTo>
                    <a:pt x="0" y="472"/>
                  </a:lnTo>
                  <a:lnTo>
                    <a:pt x="0" y="472"/>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89" name="Freeform 94"/>
            <p:cNvSpPr>
              <a:spLocks/>
            </p:cNvSpPr>
            <p:nvPr/>
          </p:nvSpPr>
          <p:spPr bwMode="auto">
            <a:xfrm>
              <a:off x="12723813"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0" name="Freeform 95"/>
            <p:cNvSpPr>
              <a:spLocks/>
            </p:cNvSpPr>
            <p:nvPr/>
          </p:nvSpPr>
          <p:spPr bwMode="auto">
            <a:xfrm>
              <a:off x="13012738"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1" name="Freeform 96"/>
            <p:cNvSpPr>
              <a:spLocks/>
            </p:cNvSpPr>
            <p:nvPr/>
          </p:nvSpPr>
          <p:spPr bwMode="auto">
            <a:xfrm>
              <a:off x="13241338" y="2130425"/>
              <a:ext cx="47625" cy="749300"/>
            </a:xfrm>
            <a:custGeom>
              <a:avLst/>
              <a:gdLst/>
              <a:ahLst/>
              <a:cxnLst>
                <a:cxn ang="0">
                  <a:pos x="0" y="472"/>
                </a:cxn>
                <a:cxn ang="0">
                  <a:pos x="0" y="0"/>
                </a:cxn>
                <a:cxn ang="0">
                  <a:pos x="30" y="0"/>
                </a:cxn>
                <a:cxn ang="0">
                  <a:pos x="30" y="472"/>
                </a:cxn>
                <a:cxn ang="0">
                  <a:pos x="0" y="472"/>
                </a:cxn>
                <a:cxn ang="0">
                  <a:pos x="0" y="472"/>
                </a:cxn>
              </a:cxnLst>
              <a:rect l="0" t="0" r="r" b="b"/>
              <a:pathLst>
                <a:path w="30" h="472">
                  <a:moveTo>
                    <a:pt x="0" y="472"/>
                  </a:moveTo>
                  <a:lnTo>
                    <a:pt x="0" y="0"/>
                  </a:lnTo>
                  <a:lnTo>
                    <a:pt x="30" y="0"/>
                  </a:lnTo>
                  <a:lnTo>
                    <a:pt x="30" y="472"/>
                  </a:lnTo>
                  <a:lnTo>
                    <a:pt x="0" y="472"/>
                  </a:lnTo>
                  <a:lnTo>
                    <a:pt x="0" y="472"/>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sp>
        <p:nvSpPr>
          <p:cNvPr id="169" name="Cross 168"/>
          <p:cNvSpPr/>
          <p:nvPr/>
        </p:nvSpPr>
        <p:spPr>
          <a:xfrm>
            <a:off x="1332596" y="5210578"/>
            <a:ext cx="138742" cy="138742"/>
          </a:xfrm>
          <a:prstGeom prst="plus">
            <a:avLst>
              <a:gd name="adj" fmla="val 38203"/>
            </a:avLst>
          </a:prstGeom>
          <a:solidFill>
            <a:srgbClr val="FFFFFF"/>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2" name="Freeform 63"/>
          <p:cNvSpPr>
            <a:spLocks noEditPoints="1"/>
          </p:cNvSpPr>
          <p:nvPr/>
        </p:nvSpPr>
        <p:spPr bwMode="auto">
          <a:xfrm rot="16200000">
            <a:off x="3129971" y="4941284"/>
            <a:ext cx="606280" cy="601503"/>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5" name="Freeform 194"/>
          <p:cNvSpPr>
            <a:spLocks noEditPoints="1"/>
          </p:cNvSpPr>
          <p:nvPr/>
        </p:nvSpPr>
        <p:spPr bwMode="auto">
          <a:xfrm>
            <a:off x="5695388" y="5022550"/>
            <a:ext cx="69642" cy="440559"/>
          </a:xfrm>
          <a:custGeom>
            <a:avLst/>
            <a:gdLst>
              <a:gd name="T0" fmla="*/ 31 w 184"/>
              <a:gd name="T1" fmla="*/ 775 h 1164"/>
              <a:gd name="T2" fmla="*/ 0 w 184"/>
              <a:gd name="T3" fmla="*/ 0 h 1164"/>
              <a:gd name="T4" fmla="*/ 184 w 184"/>
              <a:gd name="T5" fmla="*/ 0 h 1164"/>
              <a:gd name="T6" fmla="*/ 153 w 184"/>
              <a:gd name="T7" fmla="*/ 775 h 1164"/>
              <a:gd name="T8" fmla="*/ 31 w 184"/>
              <a:gd name="T9" fmla="*/ 775 h 1164"/>
              <a:gd name="T10" fmla="*/ 0 w 184"/>
              <a:gd name="T11" fmla="*/ 1164 h 1164"/>
              <a:gd name="T12" fmla="*/ 0 w 184"/>
              <a:gd name="T13" fmla="*/ 976 h 1164"/>
              <a:gd name="T14" fmla="*/ 184 w 184"/>
              <a:gd name="T15" fmla="*/ 976 h 1164"/>
              <a:gd name="T16" fmla="*/ 184 w 184"/>
              <a:gd name="T17" fmla="*/ 1164 h 1164"/>
              <a:gd name="T18" fmla="*/ 0 w 184"/>
              <a:gd name="T19"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64">
                <a:moveTo>
                  <a:pt x="31" y="775"/>
                </a:moveTo>
                <a:lnTo>
                  <a:pt x="0" y="0"/>
                </a:lnTo>
                <a:lnTo>
                  <a:pt x="184" y="0"/>
                </a:lnTo>
                <a:lnTo>
                  <a:pt x="153" y="775"/>
                </a:lnTo>
                <a:lnTo>
                  <a:pt x="31" y="775"/>
                </a:lnTo>
                <a:close/>
                <a:moveTo>
                  <a:pt x="0" y="1164"/>
                </a:moveTo>
                <a:lnTo>
                  <a:pt x="0" y="976"/>
                </a:lnTo>
                <a:lnTo>
                  <a:pt x="184" y="976"/>
                </a:lnTo>
                <a:lnTo>
                  <a:pt x="184" y="1164"/>
                </a:lnTo>
                <a:lnTo>
                  <a:pt x="0" y="1164"/>
                </a:ln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7" name="Text Placeholder 2"/>
          <p:cNvSpPr txBox="1">
            <a:spLocks/>
          </p:cNvSpPr>
          <p:nvPr/>
        </p:nvSpPr>
        <p:spPr>
          <a:xfrm>
            <a:off x="2301804" y="5653684"/>
            <a:ext cx="2286000" cy="1288724"/>
          </a:xfrm>
          <a:prstGeom prst="rect">
            <a:avLst/>
          </a:prstGeom>
          <a:effectLst/>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Font typeface="Arial" pitchFamily="34" charset="0"/>
              <a:buNone/>
            </a:pPr>
            <a:r>
              <a:rPr lang="en-US" sz="1600" b="1" dirty="0" smtClean="0">
                <a:solidFill>
                  <a:schemeClr val="tx1"/>
                </a:solidFill>
                <a:latin typeface="Arial"/>
              </a:rPr>
              <a:t>Manage</a:t>
            </a:r>
            <a:r>
              <a:rPr sz="1600" dirty="0" smtClean="0">
                <a:solidFill>
                  <a:srgbClr val="212227"/>
                </a:solidFill>
                <a:latin typeface="Arial"/>
              </a:rPr>
              <a:t/>
            </a:r>
            <a:br>
              <a:rPr sz="1600" dirty="0" smtClean="0">
                <a:solidFill>
                  <a:srgbClr val="212227"/>
                </a:solidFill>
                <a:latin typeface="Arial"/>
              </a:rPr>
            </a:br>
            <a:r>
              <a:rPr sz="1400" dirty="0" smtClean="0">
                <a:solidFill>
                  <a:srgbClr val="FFFFFF"/>
                </a:solidFill>
                <a:latin typeface="Arial"/>
              </a:rPr>
              <a:t>Sponsor </a:t>
            </a:r>
            <a:r>
              <a:rPr sz="1400" dirty="0">
                <a:solidFill>
                  <a:srgbClr val="FFFFFF"/>
                </a:solidFill>
                <a:latin typeface="Arial"/>
              </a:rPr>
              <a:t>Privileges, Guest Accounts and Policies, Guest Portal</a:t>
            </a:r>
          </a:p>
        </p:txBody>
      </p:sp>
      <p:sp>
        <p:nvSpPr>
          <p:cNvPr id="198" name="Text Placeholder 2"/>
          <p:cNvSpPr txBox="1">
            <a:spLocks/>
          </p:cNvSpPr>
          <p:nvPr/>
        </p:nvSpPr>
        <p:spPr>
          <a:xfrm>
            <a:off x="196418" y="5653684"/>
            <a:ext cx="1942370" cy="1054100"/>
          </a:xfrm>
          <a:prstGeom prst="rect">
            <a:avLst/>
          </a:prstGeom>
          <a:effectLst/>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Font typeface="Arial" pitchFamily="34" charset="0"/>
              <a:buNone/>
            </a:pPr>
            <a:r>
              <a:rPr sz="1600" b="1" dirty="0" smtClean="0">
                <a:solidFill>
                  <a:schemeClr val="tx1"/>
                </a:solidFill>
                <a:latin typeface="Arial"/>
              </a:rPr>
              <a:t>Provision</a:t>
            </a:r>
            <a:br>
              <a:rPr sz="1600" b="1" dirty="0" smtClean="0">
                <a:solidFill>
                  <a:schemeClr val="tx1"/>
                </a:solidFill>
                <a:latin typeface="Arial"/>
              </a:rPr>
            </a:br>
            <a:r>
              <a:rPr sz="1400" dirty="0" smtClean="0">
                <a:solidFill>
                  <a:srgbClr val="FFFFFF"/>
                </a:solidFill>
                <a:latin typeface="Arial"/>
              </a:rPr>
              <a:t>Guest </a:t>
            </a:r>
            <a:r>
              <a:rPr sz="1400" dirty="0">
                <a:solidFill>
                  <a:srgbClr val="FFFFFF"/>
                </a:solidFill>
                <a:latin typeface="Arial"/>
              </a:rPr>
              <a:t>Accounts via Sponsor Portal</a:t>
            </a:r>
          </a:p>
        </p:txBody>
      </p:sp>
      <p:sp>
        <p:nvSpPr>
          <p:cNvPr id="199" name="Text Placeholder 2"/>
          <p:cNvSpPr txBox="1">
            <a:spLocks/>
          </p:cNvSpPr>
          <p:nvPr/>
        </p:nvSpPr>
        <p:spPr>
          <a:xfrm>
            <a:off x="4771939" y="5653684"/>
            <a:ext cx="1939607" cy="1091943"/>
          </a:xfrm>
          <a:prstGeom prst="rect">
            <a:avLst/>
          </a:prstGeom>
          <a:effectLst/>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Font typeface="Arial" pitchFamily="34" charset="0"/>
              <a:buNone/>
            </a:pPr>
            <a:r>
              <a:rPr lang="en-US" sz="1600" b="1" dirty="0" smtClean="0">
                <a:solidFill>
                  <a:schemeClr val="tx1"/>
                </a:solidFill>
                <a:latin typeface="Arial"/>
              </a:rPr>
              <a:t>Notify</a:t>
            </a:r>
            <a:r>
              <a:rPr sz="1600" dirty="0" smtClean="0">
                <a:solidFill>
                  <a:srgbClr val="212227"/>
                </a:solidFill>
                <a:latin typeface="Arial"/>
              </a:rPr>
              <a:t/>
            </a:r>
            <a:br>
              <a:rPr sz="1600" dirty="0" smtClean="0">
                <a:solidFill>
                  <a:srgbClr val="212227"/>
                </a:solidFill>
                <a:latin typeface="Arial"/>
              </a:rPr>
            </a:br>
            <a:r>
              <a:rPr sz="1400" dirty="0" smtClean="0">
                <a:solidFill>
                  <a:srgbClr val="FFFFFF"/>
                </a:solidFill>
                <a:latin typeface="Arial"/>
              </a:rPr>
              <a:t>Alert </a:t>
            </a:r>
            <a:r>
              <a:rPr sz="1400" dirty="0">
                <a:solidFill>
                  <a:srgbClr val="FFFFFF"/>
                </a:solidFill>
                <a:latin typeface="Arial"/>
              </a:rPr>
              <a:t>Guests of Account Details by Print, Email, or </a:t>
            </a:r>
            <a:r>
              <a:rPr sz="1400" dirty="0" smtClean="0">
                <a:solidFill>
                  <a:srgbClr val="FFFFFF"/>
                </a:solidFill>
                <a:latin typeface="Arial"/>
              </a:rPr>
              <a:t>SMS</a:t>
            </a:r>
            <a:endParaRPr sz="1400" dirty="0">
              <a:solidFill>
                <a:srgbClr val="FFFFFF"/>
              </a:solidFill>
              <a:latin typeface="Arial"/>
            </a:endParaRPr>
          </a:p>
        </p:txBody>
      </p:sp>
      <p:sp>
        <p:nvSpPr>
          <p:cNvPr id="200" name="Text Placeholder 2"/>
          <p:cNvSpPr txBox="1">
            <a:spLocks/>
          </p:cNvSpPr>
          <p:nvPr/>
        </p:nvSpPr>
        <p:spPr>
          <a:xfrm>
            <a:off x="7015347" y="5653684"/>
            <a:ext cx="1946641" cy="845592"/>
          </a:xfrm>
          <a:prstGeom prst="rect">
            <a:avLst/>
          </a:prstGeom>
          <a:effectLst/>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Font typeface="Arial" pitchFamily="34" charset="0"/>
              <a:buNone/>
            </a:pPr>
            <a:r>
              <a:rPr lang="en-US" sz="1600" b="1" dirty="0" smtClean="0">
                <a:solidFill>
                  <a:schemeClr val="tx1"/>
                </a:solidFill>
                <a:latin typeface="Arial"/>
              </a:rPr>
              <a:t>Report</a:t>
            </a:r>
            <a:r>
              <a:rPr sz="1600" dirty="0" smtClean="0">
                <a:solidFill>
                  <a:srgbClr val="212227"/>
                </a:solidFill>
                <a:latin typeface="Arial"/>
              </a:rPr>
              <a:t/>
            </a:r>
            <a:br>
              <a:rPr sz="1600" dirty="0" smtClean="0">
                <a:solidFill>
                  <a:srgbClr val="212227"/>
                </a:solidFill>
                <a:latin typeface="Arial"/>
              </a:rPr>
            </a:br>
            <a:r>
              <a:rPr sz="1400" dirty="0" smtClean="0">
                <a:solidFill>
                  <a:srgbClr val="FFFFFF"/>
                </a:solidFill>
                <a:latin typeface="Arial"/>
              </a:rPr>
              <a:t>Reporting </a:t>
            </a:r>
            <a:r>
              <a:rPr sz="1400" dirty="0">
                <a:solidFill>
                  <a:srgbClr val="FFFFFF"/>
                </a:solidFill>
                <a:latin typeface="Arial"/>
              </a:rPr>
              <a:t>available on Guests Accounts</a:t>
            </a:r>
          </a:p>
        </p:txBody>
      </p:sp>
      <p:sp>
        <p:nvSpPr>
          <p:cNvPr id="105" name="Rounded Rectangle 104"/>
          <p:cNvSpPr/>
          <p:nvPr/>
        </p:nvSpPr>
        <p:spPr>
          <a:xfrm>
            <a:off x="7569795" y="132509"/>
            <a:ext cx="1420987" cy="413589"/>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Identity</a:t>
            </a:r>
            <a:br>
              <a:rPr lang="en-US" sz="1100" dirty="0">
                <a:solidFill>
                  <a:srgbClr val="FFFFFF"/>
                </a:solidFill>
              </a:rPr>
            </a:br>
            <a:r>
              <a:rPr lang="en-US" sz="1100" dirty="0">
                <a:solidFill>
                  <a:srgbClr val="FFFFFF"/>
                </a:solidFill>
              </a:rPr>
              <a:t>and Policy</a:t>
            </a:r>
          </a:p>
        </p:txBody>
      </p:sp>
      <p:cxnSp>
        <p:nvCxnSpPr>
          <p:cNvPr id="24" name="Straight Connector 23"/>
          <p:cNvCxnSpPr/>
          <p:nvPr/>
        </p:nvCxnSpPr>
        <p:spPr>
          <a:xfrm flipH="1">
            <a:off x="5781405" y="2857647"/>
            <a:ext cx="1871823" cy="112507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31135" y="2742607"/>
            <a:ext cx="405645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3786277" y="2894058"/>
            <a:ext cx="1871823" cy="112507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226503" y="2328875"/>
            <a:ext cx="889802" cy="883788"/>
          </a:xfrm>
          <a:prstGeom prst="rect">
            <a:avLst/>
          </a:prstGeom>
        </p:spPr>
      </p:pic>
      <p:pic>
        <p:nvPicPr>
          <p:cNvPr id="123" name="Picture 4" descr="\\Mv-fs\Projects\Cisco\References\Brand Assets\Kubrick Icons\Device Icons\Device_access_point_3063_default_256.png"/>
          <p:cNvPicPr>
            <a:picLocks noChangeAspect="1" noChangeArrowheads="1"/>
          </p:cNvPicPr>
          <p:nvPr/>
        </p:nvPicPr>
        <p:blipFill>
          <a:blip r:embed="rId4" cstate="print"/>
          <a:srcRect b="334"/>
          <a:stretch>
            <a:fillRect/>
          </a:stretch>
        </p:blipFill>
        <p:spPr bwMode="auto">
          <a:xfrm>
            <a:off x="5094408" y="3640594"/>
            <a:ext cx="1153992" cy="481526"/>
          </a:xfrm>
          <a:prstGeom prst="rect">
            <a:avLst/>
          </a:prstGeom>
          <a:noFill/>
          <a:effectLst>
            <a:outerShdw blurRad="38100" dist="25400" dir="5400000" algn="t" rotWithShape="0">
              <a:prstClr val="black">
                <a:alpha val="65000"/>
              </a:prstClr>
            </a:outerShdw>
          </a:effectLst>
        </p:spPr>
      </p:pic>
      <p:sp>
        <p:nvSpPr>
          <p:cNvPr id="120" name="TextBox 61"/>
          <p:cNvSpPr txBox="1">
            <a:spLocks noChangeArrowheads="1"/>
          </p:cNvSpPr>
          <p:nvPr/>
        </p:nvSpPr>
        <p:spPr bwMode="auto">
          <a:xfrm>
            <a:off x="3411871" y="3216384"/>
            <a:ext cx="752130" cy="307777"/>
          </a:xfrm>
          <a:prstGeom prst="rect">
            <a:avLst/>
          </a:prstGeom>
          <a:noFill/>
          <a:ln w="9525">
            <a:noFill/>
            <a:miter lim="800000"/>
            <a:headEnd/>
            <a:tailEnd/>
          </a:ln>
        </p:spPr>
        <p:txBody>
          <a:bodyPr wrap="none">
            <a:spAutoFit/>
          </a:bodyPr>
          <a:lstStyle/>
          <a:p>
            <a:pPr algn="ctr" rtl="0">
              <a:defRPr/>
            </a:pPr>
            <a:r>
              <a:rPr lang="en-US" sz="1400" kern="1200" dirty="0">
                <a:solidFill>
                  <a:srgbClr val="5C5E6C"/>
                </a:solidFill>
                <a:latin typeface="Arial"/>
                <a:ea typeface="+mn-ea"/>
                <a:cs typeface="+mn-cs"/>
              </a:rPr>
              <a:t>Guests</a:t>
            </a:r>
          </a:p>
        </p:txBody>
      </p:sp>
      <p:sp>
        <p:nvSpPr>
          <p:cNvPr id="121" name="Rectangle 58"/>
          <p:cNvSpPr>
            <a:spLocks noChangeArrowheads="1"/>
          </p:cNvSpPr>
          <p:nvPr/>
        </p:nvSpPr>
        <p:spPr bwMode="auto">
          <a:xfrm>
            <a:off x="2924397" y="1771264"/>
            <a:ext cx="1743566" cy="584775"/>
          </a:xfrm>
          <a:prstGeom prst="rect">
            <a:avLst/>
          </a:prstGeom>
          <a:noFill/>
          <a:ln w="9525">
            <a:noFill/>
            <a:miter lim="800000"/>
            <a:headEnd/>
            <a:tailEnd/>
          </a:ln>
        </p:spPr>
        <p:txBody>
          <a:bodyPr wrap="square">
            <a:spAutoFit/>
          </a:bodyPr>
          <a:lstStyle/>
          <a:p>
            <a:pPr algn="ctr" rtl="0"/>
            <a:r>
              <a:rPr lang="en-US" sz="1600" kern="1200" dirty="0">
                <a:solidFill>
                  <a:srgbClr val="5C5E6C"/>
                </a:solidFill>
                <a:latin typeface="Arial"/>
                <a:ea typeface="+mn-ea"/>
                <a:cs typeface="+mn-cs"/>
              </a:rPr>
              <a:t>Web Authentication</a:t>
            </a:r>
          </a:p>
        </p:txBody>
      </p:sp>
      <p:grpSp>
        <p:nvGrpSpPr>
          <p:cNvPr id="22" name="Group 21"/>
          <p:cNvGrpSpPr/>
          <p:nvPr/>
        </p:nvGrpSpPr>
        <p:grpSpPr>
          <a:xfrm>
            <a:off x="6987650" y="2104105"/>
            <a:ext cx="1229841" cy="1229841"/>
            <a:chOff x="7244890" y="994865"/>
            <a:chExt cx="1068786" cy="1068786"/>
          </a:xfrm>
        </p:grpSpPr>
        <p:pic>
          <p:nvPicPr>
            <p:cNvPr id="131" name="Picture 130"/>
            <p:cNvPicPr>
              <a:picLocks noChangeAspect="1" noChangeArrowheads="1"/>
            </p:cNvPicPr>
            <p:nvPr/>
          </p:nvPicPr>
          <p:blipFill>
            <a:blip r:embed="rId5" cstate="print"/>
            <a:srcRect/>
            <a:stretch>
              <a:fillRect/>
            </a:stretch>
          </p:blipFill>
          <p:spPr bwMode="auto">
            <a:xfrm>
              <a:off x="7244890" y="994865"/>
              <a:ext cx="1068786" cy="1068786"/>
            </a:xfrm>
            <a:prstGeom prst="rect">
              <a:avLst/>
            </a:prstGeom>
            <a:noFill/>
            <a:ln w="9525">
              <a:noFill/>
              <a:round/>
              <a:headEnd/>
              <a:tailEnd/>
            </a:ln>
            <a:effectLst/>
          </p:spPr>
        </p:pic>
        <p:sp>
          <p:nvSpPr>
            <p:cNvPr id="158" name="TextBox 157"/>
            <p:cNvSpPr txBox="1"/>
            <p:nvPr/>
          </p:nvSpPr>
          <p:spPr>
            <a:xfrm>
              <a:off x="7473983" y="1456771"/>
              <a:ext cx="609055" cy="227351"/>
            </a:xfrm>
            <a:prstGeom prst="rect">
              <a:avLst/>
            </a:prstGeom>
            <a:noFill/>
            <a:ln w="9525">
              <a:noFill/>
              <a:miter lim="800000"/>
              <a:headEnd/>
              <a:tailEnd/>
            </a:ln>
          </p:spPr>
          <p:txBody>
            <a:bodyPr>
              <a:prstTxWarp prst="textNoShape">
                <a:avLst/>
              </a:prstTxWarp>
              <a:spAutoFit/>
            </a:bodyPr>
            <a:lstStyle>
              <a:defPPr>
                <a:defRPr lang="en-US"/>
              </a:defPPr>
              <a:lvl1pPr algn="ctr">
                <a:defRPr sz="1100" b="1">
                  <a:solidFill>
                    <a:srgbClr val="000000"/>
                  </a:solidFill>
                  <a:latin typeface="Arial"/>
                  <a:cs typeface="Arial"/>
                </a:defRPr>
              </a:lvl1pPr>
            </a:lstStyle>
            <a:p>
              <a:r>
                <a:rPr lang="en-US" dirty="0"/>
                <a:t>Internet</a:t>
              </a:r>
            </a:p>
          </p:txBody>
        </p:sp>
      </p:grpSp>
      <p:grpSp>
        <p:nvGrpSpPr>
          <p:cNvPr id="87" name="Group 86"/>
          <p:cNvGrpSpPr/>
          <p:nvPr/>
        </p:nvGrpSpPr>
        <p:grpSpPr>
          <a:xfrm>
            <a:off x="3411871" y="2397939"/>
            <a:ext cx="752129" cy="752129"/>
            <a:chOff x="3227097" y="5199875"/>
            <a:chExt cx="1007942" cy="1007940"/>
          </a:xfrm>
        </p:grpSpPr>
        <p:grpSp>
          <p:nvGrpSpPr>
            <p:cNvPr id="88" name="Group 87"/>
            <p:cNvGrpSpPr/>
            <p:nvPr/>
          </p:nvGrpSpPr>
          <p:grpSpPr>
            <a:xfrm>
              <a:off x="3227097" y="5199875"/>
              <a:ext cx="1007942" cy="1007940"/>
              <a:chOff x="8650961" y="2191560"/>
              <a:chExt cx="1084498" cy="1084496"/>
            </a:xfrm>
          </p:grpSpPr>
          <p:sp>
            <p:nvSpPr>
              <p:cNvPr id="90" name="Oval 89"/>
              <p:cNvSpPr/>
              <p:nvPr/>
            </p:nvSpPr>
            <p:spPr bwMode="auto">
              <a:xfrm>
                <a:off x="8650961" y="2191560"/>
                <a:ext cx="1084498" cy="1084496"/>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91" name="Oval 90"/>
              <p:cNvSpPr/>
              <p:nvPr/>
            </p:nvSpPr>
            <p:spPr bwMode="auto">
              <a:xfrm rot="8100000">
                <a:off x="8704908" y="2197406"/>
                <a:ext cx="976605" cy="976602"/>
              </a:xfrm>
              <a:prstGeom prst="ellipse">
                <a:avLst/>
              </a:prstGeom>
              <a:gradFill flip="none" rotWithShape="1">
                <a:gsLst>
                  <a:gs pos="0">
                    <a:srgbClr val="5ACCE4"/>
                  </a:gs>
                  <a:gs pos="100000">
                    <a:schemeClr val="bg1">
                      <a:alpha val="0"/>
                    </a:scheme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sp>
          <p:nvSpPr>
            <p:cNvPr id="89" name="Freeform 9"/>
            <p:cNvSpPr>
              <a:spLocks noEditPoints="1"/>
            </p:cNvSpPr>
            <p:nvPr/>
          </p:nvSpPr>
          <p:spPr bwMode="auto">
            <a:xfrm>
              <a:off x="3613959" y="5391321"/>
              <a:ext cx="234218" cy="603713"/>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92" name="Freeform 9"/>
          <p:cNvSpPr>
            <a:spLocks noEditPoints="1"/>
          </p:cNvSpPr>
          <p:nvPr/>
        </p:nvSpPr>
        <p:spPr bwMode="auto">
          <a:xfrm>
            <a:off x="1044045" y="4961470"/>
            <a:ext cx="247116" cy="636959"/>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solidFill>
            <a:schemeClr val="tx1"/>
          </a:solidFill>
          <a:ln>
            <a:noFill/>
          </a:ln>
          <a:effectLst/>
        </p:spPr>
        <p:txBody>
          <a:bodyPr vert="horz" wrap="square" lIns="91440" tIns="45720" rIns="91440" bIns="45720" numCol="1" anchor="t" anchorCtr="0" compatLnSpc="1"/>
          <a:lstStyle/>
          <a:p>
            <a:endParaRPr lang="en-US" dirty="0"/>
          </a:p>
        </p:txBody>
      </p:sp>
      <p:grpSp>
        <p:nvGrpSpPr>
          <p:cNvPr id="93" name="Group 92"/>
          <p:cNvGrpSpPr/>
          <p:nvPr/>
        </p:nvGrpSpPr>
        <p:grpSpPr>
          <a:xfrm>
            <a:off x="1067302" y="2778652"/>
            <a:ext cx="382845" cy="547992"/>
            <a:chOff x="836706" y="2848072"/>
            <a:chExt cx="382845" cy="547992"/>
          </a:xfrm>
          <a:solidFill>
            <a:schemeClr val="tx2">
              <a:lumMod val="75000"/>
            </a:schemeClr>
          </a:solidFill>
        </p:grpSpPr>
        <p:sp>
          <p:nvSpPr>
            <p:cNvPr id="94" name="Freeform 93"/>
            <p:cNvSpPr>
              <a:spLocks/>
            </p:cNvSpPr>
            <p:nvPr/>
          </p:nvSpPr>
          <p:spPr bwMode="auto">
            <a:xfrm>
              <a:off x="1004357" y="2856412"/>
              <a:ext cx="41705" cy="19184"/>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5" name="Freeform 94"/>
            <p:cNvSpPr>
              <a:spLocks/>
            </p:cNvSpPr>
            <p:nvPr/>
          </p:nvSpPr>
          <p:spPr bwMode="auto">
            <a:xfrm>
              <a:off x="945138" y="2848072"/>
              <a:ext cx="196010" cy="75067"/>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6" name="Freeform 95"/>
            <p:cNvSpPr>
              <a:spLocks/>
            </p:cNvSpPr>
            <p:nvPr/>
          </p:nvSpPr>
          <p:spPr bwMode="auto">
            <a:xfrm>
              <a:off x="1087765" y="2865588"/>
              <a:ext cx="29192" cy="25856"/>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7" name="Freeform 96"/>
            <p:cNvSpPr>
              <a:spLocks/>
            </p:cNvSpPr>
            <p:nvPr/>
          </p:nvSpPr>
          <p:spPr bwMode="auto">
            <a:xfrm>
              <a:off x="880079" y="2893112"/>
              <a:ext cx="321957" cy="154305"/>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8" name="Freeform 97"/>
            <p:cNvSpPr>
              <a:spLocks/>
            </p:cNvSpPr>
            <p:nvPr/>
          </p:nvSpPr>
          <p:spPr bwMode="auto">
            <a:xfrm>
              <a:off x="905935" y="2901453"/>
              <a:ext cx="37534" cy="29192"/>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9" name="Freeform 98"/>
            <p:cNvSpPr>
              <a:spLocks/>
            </p:cNvSpPr>
            <p:nvPr/>
          </p:nvSpPr>
          <p:spPr bwMode="auto">
            <a:xfrm>
              <a:off x="849217" y="2927310"/>
              <a:ext cx="137624" cy="127615"/>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0" name="Freeform 99"/>
            <p:cNvSpPr>
              <a:spLocks/>
            </p:cNvSpPr>
            <p:nvPr/>
          </p:nvSpPr>
          <p:spPr bwMode="auto">
            <a:xfrm>
              <a:off x="931792" y="2938987"/>
              <a:ext cx="287759" cy="281920"/>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1" name="Freeform 100"/>
            <p:cNvSpPr>
              <a:spLocks/>
            </p:cNvSpPr>
            <p:nvPr/>
          </p:nvSpPr>
          <p:spPr bwMode="auto">
            <a:xfrm>
              <a:off x="836706" y="2964009"/>
              <a:ext cx="361159" cy="24438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2" name="Freeform 101"/>
            <p:cNvSpPr>
              <a:spLocks/>
            </p:cNvSpPr>
            <p:nvPr/>
          </p:nvSpPr>
          <p:spPr bwMode="auto">
            <a:xfrm>
              <a:off x="868401" y="2972350"/>
              <a:ext cx="37534" cy="3503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3" name="Freeform 102"/>
            <p:cNvSpPr>
              <a:spLocks/>
            </p:cNvSpPr>
            <p:nvPr/>
          </p:nvSpPr>
          <p:spPr bwMode="auto">
            <a:xfrm>
              <a:off x="843379" y="2988198"/>
              <a:ext cx="293599" cy="374503"/>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4" name="Freeform 103"/>
            <p:cNvSpPr>
              <a:spLocks/>
            </p:cNvSpPr>
            <p:nvPr/>
          </p:nvSpPr>
          <p:spPr bwMode="auto">
            <a:xfrm>
              <a:off x="1051900" y="2989866"/>
              <a:ext cx="120108" cy="218529"/>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6" name="Freeform 105"/>
            <p:cNvSpPr>
              <a:spLocks/>
            </p:cNvSpPr>
            <p:nvPr/>
          </p:nvSpPr>
          <p:spPr bwMode="auto">
            <a:xfrm>
              <a:off x="843379" y="3027400"/>
              <a:ext cx="98422" cy="145964"/>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7" name="Freeform 106"/>
            <p:cNvSpPr>
              <a:spLocks/>
            </p:cNvSpPr>
            <p:nvPr/>
          </p:nvSpPr>
          <p:spPr bwMode="auto">
            <a:xfrm>
              <a:off x="872571" y="3037409"/>
              <a:ext cx="244386" cy="29359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8" name="Freeform 107"/>
            <p:cNvSpPr>
              <a:spLocks/>
            </p:cNvSpPr>
            <p:nvPr/>
          </p:nvSpPr>
          <p:spPr bwMode="auto">
            <a:xfrm>
              <a:off x="1014366" y="3088287"/>
              <a:ext cx="45875" cy="33364"/>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9" name="Freeform 108"/>
            <p:cNvSpPr>
              <a:spLocks/>
            </p:cNvSpPr>
            <p:nvPr/>
          </p:nvSpPr>
          <p:spPr bwMode="auto">
            <a:xfrm>
              <a:off x="937630" y="3090790"/>
              <a:ext cx="79238" cy="92583"/>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0" name="Freeform 109"/>
            <p:cNvSpPr>
              <a:spLocks/>
            </p:cNvSpPr>
            <p:nvPr/>
          </p:nvSpPr>
          <p:spPr bwMode="auto">
            <a:xfrm>
              <a:off x="884249" y="3115812"/>
              <a:ext cx="171821" cy="222700"/>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1" name="Freeform 110"/>
            <p:cNvSpPr>
              <a:spLocks noEditPoints="1"/>
            </p:cNvSpPr>
            <p:nvPr/>
          </p:nvSpPr>
          <p:spPr bwMode="auto">
            <a:xfrm>
              <a:off x="888419" y="3143337"/>
              <a:ext cx="147633" cy="179328"/>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2" name="Freeform 111"/>
            <p:cNvSpPr>
              <a:spLocks/>
            </p:cNvSpPr>
            <p:nvPr/>
          </p:nvSpPr>
          <p:spPr bwMode="auto">
            <a:xfrm>
              <a:off x="1131138" y="3150009"/>
              <a:ext cx="23354" cy="52546"/>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3" name="Freeform 112"/>
            <p:cNvSpPr>
              <a:spLocks/>
            </p:cNvSpPr>
            <p:nvPr/>
          </p:nvSpPr>
          <p:spPr bwMode="auto">
            <a:xfrm>
              <a:off x="855055" y="3155849"/>
              <a:ext cx="56718" cy="90081"/>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5" name="Freeform 114"/>
            <p:cNvSpPr>
              <a:spLocks/>
            </p:cNvSpPr>
            <p:nvPr/>
          </p:nvSpPr>
          <p:spPr bwMode="auto">
            <a:xfrm>
              <a:off x="966824" y="3215068"/>
              <a:ext cx="180162" cy="180996"/>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6" name="Freeform 115"/>
            <p:cNvSpPr>
              <a:spLocks/>
            </p:cNvSpPr>
            <p:nvPr/>
          </p:nvSpPr>
          <p:spPr bwMode="auto">
            <a:xfrm>
              <a:off x="1085263" y="3218405"/>
              <a:ext cx="108432" cy="128449"/>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Freeform 116"/>
            <p:cNvSpPr>
              <a:spLocks/>
            </p:cNvSpPr>
            <p:nvPr/>
          </p:nvSpPr>
          <p:spPr bwMode="auto">
            <a:xfrm>
              <a:off x="1061909" y="3285965"/>
              <a:ext cx="118440" cy="90081"/>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Freeform 117"/>
            <p:cNvSpPr>
              <a:spLocks/>
            </p:cNvSpPr>
            <p:nvPr/>
          </p:nvSpPr>
          <p:spPr bwMode="auto">
            <a:xfrm>
              <a:off x="937630" y="3354360"/>
              <a:ext cx="49211" cy="30027"/>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Freeform 123"/>
            <p:cNvSpPr>
              <a:spLocks/>
            </p:cNvSpPr>
            <p:nvPr/>
          </p:nvSpPr>
          <p:spPr bwMode="auto">
            <a:xfrm>
              <a:off x="992679" y="3368540"/>
              <a:ext cx="49211" cy="23354"/>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mc="http://schemas.openxmlformats.org/markup-compatibility/2006" xmlns:mv="urn:schemas-microsoft-com:mac:vml" xmlns:p14="http://schemas.microsoft.com/office/powerpoint/2010/main" xmlns="" val="254458772"/>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 Access Control for </a:t>
            </a:r>
            <a:br>
              <a:rPr lang="en-US" dirty="0" smtClean="0"/>
            </a:br>
            <a:r>
              <a:rPr lang="en-US" dirty="0" smtClean="0"/>
              <a:t>BYOD Deployments</a:t>
            </a:r>
            <a:endParaRPr lang="en-US" dirty="0"/>
          </a:p>
        </p:txBody>
      </p:sp>
      <p:sp>
        <p:nvSpPr>
          <p:cNvPr id="12" name="Text Placeholder 11"/>
          <p:cNvSpPr>
            <a:spLocks noGrp="1"/>
          </p:cNvSpPr>
          <p:nvPr>
            <p:ph type="body" sz="quarter" idx="11"/>
          </p:nvPr>
        </p:nvSpPr>
        <p:spPr/>
        <p:txBody>
          <a:bodyPr/>
          <a:lstStyle/>
          <a:p>
            <a:r>
              <a:rPr lang="en-US" dirty="0" smtClean="0"/>
              <a:t>Identity Services Engine for Advanced Policy Management</a:t>
            </a:r>
            <a:endParaRPr lang="en-US" dirty="0"/>
          </a:p>
        </p:txBody>
      </p:sp>
      <p:sp>
        <p:nvSpPr>
          <p:cNvPr id="106" name="Trapezoid 105"/>
          <p:cNvSpPr/>
          <p:nvPr/>
        </p:nvSpPr>
        <p:spPr bwMode="auto">
          <a:xfrm rot="10800000">
            <a:off x="5780164" y="4287288"/>
            <a:ext cx="1121155" cy="1143084"/>
          </a:xfrm>
          <a:prstGeom prst="trapezoid">
            <a:avLst>
              <a:gd name="adj" fmla="val 54389"/>
            </a:avLst>
          </a:prstGeom>
          <a:gradFill flip="none" rotWithShape="1">
            <a:gsLst>
              <a:gs pos="0">
                <a:schemeClr val="bg1">
                  <a:lumMod val="75000"/>
                  <a:alpha val="0"/>
                </a:schemeClr>
              </a:gs>
              <a:gs pos="100000">
                <a:schemeClr val="accent1">
                  <a:alpha val="41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dirty="0">
              <a:solidFill>
                <a:schemeClr val="bg1">
                  <a:lumMod val="50000"/>
                </a:schemeClr>
              </a:solidFill>
              <a:latin typeface="Arial"/>
              <a:ea typeface="+mn-ea"/>
              <a:cs typeface="+mn-cs"/>
            </a:endParaRPr>
          </a:p>
        </p:txBody>
      </p:sp>
      <p:sp>
        <p:nvSpPr>
          <p:cNvPr id="107" name="Trapezoid 106"/>
          <p:cNvSpPr/>
          <p:nvPr/>
        </p:nvSpPr>
        <p:spPr bwMode="auto">
          <a:xfrm rot="8138447">
            <a:off x="2659265" y="4233209"/>
            <a:ext cx="1370233" cy="1325702"/>
          </a:xfrm>
          <a:prstGeom prst="trapezoid">
            <a:avLst>
              <a:gd name="adj" fmla="val 46555"/>
            </a:avLst>
          </a:prstGeom>
          <a:gradFill flip="none" rotWithShape="1">
            <a:gsLst>
              <a:gs pos="0">
                <a:schemeClr val="bg1">
                  <a:lumMod val="75000"/>
                  <a:alpha val="0"/>
                </a:schemeClr>
              </a:gs>
              <a:gs pos="100000">
                <a:schemeClr val="accent1">
                  <a:alpha val="41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bg1">
                  <a:lumMod val="50000"/>
                </a:schemeClr>
              </a:solidFill>
              <a:latin typeface="Arial"/>
            </a:endParaRPr>
          </a:p>
        </p:txBody>
      </p:sp>
      <p:sp>
        <p:nvSpPr>
          <p:cNvPr id="108" name="Trapezoid 107"/>
          <p:cNvSpPr/>
          <p:nvPr/>
        </p:nvSpPr>
        <p:spPr bwMode="auto">
          <a:xfrm rot="2866687">
            <a:off x="2087335" y="3236506"/>
            <a:ext cx="1606515" cy="1325701"/>
          </a:xfrm>
          <a:prstGeom prst="trapezoid">
            <a:avLst>
              <a:gd name="adj" fmla="val 54389"/>
            </a:avLst>
          </a:prstGeom>
          <a:gradFill flip="none" rotWithShape="1">
            <a:gsLst>
              <a:gs pos="0">
                <a:schemeClr val="bg1">
                  <a:lumMod val="75000"/>
                  <a:alpha val="0"/>
                </a:schemeClr>
              </a:gs>
              <a:gs pos="100000">
                <a:schemeClr val="accent1">
                  <a:alpha val="41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bg1">
                  <a:lumMod val="50000"/>
                </a:schemeClr>
              </a:solidFill>
              <a:latin typeface="Arial"/>
            </a:endParaRPr>
          </a:p>
        </p:txBody>
      </p:sp>
      <p:sp>
        <p:nvSpPr>
          <p:cNvPr id="109" name="Rounded Rectangle 108"/>
          <p:cNvSpPr>
            <a:spLocks noChangeArrowheads="1"/>
          </p:cNvSpPr>
          <p:nvPr/>
        </p:nvSpPr>
        <p:spPr bwMode="auto">
          <a:xfrm>
            <a:off x="380020" y="1913207"/>
            <a:ext cx="1523446" cy="4283846"/>
          </a:xfrm>
          <a:prstGeom prst="roundRect">
            <a:avLst>
              <a:gd name="adj" fmla="val 10291"/>
            </a:avLst>
          </a:prstGeom>
          <a:gradFill rotWithShape="0">
            <a:gsLst>
              <a:gs pos="0">
                <a:srgbClr val="5C5E6C"/>
              </a:gs>
              <a:gs pos="100000">
                <a:srgbClr val="5C5E6C">
                  <a:alpha val="59000"/>
                </a:srgbClr>
              </a:gs>
            </a:gsLst>
            <a:lin ang="5400000"/>
          </a:gradFill>
          <a:ln w="25400">
            <a:noFill/>
            <a:round/>
            <a:headEnd/>
            <a:tailEnd/>
          </a:ln>
          <a:effectLst>
            <a:outerShdw dist="38100" dir="5400000" algn="t" rotWithShape="0">
              <a:srgbClr val="808080">
                <a:alpha val="39999"/>
              </a:srgbClr>
            </a:outerShdw>
          </a:effectLst>
        </p:spPr>
        <p:txBody>
          <a:bodyPr anchor="ctr"/>
          <a:lstStyle/>
          <a:p>
            <a:pPr algn="l" rtl="0">
              <a:defRPr/>
            </a:pPr>
            <a:endParaRPr lang="en-US" kern="1200" dirty="0">
              <a:solidFill>
                <a:srgbClr val="FFFFFF"/>
              </a:solidFill>
              <a:latin typeface="CiscoSans ExtraLight" pitchFamily="34" charset="0"/>
              <a:ea typeface="+mn-ea"/>
              <a:cs typeface="+mn-cs"/>
            </a:endParaRPr>
          </a:p>
        </p:txBody>
      </p:sp>
      <p:sp>
        <p:nvSpPr>
          <p:cNvPr id="110" name="Rounded Rectangle 109"/>
          <p:cNvSpPr>
            <a:spLocks noChangeArrowheads="1"/>
          </p:cNvSpPr>
          <p:nvPr/>
        </p:nvSpPr>
        <p:spPr bwMode="auto">
          <a:xfrm>
            <a:off x="7066756" y="1913206"/>
            <a:ext cx="1523446" cy="4128501"/>
          </a:xfrm>
          <a:prstGeom prst="roundRect">
            <a:avLst>
              <a:gd name="adj" fmla="val 8472"/>
            </a:avLst>
          </a:prstGeom>
          <a:gradFill rotWithShape="0">
            <a:gsLst>
              <a:gs pos="0">
                <a:srgbClr val="5C5E6C"/>
              </a:gs>
              <a:gs pos="100000">
                <a:srgbClr val="5C5E6C">
                  <a:alpha val="59000"/>
                </a:srgbClr>
              </a:gs>
            </a:gsLst>
            <a:lin ang="5400000"/>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sp>
        <p:nvSpPr>
          <p:cNvPr id="111" name="TextBox 68"/>
          <p:cNvSpPr txBox="1">
            <a:spLocks noChangeArrowheads="1"/>
          </p:cNvSpPr>
          <p:nvPr/>
        </p:nvSpPr>
        <p:spPr bwMode="auto">
          <a:xfrm>
            <a:off x="449561" y="1962730"/>
            <a:ext cx="2852218" cy="333058"/>
          </a:xfrm>
          <a:prstGeom prst="rect">
            <a:avLst/>
          </a:prstGeom>
          <a:noFill/>
          <a:ln w="9525">
            <a:noFill/>
            <a:miter lim="800000"/>
            <a:headEnd/>
            <a:tailEnd/>
          </a:ln>
        </p:spPr>
        <p:txBody>
          <a:bodyPr>
            <a:prstTxWarp prst="textNoShape">
              <a:avLst/>
            </a:prstTxWarp>
            <a:spAutoFit/>
          </a:bodyPr>
          <a:lstStyle/>
          <a:p>
            <a:pPr algn="l" rtl="0"/>
            <a:r>
              <a:rPr lang="en-US" sz="1500" kern="1200" cap="all" dirty="0">
                <a:solidFill>
                  <a:srgbClr val="FFFFFF"/>
                </a:solidFill>
                <a:latin typeface="Arial"/>
                <a:ea typeface="+mn-ea"/>
                <a:cs typeface="Arial"/>
              </a:rPr>
              <a:t>Identity</a:t>
            </a:r>
          </a:p>
        </p:txBody>
      </p:sp>
      <p:sp>
        <p:nvSpPr>
          <p:cNvPr id="112" name="TextBox 69"/>
          <p:cNvSpPr txBox="1">
            <a:spLocks noChangeArrowheads="1"/>
          </p:cNvSpPr>
          <p:nvPr/>
        </p:nvSpPr>
        <p:spPr bwMode="auto">
          <a:xfrm>
            <a:off x="5304587" y="1962730"/>
            <a:ext cx="3194537" cy="332354"/>
          </a:xfrm>
          <a:prstGeom prst="rect">
            <a:avLst/>
          </a:prstGeom>
          <a:noFill/>
          <a:ln w="9525">
            <a:noFill/>
            <a:miter lim="800000"/>
            <a:headEnd/>
            <a:tailEnd/>
          </a:ln>
        </p:spPr>
        <p:txBody>
          <a:bodyPr wrap="square">
            <a:prstTxWarp prst="textNoShape">
              <a:avLst/>
            </a:prstTxWarp>
            <a:spAutoFit/>
          </a:bodyPr>
          <a:lstStyle/>
          <a:p>
            <a:pPr algn="r" rtl="0"/>
            <a:r>
              <a:rPr lang="en-US" sz="1500" kern="1200" cap="all" dirty="0">
                <a:solidFill>
                  <a:srgbClr val="FFFFFF"/>
                </a:solidFill>
                <a:latin typeface="Arial"/>
                <a:ea typeface="+mn-ea"/>
                <a:cs typeface="Arial"/>
              </a:rPr>
              <a:t>Profiling</a:t>
            </a:r>
          </a:p>
        </p:txBody>
      </p:sp>
      <p:sp>
        <p:nvSpPr>
          <p:cNvPr id="113" name="Rectangle 18"/>
          <p:cNvSpPr>
            <a:spLocks noChangeArrowheads="1"/>
          </p:cNvSpPr>
          <p:nvPr/>
        </p:nvSpPr>
        <p:spPr bwMode="auto">
          <a:xfrm>
            <a:off x="5203387" y="3210003"/>
            <a:ext cx="783406" cy="269048"/>
          </a:xfrm>
          <a:prstGeom prst="rect">
            <a:avLst/>
          </a:prstGeom>
          <a:noFill/>
          <a:ln w="9525">
            <a:noFill/>
            <a:miter lim="800000"/>
            <a:headEnd/>
            <a:tailEnd/>
          </a:ln>
        </p:spPr>
        <p:txBody>
          <a:bodyPr wrap="none">
            <a:prstTxWarp prst="textNoShape">
              <a:avLst/>
            </a:prstTxWarp>
            <a:spAutoFit/>
          </a:bodyPr>
          <a:lstStyle/>
          <a:p>
            <a:pPr algn="l" rtl="0"/>
            <a:r>
              <a:rPr lang="en-US" sz="1100" kern="1200" dirty="0">
                <a:solidFill>
                  <a:schemeClr val="bg1">
                    <a:lumMod val="50000"/>
                  </a:schemeClr>
                </a:solidFill>
                <a:latin typeface="CiscoSans ExtraLight" pitchFamily="1" charset="0"/>
                <a:ea typeface="+mn-ea"/>
                <a:cs typeface="+mn-cs"/>
              </a:rPr>
              <a:t>VLAN 10</a:t>
            </a:r>
          </a:p>
        </p:txBody>
      </p:sp>
      <p:sp>
        <p:nvSpPr>
          <p:cNvPr id="118" name="Rectangle 19"/>
          <p:cNvSpPr>
            <a:spLocks noChangeArrowheads="1"/>
          </p:cNvSpPr>
          <p:nvPr/>
        </p:nvSpPr>
        <p:spPr bwMode="auto">
          <a:xfrm>
            <a:off x="5213183" y="3420613"/>
            <a:ext cx="783406" cy="269048"/>
          </a:xfrm>
          <a:prstGeom prst="rect">
            <a:avLst/>
          </a:prstGeom>
          <a:noFill/>
          <a:ln w="9525">
            <a:noFill/>
            <a:miter lim="800000"/>
            <a:headEnd/>
            <a:tailEnd/>
          </a:ln>
        </p:spPr>
        <p:txBody>
          <a:bodyPr wrap="none">
            <a:prstTxWarp prst="textNoShape">
              <a:avLst/>
            </a:prstTxWarp>
            <a:spAutoFit/>
          </a:bodyPr>
          <a:lstStyle/>
          <a:p>
            <a:pPr algn="l" rtl="0"/>
            <a:r>
              <a:rPr lang="en-US" sz="1100" kern="1200" dirty="0">
                <a:solidFill>
                  <a:schemeClr val="bg1">
                    <a:lumMod val="50000"/>
                  </a:schemeClr>
                </a:solidFill>
                <a:latin typeface="CiscoSans ExtraLight" pitchFamily="1" charset="0"/>
                <a:ea typeface="+mn-ea"/>
                <a:cs typeface="+mn-cs"/>
              </a:rPr>
              <a:t>VLAN 20</a:t>
            </a:r>
          </a:p>
        </p:txBody>
      </p:sp>
      <p:grpSp>
        <p:nvGrpSpPr>
          <p:cNvPr id="9" name="Group 200"/>
          <p:cNvGrpSpPr/>
          <p:nvPr/>
        </p:nvGrpSpPr>
        <p:grpSpPr>
          <a:xfrm>
            <a:off x="3617560" y="4406805"/>
            <a:ext cx="1134683" cy="124080"/>
            <a:chOff x="3724296" y="4177447"/>
            <a:chExt cx="1103313" cy="120650"/>
          </a:xfrm>
        </p:grpSpPr>
        <p:cxnSp>
          <p:nvCxnSpPr>
            <p:cNvPr id="127" name="Straight Connector 126"/>
            <p:cNvCxnSpPr/>
            <p:nvPr/>
          </p:nvCxnSpPr>
          <p:spPr>
            <a:xfrm>
              <a:off x="3724296" y="4298097"/>
              <a:ext cx="1103313" cy="0"/>
            </a:xfrm>
            <a:prstGeom prst="line">
              <a:avLst/>
            </a:prstGeom>
            <a:ln w="2540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31" name="Straight Connector 21"/>
            <p:cNvCxnSpPr>
              <a:cxnSpLocks noChangeShapeType="1"/>
            </p:cNvCxnSpPr>
            <p:nvPr/>
          </p:nvCxnSpPr>
          <p:spPr bwMode="auto">
            <a:xfrm>
              <a:off x="3724296" y="4177447"/>
              <a:ext cx="1103313" cy="0"/>
            </a:xfrm>
            <a:prstGeom prst="line">
              <a:avLst/>
            </a:prstGeom>
            <a:noFill/>
            <a:ln w="25400">
              <a:solidFill>
                <a:srgbClr val="00A1DA"/>
              </a:solidFill>
              <a:round/>
              <a:headEnd/>
              <a:tailEnd/>
            </a:ln>
          </p:spPr>
        </p:cxnSp>
      </p:grpSp>
      <p:cxnSp>
        <p:nvCxnSpPr>
          <p:cNvPr id="133" name="Straight Connector 132"/>
          <p:cNvCxnSpPr/>
          <p:nvPr/>
        </p:nvCxnSpPr>
        <p:spPr>
          <a:xfrm>
            <a:off x="3532113" y="4468845"/>
            <a:ext cx="1314272" cy="0"/>
          </a:xfrm>
          <a:prstGeom prst="line">
            <a:avLst/>
          </a:prstGeom>
          <a:ln w="19050" cap="flat" cmpd="sng" algn="ctr">
            <a:solidFill>
              <a:schemeClr val="accent5"/>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4311425" y="3805990"/>
            <a:ext cx="1101483" cy="1633"/>
          </a:xfrm>
          <a:prstGeom prst="line">
            <a:avLst/>
          </a:prstGeom>
          <a:ln w="19050" cap="flat" cmpd="sng" algn="ctr">
            <a:solidFill>
              <a:schemeClr val="accent5"/>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9" name="TextBox 70"/>
          <p:cNvSpPr txBox="1">
            <a:spLocks noChangeArrowheads="1"/>
          </p:cNvSpPr>
          <p:nvPr/>
        </p:nvSpPr>
        <p:spPr bwMode="auto">
          <a:xfrm>
            <a:off x="4318497" y="4573334"/>
            <a:ext cx="1087336" cy="363127"/>
          </a:xfrm>
          <a:prstGeom prst="rect">
            <a:avLst/>
          </a:prstGeom>
          <a:noFill/>
          <a:ln w="9525">
            <a:noFill/>
            <a:miter lim="800000"/>
            <a:headEnd/>
            <a:tailEnd/>
          </a:ln>
        </p:spPr>
        <p:txBody>
          <a:bodyPr>
            <a:prstTxWarp prst="textNoShape">
              <a:avLst/>
            </a:prstTxWarp>
            <a:spAutoFit/>
          </a:bodyPr>
          <a:lstStyle/>
          <a:p>
            <a:pPr algn="ctr" rtl="0">
              <a:lnSpc>
                <a:spcPts val="1000"/>
              </a:lnSpc>
            </a:pPr>
            <a:r>
              <a:rPr lang="en-US" sz="1000" kern="1200" dirty="0">
                <a:solidFill>
                  <a:schemeClr val="bg1">
                    <a:lumMod val="50000"/>
                  </a:schemeClr>
                </a:solidFill>
                <a:latin typeface="Arial"/>
                <a:ea typeface="+mn-ea"/>
                <a:cs typeface="Arial"/>
              </a:rPr>
              <a:t>Wireless LAN Controller</a:t>
            </a:r>
          </a:p>
        </p:txBody>
      </p:sp>
      <p:sp>
        <p:nvSpPr>
          <p:cNvPr id="220" name="TextBox 64"/>
          <p:cNvSpPr txBox="1">
            <a:spLocks noChangeArrowheads="1"/>
          </p:cNvSpPr>
          <p:nvPr/>
        </p:nvSpPr>
        <p:spPr bwMode="auto">
          <a:xfrm>
            <a:off x="7802040" y="3742856"/>
            <a:ext cx="693870"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DHCP</a:t>
            </a:r>
            <a:endParaRPr lang="en-US" sz="1400" kern="1200" dirty="0">
              <a:solidFill>
                <a:srgbClr val="FFFFFF"/>
              </a:solidFill>
              <a:latin typeface="Arial"/>
              <a:ea typeface="+mn-ea"/>
              <a:cs typeface="Arial"/>
            </a:endParaRPr>
          </a:p>
        </p:txBody>
      </p:sp>
      <p:sp>
        <p:nvSpPr>
          <p:cNvPr id="221" name="TextBox 64"/>
          <p:cNvSpPr txBox="1">
            <a:spLocks noChangeArrowheads="1"/>
          </p:cNvSpPr>
          <p:nvPr/>
        </p:nvSpPr>
        <p:spPr bwMode="auto">
          <a:xfrm>
            <a:off x="7597960" y="3459757"/>
            <a:ext cx="897950"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RADIUS</a:t>
            </a:r>
            <a:endParaRPr lang="en-US" sz="1400" kern="1200" dirty="0">
              <a:solidFill>
                <a:srgbClr val="FFFFFF"/>
              </a:solidFill>
              <a:latin typeface="Arial"/>
              <a:ea typeface="+mn-ea"/>
              <a:cs typeface="Arial"/>
            </a:endParaRPr>
          </a:p>
        </p:txBody>
      </p:sp>
      <p:sp>
        <p:nvSpPr>
          <p:cNvPr id="222" name="TextBox 64"/>
          <p:cNvSpPr txBox="1">
            <a:spLocks noChangeArrowheads="1"/>
          </p:cNvSpPr>
          <p:nvPr/>
        </p:nvSpPr>
        <p:spPr bwMode="auto">
          <a:xfrm>
            <a:off x="7710612" y="2893558"/>
            <a:ext cx="785299"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SNMP</a:t>
            </a:r>
            <a:endParaRPr lang="en-US" sz="1400" kern="1200" dirty="0">
              <a:solidFill>
                <a:srgbClr val="FFFFFF"/>
              </a:solidFill>
              <a:latin typeface="Arial"/>
              <a:ea typeface="+mn-ea"/>
              <a:cs typeface="Arial"/>
            </a:endParaRPr>
          </a:p>
        </p:txBody>
      </p:sp>
      <p:sp>
        <p:nvSpPr>
          <p:cNvPr id="223" name="TextBox 64"/>
          <p:cNvSpPr txBox="1">
            <a:spLocks noChangeArrowheads="1"/>
          </p:cNvSpPr>
          <p:nvPr/>
        </p:nvSpPr>
        <p:spPr bwMode="auto">
          <a:xfrm>
            <a:off x="7508165" y="2610458"/>
            <a:ext cx="987746"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NETFLOW</a:t>
            </a:r>
            <a:endParaRPr lang="en-US" sz="1400" kern="1200" dirty="0">
              <a:solidFill>
                <a:srgbClr val="FFFFFF"/>
              </a:solidFill>
              <a:latin typeface="Arial"/>
              <a:ea typeface="+mn-ea"/>
              <a:cs typeface="Arial"/>
            </a:endParaRPr>
          </a:p>
        </p:txBody>
      </p:sp>
      <p:sp>
        <p:nvSpPr>
          <p:cNvPr id="224" name="TextBox 64"/>
          <p:cNvSpPr txBox="1">
            <a:spLocks noChangeArrowheads="1"/>
          </p:cNvSpPr>
          <p:nvPr/>
        </p:nvSpPr>
        <p:spPr bwMode="auto">
          <a:xfrm>
            <a:off x="7880407" y="2327358"/>
            <a:ext cx="615504"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HTTP</a:t>
            </a:r>
            <a:endParaRPr lang="en-US" sz="1400" kern="1200" dirty="0">
              <a:solidFill>
                <a:srgbClr val="FFFFFF"/>
              </a:solidFill>
              <a:latin typeface="Arial"/>
              <a:ea typeface="+mn-ea"/>
              <a:cs typeface="Arial"/>
            </a:endParaRPr>
          </a:p>
        </p:txBody>
      </p:sp>
      <p:sp>
        <p:nvSpPr>
          <p:cNvPr id="225" name="TextBox 64"/>
          <p:cNvSpPr txBox="1">
            <a:spLocks noChangeArrowheads="1"/>
          </p:cNvSpPr>
          <p:nvPr/>
        </p:nvSpPr>
        <p:spPr bwMode="auto">
          <a:xfrm>
            <a:off x="7844488" y="3176657"/>
            <a:ext cx="651423" cy="284875"/>
          </a:xfrm>
          <a:prstGeom prst="rect">
            <a:avLst/>
          </a:prstGeom>
          <a:noFill/>
          <a:ln w="9525">
            <a:noFill/>
            <a:miter lim="800000"/>
            <a:headEnd/>
            <a:tailEnd/>
          </a:ln>
        </p:spPr>
        <p:txBody>
          <a:bodyPr>
            <a:prstTxWarp prst="textNoShape">
              <a:avLst/>
            </a:prstTxWarp>
            <a:spAutoFit/>
          </a:bodyPr>
          <a:lstStyle/>
          <a:p>
            <a:pPr algn="r" rtl="0"/>
            <a:r>
              <a:rPr lang="en-US" sz="1200" kern="1200" dirty="0">
                <a:solidFill>
                  <a:srgbClr val="FFFFFF"/>
                </a:solidFill>
                <a:latin typeface="Arial"/>
                <a:ea typeface="+mn-ea"/>
                <a:cs typeface="Arial"/>
              </a:rPr>
              <a:t>DNS</a:t>
            </a:r>
            <a:endParaRPr lang="en-US" sz="1400" kern="1200" dirty="0">
              <a:solidFill>
                <a:srgbClr val="FFFFFF"/>
              </a:solidFill>
              <a:latin typeface="Arial"/>
              <a:ea typeface="+mn-ea"/>
              <a:cs typeface="Arial"/>
            </a:endParaRPr>
          </a:p>
        </p:txBody>
      </p:sp>
      <p:sp>
        <p:nvSpPr>
          <p:cNvPr id="226" name="TextBox 48"/>
          <p:cNvSpPr txBox="1">
            <a:spLocks noChangeArrowheads="1"/>
          </p:cNvSpPr>
          <p:nvPr/>
        </p:nvSpPr>
        <p:spPr bwMode="auto">
          <a:xfrm>
            <a:off x="4291832" y="2202741"/>
            <a:ext cx="1160805" cy="379829"/>
          </a:xfrm>
          <a:prstGeom prst="rect">
            <a:avLst/>
          </a:prstGeom>
          <a:noFill/>
          <a:ln w="9525">
            <a:noFill/>
            <a:miter lim="800000"/>
            <a:headEnd/>
            <a:tailEnd/>
          </a:ln>
        </p:spPr>
        <p:txBody>
          <a:bodyPr lIns="91435" tIns="45718" rIns="91435" bIns="45718">
            <a:prstTxWarp prst="textNoShape">
              <a:avLst/>
            </a:prstTxWarp>
            <a:spAutoFit/>
          </a:bodyPr>
          <a:lstStyle/>
          <a:p>
            <a:pPr algn="ctr" rtl="0"/>
            <a:r>
              <a:rPr lang="en-US" b="1" kern="1200" dirty="0">
                <a:solidFill>
                  <a:schemeClr val="bg1">
                    <a:lumMod val="50000"/>
                  </a:schemeClr>
                </a:solidFill>
                <a:latin typeface="Arial"/>
                <a:ea typeface="+mn-ea"/>
                <a:cs typeface="Arial"/>
              </a:rPr>
              <a:t>ISE</a:t>
            </a:r>
          </a:p>
        </p:txBody>
      </p:sp>
      <p:sp>
        <p:nvSpPr>
          <p:cNvPr id="227" name="TextBox 48"/>
          <p:cNvSpPr txBox="1">
            <a:spLocks noChangeArrowheads="1"/>
          </p:cNvSpPr>
          <p:nvPr/>
        </p:nvSpPr>
        <p:spPr bwMode="auto">
          <a:xfrm>
            <a:off x="4264074" y="5678584"/>
            <a:ext cx="1186928" cy="363123"/>
          </a:xfrm>
          <a:prstGeom prst="rect">
            <a:avLst/>
          </a:prstGeom>
          <a:noFill/>
          <a:ln w="9525">
            <a:noFill/>
            <a:miter lim="800000"/>
            <a:headEnd/>
            <a:tailEnd/>
          </a:ln>
        </p:spPr>
        <p:txBody>
          <a:bodyPr lIns="91435" tIns="45718" rIns="91435" bIns="45718">
            <a:prstTxWarp prst="textNoShape">
              <a:avLst/>
            </a:prstTxWarp>
            <a:spAutoFit/>
          </a:bodyPr>
          <a:lstStyle/>
          <a:p>
            <a:pPr algn="ctr" rtl="0">
              <a:lnSpc>
                <a:spcPts val="1000"/>
              </a:lnSpc>
            </a:pPr>
            <a:r>
              <a:rPr lang="en-US" sz="1000" kern="1200" dirty="0">
                <a:solidFill>
                  <a:schemeClr val="bg1">
                    <a:lumMod val="50000"/>
                  </a:schemeClr>
                </a:solidFill>
                <a:latin typeface="Arial"/>
                <a:ea typeface="+mn-ea"/>
                <a:cs typeface="Arial"/>
              </a:rPr>
              <a:t>Unified Access Management</a:t>
            </a:r>
          </a:p>
        </p:txBody>
      </p:sp>
      <p:sp>
        <p:nvSpPr>
          <p:cNvPr id="228" name="TextBox 95"/>
          <p:cNvSpPr txBox="1">
            <a:spLocks noChangeArrowheads="1"/>
          </p:cNvSpPr>
          <p:nvPr/>
        </p:nvSpPr>
        <p:spPr bwMode="auto">
          <a:xfrm>
            <a:off x="3195882" y="4688754"/>
            <a:ext cx="1087336" cy="231241"/>
          </a:xfrm>
          <a:prstGeom prst="rect">
            <a:avLst/>
          </a:prstGeom>
          <a:noFill/>
          <a:ln w="9525">
            <a:noFill/>
            <a:miter lim="800000"/>
            <a:headEnd/>
            <a:tailEnd/>
          </a:ln>
        </p:spPr>
        <p:txBody>
          <a:bodyPr>
            <a:prstTxWarp prst="textNoShape">
              <a:avLst/>
            </a:prstTxWarp>
            <a:spAutoFit/>
          </a:bodyPr>
          <a:lstStyle/>
          <a:p>
            <a:pPr algn="ctr" rtl="0">
              <a:lnSpc>
                <a:spcPts val="1000"/>
              </a:lnSpc>
            </a:pPr>
            <a:r>
              <a:rPr lang="en-US" sz="1000" kern="1200" dirty="0">
                <a:solidFill>
                  <a:schemeClr val="bg1">
                    <a:lumMod val="50000"/>
                  </a:schemeClr>
                </a:solidFill>
                <a:latin typeface="Arial"/>
                <a:ea typeface="+mn-ea"/>
                <a:cs typeface="Arial"/>
              </a:rPr>
              <a:t>Single SSID</a:t>
            </a:r>
          </a:p>
        </p:txBody>
      </p:sp>
      <p:sp>
        <p:nvSpPr>
          <p:cNvPr id="230" name="TextBox 229"/>
          <p:cNvSpPr txBox="1"/>
          <p:nvPr/>
        </p:nvSpPr>
        <p:spPr>
          <a:xfrm>
            <a:off x="2036998" y="2561110"/>
            <a:ext cx="1204790" cy="553998"/>
          </a:xfrm>
          <a:prstGeom prst="rect">
            <a:avLst/>
          </a:prstGeom>
          <a:noFill/>
        </p:spPr>
        <p:txBody>
          <a:bodyPr wrap="square" rtlCol="0">
            <a:spAutoFit/>
          </a:bodyPr>
          <a:lstStyle/>
          <a:p>
            <a:pPr algn="ctr" rtl="0">
              <a:lnSpc>
                <a:spcPts val="1220"/>
              </a:lnSpc>
            </a:pPr>
            <a:r>
              <a:rPr lang="en-US" sz="1000" b="1" kern="1200" dirty="0">
                <a:solidFill>
                  <a:schemeClr val="accent5">
                    <a:lumMod val="50000"/>
                  </a:schemeClr>
                </a:solidFill>
                <a:latin typeface="Arial"/>
                <a:ea typeface="+mn-ea"/>
                <a:cs typeface="Arial"/>
              </a:rPr>
              <a:t>802.1x EAP </a:t>
            </a:r>
            <a:br>
              <a:rPr lang="en-US" sz="1000" b="1" kern="1200" dirty="0">
                <a:solidFill>
                  <a:schemeClr val="accent5">
                    <a:lumMod val="50000"/>
                  </a:schemeClr>
                </a:solidFill>
                <a:latin typeface="Arial"/>
                <a:ea typeface="+mn-ea"/>
                <a:cs typeface="Arial"/>
              </a:rPr>
            </a:br>
            <a:r>
              <a:rPr lang="en-US" sz="1000" b="1" kern="1200" dirty="0">
                <a:solidFill>
                  <a:schemeClr val="accent5">
                    <a:lumMod val="50000"/>
                  </a:schemeClr>
                </a:solidFill>
                <a:latin typeface="Arial"/>
                <a:ea typeface="+mn-ea"/>
                <a:cs typeface="Arial"/>
              </a:rPr>
              <a:t>User Authentication</a:t>
            </a:r>
            <a:endParaRPr lang="en-US" sz="1000" b="1" kern="1200" dirty="0">
              <a:solidFill>
                <a:schemeClr val="accent5">
                  <a:lumMod val="50000"/>
                </a:schemeClr>
              </a:solidFill>
              <a:latin typeface="Arial"/>
              <a:ea typeface="+mn-ea"/>
            </a:endParaRPr>
          </a:p>
        </p:txBody>
      </p:sp>
      <p:sp>
        <p:nvSpPr>
          <p:cNvPr id="235" name="Line 13"/>
          <p:cNvSpPr>
            <a:spLocks noChangeShapeType="1"/>
          </p:cNvSpPr>
          <p:nvPr/>
        </p:nvSpPr>
        <p:spPr bwMode="auto">
          <a:xfrm>
            <a:off x="1107008" y="3265736"/>
            <a:ext cx="0" cy="565117"/>
          </a:xfrm>
          <a:prstGeom prst="line">
            <a:avLst/>
          </a:prstGeom>
          <a:noFill/>
          <a:ln w="12700">
            <a:solidFill>
              <a:schemeClr val="tx1"/>
            </a:solidFill>
            <a:round/>
            <a:headEnd/>
            <a:tailEnd/>
          </a:ln>
        </p:spPr>
        <p:txBody>
          <a:bodyPr lIns="0" tIns="0" rIns="0" bIns="0">
            <a:prstTxWarp prst="textNoShape">
              <a:avLst/>
            </a:prstTxWarp>
          </a:bodyPr>
          <a:lstStyle/>
          <a:p>
            <a:endParaRPr lang="en-US" dirty="0">
              <a:solidFill>
                <a:srgbClr val="000000"/>
              </a:solidFill>
              <a:latin typeface="Arial"/>
            </a:endParaRPr>
          </a:p>
        </p:txBody>
      </p:sp>
      <p:sp>
        <p:nvSpPr>
          <p:cNvPr id="236" name="AutoShape 14"/>
          <p:cNvSpPr>
            <a:spLocks/>
          </p:cNvSpPr>
          <p:nvPr/>
        </p:nvSpPr>
        <p:spPr bwMode="auto">
          <a:xfrm>
            <a:off x="546563" y="3422404"/>
            <a:ext cx="367838" cy="255866"/>
          </a:xfrm>
          <a:custGeom>
            <a:avLst/>
            <a:gdLst>
              <a:gd name="T0" fmla="*/ 544 w 21600"/>
              <a:gd name="T1" fmla="*/ 544 h 21600"/>
              <a:gd name="T2" fmla="*/ 0 60000 65536"/>
              <a:gd name="T3" fmla="*/ 0 w 21600"/>
              <a:gd name="T4" fmla="*/ 0 h 21600"/>
              <a:gd name="T5" fmla="*/ 21600 w 21600"/>
              <a:gd name="T6" fmla="*/ 21600 h 21600"/>
              <a:gd name="connsiteX0" fmla="*/ 8534 w 22200"/>
              <a:gd name="connsiteY0" fmla="*/ 4833 h 20168"/>
              <a:gd name="connsiteX1" fmla="*/ 5431 w 22200"/>
              <a:gd name="connsiteY1" fmla="*/ 4833 h 20168"/>
              <a:gd name="connsiteX2" fmla="*/ 4357 w 22200"/>
              <a:gd name="connsiteY2" fmla="*/ 5848 h 20168"/>
              <a:gd name="connsiteX3" fmla="*/ 4357 w 22200"/>
              <a:gd name="connsiteY3" fmla="*/ 8473 h 20168"/>
              <a:gd name="connsiteX4" fmla="*/ 8534 w 22200"/>
              <a:gd name="connsiteY4" fmla="*/ 8473 h 20168"/>
              <a:gd name="connsiteX5" fmla="*/ 8534 w 22200"/>
              <a:gd name="connsiteY5" fmla="*/ 4833 h 20168"/>
              <a:gd name="connsiteX6" fmla="*/ 7818 w 22200"/>
              <a:gd name="connsiteY6" fmla="*/ 8055 h 20168"/>
              <a:gd name="connsiteX7" fmla="*/ 5073 w 22200"/>
              <a:gd name="connsiteY7" fmla="*/ 8055 h 20168"/>
              <a:gd name="connsiteX8" fmla="*/ 5073 w 22200"/>
              <a:gd name="connsiteY8" fmla="*/ 7578 h 20168"/>
              <a:gd name="connsiteX9" fmla="*/ 7818 w 22200"/>
              <a:gd name="connsiteY9" fmla="*/ 7578 h 20168"/>
              <a:gd name="connsiteX10" fmla="*/ 7818 w 22200"/>
              <a:gd name="connsiteY10" fmla="*/ 8055 h 20168"/>
              <a:gd name="connsiteX11" fmla="*/ 13129 w 22200"/>
              <a:gd name="connsiteY11" fmla="*/ 4833 h 20168"/>
              <a:gd name="connsiteX12" fmla="*/ 8892 w 22200"/>
              <a:gd name="connsiteY12" fmla="*/ 4833 h 20168"/>
              <a:gd name="connsiteX13" fmla="*/ 8892 w 22200"/>
              <a:gd name="connsiteY13" fmla="*/ 8473 h 20168"/>
              <a:gd name="connsiteX14" fmla="*/ 13129 w 22200"/>
              <a:gd name="connsiteY14" fmla="*/ 8473 h 20168"/>
              <a:gd name="connsiteX15" fmla="*/ 13129 w 22200"/>
              <a:gd name="connsiteY15" fmla="*/ 4833 h 20168"/>
              <a:gd name="connsiteX16" fmla="*/ 12353 w 22200"/>
              <a:gd name="connsiteY16" fmla="*/ 8055 h 20168"/>
              <a:gd name="connsiteX17" fmla="*/ 9668 w 22200"/>
              <a:gd name="connsiteY17" fmla="*/ 8055 h 20168"/>
              <a:gd name="connsiteX18" fmla="*/ 9668 w 22200"/>
              <a:gd name="connsiteY18" fmla="*/ 5311 h 20168"/>
              <a:gd name="connsiteX19" fmla="*/ 12353 w 22200"/>
              <a:gd name="connsiteY19" fmla="*/ 5311 h 20168"/>
              <a:gd name="connsiteX20" fmla="*/ 12353 w 22200"/>
              <a:gd name="connsiteY20" fmla="*/ 8055 h 20168"/>
              <a:gd name="connsiteX21" fmla="*/ 11935 w 22200"/>
              <a:gd name="connsiteY21" fmla="*/ 5728 h 20168"/>
              <a:gd name="connsiteX22" fmla="*/ 10086 w 22200"/>
              <a:gd name="connsiteY22" fmla="*/ 5728 h 20168"/>
              <a:gd name="connsiteX23" fmla="*/ 10086 w 22200"/>
              <a:gd name="connsiteY23" fmla="*/ 7578 h 20168"/>
              <a:gd name="connsiteX24" fmla="*/ 11935 w 22200"/>
              <a:gd name="connsiteY24" fmla="*/ 7578 h 20168"/>
              <a:gd name="connsiteX25" fmla="*/ 11935 w 22200"/>
              <a:gd name="connsiteY25" fmla="*/ 5728 h 20168"/>
              <a:gd name="connsiteX26" fmla="*/ 6386 w 22200"/>
              <a:gd name="connsiteY26" fmla="*/ 9607 h 20168"/>
              <a:gd name="connsiteX27" fmla="*/ 4477 w 22200"/>
              <a:gd name="connsiteY27" fmla="*/ 14082 h 20168"/>
              <a:gd name="connsiteX28" fmla="*/ 5491 w 22200"/>
              <a:gd name="connsiteY28" fmla="*/ 14082 h 20168"/>
              <a:gd name="connsiteX29" fmla="*/ 5849 w 22200"/>
              <a:gd name="connsiteY29" fmla="*/ 13067 h 20168"/>
              <a:gd name="connsiteX30" fmla="*/ 7759 w 22200"/>
              <a:gd name="connsiteY30" fmla="*/ 13067 h 20168"/>
              <a:gd name="connsiteX31" fmla="*/ 8117 w 22200"/>
              <a:gd name="connsiteY31" fmla="*/ 14082 h 20168"/>
              <a:gd name="connsiteX32" fmla="*/ 9131 w 22200"/>
              <a:gd name="connsiteY32" fmla="*/ 14082 h 20168"/>
              <a:gd name="connsiteX33" fmla="*/ 7281 w 22200"/>
              <a:gd name="connsiteY33" fmla="*/ 9607 h 20168"/>
              <a:gd name="connsiteX34" fmla="*/ 6386 w 22200"/>
              <a:gd name="connsiteY34" fmla="*/ 9607 h 20168"/>
              <a:gd name="connsiteX35" fmla="*/ 6207 w 22200"/>
              <a:gd name="connsiteY35" fmla="*/ 12232 h 20168"/>
              <a:gd name="connsiteX36" fmla="*/ 6804 w 22200"/>
              <a:gd name="connsiteY36" fmla="*/ 10800 h 20168"/>
              <a:gd name="connsiteX37" fmla="*/ 7401 w 22200"/>
              <a:gd name="connsiteY37" fmla="*/ 12232 h 20168"/>
              <a:gd name="connsiteX38" fmla="*/ 6207 w 22200"/>
              <a:gd name="connsiteY38" fmla="*/ 12232 h 20168"/>
              <a:gd name="connsiteX39" fmla="*/ 16649 w 22200"/>
              <a:gd name="connsiteY39" fmla="*/ 4833 h 20168"/>
              <a:gd name="connsiteX40" fmla="*/ 13487 w 22200"/>
              <a:gd name="connsiteY40" fmla="*/ 4833 h 20168"/>
              <a:gd name="connsiteX41" fmla="*/ 13487 w 22200"/>
              <a:gd name="connsiteY41" fmla="*/ 8473 h 20168"/>
              <a:gd name="connsiteX42" fmla="*/ 17664 w 22200"/>
              <a:gd name="connsiteY42" fmla="*/ 8473 h 20168"/>
              <a:gd name="connsiteX43" fmla="*/ 17664 w 22200"/>
              <a:gd name="connsiteY43" fmla="*/ 5848 h 20168"/>
              <a:gd name="connsiteX44" fmla="*/ 16649 w 22200"/>
              <a:gd name="connsiteY44" fmla="*/ 4833 h 20168"/>
              <a:gd name="connsiteX45" fmla="*/ 16948 w 22200"/>
              <a:gd name="connsiteY45" fmla="*/ 8055 h 20168"/>
              <a:gd name="connsiteX46" fmla="*/ 14203 w 22200"/>
              <a:gd name="connsiteY46" fmla="*/ 8055 h 20168"/>
              <a:gd name="connsiteX47" fmla="*/ 14203 w 22200"/>
              <a:gd name="connsiteY47" fmla="*/ 5311 h 20168"/>
              <a:gd name="connsiteX48" fmla="*/ 16948 w 22200"/>
              <a:gd name="connsiteY48" fmla="*/ 5311 h 20168"/>
              <a:gd name="connsiteX49" fmla="*/ 16948 w 22200"/>
              <a:gd name="connsiteY49" fmla="*/ 8055 h 20168"/>
              <a:gd name="connsiteX50" fmla="*/ 14561 w 22200"/>
              <a:gd name="connsiteY50" fmla="*/ 6027 h 20168"/>
              <a:gd name="connsiteX51" fmla="*/ 14561 w 22200"/>
              <a:gd name="connsiteY51" fmla="*/ 7339 h 20168"/>
              <a:gd name="connsiteX52" fmla="*/ 15217 w 22200"/>
              <a:gd name="connsiteY52" fmla="*/ 6683 h 20168"/>
              <a:gd name="connsiteX53" fmla="*/ 14561 w 22200"/>
              <a:gd name="connsiteY53" fmla="*/ 6027 h 20168"/>
              <a:gd name="connsiteX54" fmla="*/ 16231 w 22200"/>
              <a:gd name="connsiteY54" fmla="*/ 5669 h 20168"/>
              <a:gd name="connsiteX55" fmla="*/ 14919 w 22200"/>
              <a:gd name="connsiteY55" fmla="*/ 5669 h 20168"/>
              <a:gd name="connsiteX56" fmla="*/ 15575 w 22200"/>
              <a:gd name="connsiteY56" fmla="*/ 6325 h 20168"/>
              <a:gd name="connsiteX57" fmla="*/ 16231 w 22200"/>
              <a:gd name="connsiteY57" fmla="*/ 5669 h 20168"/>
              <a:gd name="connsiteX58" fmla="*/ 12890 w 22200"/>
              <a:gd name="connsiteY58" fmla="*/ 10084 h 20168"/>
              <a:gd name="connsiteX59" fmla="*/ 12353 w 22200"/>
              <a:gd name="connsiteY59" fmla="*/ 9786 h 20168"/>
              <a:gd name="connsiteX60" fmla="*/ 11637 w 22200"/>
              <a:gd name="connsiteY60" fmla="*/ 9666 h 20168"/>
              <a:gd name="connsiteX61" fmla="*/ 9847 w 22200"/>
              <a:gd name="connsiteY61" fmla="*/ 9666 h 20168"/>
              <a:gd name="connsiteX62" fmla="*/ 9847 w 22200"/>
              <a:gd name="connsiteY62" fmla="*/ 14082 h 20168"/>
              <a:gd name="connsiteX63" fmla="*/ 10802 w 22200"/>
              <a:gd name="connsiteY63" fmla="*/ 14082 h 20168"/>
              <a:gd name="connsiteX64" fmla="*/ 10802 w 22200"/>
              <a:gd name="connsiteY64" fmla="*/ 12769 h 20168"/>
              <a:gd name="connsiteX65" fmla="*/ 11518 w 22200"/>
              <a:gd name="connsiteY65" fmla="*/ 12769 h 20168"/>
              <a:gd name="connsiteX66" fmla="*/ 12234 w 22200"/>
              <a:gd name="connsiteY66" fmla="*/ 12650 h 20168"/>
              <a:gd name="connsiteX67" fmla="*/ 12830 w 22200"/>
              <a:gd name="connsiteY67" fmla="*/ 12351 h 20168"/>
              <a:gd name="connsiteX68" fmla="*/ 13188 w 22200"/>
              <a:gd name="connsiteY68" fmla="*/ 11874 h 20168"/>
              <a:gd name="connsiteX69" fmla="*/ 13308 w 22200"/>
              <a:gd name="connsiteY69" fmla="*/ 11218 h 20168"/>
              <a:gd name="connsiteX70" fmla="*/ 13308 w 22200"/>
              <a:gd name="connsiteY70" fmla="*/ 11158 h 20168"/>
              <a:gd name="connsiteX71" fmla="*/ 13188 w 22200"/>
              <a:gd name="connsiteY71" fmla="*/ 10561 h 20168"/>
              <a:gd name="connsiteX72" fmla="*/ 12890 w 22200"/>
              <a:gd name="connsiteY72" fmla="*/ 10084 h 20168"/>
              <a:gd name="connsiteX73" fmla="*/ 12353 w 22200"/>
              <a:gd name="connsiteY73" fmla="*/ 11218 h 20168"/>
              <a:gd name="connsiteX74" fmla="*/ 12114 w 22200"/>
              <a:gd name="connsiteY74" fmla="*/ 11695 h 20168"/>
              <a:gd name="connsiteX75" fmla="*/ 11577 w 22200"/>
              <a:gd name="connsiteY75" fmla="*/ 11874 h 20168"/>
              <a:gd name="connsiteX76" fmla="*/ 10802 w 22200"/>
              <a:gd name="connsiteY76" fmla="*/ 11874 h 20168"/>
              <a:gd name="connsiteX77" fmla="*/ 10802 w 22200"/>
              <a:gd name="connsiteY77" fmla="*/ 10561 h 20168"/>
              <a:gd name="connsiteX78" fmla="*/ 11577 w 22200"/>
              <a:gd name="connsiteY78" fmla="*/ 10561 h 20168"/>
              <a:gd name="connsiteX79" fmla="*/ 12114 w 22200"/>
              <a:gd name="connsiteY79" fmla="*/ 10681 h 20168"/>
              <a:gd name="connsiteX80" fmla="*/ 12353 w 22200"/>
              <a:gd name="connsiteY80" fmla="*/ 11218 h 20168"/>
              <a:gd name="connsiteX81" fmla="*/ 21900 w 22200"/>
              <a:gd name="connsiteY81" fmla="*/ 9368 h 20168"/>
              <a:gd name="connsiteX82" fmla="*/ 300 w 22200"/>
              <a:gd name="connsiteY82" fmla="*/ 9368 h 20168"/>
              <a:gd name="connsiteX83" fmla="*/ 11100 w 22200"/>
              <a:gd name="connsiteY83" fmla="*/ 20168 h 20168"/>
              <a:gd name="connsiteX84" fmla="*/ 21900 w 22200"/>
              <a:gd name="connsiteY84" fmla="*/ 9368 h 20168"/>
              <a:gd name="connsiteX85" fmla="*/ 11100 w 22200"/>
              <a:gd name="connsiteY85" fmla="*/ 18736 h 20168"/>
              <a:gd name="connsiteX86" fmla="*/ 1732 w 22200"/>
              <a:gd name="connsiteY86" fmla="*/ 9368 h 20168"/>
              <a:gd name="connsiteX87" fmla="*/ 11100 w 22200"/>
              <a:gd name="connsiteY87" fmla="*/ 0 h 20168"/>
              <a:gd name="connsiteX88" fmla="*/ 20468 w 22200"/>
              <a:gd name="connsiteY88" fmla="*/ 9368 h 20168"/>
              <a:gd name="connsiteX89" fmla="*/ 11100 w 22200"/>
              <a:gd name="connsiteY89" fmla="*/ 18736 h 20168"/>
              <a:gd name="connsiteX90" fmla="*/ 16590 w 22200"/>
              <a:gd name="connsiteY90" fmla="*/ 7339 h 20168"/>
              <a:gd name="connsiteX91" fmla="*/ 16590 w 22200"/>
              <a:gd name="connsiteY91" fmla="*/ 5967 h 20168"/>
              <a:gd name="connsiteX92" fmla="*/ 15873 w 22200"/>
              <a:gd name="connsiteY92" fmla="*/ 6683 h 20168"/>
              <a:gd name="connsiteX93" fmla="*/ 16590 w 22200"/>
              <a:gd name="connsiteY93" fmla="*/ 7339 h 20168"/>
              <a:gd name="connsiteX94" fmla="*/ 14919 w 22200"/>
              <a:gd name="connsiteY94" fmla="*/ 7638 h 20168"/>
              <a:gd name="connsiteX95" fmla="*/ 16231 w 22200"/>
              <a:gd name="connsiteY95" fmla="*/ 7638 h 20168"/>
              <a:gd name="connsiteX96" fmla="*/ 15575 w 22200"/>
              <a:gd name="connsiteY96" fmla="*/ 6981 h 20168"/>
              <a:gd name="connsiteX97" fmla="*/ 14919 w 22200"/>
              <a:gd name="connsiteY97" fmla="*/ 7638 h 20168"/>
              <a:gd name="connsiteX98" fmla="*/ 17067 w 22200"/>
              <a:gd name="connsiteY98" fmla="*/ 10084 h 20168"/>
              <a:gd name="connsiteX99" fmla="*/ 16530 w 22200"/>
              <a:gd name="connsiteY99" fmla="*/ 9786 h 20168"/>
              <a:gd name="connsiteX100" fmla="*/ 15814 w 22200"/>
              <a:gd name="connsiteY100" fmla="*/ 9666 h 20168"/>
              <a:gd name="connsiteX101" fmla="*/ 14024 w 22200"/>
              <a:gd name="connsiteY101" fmla="*/ 9666 h 20168"/>
              <a:gd name="connsiteX102" fmla="*/ 14024 w 22200"/>
              <a:gd name="connsiteY102" fmla="*/ 14082 h 20168"/>
              <a:gd name="connsiteX103" fmla="*/ 14978 w 22200"/>
              <a:gd name="connsiteY103" fmla="*/ 14082 h 20168"/>
              <a:gd name="connsiteX104" fmla="*/ 14978 w 22200"/>
              <a:gd name="connsiteY104" fmla="*/ 12769 h 20168"/>
              <a:gd name="connsiteX105" fmla="*/ 15754 w 22200"/>
              <a:gd name="connsiteY105" fmla="*/ 12769 h 20168"/>
              <a:gd name="connsiteX106" fmla="*/ 16410 w 22200"/>
              <a:gd name="connsiteY106" fmla="*/ 12650 h 20168"/>
              <a:gd name="connsiteX107" fmla="*/ 17007 w 22200"/>
              <a:gd name="connsiteY107" fmla="*/ 12351 h 20168"/>
              <a:gd name="connsiteX108" fmla="*/ 17365 w 22200"/>
              <a:gd name="connsiteY108" fmla="*/ 11874 h 20168"/>
              <a:gd name="connsiteX109" fmla="*/ 17544 w 22200"/>
              <a:gd name="connsiteY109" fmla="*/ 11218 h 20168"/>
              <a:gd name="connsiteX110" fmla="*/ 17544 w 22200"/>
              <a:gd name="connsiteY110" fmla="*/ 11158 h 20168"/>
              <a:gd name="connsiteX111" fmla="*/ 17425 w 22200"/>
              <a:gd name="connsiteY111" fmla="*/ 10561 h 20168"/>
              <a:gd name="connsiteX112" fmla="*/ 17067 w 22200"/>
              <a:gd name="connsiteY112" fmla="*/ 10084 h 20168"/>
              <a:gd name="connsiteX113" fmla="*/ 16530 w 22200"/>
              <a:gd name="connsiteY113" fmla="*/ 11218 h 20168"/>
              <a:gd name="connsiteX114" fmla="*/ 16351 w 22200"/>
              <a:gd name="connsiteY114" fmla="*/ 11695 h 20168"/>
              <a:gd name="connsiteX115" fmla="*/ 15754 w 22200"/>
              <a:gd name="connsiteY115" fmla="*/ 11874 h 20168"/>
              <a:gd name="connsiteX116" fmla="*/ 14978 w 22200"/>
              <a:gd name="connsiteY116" fmla="*/ 11874 h 20168"/>
              <a:gd name="connsiteX117" fmla="*/ 14978 w 22200"/>
              <a:gd name="connsiteY117" fmla="*/ 10561 h 20168"/>
              <a:gd name="connsiteX118" fmla="*/ 15754 w 22200"/>
              <a:gd name="connsiteY118" fmla="*/ 10561 h 20168"/>
              <a:gd name="connsiteX119" fmla="*/ 16351 w 22200"/>
              <a:gd name="connsiteY119" fmla="*/ 10681 h 20168"/>
              <a:gd name="connsiteX120" fmla="*/ 16530 w 22200"/>
              <a:gd name="connsiteY120" fmla="*/ 11218 h 20168"/>
              <a:gd name="connsiteX121" fmla="*/ 16530 w 22200"/>
              <a:gd name="connsiteY121" fmla="*/ 11218 h 20168"/>
              <a:gd name="connsiteX0" fmla="*/ 8534 w 22200"/>
              <a:gd name="connsiteY0" fmla="*/ 0 h 15335"/>
              <a:gd name="connsiteX1" fmla="*/ 5431 w 22200"/>
              <a:gd name="connsiteY1" fmla="*/ 0 h 15335"/>
              <a:gd name="connsiteX2" fmla="*/ 4357 w 22200"/>
              <a:gd name="connsiteY2" fmla="*/ 1015 h 15335"/>
              <a:gd name="connsiteX3" fmla="*/ 4357 w 22200"/>
              <a:gd name="connsiteY3" fmla="*/ 3640 h 15335"/>
              <a:gd name="connsiteX4" fmla="*/ 8534 w 22200"/>
              <a:gd name="connsiteY4" fmla="*/ 3640 h 15335"/>
              <a:gd name="connsiteX5" fmla="*/ 8534 w 22200"/>
              <a:gd name="connsiteY5" fmla="*/ 0 h 15335"/>
              <a:gd name="connsiteX6" fmla="*/ 7818 w 22200"/>
              <a:gd name="connsiteY6" fmla="*/ 3222 h 15335"/>
              <a:gd name="connsiteX7" fmla="*/ 5073 w 22200"/>
              <a:gd name="connsiteY7" fmla="*/ 3222 h 15335"/>
              <a:gd name="connsiteX8" fmla="*/ 5073 w 22200"/>
              <a:gd name="connsiteY8" fmla="*/ 2745 h 15335"/>
              <a:gd name="connsiteX9" fmla="*/ 7818 w 22200"/>
              <a:gd name="connsiteY9" fmla="*/ 2745 h 15335"/>
              <a:gd name="connsiteX10" fmla="*/ 7818 w 22200"/>
              <a:gd name="connsiteY10" fmla="*/ 3222 h 15335"/>
              <a:gd name="connsiteX11" fmla="*/ 13129 w 22200"/>
              <a:gd name="connsiteY11" fmla="*/ 0 h 15335"/>
              <a:gd name="connsiteX12" fmla="*/ 8892 w 22200"/>
              <a:gd name="connsiteY12" fmla="*/ 0 h 15335"/>
              <a:gd name="connsiteX13" fmla="*/ 8892 w 22200"/>
              <a:gd name="connsiteY13" fmla="*/ 3640 h 15335"/>
              <a:gd name="connsiteX14" fmla="*/ 13129 w 22200"/>
              <a:gd name="connsiteY14" fmla="*/ 3640 h 15335"/>
              <a:gd name="connsiteX15" fmla="*/ 13129 w 22200"/>
              <a:gd name="connsiteY15" fmla="*/ 0 h 15335"/>
              <a:gd name="connsiteX16" fmla="*/ 12353 w 22200"/>
              <a:gd name="connsiteY16" fmla="*/ 3222 h 15335"/>
              <a:gd name="connsiteX17" fmla="*/ 9668 w 22200"/>
              <a:gd name="connsiteY17" fmla="*/ 3222 h 15335"/>
              <a:gd name="connsiteX18" fmla="*/ 9668 w 22200"/>
              <a:gd name="connsiteY18" fmla="*/ 478 h 15335"/>
              <a:gd name="connsiteX19" fmla="*/ 12353 w 22200"/>
              <a:gd name="connsiteY19" fmla="*/ 478 h 15335"/>
              <a:gd name="connsiteX20" fmla="*/ 12353 w 22200"/>
              <a:gd name="connsiteY20" fmla="*/ 3222 h 15335"/>
              <a:gd name="connsiteX21" fmla="*/ 11935 w 22200"/>
              <a:gd name="connsiteY21" fmla="*/ 895 h 15335"/>
              <a:gd name="connsiteX22" fmla="*/ 10086 w 22200"/>
              <a:gd name="connsiteY22" fmla="*/ 895 h 15335"/>
              <a:gd name="connsiteX23" fmla="*/ 10086 w 22200"/>
              <a:gd name="connsiteY23" fmla="*/ 2745 h 15335"/>
              <a:gd name="connsiteX24" fmla="*/ 11935 w 22200"/>
              <a:gd name="connsiteY24" fmla="*/ 2745 h 15335"/>
              <a:gd name="connsiteX25" fmla="*/ 11935 w 22200"/>
              <a:gd name="connsiteY25" fmla="*/ 895 h 15335"/>
              <a:gd name="connsiteX26" fmla="*/ 6386 w 22200"/>
              <a:gd name="connsiteY26" fmla="*/ 4774 h 15335"/>
              <a:gd name="connsiteX27" fmla="*/ 4477 w 22200"/>
              <a:gd name="connsiteY27" fmla="*/ 9249 h 15335"/>
              <a:gd name="connsiteX28" fmla="*/ 5491 w 22200"/>
              <a:gd name="connsiteY28" fmla="*/ 9249 h 15335"/>
              <a:gd name="connsiteX29" fmla="*/ 5849 w 22200"/>
              <a:gd name="connsiteY29" fmla="*/ 8234 h 15335"/>
              <a:gd name="connsiteX30" fmla="*/ 7759 w 22200"/>
              <a:gd name="connsiteY30" fmla="*/ 8234 h 15335"/>
              <a:gd name="connsiteX31" fmla="*/ 8117 w 22200"/>
              <a:gd name="connsiteY31" fmla="*/ 9249 h 15335"/>
              <a:gd name="connsiteX32" fmla="*/ 9131 w 22200"/>
              <a:gd name="connsiteY32" fmla="*/ 9249 h 15335"/>
              <a:gd name="connsiteX33" fmla="*/ 7281 w 22200"/>
              <a:gd name="connsiteY33" fmla="*/ 4774 h 15335"/>
              <a:gd name="connsiteX34" fmla="*/ 6386 w 22200"/>
              <a:gd name="connsiteY34" fmla="*/ 4774 h 15335"/>
              <a:gd name="connsiteX35" fmla="*/ 6207 w 22200"/>
              <a:gd name="connsiteY35" fmla="*/ 7399 h 15335"/>
              <a:gd name="connsiteX36" fmla="*/ 6804 w 22200"/>
              <a:gd name="connsiteY36" fmla="*/ 5967 h 15335"/>
              <a:gd name="connsiteX37" fmla="*/ 7401 w 22200"/>
              <a:gd name="connsiteY37" fmla="*/ 7399 h 15335"/>
              <a:gd name="connsiteX38" fmla="*/ 6207 w 22200"/>
              <a:gd name="connsiteY38" fmla="*/ 7399 h 15335"/>
              <a:gd name="connsiteX39" fmla="*/ 16649 w 22200"/>
              <a:gd name="connsiteY39" fmla="*/ 0 h 15335"/>
              <a:gd name="connsiteX40" fmla="*/ 13487 w 22200"/>
              <a:gd name="connsiteY40" fmla="*/ 0 h 15335"/>
              <a:gd name="connsiteX41" fmla="*/ 13487 w 22200"/>
              <a:gd name="connsiteY41" fmla="*/ 3640 h 15335"/>
              <a:gd name="connsiteX42" fmla="*/ 17664 w 22200"/>
              <a:gd name="connsiteY42" fmla="*/ 3640 h 15335"/>
              <a:gd name="connsiteX43" fmla="*/ 17664 w 22200"/>
              <a:gd name="connsiteY43" fmla="*/ 1015 h 15335"/>
              <a:gd name="connsiteX44" fmla="*/ 16649 w 22200"/>
              <a:gd name="connsiteY44" fmla="*/ 0 h 15335"/>
              <a:gd name="connsiteX45" fmla="*/ 16948 w 22200"/>
              <a:gd name="connsiteY45" fmla="*/ 3222 h 15335"/>
              <a:gd name="connsiteX46" fmla="*/ 14203 w 22200"/>
              <a:gd name="connsiteY46" fmla="*/ 3222 h 15335"/>
              <a:gd name="connsiteX47" fmla="*/ 14203 w 22200"/>
              <a:gd name="connsiteY47" fmla="*/ 478 h 15335"/>
              <a:gd name="connsiteX48" fmla="*/ 16948 w 22200"/>
              <a:gd name="connsiteY48" fmla="*/ 478 h 15335"/>
              <a:gd name="connsiteX49" fmla="*/ 16948 w 22200"/>
              <a:gd name="connsiteY49" fmla="*/ 3222 h 15335"/>
              <a:gd name="connsiteX50" fmla="*/ 14561 w 22200"/>
              <a:gd name="connsiteY50" fmla="*/ 1194 h 15335"/>
              <a:gd name="connsiteX51" fmla="*/ 14561 w 22200"/>
              <a:gd name="connsiteY51" fmla="*/ 2506 h 15335"/>
              <a:gd name="connsiteX52" fmla="*/ 15217 w 22200"/>
              <a:gd name="connsiteY52" fmla="*/ 1850 h 15335"/>
              <a:gd name="connsiteX53" fmla="*/ 14561 w 22200"/>
              <a:gd name="connsiteY53" fmla="*/ 1194 h 15335"/>
              <a:gd name="connsiteX54" fmla="*/ 16231 w 22200"/>
              <a:gd name="connsiteY54" fmla="*/ 836 h 15335"/>
              <a:gd name="connsiteX55" fmla="*/ 14919 w 22200"/>
              <a:gd name="connsiteY55" fmla="*/ 836 h 15335"/>
              <a:gd name="connsiteX56" fmla="*/ 15575 w 22200"/>
              <a:gd name="connsiteY56" fmla="*/ 1492 h 15335"/>
              <a:gd name="connsiteX57" fmla="*/ 16231 w 22200"/>
              <a:gd name="connsiteY57" fmla="*/ 836 h 15335"/>
              <a:gd name="connsiteX58" fmla="*/ 12890 w 22200"/>
              <a:gd name="connsiteY58" fmla="*/ 5251 h 15335"/>
              <a:gd name="connsiteX59" fmla="*/ 12353 w 22200"/>
              <a:gd name="connsiteY59" fmla="*/ 4953 h 15335"/>
              <a:gd name="connsiteX60" fmla="*/ 11637 w 22200"/>
              <a:gd name="connsiteY60" fmla="*/ 4833 h 15335"/>
              <a:gd name="connsiteX61" fmla="*/ 9847 w 22200"/>
              <a:gd name="connsiteY61" fmla="*/ 4833 h 15335"/>
              <a:gd name="connsiteX62" fmla="*/ 9847 w 22200"/>
              <a:gd name="connsiteY62" fmla="*/ 9249 h 15335"/>
              <a:gd name="connsiteX63" fmla="*/ 10802 w 22200"/>
              <a:gd name="connsiteY63" fmla="*/ 9249 h 15335"/>
              <a:gd name="connsiteX64" fmla="*/ 10802 w 22200"/>
              <a:gd name="connsiteY64" fmla="*/ 7936 h 15335"/>
              <a:gd name="connsiteX65" fmla="*/ 11518 w 22200"/>
              <a:gd name="connsiteY65" fmla="*/ 7936 h 15335"/>
              <a:gd name="connsiteX66" fmla="*/ 12234 w 22200"/>
              <a:gd name="connsiteY66" fmla="*/ 7817 h 15335"/>
              <a:gd name="connsiteX67" fmla="*/ 12830 w 22200"/>
              <a:gd name="connsiteY67" fmla="*/ 7518 h 15335"/>
              <a:gd name="connsiteX68" fmla="*/ 13188 w 22200"/>
              <a:gd name="connsiteY68" fmla="*/ 7041 h 15335"/>
              <a:gd name="connsiteX69" fmla="*/ 13308 w 22200"/>
              <a:gd name="connsiteY69" fmla="*/ 6385 h 15335"/>
              <a:gd name="connsiteX70" fmla="*/ 13308 w 22200"/>
              <a:gd name="connsiteY70" fmla="*/ 6325 h 15335"/>
              <a:gd name="connsiteX71" fmla="*/ 13188 w 22200"/>
              <a:gd name="connsiteY71" fmla="*/ 5728 h 15335"/>
              <a:gd name="connsiteX72" fmla="*/ 12890 w 22200"/>
              <a:gd name="connsiteY72" fmla="*/ 5251 h 15335"/>
              <a:gd name="connsiteX73" fmla="*/ 12353 w 22200"/>
              <a:gd name="connsiteY73" fmla="*/ 6385 h 15335"/>
              <a:gd name="connsiteX74" fmla="*/ 12114 w 22200"/>
              <a:gd name="connsiteY74" fmla="*/ 6862 h 15335"/>
              <a:gd name="connsiteX75" fmla="*/ 11577 w 22200"/>
              <a:gd name="connsiteY75" fmla="*/ 7041 h 15335"/>
              <a:gd name="connsiteX76" fmla="*/ 10802 w 22200"/>
              <a:gd name="connsiteY76" fmla="*/ 7041 h 15335"/>
              <a:gd name="connsiteX77" fmla="*/ 10802 w 22200"/>
              <a:gd name="connsiteY77" fmla="*/ 5728 h 15335"/>
              <a:gd name="connsiteX78" fmla="*/ 11577 w 22200"/>
              <a:gd name="connsiteY78" fmla="*/ 5728 h 15335"/>
              <a:gd name="connsiteX79" fmla="*/ 12114 w 22200"/>
              <a:gd name="connsiteY79" fmla="*/ 5848 h 15335"/>
              <a:gd name="connsiteX80" fmla="*/ 12353 w 22200"/>
              <a:gd name="connsiteY80" fmla="*/ 6385 h 15335"/>
              <a:gd name="connsiteX81" fmla="*/ 21900 w 22200"/>
              <a:gd name="connsiteY81" fmla="*/ 4535 h 15335"/>
              <a:gd name="connsiteX82" fmla="*/ 300 w 22200"/>
              <a:gd name="connsiteY82" fmla="*/ 4535 h 15335"/>
              <a:gd name="connsiteX83" fmla="*/ 11100 w 22200"/>
              <a:gd name="connsiteY83" fmla="*/ 15335 h 15335"/>
              <a:gd name="connsiteX84" fmla="*/ 21900 w 22200"/>
              <a:gd name="connsiteY84" fmla="*/ 4535 h 15335"/>
              <a:gd name="connsiteX85" fmla="*/ 11100 w 22200"/>
              <a:gd name="connsiteY85" fmla="*/ 13903 h 15335"/>
              <a:gd name="connsiteX86" fmla="*/ 1732 w 22200"/>
              <a:gd name="connsiteY86" fmla="*/ 4535 h 15335"/>
              <a:gd name="connsiteX87" fmla="*/ 20468 w 22200"/>
              <a:gd name="connsiteY87" fmla="*/ 4535 h 15335"/>
              <a:gd name="connsiteX88" fmla="*/ 11100 w 22200"/>
              <a:gd name="connsiteY88" fmla="*/ 13903 h 15335"/>
              <a:gd name="connsiteX89" fmla="*/ 16590 w 22200"/>
              <a:gd name="connsiteY89" fmla="*/ 2506 h 15335"/>
              <a:gd name="connsiteX90" fmla="*/ 16590 w 22200"/>
              <a:gd name="connsiteY90" fmla="*/ 1134 h 15335"/>
              <a:gd name="connsiteX91" fmla="*/ 15873 w 22200"/>
              <a:gd name="connsiteY91" fmla="*/ 1850 h 15335"/>
              <a:gd name="connsiteX92" fmla="*/ 16590 w 22200"/>
              <a:gd name="connsiteY92" fmla="*/ 2506 h 15335"/>
              <a:gd name="connsiteX93" fmla="*/ 14919 w 22200"/>
              <a:gd name="connsiteY93" fmla="*/ 2805 h 15335"/>
              <a:gd name="connsiteX94" fmla="*/ 16231 w 22200"/>
              <a:gd name="connsiteY94" fmla="*/ 2805 h 15335"/>
              <a:gd name="connsiteX95" fmla="*/ 15575 w 22200"/>
              <a:gd name="connsiteY95" fmla="*/ 2148 h 15335"/>
              <a:gd name="connsiteX96" fmla="*/ 14919 w 22200"/>
              <a:gd name="connsiteY96" fmla="*/ 2805 h 15335"/>
              <a:gd name="connsiteX97" fmla="*/ 17067 w 22200"/>
              <a:gd name="connsiteY97" fmla="*/ 5251 h 15335"/>
              <a:gd name="connsiteX98" fmla="*/ 16530 w 22200"/>
              <a:gd name="connsiteY98" fmla="*/ 4953 h 15335"/>
              <a:gd name="connsiteX99" fmla="*/ 15814 w 22200"/>
              <a:gd name="connsiteY99" fmla="*/ 4833 h 15335"/>
              <a:gd name="connsiteX100" fmla="*/ 14024 w 22200"/>
              <a:gd name="connsiteY100" fmla="*/ 4833 h 15335"/>
              <a:gd name="connsiteX101" fmla="*/ 14024 w 22200"/>
              <a:gd name="connsiteY101" fmla="*/ 9249 h 15335"/>
              <a:gd name="connsiteX102" fmla="*/ 14978 w 22200"/>
              <a:gd name="connsiteY102" fmla="*/ 9249 h 15335"/>
              <a:gd name="connsiteX103" fmla="*/ 14978 w 22200"/>
              <a:gd name="connsiteY103" fmla="*/ 7936 h 15335"/>
              <a:gd name="connsiteX104" fmla="*/ 15754 w 22200"/>
              <a:gd name="connsiteY104" fmla="*/ 7936 h 15335"/>
              <a:gd name="connsiteX105" fmla="*/ 16410 w 22200"/>
              <a:gd name="connsiteY105" fmla="*/ 7817 h 15335"/>
              <a:gd name="connsiteX106" fmla="*/ 17007 w 22200"/>
              <a:gd name="connsiteY106" fmla="*/ 7518 h 15335"/>
              <a:gd name="connsiteX107" fmla="*/ 17365 w 22200"/>
              <a:gd name="connsiteY107" fmla="*/ 7041 h 15335"/>
              <a:gd name="connsiteX108" fmla="*/ 17544 w 22200"/>
              <a:gd name="connsiteY108" fmla="*/ 6385 h 15335"/>
              <a:gd name="connsiteX109" fmla="*/ 17544 w 22200"/>
              <a:gd name="connsiteY109" fmla="*/ 6325 h 15335"/>
              <a:gd name="connsiteX110" fmla="*/ 17425 w 22200"/>
              <a:gd name="connsiteY110" fmla="*/ 5728 h 15335"/>
              <a:gd name="connsiteX111" fmla="*/ 17067 w 22200"/>
              <a:gd name="connsiteY111" fmla="*/ 5251 h 15335"/>
              <a:gd name="connsiteX112" fmla="*/ 16530 w 22200"/>
              <a:gd name="connsiteY112" fmla="*/ 6385 h 15335"/>
              <a:gd name="connsiteX113" fmla="*/ 16351 w 22200"/>
              <a:gd name="connsiteY113" fmla="*/ 6862 h 15335"/>
              <a:gd name="connsiteX114" fmla="*/ 15754 w 22200"/>
              <a:gd name="connsiteY114" fmla="*/ 7041 h 15335"/>
              <a:gd name="connsiteX115" fmla="*/ 14978 w 22200"/>
              <a:gd name="connsiteY115" fmla="*/ 7041 h 15335"/>
              <a:gd name="connsiteX116" fmla="*/ 14978 w 22200"/>
              <a:gd name="connsiteY116" fmla="*/ 5728 h 15335"/>
              <a:gd name="connsiteX117" fmla="*/ 15754 w 22200"/>
              <a:gd name="connsiteY117" fmla="*/ 5728 h 15335"/>
              <a:gd name="connsiteX118" fmla="*/ 16351 w 22200"/>
              <a:gd name="connsiteY118" fmla="*/ 5848 h 15335"/>
              <a:gd name="connsiteX119" fmla="*/ 16530 w 22200"/>
              <a:gd name="connsiteY119" fmla="*/ 6385 h 15335"/>
              <a:gd name="connsiteX120" fmla="*/ 16530 w 22200"/>
              <a:gd name="connsiteY120" fmla="*/ 6385 h 15335"/>
              <a:gd name="connsiteX0" fmla="*/ 7063 w 20429"/>
              <a:gd name="connsiteY0" fmla="*/ 0 h 15335"/>
              <a:gd name="connsiteX1" fmla="*/ 3960 w 20429"/>
              <a:gd name="connsiteY1" fmla="*/ 0 h 15335"/>
              <a:gd name="connsiteX2" fmla="*/ 2886 w 20429"/>
              <a:gd name="connsiteY2" fmla="*/ 1015 h 15335"/>
              <a:gd name="connsiteX3" fmla="*/ 2886 w 20429"/>
              <a:gd name="connsiteY3" fmla="*/ 3640 h 15335"/>
              <a:gd name="connsiteX4" fmla="*/ 7063 w 20429"/>
              <a:gd name="connsiteY4" fmla="*/ 3640 h 15335"/>
              <a:gd name="connsiteX5" fmla="*/ 7063 w 20429"/>
              <a:gd name="connsiteY5" fmla="*/ 0 h 15335"/>
              <a:gd name="connsiteX6" fmla="*/ 6347 w 20429"/>
              <a:gd name="connsiteY6" fmla="*/ 3222 h 15335"/>
              <a:gd name="connsiteX7" fmla="*/ 3602 w 20429"/>
              <a:gd name="connsiteY7" fmla="*/ 3222 h 15335"/>
              <a:gd name="connsiteX8" fmla="*/ 3602 w 20429"/>
              <a:gd name="connsiteY8" fmla="*/ 2745 h 15335"/>
              <a:gd name="connsiteX9" fmla="*/ 6347 w 20429"/>
              <a:gd name="connsiteY9" fmla="*/ 2745 h 15335"/>
              <a:gd name="connsiteX10" fmla="*/ 6347 w 20429"/>
              <a:gd name="connsiteY10" fmla="*/ 3222 h 15335"/>
              <a:gd name="connsiteX11" fmla="*/ 11658 w 20429"/>
              <a:gd name="connsiteY11" fmla="*/ 0 h 15335"/>
              <a:gd name="connsiteX12" fmla="*/ 7421 w 20429"/>
              <a:gd name="connsiteY12" fmla="*/ 0 h 15335"/>
              <a:gd name="connsiteX13" fmla="*/ 7421 w 20429"/>
              <a:gd name="connsiteY13" fmla="*/ 3640 h 15335"/>
              <a:gd name="connsiteX14" fmla="*/ 11658 w 20429"/>
              <a:gd name="connsiteY14" fmla="*/ 3640 h 15335"/>
              <a:gd name="connsiteX15" fmla="*/ 11658 w 20429"/>
              <a:gd name="connsiteY15" fmla="*/ 0 h 15335"/>
              <a:gd name="connsiteX16" fmla="*/ 10882 w 20429"/>
              <a:gd name="connsiteY16" fmla="*/ 3222 h 15335"/>
              <a:gd name="connsiteX17" fmla="*/ 8197 w 20429"/>
              <a:gd name="connsiteY17" fmla="*/ 3222 h 15335"/>
              <a:gd name="connsiteX18" fmla="*/ 8197 w 20429"/>
              <a:gd name="connsiteY18" fmla="*/ 478 h 15335"/>
              <a:gd name="connsiteX19" fmla="*/ 10882 w 20429"/>
              <a:gd name="connsiteY19" fmla="*/ 478 h 15335"/>
              <a:gd name="connsiteX20" fmla="*/ 10882 w 20429"/>
              <a:gd name="connsiteY20" fmla="*/ 3222 h 15335"/>
              <a:gd name="connsiteX21" fmla="*/ 10464 w 20429"/>
              <a:gd name="connsiteY21" fmla="*/ 895 h 15335"/>
              <a:gd name="connsiteX22" fmla="*/ 8615 w 20429"/>
              <a:gd name="connsiteY22" fmla="*/ 895 h 15335"/>
              <a:gd name="connsiteX23" fmla="*/ 8615 w 20429"/>
              <a:gd name="connsiteY23" fmla="*/ 2745 h 15335"/>
              <a:gd name="connsiteX24" fmla="*/ 10464 w 20429"/>
              <a:gd name="connsiteY24" fmla="*/ 2745 h 15335"/>
              <a:gd name="connsiteX25" fmla="*/ 10464 w 20429"/>
              <a:gd name="connsiteY25" fmla="*/ 895 h 15335"/>
              <a:gd name="connsiteX26" fmla="*/ 4915 w 20429"/>
              <a:gd name="connsiteY26" fmla="*/ 4774 h 15335"/>
              <a:gd name="connsiteX27" fmla="*/ 3006 w 20429"/>
              <a:gd name="connsiteY27" fmla="*/ 9249 h 15335"/>
              <a:gd name="connsiteX28" fmla="*/ 4020 w 20429"/>
              <a:gd name="connsiteY28" fmla="*/ 9249 h 15335"/>
              <a:gd name="connsiteX29" fmla="*/ 4378 w 20429"/>
              <a:gd name="connsiteY29" fmla="*/ 8234 h 15335"/>
              <a:gd name="connsiteX30" fmla="*/ 6288 w 20429"/>
              <a:gd name="connsiteY30" fmla="*/ 8234 h 15335"/>
              <a:gd name="connsiteX31" fmla="*/ 6646 w 20429"/>
              <a:gd name="connsiteY31" fmla="*/ 9249 h 15335"/>
              <a:gd name="connsiteX32" fmla="*/ 7660 w 20429"/>
              <a:gd name="connsiteY32" fmla="*/ 9249 h 15335"/>
              <a:gd name="connsiteX33" fmla="*/ 5810 w 20429"/>
              <a:gd name="connsiteY33" fmla="*/ 4774 h 15335"/>
              <a:gd name="connsiteX34" fmla="*/ 4915 w 20429"/>
              <a:gd name="connsiteY34" fmla="*/ 4774 h 15335"/>
              <a:gd name="connsiteX35" fmla="*/ 4736 w 20429"/>
              <a:gd name="connsiteY35" fmla="*/ 7399 h 15335"/>
              <a:gd name="connsiteX36" fmla="*/ 5333 w 20429"/>
              <a:gd name="connsiteY36" fmla="*/ 5967 h 15335"/>
              <a:gd name="connsiteX37" fmla="*/ 5930 w 20429"/>
              <a:gd name="connsiteY37" fmla="*/ 7399 h 15335"/>
              <a:gd name="connsiteX38" fmla="*/ 4736 w 20429"/>
              <a:gd name="connsiteY38" fmla="*/ 7399 h 15335"/>
              <a:gd name="connsiteX39" fmla="*/ 15178 w 20429"/>
              <a:gd name="connsiteY39" fmla="*/ 0 h 15335"/>
              <a:gd name="connsiteX40" fmla="*/ 12016 w 20429"/>
              <a:gd name="connsiteY40" fmla="*/ 0 h 15335"/>
              <a:gd name="connsiteX41" fmla="*/ 12016 w 20429"/>
              <a:gd name="connsiteY41" fmla="*/ 3640 h 15335"/>
              <a:gd name="connsiteX42" fmla="*/ 16193 w 20429"/>
              <a:gd name="connsiteY42" fmla="*/ 3640 h 15335"/>
              <a:gd name="connsiteX43" fmla="*/ 16193 w 20429"/>
              <a:gd name="connsiteY43" fmla="*/ 1015 h 15335"/>
              <a:gd name="connsiteX44" fmla="*/ 15178 w 20429"/>
              <a:gd name="connsiteY44" fmla="*/ 0 h 15335"/>
              <a:gd name="connsiteX45" fmla="*/ 15477 w 20429"/>
              <a:gd name="connsiteY45" fmla="*/ 3222 h 15335"/>
              <a:gd name="connsiteX46" fmla="*/ 12732 w 20429"/>
              <a:gd name="connsiteY46" fmla="*/ 3222 h 15335"/>
              <a:gd name="connsiteX47" fmla="*/ 12732 w 20429"/>
              <a:gd name="connsiteY47" fmla="*/ 478 h 15335"/>
              <a:gd name="connsiteX48" fmla="*/ 15477 w 20429"/>
              <a:gd name="connsiteY48" fmla="*/ 478 h 15335"/>
              <a:gd name="connsiteX49" fmla="*/ 15477 w 20429"/>
              <a:gd name="connsiteY49" fmla="*/ 3222 h 15335"/>
              <a:gd name="connsiteX50" fmla="*/ 13090 w 20429"/>
              <a:gd name="connsiteY50" fmla="*/ 1194 h 15335"/>
              <a:gd name="connsiteX51" fmla="*/ 13090 w 20429"/>
              <a:gd name="connsiteY51" fmla="*/ 2506 h 15335"/>
              <a:gd name="connsiteX52" fmla="*/ 13746 w 20429"/>
              <a:gd name="connsiteY52" fmla="*/ 1850 h 15335"/>
              <a:gd name="connsiteX53" fmla="*/ 13090 w 20429"/>
              <a:gd name="connsiteY53" fmla="*/ 1194 h 15335"/>
              <a:gd name="connsiteX54" fmla="*/ 14760 w 20429"/>
              <a:gd name="connsiteY54" fmla="*/ 836 h 15335"/>
              <a:gd name="connsiteX55" fmla="*/ 13448 w 20429"/>
              <a:gd name="connsiteY55" fmla="*/ 836 h 15335"/>
              <a:gd name="connsiteX56" fmla="*/ 14104 w 20429"/>
              <a:gd name="connsiteY56" fmla="*/ 1492 h 15335"/>
              <a:gd name="connsiteX57" fmla="*/ 14760 w 20429"/>
              <a:gd name="connsiteY57" fmla="*/ 836 h 15335"/>
              <a:gd name="connsiteX58" fmla="*/ 11419 w 20429"/>
              <a:gd name="connsiteY58" fmla="*/ 5251 h 15335"/>
              <a:gd name="connsiteX59" fmla="*/ 10882 w 20429"/>
              <a:gd name="connsiteY59" fmla="*/ 4953 h 15335"/>
              <a:gd name="connsiteX60" fmla="*/ 10166 w 20429"/>
              <a:gd name="connsiteY60" fmla="*/ 4833 h 15335"/>
              <a:gd name="connsiteX61" fmla="*/ 8376 w 20429"/>
              <a:gd name="connsiteY61" fmla="*/ 4833 h 15335"/>
              <a:gd name="connsiteX62" fmla="*/ 8376 w 20429"/>
              <a:gd name="connsiteY62" fmla="*/ 9249 h 15335"/>
              <a:gd name="connsiteX63" fmla="*/ 9331 w 20429"/>
              <a:gd name="connsiteY63" fmla="*/ 9249 h 15335"/>
              <a:gd name="connsiteX64" fmla="*/ 9331 w 20429"/>
              <a:gd name="connsiteY64" fmla="*/ 7936 h 15335"/>
              <a:gd name="connsiteX65" fmla="*/ 10047 w 20429"/>
              <a:gd name="connsiteY65" fmla="*/ 7936 h 15335"/>
              <a:gd name="connsiteX66" fmla="*/ 10763 w 20429"/>
              <a:gd name="connsiteY66" fmla="*/ 7817 h 15335"/>
              <a:gd name="connsiteX67" fmla="*/ 11359 w 20429"/>
              <a:gd name="connsiteY67" fmla="*/ 7518 h 15335"/>
              <a:gd name="connsiteX68" fmla="*/ 11717 w 20429"/>
              <a:gd name="connsiteY68" fmla="*/ 7041 h 15335"/>
              <a:gd name="connsiteX69" fmla="*/ 11837 w 20429"/>
              <a:gd name="connsiteY69" fmla="*/ 6385 h 15335"/>
              <a:gd name="connsiteX70" fmla="*/ 11837 w 20429"/>
              <a:gd name="connsiteY70" fmla="*/ 6325 h 15335"/>
              <a:gd name="connsiteX71" fmla="*/ 11717 w 20429"/>
              <a:gd name="connsiteY71" fmla="*/ 5728 h 15335"/>
              <a:gd name="connsiteX72" fmla="*/ 11419 w 20429"/>
              <a:gd name="connsiteY72" fmla="*/ 5251 h 15335"/>
              <a:gd name="connsiteX73" fmla="*/ 10882 w 20429"/>
              <a:gd name="connsiteY73" fmla="*/ 6385 h 15335"/>
              <a:gd name="connsiteX74" fmla="*/ 10643 w 20429"/>
              <a:gd name="connsiteY74" fmla="*/ 6862 h 15335"/>
              <a:gd name="connsiteX75" fmla="*/ 10106 w 20429"/>
              <a:gd name="connsiteY75" fmla="*/ 7041 h 15335"/>
              <a:gd name="connsiteX76" fmla="*/ 9331 w 20429"/>
              <a:gd name="connsiteY76" fmla="*/ 7041 h 15335"/>
              <a:gd name="connsiteX77" fmla="*/ 9331 w 20429"/>
              <a:gd name="connsiteY77" fmla="*/ 5728 h 15335"/>
              <a:gd name="connsiteX78" fmla="*/ 10106 w 20429"/>
              <a:gd name="connsiteY78" fmla="*/ 5728 h 15335"/>
              <a:gd name="connsiteX79" fmla="*/ 10643 w 20429"/>
              <a:gd name="connsiteY79" fmla="*/ 5848 h 15335"/>
              <a:gd name="connsiteX80" fmla="*/ 10882 w 20429"/>
              <a:gd name="connsiteY80" fmla="*/ 6385 h 15335"/>
              <a:gd name="connsiteX81" fmla="*/ 20429 w 20429"/>
              <a:gd name="connsiteY81" fmla="*/ 4535 h 15335"/>
              <a:gd name="connsiteX82" fmla="*/ 9629 w 20429"/>
              <a:gd name="connsiteY82" fmla="*/ 15335 h 15335"/>
              <a:gd name="connsiteX83" fmla="*/ 20429 w 20429"/>
              <a:gd name="connsiteY83" fmla="*/ 4535 h 15335"/>
              <a:gd name="connsiteX84" fmla="*/ 9629 w 20429"/>
              <a:gd name="connsiteY84" fmla="*/ 13903 h 15335"/>
              <a:gd name="connsiteX85" fmla="*/ 261 w 20429"/>
              <a:gd name="connsiteY85" fmla="*/ 4535 h 15335"/>
              <a:gd name="connsiteX86" fmla="*/ 18997 w 20429"/>
              <a:gd name="connsiteY86" fmla="*/ 4535 h 15335"/>
              <a:gd name="connsiteX87" fmla="*/ 9629 w 20429"/>
              <a:gd name="connsiteY87" fmla="*/ 13903 h 15335"/>
              <a:gd name="connsiteX88" fmla="*/ 15119 w 20429"/>
              <a:gd name="connsiteY88" fmla="*/ 2506 h 15335"/>
              <a:gd name="connsiteX89" fmla="*/ 15119 w 20429"/>
              <a:gd name="connsiteY89" fmla="*/ 1134 h 15335"/>
              <a:gd name="connsiteX90" fmla="*/ 14402 w 20429"/>
              <a:gd name="connsiteY90" fmla="*/ 1850 h 15335"/>
              <a:gd name="connsiteX91" fmla="*/ 15119 w 20429"/>
              <a:gd name="connsiteY91" fmla="*/ 2506 h 15335"/>
              <a:gd name="connsiteX92" fmla="*/ 13448 w 20429"/>
              <a:gd name="connsiteY92" fmla="*/ 2805 h 15335"/>
              <a:gd name="connsiteX93" fmla="*/ 14760 w 20429"/>
              <a:gd name="connsiteY93" fmla="*/ 2805 h 15335"/>
              <a:gd name="connsiteX94" fmla="*/ 14104 w 20429"/>
              <a:gd name="connsiteY94" fmla="*/ 2148 h 15335"/>
              <a:gd name="connsiteX95" fmla="*/ 13448 w 20429"/>
              <a:gd name="connsiteY95" fmla="*/ 2805 h 15335"/>
              <a:gd name="connsiteX96" fmla="*/ 15596 w 20429"/>
              <a:gd name="connsiteY96" fmla="*/ 5251 h 15335"/>
              <a:gd name="connsiteX97" fmla="*/ 15059 w 20429"/>
              <a:gd name="connsiteY97" fmla="*/ 4953 h 15335"/>
              <a:gd name="connsiteX98" fmla="*/ 14343 w 20429"/>
              <a:gd name="connsiteY98" fmla="*/ 4833 h 15335"/>
              <a:gd name="connsiteX99" fmla="*/ 12553 w 20429"/>
              <a:gd name="connsiteY99" fmla="*/ 4833 h 15335"/>
              <a:gd name="connsiteX100" fmla="*/ 12553 w 20429"/>
              <a:gd name="connsiteY100" fmla="*/ 9249 h 15335"/>
              <a:gd name="connsiteX101" fmla="*/ 13507 w 20429"/>
              <a:gd name="connsiteY101" fmla="*/ 9249 h 15335"/>
              <a:gd name="connsiteX102" fmla="*/ 13507 w 20429"/>
              <a:gd name="connsiteY102" fmla="*/ 7936 h 15335"/>
              <a:gd name="connsiteX103" fmla="*/ 14283 w 20429"/>
              <a:gd name="connsiteY103" fmla="*/ 7936 h 15335"/>
              <a:gd name="connsiteX104" fmla="*/ 14939 w 20429"/>
              <a:gd name="connsiteY104" fmla="*/ 7817 h 15335"/>
              <a:gd name="connsiteX105" fmla="*/ 15536 w 20429"/>
              <a:gd name="connsiteY105" fmla="*/ 7518 h 15335"/>
              <a:gd name="connsiteX106" fmla="*/ 15894 w 20429"/>
              <a:gd name="connsiteY106" fmla="*/ 7041 h 15335"/>
              <a:gd name="connsiteX107" fmla="*/ 16073 w 20429"/>
              <a:gd name="connsiteY107" fmla="*/ 6385 h 15335"/>
              <a:gd name="connsiteX108" fmla="*/ 16073 w 20429"/>
              <a:gd name="connsiteY108" fmla="*/ 6325 h 15335"/>
              <a:gd name="connsiteX109" fmla="*/ 15954 w 20429"/>
              <a:gd name="connsiteY109" fmla="*/ 5728 h 15335"/>
              <a:gd name="connsiteX110" fmla="*/ 15596 w 20429"/>
              <a:gd name="connsiteY110" fmla="*/ 5251 h 15335"/>
              <a:gd name="connsiteX111" fmla="*/ 15059 w 20429"/>
              <a:gd name="connsiteY111" fmla="*/ 6385 h 15335"/>
              <a:gd name="connsiteX112" fmla="*/ 14880 w 20429"/>
              <a:gd name="connsiteY112" fmla="*/ 6862 h 15335"/>
              <a:gd name="connsiteX113" fmla="*/ 14283 w 20429"/>
              <a:gd name="connsiteY113" fmla="*/ 7041 h 15335"/>
              <a:gd name="connsiteX114" fmla="*/ 13507 w 20429"/>
              <a:gd name="connsiteY114" fmla="*/ 7041 h 15335"/>
              <a:gd name="connsiteX115" fmla="*/ 13507 w 20429"/>
              <a:gd name="connsiteY115" fmla="*/ 5728 h 15335"/>
              <a:gd name="connsiteX116" fmla="*/ 14283 w 20429"/>
              <a:gd name="connsiteY116" fmla="*/ 5728 h 15335"/>
              <a:gd name="connsiteX117" fmla="*/ 14880 w 20429"/>
              <a:gd name="connsiteY117" fmla="*/ 5848 h 15335"/>
              <a:gd name="connsiteX118" fmla="*/ 15059 w 20429"/>
              <a:gd name="connsiteY118" fmla="*/ 6385 h 15335"/>
              <a:gd name="connsiteX119" fmla="*/ 15059 w 20429"/>
              <a:gd name="connsiteY119" fmla="*/ 6385 h 15335"/>
              <a:gd name="connsiteX0" fmla="*/ 4177 w 17543"/>
              <a:gd name="connsiteY0" fmla="*/ 0 h 15335"/>
              <a:gd name="connsiteX1" fmla="*/ 1074 w 17543"/>
              <a:gd name="connsiteY1" fmla="*/ 0 h 15335"/>
              <a:gd name="connsiteX2" fmla="*/ 0 w 17543"/>
              <a:gd name="connsiteY2" fmla="*/ 1015 h 15335"/>
              <a:gd name="connsiteX3" fmla="*/ 0 w 17543"/>
              <a:gd name="connsiteY3" fmla="*/ 3640 h 15335"/>
              <a:gd name="connsiteX4" fmla="*/ 4177 w 17543"/>
              <a:gd name="connsiteY4" fmla="*/ 3640 h 15335"/>
              <a:gd name="connsiteX5" fmla="*/ 4177 w 17543"/>
              <a:gd name="connsiteY5" fmla="*/ 0 h 15335"/>
              <a:gd name="connsiteX6" fmla="*/ 3461 w 17543"/>
              <a:gd name="connsiteY6" fmla="*/ 3222 h 15335"/>
              <a:gd name="connsiteX7" fmla="*/ 716 w 17543"/>
              <a:gd name="connsiteY7" fmla="*/ 3222 h 15335"/>
              <a:gd name="connsiteX8" fmla="*/ 716 w 17543"/>
              <a:gd name="connsiteY8" fmla="*/ 2745 h 15335"/>
              <a:gd name="connsiteX9" fmla="*/ 3461 w 17543"/>
              <a:gd name="connsiteY9" fmla="*/ 2745 h 15335"/>
              <a:gd name="connsiteX10" fmla="*/ 3461 w 17543"/>
              <a:gd name="connsiteY10" fmla="*/ 3222 h 15335"/>
              <a:gd name="connsiteX11" fmla="*/ 8772 w 17543"/>
              <a:gd name="connsiteY11" fmla="*/ 0 h 15335"/>
              <a:gd name="connsiteX12" fmla="*/ 4535 w 17543"/>
              <a:gd name="connsiteY12" fmla="*/ 0 h 15335"/>
              <a:gd name="connsiteX13" fmla="*/ 4535 w 17543"/>
              <a:gd name="connsiteY13" fmla="*/ 3640 h 15335"/>
              <a:gd name="connsiteX14" fmla="*/ 8772 w 17543"/>
              <a:gd name="connsiteY14" fmla="*/ 3640 h 15335"/>
              <a:gd name="connsiteX15" fmla="*/ 8772 w 17543"/>
              <a:gd name="connsiteY15" fmla="*/ 0 h 15335"/>
              <a:gd name="connsiteX16" fmla="*/ 7996 w 17543"/>
              <a:gd name="connsiteY16" fmla="*/ 3222 h 15335"/>
              <a:gd name="connsiteX17" fmla="*/ 5311 w 17543"/>
              <a:gd name="connsiteY17" fmla="*/ 3222 h 15335"/>
              <a:gd name="connsiteX18" fmla="*/ 5311 w 17543"/>
              <a:gd name="connsiteY18" fmla="*/ 478 h 15335"/>
              <a:gd name="connsiteX19" fmla="*/ 7996 w 17543"/>
              <a:gd name="connsiteY19" fmla="*/ 478 h 15335"/>
              <a:gd name="connsiteX20" fmla="*/ 7996 w 17543"/>
              <a:gd name="connsiteY20" fmla="*/ 3222 h 15335"/>
              <a:gd name="connsiteX21" fmla="*/ 7578 w 17543"/>
              <a:gd name="connsiteY21" fmla="*/ 895 h 15335"/>
              <a:gd name="connsiteX22" fmla="*/ 5729 w 17543"/>
              <a:gd name="connsiteY22" fmla="*/ 895 h 15335"/>
              <a:gd name="connsiteX23" fmla="*/ 5729 w 17543"/>
              <a:gd name="connsiteY23" fmla="*/ 2745 h 15335"/>
              <a:gd name="connsiteX24" fmla="*/ 7578 w 17543"/>
              <a:gd name="connsiteY24" fmla="*/ 2745 h 15335"/>
              <a:gd name="connsiteX25" fmla="*/ 7578 w 17543"/>
              <a:gd name="connsiteY25" fmla="*/ 895 h 15335"/>
              <a:gd name="connsiteX26" fmla="*/ 2029 w 17543"/>
              <a:gd name="connsiteY26" fmla="*/ 4774 h 15335"/>
              <a:gd name="connsiteX27" fmla="*/ 120 w 17543"/>
              <a:gd name="connsiteY27" fmla="*/ 9249 h 15335"/>
              <a:gd name="connsiteX28" fmla="*/ 1134 w 17543"/>
              <a:gd name="connsiteY28" fmla="*/ 9249 h 15335"/>
              <a:gd name="connsiteX29" fmla="*/ 1492 w 17543"/>
              <a:gd name="connsiteY29" fmla="*/ 8234 h 15335"/>
              <a:gd name="connsiteX30" fmla="*/ 3402 w 17543"/>
              <a:gd name="connsiteY30" fmla="*/ 8234 h 15335"/>
              <a:gd name="connsiteX31" fmla="*/ 3760 w 17543"/>
              <a:gd name="connsiteY31" fmla="*/ 9249 h 15335"/>
              <a:gd name="connsiteX32" fmla="*/ 4774 w 17543"/>
              <a:gd name="connsiteY32" fmla="*/ 9249 h 15335"/>
              <a:gd name="connsiteX33" fmla="*/ 2924 w 17543"/>
              <a:gd name="connsiteY33" fmla="*/ 4774 h 15335"/>
              <a:gd name="connsiteX34" fmla="*/ 2029 w 17543"/>
              <a:gd name="connsiteY34" fmla="*/ 4774 h 15335"/>
              <a:gd name="connsiteX35" fmla="*/ 1850 w 17543"/>
              <a:gd name="connsiteY35" fmla="*/ 7399 h 15335"/>
              <a:gd name="connsiteX36" fmla="*/ 2447 w 17543"/>
              <a:gd name="connsiteY36" fmla="*/ 5967 h 15335"/>
              <a:gd name="connsiteX37" fmla="*/ 3044 w 17543"/>
              <a:gd name="connsiteY37" fmla="*/ 7399 h 15335"/>
              <a:gd name="connsiteX38" fmla="*/ 1850 w 17543"/>
              <a:gd name="connsiteY38" fmla="*/ 7399 h 15335"/>
              <a:gd name="connsiteX39" fmla="*/ 12292 w 17543"/>
              <a:gd name="connsiteY39" fmla="*/ 0 h 15335"/>
              <a:gd name="connsiteX40" fmla="*/ 9130 w 17543"/>
              <a:gd name="connsiteY40" fmla="*/ 0 h 15335"/>
              <a:gd name="connsiteX41" fmla="*/ 9130 w 17543"/>
              <a:gd name="connsiteY41" fmla="*/ 3640 h 15335"/>
              <a:gd name="connsiteX42" fmla="*/ 13307 w 17543"/>
              <a:gd name="connsiteY42" fmla="*/ 3640 h 15335"/>
              <a:gd name="connsiteX43" fmla="*/ 13307 w 17543"/>
              <a:gd name="connsiteY43" fmla="*/ 1015 h 15335"/>
              <a:gd name="connsiteX44" fmla="*/ 12292 w 17543"/>
              <a:gd name="connsiteY44" fmla="*/ 0 h 15335"/>
              <a:gd name="connsiteX45" fmla="*/ 12591 w 17543"/>
              <a:gd name="connsiteY45" fmla="*/ 3222 h 15335"/>
              <a:gd name="connsiteX46" fmla="*/ 9846 w 17543"/>
              <a:gd name="connsiteY46" fmla="*/ 3222 h 15335"/>
              <a:gd name="connsiteX47" fmla="*/ 9846 w 17543"/>
              <a:gd name="connsiteY47" fmla="*/ 478 h 15335"/>
              <a:gd name="connsiteX48" fmla="*/ 12591 w 17543"/>
              <a:gd name="connsiteY48" fmla="*/ 478 h 15335"/>
              <a:gd name="connsiteX49" fmla="*/ 12591 w 17543"/>
              <a:gd name="connsiteY49" fmla="*/ 3222 h 15335"/>
              <a:gd name="connsiteX50" fmla="*/ 10204 w 17543"/>
              <a:gd name="connsiteY50" fmla="*/ 1194 h 15335"/>
              <a:gd name="connsiteX51" fmla="*/ 10204 w 17543"/>
              <a:gd name="connsiteY51" fmla="*/ 2506 h 15335"/>
              <a:gd name="connsiteX52" fmla="*/ 10860 w 17543"/>
              <a:gd name="connsiteY52" fmla="*/ 1850 h 15335"/>
              <a:gd name="connsiteX53" fmla="*/ 10204 w 17543"/>
              <a:gd name="connsiteY53" fmla="*/ 1194 h 15335"/>
              <a:gd name="connsiteX54" fmla="*/ 11874 w 17543"/>
              <a:gd name="connsiteY54" fmla="*/ 836 h 15335"/>
              <a:gd name="connsiteX55" fmla="*/ 10562 w 17543"/>
              <a:gd name="connsiteY55" fmla="*/ 836 h 15335"/>
              <a:gd name="connsiteX56" fmla="*/ 11218 w 17543"/>
              <a:gd name="connsiteY56" fmla="*/ 1492 h 15335"/>
              <a:gd name="connsiteX57" fmla="*/ 11874 w 17543"/>
              <a:gd name="connsiteY57" fmla="*/ 836 h 15335"/>
              <a:gd name="connsiteX58" fmla="*/ 8533 w 17543"/>
              <a:gd name="connsiteY58" fmla="*/ 5251 h 15335"/>
              <a:gd name="connsiteX59" fmla="*/ 7996 w 17543"/>
              <a:gd name="connsiteY59" fmla="*/ 4953 h 15335"/>
              <a:gd name="connsiteX60" fmla="*/ 7280 w 17543"/>
              <a:gd name="connsiteY60" fmla="*/ 4833 h 15335"/>
              <a:gd name="connsiteX61" fmla="*/ 5490 w 17543"/>
              <a:gd name="connsiteY61" fmla="*/ 4833 h 15335"/>
              <a:gd name="connsiteX62" fmla="*/ 5490 w 17543"/>
              <a:gd name="connsiteY62" fmla="*/ 9249 h 15335"/>
              <a:gd name="connsiteX63" fmla="*/ 6445 w 17543"/>
              <a:gd name="connsiteY63" fmla="*/ 9249 h 15335"/>
              <a:gd name="connsiteX64" fmla="*/ 6445 w 17543"/>
              <a:gd name="connsiteY64" fmla="*/ 7936 h 15335"/>
              <a:gd name="connsiteX65" fmla="*/ 7161 w 17543"/>
              <a:gd name="connsiteY65" fmla="*/ 7936 h 15335"/>
              <a:gd name="connsiteX66" fmla="*/ 7877 w 17543"/>
              <a:gd name="connsiteY66" fmla="*/ 7817 h 15335"/>
              <a:gd name="connsiteX67" fmla="*/ 8473 w 17543"/>
              <a:gd name="connsiteY67" fmla="*/ 7518 h 15335"/>
              <a:gd name="connsiteX68" fmla="*/ 8831 w 17543"/>
              <a:gd name="connsiteY68" fmla="*/ 7041 h 15335"/>
              <a:gd name="connsiteX69" fmla="*/ 8951 w 17543"/>
              <a:gd name="connsiteY69" fmla="*/ 6385 h 15335"/>
              <a:gd name="connsiteX70" fmla="*/ 8951 w 17543"/>
              <a:gd name="connsiteY70" fmla="*/ 6325 h 15335"/>
              <a:gd name="connsiteX71" fmla="*/ 8831 w 17543"/>
              <a:gd name="connsiteY71" fmla="*/ 5728 h 15335"/>
              <a:gd name="connsiteX72" fmla="*/ 8533 w 17543"/>
              <a:gd name="connsiteY72" fmla="*/ 5251 h 15335"/>
              <a:gd name="connsiteX73" fmla="*/ 7996 w 17543"/>
              <a:gd name="connsiteY73" fmla="*/ 6385 h 15335"/>
              <a:gd name="connsiteX74" fmla="*/ 7757 w 17543"/>
              <a:gd name="connsiteY74" fmla="*/ 6862 h 15335"/>
              <a:gd name="connsiteX75" fmla="*/ 7220 w 17543"/>
              <a:gd name="connsiteY75" fmla="*/ 7041 h 15335"/>
              <a:gd name="connsiteX76" fmla="*/ 6445 w 17543"/>
              <a:gd name="connsiteY76" fmla="*/ 7041 h 15335"/>
              <a:gd name="connsiteX77" fmla="*/ 6445 w 17543"/>
              <a:gd name="connsiteY77" fmla="*/ 5728 h 15335"/>
              <a:gd name="connsiteX78" fmla="*/ 7220 w 17543"/>
              <a:gd name="connsiteY78" fmla="*/ 5728 h 15335"/>
              <a:gd name="connsiteX79" fmla="*/ 7757 w 17543"/>
              <a:gd name="connsiteY79" fmla="*/ 5848 h 15335"/>
              <a:gd name="connsiteX80" fmla="*/ 7996 w 17543"/>
              <a:gd name="connsiteY80" fmla="*/ 6385 h 15335"/>
              <a:gd name="connsiteX81" fmla="*/ 17543 w 17543"/>
              <a:gd name="connsiteY81" fmla="*/ 4535 h 15335"/>
              <a:gd name="connsiteX82" fmla="*/ 6743 w 17543"/>
              <a:gd name="connsiteY82" fmla="*/ 15335 h 15335"/>
              <a:gd name="connsiteX83" fmla="*/ 17543 w 17543"/>
              <a:gd name="connsiteY83" fmla="*/ 4535 h 15335"/>
              <a:gd name="connsiteX84" fmla="*/ 6743 w 17543"/>
              <a:gd name="connsiteY84" fmla="*/ 13903 h 15335"/>
              <a:gd name="connsiteX85" fmla="*/ 16111 w 17543"/>
              <a:gd name="connsiteY85" fmla="*/ 4535 h 15335"/>
              <a:gd name="connsiteX86" fmla="*/ 6743 w 17543"/>
              <a:gd name="connsiteY86" fmla="*/ 13903 h 15335"/>
              <a:gd name="connsiteX87" fmla="*/ 12233 w 17543"/>
              <a:gd name="connsiteY87" fmla="*/ 2506 h 15335"/>
              <a:gd name="connsiteX88" fmla="*/ 12233 w 17543"/>
              <a:gd name="connsiteY88" fmla="*/ 1134 h 15335"/>
              <a:gd name="connsiteX89" fmla="*/ 11516 w 17543"/>
              <a:gd name="connsiteY89" fmla="*/ 1850 h 15335"/>
              <a:gd name="connsiteX90" fmla="*/ 12233 w 17543"/>
              <a:gd name="connsiteY90" fmla="*/ 2506 h 15335"/>
              <a:gd name="connsiteX91" fmla="*/ 10562 w 17543"/>
              <a:gd name="connsiteY91" fmla="*/ 2805 h 15335"/>
              <a:gd name="connsiteX92" fmla="*/ 11874 w 17543"/>
              <a:gd name="connsiteY92" fmla="*/ 2805 h 15335"/>
              <a:gd name="connsiteX93" fmla="*/ 11218 w 17543"/>
              <a:gd name="connsiteY93" fmla="*/ 2148 h 15335"/>
              <a:gd name="connsiteX94" fmla="*/ 10562 w 17543"/>
              <a:gd name="connsiteY94" fmla="*/ 2805 h 15335"/>
              <a:gd name="connsiteX95" fmla="*/ 12710 w 17543"/>
              <a:gd name="connsiteY95" fmla="*/ 5251 h 15335"/>
              <a:gd name="connsiteX96" fmla="*/ 12173 w 17543"/>
              <a:gd name="connsiteY96" fmla="*/ 4953 h 15335"/>
              <a:gd name="connsiteX97" fmla="*/ 11457 w 17543"/>
              <a:gd name="connsiteY97" fmla="*/ 4833 h 15335"/>
              <a:gd name="connsiteX98" fmla="*/ 9667 w 17543"/>
              <a:gd name="connsiteY98" fmla="*/ 4833 h 15335"/>
              <a:gd name="connsiteX99" fmla="*/ 9667 w 17543"/>
              <a:gd name="connsiteY99" fmla="*/ 9249 h 15335"/>
              <a:gd name="connsiteX100" fmla="*/ 10621 w 17543"/>
              <a:gd name="connsiteY100" fmla="*/ 9249 h 15335"/>
              <a:gd name="connsiteX101" fmla="*/ 10621 w 17543"/>
              <a:gd name="connsiteY101" fmla="*/ 7936 h 15335"/>
              <a:gd name="connsiteX102" fmla="*/ 11397 w 17543"/>
              <a:gd name="connsiteY102" fmla="*/ 7936 h 15335"/>
              <a:gd name="connsiteX103" fmla="*/ 12053 w 17543"/>
              <a:gd name="connsiteY103" fmla="*/ 7817 h 15335"/>
              <a:gd name="connsiteX104" fmla="*/ 12650 w 17543"/>
              <a:gd name="connsiteY104" fmla="*/ 7518 h 15335"/>
              <a:gd name="connsiteX105" fmla="*/ 13008 w 17543"/>
              <a:gd name="connsiteY105" fmla="*/ 7041 h 15335"/>
              <a:gd name="connsiteX106" fmla="*/ 13187 w 17543"/>
              <a:gd name="connsiteY106" fmla="*/ 6385 h 15335"/>
              <a:gd name="connsiteX107" fmla="*/ 13187 w 17543"/>
              <a:gd name="connsiteY107" fmla="*/ 6325 h 15335"/>
              <a:gd name="connsiteX108" fmla="*/ 13068 w 17543"/>
              <a:gd name="connsiteY108" fmla="*/ 5728 h 15335"/>
              <a:gd name="connsiteX109" fmla="*/ 12710 w 17543"/>
              <a:gd name="connsiteY109" fmla="*/ 5251 h 15335"/>
              <a:gd name="connsiteX110" fmla="*/ 12173 w 17543"/>
              <a:gd name="connsiteY110" fmla="*/ 6385 h 15335"/>
              <a:gd name="connsiteX111" fmla="*/ 11994 w 17543"/>
              <a:gd name="connsiteY111" fmla="*/ 6862 h 15335"/>
              <a:gd name="connsiteX112" fmla="*/ 11397 w 17543"/>
              <a:gd name="connsiteY112" fmla="*/ 7041 h 15335"/>
              <a:gd name="connsiteX113" fmla="*/ 10621 w 17543"/>
              <a:gd name="connsiteY113" fmla="*/ 7041 h 15335"/>
              <a:gd name="connsiteX114" fmla="*/ 10621 w 17543"/>
              <a:gd name="connsiteY114" fmla="*/ 5728 h 15335"/>
              <a:gd name="connsiteX115" fmla="*/ 11397 w 17543"/>
              <a:gd name="connsiteY115" fmla="*/ 5728 h 15335"/>
              <a:gd name="connsiteX116" fmla="*/ 11994 w 17543"/>
              <a:gd name="connsiteY116" fmla="*/ 5848 h 15335"/>
              <a:gd name="connsiteX117" fmla="*/ 12173 w 17543"/>
              <a:gd name="connsiteY117" fmla="*/ 6385 h 15335"/>
              <a:gd name="connsiteX118" fmla="*/ 12173 w 17543"/>
              <a:gd name="connsiteY118" fmla="*/ 6385 h 15335"/>
              <a:gd name="connsiteX0" fmla="*/ 4177 w 17543"/>
              <a:gd name="connsiteY0" fmla="*/ 0 h 15335"/>
              <a:gd name="connsiteX1" fmla="*/ 1074 w 17543"/>
              <a:gd name="connsiteY1" fmla="*/ 0 h 15335"/>
              <a:gd name="connsiteX2" fmla="*/ 0 w 17543"/>
              <a:gd name="connsiteY2" fmla="*/ 1015 h 15335"/>
              <a:gd name="connsiteX3" fmla="*/ 0 w 17543"/>
              <a:gd name="connsiteY3" fmla="*/ 3640 h 15335"/>
              <a:gd name="connsiteX4" fmla="*/ 4177 w 17543"/>
              <a:gd name="connsiteY4" fmla="*/ 3640 h 15335"/>
              <a:gd name="connsiteX5" fmla="*/ 4177 w 17543"/>
              <a:gd name="connsiteY5" fmla="*/ 0 h 15335"/>
              <a:gd name="connsiteX6" fmla="*/ 3461 w 17543"/>
              <a:gd name="connsiteY6" fmla="*/ 3222 h 15335"/>
              <a:gd name="connsiteX7" fmla="*/ 716 w 17543"/>
              <a:gd name="connsiteY7" fmla="*/ 3222 h 15335"/>
              <a:gd name="connsiteX8" fmla="*/ 716 w 17543"/>
              <a:gd name="connsiteY8" fmla="*/ 2745 h 15335"/>
              <a:gd name="connsiteX9" fmla="*/ 3461 w 17543"/>
              <a:gd name="connsiteY9" fmla="*/ 2745 h 15335"/>
              <a:gd name="connsiteX10" fmla="*/ 3461 w 17543"/>
              <a:gd name="connsiteY10" fmla="*/ 3222 h 15335"/>
              <a:gd name="connsiteX11" fmla="*/ 8772 w 17543"/>
              <a:gd name="connsiteY11" fmla="*/ 0 h 15335"/>
              <a:gd name="connsiteX12" fmla="*/ 4535 w 17543"/>
              <a:gd name="connsiteY12" fmla="*/ 0 h 15335"/>
              <a:gd name="connsiteX13" fmla="*/ 4535 w 17543"/>
              <a:gd name="connsiteY13" fmla="*/ 3640 h 15335"/>
              <a:gd name="connsiteX14" fmla="*/ 8772 w 17543"/>
              <a:gd name="connsiteY14" fmla="*/ 3640 h 15335"/>
              <a:gd name="connsiteX15" fmla="*/ 8772 w 17543"/>
              <a:gd name="connsiteY15" fmla="*/ 0 h 15335"/>
              <a:gd name="connsiteX16" fmla="*/ 7996 w 17543"/>
              <a:gd name="connsiteY16" fmla="*/ 3222 h 15335"/>
              <a:gd name="connsiteX17" fmla="*/ 5311 w 17543"/>
              <a:gd name="connsiteY17" fmla="*/ 3222 h 15335"/>
              <a:gd name="connsiteX18" fmla="*/ 5311 w 17543"/>
              <a:gd name="connsiteY18" fmla="*/ 478 h 15335"/>
              <a:gd name="connsiteX19" fmla="*/ 7996 w 17543"/>
              <a:gd name="connsiteY19" fmla="*/ 478 h 15335"/>
              <a:gd name="connsiteX20" fmla="*/ 7996 w 17543"/>
              <a:gd name="connsiteY20" fmla="*/ 3222 h 15335"/>
              <a:gd name="connsiteX21" fmla="*/ 7578 w 17543"/>
              <a:gd name="connsiteY21" fmla="*/ 895 h 15335"/>
              <a:gd name="connsiteX22" fmla="*/ 5729 w 17543"/>
              <a:gd name="connsiteY22" fmla="*/ 895 h 15335"/>
              <a:gd name="connsiteX23" fmla="*/ 5729 w 17543"/>
              <a:gd name="connsiteY23" fmla="*/ 2745 h 15335"/>
              <a:gd name="connsiteX24" fmla="*/ 7578 w 17543"/>
              <a:gd name="connsiteY24" fmla="*/ 2745 h 15335"/>
              <a:gd name="connsiteX25" fmla="*/ 7578 w 17543"/>
              <a:gd name="connsiteY25" fmla="*/ 895 h 15335"/>
              <a:gd name="connsiteX26" fmla="*/ 2029 w 17543"/>
              <a:gd name="connsiteY26" fmla="*/ 4774 h 15335"/>
              <a:gd name="connsiteX27" fmla="*/ 120 w 17543"/>
              <a:gd name="connsiteY27" fmla="*/ 9249 h 15335"/>
              <a:gd name="connsiteX28" fmla="*/ 1134 w 17543"/>
              <a:gd name="connsiteY28" fmla="*/ 9249 h 15335"/>
              <a:gd name="connsiteX29" fmla="*/ 1492 w 17543"/>
              <a:gd name="connsiteY29" fmla="*/ 8234 h 15335"/>
              <a:gd name="connsiteX30" fmla="*/ 3402 w 17543"/>
              <a:gd name="connsiteY30" fmla="*/ 8234 h 15335"/>
              <a:gd name="connsiteX31" fmla="*/ 3760 w 17543"/>
              <a:gd name="connsiteY31" fmla="*/ 9249 h 15335"/>
              <a:gd name="connsiteX32" fmla="*/ 4774 w 17543"/>
              <a:gd name="connsiteY32" fmla="*/ 9249 h 15335"/>
              <a:gd name="connsiteX33" fmla="*/ 2924 w 17543"/>
              <a:gd name="connsiteY33" fmla="*/ 4774 h 15335"/>
              <a:gd name="connsiteX34" fmla="*/ 2029 w 17543"/>
              <a:gd name="connsiteY34" fmla="*/ 4774 h 15335"/>
              <a:gd name="connsiteX35" fmla="*/ 1850 w 17543"/>
              <a:gd name="connsiteY35" fmla="*/ 7399 h 15335"/>
              <a:gd name="connsiteX36" fmla="*/ 2447 w 17543"/>
              <a:gd name="connsiteY36" fmla="*/ 5967 h 15335"/>
              <a:gd name="connsiteX37" fmla="*/ 3044 w 17543"/>
              <a:gd name="connsiteY37" fmla="*/ 7399 h 15335"/>
              <a:gd name="connsiteX38" fmla="*/ 1850 w 17543"/>
              <a:gd name="connsiteY38" fmla="*/ 7399 h 15335"/>
              <a:gd name="connsiteX39" fmla="*/ 12292 w 17543"/>
              <a:gd name="connsiteY39" fmla="*/ 0 h 15335"/>
              <a:gd name="connsiteX40" fmla="*/ 9130 w 17543"/>
              <a:gd name="connsiteY40" fmla="*/ 0 h 15335"/>
              <a:gd name="connsiteX41" fmla="*/ 9130 w 17543"/>
              <a:gd name="connsiteY41" fmla="*/ 3640 h 15335"/>
              <a:gd name="connsiteX42" fmla="*/ 13307 w 17543"/>
              <a:gd name="connsiteY42" fmla="*/ 3640 h 15335"/>
              <a:gd name="connsiteX43" fmla="*/ 13307 w 17543"/>
              <a:gd name="connsiteY43" fmla="*/ 1015 h 15335"/>
              <a:gd name="connsiteX44" fmla="*/ 12292 w 17543"/>
              <a:gd name="connsiteY44" fmla="*/ 0 h 15335"/>
              <a:gd name="connsiteX45" fmla="*/ 12591 w 17543"/>
              <a:gd name="connsiteY45" fmla="*/ 3222 h 15335"/>
              <a:gd name="connsiteX46" fmla="*/ 9846 w 17543"/>
              <a:gd name="connsiteY46" fmla="*/ 3222 h 15335"/>
              <a:gd name="connsiteX47" fmla="*/ 9846 w 17543"/>
              <a:gd name="connsiteY47" fmla="*/ 478 h 15335"/>
              <a:gd name="connsiteX48" fmla="*/ 12591 w 17543"/>
              <a:gd name="connsiteY48" fmla="*/ 478 h 15335"/>
              <a:gd name="connsiteX49" fmla="*/ 12591 w 17543"/>
              <a:gd name="connsiteY49" fmla="*/ 3222 h 15335"/>
              <a:gd name="connsiteX50" fmla="*/ 10204 w 17543"/>
              <a:gd name="connsiteY50" fmla="*/ 1194 h 15335"/>
              <a:gd name="connsiteX51" fmla="*/ 10204 w 17543"/>
              <a:gd name="connsiteY51" fmla="*/ 2506 h 15335"/>
              <a:gd name="connsiteX52" fmla="*/ 10860 w 17543"/>
              <a:gd name="connsiteY52" fmla="*/ 1850 h 15335"/>
              <a:gd name="connsiteX53" fmla="*/ 10204 w 17543"/>
              <a:gd name="connsiteY53" fmla="*/ 1194 h 15335"/>
              <a:gd name="connsiteX54" fmla="*/ 11874 w 17543"/>
              <a:gd name="connsiteY54" fmla="*/ 836 h 15335"/>
              <a:gd name="connsiteX55" fmla="*/ 10562 w 17543"/>
              <a:gd name="connsiteY55" fmla="*/ 836 h 15335"/>
              <a:gd name="connsiteX56" fmla="*/ 11218 w 17543"/>
              <a:gd name="connsiteY56" fmla="*/ 1492 h 15335"/>
              <a:gd name="connsiteX57" fmla="*/ 11874 w 17543"/>
              <a:gd name="connsiteY57" fmla="*/ 836 h 15335"/>
              <a:gd name="connsiteX58" fmla="*/ 8533 w 17543"/>
              <a:gd name="connsiteY58" fmla="*/ 5251 h 15335"/>
              <a:gd name="connsiteX59" fmla="*/ 7996 w 17543"/>
              <a:gd name="connsiteY59" fmla="*/ 4953 h 15335"/>
              <a:gd name="connsiteX60" fmla="*/ 7280 w 17543"/>
              <a:gd name="connsiteY60" fmla="*/ 4833 h 15335"/>
              <a:gd name="connsiteX61" fmla="*/ 5490 w 17543"/>
              <a:gd name="connsiteY61" fmla="*/ 4833 h 15335"/>
              <a:gd name="connsiteX62" fmla="*/ 5490 w 17543"/>
              <a:gd name="connsiteY62" fmla="*/ 9249 h 15335"/>
              <a:gd name="connsiteX63" fmla="*/ 6445 w 17543"/>
              <a:gd name="connsiteY63" fmla="*/ 9249 h 15335"/>
              <a:gd name="connsiteX64" fmla="*/ 6445 w 17543"/>
              <a:gd name="connsiteY64" fmla="*/ 7936 h 15335"/>
              <a:gd name="connsiteX65" fmla="*/ 7161 w 17543"/>
              <a:gd name="connsiteY65" fmla="*/ 7936 h 15335"/>
              <a:gd name="connsiteX66" fmla="*/ 7877 w 17543"/>
              <a:gd name="connsiteY66" fmla="*/ 7817 h 15335"/>
              <a:gd name="connsiteX67" fmla="*/ 8473 w 17543"/>
              <a:gd name="connsiteY67" fmla="*/ 7518 h 15335"/>
              <a:gd name="connsiteX68" fmla="*/ 8831 w 17543"/>
              <a:gd name="connsiteY68" fmla="*/ 7041 h 15335"/>
              <a:gd name="connsiteX69" fmla="*/ 8951 w 17543"/>
              <a:gd name="connsiteY69" fmla="*/ 6385 h 15335"/>
              <a:gd name="connsiteX70" fmla="*/ 8951 w 17543"/>
              <a:gd name="connsiteY70" fmla="*/ 6325 h 15335"/>
              <a:gd name="connsiteX71" fmla="*/ 8831 w 17543"/>
              <a:gd name="connsiteY71" fmla="*/ 5728 h 15335"/>
              <a:gd name="connsiteX72" fmla="*/ 8533 w 17543"/>
              <a:gd name="connsiteY72" fmla="*/ 5251 h 15335"/>
              <a:gd name="connsiteX73" fmla="*/ 7996 w 17543"/>
              <a:gd name="connsiteY73" fmla="*/ 6385 h 15335"/>
              <a:gd name="connsiteX74" fmla="*/ 7757 w 17543"/>
              <a:gd name="connsiteY74" fmla="*/ 6862 h 15335"/>
              <a:gd name="connsiteX75" fmla="*/ 7220 w 17543"/>
              <a:gd name="connsiteY75" fmla="*/ 7041 h 15335"/>
              <a:gd name="connsiteX76" fmla="*/ 6445 w 17543"/>
              <a:gd name="connsiteY76" fmla="*/ 7041 h 15335"/>
              <a:gd name="connsiteX77" fmla="*/ 6445 w 17543"/>
              <a:gd name="connsiteY77" fmla="*/ 5728 h 15335"/>
              <a:gd name="connsiteX78" fmla="*/ 7220 w 17543"/>
              <a:gd name="connsiteY78" fmla="*/ 5728 h 15335"/>
              <a:gd name="connsiteX79" fmla="*/ 7757 w 17543"/>
              <a:gd name="connsiteY79" fmla="*/ 5848 h 15335"/>
              <a:gd name="connsiteX80" fmla="*/ 7996 w 17543"/>
              <a:gd name="connsiteY80" fmla="*/ 6385 h 15335"/>
              <a:gd name="connsiteX81" fmla="*/ 17543 w 17543"/>
              <a:gd name="connsiteY81" fmla="*/ 4535 h 15335"/>
              <a:gd name="connsiteX82" fmla="*/ 6743 w 17543"/>
              <a:gd name="connsiteY82" fmla="*/ 15335 h 15335"/>
              <a:gd name="connsiteX83" fmla="*/ 17543 w 17543"/>
              <a:gd name="connsiteY83" fmla="*/ 4535 h 15335"/>
              <a:gd name="connsiteX84" fmla="*/ 12233 w 17543"/>
              <a:gd name="connsiteY84" fmla="*/ 2506 h 15335"/>
              <a:gd name="connsiteX85" fmla="*/ 12233 w 17543"/>
              <a:gd name="connsiteY85" fmla="*/ 1134 h 15335"/>
              <a:gd name="connsiteX86" fmla="*/ 11516 w 17543"/>
              <a:gd name="connsiteY86" fmla="*/ 1850 h 15335"/>
              <a:gd name="connsiteX87" fmla="*/ 12233 w 17543"/>
              <a:gd name="connsiteY87" fmla="*/ 2506 h 15335"/>
              <a:gd name="connsiteX88" fmla="*/ 10562 w 17543"/>
              <a:gd name="connsiteY88" fmla="*/ 2805 h 15335"/>
              <a:gd name="connsiteX89" fmla="*/ 11874 w 17543"/>
              <a:gd name="connsiteY89" fmla="*/ 2805 h 15335"/>
              <a:gd name="connsiteX90" fmla="*/ 11218 w 17543"/>
              <a:gd name="connsiteY90" fmla="*/ 2148 h 15335"/>
              <a:gd name="connsiteX91" fmla="*/ 10562 w 17543"/>
              <a:gd name="connsiteY91" fmla="*/ 2805 h 15335"/>
              <a:gd name="connsiteX92" fmla="*/ 12710 w 17543"/>
              <a:gd name="connsiteY92" fmla="*/ 5251 h 15335"/>
              <a:gd name="connsiteX93" fmla="*/ 12173 w 17543"/>
              <a:gd name="connsiteY93" fmla="*/ 4953 h 15335"/>
              <a:gd name="connsiteX94" fmla="*/ 11457 w 17543"/>
              <a:gd name="connsiteY94" fmla="*/ 4833 h 15335"/>
              <a:gd name="connsiteX95" fmla="*/ 9667 w 17543"/>
              <a:gd name="connsiteY95" fmla="*/ 4833 h 15335"/>
              <a:gd name="connsiteX96" fmla="*/ 9667 w 17543"/>
              <a:gd name="connsiteY96" fmla="*/ 9249 h 15335"/>
              <a:gd name="connsiteX97" fmla="*/ 10621 w 17543"/>
              <a:gd name="connsiteY97" fmla="*/ 9249 h 15335"/>
              <a:gd name="connsiteX98" fmla="*/ 10621 w 17543"/>
              <a:gd name="connsiteY98" fmla="*/ 7936 h 15335"/>
              <a:gd name="connsiteX99" fmla="*/ 11397 w 17543"/>
              <a:gd name="connsiteY99" fmla="*/ 7936 h 15335"/>
              <a:gd name="connsiteX100" fmla="*/ 12053 w 17543"/>
              <a:gd name="connsiteY100" fmla="*/ 7817 h 15335"/>
              <a:gd name="connsiteX101" fmla="*/ 12650 w 17543"/>
              <a:gd name="connsiteY101" fmla="*/ 7518 h 15335"/>
              <a:gd name="connsiteX102" fmla="*/ 13008 w 17543"/>
              <a:gd name="connsiteY102" fmla="*/ 7041 h 15335"/>
              <a:gd name="connsiteX103" fmla="*/ 13187 w 17543"/>
              <a:gd name="connsiteY103" fmla="*/ 6385 h 15335"/>
              <a:gd name="connsiteX104" fmla="*/ 13187 w 17543"/>
              <a:gd name="connsiteY104" fmla="*/ 6325 h 15335"/>
              <a:gd name="connsiteX105" fmla="*/ 13068 w 17543"/>
              <a:gd name="connsiteY105" fmla="*/ 5728 h 15335"/>
              <a:gd name="connsiteX106" fmla="*/ 12710 w 17543"/>
              <a:gd name="connsiteY106" fmla="*/ 5251 h 15335"/>
              <a:gd name="connsiteX107" fmla="*/ 12173 w 17543"/>
              <a:gd name="connsiteY107" fmla="*/ 6385 h 15335"/>
              <a:gd name="connsiteX108" fmla="*/ 11994 w 17543"/>
              <a:gd name="connsiteY108" fmla="*/ 6862 h 15335"/>
              <a:gd name="connsiteX109" fmla="*/ 11397 w 17543"/>
              <a:gd name="connsiteY109" fmla="*/ 7041 h 15335"/>
              <a:gd name="connsiteX110" fmla="*/ 10621 w 17543"/>
              <a:gd name="connsiteY110" fmla="*/ 7041 h 15335"/>
              <a:gd name="connsiteX111" fmla="*/ 10621 w 17543"/>
              <a:gd name="connsiteY111" fmla="*/ 5728 h 15335"/>
              <a:gd name="connsiteX112" fmla="*/ 11397 w 17543"/>
              <a:gd name="connsiteY112" fmla="*/ 5728 h 15335"/>
              <a:gd name="connsiteX113" fmla="*/ 11994 w 17543"/>
              <a:gd name="connsiteY113" fmla="*/ 5848 h 15335"/>
              <a:gd name="connsiteX114" fmla="*/ 12173 w 17543"/>
              <a:gd name="connsiteY114" fmla="*/ 6385 h 15335"/>
              <a:gd name="connsiteX115" fmla="*/ 12173 w 17543"/>
              <a:gd name="connsiteY115" fmla="*/ 6385 h 15335"/>
              <a:gd name="connsiteX0" fmla="*/ 4177 w 13307"/>
              <a:gd name="connsiteY0" fmla="*/ 0 h 9249"/>
              <a:gd name="connsiteX1" fmla="*/ 1074 w 13307"/>
              <a:gd name="connsiteY1" fmla="*/ 0 h 9249"/>
              <a:gd name="connsiteX2" fmla="*/ 0 w 13307"/>
              <a:gd name="connsiteY2" fmla="*/ 1015 h 9249"/>
              <a:gd name="connsiteX3" fmla="*/ 0 w 13307"/>
              <a:gd name="connsiteY3" fmla="*/ 3640 h 9249"/>
              <a:gd name="connsiteX4" fmla="*/ 4177 w 13307"/>
              <a:gd name="connsiteY4" fmla="*/ 3640 h 9249"/>
              <a:gd name="connsiteX5" fmla="*/ 4177 w 13307"/>
              <a:gd name="connsiteY5" fmla="*/ 0 h 9249"/>
              <a:gd name="connsiteX6" fmla="*/ 3461 w 13307"/>
              <a:gd name="connsiteY6" fmla="*/ 3222 h 9249"/>
              <a:gd name="connsiteX7" fmla="*/ 716 w 13307"/>
              <a:gd name="connsiteY7" fmla="*/ 3222 h 9249"/>
              <a:gd name="connsiteX8" fmla="*/ 716 w 13307"/>
              <a:gd name="connsiteY8" fmla="*/ 2745 h 9249"/>
              <a:gd name="connsiteX9" fmla="*/ 3461 w 13307"/>
              <a:gd name="connsiteY9" fmla="*/ 2745 h 9249"/>
              <a:gd name="connsiteX10" fmla="*/ 3461 w 13307"/>
              <a:gd name="connsiteY10" fmla="*/ 3222 h 9249"/>
              <a:gd name="connsiteX11" fmla="*/ 8772 w 13307"/>
              <a:gd name="connsiteY11" fmla="*/ 0 h 9249"/>
              <a:gd name="connsiteX12" fmla="*/ 4535 w 13307"/>
              <a:gd name="connsiteY12" fmla="*/ 0 h 9249"/>
              <a:gd name="connsiteX13" fmla="*/ 4535 w 13307"/>
              <a:gd name="connsiteY13" fmla="*/ 3640 h 9249"/>
              <a:gd name="connsiteX14" fmla="*/ 8772 w 13307"/>
              <a:gd name="connsiteY14" fmla="*/ 3640 h 9249"/>
              <a:gd name="connsiteX15" fmla="*/ 8772 w 13307"/>
              <a:gd name="connsiteY15" fmla="*/ 0 h 9249"/>
              <a:gd name="connsiteX16" fmla="*/ 7996 w 13307"/>
              <a:gd name="connsiteY16" fmla="*/ 3222 h 9249"/>
              <a:gd name="connsiteX17" fmla="*/ 5311 w 13307"/>
              <a:gd name="connsiteY17" fmla="*/ 3222 h 9249"/>
              <a:gd name="connsiteX18" fmla="*/ 5311 w 13307"/>
              <a:gd name="connsiteY18" fmla="*/ 478 h 9249"/>
              <a:gd name="connsiteX19" fmla="*/ 7996 w 13307"/>
              <a:gd name="connsiteY19" fmla="*/ 478 h 9249"/>
              <a:gd name="connsiteX20" fmla="*/ 7996 w 13307"/>
              <a:gd name="connsiteY20" fmla="*/ 3222 h 9249"/>
              <a:gd name="connsiteX21" fmla="*/ 7578 w 13307"/>
              <a:gd name="connsiteY21" fmla="*/ 895 h 9249"/>
              <a:gd name="connsiteX22" fmla="*/ 5729 w 13307"/>
              <a:gd name="connsiteY22" fmla="*/ 895 h 9249"/>
              <a:gd name="connsiteX23" fmla="*/ 5729 w 13307"/>
              <a:gd name="connsiteY23" fmla="*/ 2745 h 9249"/>
              <a:gd name="connsiteX24" fmla="*/ 7578 w 13307"/>
              <a:gd name="connsiteY24" fmla="*/ 2745 h 9249"/>
              <a:gd name="connsiteX25" fmla="*/ 7578 w 13307"/>
              <a:gd name="connsiteY25" fmla="*/ 895 h 9249"/>
              <a:gd name="connsiteX26" fmla="*/ 2029 w 13307"/>
              <a:gd name="connsiteY26" fmla="*/ 4774 h 9249"/>
              <a:gd name="connsiteX27" fmla="*/ 120 w 13307"/>
              <a:gd name="connsiteY27" fmla="*/ 9249 h 9249"/>
              <a:gd name="connsiteX28" fmla="*/ 1134 w 13307"/>
              <a:gd name="connsiteY28" fmla="*/ 9249 h 9249"/>
              <a:gd name="connsiteX29" fmla="*/ 1492 w 13307"/>
              <a:gd name="connsiteY29" fmla="*/ 8234 h 9249"/>
              <a:gd name="connsiteX30" fmla="*/ 3402 w 13307"/>
              <a:gd name="connsiteY30" fmla="*/ 8234 h 9249"/>
              <a:gd name="connsiteX31" fmla="*/ 3760 w 13307"/>
              <a:gd name="connsiteY31" fmla="*/ 9249 h 9249"/>
              <a:gd name="connsiteX32" fmla="*/ 4774 w 13307"/>
              <a:gd name="connsiteY32" fmla="*/ 9249 h 9249"/>
              <a:gd name="connsiteX33" fmla="*/ 2924 w 13307"/>
              <a:gd name="connsiteY33" fmla="*/ 4774 h 9249"/>
              <a:gd name="connsiteX34" fmla="*/ 2029 w 13307"/>
              <a:gd name="connsiteY34" fmla="*/ 4774 h 9249"/>
              <a:gd name="connsiteX35" fmla="*/ 1850 w 13307"/>
              <a:gd name="connsiteY35" fmla="*/ 7399 h 9249"/>
              <a:gd name="connsiteX36" fmla="*/ 2447 w 13307"/>
              <a:gd name="connsiteY36" fmla="*/ 5967 h 9249"/>
              <a:gd name="connsiteX37" fmla="*/ 3044 w 13307"/>
              <a:gd name="connsiteY37" fmla="*/ 7399 h 9249"/>
              <a:gd name="connsiteX38" fmla="*/ 1850 w 13307"/>
              <a:gd name="connsiteY38" fmla="*/ 7399 h 9249"/>
              <a:gd name="connsiteX39" fmla="*/ 12292 w 13307"/>
              <a:gd name="connsiteY39" fmla="*/ 0 h 9249"/>
              <a:gd name="connsiteX40" fmla="*/ 9130 w 13307"/>
              <a:gd name="connsiteY40" fmla="*/ 0 h 9249"/>
              <a:gd name="connsiteX41" fmla="*/ 9130 w 13307"/>
              <a:gd name="connsiteY41" fmla="*/ 3640 h 9249"/>
              <a:gd name="connsiteX42" fmla="*/ 13307 w 13307"/>
              <a:gd name="connsiteY42" fmla="*/ 3640 h 9249"/>
              <a:gd name="connsiteX43" fmla="*/ 13307 w 13307"/>
              <a:gd name="connsiteY43" fmla="*/ 1015 h 9249"/>
              <a:gd name="connsiteX44" fmla="*/ 12292 w 13307"/>
              <a:gd name="connsiteY44" fmla="*/ 0 h 9249"/>
              <a:gd name="connsiteX45" fmla="*/ 12591 w 13307"/>
              <a:gd name="connsiteY45" fmla="*/ 3222 h 9249"/>
              <a:gd name="connsiteX46" fmla="*/ 9846 w 13307"/>
              <a:gd name="connsiteY46" fmla="*/ 3222 h 9249"/>
              <a:gd name="connsiteX47" fmla="*/ 9846 w 13307"/>
              <a:gd name="connsiteY47" fmla="*/ 478 h 9249"/>
              <a:gd name="connsiteX48" fmla="*/ 12591 w 13307"/>
              <a:gd name="connsiteY48" fmla="*/ 478 h 9249"/>
              <a:gd name="connsiteX49" fmla="*/ 12591 w 13307"/>
              <a:gd name="connsiteY49" fmla="*/ 3222 h 9249"/>
              <a:gd name="connsiteX50" fmla="*/ 10204 w 13307"/>
              <a:gd name="connsiteY50" fmla="*/ 1194 h 9249"/>
              <a:gd name="connsiteX51" fmla="*/ 10204 w 13307"/>
              <a:gd name="connsiteY51" fmla="*/ 2506 h 9249"/>
              <a:gd name="connsiteX52" fmla="*/ 10860 w 13307"/>
              <a:gd name="connsiteY52" fmla="*/ 1850 h 9249"/>
              <a:gd name="connsiteX53" fmla="*/ 10204 w 13307"/>
              <a:gd name="connsiteY53" fmla="*/ 1194 h 9249"/>
              <a:gd name="connsiteX54" fmla="*/ 11874 w 13307"/>
              <a:gd name="connsiteY54" fmla="*/ 836 h 9249"/>
              <a:gd name="connsiteX55" fmla="*/ 10562 w 13307"/>
              <a:gd name="connsiteY55" fmla="*/ 836 h 9249"/>
              <a:gd name="connsiteX56" fmla="*/ 11218 w 13307"/>
              <a:gd name="connsiteY56" fmla="*/ 1492 h 9249"/>
              <a:gd name="connsiteX57" fmla="*/ 11874 w 13307"/>
              <a:gd name="connsiteY57" fmla="*/ 836 h 9249"/>
              <a:gd name="connsiteX58" fmla="*/ 8533 w 13307"/>
              <a:gd name="connsiteY58" fmla="*/ 5251 h 9249"/>
              <a:gd name="connsiteX59" fmla="*/ 7996 w 13307"/>
              <a:gd name="connsiteY59" fmla="*/ 4953 h 9249"/>
              <a:gd name="connsiteX60" fmla="*/ 7280 w 13307"/>
              <a:gd name="connsiteY60" fmla="*/ 4833 h 9249"/>
              <a:gd name="connsiteX61" fmla="*/ 5490 w 13307"/>
              <a:gd name="connsiteY61" fmla="*/ 4833 h 9249"/>
              <a:gd name="connsiteX62" fmla="*/ 5490 w 13307"/>
              <a:gd name="connsiteY62" fmla="*/ 9249 h 9249"/>
              <a:gd name="connsiteX63" fmla="*/ 6445 w 13307"/>
              <a:gd name="connsiteY63" fmla="*/ 9249 h 9249"/>
              <a:gd name="connsiteX64" fmla="*/ 6445 w 13307"/>
              <a:gd name="connsiteY64" fmla="*/ 7936 h 9249"/>
              <a:gd name="connsiteX65" fmla="*/ 7161 w 13307"/>
              <a:gd name="connsiteY65" fmla="*/ 7936 h 9249"/>
              <a:gd name="connsiteX66" fmla="*/ 7877 w 13307"/>
              <a:gd name="connsiteY66" fmla="*/ 7817 h 9249"/>
              <a:gd name="connsiteX67" fmla="*/ 8473 w 13307"/>
              <a:gd name="connsiteY67" fmla="*/ 7518 h 9249"/>
              <a:gd name="connsiteX68" fmla="*/ 8831 w 13307"/>
              <a:gd name="connsiteY68" fmla="*/ 7041 h 9249"/>
              <a:gd name="connsiteX69" fmla="*/ 8951 w 13307"/>
              <a:gd name="connsiteY69" fmla="*/ 6385 h 9249"/>
              <a:gd name="connsiteX70" fmla="*/ 8951 w 13307"/>
              <a:gd name="connsiteY70" fmla="*/ 6325 h 9249"/>
              <a:gd name="connsiteX71" fmla="*/ 8831 w 13307"/>
              <a:gd name="connsiteY71" fmla="*/ 5728 h 9249"/>
              <a:gd name="connsiteX72" fmla="*/ 8533 w 13307"/>
              <a:gd name="connsiteY72" fmla="*/ 5251 h 9249"/>
              <a:gd name="connsiteX73" fmla="*/ 7996 w 13307"/>
              <a:gd name="connsiteY73" fmla="*/ 6385 h 9249"/>
              <a:gd name="connsiteX74" fmla="*/ 7757 w 13307"/>
              <a:gd name="connsiteY74" fmla="*/ 6862 h 9249"/>
              <a:gd name="connsiteX75" fmla="*/ 7220 w 13307"/>
              <a:gd name="connsiteY75" fmla="*/ 7041 h 9249"/>
              <a:gd name="connsiteX76" fmla="*/ 6445 w 13307"/>
              <a:gd name="connsiteY76" fmla="*/ 7041 h 9249"/>
              <a:gd name="connsiteX77" fmla="*/ 6445 w 13307"/>
              <a:gd name="connsiteY77" fmla="*/ 5728 h 9249"/>
              <a:gd name="connsiteX78" fmla="*/ 7220 w 13307"/>
              <a:gd name="connsiteY78" fmla="*/ 5728 h 9249"/>
              <a:gd name="connsiteX79" fmla="*/ 7757 w 13307"/>
              <a:gd name="connsiteY79" fmla="*/ 5848 h 9249"/>
              <a:gd name="connsiteX80" fmla="*/ 7996 w 13307"/>
              <a:gd name="connsiteY80" fmla="*/ 6385 h 9249"/>
              <a:gd name="connsiteX81" fmla="*/ 12233 w 13307"/>
              <a:gd name="connsiteY81" fmla="*/ 2506 h 9249"/>
              <a:gd name="connsiteX82" fmla="*/ 12233 w 13307"/>
              <a:gd name="connsiteY82" fmla="*/ 1134 h 9249"/>
              <a:gd name="connsiteX83" fmla="*/ 11516 w 13307"/>
              <a:gd name="connsiteY83" fmla="*/ 1850 h 9249"/>
              <a:gd name="connsiteX84" fmla="*/ 12233 w 13307"/>
              <a:gd name="connsiteY84" fmla="*/ 2506 h 9249"/>
              <a:gd name="connsiteX85" fmla="*/ 10562 w 13307"/>
              <a:gd name="connsiteY85" fmla="*/ 2805 h 9249"/>
              <a:gd name="connsiteX86" fmla="*/ 11874 w 13307"/>
              <a:gd name="connsiteY86" fmla="*/ 2805 h 9249"/>
              <a:gd name="connsiteX87" fmla="*/ 11218 w 13307"/>
              <a:gd name="connsiteY87" fmla="*/ 2148 h 9249"/>
              <a:gd name="connsiteX88" fmla="*/ 10562 w 13307"/>
              <a:gd name="connsiteY88" fmla="*/ 2805 h 9249"/>
              <a:gd name="connsiteX89" fmla="*/ 12710 w 13307"/>
              <a:gd name="connsiteY89" fmla="*/ 5251 h 9249"/>
              <a:gd name="connsiteX90" fmla="*/ 12173 w 13307"/>
              <a:gd name="connsiteY90" fmla="*/ 4953 h 9249"/>
              <a:gd name="connsiteX91" fmla="*/ 11457 w 13307"/>
              <a:gd name="connsiteY91" fmla="*/ 4833 h 9249"/>
              <a:gd name="connsiteX92" fmla="*/ 9667 w 13307"/>
              <a:gd name="connsiteY92" fmla="*/ 4833 h 9249"/>
              <a:gd name="connsiteX93" fmla="*/ 9667 w 13307"/>
              <a:gd name="connsiteY93" fmla="*/ 9249 h 9249"/>
              <a:gd name="connsiteX94" fmla="*/ 10621 w 13307"/>
              <a:gd name="connsiteY94" fmla="*/ 9249 h 9249"/>
              <a:gd name="connsiteX95" fmla="*/ 10621 w 13307"/>
              <a:gd name="connsiteY95" fmla="*/ 7936 h 9249"/>
              <a:gd name="connsiteX96" fmla="*/ 11397 w 13307"/>
              <a:gd name="connsiteY96" fmla="*/ 7936 h 9249"/>
              <a:gd name="connsiteX97" fmla="*/ 12053 w 13307"/>
              <a:gd name="connsiteY97" fmla="*/ 7817 h 9249"/>
              <a:gd name="connsiteX98" fmla="*/ 12650 w 13307"/>
              <a:gd name="connsiteY98" fmla="*/ 7518 h 9249"/>
              <a:gd name="connsiteX99" fmla="*/ 13008 w 13307"/>
              <a:gd name="connsiteY99" fmla="*/ 7041 h 9249"/>
              <a:gd name="connsiteX100" fmla="*/ 13187 w 13307"/>
              <a:gd name="connsiteY100" fmla="*/ 6385 h 9249"/>
              <a:gd name="connsiteX101" fmla="*/ 13187 w 13307"/>
              <a:gd name="connsiteY101" fmla="*/ 6325 h 9249"/>
              <a:gd name="connsiteX102" fmla="*/ 13068 w 13307"/>
              <a:gd name="connsiteY102" fmla="*/ 5728 h 9249"/>
              <a:gd name="connsiteX103" fmla="*/ 12710 w 13307"/>
              <a:gd name="connsiteY103" fmla="*/ 5251 h 9249"/>
              <a:gd name="connsiteX104" fmla="*/ 12173 w 13307"/>
              <a:gd name="connsiteY104" fmla="*/ 6385 h 9249"/>
              <a:gd name="connsiteX105" fmla="*/ 11994 w 13307"/>
              <a:gd name="connsiteY105" fmla="*/ 6862 h 9249"/>
              <a:gd name="connsiteX106" fmla="*/ 11397 w 13307"/>
              <a:gd name="connsiteY106" fmla="*/ 7041 h 9249"/>
              <a:gd name="connsiteX107" fmla="*/ 10621 w 13307"/>
              <a:gd name="connsiteY107" fmla="*/ 7041 h 9249"/>
              <a:gd name="connsiteX108" fmla="*/ 10621 w 13307"/>
              <a:gd name="connsiteY108" fmla="*/ 5728 h 9249"/>
              <a:gd name="connsiteX109" fmla="*/ 11397 w 13307"/>
              <a:gd name="connsiteY109" fmla="*/ 5728 h 9249"/>
              <a:gd name="connsiteX110" fmla="*/ 11994 w 13307"/>
              <a:gd name="connsiteY110" fmla="*/ 5848 h 9249"/>
              <a:gd name="connsiteX111" fmla="*/ 12173 w 13307"/>
              <a:gd name="connsiteY111" fmla="*/ 6385 h 9249"/>
              <a:gd name="connsiteX112" fmla="*/ 12173 w 13307"/>
              <a:gd name="connsiteY112" fmla="*/ 6385 h 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307" h="9249">
                <a:moveTo>
                  <a:pt x="4177" y="0"/>
                </a:moveTo>
                <a:lnTo>
                  <a:pt x="1074" y="0"/>
                </a:lnTo>
                <a:cubicBezTo>
                  <a:pt x="478" y="0"/>
                  <a:pt x="0" y="478"/>
                  <a:pt x="0" y="1015"/>
                </a:cubicBezTo>
                <a:lnTo>
                  <a:pt x="0" y="3640"/>
                </a:lnTo>
                <a:lnTo>
                  <a:pt x="4177" y="3640"/>
                </a:lnTo>
                <a:lnTo>
                  <a:pt x="4177" y="0"/>
                </a:lnTo>
                <a:close/>
                <a:moveTo>
                  <a:pt x="3461" y="3222"/>
                </a:moveTo>
                <a:lnTo>
                  <a:pt x="716" y="3222"/>
                </a:lnTo>
                <a:lnTo>
                  <a:pt x="716" y="2745"/>
                </a:lnTo>
                <a:lnTo>
                  <a:pt x="3461" y="2745"/>
                </a:lnTo>
                <a:lnTo>
                  <a:pt x="3461" y="3222"/>
                </a:lnTo>
                <a:close/>
                <a:moveTo>
                  <a:pt x="8772" y="0"/>
                </a:moveTo>
                <a:lnTo>
                  <a:pt x="4535" y="0"/>
                </a:lnTo>
                <a:lnTo>
                  <a:pt x="4535" y="3640"/>
                </a:lnTo>
                <a:lnTo>
                  <a:pt x="8772" y="3640"/>
                </a:lnTo>
                <a:lnTo>
                  <a:pt x="8772" y="0"/>
                </a:lnTo>
                <a:close/>
                <a:moveTo>
                  <a:pt x="7996" y="3222"/>
                </a:moveTo>
                <a:lnTo>
                  <a:pt x="5311" y="3222"/>
                </a:lnTo>
                <a:lnTo>
                  <a:pt x="5311" y="478"/>
                </a:lnTo>
                <a:lnTo>
                  <a:pt x="7996" y="478"/>
                </a:lnTo>
                <a:lnTo>
                  <a:pt x="7996" y="3222"/>
                </a:lnTo>
                <a:close/>
                <a:moveTo>
                  <a:pt x="7578" y="895"/>
                </a:moveTo>
                <a:lnTo>
                  <a:pt x="5729" y="895"/>
                </a:lnTo>
                <a:lnTo>
                  <a:pt x="5729" y="2745"/>
                </a:lnTo>
                <a:lnTo>
                  <a:pt x="7578" y="2745"/>
                </a:lnTo>
                <a:lnTo>
                  <a:pt x="7578" y="895"/>
                </a:lnTo>
                <a:close/>
                <a:moveTo>
                  <a:pt x="2029" y="4774"/>
                </a:moveTo>
                <a:lnTo>
                  <a:pt x="120" y="9249"/>
                </a:lnTo>
                <a:lnTo>
                  <a:pt x="1134" y="9249"/>
                </a:lnTo>
                <a:lnTo>
                  <a:pt x="1492" y="8234"/>
                </a:lnTo>
                <a:lnTo>
                  <a:pt x="3402" y="8234"/>
                </a:lnTo>
                <a:lnTo>
                  <a:pt x="3760" y="9249"/>
                </a:lnTo>
                <a:lnTo>
                  <a:pt x="4774" y="9249"/>
                </a:lnTo>
                <a:lnTo>
                  <a:pt x="2924" y="4774"/>
                </a:lnTo>
                <a:lnTo>
                  <a:pt x="2029" y="4774"/>
                </a:lnTo>
                <a:close/>
                <a:moveTo>
                  <a:pt x="1850" y="7399"/>
                </a:moveTo>
                <a:lnTo>
                  <a:pt x="2447" y="5967"/>
                </a:lnTo>
                <a:lnTo>
                  <a:pt x="3044" y="7399"/>
                </a:lnTo>
                <a:lnTo>
                  <a:pt x="1850" y="7399"/>
                </a:lnTo>
                <a:close/>
                <a:moveTo>
                  <a:pt x="12292" y="0"/>
                </a:moveTo>
                <a:lnTo>
                  <a:pt x="9130" y="0"/>
                </a:lnTo>
                <a:lnTo>
                  <a:pt x="9130" y="3640"/>
                </a:lnTo>
                <a:lnTo>
                  <a:pt x="13307" y="3640"/>
                </a:lnTo>
                <a:lnTo>
                  <a:pt x="13307" y="1015"/>
                </a:lnTo>
                <a:cubicBezTo>
                  <a:pt x="13307" y="478"/>
                  <a:pt x="12889" y="0"/>
                  <a:pt x="12292" y="0"/>
                </a:cubicBezTo>
                <a:close/>
                <a:moveTo>
                  <a:pt x="12591" y="3222"/>
                </a:moveTo>
                <a:lnTo>
                  <a:pt x="9846" y="3222"/>
                </a:lnTo>
                <a:lnTo>
                  <a:pt x="9846" y="478"/>
                </a:lnTo>
                <a:lnTo>
                  <a:pt x="12591" y="478"/>
                </a:lnTo>
                <a:lnTo>
                  <a:pt x="12591" y="3222"/>
                </a:lnTo>
                <a:close/>
                <a:moveTo>
                  <a:pt x="10204" y="1194"/>
                </a:moveTo>
                <a:lnTo>
                  <a:pt x="10204" y="2506"/>
                </a:lnTo>
                <a:lnTo>
                  <a:pt x="10860" y="1850"/>
                </a:lnTo>
                <a:lnTo>
                  <a:pt x="10204" y="1194"/>
                </a:lnTo>
                <a:close/>
                <a:moveTo>
                  <a:pt x="11874" y="836"/>
                </a:moveTo>
                <a:lnTo>
                  <a:pt x="10562" y="836"/>
                </a:lnTo>
                <a:lnTo>
                  <a:pt x="11218" y="1492"/>
                </a:lnTo>
                <a:lnTo>
                  <a:pt x="11874" y="836"/>
                </a:lnTo>
                <a:close/>
                <a:moveTo>
                  <a:pt x="8533" y="5251"/>
                </a:moveTo>
                <a:cubicBezTo>
                  <a:pt x="8354" y="5132"/>
                  <a:pt x="8175" y="5012"/>
                  <a:pt x="7996" y="4953"/>
                </a:cubicBezTo>
                <a:cubicBezTo>
                  <a:pt x="7757" y="4893"/>
                  <a:pt x="7519" y="4833"/>
                  <a:pt x="7280" y="4833"/>
                </a:cubicBezTo>
                <a:lnTo>
                  <a:pt x="5490" y="4833"/>
                </a:lnTo>
                <a:lnTo>
                  <a:pt x="5490" y="9249"/>
                </a:lnTo>
                <a:lnTo>
                  <a:pt x="6445" y="9249"/>
                </a:lnTo>
                <a:lnTo>
                  <a:pt x="6445" y="7936"/>
                </a:lnTo>
                <a:lnTo>
                  <a:pt x="7161" y="7936"/>
                </a:lnTo>
                <a:cubicBezTo>
                  <a:pt x="7459" y="7936"/>
                  <a:pt x="7638" y="7876"/>
                  <a:pt x="7877" y="7817"/>
                </a:cubicBezTo>
                <a:cubicBezTo>
                  <a:pt x="8115" y="7757"/>
                  <a:pt x="8294" y="7638"/>
                  <a:pt x="8473" y="7518"/>
                </a:cubicBezTo>
                <a:cubicBezTo>
                  <a:pt x="8593" y="7399"/>
                  <a:pt x="8712" y="7220"/>
                  <a:pt x="8831" y="7041"/>
                </a:cubicBezTo>
                <a:cubicBezTo>
                  <a:pt x="8891" y="6862"/>
                  <a:pt x="8951" y="6623"/>
                  <a:pt x="8951" y="6385"/>
                </a:cubicBezTo>
                <a:lnTo>
                  <a:pt x="8951" y="6325"/>
                </a:lnTo>
                <a:cubicBezTo>
                  <a:pt x="8951" y="6146"/>
                  <a:pt x="8951" y="5907"/>
                  <a:pt x="8831" y="5728"/>
                </a:cubicBezTo>
                <a:cubicBezTo>
                  <a:pt x="8772" y="5549"/>
                  <a:pt x="8652" y="5370"/>
                  <a:pt x="8533" y="5251"/>
                </a:cubicBezTo>
                <a:close/>
                <a:moveTo>
                  <a:pt x="7996" y="6385"/>
                </a:moveTo>
                <a:cubicBezTo>
                  <a:pt x="7996" y="6564"/>
                  <a:pt x="7936" y="6743"/>
                  <a:pt x="7757" y="6862"/>
                </a:cubicBezTo>
                <a:cubicBezTo>
                  <a:pt x="7638" y="6981"/>
                  <a:pt x="7459" y="7041"/>
                  <a:pt x="7220" y="7041"/>
                </a:cubicBezTo>
                <a:lnTo>
                  <a:pt x="6445" y="7041"/>
                </a:lnTo>
                <a:lnTo>
                  <a:pt x="6445" y="5728"/>
                </a:lnTo>
                <a:lnTo>
                  <a:pt x="7220" y="5728"/>
                </a:lnTo>
                <a:cubicBezTo>
                  <a:pt x="7459" y="5728"/>
                  <a:pt x="7638" y="5788"/>
                  <a:pt x="7757" y="5848"/>
                </a:cubicBezTo>
                <a:cubicBezTo>
                  <a:pt x="7936" y="5967"/>
                  <a:pt x="7996" y="6146"/>
                  <a:pt x="7996" y="6385"/>
                </a:cubicBezTo>
                <a:close/>
                <a:moveTo>
                  <a:pt x="12233" y="2506"/>
                </a:moveTo>
                <a:lnTo>
                  <a:pt x="12233" y="1134"/>
                </a:lnTo>
                <a:lnTo>
                  <a:pt x="11516" y="1850"/>
                </a:lnTo>
                <a:lnTo>
                  <a:pt x="12233" y="2506"/>
                </a:lnTo>
                <a:close/>
                <a:moveTo>
                  <a:pt x="10562" y="2805"/>
                </a:moveTo>
                <a:lnTo>
                  <a:pt x="11874" y="2805"/>
                </a:lnTo>
                <a:lnTo>
                  <a:pt x="11218" y="2148"/>
                </a:lnTo>
                <a:lnTo>
                  <a:pt x="10562" y="2805"/>
                </a:lnTo>
                <a:close/>
                <a:moveTo>
                  <a:pt x="12710" y="5251"/>
                </a:moveTo>
                <a:cubicBezTo>
                  <a:pt x="12591" y="5132"/>
                  <a:pt x="12412" y="5012"/>
                  <a:pt x="12173" y="4953"/>
                </a:cubicBezTo>
                <a:cubicBezTo>
                  <a:pt x="11994" y="4893"/>
                  <a:pt x="11755" y="4833"/>
                  <a:pt x="11457" y="4833"/>
                </a:cubicBezTo>
                <a:lnTo>
                  <a:pt x="9667" y="4833"/>
                </a:lnTo>
                <a:lnTo>
                  <a:pt x="9667" y="9249"/>
                </a:lnTo>
                <a:lnTo>
                  <a:pt x="10621" y="9249"/>
                </a:lnTo>
                <a:lnTo>
                  <a:pt x="10621" y="7936"/>
                </a:lnTo>
                <a:lnTo>
                  <a:pt x="11397" y="7936"/>
                </a:lnTo>
                <a:cubicBezTo>
                  <a:pt x="11636" y="7936"/>
                  <a:pt x="11874" y="7876"/>
                  <a:pt x="12053" y="7817"/>
                </a:cubicBezTo>
                <a:cubicBezTo>
                  <a:pt x="12292" y="7757"/>
                  <a:pt x="12471" y="7638"/>
                  <a:pt x="12650" y="7518"/>
                </a:cubicBezTo>
                <a:cubicBezTo>
                  <a:pt x="12829" y="7399"/>
                  <a:pt x="12949" y="7220"/>
                  <a:pt x="13008" y="7041"/>
                </a:cubicBezTo>
                <a:cubicBezTo>
                  <a:pt x="13128" y="6862"/>
                  <a:pt x="13187" y="6623"/>
                  <a:pt x="13187" y="6385"/>
                </a:cubicBezTo>
                <a:lnTo>
                  <a:pt x="13187" y="6325"/>
                </a:lnTo>
                <a:cubicBezTo>
                  <a:pt x="13187" y="6146"/>
                  <a:pt x="13128" y="5907"/>
                  <a:pt x="13068" y="5728"/>
                </a:cubicBezTo>
                <a:cubicBezTo>
                  <a:pt x="12949" y="5549"/>
                  <a:pt x="12889" y="5370"/>
                  <a:pt x="12710" y="5251"/>
                </a:cubicBezTo>
                <a:close/>
                <a:moveTo>
                  <a:pt x="12173" y="6385"/>
                </a:moveTo>
                <a:cubicBezTo>
                  <a:pt x="12173" y="6564"/>
                  <a:pt x="12113" y="6743"/>
                  <a:pt x="11994" y="6862"/>
                </a:cubicBezTo>
                <a:cubicBezTo>
                  <a:pt x="11874" y="6981"/>
                  <a:pt x="11636" y="7041"/>
                  <a:pt x="11397" y="7041"/>
                </a:cubicBezTo>
                <a:lnTo>
                  <a:pt x="10621" y="7041"/>
                </a:lnTo>
                <a:lnTo>
                  <a:pt x="10621" y="5728"/>
                </a:lnTo>
                <a:lnTo>
                  <a:pt x="11397" y="5728"/>
                </a:lnTo>
                <a:cubicBezTo>
                  <a:pt x="11636" y="5728"/>
                  <a:pt x="11815" y="5788"/>
                  <a:pt x="11994" y="5848"/>
                </a:cubicBezTo>
                <a:cubicBezTo>
                  <a:pt x="12113" y="5967"/>
                  <a:pt x="12173" y="6146"/>
                  <a:pt x="12173" y="6385"/>
                </a:cubicBezTo>
                <a:close/>
                <a:moveTo>
                  <a:pt x="12173" y="6385"/>
                </a:moveTo>
              </a:path>
            </a:pathLst>
          </a:custGeom>
          <a:solidFill>
            <a:srgbClr val="FFFFFF"/>
          </a:solidFill>
          <a:ln w="9525">
            <a:no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pic>
        <p:nvPicPr>
          <p:cNvPr id="237" name="Picture 15"/>
          <p:cNvPicPr>
            <a:picLocks noChangeAspect="1" noChangeArrowheads="1"/>
          </p:cNvPicPr>
          <p:nvPr/>
        </p:nvPicPr>
        <p:blipFill>
          <a:blip r:embed="rId3" cstate="print"/>
          <a:srcRect/>
          <a:stretch>
            <a:fillRect/>
          </a:stretch>
        </p:blipFill>
        <p:spPr bwMode="auto">
          <a:xfrm>
            <a:off x="1235157" y="3353363"/>
            <a:ext cx="513047" cy="459526"/>
          </a:xfrm>
          <a:prstGeom prst="rect">
            <a:avLst/>
          </a:prstGeom>
          <a:noFill/>
          <a:ln w="9525">
            <a:noFill/>
            <a:miter lim="800000"/>
            <a:headEnd/>
            <a:tailEnd/>
          </a:ln>
        </p:spPr>
      </p:pic>
      <p:grpSp>
        <p:nvGrpSpPr>
          <p:cNvPr id="14" name="Group 147"/>
          <p:cNvGrpSpPr/>
          <p:nvPr/>
        </p:nvGrpSpPr>
        <p:grpSpPr>
          <a:xfrm>
            <a:off x="627938" y="4013472"/>
            <a:ext cx="1332957" cy="565121"/>
            <a:chOff x="817328" y="3698842"/>
            <a:chExt cx="1296105" cy="549497"/>
          </a:xfrm>
        </p:grpSpPr>
        <p:sp>
          <p:nvSpPr>
            <p:cNvPr id="239" name="Line 17"/>
            <p:cNvSpPr>
              <a:spLocks noChangeShapeType="1"/>
            </p:cNvSpPr>
            <p:nvPr/>
          </p:nvSpPr>
          <p:spPr bwMode="auto">
            <a:xfrm>
              <a:off x="1283903" y="3698842"/>
              <a:ext cx="0" cy="549497"/>
            </a:xfrm>
            <a:prstGeom prst="line">
              <a:avLst/>
            </a:prstGeom>
            <a:noFill/>
            <a:ln w="12700">
              <a:solidFill>
                <a:schemeClr val="tx1"/>
              </a:solidFill>
              <a:round/>
              <a:headEnd/>
              <a:tailEnd/>
            </a:ln>
          </p:spPr>
          <p:txBody>
            <a:bodyPr lIns="0" tIns="0" rIns="0" bIns="0">
              <a:prstTxWarp prst="textNoShape">
                <a:avLst/>
              </a:prstTxWarp>
            </a:bodyPr>
            <a:lstStyle/>
            <a:p>
              <a:endParaRPr lang="en-US" dirty="0">
                <a:solidFill>
                  <a:srgbClr val="000000"/>
                </a:solidFill>
                <a:latin typeface="Arial"/>
              </a:endParaRPr>
            </a:p>
          </p:txBody>
        </p:sp>
        <p:sp>
          <p:nvSpPr>
            <p:cNvPr id="240" name="Rectangle 18"/>
            <p:cNvSpPr>
              <a:spLocks/>
            </p:cNvSpPr>
            <p:nvPr/>
          </p:nvSpPr>
          <p:spPr bwMode="auto">
            <a:xfrm>
              <a:off x="1393979" y="3851969"/>
              <a:ext cx="719454" cy="243242"/>
            </a:xfrm>
            <a:prstGeom prst="rect">
              <a:avLst/>
            </a:prstGeom>
            <a:noFill/>
            <a:ln w="12700" cap="rnd">
              <a:noFill/>
              <a:round/>
              <a:headEnd/>
              <a:tailEnd/>
            </a:ln>
          </p:spPr>
          <p:txBody>
            <a:bodyPr lIns="0" tIns="0" rIns="0" bIns="0">
              <a:prstTxWarp prst="textNoShape">
                <a:avLst/>
              </a:prstTxWarp>
            </a:bodyPr>
            <a:lstStyle/>
            <a:p>
              <a:pPr algn="l" rtl="0"/>
              <a:r>
                <a:rPr lang="en-US" sz="1500" kern="1200" dirty="0">
                  <a:solidFill>
                    <a:srgbClr val="FFFFFF"/>
                  </a:solidFill>
                  <a:latin typeface="Arial" charset="0"/>
                  <a:ea typeface="Arial" charset="0"/>
                  <a:cs typeface="Arial" charset="0"/>
                  <a:sym typeface="Arial" charset="0"/>
                </a:rPr>
                <a:t>HQ</a:t>
              </a:r>
            </a:p>
          </p:txBody>
        </p:sp>
        <p:sp>
          <p:nvSpPr>
            <p:cNvPr id="241" name="AutoShape 19"/>
            <p:cNvSpPr>
              <a:spLocks/>
            </p:cNvSpPr>
            <p:nvPr/>
          </p:nvSpPr>
          <p:spPr bwMode="auto">
            <a:xfrm>
              <a:off x="817328" y="3797105"/>
              <a:ext cx="204449" cy="423090"/>
            </a:xfrm>
            <a:custGeom>
              <a:avLst/>
              <a:gdLst>
                <a:gd name="T0" fmla="*/ 545 w 21600"/>
                <a:gd name="T1" fmla="*/ 544 h 21600"/>
                <a:gd name="T2" fmla="*/ 0 60000 65536"/>
                <a:gd name="T3" fmla="*/ 0 w 21600"/>
                <a:gd name="T4" fmla="*/ 0 h 21600"/>
                <a:gd name="T5" fmla="*/ 21600 w 21600"/>
                <a:gd name="T6" fmla="*/ 21600 h 21600"/>
                <a:gd name="connsiteX0" fmla="*/ 10800 w 21600"/>
                <a:gd name="connsiteY0" fmla="*/ 4594 h 21600"/>
                <a:gd name="connsiteX1" fmla="*/ 7041 w 21600"/>
                <a:gd name="connsiteY1" fmla="*/ 8354 h 21600"/>
                <a:gd name="connsiteX2" fmla="*/ 8234 w 21600"/>
                <a:gd name="connsiteY2" fmla="*/ 10979 h 21600"/>
                <a:gd name="connsiteX3" fmla="*/ 10800 w 21600"/>
                <a:gd name="connsiteY3" fmla="*/ 17602 h 21600"/>
                <a:gd name="connsiteX4" fmla="*/ 10800 w 21600"/>
                <a:gd name="connsiteY4" fmla="*/ 17602 h 21600"/>
                <a:gd name="connsiteX5" fmla="*/ 13366 w 21600"/>
                <a:gd name="connsiteY5" fmla="*/ 10979 h 21600"/>
                <a:gd name="connsiteX6" fmla="*/ 14559 w 21600"/>
                <a:gd name="connsiteY6" fmla="*/ 8354 h 21600"/>
                <a:gd name="connsiteX7" fmla="*/ 10800 w 21600"/>
                <a:gd name="connsiteY7" fmla="*/ 4594 h 21600"/>
                <a:gd name="connsiteX8" fmla="*/ 10740 w 21600"/>
                <a:gd name="connsiteY8" fmla="*/ 9905 h 21600"/>
                <a:gd name="connsiteX9" fmla="*/ 9070 w 21600"/>
                <a:gd name="connsiteY9" fmla="*/ 8234 h 21600"/>
                <a:gd name="connsiteX10" fmla="*/ 10740 w 21600"/>
                <a:gd name="connsiteY10" fmla="*/ 6564 h 21600"/>
                <a:gd name="connsiteX11" fmla="*/ 12411 w 21600"/>
                <a:gd name="connsiteY11" fmla="*/ 8234 h 21600"/>
                <a:gd name="connsiteX12" fmla="*/ 10740 w 21600"/>
                <a:gd name="connsiteY12" fmla="*/ 9905 h 21600"/>
                <a:gd name="connsiteX13" fmla="*/ 10800 w 21600"/>
                <a:gd name="connsiteY13" fmla="*/ 0 h 21600"/>
                <a:gd name="connsiteX14" fmla="*/ 0 w 21600"/>
                <a:gd name="connsiteY14" fmla="*/ 10800 h 21600"/>
                <a:gd name="connsiteX15" fmla="*/ 10800 w 21600"/>
                <a:gd name="connsiteY15" fmla="*/ 21600 h 21600"/>
                <a:gd name="connsiteX16" fmla="*/ 21600 w 21600"/>
                <a:gd name="connsiteY16" fmla="*/ 10800 h 21600"/>
                <a:gd name="connsiteX17" fmla="*/ 10800 w 21600"/>
                <a:gd name="connsiteY17" fmla="*/ 0 h 21600"/>
                <a:gd name="connsiteX18" fmla="*/ 10800 w 21600"/>
                <a:gd name="connsiteY18" fmla="*/ 20168 h 21600"/>
                <a:gd name="connsiteX19" fmla="*/ 1432 w 21600"/>
                <a:gd name="connsiteY19" fmla="*/ 10800 h 21600"/>
                <a:gd name="connsiteX20" fmla="*/ 10800 w 21600"/>
                <a:gd name="connsiteY20" fmla="*/ 1432 h 21600"/>
                <a:gd name="connsiteX21" fmla="*/ 20168 w 21600"/>
                <a:gd name="connsiteY21" fmla="*/ 10800 h 21600"/>
                <a:gd name="connsiteX22" fmla="*/ 10800 w 21600"/>
                <a:gd name="connsiteY22" fmla="*/ 20168 h 21600"/>
                <a:gd name="connsiteX23" fmla="*/ 10800 w 21600"/>
                <a:gd name="connsiteY23" fmla="*/ 20168 h 21600"/>
                <a:gd name="connsiteX0" fmla="*/ 11100 w 22200"/>
                <a:gd name="connsiteY0" fmla="*/ 3162 h 20168"/>
                <a:gd name="connsiteX1" fmla="*/ 7341 w 22200"/>
                <a:gd name="connsiteY1" fmla="*/ 6922 h 20168"/>
                <a:gd name="connsiteX2" fmla="*/ 8534 w 22200"/>
                <a:gd name="connsiteY2" fmla="*/ 9547 h 20168"/>
                <a:gd name="connsiteX3" fmla="*/ 11100 w 22200"/>
                <a:gd name="connsiteY3" fmla="*/ 16170 h 20168"/>
                <a:gd name="connsiteX4" fmla="*/ 11100 w 22200"/>
                <a:gd name="connsiteY4" fmla="*/ 16170 h 20168"/>
                <a:gd name="connsiteX5" fmla="*/ 13666 w 22200"/>
                <a:gd name="connsiteY5" fmla="*/ 9547 h 20168"/>
                <a:gd name="connsiteX6" fmla="*/ 14859 w 22200"/>
                <a:gd name="connsiteY6" fmla="*/ 6922 h 20168"/>
                <a:gd name="connsiteX7" fmla="*/ 11100 w 22200"/>
                <a:gd name="connsiteY7" fmla="*/ 3162 h 20168"/>
                <a:gd name="connsiteX8" fmla="*/ 11040 w 22200"/>
                <a:gd name="connsiteY8" fmla="*/ 8473 h 20168"/>
                <a:gd name="connsiteX9" fmla="*/ 9370 w 22200"/>
                <a:gd name="connsiteY9" fmla="*/ 6802 h 20168"/>
                <a:gd name="connsiteX10" fmla="*/ 11040 w 22200"/>
                <a:gd name="connsiteY10" fmla="*/ 5132 h 20168"/>
                <a:gd name="connsiteX11" fmla="*/ 12711 w 22200"/>
                <a:gd name="connsiteY11" fmla="*/ 6802 h 20168"/>
                <a:gd name="connsiteX12" fmla="*/ 11040 w 22200"/>
                <a:gd name="connsiteY12" fmla="*/ 8473 h 20168"/>
                <a:gd name="connsiteX13" fmla="*/ 21900 w 22200"/>
                <a:gd name="connsiteY13" fmla="*/ 9368 h 20168"/>
                <a:gd name="connsiteX14" fmla="*/ 300 w 22200"/>
                <a:gd name="connsiteY14" fmla="*/ 9368 h 20168"/>
                <a:gd name="connsiteX15" fmla="*/ 11100 w 22200"/>
                <a:gd name="connsiteY15" fmla="*/ 20168 h 20168"/>
                <a:gd name="connsiteX16" fmla="*/ 21900 w 22200"/>
                <a:gd name="connsiteY16" fmla="*/ 9368 h 20168"/>
                <a:gd name="connsiteX17" fmla="*/ 11100 w 22200"/>
                <a:gd name="connsiteY17" fmla="*/ 18736 h 20168"/>
                <a:gd name="connsiteX18" fmla="*/ 1732 w 22200"/>
                <a:gd name="connsiteY18" fmla="*/ 9368 h 20168"/>
                <a:gd name="connsiteX19" fmla="*/ 11100 w 22200"/>
                <a:gd name="connsiteY19" fmla="*/ 0 h 20168"/>
                <a:gd name="connsiteX20" fmla="*/ 20468 w 22200"/>
                <a:gd name="connsiteY20" fmla="*/ 9368 h 20168"/>
                <a:gd name="connsiteX21" fmla="*/ 11100 w 22200"/>
                <a:gd name="connsiteY21" fmla="*/ 18736 h 20168"/>
                <a:gd name="connsiteX22" fmla="*/ 11100 w 22200"/>
                <a:gd name="connsiteY22" fmla="*/ 18736 h 20168"/>
                <a:gd name="connsiteX0" fmla="*/ 11100 w 22200"/>
                <a:gd name="connsiteY0" fmla="*/ 0 h 17006"/>
                <a:gd name="connsiteX1" fmla="*/ 7341 w 22200"/>
                <a:gd name="connsiteY1" fmla="*/ 3760 h 17006"/>
                <a:gd name="connsiteX2" fmla="*/ 8534 w 22200"/>
                <a:gd name="connsiteY2" fmla="*/ 6385 h 17006"/>
                <a:gd name="connsiteX3" fmla="*/ 11100 w 22200"/>
                <a:gd name="connsiteY3" fmla="*/ 13008 h 17006"/>
                <a:gd name="connsiteX4" fmla="*/ 11100 w 22200"/>
                <a:gd name="connsiteY4" fmla="*/ 13008 h 17006"/>
                <a:gd name="connsiteX5" fmla="*/ 13666 w 22200"/>
                <a:gd name="connsiteY5" fmla="*/ 6385 h 17006"/>
                <a:gd name="connsiteX6" fmla="*/ 14859 w 22200"/>
                <a:gd name="connsiteY6" fmla="*/ 3760 h 17006"/>
                <a:gd name="connsiteX7" fmla="*/ 11100 w 22200"/>
                <a:gd name="connsiteY7" fmla="*/ 0 h 17006"/>
                <a:gd name="connsiteX8" fmla="*/ 11040 w 22200"/>
                <a:gd name="connsiteY8" fmla="*/ 5311 h 17006"/>
                <a:gd name="connsiteX9" fmla="*/ 9370 w 22200"/>
                <a:gd name="connsiteY9" fmla="*/ 3640 h 17006"/>
                <a:gd name="connsiteX10" fmla="*/ 11040 w 22200"/>
                <a:gd name="connsiteY10" fmla="*/ 1970 h 17006"/>
                <a:gd name="connsiteX11" fmla="*/ 12711 w 22200"/>
                <a:gd name="connsiteY11" fmla="*/ 3640 h 17006"/>
                <a:gd name="connsiteX12" fmla="*/ 11040 w 22200"/>
                <a:gd name="connsiteY12" fmla="*/ 5311 h 17006"/>
                <a:gd name="connsiteX13" fmla="*/ 21900 w 22200"/>
                <a:gd name="connsiteY13" fmla="*/ 6206 h 17006"/>
                <a:gd name="connsiteX14" fmla="*/ 300 w 22200"/>
                <a:gd name="connsiteY14" fmla="*/ 6206 h 17006"/>
                <a:gd name="connsiteX15" fmla="*/ 11100 w 22200"/>
                <a:gd name="connsiteY15" fmla="*/ 17006 h 17006"/>
                <a:gd name="connsiteX16" fmla="*/ 21900 w 22200"/>
                <a:gd name="connsiteY16" fmla="*/ 6206 h 17006"/>
                <a:gd name="connsiteX17" fmla="*/ 11100 w 22200"/>
                <a:gd name="connsiteY17" fmla="*/ 15574 h 17006"/>
                <a:gd name="connsiteX18" fmla="*/ 1732 w 22200"/>
                <a:gd name="connsiteY18" fmla="*/ 6206 h 17006"/>
                <a:gd name="connsiteX19" fmla="*/ 20468 w 22200"/>
                <a:gd name="connsiteY19" fmla="*/ 6206 h 17006"/>
                <a:gd name="connsiteX20" fmla="*/ 11100 w 22200"/>
                <a:gd name="connsiteY20" fmla="*/ 15574 h 17006"/>
                <a:gd name="connsiteX21" fmla="*/ 11100 w 22200"/>
                <a:gd name="connsiteY21" fmla="*/ 15574 h 17006"/>
                <a:gd name="connsiteX0" fmla="*/ 11100 w 22200"/>
                <a:gd name="connsiteY0" fmla="*/ 0 h 17006"/>
                <a:gd name="connsiteX1" fmla="*/ 7341 w 22200"/>
                <a:gd name="connsiteY1" fmla="*/ 3760 h 17006"/>
                <a:gd name="connsiteX2" fmla="*/ 8534 w 22200"/>
                <a:gd name="connsiteY2" fmla="*/ 6385 h 17006"/>
                <a:gd name="connsiteX3" fmla="*/ 11100 w 22200"/>
                <a:gd name="connsiteY3" fmla="*/ 13008 h 17006"/>
                <a:gd name="connsiteX4" fmla="*/ 11100 w 22200"/>
                <a:gd name="connsiteY4" fmla="*/ 13008 h 17006"/>
                <a:gd name="connsiteX5" fmla="*/ 13666 w 22200"/>
                <a:gd name="connsiteY5" fmla="*/ 6385 h 17006"/>
                <a:gd name="connsiteX6" fmla="*/ 14859 w 22200"/>
                <a:gd name="connsiteY6" fmla="*/ 3760 h 17006"/>
                <a:gd name="connsiteX7" fmla="*/ 11100 w 22200"/>
                <a:gd name="connsiteY7" fmla="*/ 0 h 17006"/>
                <a:gd name="connsiteX8" fmla="*/ 11040 w 22200"/>
                <a:gd name="connsiteY8" fmla="*/ 5311 h 17006"/>
                <a:gd name="connsiteX9" fmla="*/ 9370 w 22200"/>
                <a:gd name="connsiteY9" fmla="*/ 3640 h 17006"/>
                <a:gd name="connsiteX10" fmla="*/ 11040 w 22200"/>
                <a:gd name="connsiteY10" fmla="*/ 1970 h 17006"/>
                <a:gd name="connsiteX11" fmla="*/ 12711 w 22200"/>
                <a:gd name="connsiteY11" fmla="*/ 3640 h 17006"/>
                <a:gd name="connsiteX12" fmla="*/ 11040 w 22200"/>
                <a:gd name="connsiteY12" fmla="*/ 5311 h 17006"/>
                <a:gd name="connsiteX13" fmla="*/ 21900 w 22200"/>
                <a:gd name="connsiteY13" fmla="*/ 6206 h 17006"/>
                <a:gd name="connsiteX14" fmla="*/ 300 w 22200"/>
                <a:gd name="connsiteY14" fmla="*/ 6206 h 17006"/>
                <a:gd name="connsiteX15" fmla="*/ 11100 w 22200"/>
                <a:gd name="connsiteY15" fmla="*/ 17006 h 17006"/>
                <a:gd name="connsiteX16" fmla="*/ 21900 w 22200"/>
                <a:gd name="connsiteY16" fmla="*/ 6206 h 17006"/>
                <a:gd name="connsiteX17" fmla="*/ 11100 w 22200"/>
                <a:gd name="connsiteY17" fmla="*/ 15574 h 17006"/>
                <a:gd name="connsiteX18" fmla="*/ 20468 w 22200"/>
                <a:gd name="connsiteY18" fmla="*/ 6206 h 17006"/>
                <a:gd name="connsiteX19" fmla="*/ 11100 w 22200"/>
                <a:gd name="connsiteY19" fmla="*/ 15574 h 17006"/>
                <a:gd name="connsiteX20" fmla="*/ 11100 w 22200"/>
                <a:gd name="connsiteY20" fmla="*/ 15574 h 17006"/>
                <a:gd name="connsiteX0" fmla="*/ 3759 w 14559"/>
                <a:gd name="connsiteY0" fmla="*/ 0 h 17006"/>
                <a:gd name="connsiteX1" fmla="*/ 0 w 14559"/>
                <a:gd name="connsiteY1" fmla="*/ 3760 h 17006"/>
                <a:gd name="connsiteX2" fmla="*/ 1193 w 14559"/>
                <a:gd name="connsiteY2" fmla="*/ 6385 h 17006"/>
                <a:gd name="connsiteX3" fmla="*/ 3759 w 14559"/>
                <a:gd name="connsiteY3" fmla="*/ 13008 h 17006"/>
                <a:gd name="connsiteX4" fmla="*/ 3759 w 14559"/>
                <a:gd name="connsiteY4" fmla="*/ 13008 h 17006"/>
                <a:gd name="connsiteX5" fmla="*/ 6325 w 14559"/>
                <a:gd name="connsiteY5" fmla="*/ 6385 h 17006"/>
                <a:gd name="connsiteX6" fmla="*/ 7518 w 14559"/>
                <a:gd name="connsiteY6" fmla="*/ 3760 h 17006"/>
                <a:gd name="connsiteX7" fmla="*/ 3759 w 14559"/>
                <a:gd name="connsiteY7" fmla="*/ 0 h 17006"/>
                <a:gd name="connsiteX8" fmla="*/ 3699 w 14559"/>
                <a:gd name="connsiteY8" fmla="*/ 5311 h 17006"/>
                <a:gd name="connsiteX9" fmla="*/ 2029 w 14559"/>
                <a:gd name="connsiteY9" fmla="*/ 3640 h 17006"/>
                <a:gd name="connsiteX10" fmla="*/ 3699 w 14559"/>
                <a:gd name="connsiteY10" fmla="*/ 1970 h 17006"/>
                <a:gd name="connsiteX11" fmla="*/ 5370 w 14559"/>
                <a:gd name="connsiteY11" fmla="*/ 3640 h 17006"/>
                <a:gd name="connsiteX12" fmla="*/ 3699 w 14559"/>
                <a:gd name="connsiteY12" fmla="*/ 5311 h 17006"/>
                <a:gd name="connsiteX13" fmla="*/ 14559 w 14559"/>
                <a:gd name="connsiteY13" fmla="*/ 6206 h 17006"/>
                <a:gd name="connsiteX14" fmla="*/ 3759 w 14559"/>
                <a:gd name="connsiteY14" fmla="*/ 17006 h 17006"/>
                <a:gd name="connsiteX15" fmla="*/ 14559 w 14559"/>
                <a:gd name="connsiteY15" fmla="*/ 6206 h 17006"/>
                <a:gd name="connsiteX16" fmla="*/ 3759 w 14559"/>
                <a:gd name="connsiteY16" fmla="*/ 15574 h 17006"/>
                <a:gd name="connsiteX17" fmla="*/ 13127 w 14559"/>
                <a:gd name="connsiteY17" fmla="*/ 6206 h 17006"/>
                <a:gd name="connsiteX18" fmla="*/ 3759 w 14559"/>
                <a:gd name="connsiteY18" fmla="*/ 15574 h 17006"/>
                <a:gd name="connsiteX19" fmla="*/ 3759 w 14559"/>
                <a:gd name="connsiteY19" fmla="*/ 15574 h 17006"/>
                <a:gd name="connsiteX0" fmla="*/ 3759 w 14559"/>
                <a:gd name="connsiteY0" fmla="*/ 0 h 17006"/>
                <a:gd name="connsiteX1" fmla="*/ 0 w 14559"/>
                <a:gd name="connsiteY1" fmla="*/ 3760 h 17006"/>
                <a:gd name="connsiteX2" fmla="*/ 1193 w 14559"/>
                <a:gd name="connsiteY2" fmla="*/ 6385 h 17006"/>
                <a:gd name="connsiteX3" fmla="*/ 3759 w 14559"/>
                <a:gd name="connsiteY3" fmla="*/ 13008 h 17006"/>
                <a:gd name="connsiteX4" fmla="*/ 3759 w 14559"/>
                <a:gd name="connsiteY4" fmla="*/ 13008 h 17006"/>
                <a:gd name="connsiteX5" fmla="*/ 6325 w 14559"/>
                <a:gd name="connsiteY5" fmla="*/ 6385 h 17006"/>
                <a:gd name="connsiteX6" fmla="*/ 7518 w 14559"/>
                <a:gd name="connsiteY6" fmla="*/ 3760 h 17006"/>
                <a:gd name="connsiteX7" fmla="*/ 3759 w 14559"/>
                <a:gd name="connsiteY7" fmla="*/ 0 h 17006"/>
                <a:gd name="connsiteX8" fmla="*/ 3699 w 14559"/>
                <a:gd name="connsiteY8" fmla="*/ 5311 h 17006"/>
                <a:gd name="connsiteX9" fmla="*/ 2029 w 14559"/>
                <a:gd name="connsiteY9" fmla="*/ 3640 h 17006"/>
                <a:gd name="connsiteX10" fmla="*/ 3699 w 14559"/>
                <a:gd name="connsiteY10" fmla="*/ 1970 h 17006"/>
                <a:gd name="connsiteX11" fmla="*/ 5370 w 14559"/>
                <a:gd name="connsiteY11" fmla="*/ 3640 h 17006"/>
                <a:gd name="connsiteX12" fmla="*/ 3699 w 14559"/>
                <a:gd name="connsiteY12" fmla="*/ 5311 h 17006"/>
                <a:gd name="connsiteX13" fmla="*/ 14559 w 14559"/>
                <a:gd name="connsiteY13" fmla="*/ 6206 h 17006"/>
                <a:gd name="connsiteX14" fmla="*/ 3759 w 14559"/>
                <a:gd name="connsiteY14" fmla="*/ 17006 h 17006"/>
                <a:gd name="connsiteX15" fmla="*/ 14559 w 14559"/>
                <a:gd name="connsiteY15" fmla="*/ 6206 h 17006"/>
                <a:gd name="connsiteX16" fmla="*/ 3759 w 14559"/>
                <a:gd name="connsiteY16" fmla="*/ 15574 h 17006"/>
                <a:gd name="connsiteX0" fmla="*/ 3759 w 7518"/>
                <a:gd name="connsiteY0" fmla="*/ 0 h 15574"/>
                <a:gd name="connsiteX1" fmla="*/ 0 w 7518"/>
                <a:gd name="connsiteY1" fmla="*/ 3760 h 15574"/>
                <a:gd name="connsiteX2" fmla="*/ 1193 w 7518"/>
                <a:gd name="connsiteY2" fmla="*/ 6385 h 15574"/>
                <a:gd name="connsiteX3" fmla="*/ 3759 w 7518"/>
                <a:gd name="connsiteY3" fmla="*/ 13008 h 15574"/>
                <a:gd name="connsiteX4" fmla="*/ 3759 w 7518"/>
                <a:gd name="connsiteY4" fmla="*/ 13008 h 15574"/>
                <a:gd name="connsiteX5" fmla="*/ 6325 w 7518"/>
                <a:gd name="connsiteY5" fmla="*/ 6385 h 15574"/>
                <a:gd name="connsiteX6" fmla="*/ 7518 w 7518"/>
                <a:gd name="connsiteY6" fmla="*/ 3760 h 15574"/>
                <a:gd name="connsiteX7" fmla="*/ 3759 w 7518"/>
                <a:gd name="connsiteY7" fmla="*/ 0 h 15574"/>
                <a:gd name="connsiteX8" fmla="*/ 3699 w 7518"/>
                <a:gd name="connsiteY8" fmla="*/ 5311 h 15574"/>
                <a:gd name="connsiteX9" fmla="*/ 2029 w 7518"/>
                <a:gd name="connsiteY9" fmla="*/ 3640 h 15574"/>
                <a:gd name="connsiteX10" fmla="*/ 3699 w 7518"/>
                <a:gd name="connsiteY10" fmla="*/ 1970 h 15574"/>
                <a:gd name="connsiteX11" fmla="*/ 5370 w 7518"/>
                <a:gd name="connsiteY11" fmla="*/ 3640 h 15574"/>
                <a:gd name="connsiteX12" fmla="*/ 3699 w 7518"/>
                <a:gd name="connsiteY12" fmla="*/ 5311 h 15574"/>
                <a:gd name="connsiteX13" fmla="*/ 3759 w 7518"/>
                <a:gd name="connsiteY13" fmla="*/ 15574 h 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8" h="15574">
                  <a:moveTo>
                    <a:pt x="3759" y="0"/>
                  </a:moveTo>
                  <a:cubicBezTo>
                    <a:pt x="1671" y="0"/>
                    <a:pt x="0" y="1671"/>
                    <a:pt x="0" y="3760"/>
                  </a:cubicBezTo>
                  <a:cubicBezTo>
                    <a:pt x="0" y="4356"/>
                    <a:pt x="418" y="5371"/>
                    <a:pt x="1193" y="6385"/>
                  </a:cubicBezTo>
                  <a:cubicBezTo>
                    <a:pt x="2625" y="8235"/>
                    <a:pt x="3640" y="11218"/>
                    <a:pt x="3759" y="13008"/>
                  </a:cubicBezTo>
                  <a:lnTo>
                    <a:pt x="3759" y="13008"/>
                  </a:lnTo>
                  <a:cubicBezTo>
                    <a:pt x="3878" y="11218"/>
                    <a:pt x="4893" y="8235"/>
                    <a:pt x="6325" y="6385"/>
                  </a:cubicBezTo>
                  <a:cubicBezTo>
                    <a:pt x="7160" y="5371"/>
                    <a:pt x="7518" y="4356"/>
                    <a:pt x="7518" y="3760"/>
                  </a:cubicBezTo>
                  <a:cubicBezTo>
                    <a:pt x="7518" y="1671"/>
                    <a:pt x="5847" y="0"/>
                    <a:pt x="3759" y="0"/>
                  </a:cubicBezTo>
                  <a:close/>
                  <a:moveTo>
                    <a:pt x="3699" y="5311"/>
                  </a:moveTo>
                  <a:cubicBezTo>
                    <a:pt x="2804" y="5311"/>
                    <a:pt x="2029" y="4535"/>
                    <a:pt x="2029" y="3640"/>
                  </a:cubicBezTo>
                  <a:cubicBezTo>
                    <a:pt x="2029" y="2686"/>
                    <a:pt x="2804" y="1970"/>
                    <a:pt x="3699" y="1970"/>
                  </a:cubicBezTo>
                  <a:cubicBezTo>
                    <a:pt x="4654" y="1970"/>
                    <a:pt x="5370" y="2686"/>
                    <a:pt x="5370" y="3640"/>
                  </a:cubicBezTo>
                  <a:cubicBezTo>
                    <a:pt x="5370" y="4535"/>
                    <a:pt x="4654" y="5311"/>
                    <a:pt x="3699" y="5311"/>
                  </a:cubicBezTo>
                  <a:close/>
                  <a:moveTo>
                    <a:pt x="3759" y="15574"/>
                  </a:moveTo>
                </a:path>
              </a:pathLst>
            </a:custGeom>
            <a:solidFill>
              <a:srgbClr val="FFFFFF"/>
            </a:solidFill>
            <a:ln w="9525">
              <a:no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grpSp>
      <p:grpSp>
        <p:nvGrpSpPr>
          <p:cNvPr id="15" name="Group 148"/>
          <p:cNvGrpSpPr/>
          <p:nvPr/>
        </p:nvGrpSpPr>
        <p:grpSpPr>
          <a:xfrm>
            <a:off x="528160" y="4761211"/>
            <a:ext cx="1386778" cy="564668"/>
            <a:chOff x="720308" y="4466797"/>
            <a:chExt cx="1348438" cy="549057"/>
          </a:xfrm>
        </p:grpSpPr>
        <p:sp>
          <p:nvSpPr>
            <p:cNvPr id="243" name="Line 21"/>
            <p:cNvSpPr>
              <a:spLocks noChangeShapeType="1"/>
            </p:cNvSpPr>
            <p:nvPr/>
          </p:nvSpPr>
          <p:spPr bwMode="auto">
            <a:xfrm>
              <a:off x="1282012" y="4466797"/>
              <a:ext cx="0" cy="549057"/>
            </a:xfrm>
            <a:prstGeom prst="line">
              <a:avLst/>
            </a:prstGeom>
            <a:noFill/>
            <a:ln w="12700">
              <a:solidFill>
                <a:schemeClr val="tx1"/>
              </a:solidFill>
              <a:round/>
              <a:headEnd/>
              <a:tailEnd/>
            </a:ln>
          </p:spPr>
          <p:txBody>
            <a:bodyPr lIns="0" tIns="0" rIns="0" bIns="0">
              <a:prstTxWarp prst="textNoShape">
                <a:avLst/>
              </a:prstTxWarp>
            </a:bodyPr>
            <a:lstStyle/>
            <a:p>
              <a:endParaRPr lang="en-US" dirty="0">
                <a:solidFill>
                  <a:srgbClr val="000000"/>
                </a:solidFill>
                <a:latin typeface="Arial"/>
              </a:endParaRPr>
            </a:p>
          </p:txBody>
        </p:sp>
        <p:sp>
          <p:nvSpPr>
            <p:cNvPr id="244" name="Rectangle 22"/>
            <p:cNvSpPr>
              <a:spLocks/>
            </p:cNvSpPr>
            <p:nvPr/>
          </p:nvSpPr>
          <p:spPr bwMode="auto">
            <a:xfrm>
              <a:off x="1336314" y="4619802"/>
              <a:ext cx="732432" cy="243047"/>
            </a:xfrm>
            <a:prstGeom prst="rect">
              <a:avLst/>
            </a:prstGeom>
            <a:noFill/>
            <a:ln w="12700" cap="rnd">
              <a:noFill/>
              <a:round/>
              <a:headEnd/>
              <a:tailEnd/>
            </a:ln>
          </p:spPr>
          <p:txBody>
            <a:bodyPr lIns="0" tIns="0" rIns="0" bIns="0">
              <a:prstTxWarp prst="textNoShape">
                <a:avLst/>
              </a:prstTxWarp>
            </a:bodyPr>
            <a:lstStyle/>
            <a:p>
              <a:pPr algn="l" rtl="0"/>
              <a:r>
                <a:rPr lang="en-US" sz="1400" kern="1200" dirty="0">
                  <a:solidFill>
                    <a:srgbClr val="FFFFFF"/>
                  </a:solidFill>
                  <a:latin typeface="Arial" charset="0"/>
                  <a:ea typeface="Arial" charset="0"/>
                  <a:cs typeface="Arial" charset="0"/>
                  <a:sym typeface="Arial" charset="0"/>
                </a:rPr>
                <a:t>2:38pm</a:t>
              </a:r>
            </a:p>
          </p:txBody>
        </p:sp>
        <p:sp>
          <p:nvSpPr>
            <p:cNvPr id="245" name="AutoShape 23"/>
            <p:cNvSpPr>
              <a:spLocks/>
            </p:cNvSpPr>
            <p:nvPr/>
          </p:nvSpPr>
          <p:spPr bwMode="auto">
            <a:xfrm>
              <a:off x="720308" y="4554587"/>
              <a:ext cx="375564" cy="374786"/>
            </a:xfrm>
            <a:custGeom>
              <a:avLst/>
              <a:gdLst>
                <a:gd name="T0" fmla="*/ 546 w 21600"/>
                <a:gd name="T1" fmla="*/ 544 h 21600"/>
                <a:gd name="T2" fmla="*/ 0 60000 65536"/>
                <a:gd name="T3" fmla="*/ 0 w 21600"/>
                <a:gd name="T4" fmla="*/ 0 h 21600"/>
                <a:gd name="T5" fmla="*/ 21600 w 21600"/>
                <a:gd name="T6" fmla="*/ 21600 h 21600"/>
                <a:gd name="connsiteX0" fmla="*/ 10830 w 21900"/>
                <a:gd name="connsiteY0" fmla="*/ 8771 h 20168"/>
                <a:gd name="connsiteX1" fmla="*/ 10175 w 21900"/>
                <a:gd name="connsiteY1" fmla="*/ 9368 h 20168"/>
                <a:gd name="connsiteX2" fmla="*/ 10830 w 21900"/>
                <a:gd name="connsiteY2" fmla="*/ 9965 h 20168"/>
                <a:gd name="connsiteX3" fmla="*/ 11425 w 21900"/>
                <a:gd name="connsiteY3" fmla="*/ 9368 h 20168"/>
                <a:gd name="connsiteX4" fmla="*/ 10830 w 21900"/>
                <a:gd name="connsiteY4" fmla="*/ 8771 h 20168"/>
                <a:gd name="connsiteX5" fmla="*/ 21600 w 21900"/>
                <a:gd name="connsiteY5" fmla="*/ 9368 h 20168"/>
                <a:gd name="connsiteX6" fmla="*/ 0 w 21900"/>
                <a:gd name="connsiteY6" fmla="*/ 9368 h 20168"/>
                <a:gd name="connsiteX7" fmla="*/ 10830 w 21900"/>
                <a:gd name="connsiteY7" fmla="*/ 20168 h 20168"/>
                <a:gd name="connsiteX8" fmla="*/ 21600 w 21900"/>
                <a:gd name="connsiteY8" fmla="*/ 9368 h 20168"/>
                <a:gd name="connsiteX9" fmla="*/ 10830 w 21900"/>
                <a:gd name="connsiteY9" fmla="*/ 18736 h 20168"/>
                <a:gd name="connsiteX10" fmla="*/ 1488 w 21900"/>
                <a:gd name="connsiteY10" fmla="*/ 9368 h 20168"/>
                <a:gd name="connsiteX11" fmla="*/ 10830 w 21900"/>
                <a:gd name="connsiteY11" fmla="*/ 0 h 20168"/>
                <a:gd name="connsiteX12" fmla="*/ 20112 w 21900"/>
                <a:gd name="connsiteY12" fmla="*/ 9368 h 20168"/>
                <a:gd name="connsiteX13" fmla="*/ 10830 w 21900"/>
                <a:gd name="connsiteY13" fmla="*/ 18736 h 20168"/>
                <a:gd name="connsiteX14" fmla="*/ 10830 w 21900"/>
                <a:gd name="connsiteY14" fmla="*/ 3162 h 20168"/>
                <a:gd name="connsiteX15" fmla="*/ 4582 w 21900"/>
                <a:gd name="connsiteY15" fmla="*/ 9368 h 20168"/>
                <a:gd name="connsiteX16" fmla="*/ 10830 w 21900"/>
                <a:gd name="connsiteY16" fmla="*/ 15633 h 20168"/>
                <a:gd name="connsiteX17" fmla="*/ 17018 w 21900"/>
                <a:gd name="connsiteY17" fmla="*/ 9368 h 20168"/>
                <a:gd name="connsiteX18" fmla="*/ 10830 w 21900"/>
                <a:gd name="connsiteY18" fmla="*/ 3162 h 20168"/>
                <a:gd name="connsiteX19" fmla="*/ 13626 w 21900"/>
                <a:gd name="connsiteY19" fmla="*/ 6146 h 20168"/>
                <a:gd name="connsiteX20" fmla="*/ 14221 w 21900"/>
                <a:gd name="connsiteY20" fmla="*/ 5490 h 20168"/>
                <a:gd name="connsiteX21" fmla="*/ 14698 w 21900"/>
                <a:gd name="connsiteY21" fmla="*/ 5490 h 20168"/>
                <a:gd name="connsiteX22" fmla="*/ 14698 w 21900"/>
                <a:gd name="connsiteY22" fmla="*/ 5967 h 20168"/>
                <a:gd name="connsiteX23" fmla="*/ 14043 w 21900"/>
                <a:gd name="connsiteY23" fmla="*/ 6564 h 20168"/>
                <a:gd name="connsiteX24" fmla="*/ 13626 w 21900"/>
                <a:gd name="connsiteY24" fmla="*/ 6564 h 20168"/>
                <a:gd name="connsiteX25" fmla="*/ 13626 w 21900"/>
                <a:gd name="connsiteY25" fmla="*/ 6146 h 20168"/>
                <a:gd name="connsiteX26" fmla="*/ 10473 w 21900"/>
                <a:gd name="connsiteY26" fmla="*/ 4237 h 20168"/>
                <a:gd name="connsiteX27" fmla="*/ 10830 w 21900"/>
                <a:gd name="connsiteY27" fmla="*/ 3878 h 20168"/>
                <a:gd name="connsiteX28" fmla="*/ 11127 w 21900"/>
                <a:gd name="connsiteY28" fmla="*/ 4237 h 20168"/>
                <a:gd name="connsiteX29" fmla="*/ 11127 w 21900"/>
                <a:gd name="connsiteY29" fmla="*/ 5132 h 20168"/>
                <a:gd name="connsiteX30" fmla="*/ 10830 w 21900"/>
                <a:gd name="connsiteY30" fmla="*/ 5430 h 20168"/>
                <a:gd name="connsiteX31" fmla="*/ 10473 w 21900"/>
                <a:gd name="connsiteY31" fmla="*/ 5132 h 20168"/>
                <a:gd name="connsiteX32" fmla="*/ 10473 w 21900"/>
                <a:gd name="connsiteY32" fmla="*/ 4237 h 20168"/>
                <a:gd name="connsiteX33" fmla="*/ 6545 w 21900"/>
                <a:gd name="connsiteY33" fmla="*/ 9726 h 20168"/>
                <a:gd name="connsiteX34" fmla="*/ 5653 w 21900"/>
                <a:gd name="connsiteY34" fmla="*/ 9726 h 20168"/>
                <a:gd name="connsiteX35" fmla="*/ 5296 w 21900"/>
                <a:gd name="connsiteY35" fmla="*/ 9368 h 20168"/>
                <a:gd name="connsiteX36" fmla="*/ 5653 w 21900"/>
                <a:gd name="connsiteY36" fmla="*/ 9070 h 20168"/>
                <a:gd name="connsiteX37" fmla="*/ 6545 w 21900"/>
                <a:gd name="connsiteY37" fmla="*/ 9070 h 20168"/>
                <a:gd name="connsiteX38" fmla="*/ 6843 w 21900"/>
                <a:gd name="connsiteY38" fmla="*/ 9368 h 20168"/>
                <a:gd name="connsiteX39" fmla="*/ 6545 w 21900"/>
                <a:gd name="connsiteY39" fmla="*/ 9726 h 20168"/>
                <a:gd name="connsiteX40" fmla="*/ 7974 w 21900"/>
                <a:gd name="connsiteY40" fmla="*/ 12650 h 20168"/>
                <a:gd name="connsiteX41" fmla="*/ 7379 w 21900"/>
                <a:gd name="connsiteY41" fmla="*/ 13246 h 20168"/>
                <a:gd name="connsiteX42" fmla="*/ 6902 w 21900"/>
                <a:gd name="connsiteY42" fmla="*/ 13246 h 20168"/>
                <a:gd name="connsiteX43" fmla="*/ 6902 w 21900"/>
                <a:gd name="connsiteY43" fmla="*/ 12829 h 20168"/>
                <a:gd name="connsiteX44" fmla="*/ 7557 w 21900"/>
                <a:gd name="connsiteY44" fmla="*/ 12172 h 20168"/>
                <a:gd name="connsiteX45" fmla="*/ 7974 w 21900"/>
                <a:gd name="connsiteY45" fmla="*/ 12172 h 20168"/>
                <a:gd name="connsiteX46" fmla="*/ 7974 w 21900"/>
                <a:gd name="connsiteY46" fmla="*/ 12650 h 20168"/>
                <a:gd name="connsiteX47" fmla="*/ 7974 w 21900"/>
                <a:gd name="connsiteY47" fmla="*/ 6564 h 20168"/>
                <a:gd name="connsiteX48" fmla="*/ 7557 w 21900"/>
                <a:gd name="connsiteY48" fmla="*/ 6564 h 20168"/>
                <a:gd name="connsiteX49" fmla="*/ 6902 w 21900"/>
                <a:gd name="connsiteY49" fmla="*/ 5967 h 20168"/>
                <a:gd name="connsiteX50" fmla="*/ 6902 w 21900"/>
                <a:gd name="connsiteY50" fmla="*/ 5490 h 20168"/>
                <a:gd name="connsiteX51" fmla="*/ 7379 w 21900"/>
                <a:gd name="connsiteY51" fmla="*/ 5490 h 20168"/>
                <a:gd name="connsiteX52" fmla="*/ 7974 w 21900"/>
                <a:gd name="connsiteY52" fmla="*/ 6146 h 20168"/>
                <a:gd name="connsiteX53" fmla="*/ 7974 w 21900"/>
                <a:gd name="connsiteY53" fmla="*/ 6564 h 20168"/>
                <a:gd name="connsiteX54" fmla="*/ 11127 w 21900"/>
                <a:gd name="connsiteY54" fmla="*/ 14559 h 20168"/>
                <a:gd name="connsiteX55" fmla="*/ 10830 w 21900"/>
                <a:gd name="connsiteY55" fmla="*/ 14858 h 20168"/>
                <a:gd name="connsiteX56" fmla="*/ 10473 w 21900"/>
                <a:gd name="connsiteY56" fmla="*/ 14559 h 20168"/>
                <a:gd name="connsiteX57" fmla="*/ 10473 w 21900"/>
                <a:gd name="connsiteY57" fmla="*/ 13664 h 20168"/>
                <a:gd name="connsiteX58" fmla="*/ 10830 w 21900"/>
                <a:gd name="connsiteY58" fmla="*/ 13366 h 20168"/>
                <a:gd name="connsiteX59" fmla="*/ 11127 w 21900"/>
                <a:gd name="connsiteY59" fmla="*/ 13664 h 20168"/>
                <a:gd name="connsiteX60" fmla="*/ 11127 w 21900"/>
                <a:gd name="connsiteY60" fmla="*/ 14559 h 20168"/>
                <a:gd name="connsiteX61" fmla="*/ 13031 w 21900"/>
                <a:gd name="connsiteY61" fmla="*/ 14082 h 20168"/>
                <a:gd name="connsiteX62" fmla="*/ 12436 w 21900"/>
                <a:gd name="connsiteY62" fmla="*/ 13903 h 20168"/>
                <a:gd name="connsiteX63" fmla="*/ 10889 w 21900"/>
                <a:gd name="connsiteY63" fmla="*/ 10621 h 20168"/>
                <a:gd name="connsiteX64" fmla="*/ 10830 w 21900"/>
                <a:gd name="connsiteY64" fmla="*/ 10621 h 20168"/>
                <a:gd name="connsiteX65" fmla="*/ 9521 w 21900"/>
                <a:gd name="connsiteY65" fmla="*/ 9368 h 20168"/>
                <a:gd name="connsiteX66" fmla="*/ 10294 w 21900"/>
                <a:gd name="connsiteY66" fmla="*/ 8234 h 20168"/>
                <a:gd name="connsiteX67" fmla="*/ 10294 w 21900"/>
                <a:gd name="connsiteY67" fmla="*/ 6504 h 20168"/>
                <a:gd name="connsiteX68" fmla="*/ 10770 w 21900"/>
                <a:gd name="connsiteY68" fmla="*/ 6027 h 20168"/>
                <a:gd name="connsiteX69" fmla="*/ 11246 w 21900"/>
                <a:gd name="connsiteY69" fmla="*/ 6504 h 20168"/>
                <a:gd name="connsiteX70" fmla="*/ 11246 w 21900"/>
                <a:gd name="connsiteY70" fmla="*/ 8175 h 20168"/>
                <a:gd name="connsiteX71" fmla="*/ 12079 w 21900"/>
                <a:gd name="connsiteY71" fmla="*/ 9368 h 20168"/>
                <a:gd name="connsiteX72" fmla="*/ 11722 w 21900"/>
                <a:gd name="connsiteY72" fmla="*/ 10263 h 20168"/>
                <a:gd name="connsiteX73" fmla="*/ 13269 w 21900"/>
                <a:gd name="connsiteY73" fmla="*/ 13485 h 20168"/>
                <a:gd name="connsiteX74" fmla="*/ 13031 w 21900"/>
                <a:gd name="connsiteY74" fmla="*/ 14082 h 20168"/>
                <a:gd name="connsiteX75" fmla="*/ 14698 w 21900"/>
                <a:gd name="connsiteY75" fmla="*/ 13246 h 20168"/>
                <a:gd name="connsiteX76" fmla="*/ 14221 w 21900"/>
                <a:gd name="connsiteY76" fmla="*/ 13246 h 20168"/>
                <a:gd name="connsiteX77" fmla="*/ 13626 w 21900"/>
                <a:gd name="connsiteY77" fmla="*/ 12650 h 20168"/>
                <a:gd name="connsiteX78" fmla="*/ 13626 w 21900"/>
                <a:gd name="connsiteY78" fmla="*/ 12172 h 20168"/>
                <a:gd name="connsiteX79" fmla="*/ 14043 w 21900"/>
                <a:gd name="connsiteY79" fmla="*/ 12172 h 20168"/>
                <a:gd name="connsiteX80" fmla="*/ 14698 w 21900"/>
                <a:gd name="connsiteY80" fmla="*/ 12829 h 20168"/>
                <a:gd name="connsiteX81" fmla="*/ 14698 w 21900"/>
                <a:gd name="connsiteY81" fmla="*/ 13246 h 20168"/>
                <a:gd name="connsiteX82" fmla="*/ 16304 w 21900"/>
                <a:gd name="connsiteY82" fmla="*/ 9368 h 20168"/>
                <a:gd name="connsiteX83" fmla="*/ 15947 w 21900"/>
                <a:gd name="connsiteY83" fmla="*/ 9726 h 20168"/>
                <a:gd name="connsiteX84" fmla="*/ 15055 w 21900"/>
                <a:gd name="connsiteY84" fmla="*/ 9726 h 20168"/>
                <a:gd name="connsiteX85" fmla="*/ 14757 w 21900"/>
                <a:gd name="connsiteY85" fmla="*/ 9368 h 20168"/>
                <a:gd name="connsiteX86" fmla="*/ 15055 w 21900"/>
                <a:gd name="connsiteY86" fmla="*/ 9070 h 20168"/>
                <a:gd name="connsiteX87" fmla="*/ 15947 w 21900"/>
                <a:gd name="connsiteY87" fmla="*/ 9070 h 20168"/>
                <a:gd name="connsiteX88" fmla="*/ 16304 w 21900"/>
                <a:gd name="connsiteY88" fmla="*/ 9368 h 20168"/>
                <a:gd name="connsiteX89" fmla="*/ 16304 w 21900"/>
                <a:gd name="connsiteY89" fmla="*/ 9368 h 20168"/>
                <a:gd name="connsiteX0" fmla="*/ 10830 w 21900"/>
                <a:gd name="connsiteY0" fmla="*/ 5609 h 17006"/>
                <a:gd name="connsiteX1" fmla="*/ 10175 w 21900"/>
                <a:gd name="connsiteY1" fmla="*/ 6206 h 17006"/>
                <a:gd name="connsiteX2" fmla="*/ 10830 w 21900"/>
                <a:gd name="connsiteY2" fmla="*/ 6803 h 17006"/>
                <a:gd name="connsiteX3" fmla="*/ 11425 w 21900"/>
                <a:gd name="connsiteY3" fmla="*/ 6206 h 17006"/>
                <a:gd name="connsiteX4" fmla="*/ 10830 w 21900"/>
                <a:gd name="connsiteY4" fmla="*/ 5609 h 17006"/>
                <a:gd name="connsiteX5" fmla="*/ 21600 w 21900"/>
                <a:gd name="connsiteY5" fmla="*/ 6206 h 17006"/>
                <a:gd name="connsiteX6" fmla="*/ 0 w 21900"/>
                <a:gd name="connsiteY6" fmla="*/ 6206 h 17006"/>
                <a:gd name="connsiteX7" fmla="*/ 10830 w 21900"/>
                <a:gd name="connsiteY7" fmla="*/ 17006 h 17006"/>
                <a:gd name="connsiteX8" fmla="*/ 21600 w 21900"/>
                <a:gd name="connsiteY8" fmla="*/ 6206 h 17006"/>
                <a:gd name="connsiteX9" fmla="*/ 10830 w 21900"/>
                <a:gd name="connsiteY9" fmla="*/ 15574 h 17006"/>
                <a:gd name="connsiteX10" fmla="*/ 1488 w 21900"/>
                <a:gd name="connsiteY10" fmla="*/ 6206 h 17006"/>
                <a:gd name="connsiteX11" fmla="*/ 20112 w 21900"/>
                <a:gd name="connsiteY11" fmla="*/ 6206 h 17006"/>
                <a:gd name="connsiteX12" fmla="*/ 10830 w 21900"/>
                <a:gd name="connsiteY12" fmla="*/ 15574 h 17006"/>
                <a:gd name="connsiteX13" fmla="*/ 10830 w 21900"/>
                <a:gd name="connsiteY13" fmla="*/ 0 h 17006"/>
                <a:gd name="connsiteX14" fmla="*/ 4582 w 21900"/>
                <a:gd name="connsiteY14" fmla="*/ 6206 h 17006"/>
                <a:gd name="connsiteX15" fmla="*/ 10830 w 21900"/>
                <a:gd name="connsiteY15" fmla="*/ 12471 h 17006"/>
                <a:gd name="connsiteX16" fmla="*/ 17018 w 21900"/>
                <a:gd name="connsiteY16" fmla="*/ 6206 h 17006"/>
                <a:gd name="connsiteX17" fmla="*/ 10830 w 21900"/>
                <a:gd name="connsiteY17" fmla="*/ 0 h 17006"/>
                <a:gd name="connsiteX18" fmla="*/ 13626 w 21900"/>
                <a:gd name="connsiteY18" fmla="*/ 2984 h 17006"/>
                <a:gd name="connsiteX19" fmla="*/ 14221 w 21900"/>
                <a:gd name="connsiteY19" fmla="*/ 2328 h 17006"/>
                <a:gd name="connsiteX20" fmla="*/ 14698 w 21900"/>
                <a:gd name="connsiteY20" fmla="*/ 2328 h 17006"/>
                <a:gd name="connsiteX21" fmla="*/ 14698 w 21900"/>
                <a:gd name="connsiteY21" fmla="*/ 2805 h 17006"/>
                <a:gd name="connsiteX22" fmla="*/ 14043 w 21900"/>
                <a:gd name="connsiteY22" fmla="*/ 3402 h 17006"/>
                <a:gd name="connsiteX23" fmla="*/ 13626 w 21900"/>
                <a:gd name="connsiteY23" fmla="*/ 3402 h 17006"/>
                <a:gd name="connsiteX24" fmla="*/ 13626 w 21900"/>
                <a:gd name="connsiteY24" fmla="*/ 2984 h 17006"/>
                <a:gd name="connsiteX25" fmla="*/ 10473 w 21900"/>
                <a:gd name="connsiteY25" fmla="*/ 1075 h 17006"/>
                <a:gd name="connsiteX26" fmla="*/ 10830 w 21900"/>
                <a:gd name="connsiteY26" fmla="*/ 716 h 17006"/>
                <a:gd name="connsiteX27" fmla="*/ 11127 w 21900"/>
                <a:gd name="connsiteY27" fmla="*/ 1075 h 17006"/>
                <a:gd name="connsiteX28" fmla="*/ 11127 w 21900"/>
                <a:gd name="connsiteY28" fmla="*/ 1970 h 17006"/>
                <a:gd name="connsiteX29" fmla="*/ 10830 w 21900"/>
                <a:gd name="connsiteY29" fmla="*/ 2268 h 17006"/>
                <a:gd name="connsiteX30" fmla="*/ 10473 w 21900"/>
                <a:gd name="connsiteY30" fmla="*/ 1970 h 17006"/>
                <a:gd name="connsiteX31" fmla="*/ 10473 w 21900"/>
                <a:gd name="connsiteY31" fmla="*/ 1075 h 17006"/>
                <a:gd name="connsiteX32" fmla="*/ 6545 w 21900"/>
                <a:gd name="connsiteY32" fmla="*/ 6564 h 17006"/>
                <a:gd name="connsiteX33" fmla="*/ 5653 w 21900"/>
                <a:gd name="connsiteY33" fmla="*/ 6564 h 17006"/>
                <a:gd name="connsiteX34" fmla="*/ 5296 w 21900"/>
                <a:gd name="connsiteY34" fmla="*/ 6206 h 17006"/>
                <a:gd name="connsiteX35" fmla="*/ 5653 w 21900"/>
                <a:gd name="connsiteY35" fmla="*/ 5908 h 17006"/>
                <a:gd name="connsiteX36" fmla="*/ 6545 w 21900"/>
                <a:gd name="connsiteY36" fmla="*/ 5908 h 17006"/>
                <a:gd name="connsiteX37" fmla="*/ 6843 w 21900"/>
                <a:gd name="connsiteY37" fmla="*/ 6206 h 17006"/>
                <a:gd name="connsiteX38" fmla="*/ 6545 w 21900"/>
                <a:gd name="connsiteY38" fmla="*/ 6564 h 17006"/>
                <a:gd name="connsiteX39" fmla="*/ 7974 w 21900"/>
                <a:gd name="connsiteY39" fmla="*/ 9488 h 17006"/>
                <a:gd name="connsiteX40" fmla="*/ 7379 w 21900"/>
                <a:gd name="connsiteY40" fmla="*/ 10084 h 17006"/>
                <a:gd name="connsiteX41" fmla="*/ 6902 w 21900"/>
                <a:gd name="connsiteY41" fmla="*/ 10084 h 17006"/>
                <a:gd name="connsiteX42" fmla="*/ 6902 w 21900"/>
                <a:gd name="connsiteY42" fmla="*/ 9667 h 17006"/>
                <a:gd name="connsiteX43" fmla="*/ 7557 w 21900"/>
                <a:gd name="connsiteY43" fmla="*/ 9010 h 17006"/>
                <a:gd name="connsiteX44" fmla="*/ 7974 w 21900"/>
                <a:gd name="connsiteY44" fmla="*/ 9010 h 17006"/>
                <a:gd name="connsiteX45" fmla="*/ 7974 w 21900"/>
                <a:gd name="connsiteY45" fmla="*/ 9488 h 17006"/>
                <a:gd name="connsiteX46" fmla="*/ 7974 w 21900"/>
                <a:gd name="connsiteY46" fmla="*/ 3402 h 17006"/>
                <a:gd name="connsiteX47" fmla="*/ 7557 w 21900"/>
                <a:gd name="connsiteY47" fmla="*/ 3402 h 17006"/>
                <a:gd name="connsiteX48" fmla="*/ 6902 w 21900"/>
                <a:gd name="connsiteY48" fmla="*/ 2805 h 17006"/>
                <a:gd name="connsiteX49" fmla="*/ 6902 w 21900"/>
                <a:gd name="connsiteY49" fmla="*/ 2328 h 17006"/>
                <a:gd name="connsiteX50" fmla="*/ 7379 w 21900"/>
                <a:gd name="connsiteY50" fmla="*/ 2328 h 17006"/>
                <a:gd name="connsiteX51" fmla="*/ 7974 w 21900"/>
                <a:gd name="connsiteY51" fmla="*/ 2984 h 17006"/>
                <a:gd name="connsiteX52" fmla="*/ 7974 w 21900"/>
                <a:gd name="connsiteY52" fmla="*/ 3402 h 17006"/>
                <a:gd name="connsiteX53" fmla="*/ 11127 w 21900"/>
                <a:gd name="connsiteY53" fmla="*/ 11397 h 17006"/>
                <a:gd name="connsiteX54" fmla="*/ 10830 w 21900"/>
                <a:gd name="connsiteY54" fmla="*/ 11696 h 17006"/>
                <a:gd name="connsiteX55" fmla="*/ 10473 w 21900"/>
                <a:gd name="connsiteY55" fmla="*/ 11397 h 17006"/>
                <a:gd name="connsiteX56" fmla="*/ 10473 w 21900"/>
                <a:gd name="connsiteY56" fmla="*/ 10502 h 17006"/>
                <a:gd name="connsiteX57" fmla="*/ 10830 w 21900"/>
                <a:gd name="connsiteY57" fmla="*/ 10204 h 17006"/>
                <a:gd name="connsiteX58" fmla="*/ 11127 w 21900"/>
                <a:gd name="connsiteY58" fmla="*/ 10502 h 17006"/>
                <a:gd name="connsiteX59" fmla="*/ 11127 w 21900"/>
                <a:gd name="connsiteY59" fmla="*/ 11397 h 17006"/>
                <a:gd name="connsiteX60" fmla="*/ 13031 w 21900"/>
                <a:gd name="connsiteY60" fmla="*/ 10920 h 17006"/>
                <a:gd name="connsiteX61" fmla="*/ 12436 w 21900"/>
                <a:gd name="connsiteY61" fmla="*/ 10741 h 17006"/>
                <a:gd name="connsiteX62" fmla="*/ 10889 w 21900"/>
                <a:gd name="connsiteY62" fmla="*/ 7459 h 17006"/>
                <a:gd name="connsiteX63" fmla="*/ 10830 w 21900"/>
                <a:gd name="connsiteY63" fmla="*/ 7459 h 17006"/>
                <a:gd name="connsiteX64" fmla="*/ 9521 w 21900"/>
                <a:gd name="connsiteY64" fmla="*/ 6206 h 17006"/>
                <a:gd name="connsiteX65" fmla="*/ 10294 w 21900"/>
                <a:gd name="connsiteY65" fmla="*/ 5072 h 17006"/>
                <a:gd name="connsiteX66" fmla="*/ 10294 w 21900"/>
                <a:gd name="connsiteY66" fmla="*/ 3342 h 17006"/>
                <a:gd name="connsiteX67" fmla="*/ 10770 w 21900"/>
                <a:gd name="connsiteY67" fmla="*/ 2865 h 17006"/>
                <a:gd name="connsiteX68" fmla="*/ 11246 w 21900"/>
                <a:gd name="connsiteY68" fmla="*/ 3342 h 17006"/>
                <a:gd name="connsiteX69" fmla="*/ 11246 w 21900"/>
                <a:gd name="connsiteY69" fmla="*/ 5013 h 17006"/>
                <a:gd name="connsiteX70" fmla="*/ 12079 w 21900"/>
                <a:gd name="connsiteY70" fmla="*/ 6206 h 17006"/>
                <a:gd name="connsiteX71" fmla="*/ 11722 w 21900"/>
                <a:gd name="connsiteY71" fmla="*/ 7101 h 17006"/>
                <a:gd name="connsiteX72" fmla="*/ 13269 w 21900"/>
                <a:gd name="connsiteY72" fmla="*/ 10323 h 17006"/>
                <a:gd name="connsiteX73" fmla="*/ 13031 w 21900"/>
                <a:gd name="connsiteY73" fmla="*/ 10920 h 17006"/>
                <a:gd name="connsiteX74" fmla="*/ 14698 w 21900"/>
                <a:gd name="connsiteY74" fmla="*/ 10084 h 17006"/>
                <a:gd name="connsiteX75" fmla="*/ 14221 w 21900"/>
                <a:gd name="connsiteY75" fmla="*/ 10084 h 17006"/>
                <a:gd name="connsiteX76" fmla="*/ 13626 w 21900"/>
                <a:gd name="connsiteY76" fmla="*/ 9488 h 17006"/>
                <a:gd name="connsiteX77" fmla="*/ 13626 w 21900"/>
                <a:gd name="connsiteY77" fmla="*/ 9010 h 17006"/>
                <a:gd name="connsiteX78" fmla="*/ 14043 w 21900"/>
                <a:gd name="connsiteY78" fmla="*/ 9010 h 17006"/>
                <a:gd name="connsiteX79" fmla="*/ 14698 w 21900"/>
                <a:gd name="connsiteY79" fmla="*/ 9667 h 17006"/>
                <a:gd name="connsiteX80" fmla="*/ 14698 w 21900"/>
                <a:gd name="connsiteY80" fmla="*/ 10084 h 17006"/>
                <a:gd name="connsiteX81" fmla="*/ 16304 w 21900"/>
                <a:gd name="connsiteY81" fmla="*/ 6206 h 17006"/>
                <a:gd name="connsiteX82" fmla="*/ 15947 w 21900"/>
                <a:gd name="connsiteY82" fmla="*/ 6564 h 17006"/>
                <a:gd name="connsiteX83" fmla="*/ 15055 w 21900"/>
                <a:gd name="connsiteY83" fmla="*/ 6564 h 17006"/>
                <a:gd name="connsiteX84" fmla="*/ 14757 w 21900"/>
                <a:gd name="connsiteY84" fmla="*/ 6206 h 17006"/>
                <a:gd name="connsiteX85" fmla="*/ 15055 w 21900"/>
                <a:gd name="connsiteY85" fmla="*/ 5908 h 17006"/>
                <a:gd name="connsiteX86" fmla="*/ 15947 w 21900"/>
                <a:gd name="connsiteY86" fmla="*/ 5908 h 17006"/>
                <a:gd name="connsiteX87" fmla="*/ 16304 w 21900"/>
                <a:gd name="connsiteY87" fmla="*/ 6206 h 17006"/>
                <a:gd name="connsiteX88" fmla="*/ 16304 w 21900"/>
                <a:gd name="connsiteY88" fmla="*/ 6206 h 17006"/>
                <a:gd name="connsiteX0" fmla="*/ 10830 w 21900"/>
                <a:gd name="connsiteY0" fmla="*/ 5609 h 17006"/>
                <a:gd name="connsiteX1" fmla="*/ 10175 w 21900"/>
                <a:gd name="connsiteY1" fmla="*/ 6206 h 17006"/>
                <a:gd name="connsiteX2" fmla="*/ 10830 w 21900"/>
                <a:gd name="connsiteY2" fmla="*/ 6803 h 17006"/>
                <a:gd name="connsiteX3" fmla="*/ 11425 w 21900"/>
                <a:gd name="connsiteY3" fmla="*/ 6206 h 17006"/>
                <a:gd name="connsiteX4" fmla="*/ 10830 w 21900"/>
                <a:gd name="connsiteY4" fmla="*/ 5609 h 17006"/>
                <a:gd name="connsiteX5" fmla="*/ 21600 w 21900"/>
                <a:gd name="connsiteY5" fmla="*/ 6206 h 17006"/>
                <a:gd name="connsiteX6" fmla="*/ 0 w 21900"/>
                <a:gd name="connsiteY6" fmla="*/ 6206 h 17006"/>
                <a:gd name="connsiteX7" fmla="*/ 10830 w 21900"/>
                <a:gd name="connsiteY7" fmla="*/ 17006 h 17006"/>
                <a:gd name="connsiteX8" fmla="*/ 21600 w 21900"/>
                <a:gd name="connsiteY8" fmla="*/ 6206 h 17006"/>
                <a:gd name="connsiteX9" fmla="*/ 10830 w 21900"/>
                <a:gd name="connsiteY9" fmla="*/ 15574 h 17006"/>
                <a:gd name="connsiteX10" fmla="*/ 20112 w 21900"/>
                <a:gd name="connsiteY10" fmla="*/ 6206 h 17006"/>
                <a:gd name="connsiteX11" fmla="*/ 10830 w 21900"/>
                <a:gd name="connsiteY11" fmla="*/ 15574 h 17006"/>
                <a:gd name="connsiteX12" fmla="*/ 10830 w 21900"/>
                <a:gd name="connsiteY12" fmla="*/ 0 h 17006"/>
                <a:gd name="connsiteX13" fmla="*/ 4582 w 21900"/>
                <a:gd name="connsiteY13" fmla="*/ 6206 h 17006"/>
                <a:gd name="connsiteX14" fmla="*/ 10830 w 21900"/>
                <a:gd name="connsiteY14" fmla="*/ 12471 h 17006"/>
                <a:gd name="connsiteX15" fmla="*/ 17018 w 21900"/>
                <a:gd name="connsiteY15" fmla="*/ 6206 h 17006"/>
                <a:gd name="connsiteX16" fmla="*/ 10830 w 21900"/>
                <a:gd name="connsiteY16" fmla="*/ 0 h 17006"/>
                <a:gd name="connsiteX17" fmla="*/ 13626 w 21900"/>
                <a:gd name="connsiteY17" fmla="*/ 2984 h 17006"/>
                <a:gd name="connsiteX18" fmla="*/ 14221 w 21900"/>
                <a:gd name="connsiteY18" fmla="*/ 2328 h 17006"/>
                <a:gd name="connsiteX19" fmla="*/ 14698 w 21900"/>
                <a:gd name="connsiteY19" fmla="*/ 2328 h 17006"/>
                <a:gd name="connsiteX20" fmla="*/ 14698 w 21900"/>
                <a:gd name="connsiteY20" fmla="*/ 2805 h 17006"/>
                <a:gd name="connsiteX21" fmla="*/ 14043 w 21900"/>
                <a:gd name="connsiteY21" fmla="*/ 3402 h 17006"/>
                <a:gd name="connsiteX22" fmla="*/ 13626 w 21900"/>
                <a:gd name="connsiteY22" fmla="*/ 3402 h 17006"/>
                <a:gd name="connsiteX23" fmla="*/ 13626 w 21900"/>
                <a:gd name="connsiteY23" fmla="*/ 2984 h 17006"/>
                <a:gd name="connsiteX24" fmla="*/ 10473 w 21900"/>
                <a:gd name="connsiteY24" fmla="*/ 1075 h 17006"/>
                <a:gd name="connsiteX25" fmla="*/ 10830 w 21900"/>
                <a:gd name="connsiteY25" fmla="*/ 716 h 17006"/>
                <a:gd name="connsiteX26" fmla="*/ 11127 w 21900"/>
                <a:gd name="connsiteY26" fmla="*/ 1075 h 17006"/>
                <a:gd name="connsiteX27" fmla="*/ 11127 w 21900"/>
                <a:gd name="connsiteY27" fmla="*/ 1970 h 17006"/>
                <a:gd name="connsiteX28" fmla="*/ 10830 w 21900"/>
                <a:gd name="connsiteY28" fmla="*/ 2268 h 17006"/>
                <a:gd name="connsiteX29" fmla="*/ 10473 w 21900"/>
                <a:gd name="connsiteY29" fmla="*/ 1970 h 17006"/>
                <a:gd name="connsiteX30" fmla="*/ 10473 w 21900"/>
                <a:gd name="connsiteY30" fmla="*/ 1075 h 17006"/>
                <a:gd name="connsiteX31" fmla="*/ 6545 w 21900"/>
                <a:gd name="connsiteY31" fmla="*/ 6564 h 17006"/>
                <a:gd name="connsiteX32" fmla="*/ 5653 w 21900"/>
                <a:gd name="connsiteY32" fmla="*/ 6564 h 17006"/>
                <a:gd name="connsiteX33" fmla="*/ 5296 w 21900"/>
                <a:gd name="connsiteY33" fmla="*/ 6206 h 17006"/>
                <a:gd name="connsiteX34" fmla="*/ 5653 w 21900"/>
                <a:gd name="connsiteY34" fmla="*/ 5908 h 17006"/>
                <a:gd name="connsiteX35" fmla="*/ 6545 w 21900"/>
                <a:gd name="connsiteY35" fmla="*/ 5908 h 17006"/>
                <a:gd name="connsiteX36" fmla="*/ 6843 w 21900"/>
                <a:gd name="connsiteY36" fmla="*/ 6206 h 17006"/>
                <a:gd name="connsiteX37" fmla="*/ 6545 w 21900"/>
                <a:gd name="connsiteY37" fmla="*/ 6564 h 17006"/>
                <a:gd name="connsiteX38" fmla="*/ 7974 w 21900"/>
                <a:gd name="connsiteY38" fmla="*/ 9488 h 17006"/>
                <a:gd name="connsiteX39" fmla="*/ 7379 w 21900"/>
                <a:gd name="connsiteY39" fmla="*/ 10084 h 17006"/>
                <a:gd name="connsiteX40" fmla="*/ 6902 w 21900"/>
                <a:gd name="connsiteY40" fmla="*/ 10084 h 17006"/>
                <a:gd name="connsiteX41" fmla="*/ 6902 w 21900"/>
                <a:gd name="connsiteY41" fmla="*/ 9667 h 17006"/>
                <a:gd name="connsiteX42" fmla="*/ 7557 w 21900"/>
                <a:gd name="connsiteY42" fmla="*/ 9010 h 17006"/>
                <a:gd name="connsiteX43" fmla="*/ 7974 w 21900"/>
                <a:gd name="connsiteY43" fmla="*/ 9010 h 17006"/>
                <a:gd name="connsiteX44" fmla="*/ 7974 w 21900"/>
                <a:gd name="connsiteY44" fmla="*/ 9488 h 17006"/>
                <a:gd name="connsiteX45" fmla="*/ 7974 w 21900"/>
                <a:gd name="connsiteY45" fmla="*/ 3402 h 17006"/>
                <a:gd name="connsiteX46" fmla="*/ 7557 w 21900"/>
                <a:gd name="connsiteY46" fmla="*/ 3402 h 17006"/>
                <a:gd name="connsiteX47" fmla="*/ 6902 w 21900"/>
                <a:gd name="connsiteY47" fmla="*/ 2805 h 17006"/>
                <a:gd name="connsiteX48" fmla="*/ 6902 w 21900"/>
                <a:gd name="connsiteY48" fmla="*/ 2328 h 17006"/>
                <a:gd name="connsiteX49" fmla="*/ 7379 w 21900"/>
                <a:gd name="connsiteY49" fmla="*/ 2328 h 17006"/>
                <a:gd name="connsiteX50" fmla="*/ 7974 w 21900"/>
                <a:gd name="connsiteY50" fmla="*/ 2984 h 17006"/>
                <a:gd name="connsiteX51" fmla="*/ 7974 w 21900"/>
                <a:gd name="connsiteY51" fmla="*/ 3402 h 17006"/>
                <a:gd name="connsiteX52" fmla="*/ 11127 w 21900"/>
                <a:gd name="connsiteY52" fmla="*/ 11397 h 17006"/>
                <a:gd name="connsiteX53" fmla="*/ 10830 w 21900"/>
                <a:gd name="connsiteY53" fmla="*/ 11696 h 17006"/>
                <a:gd name="connsiteX54" fmla="*/ 10473 w 21900"/>
                <a:gd name="connsiteY54" fmla="*/ 11397 h 17006"/>
                <a:gd name="connsiteX55" fmla="*/ 10473 w 21900"/>
                <a:gd name="connsiteY55" fmla="*/ 10502 h 17006"/>
                <a:gd name="connsiteX56" fmla="*/ 10830 w 21900"/>
                <a:gd name="connsiteY56" fmla="*/ 10204 h 17006"/>
                <a:gd name="connsiteX57" fmla="*/ 11127 w 21900"/>
                <a:gd name="connsiteY57" fmla="*/ 10502 h 17006"/>
                <a:gd name="connsiteX58" fmla="*/ 11127 w 21900"/>
                <a:gd name="connsiteY58" fmla="*/ 11397 h 17006"/>
                <a:gd name="connsiteX59" fmla="*/ 13031 w 21900"/>
                <a:gd name="connsiteY59" fmla="*/ 10920 h 17006"/>
                <a:gd name="connsiteX60" fmla="*/ 12436 w 21900"/>
                <a:gd name="connsiteY60" fmla="*/ 10741 h 17006"/>
                <a:gd name="connsiteX61" fmla="*/ 10889 w 21900"/>
                <a:gd name="connsiteY61" fmla="*/ 7459 h 17006"/>
                <a:gd name="connsiteX62" fmla="*/ 10830 w 21900"/>
                <a:gd name="connsiteY62" fmla="*/ 7459 h 17006"/>
                <a:gd name="connsiteX63" fmla="*/ 9521 w 21900"/>
                <a:gd name="connsiteY63" fmla="*/ 6206 h 17006"/>
                <a:gd name="connsiteX64" fmla="*/ 10294 w 21900"/>
                <a:gd name="connsiteY64" fmla="*/ 5072 h 17006"/>
                <a:gd name="connsiteX65" fmla="*/ 10294 w 21900"/>
                <a:gd name="connsiteY65" fmla="*/ 3342 h 17006"/>
                <a:gd name="connsiteX66" fmla="*/ 10770 w 21900"/>
                <a:gd name="connsiteY66" fmla="*/ 2865 h 17006"/>
                <a:gd name="connsiteX67" fmla="*/ 11246 w 21900"/>
                <a:gd name="connsiteY67" fmla="*/ 3342 h 17006"/>
                <a:gd name="connsiteX68" fmla="*/ 11246 w 21900"/>
                <a:gd name="connsiteY68" fmla="*/ 5013 h 17006"/>
                <a:gd name="connsiteX69" fmla="*/ 12079 w 21900"/>
                <a:gd name="connsiteY69" fmla="*/ 6206 h 17006"/>
                <a:gd name="connsiteX70" fmla="*/ 11722 w 21900"/>
                <a:gd name="connsiteY70" fmla="*/ 7101 h 17006"/>
                <a:gd name="connsiteX71" fmla="*/ 13269 w 21900"/>
                <a:gd name="connsiteY71" fmla="*/ 10323 h 17006"/>
                <a:gd name="connsiteX72" fmla="*/ 13031 w 21900"/>
                <a:gd name="connsiteY72" fmla="*/ 10920 h 17006"/>
                <a:gd name="connsiteX73" fmla="*/ 14698 w 21900"/>
                <a:gd name="connsiteY73" fmla="*/ 10084 h 17006"/>
                <a:gd name="connsiteX74" fmla="*/ 14221 w 21900"/>
                <a:gd name="connsiteY74" fmla="*/ 10084 h 17006"/>
                <a:gd name="connsiteX75" fmla="*/ 13626 w 21900"/>
                <a:gd name="connsiteY75" fmla="*/ 9488 h 17006"/>
                <a:gd name="connsiteX76" fmla="*/ 13626 w 21900"/>
                <a:gd name="connsiteY76" fmla="*/ 9010 h 17006"/>
                <a:gd name="connsiteX77" fmla="*/ 14043 w 21900"/>
                <a:gd name="connsiteY77" fmla="*/ 9010 h 17006"/>
                <a:gd name="connsiteX78" fmla="*/ 14698 w 21900"/>
                <a:gd name="connsiteY78" fmla="*/ 9667 h 17006"/>
                <a:gd name="connsiteX79" fmla="*/ 14698 w 21900"/>
                <a:gd name="connsiteY79" fmla="*/ 10084 h 17006"/>
                <a:gd name="connsiteX80" fmla="*/ 16304 w 21900"/>
                <a:gd name="connsiteY80" fmla="*/ 6206 h 17006"/>
                <a:gd name="connsiteX81" fmla="*/ 15947 w 21900"/>
                <a:gd name="connsiteY81" fmla="*/ 6564 h 17006"/>
                <a:gd name="connsiteX82" fmla="*/ 15055 w 21900"/>
                <a:gd name="connsiteY82" fmla="*/ 6564 h 17006"/>
                <a:gd name="connsiteX83" fmla="*/ 14757 w 21900"/>
                <a:gd name="connsiteY83" fmla="*/ 6206 h 17006"/>
                <a:gd name="connsiteX84" fmla="*/ 15055 w 21900"/>
                <a:gd name="connsiteY84" fmla="*/ 5908 h 17006"/>
                <a:gd name="connsiteX85" fmla="*/ 15947 w 21900"/>
                <a:gd name="connsiteY85" fmla="*/ 5908 h 17006"/>
                <a:gd name="connsiteX86" fmla="*/ 16304 w 21900"/>
                <a:gd name="connsiteY86" fmla="*/ 6206 h 17006"/>
                <a:gd name="connsiteX87" fmla="*/ 16304 w 21900"/>
                <a:gd name="connsiteY87" fmla="*/ 6206 h 17006"/>
                <a:gd name="connsiteX0" fmla="*/ 6248 w 17018"/>
                <a:gd name="connsiteY0" fmla="*/ 5609 h 17006"/>
                <a:gd name="connsiteX1" fmla="*/ 5593 w 17018"/>
                <a:gd name="connsiteY1" fmla="*/ 6206 h 17006"/>
                <a:gd name="connsiteX2" fmla="*/ 6248 w 17018"/>
                <a:gd name="connsiteY2" fmla="*/ 6803 h 17006"/>
                <a:gd name="connsiteX3" fmla="*/ 6843 w 17018"/>
                <a:gd name="connsiteY3" fmla="*/ 6206 h 17006"/>
                <a:gd name="connsiteX4" fmla="*/ 6248 w 17018"/>
                <a:gd name="connsiteY4" fmla="*/ 5609 h 17006"/>
                <a:gd name="connsiteX5" fmla="*/ 17018 w 17018"/>
                <a:gd name="connsiteY5" fmla="*/ 6206 h 17006"/>
                <a:gd name="connsiteX6" fmla="*/ 6248 w 17018"/>
                <a:gd name="connsiteY6" fmla="*/ 17006 h 17006"/>
                <a:gd name="connsiteX7" fmla="*/ 17018 w 17018"/>
                <a:gd name="connsiteY7" fmla="*/ 6206 h 17006"/>
                <a:gd name="connsiteX8" fmla="*/ 6248 w 17018"/>
                <a:gd name="connsiteY8" fmla="*/ 15574 h 17006"/>
                <a:gd name="connsiteX9" fmla="*/ 15530 w 17018"/>
                <a:gd name="connsiteY9" fmla="*/ 6206 h 17006"/>
                <a:gd name="connsiteX10" fmla="*/ 6248 w 17018"/>
                <a:gd name="connsiteY10" fmla="*/ 15574 h 17006"/>
                <a:gd name="connsiteX11" fmla="*/ 6248 w 17018"/>
                <a:gd name="connsiteY11" fmla="*/ 0 h 17006"/>
                <a:gd name="connsiteX12" fmla="*/ 0 w 17018"/>
                <a:gd name="connsiteY12" fmla="*/ 6206 h 17006"/>
                <a:gd name="connsiteX13" fmla="*/ 6248 w 17018"/>
                <a:gd name="connsiteY13" fmla="*/ 12471 h 17006"/>
                <a:gd name="connsiteX14" fmla="*/ 12436 w 17018"/>
                <a:gd name="connsiteY14" fmla="*/ 6206 h 17006"/>
                <a:gd name="connsiteX15" fmla="*/ 6248 w 17018"/>
                <a:gd name="connsiteY15" fmla="*/ 0 h 17006"/>
                <a:gd name="connsiteX16" fmla="*/ 9044 w 17018"/>
                <a:gd name="connsiteY16" fmla="*/ 2984 h 17006"/>
                <a:gd name="connsiteX17" fmla="*/ 9639 w 17018"/>
                <a:gd name="connsiteY17" fmla="*/ 2328 h 17006"/>
                <a:gd name="connsiteX18" fmla="*/ 10116 w 17018"/>
                <a:gd name="connsiteY18" fmla="*/ 2328 h 17006"/>
                <a:gd name="connsiteX19" fmla="*/ 10116 w 17018"/>
                <a:gd name="connsiteY19" fmla="*/ 2805 h 17006"/>
                <a:gd name="connsiteX20" fmla="*/ 9461 w 17018"/>
                <a:gd name="connsiteY20" fmla="*/ 3402 h 17006"/>
                <a:gd name="connsiteX21" fmla="*/ 9044 w 17018"/>
                <a:gd name="connsiteY21" fmla="*/ 3402 h 17006"/>
                <a:gd name="connsiteX22" fmla="*/ 9044 w 17018"/>
                <a:gd name="connsiteY22" fmla="*/ 2984 h 17006"/>
                <a:gd name="connsiteX23" fmla="*/ 5891 w 17018"/>
                <a:gd name="connsiteY23" fmla="*/ 1075 h 17006"/>
                <a:gd name="connsiteX24" fmla="*/ 6248 w 17018"/>
                <a:gd name="connsiteY24" fmla="*/ 716 h 17006"/>
                <a:gd name="connsiteX25" fmla="*/ 6545 w 17018"/>
                <a:gd name="connsiteY25" fmla="*/ 1075 h 17006"/>
                <a:gd name="connsiteX26" fmla="*/ 6545 w 17018"/>
                <a:gd name="connsiteY26" fmla="*/ 1970 h 17006"/>
                <a:gd name="connsiteX27" fmla="*/ 6248 w 17018"/>
                <a:gd name="connsiteY27" fmla="*/ 2268 h 17006"/>
                <a:gd name="connsiteX28" fmla="*/ 5891 w 17018"/>
                <a:gd name="connsiteY28" fmla="*/ 1970 h 17006"/>
                <a:gd name="connsiteX29" fmla="*/ 5891 w 17018"/>
                <a:gd name="connsiteY29" fmla="*/ 1075 h 17006"/>
                <a:gd name="connsiteX30" fmla="*/ 1963 w 17018"/>
                <a:gd name="connsiteY30" fmla="*/ 6564 h 17006"/>
                <a:gd name="connsiteX31" fmla="*/ 1071 w 17018"/>
                <a:gd name="connsiteY31" fmla="*/ 6564 h 17006"/>
                <a:gd name="connsiteX32" fmla="*/ 714 w 17018"/>
                <a:gd name="connsiteY32" fmla="*/ 6206 h 17006"/>
                <a:gd name="connsiteX33" fmla="*/ 1071 w 17018"/>
                <a:gd name="connsiteY33" fmla="*/ 5908 h 17006"/>
                <a:gd name="connsiteX34" fmla="*/ 1963 w 17018"/>
                <a:gd name="connsiteY34" fmla="*/ 5908 h 17006"/>
                <a:gd name="connsiteX35" fmla="*/ 2261 w 17018"/>
                <a:gd name="connsiteY35" fmla="*/ 6206 h 17006"/>
                <a:gd name="connsiteX36" fmla="*/ 1963 w 17018"/>
                <a:gd name="connsiteY36" fmla="*/ 6564 h 17006"/>
                <a:gd name="connsiteX37" fmla="*/ 3392 w 17018"/>
                <a:gd name="connsiteY37" fmla="*/ 9488 h 17006"/>
                <a:gd name="connsiteX38" fmla="*/ 2797 w 17018"/>
                <a:gd name="connsiteY38" fmla="*/ 10084 h 17006"/>
                <a:gd name="connsiteX39" fmla="*/ 2320 w 17018"/>
                <a:gd name="connsiteY39" fmla="*/ 10084 h 17006"/>
                <a:gd name="connsiteX40" fmla="*/ 2320 w 17018"/>
                <a:gd name="connsiteY40" fmla="*/ 9667 h 17006"/>
                <a:gd name="connsiteX41" fmla="*/ 2975 w 17018"/>
                <a:gd name="connsiteY41" fmla="*/ 9010 h 17006"/>
                <a:gd name="connsiteX42" fmla="*/ 3392 w 17018"/>
                <a:gd name="connsiteY42" fmla="*/ 9010 h 17006"/>
                <a:gd name="connsiteX43" fmla="*/ 3392 w 17018"/>
                <a:gd name="connsiteY43" fmla="*/ 9488 h 17006"/>
                <a:gd name="connsiteX44" fmla="*/ 3392 w 17018"/>
                <a:gd name="connsiteY44" fmla="*/ 3402 h 17006"/>
                <a:gd name="connsiteX45" fmla="*/ 2975 w 17018"/>
                <a:gd name="connsiteY45" fmla="*/ 3402 h 17006"/>
                <a:gd name="connsiteX46" fmla="*/ 2320 w 17018"/>
                <a:gd name="connsiteY46" fmla="*/ 2805 h 17006"/>
                <a:gd name="connsiteX47" fmla="*/ 2320 w 17018"/>
                <a:gd name="connsiteY47" fmla="*/ 2328 h 17006"/>
                <a:gd name="connsiteX48" fmla="*/ 2797 w 17018"/>
                <a:gd name="connsiteY48" fmla="*/ 2328 h 17006"/>
                <a:gd name="connsiteX49" fmla="*/ 3392 w 17018"/>
                <a:gd name="connsiteY49" fmla="*/ 2984 h 17006"/>
                <a:gd name="connsiteX50" fmla="*/ 3392 w 17018"/>
                <a:gd name="connsiteY50" fmla="*/ 3402 h 17006"/>
                <a:gd name="connsiteX51" fmla="*/ 6545 w 17018"/>
                <a:gd name="connsiteY51" fmla="*/ 11397 h 17006"/>
                <a:gd name="connsiteX52" fmla="*/ 6248 w 17018"/>
                <a:gd name="connsiteY52" fmla="*/ 11696 h 17006"/>
                <a:gd name="connsiteX53" fmla="*/ 5891 w 17018"/>
                <a:gd name="connsiteY53" fmla="*/ 11397 h 17006"/>
                <a:gd name="connsiteX54" fmla="*/ 5891 w 17018"/>
                <a:gd name="connsiteY54" fmla="*/ 10502 h 17006"/>
                <a:gd name="connsiteX55" fmla="*/ 6248 w 17018"/>
                <a:gd name="connsiteY55" fmla="*/ 10204 h 17006"/>
                <a:gd name="connsiteX56" fmla="*/ 6545 w 17018"/>
                <a:gd name="connsiteY56" fmla="*/ 10502 h 17006"/>
                <a:gd name="connsiteX57" fmla="*/ 6545 w 17018"/>
                <a:gd name="connsiteY57" fmla="*/ 11397 h 17006"/>
                <a:gd name="connsiteX58" fmla="*/ 8449 w 17018"/>
                <a:gd name="connsiteY58" fmla="*/ 10920 h 17006"/>
                <a:gd name="connsiteX59" fmla="*/ 7854 w 17018"/>
                <a:gd name="connsiteY59" fmla="*/ 10741 h 17006"/>
                <a:gd name="connsiteX60" fmla="*/ 6307 w 17018"/>
                <a:gd name="connsiteY60" fmla="*/ 7459 h 17006"/>
                <a:gd name="connsiteX61" fmla="*/ 6248 w 17018"/>
                <a:gd name="connsiteY61" fmla="*/ 7459 h 17006"/>
                <a:gd name="connsiteX62" fmla="*/ 4939 w 17018"/>
                <a:gd name="connsiteY62" fmla="*/ 6206 h 17006"/>
                <a:gd name="connsiteX63" fmla="*/ 5712 w 17018"/>
                <a:gd name="connsiteY63" fmla="*/ 5072 h 17006"/>
                <a:gd name="connsiteX64" fmla="*/ 5712 w 17018"/>
                <a:gd name="connsiteY64" fmla="*/ 3342 h 17006"/>
                <a:gd name="connsiteX65" fmla="*/ 6188 w 17018"/>
                <a:gd name="connsiteY65" fmla="*/ 2865 h 17006"/>
                <a:gd name="connsiteX66" fmla="*/ 6664 w 17018"/>
                <a:gd name="connsiteY66" fmla="*/ 3342 h 17006"/>
                <a:gd name="connsiteX67" fmla="*/ 6664 w 17018"/>
                <a:gd name="connsiteY67" fmla="*/ 5013 h 17006"/>
                <a:gd name="connsiteX68" fmla="*/ 7497 w 17018"/>
                <a:gd name="connsiteY68" fmla="*/ 6206 h 17006"/>
                <a:gd name="connsiteX69" fmla="*/ 7140 w 17018"/>
                <a:gd name="connsiteY69" fmla="*/ 7101 h 17006"/>
                <a:gd name="connsiteX70" fmla="*/ 8687 w 17018"/>
                <a:gd name="connsiteY70" fmla="*/ 10323 h 17006"/>
                <a:gd name="connsiteX71" fmla="*/ 8449 w 17018"/>
                <a:gd name="connsiteY71" fmla="*/ 10920 h 17006"/>
                <a:gd name="connsiteX72" fmla="*/ 10116 w 17018"/>
                <a:gd name="connsiteY72" fmla="*/ 10084 h 17006"/>
                <a:gd name="connsiteX73" fmla="*/ 9639 w 17018"/>
                <a:gd name="connsiteY73" fmla="*/ 10084 h 17006"/>
                <a:gd name="connsiteX74" fmla="*/ 9044 w 17018"/>
                <a:gd name="connsiteY74" fmla="*/ 9488 h 17006"/>
                <a:gd name="connsiteX75" fmla="*/ 9044 w 17018"/>
                <a:gd name="connsiteY75" fmla="*/ 9010 h 17006"/>
                <a:gd name="connsiteX76" fmla="*/ 9461 w 17018"/>
                <a:gd name="connsiteY76" fmla="*/ 9010 h 17006"/>
                <a:gd name="connsiteX77" fmla="*/ 10116 w 17018"/>
                <a:gd name="connsiteY77" fmla="*/ 9667 h 17006"/>
                <a:gd name="connsiteX78" fmla="*/ 10116 w 17018"/>
                <a:gd name="connsiteY78" fmla="*/ 10084 h 17006"/>
                <a:gd name="connsiteX79" fmla="*/ 11722 w 17018"/>
                <a:gd name="connsiteY79" fmla="*/ 6206 h 17006"/>
                <a:gd name="connsiteX80" fmla="*/ 11365 w 17018"/>
                <a:gd name="connsiteY80" fmla="*/ 6564 h 17006"/>
                <a:gd name="connsiteX81" fmla="*/ 10473 w 17018"/>
                <a:gd name="connsiteY81" fmla="*/ 6564 h 17006"/>
                <a:gd name="connsiteX82" fmla="*/ 10175 w 17018"/>
                <a:gd name="connsiteY82" fmla="*/ 6206 h 17006"/>
                <a:gd name="connsiteX83" fmla="*/ 10473 w 17018"/>
                <a:gd name="connsiteY83" fmla="*/ 5908 h 17006"/>
                <a:gd name="connsiteX84" fmla="*/ 11365 w 17018"/>
                <a:gd name="connsiteY84" fmla="*/ 5908 h 17006"/>
                <a:gd name="connsiteX85" fmla="*/ 11722 w 17018"/>
                <a:gd name="connsiteY85" fmla="*/ 6206 h 17006"/>
                <a:gd name="connsiteX86" fmla="*/ 11722 w 17018"/>
                <a:gd name="connsiteY86" fmla="*/ 6206 h 17006"/>
                <a:gd name="connsiteX0" fmla="*/ 6248 w 17018"/>
                <a:gd name="connsiteY0" fmla="*/ 5609 h 17006"/>
                <a:gd name="connsiteX1" fmla="*/ 5593 w 17018"/>
                <a:gd name="connsiteY1" fmla="*/ 6206 h 17006"/>
                <a:gd name="connsiteX2" fmla="*/ 6248 w 17018"/>
                <a:gd name="connsiteY2" fmla="*/ 6803 h 17006"/>
                <a:gd name="connsiteX3" fmla="*/ 6843 w 17018"/>
                <a:gd name="connsiteY3" fmla="*/ 6206 h 17006"/>
                <a:gd name="connsiteX4" fmla="*/ 6248 w 17018"/>
                <a:gd name="connsiteY4" fmla="*/ 5609 h 17006"/>
                <a:gd name="connsiteX5" fmla="*/ 17018 w 17018"/>
                <a:gd name="connsiteY5" fmla="*/ 6206 h 17006"/>
                <a:gd name="connsiteX6" fmla="*/ 6248 w 17018"/>
                <a:gd name="connsiteY6" fmla="*/ 17006 h 17006"/>
                <a:gd name="connsiteX7" fmla="*/ 17018 w 17018"/>
                <a:gd name="connsiteY7" fmla="*/ 6206 h 17006"/>
                <a:gd name="connsiteX8" fmla="*/ 6248 w 17018"/>
                <a:gd name="connsiteY8" fmla="*/ 0 h 17006"/>
                <a:gd name="connsiteX9" fmla="*/ 0 w 17018"/>
                <a:gd name="connsiteY9" fmla="*/ 6206 h 17006"/>
                <a:gd name="connsiteX10" fmla="*/ 6248 w 17018"/>
                <a:gd name="connsiteY10" fmla="*/ 12471 h 17006"/>
                <a:gd name="connsiteX11" fmla="*/ 12436 w 17018"/>
                <a:gd name="connsiteY11" fmla="*/ 6206 h 17006"/>
                <a:gd name="connsiteX12" fmla="*/ 6248 w 17018"/>
                <a:gd name="connsiteY12" fmla="*/ 0 h 17006"/>
                <a:gd name="connsiteX13" fmla="*/ 9044 w 17018"/>
                <a:gd name="connsiteY13" fmla="*/ 2984 h 17006"/>
                <a:gd name="connsiteX14" fmla="*/ 9639 w 17018"/>
                <a:gd name="connsiteY14" fmla="*/ 2328 h 17006"/>
                <a:gd name="connsiteX15" fmla="*/ 10116 w 17018"/>
                <a:gd name="connsiteY15" fmla="*/ 2328 h 17006"/>
                <a:gd name="connsiteX16" fmla="*/ 10116 w 17018"/>
                <a:gd name="connsiteY16" fmla="*/ 2805 h 17006"/>
                <a:gd name="connsiteX17" fmla="*/ 9461 w 17018"/>
                <a:gd name="connsiteY17" fmla="*/ 3402 h 17006"/>
                <a:gd name="connsiteX18" fmla="*/ 9044 w 17018"/>
                <a:gd name="connsiteY18" fmla="*/ 3402 h 17006"/>
                <a:gd name="connsiteX19" fmla="*/ 9044 w 17018"/>
                <a:gd name="connsiteY19" fmla="*/ 2984 h 17006"/>
                <a:gd name="connsiteX20" fmla="*/ 5891 w 17018"/>
                <a:gd name="connsiteY20" fmla="*/ 1075 h 17006"/>
                <a:gd name="connsiteX21" fmla="*/ 6248 w 17018"/>
                <a:gd name="connsiteY21" fmla="*/ 716 h 17006"/>
                <a:gd name="connsiteX22" fmla="*/ 6545 w 17018"/>
                <a:gd name="connsiteY22" fmla="*/ 1075 h 17006"/>
                <a:gd name="connsiteX23" fmla="*/ 6545 w 17018"/>
                <a:gd name="connsiteY23" fmla="*/ 1970 h 17006"/>
                <a:gd name="connsiteX24" fmla="*/ 6248 w 17018"/>
                <a:gd name="connsiteY24" fmla="*/ 2268 h 17006"/>
                <a:gd name="connsiteX25" fmla="*/ 5891 w 17018"/>
                <a:gd name="connsiteY25" fmla="*/ 1970 h 17006"/>
                <a:gd name="connsiteX26" fmla="*/ 5891 w 17018"/>
                <a:gd name="connsiteY26" fmla="*/ 1075 h 17006"/>
                <a:gd name="connsiteX27" fmla="*/ 1963 w 17018"/>
                <a:gd name="connsiteY27" fmla="*/ 6564 h 17006"/>
                <a:gd name="connsiteX28" fmla="*/ 1071 w 17018"/>
                <a:gd name="connsiteY28" fmla="*/ 6564 h 17006"/>
                <a:gd name="connsiteX29" fmla="*/ 714 w 17018"/>
                <a:gd name="connsiteY29" fmla="*/ 6206 h 17006"/>
                <a:gd name="connsiteX30" fmla="*/ 1071 w 17018"/>
                <a:gd name="connsiteY30" fmla="*/ 5908 h 17006"/>
                <a:gd name="connsiteX31" fmla="*/ 1963 w 17018"/>
                <a:gd name="connsiteY31" fmla="*/ 5908 h 17006"/>
                <a:gd name="connsiteX32" fmla="*/ 2261 w 17018"/>
                <a:gd name="connsiteY32" fmla="*/ 6206 h 17006"/>
                <a:gd name="connsiteX33" fmla="*/ 1963 w 17018"/>
                <a:gd name="connsiteY33" fmla="*/ 6564 h 17006"/>
                <a:gd name="connsiteX34" fmla="*/ 3392 w 17018"/>
                <a:gd name="connsiteY34" fmla="*/ 9488 h 17006"/>
                <a:gd name="connsiteX35" fmla="*/ 2797 w 17018"/>
                <a:gd name="connsiteY35" fmla="*/ 10084 h 17006"/>
                <a:gd name="connsiteX36" fmla="*/ 2320 w 17018"/>
                <a:gd name="connsiteY36" fmla="*/ 10084 h 17006"/>
                <a:gd name="connsiteX37" fmla="*/ 2320 w 17018"/>
                <a:gd name="connsiteY37" fmla="*/ 9667 h 17006"/>
                <a:gd name="connsiteX38" fmla="*/ 2975 w 17018"/>
                <a:gd name="connsiteY38" fmla="*/ 9010 h 17006"/>
                <a:gd name="connsiteX39" fmla="*/ 3392 w 17018"/>
                <a:gd name="connsiteY39" fmla="*/ 9010 h 17006"/>
                <a:gd name="connsiteX40" fmla="*/ 3392 w 17018"/>
                <a:gd name="connsiteY40" fmla="*/ 9488 h 17006"/>
                <a:gd name="connsiteX41" fmla="*/ 3392 w 17018"/>
                <a:gd name="connsiteY41" fmla="*/ 3402 h 17006"/>
                <a:gd name="connsiteX42" fmla="*/ 2975 w 17018"/>
                <a:gd name="connsiteY42" fmla="*/ 3402 h 17006"/>
                <a:gd name="connsiteX43" fmla="*/ 2320 w 17018"/>
                <a:gd name="connsiteY43" fmla="*/ 2805 h 17006"/>
                <a:gd name="connsiteX44" fmla="*/ 2320 w 17018"/>
                <a:gd name="connsiteY44" fmla="*/ 2328 h 17006"/>
                <a:gd name="connsiteX45" fmla="*/ 2797 w 17018"/>
                <a:gd name="connsiteY45" fmla="*/ 2328 h 17006"/>
                <a:gd name="connsiteX46" fmla="*/ 3392 w 17018"/>
                <a:gd name="connsiteY46" fmla="*/ 2984 h 17006"/>
                <a:gd name="connsiteX47" fmla="*/ 3392 w 17018"/>
                <a:gd name="connsiteY47" fmla="*/ 3402 h 17006"/>
                <a:gd name="connsiteX48" fmla="*/ 6545 w 17018"/>
                <a:gd name="connsiteY48" fmla="*/ 11397 h 17006"/>
                <a:gd name="connsiteX49" fmla="*/ 6248 w 17018"/>
                <a:gd name="connsiteY49" fmla="*/ 11696 h 17006"/>
                <a:gd name="connsiteX50" fmla="*/ 5891 w 17018"/>
                <a:gd name="connsiteY50" fmla="*/ 11397 h 17006"/>
                <a:gd name="connsiteX51" fmla="*/ 5891 w 17018"/>
                <a:gd name="connsiteY51" fmla="*/ 10502 h 17006"/>
                <a:gd name="connsiteX52" fmla="*/ 6248 w 17018"/>
                <a:gd name="connsiteY52" fmla="*/ 10204 h 17006"/>
                <a:gd name="connsiteX53" fmla="*/ 6545 w 17018"/>
                <a:gd name="connsiteY53" fmla="*/ 10502 h 17006"/>
                <a:gd name="connsiteX54" fmla="*/ 6545 w 17018"/>
                <a:gd name="connsiteY54" fmla="*/ 11397 h 17006"/>
                <a:gd name="connsiteX55" fmla="*/ 8449 w 17018"/>
                <a:gd name="connsiteY55" fmla="*/ 10920 h 17006"/>
                <a:gd name="connsiteX56" fmla="*/ 7854 w 17018"/>
                <a:gd name="connsiteY56" fmla="*/ 10741 h 17006"/>
                <a:gd name="connsiteX57" fmla="*/ 6307 w 17018"/>
                <a:gd name="connsiteY57" fmla="*/ 7459 h 17006"/>
                <a:gd name="connsiteX58" fmla="*/ 6248 w 17018"/>
                <a:gd name="connsiteY58" fmla="*/ 7459 h 17006"/>
                <a:gd name="connsiteX59" fmla="*/ 4939 w 17018"/>
                <a:gd name="connsiteY59" fmla="*/ 6206 h 17006"/>
                <a:gd name="connsiteX60" fmla="*/ 5712 w 17018"/>
                <a:gd name="connsiteY60" fmla="*/ 5072 h 17006"/>
                <a:gd name="connsiteX61" fmla="*/ 5712 w 17018"/>
                <a:gd name="connsiteY61" fmla="*/ 3342 h 17006"/>
                <a:gd name="connsiteX62" fmla="*/ 6188 w 17018"/>
                <a:gd name="connsiteY62" fmla="*/ 2865 h 17006"/>
                <a:gd name="connsiteX63" fmla="*/ 6664 w 17018"/>
                <a:gd name="connsiteY63" fmla="*/ 3342 h 17006"/>
                <a:gd name="connsiteX64" fmla="*/ 6664 w 17018"/>
                <a:gd name="connsiteY64" fmla="*/ 5013 h 17006"/>
                <a:gd name="connsiteX65" fmla="*/ 7497 w 17018"/>
                <a:gd name="connsiteY65" fmla="*/ 6206 h 17006"/>
                <a:gd name="connsiteX66" fmla="*/ 7140 w 17018"/>
                <a:gd name="connsiteY66" fmla="*/ 7101 h 17006"/>
                <a:gd name="connsiteX67" fmla="*/ 8687 w 17018"/>
                <a:gd name="connsiteY67" fmla="*/ 10323 h 17006"/>
                <a:gd name="connsiteX68" fmla="*/ 8449 w 17018"/>
                <a:gd name="connsiteY68" fmla="*/ 10920 h 17006"/>
                <a:gd name="connsiteX69" fmla="*/ 10116 w 17018"/>
                <a:gd name="connsiteY69" fmla="*/ 10084 h 17006"/>
                <a:gd name="connsiteX70" fmla="*/ 9639 w 17018"/>
                <a:gd name="connsiteY70" fmla="*/ 10084 h 17006"/>
                <a:gd name="connsiteX71" fmla="*/ 9044 w 17018"/>
                <a:gd name="connsiteY71" fmla="*/ 9488 h 17006"/>
                <a:gd name="connsiteX72" fmla="*/ 9044 w 17018"/>
                <a:gd name="connsiteY72" fmla="*/ 9010 h 17006"/>
                <a:gd name="connsiteX73" fmla="*/ 9461 w 17018"/>
                <a:gd name="connsiteY73" fmla="*/ 9010 h 17006"/>
                <a:gd name="connsiteX74" fmla="*/ 10116 w 17018"/>
                <a:gd name="connsiteY74" fmla="*/ 9667 h 17006"/>
                <a:gd name="connsiteX75" fmla="*/ 10116 w 17018"/>
                <a:gd name="connsiteY75" fmla="*/ 10084 h 17006"/>
                <a:gd name="connsiteX76" fmla="*/ 11722 w 17018"/>
                <a:gd name="connsiteY76" fmla="*/ 6206 h 17006"/>
                <a:gd name="connsiteX77" fmla="*/ 11365 w 17018"/>
                <a:gd name="connsiteY77" fmla="*/ 6564 h 17006"/>
                <a:gd name="connsiteX78" fmla="*/ 10473 w 17018"/>
                <a:gd name="connsiteY78" fmla="*/ 6564 h 17006"/>
                <a:gd name="connsiteX79" fmla="*/ 10175 w 17018"/>
                <a:gd name="connsiteY79" fmla="*/ 6206 h 17006"/>
                <a:gd name="connsiteX80" fmla="*/ 10473 w 17018"/>
                <a:gd name="connsiteY80" fmla="*/ 5908 h 17006"/>
                <a:gd name="connsiteX81" fmla="*/ 11365 w 17018"/>
                <a:gd name="connsiteY81" fmla="*/ 5908 h 17006"/>
                <a:gd name="connsiteX82" fmla="*/ 11722 w 17018"/>
                <a:gd name="connsiteY82" fmla="*/ 6206 h 17006"/>
                <a:gd name="connsiteX83" fmla="*/ 11722 w 17018"/>
                <a:gd name="connsiteY83" fmla="*/ 6206 h 17006"/>
                <a:gd name="connsiteX0" fmla="*/ 6248 w 12436"/>
                <a:gd name="connsiteY0" fmla="*/ 5609 h 12471"/>
                <a:gd name="connsiteX1" fmla="*/ 5593 w 12436"/>
                <a:gd name="connsiteY1" fmla="*/ 6206 h 12471"/>
                <a:gd name="connsiteX2" fmla="*/ 6248 w 12436"/>
                <a:gd name="connsiteY2" fmla="*/ 6803 h 12471"/>
                <a:gd name="connsiteX3" fmla="*/ 6843 w 12436"/>
                <a:gd name="connsiteY3" fmla="*/ 6206 h 12471"/>
                <a:gd name="connsiteX4" fmla="*/ 6248 w 12436"/>
                <a:gd name="connsiteY4" fmla="*/ 5609 h 12471"/>
                <a:gd name="connsiteX5" fmla="*/ 6248 w 12436"/>
                <a:gd name="connsiteY5" fmla="*/ 0 h 12471"/>
                <a:gd name="connsiteX6" fmla="*/ 0 w 12436"/>
                <a:gd name="connsiteY6" fmla="*/ 6206 h 12471"/>
                <a:gd name="connsiteX7" fmla="*/ 6248 w 12436"/>
                <a:gd name="connsiteY7" fmla="*/ 12471 h 12471"/>
                <a:gd name="connsiteX8" fmla="*/ 12436 w 12436"/>
                <a:gd name="connsiteY8" fmla="*/ 6206 h 12471"/>
                <a:gd name="connsiteX9" fmla="*/ 6248 w 12436"/>
                <a:gd name="connsiteY9" fmla="*/ 0 h 12471"/>
                <a:gd name="connsiteX10" fmla="*/ 9044 w 12436"/>
                <a:gd name="connsiteY10" fmla="*/ 2984 h 12471"/>
                <a:gd name="connsiteX11" fmla="*/ 9639 w 12436"/>
                <a:gd name="connsiteY11" fmla="*/ 2328 h 12471"/>
                <a:gd name="connsiteX12" fmla="*/ 10116 w 12436"/>
                <a:gd name="connsiteY12" fmla="*/ 2328 h 12471"/>
                <a:gd name="connsiteX13" fmla="*/ 10116 w 12436"/>
                <a:gd name="connsiteY13" fmla="*/ 2805 h 12471"/>
                <a:gd name="connsiteX14" fmla="*/ 9461 w 12436"/>
                <a:gd name="connsiteY14" fmla="*/ 3402 h 12471"/>
                <a:gd name="connsiteX15" fmla="*/ 9044 w 12436"/>
                <a:gd name="connsiteY15" fmla="*/ 3402 h 12471"/>
                <a:gd name="connsiteX16" fmla="*/ 9044 w 12436"/>
                <a:gd name="connsiteY16" fmla="*/ 2984 h 12471"/>
                <a:gd name="connsiteX17" fmla="*/ 5891 w 12436"/>
                <a:gd name="connsiteY17" fmla="*/ 1075 h 12471"/>
                <a:gd name="connsiteX18" fmla="*/ 6248 w 12436"/>
                <a:gd name="connsiteY18" fmla="*/ 716 h 12471"/>
                <a:gd name="connsiteX19" fmla="*/ 6545 w 12436"/>
                <a:gd name="connsiteY19" fmla="*/ 1075 h 12471"/>
                <a:gd name="connsiteX20" fmla="*/ 6545 w 12436"/>
                <a:gd name="connsiteY20" fmla="*/ 1970 h 12471"/>
                <a:gd name="connsiteX21" fmla="*/ 6248 w 12436"/>
                <a:gd name="connsiteY21" fmla="*/ 2268 h 12471"/>
                <a:gd name="connsiteX22" fmla="*/ 5891 w 12436"/>
                <a:gd name="connsiteY22" fmla="*/ 1970 h 12471"/>
                <a:gd name="connsiteX23" fmla="*/ 5891 w 12436"/>
                <a:gd name="connsiteY23" fmla="*/ 1075 h 12471"/>
                <a:gd name="connsiteX24" fmla="*/ 1963 w 12436"/>
                <a:gd name="connsiteY24" fmla="*/ 6564 h 12471"/>
                <a:gd name="connsiteX25" fmla="*/ 1071 w 12436"/>
                <a:gd name="connsiteY25" fmla="*/ 6564 h 12471"/>
                <a:gd name="connsiteX26" fmla="*/ 714 w 12436"/>
                <a:gd name="connsiteY26" fmla="*/ 6206 h 12471"/>
                <a:gd name="connsiteX27" fmla="*/ 1071 w 12436"/>
                <a:gd name="connsiteY27" fmla="*/ 5908 h 12471"/>
                <a:gd name="connsiteX28" fmla="*/ 1963 w 12436"/>
                <a:gd name="connsiteY28" fmla="*/ 5908 h 12471"/>
                <a:gd name="connsiteX29" fmla="*/ 2261 w 12436"/>
                <a:gd name="connsiteY29" fmla="*/ 6206 h 12471"/>
                <a:gd name="connsiteX30" fmla="*/ 1963 w 12436"/>
                <a:gd name="connsiteY30" fmla="*/ 6564 h 12471"/>
                <a:gd name="connsiteX31" fmla="*/ 3392 w 12436"/>
                <a:gd name="connsiteY31" fmla="*/ 9488 h 12471"/>
                <a:gd name="connsiteX32" fmla="*/ 2797 w 12436"/>
                <a:gd name="connsiteY32" fmla="*/ 10084 h 12471"/>
                <a:gd name="connsiteX33" fmla="*/ 2320 w 12436"/>
                <a:gd name="connsiteY33" fmla="*/ 10084 h 12471"/>
                <a:gd name="connsiteX34" fmla="*/ 2320 w 12436"/>
                <a:gd name="connsiteY34" fmla="*/ 9667 h 12471"/>
                <a:gd name="connsiteX35" fmla="*/ 2975 w 12436"/>
                <a:gd name="connsiteY35" fmla="*/ 9010 h 12471"/>
                <a:gd name="connsiteX36" fmla="*/ 3392 w 12436"/>
                <a:gd name="connsiteY36" fmla="*/ 9010 h 12471"/>
                <a:gd name="connsiteX37" fmla="*/ 3392 w 12436"/>
                <a:gd name="connsiteY37" fmla="*/ 9488 h 12471"/>
                <a:gd name="connsiteX38" fmla="*/ 3392 w 12436"/>
                <a:gd name="connsiteY38" fmla="*/ 3402 h 12471"/>
                <a:gd name="connsiteX39" fmla="*/ 2975 w 12436"/>
                <a:gd name="connsiteY39" fmla="*/ 3402 h 12471"/>
                <a:gd name="connsiteX40" fmla="*/ 2320 w 12436"/>
                <a:gd name="connsiteY40" fmla="*/ 2805 h 12471"/>
                <a:gd name="connsiteX41" fmla="*/ 2320 w 12436"/>
                <a:gd name="connsiteY41" fmla="*/ 2328 h 12471"/>
                <a:gd name="connsiteX42" fmla="*/ 2797 w 12436"/>
                <a:gd name="connsiteY42" fmla="*/ 2328 h 12471"/>
                <a:gd name="connsiteX43" fmla="*/ 3392 w 12436"/>
                <a:gd name="connsiteY43" fmla="*/ 2984 h 12471"/>
                <a:gd name="connsiteX44" fmla="*/ 3392 w 12436"/>
                <a:gd name="connsiteY44" fmla="*/ 3402 h 12471"/>
                <a:gd name="connsiteX45" fmla="*/ 6545 w 12436"/>
                <a:gd name="connsiteY45" fmla="*/ 11397 h 12471"/>
                <a:gd name="connsiteX46" fmla="*/ 6248 w 12436"/>
                <a:gd name="connsiteY46" fmla="*/ 11696 h 12471"/>
                <a:gd name="connsiteX47" fmla="*/ 5891 w 12436"/>
                <a:gd name="connsiteY47" fmla="*/ 11397 h 12471"/>
                <a:gd name="connsiteX48" fmla="*/ 5891 w 12436"/>
                <a:gd name="connsiteY48" fmla="*/ 10502 h 12471"/>
                <a:gd name="connsiteX49" fmla="*/ 6248 w 12436"/>
                <a:gd name="connsiteY49" fmla="*/ 10204 h 12471"/>
                <a:gd name="connsiteX50" fmla="*/ 6545 w 12436"/>
                <a:gd name="connsiteY50" fmla="*/ 10502 h 12471"/>
                <a:gd name="connsiteX51" fmla="*/ 6545 w 12436"/>
                <a:gd name="connsiteY51" fmla="*/ 11397 h 12471"/>
                <a:gd name="connsiteX52" fmla="*/ 8449 w 12436"/>
                <a:gd name="connsiteY52" fmla="*/ 10920 h 12471"/>
                <a:gd name="connsiteX53" fmla="*/ 7854 w 12436"/>
                <a:gd name="connsiteY53" fmla="*/ 10741 h 12471"/>
                <a:gd name="connsiteX54" fmla="*/ 6307 w 12436"/>
                <a:gd name="connsiteY54" fmla="*/ 7459 h 12471"/>
                <a:gd name="connsiteX55" fmla="*/ 6248 w 12436"/>
                <a:gd name="connsiteY55" fmla="*/ 7459 h 12471"/>
                <a:gd name="connsiteX56" fmla="*/ 4939 w 12436"/>
                <a:gd name="connsiteY56" fmla="*/ 6206 h 12471"/>
                <a:gd name="connsiteX57" fmla="*/ 5712 w 12436"/>
                <a:gd name="connsiteY57" fmla="*/ 5072 h 12471"/>
                <a:gd name="connsiteX58" fmla="*/ 5712 w 12436"/>
                <a:gd name="connsiteY58" fmla="*/ 3342 h 12471"/>
                <a:gd name="connsiteX59" fmla="*/ 6188 w 12436"/>
                <a:gd name="connsiteY59" fmla="*/ 2865 h 12471"/>
                <a:gd name="connsiteX60" fmla="*/ 6664 w 12436"/>
                <a:gd name="connsiteY60" fmla="*/ 3342 h 12471"/>
                <a:gd name="connsiteX61" fmla="*/ 6664 w 12436"/>
                <a:gd name="connsiteY61" fmla="*/ 5013 h 12471"/>
                <a:gd name="connsiteX62" fmla="*/ 7497 w 12436"/>
                <a:gd name="connsiteY62" fmla="*/ 6206 h 12471"/>
                <a:gd name="connsiteX63" fmla="*/ 7140 w 12436"/>
                <a:gd name="connsiteY63" fmla="*/ 7101 h 12471"/>
                <a:gd name="connsiteX64" fmla="*/ 8687 w 12436"/>
                <a:gd name="connsiteY64" fmla="*/ 10323 h 12471"/>
                <a:gd name="connsiteX65" fmla="*/ 8449 w 12436"/>
                <a:gd name="connsiteY65" fmla="*/ 10920 h 12471"/>
                <a:gd name="connsiteX66" fmla="*/ 10116 w 12436"/>
                <a:gd name="connsiteY66" fmla="*/ 10084 h 12471"/>
                <a:gd name="connsiteX67" fmla="*/ 9639 w 12436"/>
                <a:gd name="connsiteY67" fmla="*/ 10084 h 12471"/>
                <a:gd name="connsiteX68" fmla="*/ 9044 w 12436"/>
                <a:gd name="connsiteY68" fmla="*/ 9488 h 12471"/>
                <a:gd name="connsiteX69" fmla="*/ 9044 w 12436"/>
                <a:gd name="connsiteY69" fmla="*/ 9010 h 12471"/>
                <a:gd name="connsiteX70" fmla="*/ 9461 w 12436"/>
                <a:gd name="connsiteY70" fmla="*/ 9010 h 12471"/>
                <a:gd name="connsiteX71" fmla="*/ 10116 w 12436"/>
                <a:gd name="connsiteY71" fmla="*/ 9667 h 12471"/>
                <a:gd name="connsiteX72" fmla="*/ 10116 w 12436"/>
                <a:gd name="connsiteY72" fmla="*/ 10084 h 12471"/>
                <a:gd name="connsiteX73" fmla="*/ 11722 w 12436"/>
                <a:gd name="connsiteY73" fmla="*/ 6206 h 12471"/>
                <a:gd name="connsiteX74" fmla="*/ 11365 w 12436"/>
                <a:gd name="connsiteY74" fmla="*/ 6564 h 12471"/>
                <a:gd name="connsiteX75" fmla="*/ 10473 w 12436"/>
                <a:gd name="connsiteY75" fmla="*/ 6564 h 12471"/>
                <a:gd name="connsiteX76" fmla="*/ 10175 w 12436"/>
                <a:gd name="connsiteY76" fmla="*/ 6206 h 12471"/>
                <a:gd name="connsiteX77" fmla="*/ 10473 w 12436"/>
                <a:gd name="connsiteY77" fmla="*/ 5908 h 12471"/>
                <a:gd name="connsiteX78" fmla="*/ 11365 w 12436"/>
                <a:gd name="connsiteY78" fmla="*/ 5908 h 12471"/>
                <a:gd name="connsiteX79" fmla="*/ 11722 w 12436"/>
                <a:gd name="connsiteY79" fmla="*/ 6206 h 12471"/>
                <a:gd name="connsiteX80" fmla="*/ 11722 w 12436"/>
                <a:gd name="connsiteY80" fmla="*/ 6206 h 1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436" h="12471">
                  <a:moveTo>
                    <a:pt x="6248" y="5609"/>
                  </a:moveTo>
                  <a:cubicBezTo>
                    <a:pt x="5891" y="5609"/>
                    <a:pt x="5593" y="5908"/>
                    <a:pt x="5593" y="6206"/>
                  </a:cubicBezTo>
                  <a:cubicBezTo>
                    <a:pt x="5593" y="6564"/>
                    <a:pt x="5891" y="6803"/>
                    <a:pt x="6248" y="6803"/>
                  </a:cubicBezTo>
                  <a:cubicBezTo>
                    <a:pt x="6545" y="6803"/>
                    <a:pt x="6843" y="6564"/>
                    <a:pt x="6843" y="6206"/>
                  </a:cubicBezTo>
                  <a:cubicBezTo>
                    <a:pt x="6843" y="5908"/>
                    <a:pt x="6545" y="5609"/>
                    <a:pt x="6248" y="5609"/>
                  </a:cubicBezTo>
                  <a:close/>
                  <a:moveTo>
                    <a:pt x="6248" y="0"/>
                  </a:moveTo>
                  <a:cubicBezTo>
                    <a:pt x="2797" y="0"/>
                    <a:pt x="0" y="2805"/>
                    <a:pt x="0" y="6206"/>
                  </a:cubicBezTo>
                  <a:cubicBezTo>
                    <a:pt x="0" y="9667"/>
                    <a:pt x="2797" y="12471"/>
                    <a:pt x="6248" y="12471"/>
                  </a:cubicBezTo>
                  <a:cubicBezTo>
                    <a:pt x="9639" y="12471"/>
                    <a:pt x="12436" y="9667"/>
                    <a:pt x="12436" y="6206"/>
                  </a:cubicBezTo>
                  <a:cubicBezTo>
                    <a:pt x="12436" y="2805"/>
                    <a:pt x="9639" y="0"/>
                    <a:pt x="6248" y="0"/>
                  </a:cubicBezTo>
                  <a:close/>
                  <a:moveTo>
                    <a:pt x="9044" y="2984"/>
                  </a:moveTo>
                  <a:lnTo>
                    <a:pt x="9639" y="2328"/>
                  </a:lnTo>
                  <a:cubicBezTo>
                    <a:pt x="9758" y="2208"/>
                    <a:pt x="9997" y="2208"/>
                    <a:pt x="10116" y="2328"/>
                  </a:cubicBezTo>
                  <a:cubicBezTo>
                    <a:pt x="10235" y="2447"/>
                    <a:pt x="10235" y="2686"/>
                    <a:pt x="10116" y="2805"/>
                  </a:cubicBezTo>
                  <a:lnTo>
                    <a:pt x="9461" y="3402"/>
                  </a:lnTo>
                  <a:cubicBezTo>
                    <a:pt x="9342" y="3521"/>
                    <a:pt x="9163" y="3521"/>
                    <a:pt x="9044" y="3402"/>
                  </a:cubicBezTo>
                  <a:cubicBezTo>
                    <a:pt x="8866" y="3282"/>
                    <a:pt x="8866" y="3103"/>
                    <a:pt x="9044" y="2984"/>
                  </a:cubicBezTo>
                  <a:close/>
                  <a:moveTo>
                    <a:pt x="5891" y="1075"/>
                  </a:moveTo>
                  <a:cubicBezTo>
                    <a:pt x="5891" y="896"/>
                    <a:pt x="6069" y="716"/>
                    <a:pt x="6248" y="716"/>
                  </a:cubicBezTo>
                  <a:cubicBezTo>
                    <a:pt x="6367" y="716"/>
                    <a:pt x="6545" y="896"/>
                    <a:pt x="6545" y="1075"/>
                  </a:cubicBezTo>
                  <a:lnTo>
                    <a:pt x="6545" y="1970"/>
                  </a:lnTo>
                  <a:cubicBezTo>
                    <a:pt x="6545" y="2089"/>
                    <a:pt x="6367" y="2268"/>
                    <a:pt x="6248" y="2268"/>
                  </a:cubicBezTo>
                  <a:cubicBezTo>
                    <a:pt x="6069" y="2268"/>
                    <a:pt x="5891" y="2089"/>
                    <a:pt x="5891" y="1970"/>
                  </a:cubicBezTo>
                  <a:lnTo>
                    <a:pt x="5891" y="1075"/>
                  </a:lnTo>
                  <a:close/>
                  <a:moveTo>
                    <a:pt x="1963" y="6564"/>
                  </a:moveTo>
                  <a:lnTo>
                    <a:pt x="1071" y="6564"/>
                  </a:lnTo>
                  <a:cubicBezTo>
                    <a:pt x="892" y="6564"/>
                    <a:pt x="714" y="6385"/>
                    <a:pt x="714" y="6206"/>
                  </a:cubicBezTo>
                  <a:cubicBezTo>
                    <a:pt x="714" y="6027"/>
                    <a:pt x="892" y="5908"/>
                    <a:pt x="1071" y="5908"/>
                  </a:cubicBezTo>
                  <a:lnTo>
                    <a:pt x="1963" y="5908"/>
                  </a:lnTo>
                  <a:cubicBezTo>
                    <a:pt x="2142" y="5908"/>
                    <a:pt x="2261" y="6027"/>
                    <a:pt x="2261" y="6206"/>
                  </a:cubicBezTo>
                  <a:cubicBezTo>
                    <a:pt x="2261" y="6385"/>
                    <a:pt x="2142" y="6564"/>
                    <a:pt x="1963" y="6564"/>
                  </a:cubicBezTo>
                  <a:close/>
                  <a:moveTo>
                    <a:pt x="3392" y="9488"/>
                  </a:moveTo>
                  <a:lnTo>
                    <a:pt x="2797" y="10084"/>
                  </a:lnTo>
                  <a:cubicBezTo>
                    <a:pt x="2678" y="10263"/>
                    <a:pt x="2499" y="10263"/>
                    <a:pt x="2320" y="10084"/>
                  </a:cubicBezTo>
                  <a:cubicBezTo>
                    <a:pt x="2201" y="9965"/>
                    <a:pt x="2201" y="9786"/>
                    <a:pt x="2320" y="9667"/>
                  </a:cubicBezTo>
                  <a:lnTo>
                    <a:pt x="2975" y="9010"/>
                  </a:lnTo>
                  <a:cubicBezTo>
                    <a:pt x="3094" y="8891"/>
                    <a:pt x="3273" y="8891"/>
                    <a:pt x="3392" y="9010"/>
                  </a:cubicBezTo>
                  <a:cubicBezTo>
                    <a:pt x="3570" y="9130"/>
                    <a:pt x="3570" y="9368"/>
                    <a:pt x="3392" y="9488"/>
                  </a:cubicBezTo>
                  <a:close/>
                  <a:moveTo>
                    <a:pt x="3392" y="3402"/>
                  </a:moveTo>
                  <a:cubicBezTo>
                    <a:pt x="3273" y="3521"/>
                    <a:pt x="3094" y="3521"/>
                    <a:pt x="2975" y="3402"/>
                  </a:cubicBezTo>
                  <a:lnTo>
                    <a:pt x="2320" y="2805"/>
                  </a:lnTo>
                  <a:cubicBezTo>
                    <a:pt x="2201" y="2686"/>
                    <a:pt x="2201" y="2447"/>
                    <a:pt x="2320" y="2328"/>
                  </a:cubicBezTo>
                  <a:cubicBezTo>
                    <a:pt x="2439" y="2208"/>
                    <a:pt x="2678" y="2208"/>
                    <a:pt x="2797" y="2328"/>
                  </a:cubicBezTo>
                  <a:lnTo>
                    <a:pt x="3392" y="2984"/>
                  </a:lnTo>
                  <a:cubicBezTo>
                    <a:pt x="3570" y="3103"/>
                    <a:pt x="3570" y="3282"/>
                    <a:pt x="3392" y="3402"/>
                  </a:cubicBezTo>
                  <a:close/>
                  <a:moveTo>
                    <a:pt x="6545" y="11397"/>
                  </a:moveTo>
                  <a:cubicBezTo>
                    <a:pt x="6545" y="11576"/>
                    <a:pt x="6367" y="11696"/>
                    <a:pt x="6248" y="11696"/>
                  </a:cubicBezTo>
                  <a:cubicBezTo>
                    <a:pt x="6069" y="11696"/>
                    <a:pt x="5891" y="11576"/>
                    <a:pt x="5891" y="11397"/>
                  </a:cubicBezTo>
                  <a:lnTo>
                    <a:pt x="5891" y="10502"/>
                  </a:lnTo>
                  <a:cubicBezTo>
                    <a:pt x="5891" y="10323"/>
                    <a:pt x="6069" y="10204"/>
                    <a:pt x="6248" y="10204"/>
                  </a:cubicBezTo>
                  <a:cubicBezTo>
                    <a:pt x="6367" y="10204"/>
                    <a:pt x="6545" y="10323"/>
                    <a:pt x="6545" y="10502"/>
                  </a:cubicBezTo>
                  <a:lnTo>
                    <a:pt x="6545" y="11397"/>
                  </a:lnTo>
                  <a:close/>
                  <a:moveTo>
                    <a:pt x="8449" y="10920"/>
                  </a:moveTo>
                  <a:cubicBezTo>
                    <a:pt x="8271" y="11039"/>
                    <a:pt x="7973" y="10920"/>
                    <a:pt x="7854" y="10741"/>
                  </a:cubicBezTo>
                  <a:lnTo>
                    <a:pt x="6307" y="7459"/>
                  </a:lnTo>
                  <a:lnTo>
                    <a:pt x="6248" y="7459"/>
                  </a:lnTo>
                  <a:cubicBezTo>
                    <a:pt x="5534" y="7459"/>
                    <a:pt x="4939" y="6922"/>
                    <a:pt x="4939" y="6206"/>
                  </a:cubicBezTo>
                  <a:cubicBezTo>
                    <a:pt x="4939" y="5729"/>
                    <a:pt x="5296" y="5251"/>
                    <a:pt x="5712" y="5072"/>
                  </a:cubicBezTo>
                  <a:lnTo>
                    <a:pt x="5712" y="3342"/>
                  </a:lnTo>
                  <a:cubicBezTo>
                    <a:pt x="5712" y="3103"/>
                    <a:pt x="5950" y="2865"/>
                    <a:pt x="6188" y="2865"/>
                  </a:cubicBezTo>
                  <a:cubicBezTo>
                    <a:pt x="6426" y="2865"/>
                    <a:pt x="6664" y="3103"/>
                    <a:pt x="6664" y="3342"/>
                  </a:cubicBezTo>
                  <a:lnTo>
                    <a:pt x="6664" y="5013"/>
                  </a:lnTo>
                  <a:cubicBezTo>
                    <a:pt x="7140" y="5192"/>
                    <a:pt x="7497" y="5669"/>
                    <a:pt x="7497" y="6206"/>
                  </a:cubicBezTo>
                  <a:cubicBezTo>
                    <a:pt x="7497" y="6564"/>
                    <a:pt x="7319" y="6862"/>
                    <a:pt x="7140" y="7101"/>
                  </a:cubicBezTo>
                  <a:lnTo>
                    <a:pt x="8687" y="10323"/>
                  </a:lnTo>
                  <a:cubicBezTo>
                    <a:pt x="8806" y="10562"/>
                    <a:pt x="8687" y="10800"/>
                    <a:pt x="8449" y="10920"/>
                  </a:cubicBezTo>
                  <a:close/>
                  <a:moveTo>
                    <a:pt x="10116" y="10084"/>
                  </a:moveTo>
                  <a:cubicBezTo>
                    <a:pt x="9997" y="10263"/>
                    <a:pt x="9758" y="10263"/>
                    <a:pt x="9639" y="10084"/>
                  </a:cubicBezTo>
                  <a:lnTo>
                    <a:pt x="9044" y="9488"/>
                  </a:lnTo>
                  <a:cubicBezTo>
                    <a:pt x="8866" y="9368"/>
                    <a:pt x="8866" y="9130"/>
                    <a:pt x="9044" y="9010"/>
                  </a:cubicBezTo>
                  <a:cubicBezTo>
                    <a:pt x="9163" y="8891"/>
                    <a:pt x="9342" y="8891"/>
                    <a:pt x="9461" y="9010"/>
                  </a:cubicBezTo>
                  <a:lnTo>
                    <a:pt x="10116" y="9667"/>
                  </a:lnTo>
                  <a:cubicBezTo>
                    <a:pt x="10235" y="9786"/>
                    <a:pt x="10235" y="9965"/>
                    <a:pt x="10116" y="10084"/>
                  </a:cubicBezTo>
                  <a:close/>
                  <a:moveTo>
                    <a:pt x="11722" y="6206"/>
                  </a:moveTo>
                  <a:cubicBezTo>
                    <a:pt x="11722" y="6385"/>
                    <a:pt x="11544" y="6564"/>
                    <a:pt x="11365" y="6564"/>
                  </a:cubicBezTo>
                  <a:lnTo>
                    <a:pt x="10473" y="6564"/>
                  </a:lnTo>
                  <a:cubicBezTo>
                    <a:pt x="10294" y="6564"/>
                    <a:pt x="10175" y="6385"/>
                    <a:pt x="10175" y="6206"/>
                  </a:cubicBezTo>
                  <a:cubicBezTo>
                    <a:pt x="10175" y="6027"/>
                    <a:pt x="10294" y="5908"/>
                    <a:pt x="10473" y="5908"/>
                  </a:cubicBezTo>
                  <a:lnTo>
                    <a:pt x="11365" y="5908"/>
                  </a:lnTo>
                  <a:cubicBezTo>
                    <a:pt x="11544" y="5908"/>
                    <a:pt x="11722" y="6027"/>
                    <a:pt x="11722" y="6206"/>
                  </a:cubicBezTo>
                  <a:close/>
                  <a:moveTo>
                    <a:pt x="11722" y="6206"/>
                  </a:moveTo>
                </a:path>
              </a:pathLst>
            </a:custGeom>
            <a:solidFill>
              <a:srgbClr val="FFFFFF"/>
            </a:solidFill>
            <a:ln w="9525">
              <a:no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grpSp>
      <p:sp>
        <p:nvSpPr>
          <p:cNvPr id="247" name="Line 25"/>
          <p:cNvSpPr>
            <a:spLocks noChangeShapeType="1"/>
          </p:cNvSpPr>
          <p:nvPr/>
        </p:nvSpPr>
        <p:spPr bwMode="auto">
          <a:xfrm>
            <a:off x="1107890" y="5508498"/>
            <a:ext cx="0" cy="564668"/>
          </a:xfrm>
          <a:prstGeom prst="line">
            <a:avLst/>
          </a:prstGeom>
          <a:noFill/>
          <a:ln w="12700">
            <a:solidFill>
              <a:schemeClr val="tx1"/>
            </a:solid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grpSp>
        <p:nvGrpSpPr>
          <p:cNvPr id="17" name="Group 29"/>
          <p:cNvGrpSpPr>
            <a:grpSpLocks/>
          </p:cNvGrpSpPr>
          <p:nvPr/>
        </p:nvGrpSpPr>
        <p:grpSpPr bwMode="auto">
          <a:xfrm>
            <a:off x="1252389" y="5622609"/>
            <a:ext cx="522733" cy="336447"/>
            <a:chOff x="0" y="0"/>
            <a:chExt cx="1153" cy="743"/>
          </a:xfrm>
        </p:grpSpPr>
        <p:sp>
          <p:nvSpPr>
            <p:cNvPr id="250" name="Freeform 27"/>
            <p:cNvSpPr>
              <a:spLocks/>
            </p:cNvSpPr>
            <p:nvPr/>
          </p:nvSpPr>
          <p:spPr bwMode="auto">
            <a:xfrm>
              <a:off x="0" y="535"/>
              <a:ext cx="1153" cy="208"/>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solidFill>
              <a:srgbClr val="FFFFFF"/>
            </a:solidFill>
            <a:ln w="9525">
              <a:no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sp>
          <p:nvSpPr>
            <p:cNvPr id="251" name="AutoShape 28"/>
            <p:cNvSpPr>
              <a:spLocks/>
            </p:cNvSpPr>
            <p:nvPr/>
          </p:nvSpPr>
          <p:spPr bwMode="auto">
            <a:xfrm>
              <a:off x="139" y="0"/>
              <a:ext cx="882" cy="510"/>
            </a:xfrm>
            <a:custGeom>
              <a:avLst/>
              <a:gdLst>
                <a:gd name="T0" fmla="*/ 441 w 21600"/>
                <a:gd name="T1" fmla="*/ 255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solidFill>
              <a:srgbClr val="FFFFFF"/>
            </a:solidFill>
            <a:ln w="9525">
              <a:noFill/>
              <a:round/>
              <a:headEnd/>
              <a:tailEnd/>
            </a:ln>
          </p:spPr>
          <p:txBody>
            <a:bodyPr lIns="0" tIns="0" rIns="0" bIns="0">
              <a:prstTxWarp prst="textNoShape">
                <a:avLst/>
              </a:prstTxWarp>
            </a:bodyPr>
            <a:lstStyle/>
            <a:p>
              <a:pPr algn="l" rtl="0"/>
              <a:endParaRPr lang="en-US" kern="1200" dirty="0">
                <a:solidFill>
                  <a:srgbClr val="000000"/>
                </a:solidFill>
                <a:latin typeface="Arial"/>
                <a:ea typeface="+mn-ea"/>
                <a:cs typeface="+mn-cs"/>
              </a:endParaRPr>
            </a:p>
          </p:txBody>
        </p:sp>
      </p:grpSp>
      <p:sp>
        <p:nvSpPr>
          <p:cNvPr id="253" name="TextBox 252"/>
          <p:cNvSpPr txBox="1"/>
          <p:nvPr/>
        </p:nvSpPr>
        <p:spPr>
          <a:xfrm>
            <a:off x="3082133" y="3660357"/>
            <a:ext cx="1467039" cy="414123"/>
          </a:xfrm>
          <a:prstGeom prst="rect">
            <a:avLst/>
          </a:prstGeom>
          <a:noFill/>
        </p:spPr>
        <p:txBody>
          <a:bodyPr wrap="square" rtlCol="0">
            <a:spAutoFit/>
          </a:bodyPr>
          <a:lstStyle/>
          <a:p>
            <a:pPr algn="l" rtl="0">
              <a:lnSpc>
                <a:spcPts val="1220"/>
              </a:lnSpc>
            </a:pPr>
            <a:r>
              <a:rPr lang="en-US" sz="1000" b="1" kern="1200" dirty="0">
                <a:solidFill>
                  <a:schemeClr val="accent5">
                    <a:lumMod val="50000"/>
                  </a:schemeClr>
                </a:solidFill>
                <a:latin typeface="Arial"/>
                <a:ea typeface="+mn-ea"/>
                <a:cs typeface="Arial"/>
              </a:rPr>
              <a:t>Profiling to </a:t>
            </a:r>
            <a:br>
              <a:rPr lang="en-US" sz="1000" b="1" kern="1200" dirty="0">
                <a:solidFill>
                  <a:schemeClr val="accent5">
                    <a:lumMod val="50000"/>
                  </a:schemeClr>
                </a:solidFill>
                <a:latin typeface="Arial"/>
                <a:ea typeface="+mn-ea"/>
                <a:cs typeface="Arial"/>
              </a:rPr>
            </a:br>
            <a:r>
              <a:rPr lang="en-US" sz="1000" b="1" kern="1200" dirty="0">
                <a:solidFill>
                  <a:schemeClr val="accent5">
                    <a:lumMod val="50000"/>
                  </a:schemeClr>
                </a:solidFill>
                <a:latin typeface="Arial"/>
                <a:ea typeface="+mn-ea"/>
                <a:cs typeface="Arial"/>
              </a:rPr>
              <a:t>identify device</a:t>
            </a:r>
            <a:endParaRPr lang="en-US" sz="1000" b="1" kern="1200" dirty="0">
              <a:solidFill>
                <a:schemeClr val="accent5">
                  <a:lumMod val="50000"/>
                </a:schemeClr>
              </a:solidFill>
              <a:latin typeface="Arial"/>
              <a:ea typeface="+mn-ea"/>
            </a:endParaRPr>
          </a:p>
        </p:txBody>
      </p:sp>
      <p:sp>
        <p:nvSpPr>
          <p:cNvPr id="259" name="TextBox 258"/>
          <p:cNvSpPr txBox="1"/>
          <p:nvPr/>
        </p:nvSpPr>
        <p:spPr>
          <a:xfrm>
            <a:off x="7406889" y="5581340"/>
            <a:ext cx="1288151" cy="414123"/>
          </a:xfrm>
          <a:prstGeom prst="rect">
            <a:avLst/>
          </a:prstGeom>
          <a:noFill/>
        </p:spPr>
        <p:txBody>
          <a:bodyPr wrap="square" rtlCol="0">
            <a:spAutoFit/>
          </a:bodyPr>
          <a:lstStyle/>
          <a:p>
            <a:pPr algn="l" rtl="0">
              <a:lnSpc>
                <a:spcPts val="1220"/>
              </a:lnSpc>
            </a:pPr>
            <a:r>
              <a:rPr lang="en-US" sz="1100" kern="1200" dirty="0">
                <a:solidFill>
                  <a:srgbClr val="FFFFFF"/>
                </a:solidFill>
                <a:latin typeface="Arial"/>
                <a:ea typeface="+mn-ea"/>
                <a:cs typeface="Arial"/>
              </a:rPr>
              <a:t>Full or partial access granted</a:t>
            </a:r>
            <a:endParaRPr lang="en-US" sz="1100" kern="1200" dirty="0">
              <a:solidFill>
                <a:srgbClr val="000000"/>
              </a:solidFill>
              <a:latin typeface="Arial"/>
              <a:ea typeface="+mn-ea"/>
              <a:cs typeface="+mn-cs"/>
            </a:endParaRPr>
          </a:p>
        </p:txBody>
      </p:sp>
      <p:cxnSp>
        <p:nvCxnSpPr>
          <p:cNvPr id="262" name="Elbow Connector 180"/>
          <p:cNvCxnSpPr/>
          <p:nvPr/>
        </p:nvCxnSpPr>
        <p:spPr>
          <a:xfrm rot="16200000" flipH="1">
            <a:off x="2964609" y="3839300"/>
            <a:ext cx="213760" cy="921250"/>
          </a:xfrm>
          <a:prstGeom prst="bentConnector2">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3" name="Elbow Connector 262"/>
          <p:cNvCxnSpPr/>
          <p:nvPr/>
        </p:nvCxnSpPr>
        <p:spPr>
          <a:xfrm flipV="1">
            <a:off x="2625983" y="4514012"/>
            <a:ext cx="906131" cy="317477"/>
          </a:xfrm>
          <a:prstGeom prst="bentConnector3">
            <a:avLst>
              <a:gd name="adj1" fmla="val -930"/>
            </a:avLst>
          </a:prstGeom>
          <a:ln>
            <a:solidFill>
              <a:srgbClr val="00A1DA"/>
            </a:solidFill>
          </a:ln>
          <a:effectLst/>
        </p:spPr>
        <p:style>
          <a:lnRef idx="2">
            <a:schemeClr val="accent1"/>
          </a:lnRef>
          <a:fillRef idx="0">
            <a:schemeClr val="accent1"/>
          </a:fillRef>
          <a:effectRef idx="1">
            <a:schemeClr val="accent1"/>
          </a:effectRef>
          <a:fontRef idx="minor">
            <a:schemeClr val="tx1"/>
          </a:fontRef>
        </p:style>
      </p:cxnSp>
      <p:grpSp>
        <p:nvGrpSpPr>
          <p:cNvPr id="22" name="Group 140"/>
          <p:cNvGrpSpPr/>
          <p:nvPr/>
        </p:nvGrpSpPr>
        <p:grpSpPr>
          <a:xfrm>
            <a:off x="2198623" y="4629973"/>
            <a:ext cx="824481" cy="978082"/>
            <a:chOff x="2354263" y="3141329"/>
            <a:chExt cx="801687" cy="951041"/>
          </a:xfrm>
        </p:grpSpPr>
        <p:sp>
          <p:nvSpPr>
            <p:cNvPr id="265" name="Rounded Rectangle 264"/>
            <p:cNvSpPr/>
            <p:nvPr/>
          </p:nvSpPr>
          <p:spPr>
            <a:xfrm>
              <a:off x="2354263" y="3141329"/>
              <a:ext cx="801687" cy="765175"/>
            </a:xfrm>
            <a:prstGeom prst="roundRect">
              <a:avLst>
                <a:gd name="adj" fmla="val 8765"/>
              </a:avLst>
            </a:prstGeom>
            <a:gradFill>
              <a:gsLst>
                <a:gs pos="0">
                  <a:schemeClr val="accent1">
                    <a:tint val="100000"/>
                    <a:shade val="100000"/>
                    <a:satMod val="130000"/>
                    <a:alpha val="0"/>
                  </a:schemeClr>
                </a:gs>
                <a:gs pos="100000">
                  <a:schemeClr val="accent5"/>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rtl="0">
                <a:defRPr/>
              </a:pPr>
              <a:endParaRPr lang="en-US" kern="1200" dirty="0">
                <a:solidFill>
                  <a:schemeClr val="bg1">
                    <a:lumMod val="50000"/>
                  </a:schemeClr>
                </a:solidFill>
                <a:latin typeface="CiscoSans ExtraLight" pitchFamily="34" charset="0"/>
                <a:ea typeface="+mn-ea"/>
                <a:cs typeface="+mn-cs"/>
              </a:endParaRPr>
            </a:p>
          </p:txBody>
        </p:sp>
        <p:pic>
          <p:nvPicPr>
            <p:cNvPr id="266" name="Picture 265" descr="IPAD.png"/>
            <p:cNvPicPr>
              <a:picLocks noChangeAspect="1"/>
            </p:cNvPicPr>
            <p:nvPr/>
          </p:nvPicPr>
          <p:blipFill>
            <a:blip r:embed="rId4" cstate="print"/>
            <a:srcRect/>
            <a:stretch>
              <a:fillRect/>
            </a:stretch>
          </p:blipFill>
          <p:spPr bwMode="auto">
            <a:xfrm>
              <a:off x="2595563" y="3250865"/>
              <a:ext cx="319087" cy="495826"/>
            </a:xfrm>
            <a:prstGeom prst="rect">
              <a:avLst/>
            </a:prstGeom>
            <a:noFill/>
            <a:ln w="9525">
              <a:noFill/>
              <a:miter lim="800000"/>
              <a:headEnd/>
              <a:tailEnd/>
            </a:ln>
            <a:effectLst>
              <a:outerShdw blurRad="63500" sx="102000" sy="102000" algn="ctr" rotWithShape="0">
                <a:srgbClr val="000000">
                  <a:alpha val="39999"/>
                </a:srgbClr>
              </a:outerShdw>
            </a:effectLst>
          </p:spPr>
        </p:pic>
        <p:sp>
          <p:nvSpPr>
            <p:cNvPr id="267" name="TextBox 48"/>
            <p:cNvSpPr txBox="1">
              <a:spLocks noChangeArrowheads="1"/>
            </p:cNvSpPr>
            <p:nvPr/>
          </p:nvSpPr>
          <p:spPr bwMode="auto">
            <a:xfrm>
              <a:off x="2389188" y="3739286"/>
              <a:ext cx="731837" cy="353084"/>
            </a:xfrm>
            <a:prstGeom prst="rect">
              <a:avLst/>
            </a:prstGeom>
            <a:noFill/>
            <a:ln w="9525">
              <a:noFill/>
              <a:miter lim="800000"/>
              <a:headEnd/>
              <a:tailEnd/>
            </a:ln>
          </p:spPr>
          <p:txBody>
            <a:bodyPr lIns="91435" tIns="45718" rIns="91435" bIns="45718">
              <a:spAutoFit/>
            </a:bodyPr>
            <a:lstStyle/>
            <a:p>
              <a:pPr algn="ctr" rtl="0">
                <a:lnSpc>
                  <a:spcPts val="960"/>
                </a:lnSpc>
                <a:defRPr/>
              </a:pPr>
              <a:r>
                <a:rPr lang="en-US" sz="1000" kern="1200" dirty="0">
                  <a:solidFill>
                    <a:schemeClr val="bg1">
                      <a:lumMod val="50000"/>
                    </a:schemeClr>
                  </a:solidFill>
                  <a:latin typeface="Arial"/>
                  <a:ea typeface="+mn-ea"/>
                  <a:cs typeface="Arial"/>
                </a:rPr>
                <a:t>Personal</a:t>
              </a:r>
            </a:p>
            <a:p>
              <a:pPr algn="ctr" rtl="0">
                <a:lnSpc>
                  <a:spcPts val="960"/>
                </a:lnSpc>
                <a:defRPr/>
              </a:pPr>
              <a:r>
                <a:rPr lang="en-US" sz="1000" kern="1200" dirty="0">
                  <a:solidFill>
                    <a:schemeClr val="bg1">
                      <a:lumMod val="50000"/>
                    </a:schemeClr>
                  </a:solidFill>
                  <a:latin typeface="Arial"/>
                  <a:ea typeface="+mn-ea"/>
                  <a:cs typeface="Arial"/>
                </a:rPr>
                <a:t>asset</a:t>
              </a:r>
            </a:p>
          </p:txBody>
        </p:sp>
      </p:grpSp>
      <p:pic>
        <p:nvPicPr>
          <p:cNvPr id="268" name="Picture 9"/>
          <p:cNvPicPr>
            <a:picLocks noChangeAspect="1" noChangeArrowheads="1"/>
          </p:cNvPicPr>
          <p:nvPr/>
        </p:nvPicPr>
        <p:blipFill>
          <a:blip r:embed="rId5" cstate="print"/>
          <a:srcRect/>
          <a:stretch>
            <a:fillRect/>
          </a:stretch>
        </p:blipFill>
        <p:spPr bwMode="auto">
          <a:xfrm>
            <a:off x="3380265" y="4094670"/>
            <a:ext cx="723258" cy="749380"/>
          </a:xfrm>
          <a:prstGeom prst="rect">
            <a:avLst/>
          </a:prstGeom>
          <a:noFill/>
          <a:ln w="9525">
            <a:noFill/>
            <a:miter lim="800000"/>
            <a:headEnd/>
            <a:tailEnd/>
          </a:ln>
        </p:spPr>
      </p:pic>
      <p:cxnSp>
        <p:nvCxnSpPr>
          <p:cNvPr id="269" name="Straight Connector 268"/>
          <p:cNvCxnSpPr/>
          <p:nvPr/>
        </p:nvCxnSpPr>
        <p:spPr>
          <a:xfrm rot="5400000" flipH="1" flipV="1">
            <a:off x="4720560" y="5049406"/>
            <a:ext cx="263312" cy="1633"/>
          </a:xfrm>
          <a:prstGeom prst="line">
            <a:avLst/>
          </a:prstGeom>
          <a:ln w="19050" cap="flat" cmpd="sng" algn="ctr">
            <a:solidFill>
              <a:schemeClr val="accent5"/>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23" name="Group 343"/>
          <p:cNvGrpSpPr/>
          <p:nvPr/>
        </p:nvGrpSpPr>
        <p:grpSpPr>
          <a:xfrm>
            <a:off x="4470333" y="5089443"/>
            <a:ext cx="733054" cy="618769"/>
            <a:chOff x="-1353037" y="3753817"/>
            <a:chExt cx="712787" cy="601662"/>
          </a:xfrm>
        </p:grpSpPr>
        <p:sp>
          <p:nvSpPr>
            <p:cNvPr id="271" name="Rounded Rectangle 270"/>
            <p:cNvSpPr/>
            <p:nvPr/>
          </p:nvSpPr>
          <p:spPr>
            <a:xfrm>
              <a:off x="-1353037" y="3753817"/>
              <a:ext cx="712787" cy="601662"/>
            </a:xfrm>
            <a:prstGeom prst="roundRect">
              <a:avLst>
                <a:gd name="adj" fmla="val 10382"/>
              </a:avLst>
            </a:prstGeom>
            <a:gradFill>
              <a:gsLst>
                <a:gs pos="0">
                  <a:schemeClr val="accent1">
                    <a:tint val="100000"/>
                    <a:shade val="100000"/>
                    <a:satMod val="130000"/>
                    <a:alpha val="0"/>
                  </a:schemeClr>
                </a:gs>
                <a:gs pos="100000">
                  <a:schemeClr val="accent5"/>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rtl="0">
                <a:defRPr/>
              </a:pPr>
              <a:endParaRPr lang="en-US" kern="1200" dirty="0">
                <a:solidFill>
                  <a:schemeClr val="bg1">
                    <a:lumMod val="50000"/>
                  </a:schemeClr>
                </a:solidFill>
                <a:latin typeface="CiscoSans ExtraLight" pitchFamily="34" charset="0"/>
                <a:ea typeface="+mn-ea"/>
                <a:cs typeface="+mn-cs"/>
              </a:endParaRPr>
            </a:p>
          </p:txBody>
        </p:sp>
        <p:grpSp>
          <p:nvGrpSpPr>
            <p:cNvPr id="24" name="Group 188"/>
            <p:cNvGrpSpPr/>
            <p:nvPr/>
          </p:nvGrpSpPr>
          <p:grpSpPr>
            <a:xfrm>
              <a:off x="-1251437" y="3798794"/>
              <a:ext cx="506412" cy="501650"/>
              <a:chOff x="4655093" y="4831497"/>
              <a:chExt cx="506412" cy="501650"/>
            </a:xfrm>
          </p:grpSpPr>
          <p:pic>
            <p:nvPicPr>
              <p:cNvPr id="273" name="Picture 4"/>
              <p:cNvPicPr>
                <a:picLocks noChangeAspect="1" noChangeArrowheads="1"/>
              </p:cNvPicPr>
              <p:nvPr/>
            </p:nvPicPr>
            <p:blipFill>
              <a:blip r:embed="rId6" cstate="print"/>
              <a:srcRect/>
              <a:stretch>
                <a:fillRect/>
              </a:stretch>
            </p:blipFill>
            <p:spPr bwMode="auto">
              <a:xfrm>
                <a:off x="4655093" y="4831497"/>
                <a:ext cx="506412" cy="501650"/>
              </a:xfrm>
              <a:prstGeom prst="rect">
                <a:avLst/>
              </a:prstGeom>
              <a:noFill/>
              <a:ln w="9525">
                <a:noFill/>
                <a:miter lim="800000"/>
                <a:headEnd/>
                <a:tailEnd/>
              </a:ln>
            </p:spPr>
          </p:pic>
          <p:grpSp>
            <p:nvGrpSpPr>
              <p:cNvPr id="25" name="Group 209"/>
              <p:cNvGrpSpPr>
                <a:grpSpLocks/>
              </p:cNvGrpSpPr>
              <p:nvPr/>
            </p:nvGrpSpPr>
            <p:grpSpPr bwMode="auto">
              <a:xfrm>
                <a:off x="4764644" y="4955322"/>
                <a:ext cx="293688" cy="344488"/>
                <a:chOff x="4758049" y="4284304"/>
                <a:chExt cx="378500" cy="371297"/>
              </a:xfrm>
            </p:grpSpPr>
            <p:sp>
              <p:nvSpPr>
                <p:cNvPr id="275" name="Freeform 31"/>
                <p:cNvSpPr>
                  <a:spLocks noEditPoints="1"/>
                </p:cNvSpPr>
                <p:nvPr/>
              </p:nvSpPr>
              <p:spPr bwMode="auto">
                <a:xfrm>
                  <a:off x="4758049" y="4284304"/>
                  <a:ext cx="378500" cy="371297"/>
                </a:xfrm>
                <a:custGeom>
                  <a:avLst/>
                  <a:gdLst>
                    <a:gd name="T0" fmla="*/ 2147483647 w 161"/>
                    <a:gd name="T1" fmla="*/ 0 h 158"/>
                    <a:gd name="T2" fmla="*/ 2147483647 w 161"/>
                    <a:gd name="T3" fmla="*/ 0 h 158"/>
                    <a:gd name="T4" fmla="*/ 0 w 161"/>
                    <a:gd name="T5" fmla="*/ 2147483647 h 158"/>
                    <a:gd name="T6" fmla="*/ 0 w 161"/>
                    <a:gd name="T7" fmla="*/ 2147483647 h 158"/>
                    <a:gd name="T8" fmla="*/ 2147483647 w 161"/>
                    <a:gd name="T9" fmla="*/ 2147483647 h 158"/>
                    <a:gd name="T10" fmla="*/ 2147483647 w 161"/>
                    <a:gd name="T11" fmla="*/ 2147483647 h 158"/>
                    <a:gd name="T12" fmla="*/ 2147483647 w 161"/>
                    <a:gd name="T13" fmla="*/ 2147483647 h 158"/>
                    <a:gd name="T14" fmla="*/ 2147483647 w 161"/>
                    <a:gd name="T15" fmla="*/ 2147483647 h 158"/>
                    <a:gd name="T16" fmla="*/ 2147483647 w 161"/>
                    <a:gd name="T17" fmla="*/ 2147483647 h 158"/>
                    <a:gd name="T18" fmla="*/ 2147483647 w 161"/>
                    <a:gd name="T19" fmla="*/ 2147483647 h 158"/>
                    <a:gd name="T20" fmla="*/ 2147483647 w 161"/>
                    <a:gd name="T21" fmla="*/ 2147483647 h 158"/>
                    <a:gd name="T22" fmla="*/ 2147483647 w 161"/>
                    <a:gd name="T23" fmla="*/ 2147483647 h 158"/>
                    <a:gd name="T24" fmla="*/ 2147483647 w 161"/>
                    <a:gd name="T25" fmla="*/ 2147483647 h 158"/>
                    <a:gd name="T26" fmla="*/ 2147483647 w 161"/>
                    <a:gd name="T27" fmla="*/ 2147483647 h 158"/>
                    <a:gd name="T28" fmla="*/ 2147483647 w 161"/>
                    <a:gd name="T29" fmla="*/ 0 h 158"/>
                    <a:gd name="T30" fmla="*/ 2147483647 w 161"/>
                    <a:gd name="T31" fmla="*/ 2147483647 h 158"/>
                    <a:gd name="T32" fmla="*/ 2147483647 w 161"/>
                    <a:gd name="T33" fmla="*/ 2147483647 h 158"/>
                    <a:gd name="T34" fmla="*/ 2147483647 w 161"/>
                    <a:gd name="T35" fmla="*/ 2147483647 h 158"/>
                    <a:gd name="T36" fmla="*/ 2147483647 w 161"/>
                    <a:gd name="T37" fmla="*/ 2147483647 h 158"/>
                    <a:gd name="T38" fmla="*/ 2147483647 w 161"/>
                    <a:gd name="T39" fmla="*/ 2147483647 h 158"/>
                    <a:gd name="T40" fmla="*/ 2147483647 w 161"/>
                    <a:gd name="T41" fmla="*/ 2147483647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58"/>
                    <a:gd name="T65" fmla="*/ 161 w 161"/>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58">
                      <a:moveTo>
                        <a:pt x="153" y="0"/>
                      </a:moveTo>
                      <a:cubicBezTo>
                        <a:pt x="8" y="0"/>
                        <a:pt x="8" y="0"/>
                        <a:pt x="8" y="0"/>
                      </a:cubicBezTo>
                      <a:cubicBezTo>
                        <a:pt x="4" y="0"/>
                        <a:pt x="0" y="5"/>
                        <a:pt x="0" y="10"/>
                      </a:cubicBezTo>
                      <a:cubicBezTo>
                        <a:pt x="0" y="123"/>
                        <a:pt x="0" y="123"/>
                        <a:pt x="0" y="123"/>
                      </a:cubicBezTo>
                      <a:cubicBezTo>
                        <a:pt x="0" y="127"/>
                        <a:pt x="4" y="132"/>
                        <a:pt x="8" y="132"/>
                      </a:cubicBezTo>
                      <a:cubicBezTo>
                        <a:pt x="64" y="132"/>
                        <a:pt x="64" y="132"/>
                        <a:pt x="64" y="132"/>
                      </a:cubicBezTo>
                      <a:cubicBezTo>
                        <a:pt x="64" y="147"/>
                        <a:pt x="64" y="147"/>
                        <a:pt x="64" y="147"/>
                      </a:cubicBezTo>
                      <a:cubicBezTo>
                        <a:pt x="42" y="148"/>
                        <a:pt x="24" y="153"/>
                        <a:pt x="24" y="158"/>
                      </a:cubicBezTo>
                      <a:cubicBezTo>
                        <a:pt x="137" y="158"/>
                        <a:pt x="137" y="158"/>
                        <a:pt x="137" y="158"/>
                      </a:cubicBezTo>
                      <a:cubicBezTo>
                        <a:pt x="137" y="153"/>
                        <a:pt x="120" y="148"/>
                        <a:pt x="97" y="147"/>
                      </a:cubicBezTo>
                      <a:cubicBezTo>
                        <a:pt x="97" y="132"/>
                        <a:pt x="97" y="132"/>
                        <a:pt x="97" y="132"/>
                      </a:cubicBezTo>
                      <a:cubicBezTo>
                        <a:pt x="153" y="132"/>
                        <a:pt x="153" y="132"/>
                        <a:pt x="153" y="132"/>
                      </a:cubicBezTo>
                      <a:cubicBezTo>
                        <a:pt x="158" y="132"/>
                        <a:pt x="161" y="127"/>
                        <a:pt x="161" y="123"/>
                      </a:cubicBezTo>
                      <a:cubicBezTo>
                        <a:pt x="161" y="10"/>
                        <a:pt x="161" y="10"/>
                        <a:pt x="161" y="10"/>
                      </a:cubicBezTo>
                      <a:cubicBezTo>
                        <a:pt x="161" y="5"/>
                        <a:pt x="158" y="0"/>
                        <a:pt x="153" y="0"/>
                      </a:cubicBezTo>
                      <a:close/>
                      <a:moveTo>
                        <a:pt x="148" y="118"/>
                      </a:moveTo>
                      <a:cubicBezTo>
                        <a:pt x="13" y="118"/>
                        <a:pt x="13" y="118"/>
                        <a:pt x="13" y="118"/>
                      </a:cubicBezTo>
                      <a:cubicBezTo>
                        <a:pt x="13" y="15"/>
                        <a:pt x="13" y="15"/>
                        <a:pt x="13" y="15"/>
                      </a:cubicBezTo>
                      <a:cubicBezTo>
                        <a:pt x="148" y="15"/>
                        <a:pt x="148" y="15"/>
                        <a:pt x="148" y="15"/>
                      </a:cubicBezTo>
                      <a:cubicBezTo>
                        <a:pt x="148" y="118"/>
                        <a:pt x="148" y="118"/>
                        <a:pt x="148" y="118"/>
                      </a:cubicBezTo>
                      <a:cubicBezTo>
                        <a:pt x="148" y="118"/>
                        <a:pt x="148" y="118"/>
                        <a:pt x="148" y="118"/>
                      </a:cubicBezTo>
                      <a:close/>
                    </a:path>
                  </a:pathLst>
                </a:custGeom>
                <a:solidFill>
                  <a:schemeClr val="accent6"/>
                </a:solidFill>
                <a:ln w="9525">
                  <a:noFill/>
                  <a:miter lim="800000"/>
                  <a:headEnd/>
                  <a:tailEnd/>
                </a:ln>
              </p:spPr>
              <p:txBody>
                <a:bodyPr>
                  <a:prstTxWarp prst="textNoShape">
                    <a:avLst/>
                  </a:prstTxWarp>
                </a:bodyPr>
                <a:lstStyle/>
                <a:p>
                  <a:pPr algn="l" rtl="0"/>
                  <a:endParaRPr lang="en-US" kern="1200" dirty="0">
                    <a:solidFill>
                      <a:schemeClr val="bg1">
                        <a:lumMod val="50000"/>
                      </a:schemeClr>
                    </a:solidFill>
                    <a:latin typeface="Arial"/>
                    <a:ea typeface="+mn-ea"/>
                    <a:cs typeface="+mn-cs"/>
                  </a:endParaRPr>
                </a:p>
              </p:txBody>
            </p:sp>
            <p:sp>
              <p:nvSpPr>
                <p:cNvPr id="276" name="Freeform 30"/>
                <p:cNvSpPr>
                  <a:spLocks noEditPoints="1"/>
                </p:cNvSpPr>
                <p:nvPr/>
              </p:nvSpPr>
              <p:spPr bwMode="auto">
                <a:xfrm>
                  <a:off x="4858852" y="4352926"/>
                  <a:ext cx="183273" cy="167233"/>
                </a:xfrm>
                <a:custGeom>
                  <a:avLst/>
                  <a:gdLst>
                    <a:gd name="T0" fmla="*/ 2147483647 w 78"/>
                    <a:gd name="T1" fmla="*/ 2147483647 h 71"/>
                    <a:gd name="T2" fmla="*/ 2147483647 w 78"/>
                    <a:gd name="T3" fmla="*/ 2147483647 h 71"/>
                    <a:gd name="T4" fmla="*/ 2147483647 w 78"/>
                    <a:gd name="T5" fmla="*/ 2147483647 h 71"/>
                    <a:gd name="T6" fmla="*/ 2147483647 w 78"/>
                    <a:gd name="T7" fmla="*/ 2147483647 h 71"/>
                    <a:gd name="T8" fmla="*/ 2147483647 w 78"/>
                    <a:gd name="T9" fmla="*/ 2147483647 h 71"/>
                    <a:gd name="T10" fmla="*/ 2147483647 w 78"/>
                    <a:gd name="T11" fmla="*/ 2147483647 h 71"/>
                    <a:gd name="T12" fmla="*/ 2147483647 w 78"/>
                    <a:gd name="T13" fmla="*/ 2147483647 h 71"/>
                    <a:gd name="T14" fmla="*/ 2147483647 w 78"/>
                    <a:gd name="T15" fmla="*/ 2147483647 h 71"/>
                    <a:gd name="T16" fmla="*/ 2147483647 w 78"/>
                    <a:gd name="T17" fmla="*/ 2147483647 h 71"/>
                    <a:gd name="T18" fmla="*/ 2147483647 w 78"/>
                    <a:gd name="T19" fmla="*/ 2147483647 h 71"/>
                    <a:gd name="T20" fmla="*/ 2147483647 w 78"/>
                    <a:gd name="T21" fmla="*/ 2147483647 h 71"/>
                    <a:gd name="T22" fmla="*/ 2147483647 w 78"/>
                    <a:gd name="T23" fmla="*/ 2147483647 h 71"/>
                    <a:gd name="T24" fmla="*/ 2147483647 w 78"/>
                    <a:gd name="T25" fmla="*/ 2147483647 h 71"/>
                    <a:gd name="T26" fmla="*/ 2147483647 w 78"/>
                    <a:gd name="T27" fmla="*/ 2147483647 h 71"/>
                    <a:gd name="T28" fmla="*/ 2147483647 w 78"/>
                    <a:gd name="T29" fmla="*/ 2147483647 h 71"/>
                    <a:gd name="T30" fmla="*/ 2147483647 w 78"/>
                    <a:gd name="T31" fmla="*/ 2147483647 h 71"/>
                    <a:gd name="T32" fmla="*/ 2147483647 w 78"/>
                    <a:gd name="T33" fmla="*/ 2147483647 h 71"/>
                    <a:gd name="T34" fmla="*/ 2147483647 w 78"/>
                    <a:gd name="T35" fmla="*/ 2147483647 h 71"/>
                    <a:gd name="T36" fmla="*/ 2147483647 w 78"/>
                    <a:gd name="T37" fmla="*/ 2147483647 h 71"/>
                    <a:gd name="T38" fmla="*/ 2147483647 w 78"/>
                    <a:gd name="T39" fmla="*/ 2147483647 h 71"/>
                    <a:gd name="T40" fmla="*/ 2147483647 w 78"/>
                    <a:gd name="T41" fmla="*/ 2147483647 h 71"/>
                    <a:gd name="T42" fmla="*/ 2147483647 w 78"/>
                    <a:gd name="T43" fmla="*/ 2147483647 h 71"/>
                    <a:gd name="T44" fmla="*/ 2147483647 w 78"/>
                    <a:gd name="T45" fmla="*/ 2147483647 h 71"/>
                    <a:gd name="T46" fmla="*/ 2147483647 w 78"/>
                    <a:gd name="T47" fmla="*/ 2147483647 h 71"/>
                    <a:gd name="T48" fmla="*/ 2147483647 w 78"/>
                    <a:gd name="T49" fmla="*/ 2147483647 h 71"/>
                    <a:gd name="T50" fmla="*/ 2147483647 w 78"/>
                    <a:gd name="T51" fmla="*/ 2147483647 h 71"/>
                    <a:gd name="T52" fmla="*/ 2147483647 w 78"/>
                    <a:gd name="T53" fmla="*/ 2147483647 h 71"/>
                    <a:gd name="T54" fmla="*/ 2147483647 w 78"/>
                    <a:gd name="T55" fmla="*/ 0 h 71"/>
                    <a:gd name="T56" fmla="*/ 2147483647 w 78"/>
                    <a:gd name="T57" fmla="*/ 2147483647 h 71"/>
                    <a:gd name="T58" fmla="*/ 2147483647 w 78"/>
                    <a:gd name="T59" fmla="*/ 2147483647 h 71"/>
                    <a:gd name="T60" fmla="*/ 2147483647 w 78"/>
                    <a:gd name="T61" fmla="*/ 0 h 71"/>
                    <a:gd name="T62" fmla="*/ 2147483647 w 78"/>
                    <a:gd name="T63" fmla="*/ 2147483647 h 71"/>
                    <a:gd name="T64" fmla="*/ 2147483647 w 78"/>
                    <a:gd name="T65" fmla="*/ 2147483647 h 71"/>
                    <a:gd name="T66" fmla="*/ 2147483647 w 78"/>
                    <a:gd name="T67" fmla="*/ 2147483647 h 71"/>
                    <a:gd name="T68" fmla="*/ 2147483647 w 78"/>
                    <a:gd name="T69" fmla="*/ 2147483647 h 71"/>
                    <a:gd name="T70" fmla="*/ 2147483647 w 78"/>
                    <a:gd name="T71" fmla="*/ 2147483647 h 71"/>
                    <a:gd name="T72" fmla="*/ 2147483647 w 78"/>
                    <a:gd name="T73" fmla="*/ 2147483647 h 71"/>
                    <a:gd name="T74" fmla="*/ 2147483647 w 78"/>
                    <a:gd name="T75" fmla="*/ 2147483647 h 71"/>
                    <a:gd name="T76" fmla="*/ 2147483647 w 78"/>
                    <a:gd name="T77" fmla="*/ 2147483647 h 71"/>
                    <a:gd name="T78" fmla="*/ 2147483647 w 78"/>
                    <a:gd name="T79" fmla="*/ 2147483647 h 71"/>
                    <a:gd name="T80" fmla="*/ 0 w 78"/>
                    <a:gd name="T81" fmla="*/ 2147483647 h 71"/>
                    <a:gd name="T82" fmla="*/ 2147483647 w 78"/>
                    <a:gd name="T83" fmla="*/ 2147483647 h 71"/>
                    <a:gd name="T84" fmla="*/ 2147483647 w 78"/>
                    <a:gd name="T85" fmla="*/ 2147483647 h 71"/>
                    <a:gd name="T86" fmla="*/ 2147483647 w 78"/>
                    <a:gd name="T87" fmla="*/ 2147483647 h 71"/>
                    <a:gd name="T88" fmla="*/ 2147483647 w 78"/>
                    <a:gd name="T89" fmla="*/ 2147483647 h 71"/>
                    <a:gd name="T90" fmla="*/ 2147483647 w 78"/>
                    <a:gd name="T91" fmla="*/ 2147483647 h 71"/>
                    <a:gd name="T92" fmla="*/ 2147483647 w 78"/>
                    <a:gd name="T93" fmla="*/ 2147483647 h 71"/>
                    <a:gd name="T94" fmla="*/ 2147483647 w 78"/>
                    <a:gd name="T95" fmla="*/ 2147483647 h 71"/>
                    <a:gd name="T96" fmla="*/ 2147483647 w 78"/>
                    <a:gd name="T97" fmla="*/ 2147483647 h 71"/>
                    <a:gd name="T98" fmla="*/ 2147483647 w 78"/>
                    <a:gd name="T99" fmla="*/ 2147483647 h 71"/>
                    <a:gd name="T100" fmla="*/ 2147483647 w 78"/>
                    <a:gd name="T101" fmla="*/ 2147483647 h 71"/>
                    <a:gd name="T102" fmla="*/ 2147483647 w 78"/>
                    <a:gd name="T103" fmla="*/ 2147483647 h 71"/>
                    <a:gd name="T104" fmla="*/ 2147483647 w 78"/>
                    <a:gd name="T105" fmla="*/ 2147483647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71"/>
                    <a:gd name="T161" fmla="*/ 78 w 78"/>
                    <a:gd name="T162" fmla="*/ 71 h 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71">
                      <a:moveTo>
                        <a:pt x="53" y="53"/>
                      </a:moveTo>
                      <a:cubicBezTo>
                        <a:pt x="59" y="66"/>
                        <a:pt x="59" y="66"/>
                        <a:pt x="59" y="66"/>
                      </a:cubicBezTo>
                      <a:cubicBezTo>
                        <a:pt x="61" y="65"/>
                        <a:pt x="63" y="64"/>
                        <a:pt x="65" y="62"/>
                      </a:cubicBezTo>
                      <a:cubicBezTo>
                        <a:pt x="55" y="52"/>
                        <a:pt x="55" y="52"/>
                        <a:pt x="55" y="52"/>
                      </a:cubicBezTo>
                      <a:cubicBezTo>
                        <a:pt x="54" y="52"/>
                        <a:pt x="53" y="53"/>
                        <a:pt x="53" y="53"/>
                      </a:cubicBezTo>
                      <a:close/>
                      <a:moveTo>
                        <a:pt x="47" y="55"/>
                      </a:moveTo>
                      <a:cubicBezTo>
                        <a:pt x="51" y="70"/>
                        <a:pt x="51" y="70"/>
                        <a:pt x="51" y="70"/>
                      </a:cubicBezTo>
                      <a:cubicBezTo>
                        <a:pt x="53" y="69"/>
                        <a:pt x="55" y="69"/>
                        <a:pt x="57" y="68"/>
                      </a:cubicBezTo>
                      <a:cubicBezTo>
                        <a:pt x="50" y="54"/>
                        <a:pt x="50" y="54"/>
                        <a:pt x="50" y="54"/>
                      </a:cubicBezTo>
                      <a:cubicBezTo>
                        <a:pt x="49" y="55"/>
                        <a:pt x="48" y="55"/>
                        <a:pt x="47" y="55"/>
                      </a:cubicBezTo>
                      <a:close/>
                      <a:moveTo>
                        <a:pt x="42" y="56"/>
                      </a:moveTo>
                      <a:cubicBezTo>
                        <a:pt x="41" y="71"/>
                        <a:pt x="41" y="71"/>
                        <a:pt x="41" y="71"/>
                      </a:cubicBezTo>
                      <a:cubicBezTo>
                        <a:pt x="44" y="71"/>
                        <a:pt x="46" y="71"/>
                        <a:pt x="48" y="71"/>
                      </a:cubicBezTo>
                      <a:cubicBezTo>
                        <a:pt x="44" y="56"/>
                        <a:pt x="44" y="56"/>
                        <a:pt x="44" y="56"/>
                      </a:cubicBezTo>
                      <a:cubicBezTo>
                        <a:pt x="44" y="56"/>
                        <a:pt x="43" y="56"/>
                        <a:pt x="42" y="56"/>
                      </a:cubicBezTo>
                      <a:close/>
                      <a:moveTo>
                        <a:pt x="58" y="49"/>
                      </a:moveTo>
                      <a:cubicBezTo>
                        <a:pt x="58" y="49"/>
                        <a:pt x="57" y="50"/>
                        <a:pt x="57" y="50"/>
                      </a:cubicBezTo>
                      <a:cubicBezTo>
                        <a:pt x="67" y="61"/>
                        <a:pt x="67" y="61"/>
                        <a:pt x="67" y="61"/>
                      </a:cubicBezTo>
                      <a:cubicBezTo>
                        <a:pt x="68" y="60"/>
                        <a:pt x="68" y="60"/>
                        <a:pt x="69" y="59"/>
                      </a:cubicBezTo>
                      <a:cubicBezTo>
                        <a:pt x="70" y="58"/>
                        <a:pt x="71" y="57"/>
                        <a:pt x="72" y="55"/>
                      </a:cubicBezTo>
                      <a:cubicBezTo>
                        <a:pt x="59" y="47"/>
                        <a:pt x="59" y="47"/>
                        <a:pt x="59" y="47"/>
                      </a:cubicBezTo>
                      <a:cubicBezTo>
                        <a:pt x="59" y="48"/>
                        <a:pt x="58" y="49"/>
                        <a:pt x="58" y="49"/>
                      </a:cubicBezTo>
                      <a:close/>
                      <a:moveTo>
                        <a:pt x="27" y="49"/>
                      </a:moveTo>
                      <a:cubicBezTo>
                        <a:pt x="17" y="59"/>
                        <a:pt x="17" y="59"/>
                        <a:pt x="17" y="59"/>
                      </a:cubicBezTo>
                      <a:cubicBezTo>
                        <a:pt x="17" y="60"/>
                        <a:pt x="18" y="61"/>
                        <a:pt x="19" y="62"/>
                      </a:cubicBezTo>
                      <a:cubicBezTo>
                        <a:pt x="20" y="62"/>
                        <a:pt x="21" y="63"/>
                        <a:pt x="21" y="63"/>
                      </a:cubicBezTo>
                      <a:cubicBezTo>
                        <a:pt x="29" y="51"/>
                        <a:pt x="29" y="51"/>
                        <a:pt x="29" y="51"/>
                      </a:cubicBezTo>
                      <a:cubicBezTo>
                        <a:pt x="29" y="51"/>
                        <a:pt x="29" y="51"/>
                        <a:pt x="29" y="51"/>
                      </a:cubicBezTo>
                      <a:cubicBezTo>
                        <a:pt x="28" y="50"/>
                        <a:pt x="28" y="50"/>
                        <a:pt x="27" y="49"/>
                      </a:cubicBezTo>
                      <a:close/>
                      <a:moveTo>
                        <a:pt x="36" y="55"/>
                      </a:moveTo>
                      <a:cubicBezTo>
                        <a:pt x="32" y="69"/>
                        <a:pt x="32" y="69"/>
                        <a:pt x="32" y="69"/>
                      </a:cubicBezTo>
                      <a:cubicBezTo>
                        <a:pt x="34" y="70"/>
                        <a:pt x="36" y="70"/>
                        <a:pt x="38" y="71"/>
                      </a:cubicBezTo>
                      <a:cubicBezTo>
                        <a:pt x="39" y="56"/>
                        <a:pt x="39" y="56"/>
                        <a:pt x="39" y="56"/>
                      </a:cubicBezTo>
                      <a:cubicBezTo>
                        <a:pt x="38" y="55"/>
                        <a:pt x="37" y="55"/>
                        <a:pt x="36" y="55"/>
                      </a:cubicBezTo>
                      <a:close/>
                      <a:moveTo>
                        <a:pt x="22" y="40"/>
                      </a:moveTo>
                      <a:cubicBezTo>
                        <a:pt x="8" y="43"/>
                        <a:pt x="8" y="43"/>
                        <a:pt x="8" y="43"/>
                      </a:cubicBezTo>
                      <a:cubicBezTo>
                        <a:pt x="9" y="45"/>
                        <a:pt x="9" y="47"/>
                        <a:pt x="10" y="49"/>
                      </a:cubicBezTo>
                      <a:cubicBezTo>
                        <a:pt x="23" y="42"/>
                        <a:pt x="23" y="42"/>
                        <a:pt x="23" y="42"/>
                      </a:cubicBezTo>
                      <a:cubicBezTo>
                        <a:pt x="23" y="42"/>
                        <a:pt x="23" y="41"/>
                        <a:pt x="22" y="40"/>
                      </a:cubicBezTo>
                      <a:close/>
                      <a:moveTo>
                        <a:pt x="24" y="45"/>
                      </a:moveTo>
                      <a:cubicBezTo>
                        <a:pt x="12" y="52"/>
                        <a:pt x="12" y="52"/>
                        <a:pt x="12" y="52"/>
                      </a:cubicBezTo>
                      <a:cubicBezTo>
                        <a:pt x="12" y="54"/>
                        <a:pt x="13" y="55"/>
                        <a:pt x="15" y="57"/>
                      </a:cubicBezTo>
                      <a:cubicBezTo>
                        <a:pt x="26" y="47"/>
                        <a:pt x="26" y="47"/>
                        <a:pt x="26" y="47"/>
                      </a:cubicBezTo>
                      <a:cubicBezTo>
                        <a:pt x="25" y="46"/>
                        <a:pt x="25" y="46"/>
                        <a:pt x="24" y="45"/>
                      </a:cubicBezTo>
                      <a:close/>
                      <a:moveTo>
                        <a:pt x="61" y="45"/>
                      </a:moveTo>
                      <a:cubicBezTo>
                        <a:pt x="73" y="53"/>
                        <a:pt x="73" y="53"/>
                        <a:pt x="73" y="53"/>
                      </a:cubicBezTo>
                      <a:cubicBezTo>
                        <a:pt x="74" y="51"/>
                        <a:pt x="75" y="49"/>
                        <a:pt x="76" y="47"/>
                      </a:cubicBezTo>
                      <a:cubicBezTo>
                        <a:pt x="62" y="42"/>
                        <a:pt x="62" y="42"/>
                        <a:pt x="62" y="42"/>
                      </a:cubicBezTo>
                      <a:cubicBezTo>
                        <a:pt x="61" y="43"/>
                        <a:pt x="61" y="44"/>
                        <a:pt x="61" y="45"/>
                      </a:cubicBezTo>
                      <a:close/>
                      <a:moveTo>
                        <a:pt x="62" y="28"/>
                      </a:moveTo>
                      <a:cubicBezTo>
                        <a:pt x="76" y="24"/>
                        <a:pt x="76" y="24"/>
                        <a:pt x="76" y="24"/>
                      </a:cubicBezTo>
                      <a:cubicBezTo>
                        <a:pt x="75" y="22"/>
                        <a:pt x="74" y="21"/>
                        <a:pt x="74" y="19"/>
                      </a:cubicBezTo>
                      <a:cubicBezTo>
                        <a:pt x="60" y="25"/>
                        <a:pt x="60" y="25"/>
                        <a:pt x="60" y="25"/>
                      </a:cubicBezTo>
                      <a:cubicBezTo>
                        <a:pt x="61" y="26"/>
                        <a:pt x="61" y="27"/>
                        <a:pt x="62" y="28"/>
                      </a:cubicBezTo>
                      <a:close/>
                      <a:moveTo>
                        <a:pt x="40" y="15"/>
                      </a:moveTo>
                      <a:cubicBezTo>
                        <a:pt x="41" y="0"/>
                        <a:pt x="41" y="0"/>
                        <a:pt x="41" y="0"/>
                      </a:cubicBezTo>
                      <a:cubicBezTo>
                        <a:pt x="39" y="0"/>
                        <a:pt x="36" y="0"/>
                        <a:pt x="35" y="1"/>
                      </a:cubicBezTo>
                      <a:cubicBezTo>
                        <a:pt x="38" y="15"/>
                        <a:pt x="38" y="15"/>
                        <a:pt x="38" y="15"/>
                      </a:cubicBezTo>
                      <a:cubicBezTo>
                        <a:pt x="39" y="15"/>
                        <a:pt x="39" y="15"/>
                        <a:pt x="40" y="15"/>
                      </a:cubicBezTo>
                      <a:close/>
                      <a:moveTo>
                        <a:pt x="45" y="15"/>
                      </a:moveTo>
                      <a:cubicBezTo>
                        <a:pt x="50" y="1"/>
                        <a:pt x="50" y="1"/>
                        <a:pt x="50" y="1"/>
                      </a:cubicBezTo>
                      <a:cubicBezTo>
                        <a:pt x="48" y="0"/>
                        <a:pt x="45" y="0"/>
                        <a:pt x="44" y="0"/>
                      </a:cubicBezTo>
                      <a:cubicBezTo>
                        <a:pt x="43" y="15"/>
                        <a:pt x="43" y="15"/>
                        <a:pt x="43" y="15"/>
                      </a:cubicBezTo>
                      <a:cubicBezTo>
                        <a:pt x="44" y="15"/>
                        <a:pt x="44" y="15"/>
                        <a:pt x="45" y="15"/>
                      </a:cubicBezTo>
                      <a:close/>
                      <a:moveTo>
                        <a:pt x="63" y="39"/>
                      </a:moveTo>
                      <a:cubicBezTo>
                        <a:pt x="77" y="44"/>
                        <a:pt x="77" y="44"/>
                        <a:pt x="77" y="44"/>
                      </a:cubicBezTo>
                      <a:cubicBezTo>
                        <a:pt x="77" y="42"/>
                        <a:pt x="77" y="39"/>
                        <a:pt x="78" y="37"/>
                      </a:cubicBezTo>
                      <a:cubicBezTo>
                        <a:pt x="63" y="37"/>
                        <a:pt x="63" y="37"/>
                        <a:pt x="63" y="37"/>
                      </a:cubicBezTo>
                      <a:cubicBezTo>
                        <a:pt x="63" y="38"/>
                        <a:pt x="63" y="39"/>
                        <a:pt x="63" y="39"/>
                      </a:cubicBezTo>
                      <a:close/>
                      <a:moveTo>
                        <a:pt x="51" y="16"/>
                      </a:moveTo>
                      <a:cubicBezTo>
                        <a:pt x="58" y="3"/>
                        <a:pt x="58" y="3"/>
                        <a:pt x="58" y="3"/>
                      </a:cubicBezTo>
                      <a:cubicBezTo>
                        <a:pt x="56" y="2"/>
                        <a:pt x="54" y="2"/>
                        <a:pt x="52" y="1"/>
                      </a:cubicBezTo>
                      <a:cubicBezTo>
                        <a:pt x="48" y="15"/>
                        <a:pt x="48" y="15"/>
                        <a:pt x="48" y="15"/>
                      </a:cubicBezTo>
                      <a:cubicBezTo>
                        <a:pt x="49" y="16"/>
                        <a:pt x="50" y="16"/>
                        <a:pt x="51" y="16"/>
                      </a:cubicBezTo>
                      <a:close/>
                      <a:moveTo>
                        <a:pt x="7" y="32"/>
                      </a:moveTo>
                      <a:cubicBezTo>
                        <a:pt x="7" y="35"/>
                        <a:pt x="7" y="38"/>
                        <a:pt x="8" y="41"/>
                      </a:cubicBezTo>
                      <a:cubicBezTo>
                        <a:pt x="22" y="37"/>
                        <a:pt x="22" y="37"/>
                        <a:pt x="22" y="37"/>
                      </a:cubicBezTo>
                      <a:cubicBezTo>
                        <a:pt x="22" y="36"/>
                        <a:pt x="22" y="35"/>
                        <a:pt x="22" y="34"/>
                      </a:cubicBezTo>
                      <a:cubicBezTo>
                        <a:pt x="29" y="36"/>
                        <a:pt x="29" y="36"/>
                        <a:pt x="29" y="36"/>
                      </a:cubicBezTo>
                      <a:cubicBezTo>
                        <a:pt x="30" y="35"/>
                        <a:pt x="30" y="35"/>
                        <a:pt x="30" y="35"/>
                      </a:cubicBezTo>
                      <a:cubicBezTo>
                        <a:pt x="18" y="12"/>
                        <a:pt x="18" y="12"/>
                        <a:pt x="18" y="12"/>
                      </a:cubicBezTo>
                      <a:cubicBezTo>
                        <a:pt x="0" y="31"/>
                        <a:pt x="0" y="31"/>
                        <a:pt x="0" y="31"/>
                      </a:cubicBezTo>
                      <a:cubicBezTo>
                        <a:pt x="7" y="32"/>
                        <a:pt x="7" y="32"/>
                        <a:pt x="7" y="32"/>
                      </a:cubicBezTo>
                      <a:cubicBezTo>
                        <a:pt x="7" y="32"/>
                        <a:pt x="7" y="32"/>
                        <a:pt x="7" y="32"/>
                      </a:cubicBezTo>
                      <a:close/>
                      <a:moveTo>
                        <a:pt x="59" y="23"/>
                      </a:moveTo>
                      <a:cubicBezTo>
                        <a:pt x="72" y="16"/>
                        <a:pt x="72" y="16"/>
                        <a:pt x="72" y="16"/>
                      </a:cubicBezTo>
                      <a:cubicBezTo>
                        <a:pt x="71" y="14"/>
                        <a:pt x="69" y="12"/>
                        <a:pt x="68" y="11"/>
                      </a:cubicBezTo>
                      <a:cubicBezTo>
                        <a:pt x="57" y="21"/>
                        <a:pt x="57" y="21"/>
                        <a:pt x="57" y="21"/>
                      </a:cubicBezTo>
                      <a:cubicBezTo>
                        <a:pt x="58" y="22"/>
                        <a:pt x="59" y="22"/>
                        <a:pt x="59" y="23"/>
                      </a:cubicBezTo>
                      <a:close/>
                      <a:moveTo>
                        <a:pt x="34" y="54"/>
                      </a:moveTo>
                      <a:cubicBezTo>
                        <a:pt x="33" y="53"/>
                        <a:pt x="32" y="53"/>
                        <a:pt x="31" y="53"/>
                      </a:cubicBezTo>
                      <a:cubicBezTo>
                        <a:pt x="24" y="65"/>
                        <a:pt x="24" y="65"/>
                        <a:pt x="24" y="65"/>
                      </a:cubicBezTo>
                      <a:cubicBezTo>
                        <a:pt x="25" y="66"/>
                        <a:pt x="27" y="67"/>
                        <a:pt x="29" y="68"/>
                      </a:cubicBezTo>
                      <a:cubicBezTo>
                        <a:pt x="34" y="54"/>
                        <a:pt x="34" y="54"/>
                        <a:pt x="34" y="54"/>
                      </a:cubicBezTo>
                      <a:cubicBezTo>
                        <a:pt x="34" y="54"/>
                        <a:pt x="34" y="54"/>
                        <a:pt x="34" y="54"/>
                      </a:cubicBezTo>
                      <a:close/>
                      <a:moveTo>
                        <a:pt x="63" y="33"/>
                      </a:moveTo>
                      <a:cubicBezTo>
                        <a:pt x="78" y="34"/>
                        <a:pt x="78" y="34"/>
                        <a:pt x="78" y="34"/>
                      </a:cubicBezTo>
                      <a:cubicBezTo>
                        <a:pt x="78" y="32"/>
                        <a:pt x="77" y="30"/>
                        <a:pt x="77" y="27"/>
                      </a:cubicBezTo>
                      <a:cubicBezTo>
                        <a:pt x="62" y="31"/>
                        <a:pt x="62" y="31"/>
                        <a:pt x="62" y="31"/>
                      </a:cubicBezTo>
                      <a:cubicBezTo>
                        <a:pt x="63" y="32"/>
                        <a:pt x="63" y="32"/>
                        <a:pt x="63" y="33"/>
                      </a:cubicBezTo>
                      <a:close/>
                      <a:moveTo>
                        <a:pt x="66" y="9"/>
                      </a:moveTo>
                      <a:cubicBezTo>
                        <a:pt x="64" y="7"/>
                        <a:pt x="63" y="6"/>
                        <a:pt x="61" y="5"/>
                      </a:cubicBezTo>
                      <a:cubicBezTo>
                        <a:pt x="53" y="18"/>
                        <a:pt x="53" y="18"/>
                        <a:pt x="53" y="18"/>
                      </a:cubicBezTo>
                      <a:cubicBezTo>
                        <a:pt x="54" y="18"/>
                        <a:pt x="54" y="18"/>
                        <a:pt x="55" y="19"/>
                      </a:cubicBezTo>
                      <a:cubicBezTo>
                        <a:pt x="66" y="9"/>
                        <a:pt x="66" y="9"/>
                        <a:pt x="66" y="9"/>
                      </a:cubicBezTo>
                      <a:cubicBezTo>
                        <a:pt x="66" y="9"/>
                        <a:pt x="66" y="9"/>
                        <a:pt x="66" y="9"/>
                      </a:cubicBezTo>
                      <a:close/>
                    </a:path>
                  </a:pathLst>
                </a:custGeom>
                <a:solidFill>
                  <a:schemeClr val="accent6"/>
                </a:solidFill>
                <a:ln w="9525">
                  <a:noFill/>
                  <a:miter lim="800000"/>
                  <a:headEnd/>
                  <a:tailEnd/>
                </a:ln>
              </p:spPr>
              <p:txBody>
                <a:bodyPr>
                  <a:prstTxWarp prst="textNoShape">
                    <a:avLst/>
                  </a:prstTxWarp>
                </a:bodyPr>
                <a:lstStyle/>
                <a:p>
                  <a:pPr algn="l" rtl="0"/>
                  <a:endParaRPr lang="en-US" kern="1200" dirty="0">
                    <a:solidFill>
                      <a:schemeClr val="bg1">
                        <a:lumMod val="50000"/>
                      </a:schemeClr>
                    </a:solidFill>
                    <a:latin typeface="Arial"/>
                    <a:ea typeface="+mn-ea"/>
                    <a:cs typeface="+mn-cs"/>
                  </a:endParaRPr>
                </a:p>
              </p:txBody>
            </p:sp>
          </p:grpSp>
        </p:grpSp>
      </p:grpSp>
      <p:sp>
        <p:nvSpPr>
          <p:cNvPr id="277" name="Up Arrow 276"/>
          <p:cNvSpPr/>
          <p:nvPr/>
        </p:nvSpPr>
        <p:spPr>
          <a:xfrm>
            <a:off x="4536316" y="3423370"/>
            <a:ext cx="273177" cy="919010"/>
          </a:xfrm>
          <a:prstGeom prst="upArrow">
            <a:avLst/>
          </a:prstGeom>
          <a:gradFill flip="none" rotWithShape="1">
            <a:gsLst>
              <a:gs pos="0">
                <a:schemeClr val="tx2"/>
              </a:gs>
              <a:gs pos="100000">
                <a:srgbClr val="FFFFFF">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chemeClr val="bg1">
                  <a:lumMod val="50000"/>
                </a:schemeClr>
              </a:solidFill>
              <a:latin typeface="Arial"/>
              <a:ea typeface="+mn-ea"/>
              <a:cs typeface="+mn-cs"/>
            </a:endParaRPr>
          </a:p>
        </p:txBody>
      </p:sp>
      <p:sp>
        <p:nvSpPr>
          <p:cNvPr id="278" name="Up Arrow 277"/>
          <p:cNvSpPr/>
          <p:nvPr/>
        </p:nvSpPr>
        <p:spPr>
          <a:xfrm rot="10800000">
            <a:off x="4905469" y="3362640"/>
            <a:ext cx="273177" cy="919010"/>
          </a:xfrm>
          <a:prstGeom prst="upArrow">
            <a:avLst/>
          </a:prstGeom>
          <a:gradFill flip="none" rotWithShape="1">
            <a:gsLst>
              <a:gs pos="0">
                <a:schemeClr val="tx2"/>
              </a:gs>
              <a:gs pos="100000">
                <a:srgbClr val="FFFFFF">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chemeClr val="bg1">
                  <a:lumMod val="50000"/>
                </a:schemeClr>
              </a:solidFill>
              <a:latin typeface="Arial"/>
              <a:ea typeface="+mn-ea"/>
              <a:cs typeface="+mn-cs"/>
            </a:endParaRPr>
          </a:p>
        </p:txBody>
      </p:sp>
      <p:sp>
        <p:nvSpPr>
          <p:cNvPr id="279" name="Line 9"/>
          <p:cNvSpPr>
            <a:spLocks noChangeShapeType="1"/>
          </p:cNvSpPr>
          <p:nvPr/>
        </p:nvSpPr>
        <p:spPr bwMode="auto">
          <a:xfrm>
            <a:off x="1103461" y="2509165"/>
            <a:ext cx="0" cy="564669"/>
          </a:xfrm>
          <a:prstGeom prst="line">
            <a:avLst/>
          </a:prstGeom>
          <a:noFill/>
          <a:ln w="12700">
            <a:solidFill>
              <a:schemeClr val="tx1"/>
            </a:solidFill>
            <a:round/>
            <a:headEnd/>
            <a:tailEnd/>
          </a:ln>
        </p:spPr>
        <p:txBody>
          <a:bodyPr lIns="0" tIns="0" rIns="0" bIns="0">
            <a:prstTxWarp prst="textNoShape">
              <a:avLst/>
            </a:prstTxWarp>
          </a:bodyPr>
          <a:lstStyle/>
          <a:p>
            <a:endParaRPr lang="en-US" dirty="0">
              <a:solidFill>
                <a:srgbClr val="000000"/>
              </a:solidFill>
              <a:latin typeface="Arial"/>
            </a:endParaRPr>
          </a:p>
        </p:txBody>
      </p:sp>
      <p:pic>
        <p:nvPicPr>
          <p:cNvPr id="281" name="Picture 11"/>
          <p:cNvPicPr>
            <a:picLocks noChangeAspect="1" noChangeArrowheads="1"/>
          </p:cNvPicPr>
          <p:nvPr/>
        </p:nvPicPr>
        <p:blipFill>
          <a:blip r:embed="rId7" cstate="print"/>
          <a:srcRect/>
          <a:stretch>
            <a:fillRect/>
          </a:stretch>
        </p:blipFill>
        <p:spPr bwMode="auto">
          <a:xfrm>
            <a:off x="1202209" y="2499883"/>
            <a:ext cx="583426" cy="583235"/>
          </a:xfrm>
          <a:prstGeom prst="rect">
            <a:avLst/>
          </a:prstGeom>
          <a:noFill/>
          <a:ln w="15875" cap="flat" cmpd="sng" algn="ctr">
            <a:noFill/>
            <a:prstDash val="solid"/>
            <a:miter lim="800000"/>
            <a:headEnd type="none" w="med" len="med"/>
            <a:tailEnd type="none" w="med" len="med"/>
          </a:ln>
        </p:spPr>
      </p:pic>
      <p:grpSp>
        <p:nvGrpSpPr>
          <p:cNvPr id="26" name="Group 139"/>
          <p:cNvGrpSpPr/>
          <p:nvPr/>
        </p:nvGrpSpPr>
        <p:grpSpPr>
          <a:xfrm>
            <a:off x="2108827" y="3383140"/>
            <a:ext cx="1004072" cy="846908"/>
            <a:chOff x="2266950" y="1962835"/>
            <a:chExt cx="976313" cy="823494"/>
          </a:xfrm>
        </p:grpSpPr>
        <p:sp>
          <p:nvSpPr>
            <p:cNvPr id="283" name="Rounded Rectangle 282"/>
            <p:cNvSpPr/>
            <p:nvPr/>
          </p:nvSpPr>
          <p:spPr>
            <a:xfrm>
              <a:off x="2354263" y="1962835"/>
              <a:ext cx="801687" cy="763588"/>
            </a:xfrm>
            <a:prstGeom prst="roundRect">
              <a:avLst>
                <a:gd name="adj" fmla="val 9752"/>
              </a:avLst>
            </a:prstGeom>
            <a:gradFill>
              <a:gsLst>
                <a:gs pos="0">
                  <a:schemeClr val="accent1">
                    <a:tint val="100000"/>
                    <a:shade val="100000"/>
                    <a:satMod val="130000"/>
                    <a:alpha val="0"/>
                  </a:schemeClr>
                </a:gs>
                <a:gs pos="100000">
                  <a:schemeClr val="accent5"/>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rtl="0">
                <a:defRPr/>
              </a:pPr>
              <a:endParaRPr lang="en-US" kern="1200" dirty="0">
                <a:solidFill>
                  <a:schemeClr val="bg1">
                    <a:lumMod val="50000"/>
                  </a:schemeClr>
                </a:solidFill>
                <a:latin typeface="CiscoSans ExtraLight" pitchFamily="34" charset="0"/>
                <a:ea typeface="+mn-ea"/>
                <a:cs typeface="+mn-cs"/>
              </a:endParaRPr>
            </a:p>
          </p:txBody>
        </p:sp>
        <p:pic>
          <p:nvPicPr>
            <p:cNvPr id="284" name="Picture 283" descr="MacLaptop.png"/>
            <p:cNvPicPr>
              <a:picLocks noChangeAspect="1"/>
            </p:cNvPicPr>
            <p:nvPr/>
          </p:nvPicPr>
          <p:blipFill>
            <a:blip r:embed="rId8" cstate="print"/>
            <a:srcRect/>
            <a:stretch>
              <a:fillRect/>
            </a:stretch>
          </p:blipFill>
          <p:spPr bwMode="auto">
            <a:xfrm>
              <a:off x="2494883" y="2048561"/>
              <a:ext cx="520447" cy="400193"/>
            </a:xfrm>
            <a:prstGeom prst="rect">
              <a:avLst/>
            </a:prstGeom>
            <a:noFill/>
            <a:ln w="9525">
              <a:noFill/>
              <a:miter lim="800000"/>
              <a:headEnd/>
              <a:tailEnd/>
            </a:ln>
            <a:effectLst>
              <a:outerShdw blurRad="63500" sx="102000" sy="102000" algn="ctr" rotWithShape="0">
                <a:srgbClr val="000000">
                  <a:alpha val="39999"/>
                </a:srgbClr>
              </a:outerShdw>
            </a:effectLst>
          </p:spPr>
        </p:pic>
        <p:sp>
          <p:nvSpPr>
            <p:cNvPr id="285" name="TextBox 48"/>
            <p:cNvSpPr txBox="1">
              <a:spLocks noChangeArrowheads="1"/>
            </p:cNvSpPr>
            <p:nvPr/>
          </p:nvSpPr>
          <p:spPr bwMode="auto">
            <a:xfrm>
              <a:off x="2266950" y="2433245"/>
              <a:ext cx="976313" cy="353084"/>
            </a:xfrm>
            <a:prstGeom prst="rect">
              <a:avLst/>
            </a:prstGeom>
            <a:noFill/>
            <a:ln w="9525">
              <a:noFill/>
              <a:miter lim="800000"/>
              <a:headEnd/>
              <a:tailEnd/>
            </a:ln>
          </p:spPr>
          <p:txBody>
            <a:bodyPr lIns="91435" tIns="45718" rIns="91435" bIns="45718">
              <a:prstTxWarp prst="textNoShape">
                <a:avLst/>
              </a:prstTxWarp>
              <a:spAutoFit/>
            </a:bodyPr>
            <a:lstStyle/>
            <a:p>
              <a:pPr algn="ctr" rtl="0">
                <a:lnSpc>
                  <a:spcPts val="960"/>
                </a:lnSpc>
              </a:pPr>
              <a:r>
                <a:rPr lang="en-US" sz="1000" kern="1200" dirty="0">
                  <a:solidFill>
                    <a:schemeClr val="bg1">
                      <a:lumMod val="50000"/>
                    </a:schemeClr>
                  </a:solidFill>
                  <a:latin typeface="Arial"/>
                  <a:ea typeface="+mn-ea"/>
                  <a:cs typeface="Arial"/>
                </a:rPr>
                <a:t>Company asset</a:t>
              </a:r>
            </a:p>
          </p:txBody>
        </p:sp>
      </p:grpSp>
      <p:sp>
        <p:nvSpPr>
          <p:cNvPr id="288" name="TextBox 287"/>
          <p:cNvSpPr txBox="1"/>
          <p:nvPr/>
        </p:nvSpPr>
        <p:spPr>
          <a:xfrm>
            <a:off x="3002675" y="5434856"/>
            <a:ext cx="1467039" cy="414123"/>
          </a:xfrm>
          <a:prstGeom prst="rect">
            <a:avLst/>
          </a:prstGeom>
          <a:noFill/>
        </p:spPr>
        <p:txBody>
          <a:bodyPr wrap="square" rtlCol="0">
            <a:spAutoFit/>
          </a:bodyPr>
          <a:lstStyle/>
          <a:p>
            <a:pPr algn="ctr" rtl="0">
              <a:lnSpc>
                <a:spcPts val="1220"/>
              </a:lnSpc>
            </a:pPr>
            <a:r>
              <a:rPr lang="en-US" sz="1000" b="1" kern="1200" dirty="0">
                <a:solidFill>
                  <a:schemeClr val="accent5">
                    <a:lumMod val="50000"/>
                  </a:schemeClr>
                </a:solidFill>
                <a:latin typeface="Arial"/>
                <a:ea typeface="+mn-ea"/>
                <a:cs typeface="Arial"/>
              </a:rPr>
              <a:t>Posture </a:t>
            </a:r>
            <a:br>
              <a:rPr lang="en-US" sz="1000" b="1" kern="1200" dirty="0">
                <a:solidFill>
                  <a:schemeClr val="accent5">
                    <a:lumMod val="50000"/>
                  </a:schemeClr>
                </a:solidFill>
                <a:latin typeface="Arial"/>
                <a:ea typeface="+mn-ea"/>
                <a:cs typeface="Arial"/>
              </a:rPr>
            </a:br>
            <a:r>
              <a:rPr lang="en-US" sz="1000" b="1" kern="1200" dirty="0">
                <a:solidFill>
                  <a:schemeClr val="accent5">
                    <a:lumMod val="50000"/>
                  </a:schemeClr>
                </a:solidFill>
                <a:latin typeface="Arial"/>
                <a:ea typeface="+mn-ea"/>
                <a:cs typeface="Arial"/>
              </a:rPr>
              <a:t>of the device</a:t>
            </a:r>
            <a:endParaRPr lang="en-US" sz="1000" b="1" kern="1200" dirty="0">
              <a:solidFill>
                <a:schemeClr val="accent5">
                  <a:lumMod val="50000"/>
                </a:schemeClr>
              </a:solidFill>
              <a:latin typeface="Arial"/>
              <a:ea typeface="+mn-ea"/>
            </a:endParaRPr>
          </a:p>
        </p:txBody>
      </p:sp>
      <p:grpSp>
        <p:nvGrpSpPr>
          <p:cNvPr id="29" name="Group 179"/>
          <p:cNvGrpSpPr/>
          <p:nvPr/>
        </p:nvGrpSpPr>
        <p:grpSpPr>
          <a:xfrm>
            <a:off x="4885295" y="4406805"/>
            <a:ext cx="1134683" cy="124080"/>
            <a:chOff x="3724296" y="4177447"/>
            <a:chExt cx="1103313" cy="120650"/>
          </a:xfrm>
        </p:grpSpPr>
        <p:cxnSp>
          <p:nvCxnSpPr>
            <p:cNvPr id="292" name="Straight Connector 291"/>
            <p:cNvCxnSpPr/>
            <p:nvPr/>
          </p:nvCxnSpPr>
          <p:spPr>
            <a:xfrm>
              <a:off x="3724296" y="4298097"/>
              <a:ext cx="1103313" cy="0"/>
            </a:xfrm>
            <a:prstGeom prst="line">
              <a:avLst/>
            </a:prstGeom>
            <a:ln w="2540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293" name="Straight Connector 21"/>
            <p:cNvCxnSpPr>
              <a:cxnSpLocks noChangeShapeType="1"/>
            </p:cNvCxnSpPr>
            <p:nvPr/>
          </p:nvCxnSpPr>
          <p:spPr bwMode="auto">
            <a:xfrm>
              <a:off x="3724296" y="4177447"/>
              <a:ext cx="1103313" cy="0"/>
            </a:xfrm>
            <a:prstGeom prst="line">
              <a:avLst/>
            </a:prstGeom>
            <a:noFill/>
            <a:ln w="25400">
              <a:solidFill>
                <a:srgbClr val="00A1DA"/>
              </a:solidFill>
              <a:round/>
              <a:headEnd/>
              <a:tailEnd/>
            </a:ln>
          </p:spPr>
        </p:cxnSp>
      </p:grpSp>
      <p:pic>
        <p:nvPicPr>
          <p:cNvPr id="294" name="Picture 194" descr="WLS.png"/>
          <p:cNvPicPr>
            <a:picLocks noChangeAspect="1"/>
          </p:cNvPicPr>
          <p:nvPr/>
        </p:nvPicPr>
        <p:blipFill>
          <a:blip r:embed="rId9" cstate="print"/>
          <a:srcRect/>
          <a:stretch>
            <a:fillRect/>
          </a:stretch>
        </p:blipFill>
        <p:spPr bwMode="auto">
          <a:xfrm>
            <a:off x="4476864" y="4268032"/>
            <a:ext cx="718360" cy="333058"/>
          </a:xfrm>
          <a:prstGeom prst="rect">
            <a:avLst/>
          </a:prstGeom>
          <a:noFill/>
          <a:ln w="9525">
            <a:noFill/>
            <a:miter lim="800000"/>
            <a:headEnd/>
            <a:tailEnd/>
          </a:ln>
        </p:spPr>
      </p:pic>
      <p:grpSp>
        <p:nvGrpSpPr>
          <p:cNvPr id="30" name="Group 206"/>
          <p:cNvGrpSpPr/>
          <p:nvPr/>
        </p:nvGrpSpPr>
        <p:grpSpPr>
          <a:xfrm>
            <a:off x="5844199" y="4074333"/>
            <a:ext cx="1134683" cy="865313"/>
            <a:chOff x="5889376" y="3854167"/>
            <a:chExt cx="1103313" cy="841390"/>
          </a:xfrm>
        </p:grpSpPr>
        <p:cxnSp>
          <p:nvCxnSpPr>
            <p:cNvPr id="296" name="Straight Connector 295"/>
            <p:cNvCxnSpPr/>
            <p:nvPr/>
          </p:nvCxnSpPr>
          <p:spPr>
            <a:xfrm>
              <a:off x="5889376" y="4298097"/>
              <a:ext cx="1103313" cy="397460"/>
            </a:xfrm>
            <a:prstGeom prst="line">
              <a:avLst/>
            </a:prstGeom>
            <a:ln w="2540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97" name="Straight Connector 21"/>
            <p:cNvCxnSpPr>
              <a:cxnSpLocks noChangeShapeType="1"/>
            </p:cNvCxnSpPr>
            <p:nvPr/>
          </p:nvCxnSpPr>
          <p:spPr bwMode="auto">
            <a:xfrm flipV="1">
              <a:off x="5889376" y="3854167"/>
              <a:ext cx="1048476" cy="323280"/>
            </a:xfrm>
            <a:prstGeom prst="line">
              <a:avLst/>
            </a:prstGeom>
            <a:noFill/>
            <a:ln w="25400">
              <a:solidFill>
                <a:schemeClr val="accent2">
                  <a:lumMod val="50000"/>
                </a:schemeClr>
              </a:solidFill>
              <a:round/>
              <a:headEnd/>
              <a:tailEnd/>
            </a:ln>
          </p:spPr>
        </p:cxnSp>
      </p:grpSp>
      <p:grpSp>
        <p:nvGrpSpPr>
          <p:cNvPr id="31" name="Group 172"/>
          <p:cNvGrpSpPr/>
          <p:nvPr/>
        </p:nvGrpSpPr>
        <p:grpSpPr>
          <a:xfrm>
            <a:off x="5579101" y="4228445"/>
            <a:ext cx="490563" cy="490985"/>
            <a:chOff x="8075753" y="410122"/>
            <a:chExt cx="740026" cy="740664"/>
          </a:xfrm>
        </p:grpSpPr>
        <p:sp>
          <p:nvSpPr>
            <p:cNvPr id="299" name="Oval 86"/>
            <p:cNvSpPr>
              <a:spLocks/>
            </p:cNvSpPr>
            <p:nvPr/>
          </p:nvSpPr>
          <p:spPr bwMode="auto">
            <a:xfrm>
              <a:off x="8075753" y="410122"/>
              <a:ext cx="740026" cy="740664"/>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pic>
          <p:nvPicPr>
            <p:cNvPr id="300" name="Picture 299" descr="gavel-white.png"/>
            <p:cNvPicPr>
              <a:picLocks noChangeAspect="1"/>
            </p:cNvPicPr>
            <p:nvPr/>
          </p:nvPicPr>
          <p:blipFill>
            <a:blip r:embed="rId10" cstate="print">
              <a:extLst>
                <a:ext uri="{BEBA8EAE-BF5A-486C-A8C5-ECC9F3942E4B}">
                  <a14:imgProps xmlns:mc="http://schemas.openxmlformats.org/markup-compatibility/2006" xmlns:mv="urn:schemas-microsoft-com:mac:vml" xmlns:a14="http://schemas.microsoft.com/office/drawing/2010/main" xmlns="">
                    <a14:imgLayer r:embed="rId11">
                      <a14:imgEffect>
                        <a14:brightnessContrast contrast="-40000"/>
                      </a14:imgEffect>
                    </a14:imgLayer>
                  </a14:imgProps>
                </a:ext>
              </a:extLst>
            </a:blip>
            <a:stretch>
              <a:fillRect/>
            </a:stretch>
          </p:blipFill>
          <p:spPr>
            <a:xfrm>
              <a:off x="8168890" y="559272"/>
              <a:ext cx="531247" cy="420411"/>
            </a:xfrm>
            <a:prstGeom prst="rect">
              <a:avLst/>
            </a:prstGeom>
            <a:effectLst/>
          </p:spPr>
        </p:pic>
      </p:grpSp>
      <p:sp>
        <p:nvSpPr>
          <p:cNvPr id="302" name="TextBox 301"/>
          <p:cNvSpPr txBox="1"/>
          <p:nvPr/>
        </p:nvSpPr>
        <p:spPr>
          <a:xfrm>
            <a:off x="5595090" y="3605827"/>
            <a:ext cx="803801" cy="414123"/>
          </a:xfrm>
          <a:prstGeom prst="rect">
            <a:avLst/>
          </a:prstGeom>
          <a:noFill/>
        </p:spPr>
        <p:txBody>
          <a:bodyPr wrap="square" rtlCol="0">
            <a:spAutoFit/>
          </a:bodyPr>
          <a:lstStyle/>
          <a:p>
            <a:pPr algn="ctr" rtl="0">
              <a:lnSpc>
                <a:spcPts val="1220"/>
              </a:lnSpc>
            </a:pPr>
            <a:r>
              <a:rPr lang="en-US" sz="1000" b="1" kern="1200" dirty="0">
                <a:solidFill>
                  <a:schemeClr val="accent5">
                    <a:lumMod val="50000"/>
                  </a:schemeClr>
                </a:solidFill>
                <a:latin typeface="Arial"/>
                <a:ea typeface="+mn-ea"/>
                <a:cs typeface="Arial"/>
              </a:rPr>
              <a:t>Policy</a:t>
            </a:r>
            <a:br>
              <a:rPr lang="en-US" sz="1000" b="1" kern="1200" dirty="0">
                <a:solidFill>
                  <a:schemeClr val="accent5">
                    <a:lumMod val="50000"/>
                  </a:schemeClr>
                </a:solidFill>
                <a:latin typeface="Arial"/>
                <a:ea typeface="+mn-ea"/>
                <a:cs typeface="Arial"/>
              </a:rPr>
            </a:br>
            <a:r>
              <a:rPr lang="en-US" sz="1000" b="1" kern="1200" dirty="0">
                <a:solidFill>
                  <a:schemeClr val="accent5">
                    <a:lumMod val="50000"/>
                  </a:schemeClr>
                </a:solidFill>
                <a:latin typeface="Arial"/>
                <a:ea typeface="+mn-ea"/>
                <a:cs typeface="Arial"/>
              </a:rPr>
              <a:t>Decision</a:t>
            </a:r>
            <a:endParaRPr lang="en-US" sz="1000" b="1" kern="1200" dirty="0">
              <a:solidFill>
                <a:schemeClr val="accent5">
                  <a:lumMod val="50000"/>
                </a:schemeClr>
              </a:solidFill>
              <a:latin typeface="Arial"/>
              <a:ea typeface="+mn-ea"/>
            </a:endParaRPr>
          </a:p>
        </p:txBody>
      </p:sp>
      <p:sp>
        <p:nvSpPr>
          <p:cNvPr id="304" name="Oval 263"/>
          <p:cNvSpPr>
            <a:spLocks/>
          </p:cNvSpPr>
          <p:nvPr/>
        </p:nvSpPr>
        <p:spPr bwMode="auto">
          <a:xfrm>
            <a:off x="5862915" y="4083355"/>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4</a:t>
            </a:r>
            <a:endParaRPr lang="en-US" sz="1000" b="1" kern="1200" dirty="0">
              <a:latin typeface="Arial"/>
              <a:ea typeface="+mn-ea"/>
              <a:cs typeface="+mn-cs"/>
            </a:endParaRPr>
          </a:p>
        </p:txBody>
      </p:sp>
      <p:sp>
        <p:nvSpPr>
          <p:cNvPr id="534" name="Oval 263"/>
          <p:cNvSpPr>
            <a:spLocks/>
          </p:cNvSpPr>
          <p:nvPr/>
        </p:nvSpPr>
        <p:spPr bwMode="auto">
          <a:xfrm>
            <a:off x="6210651" y="5200267"/>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5</a:t>
            </a:r>
            <a:endParaRPr lang="en-US" sz="1000" b="1" kern="1200" dirty="0">
              <a:latin typeface="Arial"/>
              <a:ea typeface="+mn-ea"/>
              <a:cs typeface="+mn-cs"/>
            </a:endParaRPr>
          </a:p>
        </p:txBody>
      </p:sp>
      <p:sp>
        <p:nvSpPr>
          <p:cNvPr id="666" name="Oval 263"/>
          <p:cNvSpPr>
            <a:spLocks/>
          </p:cNvSpPr>
          <p:nvPr/>
        </p:nvSpPr>
        <p:spPr bwMode="auto">
          <a:xfrm>
            <a:off x="7165612" y="5641918"/>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6</a:t>
            </a:r>
            <a:endParaRPr lang="en-US" sz="1000" b="1" kern="1200" dirty="0">
              <a:latin typeface="Arial"/>
              <a:ea typeface="+mn-ea"/>
              <a:cs typeface="+mn-cs"/>
            </a:endParaRPr>
          </a:p>
        </p:txBody>
      </p:sp>
      <p:sp>
        <p:nvSpPr>
          <p:cNvPr id="308" name="TextBox 307"/>
          <p:cNvSpPr txBox="1"/>
          <p:nvPr/>
        </p:nvSpPr>
        <p:spPr>
          <a:xfrm>
            <a:off x="5776196" y="5442622"/>
            <a:ext cx="1146290" cy="414123"/>
          </a:xfrm>
          <a:prstGeom prst="rect">
            <a:avLst/>
          </a:prstGeom>
          <a:noFill/>
        </p:spPr>
        <p:txBody>
          <a:bodyPr wrap="square" rtlCol="0">
            <a:spAutoFit/>
          </a:bodyPr>
          <a:lstStyle/>
          <a:p>
            <a:pPr algn="ctr" rtl="0">
              <a:lnSpc>
                <a:spcPts val="1220"/>
              </a:lnSpc>
            </a:pPr>
            <a:r>
              <a:rPr lang="en-US" sz="1000" b="1" kern="1200" dirty="0">
                <a:solidFill>
                  <a:schemeClr val="accent5">
                    <a:lumMod val="50000"/>
                  </a:schemeClr>
                </a:solidFill>
                <a:latin typeface="Arial"/>
                <a:ea typeface="+mn-ea"/>
                <a:cs typeface="Arial"/>
              </a:rPr>
              <a:t>Enforce policy in the network</a:t>
            </a:r>
            <a:endParaRPr lang="en-US" sz="1000" b="1" kern="1200" dirty="0">
              <a:solidFill>
                <a:schemeClr val="accent5">
                  <a:lumMod val="50000"/>
                </a:schemeClr>
              </a:solidFill>
              <a:latin typeface="Arial"/>
              <a:ea typeface="+mn-ea"/>
            </a:endParaRPr>
          </a:p>
        </p:txBody>
      </p:sp>
      <p:grpSp>
        <p:nvGrpSpPr>
          <p:cNvPr id="40" name="Group 10"/>
          <p:cNvGrpSpPr>
            <a:grpSpLocks/>
          </p:cNvGrpSpPr>
          <p:nvPr/>
        </p:nvGrpSpPr>
        <p:grpSpPr bwMode="auto">
          <a:xfrm>
            <a:off x="6529623" y="3536610"/>
            <a:ext cx="1345293" cy="793462"/>
            <a:chOff x="3898603" y="1771650"/>
            <a:chExt cx="1156294" cy="771526"/>
          </a:xfrm>
        </p:grpSpPr>
        <p:pic>
          <p:nvPicPr>
            <p:cNvPr id="312" name="Picture 171" descr="Device_cloud_white_3041_default_256.png"/>
            <p:cNvPicPr>
              <a:picLocks noChangeAspect="1"/>
            </p:cNvPicPr>
            <p:nvPr/>
          </p:nvPicPr>
          <p:blipFill>
            <a:blip r:embed="rId12" cstate="print"/>
            <a:srcRect/>
            <a:stretch>
              <a:fillRect/>
            </a:stretch>
          </p:blipFill>
          <p:spPr bwMode="auto">
            <a:xfrm>
              <a:off x="3898603" y="1771650"/>
              <a:ext cx="1156294" cy="771526"/>
            </a:xfrm>
            <a:prstGeom prst="rect">
              <a:avLst/>
            </a:prstGeom>
            <a:noFill/>
            <a:ln w="9525">
              <a:noFill/>
              <a:miter lim="800000"/>
              <a:headEnd/>
              <a:tailEnd/>
            </a:ln>
          </p:spPr>
        </p:pic>
        <p:sp>
          <p:nvSpPr>
            <p:cNvPr id="313" name="TextBox 73"/>
            <p:cNvSpPr txBox="1">
              <a:spLocks noChangeArrowheads="1"/>
            </p:cNvSpPr>
            <p:nvPr/>
          </p:nvSpPr>
          <p:spPr bwMode="auto">
            <a:xfrm>
              <a:off x="3963986" y="2032000"/>
              <a:ext cx="1056661" cy="430888"/>
            </a:xfrm>
            <a:prstGeom prst="rect">
              <a:avLst/>
            </a:prstGeom>
            <a:noFill/>
            <a:ln w="9525">
              <a:noFill/>
              <a:miter lim="800000"/>
              <a:headEnd/>
              <a:tailEnd/>
            </a:ln>
          </p:spPr>
          <p:txBody>
            <a:bodyPr>
              <a:prstTxWarp prst="textNoShape">
                <a:avLst/>
              </a:prstTxWarp>
              <a:spAutoFit/>
            </a:bodyPr>
            <a:lstStyle/>
            <a:p>
              <a:pPr algn="ctr" rtl="0"/>
              <a:r>
                <a:rPr lang="en-US" sz="1100" b="1" kern="1200" dirty="0">
                  <a:solidFill>
                    <a:srgbClr val="000000"/>
                  </a:solidFill>
                  <a:latin typeface="Arial"/>
                  <a:ea typeface="+mn-ea"/>
                  <a:cs typeface="Arial"/>
                </a:rPr>
                <a:t>Corporate</a:t>
              </a:r>
            </a:p>
            <a:p>
              <a:pPr algn="ctr" rtl="0"/>
              <a:r>
                <a:rPr lang="en-US" sz="1100" b="1" kern="1200" dirty="0">
                  <a:solidFill>
                    <a:srgbClr val="000000"/>
                  </a:solidFill>
                  <a:latin typeface="Arial"/>
                  <a:ea typeface="+mn-ea"/>
                  <a:cs typeface="Arial"/>
                </a:rPr>
                <a:t> Resources</a:t>
              </a:r>
            </a:p>
          </p:txBody>
        </p:sp>
      </p:grpSp>
      <p:grpSp>
        <p:nvGrpSpPr>
          <p:cNvPr id="42" name="Group 173"/>
          <p:cNvGrpSpPr>
            <a:grpSpLocks/>
          </p:cNvGrpSpPr>
          <p:nvPr/>
        </p:nvGrpSpPr>
        <p:grpSpPr bwMode="auto">
          <a:xfrm>
            <a:off x="6506766" y="4406805"/>
            <a:ext cx="1355089" cy="793462"/>
            <a:chOff x="3898603" y="1771650"/>
            <a:chExt cx="1318440" cy="771526"/>
          </a:xfrm>
        </p:grpSpPr>
        <p:pic>
          <p:nvPicPr>
            <p:cNvPr id="315" name="Picture 174" descr="Device_cloud_white_3041_default_256.png"/>
            <p:cNvPicPr>
              <a:picLocks noChangeAspect="1"/>
            </p:cNvPicPr>
            <p:nvPr/>
          </p:nvPicPr>
          <p:blipFill>
            <a:blip r:embed="rId13" cstate="print"/>
            <a:srcRect/>
            <a:stretch>
              <a:fillRect/>
            </a:stretch>
          </p:blipFill>
          <p:spPr bwMode="auto">
            <a:xfrm>
              <a:off x="3898603" y="1771650"/>
              <a:ext cx="1318440" cy="771526"/>
            </a:xfrm>
            <a:prstGeom prst="rect">
              <a:avLst/>
            </a:prstGeom>
            <a:noFill/>
            <a:ln w="9525">
              <a:noFill/>
              <a:miter lim="800000"/>
              <a:headEnd/>
              <a:tailEnd/>
            </a:ln>
          </p:spPr>
        </p:pic>
        <p:sp>
          <p:nvSpPr>
            <p:cNvPr id="316" name="TextBox 76"/>
            <p:cNvSpPr txBox="1">
              <a:spLocks noChangeArrowheads="1"/>
            </p:cNvSpPr>
            <p:nvPr/>
          </p:nvSpPr>
          <p:spPr bwMode="auto">
            <a:xfrm>
              <a:off x="4011385" y="2154772"/>
              <a:ext cx="1127822" cy="261610"/>
            </a:xfrm>
            <a:prstGeom prst="rect">
              <a:avLst/>
            </a:prstGeom>
            <a:noFill/>
            <a:ln w="9525">
              <a:noFill/>
              <a:miter lim="800000"/>
              <a:headEnd/>
              <a:tailEnd/>
            </a:ln>
          </p:spPr>
          <p:txBody>
            <a:bodyPr>
              <a:prstTxWarp prst="textNoShape">
                <a:avLst/>
              </a:prstTxWarp>
              <a:spAutoFit/>
            </a:bodyPr>
            <a:lstStyle/>
            <a:p>
              <a:pPr algn="ctr" rtl="0"/>
              <a:r>
                <a:rPr lang="en-US" sz="1100" b="1" kern="1200" dirty="0">
                  <a:solidFill>
                    <a:srgbClr val="000000"/>
                  </a:solidFill>
                  <a:latin typeface="Arial"/>
                  <a:ea typeface="+mn-ea"/>
                  <a:cs typeface="Arial"/>
                </a:rPr>
                <a:t>Internet Only</a:t>
              </a:r>
            </a:p>
          </p:txBody>
        </p:sp>
      </p:grpSp>
      <p:sp>
        <p:nvSpPr>
          <p:cNvPr id="165" name="Rounded Rectangle 164"/>
          <p:cNvSpPr/>
          <p:nvPr/>
        </p:nvSpPr>
        <p:spPr>
          <a:xfrm>
            <a:off x="7569795" y="132509"/>
            <a:ext cx="1420987" cy="413589"/>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Identity</a:t>
            </a:r>
            <a:br>
              <a:rPr lang="en-US" sz="1100" dirty="0">
                <a:solidFill>
                  <a:srgbClr val="FFFFFF"/>
                </a:solidFill>
              </a:rPr>
            </a:br>
            <a:r>
              <a:rPr lang="en-US" sz="1100" dirty="0">
                <a:solidFill>
                  <a:srgbClr val="FFFFFF"/>
                </a:solidFill>
              </a:rPr>
              <a:t>and Policy</a:t>
            </a:r>
          </a:p>
        </p:txBody>
      </p:sp>
      <p:sp>
        <p:nvSpPr>
          <p:cNvPr id="667" name="Oval 263"/>
          <p:cNvSpPr>
            <a:spLocks/>
          </p:cNvSpPr>
          <p:nvPr/>
        </p:nvSpPr>
        <p:spPr bwMode="auto">
          <a:xfrm>
            <a:off x="2495893" y="2285213"/>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1</a:t>
            </a:r>
            <a:endParaRPr lang="en-US" sz="1000" b="1" kern="1200" dirty="0">
              <a:latin typeface="Arial"/>
              <a:ea typeface="+mn-ea"/>
              <a:cs typeface="+mn-cs"/>
            </a:endParaRPr>
          </a:p>
        </p:txBody>
      </p:sp>
      <p:sp>
        <p:nvSpPr>
          <p:cNvPr id="668" name="Oval 263"/>
          <p:cNvSpPr>
            <a:spLocks/>
          </p:cNvSpPr>
          <p:nvPr/>
        </p:nvSpPr>
        <p:spPr bwMode="auto">
          <a:xfrm>
            <a:off x="3250175" y="3322807"/>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2</a:t>
            </a:r>
            <a:endParaRPr lang="en-US" sz="1000" b="1" kern="1200" dirty="0">
              <a:latin typeface="Arial"/>
              <a:ea typeface="+mn-ea"/>
              <a:cs typeface="+mn-cs"/>
            </a:endParaRPr>
          </a:p>
        </p:txBody>
      </p:sp>
      <p:sp>
        <p:nvSpPr>
          <p:cNvPr id="669" name="Oval 263"/>
          <p:cNvSpPr>
            <a:spLocks/>
          </p:cNvSpPr>
          <p:nvPr/>
        </p:nvSpPr>
        <p:spPr bwMode="auto">
          <a:xfrm>
            <a:off x="3617560" y="5183547"/>
            <a:ext cx="260179" cy="2601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cmpd="sng" algn="ctr">
            <a:solidFill>
              <a:schemeClr val="tx1"/>
            </a:solidFill>
            <a:prstDash val="solid"/>
            <a:round/>
            <a:headEnd type="none" w="med" len="med"/>
            <a:tailEnd type="none" w="med" len="med"/>
          </a:ln>
          <a:effectLst>
            <a:outerShdw blurRad="114300" algn="ctr" rotWithShape="0">
              <a:sysClr val="windowText" lastClr="000000">
                <a:alpha val="73000"/>
              </a:sysClr>
            </a:outerShdw>
          </a:effectLst>
        </p:spPr>
        <p:txBody>
          <a:bodyPr lIns="0" tIns="0" rIns="0" bIns="0" anchor="ctr"/>
          <a:lstStyle/>
          <a:p>
            <a:pPr algn="ctr" rtl="0" eaLnBrk="0" hangingPunct="0">
              <a:lnSpc>
                <a:spcPct val="90000"/>
              </a:lnSpc>
              <a:defRPr/>
            </a:pPr>
            <a:r>
              <a:rPr lang="en-US" sz="1000" b="1" kern="1200" dirty="0" smtClean="0">
                <a:latin typeface="Arial"/>
                <a:ea typeface="+mn-ea"/>
                <a:cs typeface="+mn-cs"/>
              </a:rPr>
              <a:t>3</a:t>
            </a:r>
            <a:endParaRPr lang="en-US" sz="1000" b="1" kern="1200" dirty="0">
              <a:latin typeface="Arial"/>
              <a:ea typeface="+mn-ea"/>
              <a:cs typeface="+mn-cs"/>
            </a:endParaRPr>
          </a:p>
        </p:txBody>
      </p:sp>
      <p:sp>
        <p:nvSpPr>
          <p:cNvPr id="126" name="Freeform 9"/>
          <p:cNvSpPr>
            <a:spLocks noEditPoints="1"/>
          </p:cNvSpPr>
          <p:nvPr/>
        </p:nvSpPr>
        <p:spPr bwMode="auto">
          <a:xfrm>
            <a:off x="635746" y="2561110"/>
            <a:ext cx="184893" cy="476572"/>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3" name="AutoShape 4"/>
          <p:cNvSpPr>
            <a:spLocks noChangeAspect="1" noChangeArrowheads="1" noTextEdit="1"/>
          </p:cNvSpPr>
          <p:nvPr/>
        </p:nvSpPr>
        <p:spPr bwMode="auto">
          <a:xfrm>
            <a:off x="2740025" y="7099300"/>
            <a:ext cx="493713" cy="4905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
          <p:cNvSpPr>
            <a:spLocks noEditPoints="1"/>
          </p:cNvSpPr>
          <p:nvPr/>
        </p:nvSpPr>
        <p:spPr bwMode="auto">
          <a:xfrm>
            <a:off x="627938" y="5593317"/>
            <a:ext cx="210262" cy="424376"/>
          </a:xfrm>
          <a:custGeom>
            <a:avLst/>
            <a:gdLst>
              <a:gd name="T0" fmla="*/ 103 w 116"/>
              <a:gd name="T1" fmla="*/ 0 h 233"/>
              <a:gd name="T2" fmla="*/ 14 w 116"/>
              <a:gd name="T3" fmla="*/ 0 h 233"/>
              <a:gd name="T4" fmla="*/ 0 w 116"/>
              <a:gd name="T5" fmla="*/ 13 h 233"/>
              <a:gd name="T6" fmla="*/ 0 w 116"/>
              <a:gd name="T7" fmla="*/ 219 h 233"/>
              <a:gd name="T8" fmla="*/ 14 w 116"/>
              <a:gd name="T9" fmla="*/ 233 h 233"/>
              <a:gd name="T10" fmla="*/ 103 w 116"/>
              <a:gd name="T11" fmla="*/ 233 h 233"/>
              <a:gd name="T12" fmla="*/ 116 w 116"/>
              <a:gd name="T13" fmla="*/ 219 h 233"/>
              <a:gd name="T14" fmla="*/ 116 w 116"/>
              <a:gd name="T15" fmla="*/ 13 h 233"/>
              <a:gd name="T16" fmla="*/ 103 w 116"/>
              <a:gd name="T17" fmla="*/ 0 h 233"/>
              <a:gd name="T18" fmla="*/ 58 w 116"/>
              <a:gd name="T19" fmla="*/ 226 h 233"/>
              <a:gd name="T20" fmla="*/ 40 w 116"/>
              <a:gd name="T21" fmla="*/ 207 h 233"/>
              <a:gd name="T22" fmla="*/ 58 w 116"/>
              <a:gd name="T23" fmla="*/ 189 h 233"/>
              <a:gd name="T24" fmla="*/ 76 w 116"/>
              <a:gd name="T25" fmla="*/ 207 h 233"/>
              <a:gd name="T26" fmla="*/ 58 w 116"/>
              <a:gd name="T27" fmla="*/ 226 h 233"/>
              <a:gd name="T28" fmla="*/ 107 w 116"/>
              <a:gd name="T29" fmla="*/ 166 h 233"/>
              <a:gd name="T30" fmla="*/ 96 w 116"/>
              <a:gd name="T31" fmla="*/ 177 h 233"/>
              <a:gd name="T32" fmla="*/ 21 w 116"/>
              <a:gd name="T33" fmla="*/ 177 h 233"/>
              <a:gd name="T34" fmla="*/ 9 w 116"/>
              <a:gd name="T35" fmla="*/ 166 h 233"/>
              <a:gd name="T36" fmla="*/ 9 w 116"/>
              <a:gd name="T37" fmla="*/ 21 h 233"/>
              <a:gd name="T38" fmla="*/ 21 w 116"/>
              <a:gd name="T39" fmla="*/ 10 h 233"/>
              <a:gd name="T40" fmla="*/ 96 w 116"/>
              <a:gd name="T41" fmla="*/ 10 h 233"/>
              <a:gd name="T42" fmla="*/ 107 w 116"/>
              <a:gd name="T43" fmla="*/ 21 h 233"/>
              <a:gd name="T44" fmla="*/ 107 w 116"/>
              <a:gd name="T45"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233">
                <a:moveTo>
                  <a:pt x="103" y="0"/>
                </a:moveTo>
                <a:cubicBezTo>
                  <a:pt x="14" y="0"/>
                  <a:pt x="14" y="0"/>
                  <a:pt x="14" y="0"/>
                </a:cubicBezTo>
                <a:cubicBezTo>
                  <a:pt x="6" y="0"/>
                  <a:pt x="0" y="6"/>
                  <a:pt x="0" y="13"/>
                </a:cubicBezTo>
                <a:cubicBezTo>
                  <a:pt x="0" y="219"/>
                  <a:pt x="0" y="219"/>
                  <a:pt x="0" y="219"/>
                </a:cubicBezTo>
                <a:cubicBezTo>
                  <a:pt x="0" y="227"/>
                  <a:pt x="6" y="233"/>
                  <a:pt x="14" y="233"/>
                </a:cubicBezTo>
                <a:cubicBezTo>
                  <a:pt x="103" y="233"/>
                  <a:pt x="103" y="233"/>
                  <a:pt x="103" y="233"/>
                </a:cubicBezTo>
                <a:cubicBezTo>
                  <a:pt x="110" y="233"/>
                  <a:pt x="116" y="227"/>
                  <a:pt x="116" y="219"/>
                </a:cubicBezTo>
                <a:cubicBezTo>
                  <a:pt x="116" y="13"/>
                  <a:pt x="116" y="13"/>
                  <a:pt x="116" y="13"/>
                </a:cubicBezTo>
                <a:cubicBezTo>
                  <a:pt x="116" y="6"/>
                  <a:pt x="110" y="0"/>
                  <a:pt x="103" y="0"/>
                </a:cubicBezTo>
                <a:close/>
                <a:moveTo>
                  <a:pt x="58" y="226"/>
                </a:moveTo>
                <a:cubicBezTo>
                  <a:pt x="48" y="226"/>
                  <a:pt x="40" y="218"/>
                  <a:pt x="40" y="207"/>
                </a:cubicBezTo>
                <a:cubicBezTo>
                  <a:pt x="40" y="197"/>
                  <a:pt x="48" y="189"/>
                  <a:pt x="58" y="189"/>
                </a:cubicBezTo>
                <a:cubicBezTo>
                  <a:pt x="68" y="189"/>
                  <a:pt x="76" y="197"/>
                  <a:pt x="76" y="207"/>
                </a:cubicBezTo>
                <a:cubicBezTo>
                  <a:pt x="76" y="218"/>
                  <a:pt x="68" y="226"/>
                  <a:pt x="58" y="226"/>
                </a:cubicBezTo>
                <a:close/>
                <a:moveTo>
                  <a:pt x="107" y="166"/>
                </a:moveTo>
                <a:cubicBezTo>
                  <a:pt x="107" y="172"/>
                  <a:pt x="102" y="177"/>
                  <a:pt x="96" y="177"/>
                </a:cubicBezTo>
                <a:cubicBezTo>
                  <a:pt x="21" y="177"/>
                  <a:pt x="21" y="177"/>
                  <a:pt x="21" y="177"/>
                </a:cubicBezTo>
                <a:cubicBezTo>
                  <a:pt x="14" y="177"/>
                  <a:pt x="9" y="172"/>
                  <a:pt x="9" y="166"/>
                </a:cubicBezTo>
                <a:cubicBezTo>
                  <a:pt x="9" y="21"/>
                  <a:pt x="9" y="21"/>
                  <a:pt x="9" y="21"/>
                </a:cubicBezTo>
                <a:cubicBezTo>
                  <a:pt x="9" y="15"/>
                  <a:pt x="14" y="10"/>
                  <a:pt x="21" y="10"/>
                </a:cubicBezTo>
                <a:cubicBezTo>
                  <a:pt x="96" y="10"/>
                  <a:pt x="96" y="10"/>
                  <a:pt x="96" y="10"/>
                </a:cubicBezTo>
                <a:cubicBezTo>
                  <a:pt x="102" y="10"/>
                  <a:pt x="107" y="15"/>
                  <a:pt x="107" y="21"/>
                </a:cubicBezTo>
                <a:lnTo>
                  <a:pt x="107"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0" name="Group 159"/>
          <p:cNvGrpSpPr/>
          <p:nvPr/>
        </p:nvGrpSpPr>
        <p:grpSpPr>
          <a:xfrm>
            <a:off x="4666115" y="2581759"/>
            <a:ext cx="382845" cy="547992"/>
            <a:chOff x="836706" y="2848072"/>
            <a:chExt cx="382845" cy="547992"/>
          </a:xfrm>
          <a:solidFill>
            <a:schemeClr val="tx2">
              <a:lumMod val="75000"/>
            </a:schemeClr>
          </a:solidFill>
        </p:grpSpPr>
        <p:sp>
          <p:nvSpPr>
            <p:cNvPr id="161" name="Freeform 160"/>
            <p:cNvSpPr>
              <a:spLocks/>
            </p:cNvSpPr>
            <p:nvPr/>
          </p:nvSpPr>
          <p:spPr bwMode="auto">
            <a:xfrm>
              <a:off x="1004357" y="2856412"/>
              <a:ext cx="41705" cy="19184"/>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2" name="Freeform 161"/>
            <p:cNvSpPr>
              <a:spLocks/>
            </p:cNvSpPr>
            <p:nvPr/>
          </p:nvSpPr>
          <p:spPr bwMode="auto">
            <a:xfrm>
              <a:off x="945138" y="2848072"/>
              <a:ext cx="196010" cy="75067"/>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3" name="Freeform 162"/>
            <p:cNvSpPr>
              <a:spLocks/>
            </p:cNvSpPr>
            <p:nvPr/>
          </p:nvSpPr>
          <p:spPr bwMode="auto">
            <a:xfrm>
              <a:off x="1087765" y="2865588"/>
              <a:ext cx="29192" cy="25856"/>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4" name="Freeform 163"/>
            <p:cNvSpPr>
              <a:spLocks/>
            </p:cNvSpPr>
            <p:nvPr/>
          </p:nvSpPr>
          <p:spPr bwMode="auto">
            <a:xfrm>
              <a:off x="880079" y="2893112"/>
              <a:ext cx="321957" cy="154305"/>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6" name="Freeform 165"/>
            <p:cNvSpPr>
              <a:spLocks/>
            </p:cNvSpPr>
            <p:nvPr/>
          </p:nvSpPr>
          <p:spPr bwMode="auto">
            <a:xfrm>
              <a:off x="905935" y="2901453"/>
              <a:ext cx="37534" cy="29192"/>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7" name="Freeform 166"/>
            <p:cNvSpPr>
              <a:spLocks/>
            </p:cNvSpPr>
            <p:nvPr/>
          </p:nvSpPr>
          <p:spPr bwMode="auto">
            <a:xfrm>
              <a:off x="849217" y="2927310"/>
              <a:ext cx="137624" cy="127615"/>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8" name="Freeform 167"/>
            <p:cNvSpPr>
              <a:spLocks/>
            </p:cNvSpPr>
            <p:nvPr/>
          </p:nvSpPr>
          <p:spPr bwMode="auto">
            <a:xfrm>
              <a:off x="931792" y="2938987"/>
              <a:ext cx="287759" cy="281920"/>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9" name="Freeform 168"/>
            <p:cNvSpPr>
              <a:spLocks/>
            </p:cNvSpPr>
            <p:nvPr/>
          </p:nvSpPr>
          <p:spPr bwMode="auto">
            <a:xfrm>
              <a:off x="836706" y="2964009"/>
              <a:ext cx="361159" cy="24438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0" name="Freeform 169"/>
            <p:cNvSpPr>
              <a:spLocks/>
            </p:cNvSpPr>
            <p:nvPr/>
          </p:nvSpPr>
          <p:spPr bwMode="auto">
            <a:xfrm>
              <a:off x="868401" y="2972350"/>
              <a:ext cx="37534" cy="3503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1" name="Freeform 170"/>
            <p:cNvSpPr>
              <a:spLocks/>
            </p:cNvSpPr>
            <p:nvPr/>
          </p:nvSpPr>
          <p:spPr bwMode="auto">
            <a:xfrm>
              <a:off x="843379" y="2988198"/>
              <a:ext cx="293599" cy="374503"/>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2" name="Freeform 171"/>
            <p:cNvSpPr>
              <a:spLocks/>
            </p:cNvSpPr>
            <p:nvPr/>
          </p:nvSpPr>
          <p:spPr bwMode="auto">
            <a:xfrm>
              <a:off x="1051900" y="2989866"/>
              <a:ext cx="120108" cy="218529"/>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3" name="Freeform 172"/>
            <p:cNvSpPr>
              <a:spLocks/>
            </p:cNvSpPr>
            <p:nvPr/>
          </p:nvSpPr>
          <p:spPr bwMode="auto">
            <a:xfrm>
              <a:off x="843379" y="3027400"/>
              <a:ext cx="98422" cy="145964"/>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4" name="Freeform 173"/>
            <p:cNvSpPr>
              <a:spLocks/>
            </p:cNvSpPr>
            <p:nvPr/>
          </p:nvSpPr>
          <p:spPr bwMode="auto">
            <a:xfrm>
              <a:off x="872571" y="3037409"/>
              <a:ext cx="244386" cy="29359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5" name="Freeform 174"/>
            <p:cNvSpPr>
              <a:spLocks/>
            </p:cNvSpPr>
            <p:nvPr/>
          </p:nvSpPr>
          <p:spPr bwMode="auto">
            <a:xfrm>
              <a:off x="1014366" y="3088287"/>
              <a:ext cx="45875" cy="33364"/>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6" name="Freeform 175"/>
            <p:cNvSpPr>
              <a:spLocks/>
            </p:cNvSpPr>
            <p:nvPr/>
          </p:nvSpPr>
          <p:spPr bwMode="auto">
            <a:xfrm>
              <a:off x="937630" y="3090790"/>
              <a:ext cx="79238" cy="92583"/>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7" name="Freeform 176"/>
            <p:cNvSpPr>
              <a:spLocks/>
            </p:cNvSpPr>
            <p:nvPr/>
          </p:nvSpPr>
          <p:spPr bwMode="auto">
            <a:xfrm>
              <a:off x="884249" y="3115812"/>
              <a:ext cx="171821" cy="222700"/>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8" name="Freeform 177"/>
            <p:cNvSpPr>
              <a:spLocks noEditPoints="1"/>
            </p:cNvSpPr>
            <p:nvPr/>
          </p:nvSpPr>
          <p:spPr bwMode="auto">
            <a:xfrm>
              <a:off x="888419" y="3143337"/>
              <a:ext cx="147633" cy="179328"/>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9" name="Freeform 178"/>
            <p:cNvSpPr>
              <a:spLocks/>
            </p:cNvSpPr>
            <p:nvPr/>
          </p:nvSpPr>
          <p:spPr bwMode="auto">
            <a:xfrm>
              <a:off x="1131138" y="3150009"/>
              <a:ext cx="23354" cy="52546"/>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0" name="Freeform 179"/>
            <p:cNvSpPr>
              <a:spLocks/>
            </p:cNvSpPr>
            <p:nvPr/>
          </p:nvSpPr>
          <p:spPr bwMode="auto">
            <a:xfrm>
              <a:off x="855055" y="3155849"/>
              <a:ext cx="56718" cy="90081"/>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1" name="Freeform 180"/>
            <p:cNvSpPr>
              <a:spLocks/>
            </p:cNvSpPr>
            <p:nvPr/>
          </p:nvSpPr>
          <p:spPr bwMode="auto">
            <a:xfrm>
              <a:off x="966824" y="3215068"/>
              <a:ext cx="180162" cy="180996"/>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2" name="Freeform 181"/>
            <p:cNvSpPr>
              <a:spLocks/>
            </p:cNvSpPr>
            <p:nvPr/>
          </p:nvSpPr>
          <p:spPr bwMode="auto">
            <a:xfrm>
              <a:off x="1085263" y="3218405"/>
              <a:ext cx="108432" cy="128449"/>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3" name="Freeform 182"/>
            <p:cNvSpPr>
              <a:spLocks/>
            </p:cNvSpPr>
            <p:nvPr/>
          </p:nvSpPr>
          <p:spPr bwMode="auto">
            <a:xfrm>
              <a:off x="1061909" y="3285965"/>
              <a:ext cx="118440" cy="90081"/>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4" name="Freeform 183"/>
            <p:cNvSpPr>
              <a:spLocks/>
            </p:cNvSpPr>
            <p:nvPr/>
          </p:nvSpPr>
          <p:spPr bwMode="auto">
            <a:xfrm>
              <a:off x="937630" y="3354360"/>
              <a:ext cx="49211" cy="30027"/>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5" name="Freeform 184"/>
            <p:cNvSpPr>
              <a:spLocks/>
            </p:cNvSpPr>
            <p:nvPr/>
          </p:nvSpPr>
          <p:spPr bwMode="auto">
            <a:xfrm>
              <a:off x="992679" y="3368540"/>
              <a:ext cx="49211" cy="23354"/>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mc="http://schemas.openxmlformats.org/markup-compatibility/2006" xmlns:mv="urn:schemas-microsoft-com:mac:vml" xmlns:p14="http://schemas.microsoft.com/office/powerpoint/2010/main" xmlns="" val="32144351"/>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left)">
                                      <p:cBhvr>
                                        <p:cTn id="7" dur="500"/>
                                        <p:tgtEl>
                                          <p:spTgt spid="262"/>
                                        </p:tgtEl>
                                      </p:cBhvr>
                                    </p:animEffect>
                                  </p:childTnLst>
                                </p:cTn>
                              </p:par>
                              <p:par>
                                <p:cTn id="8" presetID="22" presetClass="entr" presetSubtype="8" fill="hold"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wipe(left)">
                                      <p:cBhvr>
                                        <p:cTn id="10" dur="500"/>
                                        <p:tgtEl>
                                          <p:spTgt spid="26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wipe(down)">
                                      <p:cBhvr>
                                        <p:cTn id="18" dur="500"/>
                                        <p:tgtEl>
                                          <p:spTgt spid="27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wipe(up)">
                                      <p:cBhvr>
                                        <p:cTn id="22" dur="500"/>
                                        <p:tgtEl>
                                          <p:spTgt spid="27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67"/>
                                        </p:tgtEl>
                                        <p:attrNameLst>
                                          <p:attrName>style.visibility</p:attrName>
                                        </p:attrNameLst>
                                      </p:cBhvr>
                                      <p:to>
                                        <p:strVal val="visible"/>
                                      </p:to>
                                    </p:set>
                                    <p:animEffect transition="in" filter="fade">
                                      <p:cBhvr>
                                        <p:cTn id="31" dur="500"/>
                                        <p:tgtEl>
                                          <p:spTgt spid="6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fade">
                                      <p:cBhvr>
                                        <p:cTn id="34" dur="500"/>
                                        <p:tgtEl>
                                          <p:spTgt spid="230"/>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281"/>
                                        </p:tgtEl>
                                      </p:cBhvr>
                                    </p:animEffect>
                                    <p:animScale>
                                      <p:cBhvr>
                                        <p:cTn id="38" dur="250" autoRev="1" fill="hold"/>
                                        <p:tgtEl>
                                          <p:spTgt spid="281"/>
                                        </p:tgtEl>
                                      </p:cBhvr>
                                      <p:by x="105000" y="105000"/>
                                    </p:animScale>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68"/>
                                        </p:tgtEl>
                                        <p:attrNameLst>
                                          <p:attrName>style.visibility</p:attrName>
                                        </p:attrNameLst>
                                      </p:cBhvr>
                                      <p:to>
                                        <p:strVal val="visible"/>
                                      </p:to>
                                    </p:set>
                                    <p:animEffect transition="in" filter="fade">
                                      <p:cBhvr>
                                        <p:cTn id="42" dur="500"/>
                                        <p:tgtEl>
                                          <p:spTgt spid="6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3"/>
                                        </p:tgtEl>
                                        <p:attrNameLst>
                                          <p:attrName>style.visibility</p:attrName>
                                        </p:attrNameLst>
                                      </p:cBhvr>
                                      <p:to>
                                        <p:strVal val="visible"/>
                                      </p:to>
                                    </p:set>
                                    <p:animEffect transition="in" filter="fade">
                                      <p:cBhvr>
                                        <p:cTn id="45" dur="500"/>
                                        <p:tgtEl>
                                          <p:spTgt spid="253"/>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108"/>
                                        </p:tgtEl>
                                      </p:cBhvr>
                                    </p:animEffect>
                                    <p:set>
                                      <p:cBhvr>
                                        <p:cTn id="53" dur="1" fill="hold">
                                          <p:stCondLst>
                                            <p:cond delay="499"/>
                                          </p:stCondLst>
                                        </p:cTn>
                                        <p:tgtEl>
                                          <p:spTgt spid="108"/>
                                        </p:tgtEl>
                                        <p:attrNameLst>
                                          <p:attrName>style.visibility</p:attrName>
                                        </p:attrNameLst>
                                      </p:cBhvr>
                                      <p:to>
                                        <p:strVal val="hidden"/>
                                      </p:to>
                                    </p:se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fade">
                                      <p:cBhvr>
                                        <p:cTn id="57" dur="500"/>
                                        <p:tgtEl>
                                          <p:spTgt spid="2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9"/>
                                        </p:tgtEl>
                                        <p:attrNameLst>
                                          <p:attrName>style.visibility</p:attrName>
                                        </p:attrNameLst>
                                      </p:cBhvr>
                                      <p:to>
                                        <p:strVal val="visible"/>
                                      </p:to>
                                    </p:set>
                                    <p:animEffect transition="in" filter="fade">
                                      <p:cBhvr>
                                        <p:cTn id="60" dur="500"/>
                                        <p:tgtEl>
                                          <p:spTgt spid="669"/>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fade">
                                      <p:cBhvr>
                                        <p:cTn id="64" dur="500"/>
                                        <p:tgtEl>
                                          <p:spTgt spid="107"/>
                                        </p:tgtEl>
                                      </p:cBhvr>
                                    </p:animEffect>
                                  </p:childTnLst>
                                </p:cTn>
                              </p:par>
                            </p:childTnLst>
                          </p:cTn>
                        </p:par>
                        <p:par>
                          <p:cTn id="65" fill="hold">
                            <p:stCondLst>
                              <p:cond delay="3500"/>
                            </p:stCondLst>
                            <p:childTnLst>
                              <p:par>
                                <p:cTn id="66" presetID="10" presetClass="exit" presetSubtype="0" fill="hold" grpId="1" nodeType="afterEffect">
                                  <p:stCondLst>
                                    <p:cond delay="0"/>
                                  </p:stCondLst>
                                  <p:childTnLst>
                                    <p:animEffect transition="out" filter="fade">
                                      <p:cBhvr>
                                        <p:cTn id="67" dur="500"/>
                                        <p:tgtEl>
                                          <p:spTgt spid="107"/>
                                        </p:tgtEl>
                                      </p:cBhvr>
                                    </p:animEffect>
                                    <p:set>
                                      <p:cBhvr>
                                        <p:cTn id="68" dur="1" fill="hold">
                                          <p:stCondLst>
                                            <p:cond delay="499"/>
                                          </p:stCondLst>
                                        </p:cTn>
                                        <p:tgtEl>
                                          <p:spTgt spid="10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4"/>
                                        </p:tgtEl>
                                        <p:attrNameLst>
                                          <p:attrName>style.visibility</p:attrName>
                                        </p:attrNameLst>
                                      </p:cBhvr>
                                      <p:to>
                                        <p:strVal val="visible"/>
                                      </p:to>
                                    </p:set>
                                    <p:animEffect transition="in" filter="fade">
                                      <p:cBhvr>
                                        <p:cTn id="73" dur="500"/>
                                        <p:tgtEl>
                                          <p:spTgt spid="30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2"/>
                                        </p:tgtEl>
                                        <p:attrNameLst>
                                          <p:attrName>style.visibility</p:attrName>
                                        </p:attrNameLst>
                                      </p:cBhvr>
                                      <p:to>
                                        <p:strVal val="visible"/>
                                      </p:to>
                                    </p:set>
                                    <p:animEffect transition="in" filter="fade">
                                      <p:cBhvr>
                                        <p:cTn id="76" dur="500"/>
                                        <p:tgtEl>
                                          <p:spTgt spid="30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34"/>
                                        </p:tgtEl>
                                        <p:attrNameLst>
                                          <p:attrName>style.visibility</p:attrName>
                                        </p:attrNameLst>
                                      </p:cBhvr>
                                      <p:to>
                                        <p:strVal val="visible"/>
                                      </p:to>
                                    </p:set>
                                    <p:animEffect transition="in" filter="fade">
                                      <p:cBhvr>
                                        <p:cTn id="81" dur="500"/>
                                        <p:tgtEl>
                                          <p:spTgt spid="5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8"/>
                                        </p:tgtEl>
                                        <p:attrNameLst>
                                          <p:attrName>style.visibility</p:attrName>
                                        </p:attrNameLst>
                                      </p:cBhvr>
                                      <p:to>
                                        <p:strVal val="visible"/>
                                      </p:to>
                                    </p:set>
                                    <p:animEffect transition="in" filter="fade">
                                      <p:cBhvr>
                                        <p:cTn id="84" dur="500"/>
                                        <p:tgtEl>
                                          <p:spTgt spid="308"/>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childTnLst>
                          </p:cTn>
                        </p:par>
                        <p:par>
                          <p:cTn id="89" fill="hold">
                            <p:stCondLst>
                              <p:cond delay="1000"/>
                            </p:stCondLst>
                            <p:childTnLst>
                              <p:par>
                                <p:cTn id="90" presetID="10" presetClass="exit" presetSubtype="0" fill="hold" grpId="1" nodeType="afterEffect">
                                  <p:stCondLst>
                                    <p:cond delay="0"/>
                                  </p:stCondLst>
                                  <p:childTnLst>
                                    <p:animEffect transition="out" filter="fade">
                                      <p:cBhvr>
                                        <p:cTn id="91" dur="500"/>
                                        <p:tgtEl>
                                          <p:spTgt spid="106"/>
                                        </p:tgtEl>
                                      </p:cBhvr>
                                    </p:animEffect>
                                    <p:set>
                                      <p:cBhvr>
                                        <p:cTn id="92" dur="1" fill="hold">
                                          <p:stCondLst>
                                            <p:cond delay="499"/>
                                          </p:stCondLst>
                                        </p:cTn>
                                        <p:tgtEl>
                                          <p:spTgt spid="106"/>
                                        </p:tgtEl>
                                        <p:attrNameLst>
                                          <p:attrName>style.visibility</p:attrName>
                                        </p:attrNameLst>
                                      </p:cBhvr>
                                      <p:to>
                                        <p:strVal val="hidden"/>
                                      </p:to>
                                    </p:set>
                                  </p:childTnLst>
                                </p:cTn>
                              </p:par>
                            </p:childTnLst>
                          </p:cTn>
                        </p:par>
                        <p:par>
                          <p:cTn id="93" fill="hold">
                            <p:stCondLst>
                              <p:cond delay="1500"/>
                            </p:stCondLst>
                            <p:childTnLst>
                              <p:par>
                                <p:cTn id="94" presetID="22" presetClass="entr" presetSubtype="8"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59"/>
                                        </p:tgtEl>
                                        <p:attrNameLst>
                                          <p:attrName>style.visibility</p:attrName>
                                        </p:attrNameLst>
                                      </p:cBhvr>
                                      <p:to>
                                        <p:strVal val="visible"/>
                                      </p:to>
                                    </p:set>
                                    <p:animEffect transition="in" filter="fade">
                                      <p:cBhvr>
                                        <p:cTn id="101" dur="500"/>
                                        <p:tgtEl>
                                          <p:spTgt spid="25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6"/>
                                        </p:tgtEl>
                                        <p:attrNameLst>
                                          <p:attrName>style.visibility</p:attrName>
                                        </p:attrNameLst>
                                      </p:cBhvr>
                                      <p:to>
                                        <p:strVal val="visible"/>
                                      </p:to>
                                    </p:set>
                                    <p:animEffect transition="in" filter="fade">
                                      <p:cBhvr>
                                        <p:cTn id="104" dur="5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230" grpId="0"/>
      <p:bldP spid="253" grpId="0"/>
      <p:bldP spid="259" grpId="0"/>
      <p:bldP spid="277" grpId="0" animBg="1"/>
      <p:bldP spid="278" grpId="0" animBg="1"/>
      <p:bldP spid="288" grpId="0"/>
      <p:bldP spid="302" grpId="0"/>
      <p:bldP spid="304" grpId="0" animBg="1"/>
      <p:bldP spid="534" grpId="0" animBg="1"/>
      <p:bldP spid="666" grpId="0" animBg="1"/>
      <p:bldP spid="308" grpId="0"/>
      <p:bldP spid="667" grpId="0" animBg="1"/>
      <p:bldP spid="668" grpId="0" animBg="1"/>
      <p:bldP spid="6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Simplified On-Boarding for BYOD</a:t>
            </a:r>
            <a:endParaRPr lang="en-US" dirty="0"/>
          </a:p>
        </p:txBody>
      </p:sp>
      <p:sp>
        <p:nvSpPr>
          <p:cNvPr id="12" name="Text Placeholder 11"/>
          <p:cNvSpPr>
            <a:spLocks noGrp="1"/>
          </p:cNvSpPr>
          <p:nvPr>
            <p:ph type="body" sz="quarter" idx="10"/>
          </p:nvPr>
        </p:nvSpPr>
        <p:spPr>
          <a:xfrm>
            <a:off x="239713" y="1524001"/>
            <a:ext cx="5348287" cy="3616410"/>
          </a:xfrm>
        </p:spPr>
        <p:txBody>
          <a:bodyPr>
            <a:normAutofit/>
          </a:bodyPr>
          <a:lstStyle/>
          <a:p>
            <a:pPr>
              <a:spcBef>
                <a:spcPts val="800"/>
              </a:spcBef>
            </a:pPr>
            <a:r>
              <a:rPr lang="en-US" sz="1600" dirty="0" smtClean="0"/>
              <a:t>On-boarding </a:t>
            </a:r>
            <a:r>
              <a:rPr lang="en-US" sz="1600" dirty="0"/>
              <a:t>d</a:t>
            </a:r>
            <a:r>
              <a:rPr lang="en-US" sz="1600" dirty="0" smtClean="0"/>
              <a:t>ifferentiators (1.1 MR)</a:t>
            </a:r>
          </a:p>
          <a:p>
            <a:pPr>
              <a:spcBef>
                <a:spcPts val="800"/>
              </a:spcBef>
            </a:pPr>
            <a:r>
              <a:rPr lang="en-US" sz="1600" dirty="0" smtClean="0"/>
              <a:t>Supplicant provisioning on all major platforms</a:t>
            </a:r>
          </a:p>
          <a:p>
            <a:pPr>
              <a:spcBef>
                <a:spcPts val="800"/>
              </a:spcBef>
            </a:pPr>
            <a:r>
              <a:rPr lang="en-US" sz="1600" dirty="0" smtClean="0"/>
              <a:t>In-band and out-of-band asset registration portal</a:t>
            </a:r>
          </a:p>
          <a:p>
            <a:pPr>
              <a:spcBef>
                <a:spcPts val="800"/>
              </a:spcBef>
            </a:pPr>
            <a:r>
              <a:rPr lang="en-US" sz="1600" dirty="0" smtClean="0"/>
              <a:t>Self-service, user-based registration portal</a:t>
            </a:r>
          </a:p>
          <a:p>
            <a:pPr>
              <a:spcBef>
                <a:spcPts val="800"/>
              </a:spcBef>
            </a:pPr>
            <a:r>
              <a:rPr lang="en-US" sz="1600" dirty="0" smtClean="0"/>
              <a:t>Flexible dot1x profiles—common profile for all platforms or platform specific</a:t>
            </a:r>
          </a:p>
          <a:p>
            <a:pPr>
              <a:spcBef>
                <a:spcPts val="800"/>
              </a:spcBef>
            </a:pPr>
            <a:r>
              <a:rPr lang="en-US" sz="1600" dirty="0" smtClean="0"/>
              <a:t>Provisioning of certs with additional attributes like UDID, MAC add, etc.</a:t>
            </a:r>
          </a:p>
          <a:p>
            <a:pPr>
              <a:spcBef>
                <a:spcPts val="800"/>
              </a:spcBef>
            </a:pPr>
            <a:r>
              <a:rPr lang="en-US" sz="1600" dirty="0" smtClean="0"/>
              <a:t>Certificate-based differentiation of service and </a:t>
            </a:r>
            <a:br>
              <a:rPr lang="en-US" sz="1600" dirty="0" smtClean="0"/>
            </a:br>
            <a:r>
              <a:rPr lang="en-US" sz="1600" dirty="0" smtClean="0"/>
              <a:t>anti-cert copying </a:t>
            </a:r>
          </a:p>
          <a:p>
            <a:pPr>
              <a:spcBef>
                <a:spcPts val="800"/>
              </a:spcBef>
            </a:pPr>
            <a:r>
              <a:rPr lang="en-US" sz="1600" dirty="0" smtClean="0"/>
              <a:t>Black-listing and re-instating of devices</a:t>
            </a:r>
            <a:endParaRPr lang="en-US" sz="1600" dirty="0"/>
          </a:p>
        </p:txBody>
      </p:sp>
      <p:sp>
        <p:nvSpPr>
          <p:cNvPr id="15" name="Text Placeholder 14"/>
          <p:cNvSpPr>
            <a:spLocks noGrp="1"/>
          </p:cNvSpPr>
          <p:nvPr>
            <p:ph type="body" sz="quarter" idx="11"/>
          </p:nvPr>
        </p:nvSpPr>
        <p:spPr/>
        <p:txBody>
          <a:bodyPr/>
          <a:lstStyle/>
          <a:p>
            <a:r>
              <a:rPr lang="en-US" dirty="0" smtClean="0"/>
              <a:t>New Features for Zero </a:t>
            </a:r>
            <a:r>
              <a:rPr lang="en-US" dirty="0"/>
              <a:t>T</a:t>
            </a:r>
            <a:r>
              <a:rPr lang="en-US" dirty="0" smtClean="0"/>
              <a:t>ouch On-Boarding</a:t>
            </a:r>
            <a:endParaRPr lang="en-US" dirty="0"/>
          </a:p>
        </p:txBody>
      </p:sp>
      <p:sp>
        <p:nvSpPr>
          <p:cNvPr id="114" name="Rectangle 113"/>
          <p:cNvSpPr/>
          <p:nvPr/>
        </p:nvSpPr>
        <p:spPr>
          <a:xfrm>
            <a:off x="0" y="5140410"/>
            <a:ext cx="9143998" cy="1674727"/>
          </a:xfrm>
          <a:prstGeom prst="rect">
            <a:avLst/>
          </a:prstGeom>
          <a:gradFill flip="none" rotWithShape="1">
            <a:gsLst>
              <a:gs pos="0">
                <a:srgbClr val="5C5E6C"/>
              </a:gs>
              <a:gs pos="100000">
                <a:srgbClr val="5C5E6C">
                  <a:alpha val="59000"/>
                </a:srgbClr>
              </a:gs>
            </a:gsLst>
            <a:lin ang="13500000" scaled="1"/>
            <a:tileRect/>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sp>
        <p:nvSpPr>
          <p:cNvPr id="199" name="Text Placeholder 2"/>
          <p:cNvSpPr txBox="1">
            <a:spLocks/>
          </p:cNvSpPr>
          <p:nvPr/>
        </p:nvSpPr>
        <p:spPr>
          <a:xfrm>
            <a:off x="6299200" y="5308024"/>
            <a:ext cx="2585308"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dirty="0"/>
              <a:t>Self </a:t>
            </a:r>
            <a:r>
              <a:rPr dirty="0" smtClean="0"/>
              <a:t>Service</a:t>
            </a:r>
            <a:r>
              <a:rPr lang="en-US" dirty="0" smtClean="0"/>
              <a:t/>
            </a:r>
            <a:br>
              <a:rPr lang="en-US" dirty="0" smtClean="0"/>
            </a:br>
            <a:r>
              <a:rPr dirty="0" smtClean="0"/>
              <a:t>Model</a:t>
            </a:r>
            <a:endParaRPr dirty="0"/>
          </a:p>
          <a:p>
            <a:r>
              <a:rPr sz="1400" b="0" dirty="0"/>
              <a:t>My Device Registration </a:t>
            </a:r>
            <a:r>
              <a:rPr lang="en-US" sz="1400" b="0" dirty="0" smtClean="0"/>
              <a:t/>
            </a:r>
            <a:br>
              <a:rPr lang="en-US" sz="1400" b="0" dirty="0" smtClean="0"/>
            </a:br>
            <a:r>
              <a:rPr sz="1400" b="0" dirty="0" smtClean="0"/>
              <a:t>Portal, </a:t>
            </a:r>
            <a:r>
              <a:rPr sz="1400" b="0" dirty="0"/>
              <a:t>Guest </a:t>
            </a:r>
            <a:r>
              <a:rPr lang="en-US" sz="1400" b="0" dirty="0" smtClean="0"/>
              <a:t/>
            </a:r>
            <a:br>
              <a:rPr lang="en-US" sz="1400" b="0" dirty="0" smtClean="0"/>
            </a:br>
            <a:r>
              <a:rPr sz="1400" b="0" dirty="0" smtClean="0"/>
              <a:t>Sponsorship </a:t>
            </a:r>
            <a:r>
              <a:rPr sz="1400" b="0" dirty="0"/>
              <a:t>Portal</a:t>
            </a:r>
          </a:p>
        </p:txBody>
      </p:sp>
      <p:sp>
        <p:nvSpPr>
          <p:cNvPr id="111" name="Text Placeholder 2"/>
          <p:cNvSpPr txBox="1">
            <a:spLocks/>
          </p:cNvSpPr>
          <p:nvPr/>
        </p:nvSpPr>
        <p:spPr>
          <a:xfrm>
            <a:off x="3039762" y="5308024"/>
            <a:ext cx="3118021"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dirty="0"/>
              <a:t>Reduced Burden on </a:t>
            </a:r>
            <a:r>
              <a:rPr lang="en-US" dirty="0" smtClean="0"/>
              <a:t/>
            </a:r>
            <a:br>
              <a:rPr lang="en-US" dirty="0" smtClean="0"/>
            </a:br>
            <a:r>
              <a:rPr dirty="0" smtClean="0"/>
              <a:t>Help </a:t>
            </a:r>
            <a:r>
              <a:rPr dirty="0"/>
              <a:t>Desk </a:t>
            </a:r>
            <a:r>
              <a:rPr dirty="0" smtClean="0"/>
              <a:t>Staff</a:t>
            </a:r>
            <a:endParaRPr dirty="0"/>
          </a:p>
          <a:p>
            <a:r>
              <a:rPr sz="1400" b="0" dirty="0"/>
              <a:t>Seamless Intuitive </a:t>
            </a:r>
            <a:r>
              <a:rPr sz="1400" b="0" dirty="0" smtClean="0"/>
              <a:t>End</a:t>
            </a:r>
            <a:r>
              <a:rPr lang="en-US" sz="1400" b="0" dirty="0" smtClean="0"/>
              <a:t>-</a:t>
            </a:r>
            <a:r>
              <a:rPr sz="1400" b="0" dirty="0" smtClean="0"/>
              <a:t>User </a:t>
            </a:r>
            <a:r>
              <a:rPr sz="1400" b="0" dirty="0"/>
              <a:t>Experience</a:t>
            </a:r>
          </a:p>
        </p:txBody>
      </p:sp>
      <p:sp>
        <p:nvSpPr>
          <p:cNvPr id="112" name="Text Placeholder 2"/>
          <p:cNvSpPr txBox="1">
            <a:spLocks/>
          </p:cNvSpPr>
          <p:nvPr/>
        </p:nvSpPr>
        <p:spPr>
          <a:xfrm>
            <a:off x="114300" y="5308024"/>
            <a:ext cx="2774092"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dirty="0"/>
              <a:t>Reduced </a:t>
            </a:r>
            <a:r>
              <a:rPr dirty="0" smtClean="0"/>
              <a:t>Burden</a:t>
            </a:r>
            <a:r>
              <a:rPr lang="en-US" dirty="0" smtClean="0"/>
              <a:t/>
            </a:r>
            <a:br>
              <a:rPr lang="en-US" dirty="0" smtClean="0"/>
            </a:br>
            <a:r>
              <a:rPr dirty="0" smtClean="0"/>
              <a:t>on </a:t>
            </a:r>
            <a:r>
              <a:rPr dirty="0"/>
              <a:t>IT </a:t>
            </a:r>
            <a:r>
              <a:rPr dirty="0" smtClean="0"/>
              <a:t>Staff</a:t>
            </a:r>
            <a:endParaRPr dirty="0"/>
          </a:p>
          <a:p>
            <a:r>
              <a:rPr lang="en-US" sz="1400" b="0" dirty="0">
                <a:solidFill>
                  <a:srgbClr val="FFFFFF"/>
                </a:solidFill>
              </a:rPr>
              <a:t>Device On-Boarding, Self Registration, Supplicant </a:t>
            </a:r>
            <a:r>
              <a:rPr lang="en-US" sz="1400" b="0" dirty="0" smtClean="0">
                <a:solidFill>
                  <a:srgbClr val="FFFFFF"/>
                </a:solidFill>
              </a:rPr>
              <a:t>Provisioning</a:t>
            </a:r>
            <a:endParaRPr lang="en-US" sz="1400" b="0" dirty="0">
              <a:solidFill>
                <a:srgbClr val="FFFFFF"/>
              </a:solidFill>
            </a:endParaRPr>
          </a:p>
        </p:txBody>
      </p:sp>
      <p:grpSp>
        <p:nvGrpSpPr>
          <p:cNvPr id="44" name="Group 25"/>
          <p:cNvGrpSpPr/>
          <p:nvPr/>
        </p:nvGrpSpPr>
        <p:grpSpPr>
          <a:xfrm>
            <a:off x="2983508" y="5308025"/>
            <a:ext cx="3157799" cy="1288724"/>
            <a:chOff x="2286000" y="4648200"/>
            <a:chExt cx="2286000" cy="2003326"/>
          </a:xfrm>
          <a:effectLst/>
        </p:grpSpPr>
        <p:cxnSp>
          <p:nvCxnSpPr>
            <p:cNvPr id="45" name="Straight Connector 44"/>
            <p:cNvCxnSpPr/>
            <p:nvPr/>
          </p:nvCxnSpPr>
          <p:spPr>
            <a:xfrm>
              <a:off x="2286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a:xfrm>
            <a:off x="7569795" y="132509"/>
            <a:ext cx="1420987" cy="413589"/>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Identity</a:t>
            </a:r>
            <a:br>
              <a:rPr lang="en-US" sz="1100" dirty="0">
                <a:solidFill>
                  <a:srgbClr val="FFFFFF"/>
                </a:solidFill>
              </a:rPr>
            </a:br>
            <a:r>
              <a:rPr lang="en-US" sz="1100" dirty="0">
                <a:solidFill>
                  <a:srgbClr val="FFFFFF"/>
                </a:solidFill>
              </a:rPr>
              <a:t>and Policy</a:t>
            </a:r>
          </a:p>
        </p:txBody>
      </p:sp>
      <p:grpSp>
        <p:nvGrpSpPr>
          <p:cNvPr id="22" name="Group 21"/>
          <p:cNvGrpSpPr/>
          <p:nvPr/>
        </p:nvGrpSpPr>
        <p:grpSpPr>
          <a:xfrm>
            <a:off x="5522639" y="1797118"/>
            <a:ext cx="2776811" cy="2834462"/>
            <a:chOff x="2149046" y="1656915"/>
            <a:chExt cx="3933732" cy="4015403"/>
          </a:xfrm>
        </p:grpSpPr>
        <p:pic>
          <p:nvPicPr>
            <p:cNvPr id="59" name="Picture 58" descr="MyDevicesPortal_06.png"/>
            <p:cNvPicPr>
              <a:picLocks noChangeAspect="1"/>
            </p:cNvPicPr>
            <p:nvPr/>
          </p:nvPicPr>
          <p:blipFill>
            <a:blip r:embed="rId3" cstate="print"/>
            <a:stretch>
              <a:fillRect/>
            </a:stretch>
          </p:blipFill>
          <p:spPr>
            <a:xfrm>
              <a:off x="2149046" y="1656915"/>
              <a:ext cx="3933732" cy="3218508"/>
            </a:xfrm>
            <a:prstGeom prst="rect">
              <a:avLst/>
            </a:prstGeom>
            <a:noFill/>
            <a:ln>
              <a:noFill/>
            </a:ln>
          </p:spPr>
        </p:pic>
        <p:pic>
          <p:nvPicPr>
            <p:cNvPr id="61" name="Picture 60" descr="SPW_Android_03.png"/>
            <p:cNvPicPr>
              <a:picLocks noChangeAspect="1"/>
            </p:cNvPicPr>
            <p:nvPr/>
          </p:nvPicPr>
          <p:blipFill>
            <a:blip r:embed="rId4" cstate="print"/>
            <a:stretch>
              <a:fillRect/>
            </a:stretch>
          </p:blipFill>
          <p:spPr>
            <a:xfrm>
              <a:off x="4795058" y="3558713"/>
              <a:ext cx="1042201" cy="2113605"/>
            </a:xfrm>
            <a:prstGeom prst="roundRect">
              <a:avLst>
                <a:gd name="adj" fmla="val 8594"/>
              </a:avLst>
            </a:prstGeom>
            <a:solidFill>
              <a:srgbClr val="FFFFFF">
                <a:shade val="85000"/>
              </a:srgbClr>
            </a:solidFill>
            <a:ln>
              <a:noFill/>
            </a:ln>
            <a:effectLst/>
          </p:spPr>
        </p:pic>
      </p:grpSp>
    </p:spTree>
    <p:extLst>
      <p:ext uri="{BB962C8B-B14F-4D97-AF65-F5344CB8AC3E}">
        <p14:creationId xmlns:mc="http://schemas.openxmlformats.org/markup-compatibility/2006" xmlns:mv="urn:schemas-microsoft-com:mac:vml" xmlns:p14="http://schemas.microsoft.com/office/powerpoint/2010/main" xmlns="" val="946773796"/>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p:cNvPicPr>
            <a:picLocks noChangeAspect="1" noChangeArrowheads="1"/>
          </p:cNvPicPr>
          <p:nvPr/>
        </p:nvPicPr>
        <p:blipFill>
          <a:blip r:embed="rId3" cstate="print"/>
          <a:srcRect/>
          <a:stretch>
            <a:fillRect/>
          </a:stretch>
        </p:blipFill>
        <p:spPr bwMode="auto">
          <a:xfrm>
            <a:off x="3052521" y="1314874"/>
            <a:ext cx="3468882" cy="3012743"/>
          </a:xfrm>
          <a:prstGeom prst="rect">
            <a:avLst/>
          </a:prstGeom>
          <a:noFill/>
          <a:ln w="9525">
            <a:noFill/>
            <a:round/>
            <a:headEnd/>
            <a:tailEnd/>
          </a:ln>
          <a:effectLst/>
        </p:spPr>
      </p:pic>
      <p:sp>
        <p:nvSpPr>
          <p:cNvPr id="5" name="Title 4"/>
          <p:cNvSpPr>
            <a:spLocks noGrp="1"/>
          </p:cNvSpPr>
          <p:nvPr>
            <p:ph type="title"/>
          </p:nvPr>
        </p:nvSpPr>
        <p:spPr/>
        <p:txBody>
          <a:bodyPr/>
          <a:lstStyle/>
          <a:p>
            <a:r>
              <a:rPr lang="en-US" dirty="0"/>
              <a:t>Policy Enforcement for BYOD</a:t>
            </a:r>
          </a:p>
        </p:txBody>
      </p:sp>
      <p:sp>
        <p:nvSpPr>
          <p:cNvPr id="12" name="Text Placeholder 11"/>
          <p:cNvSpPr>
            <a:spLocks noGrp="1"/>
          </p:cNvSpPr>
          <p:nvPr>
            <p:ph type="body" sz="quarter" idx="11"/>
          </p:nvPr>
        </p:nvSpPr>
        <p:spPr/>
        <p:txBody>
          <a:bodyPr/>
          <a:lstStyle/>
          <a:p>
            <a:r>
              <a:rPr lang="en-US" dirty="0"/>
              <a:t>Exceptional Control Through the Network</a:t>
            </a:r>
          </a:p>
        </p:txBody>
      </p:sp>
      <p:sp>
        <p:nvSpPr>
          <p:cNvPr id="114" name="Rectangle 113"/>
          <p:cNvSpPr/>
          <p:nvPr/>
        </p:nvSpPr>
        <p:spPr>
          <a:xfrm>
            <a:off x="0" y="5297714"/>
            <a:ext cx="9143998" cy="1518082"/>
          </a:xfrm>
          <a:prstGeom prst="rect">
            <a:avLst/>
          </a:prstGeom>
          <a:gradFill flip="none" rotWithShape="1">
            <a:gsLst>
              <a:gs pos="0">
                <a:srgbClr val="5C5E6C"/>
              </a:gs>
              <a:gs pos="100000">
                <a:srgbClr val="5C5E6C">
                  <a:alpha val="59000"/>
                </a:srgbClr>
              </a:gs>
            </a:gsLst>
            <a:lin ang="13500000" scaled="1"/>
            <a:tileRect/>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cxnSp>
        <p:nvCxnSpPr>
          <p:cNvPr id="160" name="Straight Connector 159"/>
          <p:cNvCxnSpPr/>
          <p:nvPr/>
        </p:nvCxnSpPr>
        <p:spPr>
          <a:xfrm>
            <a:off x="2344056" y="5504950"/>
            <a:ext cx="0" cy="118872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7569795" y="132509"/>
            <a:ext cx="1420987" cy="413589"/>
          </a:xfrm>
          <a:prstGeom prst="roundRect">
            <a:avLst>
              <a:gd name="adj" fmla="val 11565"/>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Identity</a:t>
            </a:r>
            <a:br>
              <a:rPr lang="en-US" sz="1100" dirty="0">
                <a:solidFill>
                  <a:srgbClr val="FFFFFF"/>
                </a:solidFill>
              </a:rPr>
            </a:br>
            <a:r>
              <a:rPr lang="en-US" sz="1100" dirty="0">
                <a:solidFill>
                  <a:srgbClr val="FFFFFF"/>
                </a:solidFill>
              </a:rPr>
              <a:t>and Policy</a:t>
            </a:r>
          </a:p>
        </p:txBody>
      </p:sp>
      <p:cxnSp>
        <p:nvCxnSpPr>
          <p:cNvPr id="89" name="Straight Connector 88"/>
          <p:cNvCxnSpPr/>
          <p:nvPr/>
        </p:nvCxnSpPr>
        <p:spPr>
          <a:xfrm flipH="1" flipV="1">
            <a:off x="2110154" y="2298497"/>
            <a:ext cx="5565228" cy="61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110154" y="2214980"/>
            <a:ext cx="2574388" cy="23935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2138290" y="3447778"/>
            <a:ext cx="5565228" cy="61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77628" y="2352922"/>
            <a:ext cx="754771" cy="10768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270500" y="2436351"/>
            <a:ext cx="673099" cy="914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5275388" y="3452942"/>
            <a:ext cx="1597852" cy="109975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Subtitle 5"/>
          <p:cNvSpPr txBox="1">
            <a:spLocks/>
          </p:cNvSpPr>
          <p:nvPr/>
        </p:nvSpPr>
        <p:spPr>
          <a:xfrm>
            <a:off x="412585" y="1457271"/>
            <a:ext cx="3085106" cy="384175"/>
          </a:xfrm>
          <a:prstGeom prst="rect">
            <a:avLst/>
          </a:prstGeom>
        </p:spPr>
        <p:txBody>
          <a:bodyPr/>
          <a:lstStyle/>
          <a:p>
            <a:pPr algn="ctr" rtl="0">
              <a:lnSpc>
                <a:spcPct val="95000"/>
              </a:lnSpc>
              <a:spcBef>
                <a:spcPts val="1440"/>
              </a:spcBef>
              <a:buClr>
                <a:srgbClr val="277EFD"/>
              </a:buClr>
              <a:buSzPct val="90000"/>
              <a:defRPr/>
            </a:pPr>
            <a:r>
              <a:rPr lang="en-US" kern="1200" dirty="0">
                <a:solidFill>
                  <a:schemeClr val="accent5">
                    <a:lumMod val="50000"/>
                  </a:schemeClr>
                </a:solidFill>
                <a:latin typeface="Arial"/>
                <a:ea typeface="+mn-ea"/>
                <a:cs typeface="+mn-cs"/>
              </a:rPr>
              <a:t>Source Group Access</a:t>
            </a:r>
          </a:p>
        </p:txBody>
      </p:sp>
      <p:sp>
        <p:nvSpPr>
          <p:cNvPr id="98" name="TextBox 97"/>
          <p:cNvSpPr txBox="1"/>
          <p:nvPr/>
        </p:nvSpPr>
        <p:spPr>
          <a:xfrm>
            <a:off x="6711408" y="1627912"/>
            <a:ext cx="2138354" cy="338554"/>
          </a:xfrm>
          <a:prstGeom prst="rect">
            <a:avLst/>
          </a:prstGeom>
        </p:spPr>
        <p:txBody>
          <a:bodyPr wrap="square">
            <a:spAutoFit/>
          </a:bodyPr>
          <a:lstStyle>
            <a:defPPr>
              <a:defRPr lang="en-US"/>
            </a:defPPr>
            <a:lvl1pPr algn="ctr">
              <a:defRPr>
                <a:solidFill>
                  <a:schemeClr val="bg1">
                    <a:lumMod val="50000"/>
                  </a:schemeClr>
                </a:solidFill>
              </a:defRPr>
            </a:lvl1pPr>
          </a:lstStyle>
          <a:p>
            <a:r>
              <a:rPr lang="en-US" sz="1600" dirty="0" smtClean="0"/>
              <a:t>Unrestricted for</a:t>
            </a:r>
            <a:endParaRPr lang="en-US" sz="1600" dirty="0"/>
          </a:p>
        </p:txBody>
      </p:sp>
      <p:sp>
        <p:nvSpPr>
          <p:cNvPr id="99" name="AutoShape 82"/>
          <p:cNvSpPr>
            <a:spLocks noChangeArrowheads="1"/>
          </p:cNvSpPr>
          <p:nvPr/>
        </p:nvSpPr>
        <p:spPr bwMode="auto">
          <a:xfrm rot="3309066">
            <a:off x="1936211" y="2202516"/>
            <a:ext cx="173736" cy="173736"/>
          </a:xfrm>
          <a:prstGeom prst="ellipse">
            <a:avLst/>
          </a:prstGeom>
          <a:gradFill flip="none" rotWithShape="1">
            <a:gsLst>
              <a:gs pos="0">
                <a:schemeClr val="accent2">
                  <a:lumMod val="50000"/>
                </a:schemeClr>
              </a:gs>
              <a:gs pos="100000">
                <a:schemeClr val="accent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00" name="AutoShape 93"/>
          <p:cNvSpPr>
            <a:spLocks noChangeArrowheads="1"/>
          </p:cNvSpPr>
          <p:nvPr/>
        </p:nvSpPr>
        <p:spPr bwMode="auto">
          <a:xfrm>
            <a:off x="1952155" y="3364042"/>
            <a:ext cx="173736" cy="173736"/>
          </a:xfrm>
          <a:prstGeom prst="ellipse">
            <a:avLst/>
          </a:prstGeom>
          <a:gradFill flip="none" rotWithShape="1">
            <a:gsLst>
              <a:gs pos="0">
                <a:schemeClr val="tx2">
                  <a:lumMod val="50000"/>
                </a:schemeClr>
              </a:gs>
              <a:gs pos="100000">
                <a:schemeClr val="tx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01" name="AutoShape 96"/>
          <p:cNvSpPr>
            <a:spLocks noChangeArrowheads="1"/>
          </p:cNvSpPr>
          <p:nvPr/>
        </p:nvSpPr>
        <p:spPr bwMode="auto">
          <a:xfrm rot="1009552">
            <a:off x="1932784" y="4629929"/>
            <a:ext cx="173736" cy="173736"/>
          </a:xfrm>
          <a:prstGeom prst="ellipse">
            <a:avLst/>
          </a:prstGeom>
          <a:gradFill flip="none" rotWithShape="1">
            <a:gsLst>
              <a:gs pos="0">
                <a:schemeClr val="accent4">
                  <a:lumMod val="50000"/>
                </a:schemeClr>
              </a:gs>
              <a:gs pos="100000">
                <a:schemeClr val="accent4"/>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09" name="AutoShape 93"/>
          <p:cNvSpPr>
            <a:spLocks noChangeArrowheads="1"/>
          </p:cNvSpPr>
          <p:nvPr/>
        </p:nvSpPr>
        <p:spPr bwMode="auto">
          <a:xfrm>
            <a:off x="3336234" y="3364042"/>
            <a:ext cx="173736" cy="173736"/>
          </a:xfrm>
          <a:prstGeom prst="ellipse">
            <a:avLst/>
          </a:prstGeom>
          <a:gradFill flip="none" rotWithShape="1">
            <a:gsLst>
              <a:gs pos="0">
                <a:schemeClr val="tx2">
                  <a:lumMod val="50000"/>
                </a:schemeClr>
              </a:gs>
              <a:gs pos="100000">
                <a:schemeClr val="tx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0" name="AutoShape 82"/>
          <p:cNvSpPr>
            <a:spLocks noChangeArrowheads="1"/>
          </p:cNvSpPr>
          <p:nvPr/>
        </p:nvSpPr>
        <p:spPr bwMode="auto">
          <a:xfrm rot="3309066">
            <a:off x="4385636" y="2202516"/>
            <a:ext cx="173736" cy="173736"/>
          </a:xfrm>
          <a:prstGeom prst="ellipse">
            <a:avLst/>
          </a:prstGeom>
          <a:gradFill flip="none" rotWithShape="1">
            <a:gsLst>
              <a:gs pos="0">
                <a:schemeClr val="accent2">
                  <a:lumMod val="50000"/>
                </a:schemeClr>
              </a:gs>
              <a:gs pos="100000">
                <a:schemeClr val="accent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1" name="AutoShape 82"/>
          <p:cNvSpPr>
            <a:spLocks noChangeArrowheads="1"/>
          </p:cNvSpPr>
          <p:nvPr/>
        </p:nvSpPr>
        <p:spPr bwMode="auto">
          <a:xfrm rot="3309066">
            <a:off x="4385637" y="2202516"/>
            <a:ext cx="173736" cy="173736"/>
          </a:xfrm>
          <a:prstGeom prst="ellipse">
            <a:avLst/>
          </a:prstGeom>
          <a:gradFill flip="none" rotWithShape="1">
            <a:gsLst>
              <a:gs pos="0">
                <a:schemeClr val="accent2">
                  <a:lumMod val="50000"/>
                </a:schemeClr>
              </a:gs>
              <a:gs pos="100000">
                <a:schemeClr val="accent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2" name="AutoShape 82"/>
          <p:cNvSpPr>
            <a:spLocks noChangeArrowheads="1"/>
          </p:cNvSpPr>
          <p:nvPr/>
        </p:nvSpPr>
        <p:spPr bwMode="auto">
          <a:xfrm rot="3309066">
            <a:off x="4385637" y="2202516"/>
            <a:ext cx="173736" cy="173736"/>
          </a:xfrm>
          <a:prstGeom prst="ellipse">
            <a:avLst/>
          </a:prstGeom>
          <a:gradFill flip="none" rotWithShape="1">
            <a:gsLst>
              <a:gs pos="0">
                <a:schemeClr val="accent2">
                  <a:lumMod val="50000"/>
                </a:schemeClr>
              </a:gs>
              <a:gs pos="100000">
                <a:schemeClr val="accent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3" name="AutoShape 93"/>
          <p:cNvSpPr>
            <a:spLocks noChangeArrowheads="1"/>
          </p:cNvSpPr>
          <p:nvPr/>
        </p:nvSpPr>
        <p:spPr bwMode="auto">
          <a:xfrm>
            <a:off x="3336234" y="3364042"/>
            <a:ext cx="173736" cy="173736"/>
          </a:xfrm>
          <a:prstGeom prst="ellipse">
            <a:avLst/>
          </a:prstGeom>
          <a:gradFill flip="none" rotWithShape="1">
            <a:gsLst>
              <a:gs pos="0">
                <a:schemeClr val="tx2">
                  <a:lumMod val="50000"/>
                </a:schemeClr>
              </a:gs>
              <a:gs pos="100000">
                <a:schemeClr val="tx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5" name="AutoShape 93"/>
          <p:cNvSpPr>
            <a:spLocks noChangeArrowheads="1"/>
          </p:cNvSpPr>
          <p:nvPr/>
        </p:nvSpPr>
        <p:spPr bwMode="auto">
          <a:xfrm>
            <a:off x="3336234" y="3364042"/>
            <a:ext cx="173736" cy="173736"/>
          </a:xfrm>
          <a:prstGeom prst="ellipse">
            <a:avLst/>
          </a:prstGeom>
          <a:gradFill flip="none" rotWithShape="1">
            <a:gsLst>
              <a:gs pos="0">
                <a:schemeClr val="tx2">
                  <a:lumMod val="50000"/>
                </a:schemeClr>
              </a:gs>
              <a:gs pos="100000">
                <a:schemeClr val="tx2"/>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6" name="AutoShape 96"/>
          <p:cNvSpPr>
            <a:spLocks noChangeArrowheads="1"/>
          </p:cNvSpPr>
          <p:nvPr/>
        </p:nvSpPr>
        <p:spPr bwMode="auto">
          <a:xfrm rot="1009552">
            <a:off x="3336234" y="3385469"/>
            <a:ext cx="173736" cy="173736"/>
          </a:xfrm>
          <a:prstGeom prst="ellipse">
            <a:avLst/>
          </a:prstGeom>
          <a:gradFill flip="none" rotWithShape="1">
            <a:gsLst>
              <a:gs pos="0">
                <a:schemeClr val="accent4">
                  <a:lumMod val="50000"/>
                </a:schemeClr>
              </a:gs>
              <a:gs pos="100000">
                <a:schemeClr val="accent4"/>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sp>
        <p:nvSpPr>
          <p:cNvPr id="117" name="AutoShape 96"/>
          <p:cNvSpPr>
            <a:spLocks noChangeArrowheads="1"/>
          </p:cNvSpPr>
          <p:nvPr/>
        </p:nvSpPr>
        <p:spPr bwMode="auto">
          <a:xfrm rot="1009552">
            <a:off x="3336233" y="3385469"/>
            <a:ext cx="173736" cy="173736"/>
          </a:xfrm>
          <a:prstGeom prst="ellipse">
            <a:avLst/>
          </a:prstGeom>
          <a:gradFill flip="none" rotWithShape="1">
            <a:gsLst>
              <a:gs pos="0">
                <a:schemeClr val="accent4">
                  <a:lumMod val="50000"/>
                </a:schemeClr>
              </a:gs>
              <a:gs pos="100000">
                <a:schemeClr val="accent4"/>
              </a:gs>
            </a:gsLst>
            <a:lin ang="16200000" scaled="1"/>
            <a:tileRect/>
          </a:gra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pPr>
            <a:endParaRPr lang="en-US" kern="1200" dirty="0">
              <a:solidFill>
                <a:srgbClr val="FFFFFF">
                  <a:lumMod val="65000"/>
                </a:srgbClr>
              </a:solidFill>
              <a:latin typeface="Arial"/>
              <a:ea typeface="+mn-ea"/>
              <a:cs typeface="+mn-cs"/>
            </a:endParaRPr>
          </a:p>
        </p:txBody>
      </p:sp>
      <p:grpSp>
        <p:nvGrpSpPr>
          <p:cNvPr id="7" name="Group 6"/>
          <p:cNvGrpSpPr/>
          <p:nvPr/>
        </p:nvGrpSpPr>
        <p:grpSpPr>
          <a:xfrm>
            <a:off x="6058435" y="2646417"/>
            <a:ext cx="652146" cy="652144"/>
            <a:chOff x="6185435" y="2570217"/>
            <a:chExt cx="652146" cy="652144"/>
          </a:xfrm>
        </p:grpSpPr>
        <p:sp>
          <p:nvSpPr>
            <p:cNvPr id="118" name="Oval 117"/>
            <p:cNvSpPr/>
            <p:nvPr/>
          </p:nvSpPr>
          <p:spPr>
            <a:xfrm>
              <a:off x="6185435" y="2570217"/>
              <a:ext cx="652146" cy="652144"/>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124" name="Group 125"/>
            <p:cNvGrpSpPr/>
            <p:nvPr/>
          </p:nvGrpSpPr>
          <p:grpSpPr>
            <a:xfrm rot="3637542">
              <a:off x="6491103" y="2708892"/>
              <a:ext cx="257807" cy="81188"/>
              <a:chOff x="6427795" y="2168036"/>
              <a:chExt cx="287338" cy="90488"/>
            </a:xfrm>
            <a:solidFill>
              <a:schemeClr val="accent4">
                <a:lumMod val="90000"/>
                <a:lumOff val="10000"/>
              </a:schemeClr>
            </a:solidFill>
          </p:grpSpPr>
          <p:sp>
            <p:nvSpPr>
              <p:cNvPr id="125" name="Freeform 74"/>
              <p:cNvSpPr>
                <a:spLocks/>
              </p:cNvSpPr>
              <p:nvPr/>
            </p:nvSpPr>
            <p:spPr bwMode="auto">
              <a:xfrm>
                <a:off x="6427795" y="2207724"/>
                <a:ext cx="287338" cy="50800"/>
              </a:xfrm>
              <a:custGeom>
                <a:avLst/>
                <a:gdLst/>
                <a:ahLst/>
                <a:cxnLst>
                  <a:cxn ang="0">
                    <a:pos x="123" y="0"/>
                  </a:cxn>
                  <a:cxn ang="0">
                    <a:pos x="28" y="0"/>
                  </a:cxn>
                  <a:cxn ang="0">
                    <a:pos x="0" y="21"/>
                  </a:cxn>
                  <a:cxn ang="0">
                    <a:pos x="0" y="27"/>
                  </a:cxn>
                  <a:cxn ang="0">
                    <a:pos x="151" y="27"/>
                  </a:cxn>
                  <a:cxn ang="0">
                    <a:pos x="151" y="21"/>
                  </a:cxn>
                  <a:cxn ang="0">
                    <a:pos x="123" y="0"/>
                  </a:cxn>
                </a:cxnLst>
                <a:rect l="0" t="0" r="r" b="b"/>
                <a:pathLst>
                  <a:path w="151" h="27">
                    <a:moveTo>
                      <a:pt x="123" y="0"/>
                    </a:moveTo>
                    <a:cubicBezTo>
                      <a:pt x="28" y="0"/>
                      <a:pt x="28" y="0"/>
                      <a:pt x="28" y="0"/>
                    </a:cubicBezTo>
                    <a:cubicBezTo>
                      <a:pt x="12" y="0"/>
                      <a:pt x="0" y="9"/>
                      <a:pt x="0" y="21"/>
                    </a:cubicBezTo>
                    <a:cubicBezTo>
                      <a:pt x="0" y="27"/>
                      <a:pt x="0" y="27"/>
                      <a:pt x="0" y="27"/>
                    </a:cubicBezTo>
                    <a:cubicBezTo>
                      <a:pt x="151" y="27"/>
                      <a:pt x="151" y="27"/>
                      <a:pt x="151" y="27"/>
                    </a:cubicBezTo>
                    <a:cubicBezTo>
                      <a:pt x="151" y="21"/>
                      <a:pt x="151" y="21"/>
                      <a:pt x="151" y="21"/>
                    </a:cubicBezTo>
                    <a:cubicBezTo>
                      <a:pt x="151" y="9"/>
                      <a:pt x="139" y="0"/>
                      <a:pt x="123" y="0"/>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75"/>
              <p:cNvSpPr>
                <a:spLocks/>
              </p:cNvSpPr>
              <p:nvPr/>
            </p:nvSpPr>
            <p:spPr bwMode="auto">
              <a:xfrm>
                <a:off x="6521458" y="2168036"/>
                <a:ext cx="98425" cy="23813"/>
              </a:xfrm>
              <a:custGeom>
                <a:avLst/>
                <a:gdLst/>
                <a:ahLst/>
                <a:cxnLst>
                  <a:cxn ang="0">
                    <a:pos x="43" y="0"/>
                  </a:cxn>
                  <a:cxn ang="0">
                    <a:pos x="10" y="0"/>
                  </a:cxn>
                  <a:cxn ang="0">
                    <a:pos x="0" y="10"/>
                  </a:cxn>
                  <a:cxn ang="0">
                    <a:pos x="0" y="13"/>
                  </a:cxn>
                  <a:cxn ang="0">
                    <a:pos x="52" y="13"/>
                  </a:cxn>
                  <a:cxn ang="0">
                    <a:pos x="52" y="10"/>
                  </a:cxn>
                  <a:cxn ang="0">
                    <a:pos x="43" y="0"/>
                  </a:cxn>
                </a:cxnLst>
                <a:rect l="0" t="0" r="r" b="b"/>
                <a:pathLst>
                  <a:path w="52" h="13">
                    <a:moveTo>
                      <a:pt x="43" y="0"/>
                    </a:moveTo>
                    <a:cubicBezTo>
                      <a:pt x="10" y="0"/>
                      <a:pt x="10" y="0"/>
                      <a:pt x="10" y="0"/>
                    </a:cubicBezTo>
                    <a:cubicBezTo>
                      <a:pt x="5" y="0"/>
                      <a:pt x="0" y="4"/>
                      <a:pt x="0" y="10"/>
                    </a:cubicBezTo>
                    <a:cubicBezTo>
                      <a:pt x="0" y="13"/>
                      <a:pt x="0" y="13"/>
                      <a:pt x="0" y="13"/>
                    </a:cubicBezTo>
                    <a:cubicBezTo>
                      <a:pt x="52" y="13"/>
                      <a:pt x="52" y="13"/>
                      <a:pt x="52" y="13"/>
                    </a:cubicBezTo>
                    <a:cubicBezTo>
                      <a:pt x="52" y="10"/>
                      <a:pt x="52" y="10"/>
                      <a:pt x="52" y="10"/>
                    </a:cubicBezTo>
                    <a:cubicBezTo>
                      <a:pt x="52" y="4"/>
                      <a:pt x="48" y="0"/>
                      <a:pt x="43" y="0"/>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127"/>
            <p:cNvGrpSpPr/>
            <p:nvPr/>
          </p:nvGrpSpPr>
          <p:grpSpPr>
            <a:xfrm>
              <a:off x="6426372" y="2890947"/>
              <a:ext cx="219350" cy="250685"/>
              <a:chOff x="6450905" y="2266158"/>
              <a:chExt cx="244475" cy="279400"/>
            </a:xfrm>
            <a:solidFill>
              <a:schemeClr val="accent4">
                <a:lumMod val="90000"/>
                <a:lumOff val="10000"/>
              </a:schemeClr>
            </a:solidFill>
          </p:grpSpPr>
          <p:sp>
            <p:nvSpPr>
              <p:cNvPr id="133" name="Rounded Rectangle 132"/>
              <p:cNvSpPr/>
              <p:nvPr/>
            </p:nvSpPr>
            <p:spPr>
              <a:xfrm>
                <a:off x="6467475" y="2286000"/>
                <a:ext cx="207733" cy="247650"/>
              </a:xfrm>
              <a:prstGeom prst="roundRect">
                <a:avLst>
                  <a:gd name="adj" fmla="val 7494"/>
                </a:avLst>
              </a:prstGeom>
              <a:solidFill>
                <a:schemeClr val="tx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defRPr/>
                </a:pPr>
                <a:endParaRPr lang="en-US" sz="1200" kern="1200" dirty="0">
                  <a:solidFill>
                    <a:srgbClr val="FFFFFF"/>
                  </a:solidFill>
                  <a:latin typeface="Arial"/>
                  <a:ea typeface="+mn-ea"/>
                  <a:cs typeface="+mn-cs"/>
                </a:endParaRPr>
              </a:p>
            </p:txBody>
          </p:sp>
          <p:sp>
            <p:nvSpPr>
              <p:cNvPr id="163" name="Freeform 76"/>
              <p:cNvSpPr>
                <a:spLocks noEditPoints="1"/>
              </p:cNvSpPr>
              <p:nvPr/>
            </p:nvSpPr>
            <p:spPr bwMode="auto">
              <a:xfrm>
                <a:off x="6450905" y="2266158"/>
                <a:ext cx="244475" cy="279400"/>
              </a:xfrm>
              <a:custGeom>
                <a:avLst/>
                <a:gdLst/>
                <a:ahLst/>
                <a:cxnLst>
                  <a:cxn ang="0">
                    <a:pos x="0" y="0"/>
                  </a:cxn>
                  <a:cxn ang="0">
                    <a:pos x="0" y="119"/>
                  </a:cxn>
                  <a:cxn ang="0">
                    <a:pos x="24" y="147"/>
                  </a:cxn>
                  <a:cxn ang="0">
                    <a:pos x="105" y="147"/>
                  </a:cxn>
                  <a:cxn ang="0">
                    <a:pos x="129" y="119"/>
                  </a:cxn>
                  <a:cxn ang="0">
                    <a:pos x="129" y="0"/>
                  </a:cxn>
                  <a:cxn ang="0">
                    <a:pos x="0" y="0"/>
                  </a:cxn>
                  <a:cxn ang="0">
                    <a:pos x="37" y="117"/>
                  </a:cxn>
                  <a:cxn ang="0">
                    <a:pos x="30" y="124"/>
                  </a:cxn>
                  <a:cxn ang="0">
                    <a:pos x="23" y="117"/>
                  </a:cxn>
                  <a:cxn ang="0">
                    <a:pos x="23" y="19"/>
                  </a:cxn>
                  <a:cxn ang="0">
                    <a:pos x="30" y="12"/>
                  </a:cxn>
                  <a:cxn ang="0">
                    <a:pos x="37" y="19"/>
                  </a:cxn>
                  <a:cxn ang="0">
                    <a:pos x="37" y="117"/>
                  </a:cxn>
                  <a:cxn ang="0">
                    <a:pos x="71" y="117"/>
                  </a:cxn>
                  <a:cxn ang="0">
                    <a:pos x="64" y="124"/>
                  </a:cxn>
                  <a:cxn ang="0">
                    <a:pos x="57" y="117"/>
                  </a:cxn>
                  <a:cxn ang="0">
                    <a:pos x="57" y="19"/>
                  </a:cxn>
                  <a:cxn ang="0">
                    <a:pos x="64" y="12"/>
                  </a:cxn>
                  <a:cxn ang="0">
                    <a:pos x="71" y="19"/>
                  </a:cxn>
                  <a:cxn ang="0">
                    <a:pos x="71" y="117"/>
                  </a:cxn>
                  <a:cxn ang="0">
                    <a:pos x="105" y="117"/>
                  </a:cxn>
                  <a:cxn ang="0">
                    <a:pos x="98" y="124"/>
                  </a:cxn>
                  <a:cxn ang="0">
                    <a:pos x="91" y="117"/>
                  </a:cxn>
                  <a:cxn ang="0">
                    <a:pos x="91" y="19"/>
                  </a:cxn>
                  <a:cxn ang="0">
                    <a:pos x="98" y="12"/>
                  </a:cxn>
                  <a:cxn ang="0">
                    <a:pos x="105" y="19"/>
                  </a:cxn>
                  <a:cxn ang="0">
                    <a:pos x="105" y="117"/>
                  </a:cxn>
                </a:cxnLst>
                <a:rect l="0" t="0" r="r" b="b"/>
                <a:pathLst>
                  <a:path w="129" h="147">
                    <a:moveTo>
                      <a:pt x="0" y="0"/>
                    </a:moveTo>
                    <a:cubicBezTo>
                      <a:pt x="0" y="119"/>
                      <a:pt x="0" y="119"/>
                      <a:pt x="0" y="119"/>
                    </a:cubicBezTo>
                    <a:cubicBezTo>
                      <a:pt x="0" y="134"/>
                      <a:pt x="11" y="147"/>
                      <a:pt x="24" y="147"/>
                    </a:cubicBezTo>
                    <a:cubicBezTo>
                      <a:pt x="105" y="147"/>
                      <a:pt x="105" y="147"/>
                      <a:pt x="105" y="147"/>
                    </a:cubicBezTo>
                    <a:cubicBezTo>
                      <a:pt x="118" y="147"/>
                      <a:pt x="129" y="134"/>
                      <a:pt x="129" y="119"/>
                    </a:cubicBezTo>
                    <a:cubicBezTo>
                      <a:pt x="129" y="0"/>
                      <a:pt x="129" y="0"/>
                      <a:pt x="129" y="0"/>
                    </a:cubicBezTo>
                    <a:lnTo>
                      <a:pt x="0" y="0"/>
                    </a:lnTo>
                    <a:close/>
                    <a:moveTo>
                      <a:pt x="37" y="117"/>
                    </a:moveTo>
                    <a:cubicBezTo>
                      <a:pt x="37" y="121"/>
                      <a:pt x="34" y="124"/>
                      <a:pt x="30" y="124"/>
                    </a:cubicBezTo>
                    <a:cubicBezTo>
                      <a:pt x="27" y="124"/>
                      <a:pt x="23" y="121"/>
                      <a:pt x="23" y="117"/>
                    </a:cubicBezTo>
                    <a:cubicBezTo>
                      <a:pt x="23" y="19"/>
                      <a:pt x="23" y="19"/>
                      <a:pt x="23" y="19"/>
                    </a:cubicBezTo>
                    <a:cubicBezTo>
                      <a:pt x="23" y="15"/>
                      <a:pt x="27" y="12"/>
                      <a:pt x="30" y="12"/>
                    </a:cubicBezTo>
                    <a:cubicBezTo>
                      <a:pt x="34" y="12"/>
                      <a:pt x="37" y="15"/>
                      <a:pt x="37" y="19"/>
                    </a:cubicBezTo>
                    <a:lnTo>
                      <a:pt x="37" y="117"/>
                    </a:lnTo>
                    <a:close/>
                    <a:moveTo>
                      <a:pt x="71" y="117"/>
                    </a:moveTo>
                    <a:cubicBezTo>
                      <a:pt x="71" y="121"/>
                      <a:pt x="68" y="124"/>
                      <a:pt x="64" y="124"/>
                    </a:cubicBezTo>
                    <a:cubicBezTo>
                      <a:pt x="61" y="124"/>
                      <a:pt x="57" y="121"/>
                      <a:pt x="57" y="117"/>
                    </a:cubicBezTo>
                    <a:cubicBezTo>
                      <a:pt x="57" y="19"/>
                      <a:pt x="57" y="19"/>
                      <a:pt x="57" y="19"/>
                    </a:cubicBezTo>
                    <a:cubicBezTo>
                      <a:pt x="57" y="15"/>
                      <a:pt x="61" y="12"/>
                      <a:pt x="64" y="12"/>
                    </a:cubicBezTo>
                    <a:cubicBezTo>
                      <a:pt x="68" y="12"/>
                      <a:pt x="71" y="15"/>
                      <a:pt x="71" y="19"/>
                    </a:cubicBezTo>
                    <a:lnTo>
                      <a:pt x="71" y="117"/>
                    </a:lnTo>
                    <a:close/>
                    <a:moveTo>
                      <a:pt x="105" y="117"/>
                    </a:moveTo>
                    <a:cubicBezTo>
                      <a:pt x="105" y="121"/>
                      <a:pt x="102" y="124"/>
                      <a:pt x="98" y="124"/>
                    </a:cubicBezTo>
                    <a:cubicBezTo>
                      <a:pt x="95" y="124"/>
                      <a:pt x="91" y="121"/>
                      <a:pt x="91" y="117"/>
                    </a:cubicBezTo>
                    <a:cubicBezTo>
                      <a:pt x="91" y="19"/>
                      <a:pt x="91" y="19"/>
                      <a:pt x="91" y="19"/>
                    </a:cubicBezTo>
                    <a:cubicBezTo>
                      <a:pt x="91" y="15"/>
                      <a:pt x="95" y="12"/>
                      <a:pt x="98" y="12"/>
                    </a:cubicBezTo>
                    <a:cubicBezTo>
                      <a:pt x="102" y="12"/>
                      <a:pt x="105" y="15"/>
                      <a:pt x="105" y="19"/>
                    </a:cubicBezTo>
                    <a:lnTo>
                      <a:pt x="105" y="117"/>
                    </a:ln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67" name="Text Box 125"/>
          <p:cNvSpPr txBox="1">
            <a:spLocks noChangeArrowheads="1"/>
          </p:cNvSpPr>
          <p:nvPr/>
        </p:nvSpPr>
        <p:spPr bwMode="auto">
          <a:xfrm>
            <a:off x="377695" y="2071246"/>
            <a:ext cx="1095172" cy="338554"/>
          </a:xfrm>
          <a:prstGeom prst="rect">
            <a:avLst/>
          </a:prstGeom>
          <a:noFill/>
          <a:ln w="9525">
            <a:noFill/>
            <a:miter lim="800000"/>
            <a:headEnd/>
            <a:tailEnd/>
          </a:ln>
        </p:spPr>
        <p:txBody>
          <a:bodyPr wrap="none">
            <a:spAutoFit/>
          </a:bodyPr>
          <a:lstStyle/>
          <a:p>
            <a:pPr algn="r" rtl="0"/>
            <a:r>
              <a:rPr lang="en-US" sz="1600" kern="1200" dirty="0">
                <a:solidFill>
                  <a:schemeClr val="accent2">
                    <a:lumMod val="50000"/>
                  </a:schemeClr>
                </a:solidFill>
                <a:latin typeface="Arial"/>
                <a:ea typeface="+mn-ea"/>
                <a:cs typeface="+mn-cs"/>
              </a:rPr>
              <a:t>Employee</a:t>
            </a:r>
          </a:p>
        </p:txBody>
      </p:sp>
      <p:sp>
        <p:nvSpPr>
          <p:cNvPr id="170" name="Text Box 126"/>
          <p:cNvSpPr txBox="1">
            <a:spLocks noChangeArrowheads="1"/>
          </p:cNvSpPr>
          <p:nvPr/>
        </p:nvSpPr>
        <p:spPr bwMode="auto">
          <a:xfrm>
            <a:off x="614940" y="3256845"/>
            <a:ext cx="857927" cy="338554"/>
          </a:xfrm>
          <a:prstGeom prst="rect">
            <a:avLst/>
          </a:prstGeom>
          <a:noFill/>
          <a:ln w="9525">
            <a:noFill/>
            <a:miter lim="800000"/>
            <a:headEnd/>
            <a:tailEnd/>
          </a:ln>
        </p:spPr>
        <p:txBody>
          <a:bodyPr wrap="none">
            <a:spAutoFit/>
          </a:bodyPr>
          <a:lstStyle/>
          <a:p>
            <a:pPr algn="r" rtl="0"/>
            <a:r>
              <a:rPr lang="en-US" sz="1600" kern="1200" dirty="0">
                <a:solidFill>
                  <a:schemeClr val="tx2"/>
                </a:solidFill>
                <a:latin typeface="Arial"/>
                <a:ea typeface="+mn-ea"/>
                <a:cs typeface="+mn-cs"/>
              </a:rPr>
              <a:t>Partner</a:t>
            </a:r>
          </a:p>
        </p:txBody>
      </p:sp>
      <p:sp>
        <p:nvSpPr>
          <p:cNvPr id="193" name="Text Box 127"/>
          <p:cNvSpPr txBox="1">
            <a:spLocks noChangeArrowheads="1"/>
          </p:cNvSpPr>
          <p:nvPr/>
        </p:nvSpPr>
        <p:spPr bwMode="auto">
          <a:xfrm>
            <a:off x="739974" y="4418458"/>
            <a:ext cx="732893" cy="338554"/>
          </a:xfrm>
          <a:prstGeom prst="rect">
            <a:avLst/>
          </a:prstGeom>
          <a:noFill/>
          <a:ln w="9525">
            <a:noFill/>
            <a:miter lim="800000"/>
            <a:headEnd/>
            <a:tailEnd/>
          </a:ln>
        </p:spPr>
        <p:txBody>
          <a:bodyPr wrap="none">
            <a:spAutoFit/>
          </a:bodyPr>
          <a:lstStyle/>
          <a:p>
            <a:pPr algn="r" rtl="0"/>
            <a:r>
              <a:rPr lang="en-US" sz="1600" kern="1200" dirty="0">
                <a:solidFill>
                  <a:schemeClr val="accent4">
                    <a:lumMod val="90000"/>
                    <a:lumOff val="10000"/>
                  </a:schemeClr>
                </a:solidFill>
                <a:latin typeface="Arial"/>
                <a:ea typeface="+mn-ea"/>
                <a:cs typeface="+mn-cs"/>
              </a:rPr>
              <a:t>Guest</a:t>
            </a:r>
          </a:p>
        </p:txBody>
      </p:sp>
      <p:grpSp>
        <p:nvGrpSpPr>
          <p:cNvPr id="196" name="Group 90"/>
          <p:cNvGrpSpPr/>
          <p:nvPr/>
        </p:nvGrpSpPr>
        <p:grpSpPr>
          <a:xfrm>
            <a:off x="1583307" y="1840171"/>
            <a:ext cx="871717" cy="871717"/>
            <a:chOff x="1477109" y="1342795"/>
            <a:chExt cx="871717" cy="871717"/>
          </a:xfrm>
        </p:grpSpPr>
        <p:pic>
          <p:nvPicPr>
            <p:cNvPr id="201" name="Picture 107" descr="user1"/>
            <p:cNvPicPr>
              <a:picLocks noChangeAspect="1" noChangeArrowheads="1"/>
            </p:cNvPicPr>
            <p:nvPr/>
          </p:nvPicPr>
          <p:blipFill>
            <a:blip r:embed="rId4" cstate="print"/>
            <a:srcRect/>
            <a:stretch>
              <a:fillRect/>
            </a:stretch>
          </p:blipFill>
          <p:spPr bwMode="auto">
            <a:xfrm>
              <a:off x="1514477" y="1377953"/>
              <a:ext cx="802590" cy="802590"/>
            </a:xfrm>
            <a:prstGeom prst="rect">
              <a:avLst/>
            </a:prstGeom>
            <a:noFill/>
            <a:ln w="9525">
              <a:noFill/>
              <a:miter lim="800000"/>
              <a:headEnd/>
              <a:tailEnd/>
            </a:ln>
          </p:spPr>
        </p:pic>
        <p:sp>
          <p:nvSpPr>
            <p:cNvPr id="202" name="Donut 201"/>
            <p:cNvSpPr/>
            <p:nvPr/>
          </p:nvSpPr>
          <p:spPr>
            <a:xfrm>
              <a:off x="1477109" y="1342795"/>
              <a:ext cx="871717" cy="871717"/>
            </a:xfrm>
            <a:prstGeom prst="donut">
              <a:avLst>
                <a:gd name="adj" fmla="val 8949"/>
              </a:avLst>
            </a:prstGeom>
            <a:solidFill>
              <a:schemeClr val="accent2">
                <a:lumMod val="75000"/>
              </a:schemeClr>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lumMod val="65000"/>
                  </a:srgbClr>
                </a:solidFill>
                <a:latin typeface="Arial"/>
              </a:endParaRPr>
            </a:p>
          </p:txBody>
        </p:sp>
      </p:grpSp>
      <p:grpSp>
        <p:nvGrpSpPr>
          <p:cNvPr id="203" name="Group 93"/>
          <p:cNvGrpSpPr/>
          <p:nvPr/>
        </p:nvGrpSpPr>
        <p:grpSpPr>
          <a:xfrm>
            <a:off x="1583307" y="3000818"/>
            <a:ext cx="871717" cy="871717"/>
            <a:chOff x="1477109" y="2841395"/>
            <a:chExt cx="871717" cy="871717"/>
          </a:xfrm>
        </p:grpSpPr>
        <p:pic>
          <p:nvPicPr>
            <p:cNvPr id="204" name="Picture 110" descr="user3"/>
            <p:cNvPicPr>
              <a:picLocks noChangeAspect="1" noChangeArrowheads="1"/>
            </p:cNvPicPr>
            <p:nvPr/>
          </p:nvPicPr>
          <p:blipFill>
            <a:blip r:embed="rId5" cstate="print"/>
            <a:srcRect/>
            <a:stretch>
              <a:fillRect/>
            </a:stretch>
          </p:blipFill>
          <p:spPr bwMode="auto">
            <a:xfrm>
              <a:off x="1514477" y="2881316"/>
              <a:ext cx="802590" cy="802590"/>
            </a:xfrm>
            <a:prstGeom prst="rect">
              <a:avLst/>
            </a:prstGeom>
            <a:noFill/>
            <a:ln w="9525">
              <a:noFill/>
              <a:miter lim="800000"/>
              <a:headEnd/>
              <a:tailEnd/>
            </a:ln>
          </p:spPr>
        </p:pic>
        <p:sp>
          <p:nvSpPr>
            <p:cNvPr id="205" name="Donut 204"/>
            <p:cNvSpPr/>
            <p:nvPr/>
          </p:nvSpPr>
          <p:spPr>
            <a:xfrm>
              <a:off x="1477109" y="2841395"/>
              <a:ext cx="871717" cy="871717"/>
            </a:xfrm>
            <a:prstGeom prst="donut">
              <a:avLst>
                <a:gd name="adj" fmla="val 8949"/>
              </a:avLst>
            </a:prstGeom>
            <a:solidFill>
              <a:schemeClr val="tx2"/>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lumMod val="65000"/>
                  </a:srgbClr>
                </a:solidFill>
                <a:latin typeface="Arial"/>
              </a:endParaRPr>
            </a:p>
          </p:txBody>
        </p:sp>
      </p:grpSp>
      <p:grpSp>
        <p:nvGrpSpPr>
          <p:cNvPr id="206" name="Group 96"/>
          <p:cNvGrpSpPr/>
          <p:nvPr/>
        </p:nvGrpSpPr>
        <p:grpSpPr>
          <a:xfrm>
            <a:off x="1583307" y="4143820"/>
            <a:ext cx="871717" cy="871717"/>
            <a:chOff x="1477109" y="3997095"/>
            <a:chExt cx="871717" cy="871717"/>
          </a:xfrm>
        </p:grpSpPr>
        <p:pic>
          <p:nvPicPr>
            <p:cNvPr id="207" name="Picture 113" descr="user2"/>
            <p:cNvPicPr>
              <a:picLocks noChangeAspect="1" noChangeArrowheads="1"/>
            </p:cNvPicPr>
            <p:nvPr/>
          </p:nvPicPr>
          <p:blipFill>
            <a:blip r:embed="rId6" cstate="print"/>
            <a:srcRect/>
            <a:stretch>
              <a:fillRect/>
            </a:stretch>
          </p:blipFill>
          <p:spPr bwMode="auto">
            <a:xfrm>
              <a:off x="1501777" y="4011616"/>
              <a:ext cx="802590" cy="802590"/>
            </a:xfrm>
            <a:prstGeom prst="rect">
              <a:avLst/>
            </a:prstGeom>
            <a:noFill/>
            <a:ln w="9525">
              <a:noFill/>
              <a:miter lim="800000"/>
              <a:headEnd/>
              <a:tailEnd/>
            </a:ln>
          </p:spPr>
        </p:pic>
        <p:sp>
          <p:nvSpPr>
            <p:cNvPr id="208" name="Donut 207"/>
            <p:cNvSpPr/>
            <p:nvPr/>
          </p:nvSpPr>
          <p:spPr>
            <a:xfrm>
              <a:off x="1477109" y="3997095"/>
              <a:ext cx="871717" cy="871717"/>
            </a:xfrm>
            <a:prstGeom prst="donut">
              <a:avLst>
                <a:gd name="adj" fmla="val 8949"/>
              </a:avLst>
            </a:prstGeom>
            <a:solidFill>
              <a:schemeClr val="bg1">
                <a:lumMod val="50000"/>
              </a:schemeClr>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90000"/>
                </a:lnSpc>
                <a:spcBef>
                  <a:spcPct val="0"/>
                </a:spcBef>
                <a:spcAft>
                  <a:spcPct val="0"/>
                </a:spcAft>
                <a:defRPr/>
              </a:pPr>
              <a:endParaRPr lang="en-US" kern="1200" dirty="0">
                <a:solidFill>
                  <a:srgbClr val="FFFFFF">
                    <a:lumMod val="65000"/>
                  </a:srgbClr>
                </a:solidFill>
                <a:latin typeface="Arial"/>
                <a:ea typeface="+mn-ea"/>
                <a:cs typeface="+mn-cs"/>
              </a:endParaRPr>
            </a:p>
          </p:txBody>
        </p:sp>
      </p:grpSp>
      <p:pic>
        <p:nvPicPr>
          <p:cNvPr id="209" name="Picture 124"/>
          <p:cNvPicPr>
            <a:picLocks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bwMode="auto">
          <a:xfrm>
            <a:off x="2997004" y="2948166"/>
            <a:ext cx="807216" cy="807216"/>
          </a:xfrm>
          <a:prstGeom prst="rect">
            <a:avLst/>
          </a:prstGeom>
          <a:noFill/>
          <a:ln>
            <a:noFill/>
          </a:ln>
        </p:spPr>
      </p:pic>
      <p:pic>
        <p:nvPicPr>
          <p:cNvPr id="210" name="Picture 124"/>
          <p:cNvPicPr>
            <a:picLocks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bwMode="auto">
          <a:xfrm>
            <a:off x="4085552" y="1870464"/>
            <a:ext cx="807216" cy="807216"/>
          </a:xfrm>
          <a:prstGeom prst="rect">
            <a:avLst/>
          </a:prstGeom>
          <a:noFill/>
          <a:ln>
            <a:noFill/>
          </a:ln>
        </p:spPr>
      </p:pic>
      <p:pic>
        <p:nvPicPr>
          <p:cNvPr id="211" name="Picture 124"/>
          <p:cNvPicPr>
            <a:picLocks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bwMode="auto">
          <a:xfrm>
            <a:off x="5616938" y="1867634"/>
            <a:ext cx="807216" cy="807216"/>
          </a:xfrm>
          <a:prstGeom prst="rect">
            <a:avLst/>
          </a:prstGeom>
          <a:noFill/>
          <a:ln>
            <a:noFill/>
          </a:ln>
        </p:spPr>
      </p:pic>
      <p:pic>
        <p:nvPicPr>
          <p:cNvPr id="212" name="Picture 124"/>
          <p:cNvPicPr>
            <a:picLocks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bwMode="auto">
          <a:xfrm>
            <a:off x="4892768" y="2986014"/>
            <a:ext cx="807216" cy="807216"/>
          </a:xfrm>
          <a:prstGeom prst="rect">
            <a:avLst/>
          </a:prstGeom>
          <a:noFill/>
          <a:ln>
            <a:noFill/>
          </a:ln>
        </p:spPr>
      </p:pic>
      <p:grpSp>
        <p:nvGrpSpPr>
          <p:cNvPr id="22" name="Group 21"/>
          <p:cNvGrpSpPr/>
          <p:nvPr/>
        </p:nvGrpSpPr>
        <p:grpSpPr>
          <a:xfrm>
            <a:off x="6218841" y="3880484"/>
            <a:ext cx="1229841" cy="1229841"/>
            <a:chOff x="7244890" y="994865"/>
            <a:chExt cx="1068786" cy="1068786"/>
          </a:xfrm>
        </p:grpSpPr>
        <p:pic>
          <p:nvPicPr>
            <p:cNvPr id="131" name="Picture 130"/>
            <p:cNvPicPr>
              <a:picLocks noChangeAspect="1" noChangeArrowheads="1"/>
            </p:cNvPicPr>
            <p:nvPr/>
          </p:nvPicPr>
          <p:blipFill>
            <a:blip r:embed="rId3" cstate="print"/>
            <a:srcRect/>
            <a:stretch>
              <a:fillRect/>
            </a:stretch>
          </p:blipFill>
          <p:spPr bwMode="auto">
            <a:xfrm>
              <a:off x="7244890" y="994865"/>
              <a:ext cx="1068786" cy="1068786"/>
            </a:xfrm>
            <a:prstGeom prst="rect">
              <a:avLst/>
            </a:prstGeom>
            <a:noFill/>
            <a:ln w="9525">
              <a:noFill/>
              <a:round/>
              <a:headEnd/>
              <a:tailEnd/>
            </a:ln>
            <a:effectLst/>
          </p:spPr>
        </p:pic>
        <p:sp>
          <p:nvSpPr>
            <p:cNvPr id="158" name="TextBox 157"/>
            <p:cNvSpPr txBox="1"/>
            <p:nvPr/>
          </p:nvSpPr>
          <p:spPr>
            <a:xfrm>
              <a:off x="7473983" y="1456771"/>
              <a:ext cx="609055" cy="227351"/>
            </a:xfrm>
            <a:prstGeom prst="rect">
              <a:avLst/>
            </a:prstGeom>
            <a:noFill/>
            <a:ln w="9525">
              <a:noFill/>
              <a:miter lim="800000"/>
              <a:headEnd/>
              <a:tailEnd/>
            </a:ln>
          </p:spPr>
          <p:txBody>
            <a:bodyPr>
              <a:prstTxWarp prst="textNoShape">
                <a:avLst/>
              </a:prstTxWarp>
              <a:spAutoFit/>
            </a:bodyPr>
            <a:lstStyle>
              <a:defPPr>
                <a:defRPr lang="en-US"/>
              </a:defPPr>
              <a:lvl1pPr algn="ctr">
                <a:defRPr sz="1100" b="1">
                  <a:solidFill>
                    <a:srgbClr val="000000"/>
                  </a:solidFill>
                  <a:latin typeface="Arial"/>
                  <a:cs typeface="Arial"/>
                </a:defRPr>
              </a:lvl1pPr>
            </a:lstStyle>
            <a:p>
              <a:r>
                <a:rPr lang="en-US" dirty="0"/>
                <a:t>Internet</a:t>
              </a:r>
            </a:p>
          </p:txBody>
        </p:sp>
      </p:grpSp>
      <p:sp>
        <p:nvSpPr>
          <p:cNvPr id="216" name="TextBox 215"/>
          <p:cNvSpPr txBox="1"/>
          <p:nvPr/>
        </p:nvSpPr>
        <p:spPr>
          <a:xfrm>
            <a:off x="2463212" y="5863103"/>
            <a:ext cx="2166904" cy="784830"/>
          </a:xfrm>
          <a:prstGeom prst="rect">
            <a:avLst/>
          </a:prstGeom>
          <a:ln w="38100">
            <a:noFill/>
          </a:ln>
        </p:spPr>
        <p:txBody>
          <a:bodyPr wrap="square" rtlCol="0">
            <a:spAutoFit/>
          </a:bodyPr>
          <a:lstStyle/>
          <a:p>
            <a:pPr rtl="0"/>
            <a:r>
              <a:rPr lang="en-US" sz="1500" kern="1200" dirty="0">
                <a:solidFill>
                  <a:srgbClr val="FFFFFF"/>
                </a:solidFill>
                <a:latin typeface="Arial"/>
                <a:ea typeface="+mn-ea"/>
                <a:cs typeface="+mn-cs"/>
              </a:rPr>
              <a:t>Group users independent of IP address and location</a:t>
            </a:r>
          </a:p>
        </p:txBody>
      </p:sp>
      <p:sp>
        <p:nvSpPr>
          <p:cNvPr id="217" name="TextBox 216"/>
          <p:cNvSpPr txBox="1"/>
          <p:nvPr/>
        </p:nvSpPr>
        <p:spPr>
          <a:xfrm>
            <a:off x="4503086" y="5863103"/>
            <a:ext cx="2209953" cy="784830"/>
          </a:xfrm>
          <a:prstGeom prst="rect">
            <a:avLst/>
          </a:prstGeom>
          <a:ln w="38100">
            <a:noFill/>
          </a:ln>
        </p:spPr>
        <p:txBody>
          <a:bodyPr wrap="square" rtlCol="0">
            <a:spAutoFit/>
          </a:bodyPr>
          <a:lstStyle/>
          <a:p>
            <a:pPr algn="l" rtl="0"/>
            <a:r>
              <a:rPr lang="en-US" sz="1500" kern="1200" dirty="0">
                <a:solidFill>
                  <a:srgbClr val="FFFFFF"/>
                </a:solidFill>
                <a:latin typeface="Arial"/>
                <a:ea typeface="+mn-ea"/>
                <a:cs typeface="+mn-cs"/>
              </a:rPr>
              <a:t>Packets are </a:t>
            </a:r>
            <a:br>
              <a:rPr lang="en-US" sz="1500" kern="1200" dirty="0">
                <a:solidFill>
                  <a:srgbClr val="FFFFFF"/>
                </a:solidFill>
                <a:latin typeface="Arial"/>
                <a:ea typeface="+mn-ea"/>
                <a:cs typeface="+mn-cs"/>
              </a:rPr>
            </a:br>
            <a:r>
              <a:rPr lang="en-US" sz="1500" kern="1200" dirty="0">
                <a:solidFill>
                  <a:srgbClr val="FFFFFF"/>
                </a:solidFill>
                <a:latin typeface="Arial"/>
                <a:ea typeface="+mn-ea"/>
                <a:cs typeface="+mn-cs"/>
              </a:rPr>
              <a:t>“tagged” based on user role and context </a:t>
            </a:r>
          </a:p>
        </p:txBody>
      </p:sp>
      <p:sp>
        <p:nvSpPr>
          <p:cNvPr id="218" name="TextBox 217"/>
          <p:cNvSpPr txBox="1"/>
          <p:nvPr/>
        </p:nvSpPr>
        <p:spPr>
          <a:xfrm>
            <a:off x="21779" y="5863103"/>
            <a:ext cx="2250083" cy="784830"/>
          </a:xfrm>
          <a:prstGeom prst="rect">
            <a:avLst/>
          </a:prstGeom>
          <a:noFill/>
        </p:spPr>
        <p:txBody>
          <a:bodyPr wrap="square" rtlCol="0">
            <a:spAutoFit/>
          </a:bodyPr>
          <a:lstStyle/>
          <a:p>
            <a:pPr algn="r" rtl="0"/>
            <a:r>
              <a:rPr lang="en-US" sz="1500" kern="1200" dirty="0">
                <a:solidFill>
                  <a:srgbClr val="FFFFFF"/>
                </a:solidFill>
                <a:latin typeface="Arial"/>
                <a:ea typeface="+mn-ea"/>
                <a:cs typeface="+mn-cs"/>
              </a:rPr>
              <a:t>Scalable Enforcement independent of network topology</a:t>
            </a:r>
          </a:p>
        </p:txBody>
      </p:sp>
      <p:sp>
        <p:nvSpPr>
          <p:cNvPr id="219" name="TextBox 218"/>
          <p:cNvSpPr txBox="1"/>
          <p:nvPr/>
        </p:nvSpPr>
        <p:spPr>
          <a:xfrm>
            <a:off x="860432" y="5479271"/>
            <a:ext cx="1426993" cy="338554"/>
          </a:xfrm>
          <a:prstGeom prst="rect">
            <a:avLst/>
          </a:prstGeom>
          <a:noFill/>
        </p:spPr>
        <p:txBody>
          <a:bodyPr wrap="none" rtlCol="0">
            <a:spAutoFit/>
          </a:bodyPr>
          <a:lstStyle/>
          <a:p>
            <a:pPr algn="r" rtl="0"/>
            <a:r>
              <a:rPr lang="en-US" sz="1600" b="1" kern="1200" dirty="0">
                <a:latin typeface="Arial"/>
                <a:ea typeface="+mn-ea"/>
                <a:cs typeface="+mn-cs"/>
              </a:rPr>
              <a:t>The Solution</a:t>
            </a:r>
          </a:p>
        </p:txBody>
      </p:sp>
      <p:sp>
        <p:nvSpPr>
          <p:cNvPr id="220" name="TextBox 219"/>
          <p:cNvSpPr txBox="1"/>
          <p:nvPr/>
        </p:nvSpPr>
        <p:spPr>
          <a:xfrm>
            <a:off x="6769794" y="5863103"/>
            <a:ext cx="2239321" cy="784830"/>
          </a:xfrm>
          <a:prstGeom prst="rect">
            <a:avLst/>
          </a:prstGeom>
          <a:ln w="38100">
            <a:noFill/>
          </a:ln>
        </p:spPr>
        <p:txBody>
          <a:bodyPr wrap="square" rtlCol="0">
            <a:spAutoFit/>
          </a:bodyPr>
          <a:lstStyle/>
          <a:p>
            <a:pPr algn="l" rtl="0"/>
            <a:r>
              <a:rPr lang="en-US" sz="1500" kern="1200" dirty="0">
                <a:solidFill>
                  <a:srgbClr val="FFFFFF"/>
                </a:solidFill>
                <a:latin typeface="Arial"/>
                <a:ea typeface="+mn-ea"/>
                <a:cs typeface="+mn-cs"/>
              </a:rPr>
              <a:t>Scalable and simplified management with a single policy per group</a:t>
            </a:r>
          </a:p>
        </p:txBody>
      </p:sp>
      <p:sp>
        <p:nvSpPr>
          <p:cNvPr id="221" name="TextBox 220"/>
          <p:cNvSpPr txBox="1"/>
          <p:nvPr/>
        </p:nvSpPr>
        <p:spPr>
          <a:xfrm>
            <a:off x="2463212" y="5524704"/>
            <a:ext cx="5704190" cy="297517"/>
          </a:xfrm>
          <a:prstGeom prst="rect">
            <a:avLst/>
          </a:prstGeom>
          <a:noFill/>
        </p:spPr>
        <p:txBody>
          <a:bodyPr wrap="none" rtlCol="0">
            <a:spAutoFit/>
          </a:bodyPr>
          <a:lstStyle/>
          <a:p>
            <a:pPr marL="6350" lvl="1" rtl="0">
              <a:lnSpc>
                <a:spcPts val="1600"/>
              </a:lnSpc>
              <a:spcBef>
                <a:spcPts val="300"/>
              </a:spcBef>
              <a:buClr>
                <a:srgbClr val="FFFFFF"/>
              </a:buClr>
              <a:buSzPct val="100000"/>
            </a:pPr>
            <a:r>
              <a:rPr lang="en-US" sz="1600" b="1" kern="1200" dirty="0" smtClean="0">
                <a:solidFill>
                  <a:srgbClr val="FFFFFF"/>
                </a:solidFill>
                <a:latin typeface="Arial"/>
                <a:ea typeface="+mn-ea"/>
                <a:cs typeface="+mn-cs"/>
              </a:rPr>
              <a:t>Deployment Scenario with Security Group Access (SGA)</a:t>
            </a:r>
            <a:endParaRPr lang="en-US" sz="1600" b="1" kern="1200" dirty="0">
              <a:solidFill>
                <a:srgbClr val="FFFFFF"/>
              </a:solidFill>
              <a:latin typeface="Arial"/>
              <a:ea typeface="+mn-ea"/>
              <a:cs typeface="+mn-cs"/>
            </a:endParaRPr>
          </a:p>
        </p:txBody>
      </p:sp>
      <p:grpSp>
        <p:nvGrpSpPr>
          <p:cNvPr id="3" name="Group 2"/>
          <p:cNvGrpSpPr/>
          <p:nvPr/>
        </p:nvGrpSpPr>
        <p:grpSpPr>
          <a:xfrm>
            <a:off x="7450837" y="3092678"/>
            <a:ext cx="652146" cy="652144"/>
            <a:chOff x="8126179" y="3956358"/>
            <a:chExt cx="652146" cy="652144"/>
          </a:xfrm>
        </p:grpSpPr>
        <p:sp>
          <p:nvSpPr>
            <p:cNvPr id="226" name="Oval 225"/>
            <p:cNvSpPr/>
            <p:nvPr/>
          </p:nvSpPr>
          <p:spPr>
            <a:xfrm>
              <a:off x="8126179" y="3956358"/>
              <a:ext cx="652146" cy="652144"/>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223" name="Freeform 7"/>
            <p:cNvSpPr>
              <a:spLocks noEditPoints="1"/>
            </p:cNvSpPr>
            <p:nvPr/>
          </p:nvSpPr>
          <p:spPr bwMode="auto">
            <a:xfrm>
              <a:off x="8335566" y="4069056"/>
              <a:ext cx="236934" cy="448741"/>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r>
                <a:rPr lang="en-US" dirty="0">
                  <a:solidFill>
                    <a:schemeClr val="tx1"/>
                  </a:solidFill>
                </a:rPr>
                <a:t> </a:t>
              </a:r>
            </a:p>
          </p:txBody>
        </p:sp>
      </p:grpSp>
      <p:grpSp>
        <p:nvGrpSpPr>
          <p:cNvPr id="227" name="Group 226"/>
          <p:cNvGrpSpPr/>
          <p:nvPr/>
        </p:nvGrpSpPr>
        <p:grpSpPr>
          <a:xfrm>
            <a:off x="7456143" y="1993499"/>
            <a:ext cx="652146" cy="652144"/>
            <a:chOff x="8126179" y="3956358"/>
            <a:chExt cx="652146" cy="652144"/>
          </a:xfrm>
        </p:grpSpPr>
        <p:sp>
          <p:nvSpPr>
            <p:cNvPr id="228" name="Oval 227"/>
            <p:cNvSpPr/>
            <p:nvPr/>
          </p:nvSpPr>
          <p:spPr>
            <a:xfrm>
              <a:off x="8126179" y="3956358"/>
              <a:ext cx="652146" cy="652144"/>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229" name="Freeform 7"/>
            <p:cNvSpPr>
              <a:spLocks noEditPoints="1"/>
            </p:cNvSpPr>
            <p:nvPr/>
          </p:nvSpPr>
          <p:spPr bwMode="auto">
            <a:xfrm>
              <a:off x="8335566" y="4069056"/>
              <a:ext cx="236934" cy="448741"/>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r>
                <a:rPr lang="en-US" dirty="0">
                  <a:solidFill>
                    <a:schemeClr val="tx1"/>
                  </a:solidFill>
                </a:rPr>
                <a:t> </a:t>
              </a:r>
            </a:p>
          </p:txBody>
        </p:sp>
      </p:grpSp>
      <p:sp>
        <p:nvSpPr>
          <p:cNvPr id="2" name="Rectangle 1"/>
          <p:cNvSpPr/>
          <p:nvPr/>
        </p:nvSpPr>
        <p:spPr>
          <a:xfrm>
            <a:off x="7300326" y="3718197"/>
            <a:ext cx="960519" cy="338554"/>
          </a:xfrm>
          <a:prstGeom prst="rect">
            <a:avLst/>
          </a:prstGeom>
        </p:spPr>
        <p:txBody>
          <a:bodyPr wrap="none">
            <a:spAutoFit/>
          </a:bodyPr>
          <a:lstStyle/>
          <a:p>
            <a:pPr algn="ctr"/>
            <a:r>
              <a:rPr lang="en-US" sz="1600" dirty="0">
                <a:solidFill>
                  <a:schemeClr val="bg1">
                    <a:lumMod val="50000"/>
                  </a:schemeClr>
                </a:solidFill>
              </a:rPr>
              <a:t>Partners</a:t>
            </a:r>
          </a:p>
        </p:txBody>
      </p:sp>
      <p:sp>
        <p:nvSpPr>
          <p:cNvPr id="6" name="Rectangle 5"/>
          <p:cNvSpPr/>
          <p:nvPr/>
        </p:nvSpPr>
        <p:spPr>
          <a:xfrm>
            <a:off x="6673942" y="2628262"/>
            <a:ext cx="2213287" cy="338554"/>
          </a:xfrm>
          <a:prstGeom prst="rect">
            <a:avLst/>
          </a:prstGeom>
        </p:spPr>
        <p:txBody>
          <a:bodyPr wrap="square">
            <a:spAutoFit/>
          </a:bodyPr>
          <a:lstStyle/>
          <a:p>
            <a:pPr algn="ctr"/>
            <a:r>
              <a:rPr lang="en-US" sz="1600" dirty="0" smtClean="0">
                <a:solidFill>
                  <a:srgbClr val="C00000"/>
                </a:solidFill>
              </a:rPr>
              <a:t>Employees</a:t>
            </a:r>
            <a:endParaRPr lang="en-US" sz="1600" dirty="0">
              <a:solidFill>
                <a:srgbClr val="C00000"/>
              </a:solidFill>
            </a:endParaRPr>
          </a:p>
        </p:txBody>
      </p:sp>
    </p:spTree>
    <p:extLst>
      <p:ext uri="{BB962C8B-B14F-4D97-AF65-F5344CB8AC3E}">
        <p14:creationId xmlns:mc="http://schemas.openxmlformats.org/markup-compatibility/2006" xmlns:mv="urn:schemas-microsoft-com:mac:vml" xmlns:p14="http://schemas.microsoft.com/office/powerpoint/2010/main" xmlns="" val="2331479994"/>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grpId="0" nodeType="afterEffect">
                                  <p:stCondLst>
                                    <p:cond delay="0"/>
                                  </p:stCondLst>
                                  <p:childTnLst>
                                    <p:animMotion origin="layout" path="M -4.16667E-6 -4.04624E-7 L 0.279 -4.04624E-7 " pathEditMode="relative" rAng="0" ptsTypes="AA">
                                      <p:cBhvr>
                                        <p:cTn id="6" dur="1000" fill="hold"/>
                                        <p:tgtEl>
                                          <p:spTgt spid="99"/>
                                        </p:tgtEl>
                                        <p:attrNameLst>
                                          <p:attrName>ppt_x</p:attrName>
                                          <p:attrName>ppt_y</p:attrName>
                                        </p:attrNameLst>
                                      </p:cBhvr>
                                      <p:rCtr x="13941" y="0"/>
                                    </p:animMotion>
                                  </p:childTnLst>
                                </p:cTn>
                              </p:par>
                              <p:par>
                                <p:cTn id="7" presetID="0" presetClass="path" presetSubtype="0" repeatCount="indefinite" fill="hold" grpId="0" nodeType="withEffect">
                                  <p:stCondLst>
                                    <p:cond delay="1000"/>
                                  </p:stCondLst>
                                  <p:childTnLst>
                                    <p:animMotion origin="layout" path="M -2.5E-6 3.7037E-6 L 0.08698 0.17639 L 0.25018 0.3206 " pathEditMode="relative" rAng="0" ptsTypes="AAA">
                                      <p:cBhvr>
                                        <p:cTn id="8" dur="3000" fill="hold"/>
                                        <p:tgtEl>
                                          <p:spTgt spid="110"/>
                                        </p:tgtEl>
                                        <p:attrNameLst>
                                          <p:attrName>ppt_x</p:attrName>
                                          <p:attrName>ppt_y</p:attrName>
                                        </p:attrNameLst>
                                      </p:cBhvr>
                                      <p:rCtr x="12500" y="16019"/>
                                    </p:animMotion>
                                  </p:childTnLst>
                                </p:cTn>
                              </p:par>
                              <p:par>
                                <p:cTn id="9" presetID="0" presetClass="path" presetSubtype="0" repeatCount="indefinite" fill="hold" grpId="0" nodeType="withEffect">
                                  <p:stCondLst>
                                    <p:cond delay="2000"/>
                                  </p:stCondLst>
                                  <p:childTnLst>
                                    <p:animMotion origin="layout" path="M -2.5E-6 -0.00693 L 0.08698 0.17234 L 0.37865 0.16956 " pathEditMode="relative" rAng="0" ptsTypes="AAA">
                                      <p:cBhvr>
                                        <p:cTn id="10" dur="3000" fill="hold"/>
                                        <p:tgtEl>
                                          <p:spTgt spid="111"/>
                                        </p:tgtEl>
                                        <p:attrNameLst>
                                          <p:attrName>ppt_x</p:attrName>
                                          <p:attrName>ppt_y</p:attrName>
                                        </p:attrNameLst>
                                      </p:cBhvr>
                                      <p:rCtr x="18924" y="8952"/>
                                    </p:animMotion>
                                  </p:childTnLst>
                                </p:cTn>
                              </p:par>
                              <p:par>
                                <p:cTn id="11" presetID="63" presetClass="path" presetSubtype="0" repeatCount="indefinite" fill="hold" grpId="0" nodeType="withEffect">
                                  <p:stCondLst>
                                    <p:cond delay="3000"/>
                                  </p:stCondLst>
                                  <p:childTnLst>
                                    <p:animMotion origin="layout" path="M -0.00122 -1.11111E-6 L 0.38003 -1.11111E-6 " pathEditMode="relative" rAng="0" ptsTypes="AA">
                                      <p:cBhvr>
                                        <p:cTn id="12" dur="3000" fill="hold"/>
                                        <p:tgtEl>
                                          <p:spTgt spid="112"/>
                                        </p:tgtEl>
                                        <p:attrNameLst>
                                          <p:attrName>ppt_x</p:attrName>
                                          <p:attrName>ppt_y</p:attrName>
                                        </p:attrNameLst>
                                      </p:cBhvr>
                                      <p:rCtr x="19062" y="0"/>
                                    </p:animMotion>
                                  </p:childTnLst>
                                </p:cTn>
                              </p:par>
                              <p:par>
                                <p:cTn id="13" presetID="0" presetClass="path" presetSubtype="0" repeatCount="indefinite" fill="hold" grpId="0" nodeType="withEffect">
                                  <p:stCondLst>
                                    <p:cond delay="0"/>
                                  </p:stCondLst>
                                  <p:childTnLst>
                                    <p:animMotion origin="layout" path="M -0.00122 2.59259E-6 L 0.16371 2.59259E-6 " pathEditMode="relative" rAng="0" ptsTypes="AA">
                                      <p:cBhvr>
                                        <p:cTn id="14" dur="1000" fill="hold"/>
                                        <p:tgtEl>
                                          <p:spTgt spid="100"/>
                                        </p:tgtEl>
                                        <p:attrNameLst>
                                          <p:attrName>ppt_x</p:attrName>
                                          <p:attrName>ppt_y</p:attrName>
                                        </p:attrNameLst>
                                      </p:cBhvr>
                                      <p:rCtr x="8247" y="0"/>
                                    </p:animMotion>
                                  </p:childTnLst>
                                </p:cTn>
                              </p:par>
                              <p:par>
                                <p:cTn id="15" presetID="0" presetClass="path" presetSubtype="0" repeatCount="indefinite" fill="hold" grpId="0" nodeType="withEffect">
                                  <p:stCondLst>
                                    <p:cond delay="1000"/>
                                  </p:stCondLst>
                                  <p:childTnLst>
                                    <p:animMotion origin="layout" path="M 0 2.22222E-6 L 0.49306 0.00023 " pathEditMode="relative" rAng="0" ptsTypes="AA">
                                      <p:cBhvr>
                                        <p:cTn id="16" dur="3000" fill="hold"/>
                                        <p:tgtEl>
                                          <p:spTgt spid="109"/>
                                        </p:tgtEl>
                                        <p:attrNameLst>
                                          <p:attrName>ppt_x</p:attrName>
                                          <p:attrName>ppt_y</p:attrName>
                                        </p:attrNameLst>
                                      </p:cBhvr>
                                      <p:rCtr x="24653" y="0"/>
                                    </p:animMotion>
                                  </p:childTnLst>
                                </p:cTn>
                              </p:par>
                              <p:par>
                                <p:cTn id="17" presetID="0" presetClass="path" presetSubtype="0" repeatCount="indefinite" fill="hold" grpId="0" nodeType="withEffect">
                                  <p:stCondLst>
                                    <p:cond delay="2000"/>
                                  </p:stCondLst>
                                  <p:childTnLst>
                                    <p:animMotion origin="layout" path="M 4.44444E-6 -2.9956E-6 L 0.19704 -0.00046 L 0.28211 -0.16076 L 0.34062 -0.07772 " pathEditMode="relative" rAng="0" ptsTypes="AAAA">
                                      <p:cBhvr>
                                        <p:cTn id="18" dur="3000" fill="hold"/>
                                        <p:tgtEl>
                                          <p:spTgt spid="113"/>
                                        </p:tgtEl>
                                        <p:attrNameLst>
                                          <p:attrName>ppt_x</p:attrName>
                                          <p:attrName>ppt_y</p:attrName>
                                        </p:attrNameLst>
                                      </p:cBhvr>
                                      <p:rCtr x="17031" y="-8050"/>
                                    </p:animMotion>
                                  </p:childTnLst>
                                </p:cTn>
                              </p:par>
                              <p:par>
                                <p:cTn id="19" presetID="0" presetClass="path" presetSubtype="0" repeatCount="indefinite" fill="hold" grpId="0" nodeType="withEffect">
                                  <p:stCondLst>
                                    <p:cond delay="3000"/>
                                  </p:stCondLst>
                                  <p:childTnLst>
                                    <p:animMotion origin="layout" path="M 4.44444E-6 -7.40741E-7 L 0.19704 -0.00046 L 0.36319 0.15 " pathEditMode="relative" rAng="0" ptsTypes="AAA">
                                      <p:cBhvr>
                                        <p:cTn id="20" dur="3000" fill="hold"/>
                                        <p:tgtEl>
                                          <p:spTgt spid="115"/>
                                        </p:tgtEl>
                                        <p:attrNameLst>
                                          <p:attrName>ppt_x</p:attrName>
                                          <p:attrName>ppt_y</p:attrName>
                                        </p:attrNameLst>
                                      </p:cBhvr>
                                      <p:rCtr x="18160" y="7477"/>
                                    </p:animMotion>
                                  </p:childTnLst>
                                </p:cTn>
                              </p:par>
                              <p:par>
                                <p:cTn id="21" presetID="0" presetClass="path" presetSubtype="0" repeatCount="indefinite" fill="hold" grpId="0" nodeType="withEffect">
                                  <p:stCondLst>
                                    <p:cond delay="0"/>
                                  </p:stCondLst>
                                  <p:childTnLst>
                                    <p:animMotion origin="layout" path="M 3.05556E-6 1.85185E-6 L 0.16857 -0.20579 " pathEditMode="relative" rAng="0" ptsTypes="AA">
                                      <p:cBhvr>
                                        <p:cTn id="22" dur="1000" fill="hold"/>
                                        <p:tgtEl>
                                          <p:spTgt spid="101"/>
                                        </p:tgtEl>
                                        <p:attrNameLst>
                                          <p:attrName>ppt_x</p:attrName>
                                          <p:attrName>ppt_y</p:attrName>
                                        </p:attrNameLst>
                                      </p:cBhvr>
                                      <p:rCtr x="8420" y="-10301"/>
                                    </p:animMotion>
                                  </p:childTnLst>
                                </p:cTn>
                              </p:par>
                              <p:par>
                                <p:cTn id="23" presetID="0" presetClass="path" presetSubtype="0" repeatCount="indefinite" fill="hold" grpId="0" nodeType="withEffect">
                                  <p:stCondLst>
                                    <p:cond delay="1000"/>
                                  </p:stCondLst>
                                  <p:childTnLst>
                                    <p:animMotion origin="layout" path="M 4.44444E-6 2.59259E-6 L 0.20069 -0.00116 L 0.28194 -0.16227 L 0.34132 -0.08033 " pathEditMode="relative" rAng="0" ptsTypes="AAAA">
                                      <p:cBhvr>
                                        <p:cTn id="24" dur="2000" fill="hold"/>
                                        <p:tgtEl>
                                          <p:spTgt spid="117"/>
                                        </p:tgtEl>
                                        <p:attrNameLst>
                                          <p:attrName>ppt_x</p:attrName>
                                          <p:attrName>ppt_y</p:attrName>
                                        </p:attrNameLst>
                                      </p:cBhvr>
                                      <p:rCtr x="17066" y="-8125"/>
                                    </p:animMotion>
                                  </p:childTnLst>
                                </p:cTn>
                              </p:par>
                              <p:par>
                                <p:cTn id="25" presetID="0" presetClass="path" presetSubtype="0" repeatCount="indefinite" fill="hold" grpId="0" nodeType="withEffect">
                                  <p:stCondLst>
                                    <p:cond delay="2000"/>
                                  </p:stCondLst>
                                  <p:childTnLst>
                                    <p:animMotion origin="layout" path="M 4.44444E-6 0 L 0.20069 -0.00116 L 0.36406 0.14699 " pathEditMode="relative" rAng="0" ptsTypes="AAA">
                                      <p:cBhvr>
                                        <p:cTn id="26" dur="2000" fill="hold"/>
                                        <p:tgtEl>
                                          <p:spTgt spid="116"/>
                                        </p:tgtEl>
                                        <p:attrNameLst>
                                          <p:attrName>ppt_x</p:attrName>
                                          <p:attrName>ppt_y</p:attrName>
                                        </p:attrNameLst>
                                      </p:cBhvr>
                                      <p:rCtr x="18194" y="7292"/>
                                    </p:animMotion>
                                  </p:childTnLst>
                                </p:cTn>
                              </p:par>
                              <p:par>
                                <p:cTn id="27" presetID="22" presetClass="entr" presetSubtype="8" fill="hold" grpId="0" nodeType="withEffect">
                                  <p:stCondLst>
                                    <p:cond delay="2000"/>
                                  </p:stCondLst>
                                  <p:childTnLst>
                                    <p:set>
                                      <p:cBhvr>
                                        <p:cTn id="28" dur="1" fill="hold">
                                          <p:stCondLst>
                                            <p:cond delay="0"/>
                                          </p:stCondLst>
                                        </p:cTn>
                                        <p:tgtEl>
                                          <p:spTgt spid="221"/>
                                        </p:tgtEl>
                                        <p:attrNameLst>
                                          <p:attrName>style.visibility</p:attrName>
                                        </p:attrNameLst>
                                      </p:cBhvr>
                                      <p:to>
                                        <p:strVal val="visible"/>
                                      </p:to>
                                    </p:set>
                                    <p:animEffect transition="in" filter="wipe(left)">
                                      <p:cBhvr>
                                        <p:cTn id="29" dur="1000"/>
                                        <p:tgtEl>
                                          <p:spTgt spid="221"/>
                                        </p:tgtEl>
                                      </p:cBhvr>
                                    </p:animEffect>
                                  </p:childTnLst>
                                </p:cTn>
                              </p:par>
                              <p:par>
                                <p:cTn id="30" presetID="42" presetClass="entr" presetSubtype="0" fill="hold" grpId="0" nodeType="withEffect">
                                  <p:stCondLst>
                                    <p:cond delay="3500"/>
                                  </p:stCondLst>
                                  <p:childTnLst>
                                    <p:set>
                                      <p:cBhvr>
                                        <p:cTn id="31" dur="1" fill="hold">
                                          <p:stCondLst>
                                            <p:cond delay="0"/>
                                          </p:stCondLst>
                                        </p:cTn>
                                        <p:tgtEl>
                                          <p:spTgt spid="216"/>
                                        </p:tgtEl>
                                        <p:attrNameLst>
                                          <p:attrName>style.visibility</p:attrName>
                                        </p:attrNameLst>
                                      </p:cBhvr>
                                      <p:to>
                                        <p:strVal val="visible"/>
                                      </p:to>
                                    </p:set>
                                    <p:animEffect transition="in" filter="fade">
                                      <p:cBhvr>
                                        <p:cTn id="32" dur="750"/>
                                        <p:tgtEl>
                                          <p:spTgt spid="216"/>
                                        </p:tgtEl>
                                      </p:cBhvr>
                                    </p:animEffect>
                                    <p:anim calcmode="lin" valueType="num">
                                      <p:cBhvr>
                                        <p:cTn id="33" dur="750" fill="hold"/>
                                        <p:tgtEl>
                                          <p:spTgt spid="216"/>
                                        </p:tgtEl>
                                        <p:attrNameLst>
                                          <p:attrName>ppt_x</p:attrName>
                                        </p:attrNameLst>
                                      </p:cBhvr>
                                      <p:tavLst>
                                        <p:tav tm="0">
                                          <p:val>
                                            <p:strVal val="#ppt_x"/>
                                          </p:val>
                                        </p:tav>
                                        <p:tav tm="100000">
                                          <p:val>
                                            <p:strVal val="#ppt_x"/>
                                          </p:val>
                                        </p:tav>
                                      </p:tavLst>
                                    </p:anim>
                                    <p:anim calcmode="lin" valueType="num">
                                      <p:cBhvr>
                                        <p:cTn id="34" dur="750" fill="hold"/>
                                        <p:tgtEl>
                                          <p:spTgt spid="2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600"/>
                                  </p:stCondLst>
                                  <p:childTnLst>
                                    <p:set>
                                      <p:cBhvr>
                                        <p:cTn id="36" dur="1" fill="hold">
                                          <p:stCondLst>
                                            <p:cond delay="0"/>
                                          </p:stCondLst>
                                        </p:cTn>
                                        <p:tgtEl>
                                          <p:spTgt spid="217"/>
                                        </p:tgtEl>
                                        <p:attrNameLst>
                                          <p:attrName>style.visibility</p:attrName>
                                        </p:attrNameLst>
                                      </p:cBhvr>
                                      <p:to>
                                        <p:strVal val="visible"/>
                                      </p:to>
                                    </p:set>
                                    <p:animEffect transition="in" filter="fade">
                                      <p:cBhvr>
                                        <p:cTn id="37" dur="750"/>
                                        <p:tgtEl>
                                          <p:spTgt spid="217"/>
                                        </p:tgtEl>
                                      </p:cBhvr>
                                    </p:animEffect>
                                    <p:anim calcmode="lin" valueType="num">
                                      <p:cBhvr>
                                        <p:cTn id="38" dur="750" fill="hold"/>
                                        <p:tgtEl>
                                          <p:spTgt spid="217"/>
                                        </p:tgtEl>
                                        <p:attrNameLst>
                                          <p:attrName>ppt_x</p:attrName>
                                        </p:attrNameLst>
                                      </p:cBhvr>
                                      <p:tavLst>
                                        <p:tav tm="0">
                                          <p:val>
                                            <p:strVal val="#ppt_x"/>
                                          </p:val>
                                        </p:tav>
                                        <p:tav tm="100000">
                                          <p:val>
                                            <p:strVal val="#ppt_x"/>
                                          </p:val>
                                        </p:tav>
                                      </p:tavLst>
                                    </p:anim>
                                    <p:anim calcmode="lin" valueType="num">
                                      <p:cBhvr>
                                        <p:cTn id="39" dur="750" fill="hold"/>
                                        <p:tgtEl>
                                          <p:spTgt spid="2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700"/>
                                  </p:stCondLst>
                                  <p:childTnLst>
                                    <p:set>
                                      <p:cBhvr>
                                        <p:cTn id="41" dur="1" fill="hold">
                                          <p:stCondLst>
                                            <p:cond delay="0"/>
                                          </p:stCondLst>
                                        </p:cTn>
                                        <p:tgtEl>
                                          <p:spTgt spid="220"/>
                                        </p:tgtEl>
                                        <p:attrNameLst>
                                          <p:attrName>style.visibility</p:attrName>
                                        </p:attrNameLst>
                                      </p:cBhvr>
                                      <p:to>
                                        <p:strVal val="visible"/>
                                      </p:to>
                                    </p:set>
                                    <p:animEffect transition="in" filter="fade">
                                      <p:cBhvr>
                                        <p:cTn id="42" dur="750"/>
                                        <p:tgtEl>
                                          <p:spTgt spid="220"/>
                                        </p:tgtEl>
                                      </p:cBhvr>
                                    </p:animEffect>
                                    <p:anim calcmode="lin" valueType="num">
                                      <p:cBhvr>
                                        <p:cTn id="43" dur="750" fill="hold"/>
                                        <p:tgtEl>
                                          <p:spTgt spid="220"/>
                                        </p:tgtEl>
                                        <p:attrNameLst>
                                          <p:attrName>ppt_x</p:attrName>
                                        </p:attrNameLst>
                                      </p:cBhvr>
                                      <p:tavLst>
                                        <p:tav tm="0">
                                          <p:val>
                                            <p:strVal val="#ppt_x"/>
                                          </p:val>
                                        </p:tav>
                                        <p:tav tm="100000">
                                          <p:val>
                                            <p:strVal val="#ppt_x"/>
                                          </p:val>
                                        </p:tav>
                                      </p:tavLst>
                                    </p:anim>
                                    <p:anim calcmode="lin" valueType="num">
                                      <p:cBhvr>
                                        <p:cTn id="44" dur="75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9" grpId="0" animBg="1"/>
      <p:bldP spid="110" grpId="0" animBg="1"/>
      <p:bldP spid="111" grpId="0" animBg="1"/>
      <p:bldP spid="112" grpId="0" animBg="1"/>
      <p:bldP spid="113" grpId="0" animBg="1"/>
      <p:bldP spid="115" grpId="0" animBg="1"/>
      <p:bldP spid="116" grpId="0" animBg="1"/>
      <p:bldP spid="117" grpId="0" animBg="1"/>
      <p:bldP spid="216" grpId="0"/>
      <p:bldP spid="217" grpId="0"/>
      <p:bldP spid="220" grpId="0"/>
      <p:bldP spid="2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1" y="-127268"/>
            <a:ext cx="9143999" cy="792369"/>
          </a:xfrm>
          <a:prstGeom prst="rect">
            <a:avLst/>
          </a:prstGeom>
          <a:noFill/>
          <a:ln w="9525">
            <a:noFill/>
            <a:miter lim="800000"/>
            <a:headEnd/>
            <a:tailEnd/>
          </a:ln>
        </p:spPr>
        <p:txBody>
          <a:bodyPr lIns="82124" tIns="41061" rIns="82124" bIns="41061" anchor="b"/>
          <a:lstStyle/>
          <a:p>
            <a:pPr algn="ctr" defTabSz="814388" rtl="0" eaLnBrk="0" fontAlgn="base" hangingPunct="0">
              <a:lnSpc>
                <a:spcPct val="95000"/>
              </a:lnSpc>
              <a:spcBef>
                <a:spcPct val="40000"/>
              </a:spcBef>
              <a:spcAft>
                <a:spcPct val="0"/>
              </a:spcAft>
              <a:buClr>
                <a:srgbClr val="59B7D9"/>
              </a:buClr>
              <a:buSzPct val="100000"/>
              <a:buFont typeface="Wingdings" pitchFamily="2" charset="2"/>
              <a:buNone/>
            </a:pPr>
            <a:endParaRPr lang="en-US" sz="3600" b="1" kern="1200" dirty="0">
              <a:solidFill>
                <a:srgbClr val="000000"/>
              </a:solidFill>
              <a:latin typeface="Arial"/>
              <a:ea typeface="ＭＳ Ｐゴシック"/>
              <a:cs typeface="ＭＳ Ｐゴシック"/>
            </a:endParaRPr>
          </a:p>
        </p:txBody>
      </p:sp>
      <p:sp>
        <p:nvSpPr>
          <p:cNvPr id="127" name="Title 126"/>
          <p:cNvSpPr>
            <a:spLocks noGrp="1"/>
          </p:cNvSpPr>
          <p:nvPr>
            <p:ph type="title"/>
          </p:nvPr>
        </p:nvSpPr>
        <p:spPr/>
        <p:txBody>
          <a:bodyPr/>
          <a:lstStyle/>
          <a:p>
            <a:r>
              <a:rPr lang="en-US" dirty="0" smtClean="0"/>
              <a:t>BYOD Use Case #3: Enhanced</a:t>
            </a:r>
            <a:endParaRPr lang="en-US" dirty="0"/>
          </a:p>
        </p:txBody>
      </p:sp>
      <p:sp>
        <p:nvSpPr>
          <p:cNvPr id="18" name="Text Placeholder 17"/>
          <p:cNvSpPr>
            <a:spLocks noGrp="1"/>
          </p:cNvSpPr>
          <p:nvPr>
            <p:ph type="body" sz="quarter" idx="11"/>
          </p:nvPr>
        </p:nvSpPr>
        <p:spPr/>
        <p:txBody>
          <a:bodyPr/>
          <a:lstStyle/>
          <a:p>
            <a:r>
              <a:rPr lang="en-US" sz="1700" dirty="0" smtClean="0"/>
              <a:t>Business Policy Is to Provide Granular Access to Specific Applications Both On- and Offsite</a:t>
            </a:r>
            <a:endParaRPr lang="en-US" sz="1700" dirty="0"/>
          </a:p>
        </p:txBody>
      </p:sp>
      <p:grpSp>
        <p:nvGrpSpPr>
          <p:cNvPr id="91" name="Group 90"/>
          <p:cNvGrpSpPr/>
          <p:nvPr/>
        </p:nvGrpSpPr>
        <p:grpSpPr>
          <a:xfrm>
            <a:off x="247650" y="1490337"/>
            <a:ext cx="2869023" cy="3668623"/>
            <a:chOff x="247650" y="1434065"/>
            <a:chExt cx="2869023" cy="3668623"/>
          </a:xfrm>
        </p:grpSpPr>
        <p:sp>
          <p:nvSpPr>
            <p:cNvPr id="94" name="Round Single Corner Rectangle 93"/>
            <p:cNvSpPr/>
            <p:nvPr/>
          </p:nvSpPr>
          <p:spPr>
            <a:xfrm flipH="1">
              <a:off x="247650"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97" name="Group 96"/>
            <p:cNvGrpSpPr/>
            <p:nvPr/>
          </p:nvGrpSpPr>
          <p:grpSpPr>
            <a:xfrm flipH="1">
              <a:off x="247650" y="1807497"/>
              <a:ext cx="2823176" cy="36576"/>
              <a:chOff x="7087711" y="3203216"/>
              <a:chExt cx="505822" cy="500910"/>
            </a:xfrm>
            <a:effectLst>
              <a:outerShdw blurRad="25400" dist="12700" dir="5400000" algn="t" rotWithShape="0">
                <a:prstClr val="black">
                  <a:alpha val="20000"/>
                </a:prstClr>
              </a:outerShdw>
            </a:effectLst>
          </p:grpSpPr>
          <p:sp>
            <p:nvSpPr>
              <p:cNvPr id="9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10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sp>
          <p:nvSpPr>
            <p:cNvPr id="98" name="Rectangle 6"/>
            <p:cNvSpPr>
              <a:spLocks noChangeArrowheads="1"/>
            </p:cNvSpPr>
            <p:nvPr/>
          </p:nvSpPr>
          <p:spPr bwMode="auto">
            <a:xfrm>
              <a:off x="322677" y="1858438"/>
              <a:ext cx="2793996" cy="1277273"/>
            </a:xfrm>
            <a:prstGeom prst="rect">
              <a:avLst/>
            </a:prstGeom>
            <a:noFill/>
            <a:ln w="9525">
              <a:noFill/>
              <a:miter lim="800000"/>
              <a:headEnd/>
              <a:tailEnd/>
            </a:ln>
          </p:spPr>
          <p:txBody>
            <a:bodyPr wrap="square">
              <a:prstTxWarp prst="textNoShape">
                <a:avLst/>
              </a:prstTxWarp>
              <a:spAutoFit/>
            </a:bodyPr>
            <a:lstStyle/>
            <a:p>
              <a:pPr algn="ctr">
                <a:spcBef>
                  <a:spcPts val="400"/>
                </a:spcBef>
                <a:buClr>
                  <a:schemeClr val="tx2"/>
                </a:buClr>
              </a:pPr>
              <a:r>
                <a:rPr lang="en-US" sz="1600" dirty="0" smtClean="0">
                  <a:solidFill>
                    <a:schemeClr val="tx2">
                      <a:lumMod val="75000"/>
                    </a:schemeClr>
                  </a:solidFill>
                  <a:latin typeface="Arial"/>
                </a:rPr>
                <a:t>Policy Enforcement</a:t>
              </a:r>
              <a:endParaRPr lang="en-US" sz="1600" dirty="0">
                <a:solidFill>
                  <a:schemeClr val="tx2">
                    <a:lumMod val="75000"/>
                  </a:schemeClr>
                </a:solidFill>
                <a:latin typeface="Arial"/>
              </a:endParaRPr>
            </a:p>
            <a:p>
              <a:pPr marL="168275" indent="-168275">
                <a:spcBef>
                  <a:spcPts val="400"/>
                </a:spcBef>
                <a:buClr>
                  <a:schemeClr val="tx2"/>
                </a:buClr>
                <a:buFont typeface="Arial" pitchFamily="34" charset="0"/>
                <a:buChar char="•"/>
              </a:pPr>
              <a:r>
                <a:rPr lang="en-US" sz="1400" dirty="0">
                  <a:solidFill>
                    <a:schemeClr val="accent4">
                      <a:lumMod val="90000"/>
                      <a:lumOff val="10000"/>
                    </a:schemeClr>
                  </a:solidFill>
                </a:rPr>
                <a:t>Flexible solutions, products, and services enforce consistent business policy across the network</a:t>
              </a:r>
            </a:p>
          </p:txBody>
        </p:sp>
      </p:grpSp>
      <p:grpSp>
        <p:nvGrpSpPr>
          <p:cNvPr id="101" name="Group 100"/>
          <p:cNvGrpSpPr/>
          <p:nvPr/>
        </p:nvGrpSpPr>
        <p:grpSpPr>
          <a:xfrm>
            <a:off x="3129377" y="1410521"/>
            <a:ext cx="2832971" cy="3073743"/>
            <a:chOff x="3129377" y="1354249"/>
            <a:chExt cx="2832971" cy="3073743"/>
          </a:xfrm>
        </p:grpSpPr>
        <p:sp>
          <p:nvSpPr>
            <p:cNvPr id="102" name="Round Single Corner Rectangle 101"/>
            <p:cNvSpPr/>
            <p:nvPr/>
          </p:nvSpPr>
          <p:spPr>
            <a:xfrm>
              <a:off x="3139172" y="1354249"/>
              <a:ext cx="2823176" cy="307374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103" name="Group 102"/>
            <p:cNvGrpSpPr/>
            <p:nvPr/>
          </p:nvGrpSpPr>
          <p:grpSpPr>
            <a:xfrm>
              <a:off x="3139172" y="1807497"/>
              <a:ext cx="2823176" cy="36576"/>
              <a:chOff x="7087711" y="3203216"/>
              <a:chExt cx="505822" cy="500910"/>
            </a:xfrm>
            <a:effectLst>
              <a:outerShdw blurRad="25400" dist="12700" dir="5400000" algn="t" rotWithShape="0">
                <a:prstClr val="black">
                  <a:alpha val="20000"/>
                </a:prstClr>
              </a:outerShdw>
            </a:effectLst>
          </p:grpSpPr>
          <p:sp>
            <p:nvSpPr>
              <p:cNvPr id="10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10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sp>
          <p:nvSpPr>
            <p:cNvPr id="104" name="Rectangle 6"/>
            <p:cNvSpPr>
              <a:spLocks noChangeArrowheads="1"/>
            </p:cNvSpPr>
            <p:nvPr/>
          </p:nvSpPr>
          <p:spPr bwMode="auto">
            <a:xfrm>
              <a:off x="3129377" y="1858438"/>
              <a:ext cx="2793996" cy="1949252"/>
            </a:xfrm>
            <a:prstGeom prst="rect">
              <a:avLst/>
            </a:prstGeom>
            <a:noFill/>
            <a:ln w="9525">
              <a:noFill/>
              <a:miter lim="800000"/>
              <a:headEnd/>
              <a:tailEnd/>
            </a:ln>
          </p:spPr>
          <p:txBody>
            <a:bodyPr wrap="square">
              <a:prstTxWarp prst="textNoShape">
                <a:avLst/>
              </a:prstTxWarp>
              <a:spAutoFit/>
            </a:bodyPr>
            <a:lstStyle/>
            <a:p>
              <a:pPr algn="ctr">
                <a:spcBef>
                  <a:spcPts val="400"/>
                </a:spcBef>
                <a:buClr>
                  <a:schemeClr val="tx2"/>
                </a:buClr>
              </a:pPr>
              <a:r>
                <a:rPr lang="en-US" sz="1600" dirty="0" smtClean="0">
                  <a:solidFill>
                    <a:schemeClr val="tx2">
                      <a:lumMod val="75000"/>
                    </a:schemeClr>
                  </a:solidFill>
                  <a:latin typeface="Arial"/>
                </a:rPr>
                <a:t>Secure Enterprise Mobility</a:t>
              </a:r>
              <a:endParaRPr lang="en-US" sz="1600" dirty="0">
                <a:solidFill>
                  <a:schemeClr val="tx2">
                    <a:lumMod val="75000"/>
                  </a:schemeClr>
                </a:solidFill>
                <a:latin typeface="Arial"/>
              </a:endParaRPr>
            </a:p>
            <a:p>
              <a:pPr marL="168275" indent="-168275">
                <a:spcBef>
                  <a:spcPts val="400"/>
                </a:spcBef>
                <a:buClr>
                  <a:schemeClr val="tx2"/>
                </a:buClr>
                <a:buFont typeface="Arial" pitchFamily="34" charset="0"/>
                <a:buChar char="•"/>
              </a:pPr>
              <a:r>
                <a:rPr lang="en-US" sz="1400" dirty="0">
                  <a:solidFill>
                    <a:schemeClr val="accent4">
                      <a:lumMod val="90000"/>
                      <a:lumOff val="10000"/>
                    </a:schemeClr>
                  </a:solidFill>
                </a:rPr>
                <a:t>Innovative web security and remote access technology delivering an always-protected experience </a:t>
              </a:r>
            </a:p>
            <a:p>
              <a:pPr marL="168275" indent="-168275">
                <a:spcBef>
                  <a:spcPts val="400"/>
                </a:spcBef>
                <a:buClr>
                  <a:schemeClr val="tx2"/>
                </a:buClr>
                <a:buFont typeface="Arial" pitchFamily="34" charset="0"/>
                <a:buChar char="•"/>
              </a:pPr>
              <a:r>
                <a:rPr lang="en-US" sz="1400" dirty="0">
                  <a:solidFill>
                    <a:schemeClr val="accent4">
                      <a:lumMod val="90000"/>
                      <a:lumOff val="10000"/>
                    </a:schemeClr>
                  </a:solidFill>
                </a:rPr>
                <a:t>Provides comprehensive policy enforcement to a wide range of users and devices</a:t>
              </a:r>
            </a:p>
          </p:txBody>
        </p:sp>
      </p:grpSp>
      <p:grpSp>
        <p:nvGrpSpPr>
          <p:cNvPr id="107" name="Group 106"/>
          <p:cNvGrpSpPr/>
          <p:nvPr/>
        </p:nvGrpSpPr>
        <p:grpSpPr>
          <a:xfrm>
            <a:off x="5974177" y="1490337"/>
            <a:ext cx="2884073" cy="3668623"/>
            <a:chOff x="5974177" y="1434065"/>
            <a:chExt cx="2884073" cy="3668623"/>
          </a:xfrm>
        </p:grpSpPr>
        <p:sp>
          <p:nvSpPr>
            <p:cNvPr id="108" name="Round Single Corner Rectangle 107"/>
            <p:cNvSpPr/>
            <p:nvPr/>
          </p:nvSpPr>
          <p:spPr>
            <a:xfrm>
              <a:off x="6035074" y="1434065"/>
              <a:ext cx="2823176" cy="3668623"/>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109" name="Group 108"/>
            <p:cNvGrpSpPr/>
            <p:nvPr/>
          </p:nvGrpSpPr>
          <p:grpSpPr>
            <a:xfrm>
              <a:off x="6035074" y="1807497"/>
              <a:ext cx="2823176" cy="36576"/>
              <a:chOff x="7087711" y="3203216"/>
              <a:chExt cx="505822" cy="500910"/>
            </a:xfrm>
            <a:effectLst>
              <a:outerShdw blurRad="25400" dist="12700" dir="5400000" algn="t" rotWithShape="0">
                <a:prstClr val="black">
                  <a:alpha val="20000"/>
                </a:prstClr>
              </a:outerShdw>
            </a:effectLst>
          </p:grpSpPr>
          <p:sp>
            <p:nvSpPr>
              <p:cNvPr id="111"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112"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sp>
          <p:nvSpPr>
            <p:cNvPr id="110" name="Rectangle 6"/>
            <p:cNvSpPr>
              <a:spLocks noChangeArrowheads="1"/>
            </p:cNvSpPr>
            <p:nvPr/>
          </p:nvSpPr>
          <p:spPr bwMode="auto">
            <a:xfrm>
              <a:off x="5974177" y="1858438"/>
              <a:ext cx="2793996" cy="1461939"/>
            </a:xfrm>
            <a:prstGeom prst="rect">
              <a:avLst/>
            </a:prstGeom>
            <a:noFill/>
            <a:ln w="9525">
              <a:noFill/>
              <a:miter lim="800000"/>
              <a:headEnd/>
              <a:tailEnd/>
            </a:ln>
          </p:spPr>
          <p:txBody>
            <a:bodyPr wrap="square">
              <a:prstTxWarp prst="textNoShape">
                <a:avLst/>
              </a:prstTxWarp>
              <a:spAutoFit/>
            </a:bodyPr>
            <a:lstStyle/>
            <a:p>
              <a:pPr algn="ctr">
                <a:spcBef>
                  <a:spcPts val="400"/>
                </a:spcBef>
                <a:buClr>
                  <a:schemeClr val="tx2"/>
                </a:buClr>
              </a:pPr>
              <a:r>
                <a:rPr lang="en-US" sz="1600" dirty="0" smtClean="0">
                  <a:solidFill>
                    <a:schemeClr val="tx2">
                      <a:lumMod val="75000"/>
                    </a:schemeClr>
                  </a:solidFill>
                  <a:latin typeface="Arial"/>
                </a:rPr>
                <a:t>Collaborative Workspaces</a:t>
              </a:r>
              <a:endParaRPr lang="en-US" sz="1600" dirty="0">
                <a:solidFill>
                  <a:schemeClr val="tx2">
                    <a:lumMod val="75000"/>
                  </a:schemeClr>
                </a:solidFill>
                <a:latin typeface="Arial"/>
              </a:endParaRPr>
            </a:p>
            <a:p>
              <a:pPr marL="168275" indent="-168275">
                <a:spcBef>
                  <a:spcPts val="400"/>
                </a:spcBef>
                <a:buClr>
                  <a:schemeClr val="tx2"/>
                </a:buClr>
                <a:buFont typeface="Arial" pitchFamily="34" charset="0"/>
                <a:buChar char="•"/>
              </a:pPr>
              <a:r>
                <a:rPr lang="en-US" sz="1400" dirty="0">
                  <a:solidFill>
                    <a:schemeClr val="accent4">
                      <a:lumMod val="90000"/>
                      <a:lumOff val="10000"/>
                    </a:schemeClr>
                  </a:solidFill>
                </a:rPr>
                <a:t>Provides a rich, contextual, interactive environment</a:t>
              </a:r>
            </a:p>
            <a:p>
              <a:pPr marL="168275" indent="-168275">
                <a:lnSpc>
                  <a:spcPts val="1420"/>
                </a:lnSpc>
                <a:spcBef>
                  <a:spcPts val="400"/>
                </a:spcBef>
                <a:buClr>
                  <a:schemeClr val="tx2"/>
                </a:buClr>
                <a:buFont typeface="Arial" pitchFamily="34" charset="0"/>
                <a:buChar char="•"/>
              </a:pPr>
              <a:r>
                <a:rPr lang="en-US" sz="1400" dirty="0">
                  <a:solidFill>
                    <a:schemeClr val="accent4">
                      <a:lumMod val="90000"/>
                      <a:lumOff val="10000"/>
                    </a:schemeClr>
                  </a:solidFill>
                </a:rPr>
                <a:t>Puts </a:t>
              </a:r>
              <a:r>
                <a:rPr lang="en-US" sz="1400" dirty="0" smtClean="0">
                  <a:solidFill>
                    <a:schemeClr val="accent4">
                      <a:lumMod val="90000"/>
                      <a:lumOff val="10000"/>
                    </a:schemeClr>
                  </a:solidFill>
                </a:rPr>
                <a:t>users—not </a:t>
              </a:r>
              <a:r>
                <a:rPr lang="en-US" sz="1400" dirty="0">
                  <a:solidFill>
                    <a:schemeClr val="accent4">
                      <a:lumMod val="90000"/>
                      <a:lumOff val="10000"/>
                    </a:schemeClr>
                  </a:solidFill>
                </a:rPr>
                <a:t>applications or </a:t>
              </a:r>
              <a:r>
                <a:rPr lang="en-US" sz="1400" dirty="0" smtClean="0">
                  <a:solidFill>
                    <a:schemeClr val="accent4">
                      <a:lumMod val="90000"/>
                      <a:lumOff val="10000"/>
                    </a:schemeClr>
                  </a:solidFill>
                </a:rPr>
                <a:t>devices—back </a:t>
              </a:r>
              <a:r>
                <a:rPr lang="en-US" sz="1400" dirty="0">
                  <a:solidFill>
                    <a:schemeClr val="accent4">
                      <a:lumMod val="90000"/>
                      <a:lumOff val="10000"/>
                    </a:schemeClr>
                  </a:solidFill>
                </a:rPr>
                <a:t>at the center of </a:t>
              </a:r>
              <a:r>
                <a:rPr lang="en-US" sz="1400" dirty="0" smtClean="0">
                  <a:solidFill>
                    <a:schemeClr val="accent4">
                      <a:lumMod val="90000"/>
                      <a:lumOff val="10000"/>
                    </a:schemeClr>
                  </a:solidFill>
                </a:rPr>
                <a:t>collaboration</a:t>
              </a:r>
              <a:endParaRPr lang="en-US" sz="1400" dirty="0">
                <a:solidFill>
                  <a:schemeClr val="accent4">
                    <a:lumMod val="90000"/>
                    <a:lumOff val="10000"/>
                  </a:schemeClr>
                </a:solidFill>
              </a:endParaRPr>
            </a:p>
          </p:txBody>
        </p:sp>
      </p:grpSp>
      <p:grpSp>
        <p:nvGrpSpPr>
          <p:cNvPr id="113" name="Group 112"/>
          <p:cNvGrpSpPr/>
          <p:nvPr/>
        </p:nvGrpSpPr>
        <p:grpSpPr>
          <a:xfrm>
            <a:off x="247650" y="1410521"/>
            <a:ext cx="8610599" cy="453248"/>
            <a:chOff x="247650" y="1187278"/>
            <a:chExt cx="8610599" cy="620219"/>
          </a:xfrm>
        </p:grpSpPr>
        <p:sp>
          <p:nvSpPr>
            <p:cNvPr id="114" name="Round Same Side Corner Rectangle 113"/>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5" name="TextBox 114"/>
            <p:cNvSpPr txBox="1"/>
            <p:nvPr/>
          </p:nvSpPr>
          <p:spPr>
            <a:xfrm flipH="1">
              <a:off x="647361" y="1296497"/>
              <a:ext cx="7582238" cy="360090"/>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Cisco </a:t>
              </a:r>
              <a:r>
                <a:rPr lang="en-US" sz="1800" dirty="0"/>
                <a:t>BYOD </a:t>
              </a:r>
              <a:r>
                <a:rPr lang="en-US" sz="1800" dirty="0" smtClean="0"/>
                <a:t>Differentiators</a:t>
              </a:r>
              <a:endParaRPr lang="en-US" sz="1800" dirty="0"/>
            </a:p>
          </p:txBody>
        </p:sp>
      </p:grpSp>
      <p:sp>
        <p:nvSpPr>
          <p:cNvPr id="211" name="Rounded Rectangle 210"/>
          <p:cNvSpPr/>
          <p:nvPr/>
        </p:nvSpPr>
        <p:spPr>
          <a:xfrm>
            <a:off x="523875" y="3871916"/>
            <a:ext cx="8051800" cy="2651760"/>
          </a:xfrm>
          <a:prstGeom prst="roundRect">
            <a:avLst>
              <a:gd name="adj" fmla="val 4560"/>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E6C"/>
              </a:solidFill>
              <a:latin typeface="Arial"/>
            </a:endParaRPr>
          </a:p>
        </p:txBody>
      </p:sp>
      <p:sp>
        <p:nvSpPr>
          <p:cNvPr id="117" name="Rectangle 28"/>
          <p:cNvSpPr>
            <a:spLocks noChangeArrowheads="1"/>
          </p:cNvSpPr>
          <p:nvPr/>
        </p:nvSpPr>
        <p:spPr bwMode="auto">
          <a:xfrm>
            <a:off x="717483" y="5988686"/>
            <a:ext cx="1103790" cy="433789"/>
          </a:xfrm>
          <a:prstGeom prst="rect">
            <a:avLst/>
          </a:prstGeom>
          <a:noFill/>
          <a:ln w="9525">
            <a:noFill/>
            <a:miter lim="800000"/>
            <a:headEnd/>
            <a:tailEnd/>
          </a:ln>
          <a:effectLst>
            <a:outerShdw blurRad="76200" sx="102000" sy="102000" algn="ctr" rotWithShape="0">
              <a:prstClr val="black">
                <a:alpha val="0"/>
              </a:prstClr>
            </a:outerShdw>
          </a:effectLst>
        </p:spPr>
        <p:txBody>
          <a:bodyPr wrap="square" lIns="108000" tIns="41061" rIns="82124" bIns="41061">
            <a:spAutoFit/>
          </a:bodyPr>
          <a:lstStyle/>
          <a:p>
            <a:pPr algn="l" defTabSz="814388" rtl="0" eaLnBrk="0" fontAlgn="base" hangingPunct="0">
              <a:lnSpc>
                <a:spcPct val="95000"/>
              </a:lnSpc>
              <a:spcBef>
                <a:spcPct val="40000"/>
              </a:spcBef>
              <a:spcAft>
                <a:spcPct val="0"/>
              </a:spcAft>
              <a:buClr>
                <a:srgbClr val="59B7D9"/>
              </a:buClr>
              <a:buSzPct val="100000"/>
              <a:buFont typeface="Wingdings" pitchFamily="2" charset="2"/>
              <a:buNone/>
            </a:pPr>
            <a:r>
              <a:rPr lang="en-US" sz="1200" b="1" kern="1200" dirty="0">
                <a:solidFill>
                  <a:srgbClr val="5C5E6C"/>
                </a:solidFill>
                <a:latin typeface="Arial" pitchFamily="34" charset="0"/>
                <a:ea typeface="ＭＳ Ｐゴシック"/>
                <a:cs typeface="ＭＳ Ｐゴシック"/>
              </a:rPr>
              <a:t>Devices Layer</a:t>
            </a:r>
          </a:p>
        </p:txBody>
      </p:sp>
      <p:grpSp>
        <p:nvGrpSpPr>
          <p:cNvPr id="17" name="Group 16"/>
          <p:cNvGrpSpPr/>
          <p:nvPr/>
        </p:nvGrpSpPr>
        <p:grpSpPr>
          <a:xfrm>
            <a:off x="1863608" y="5819718"/>
            <a:ext cx="6695169" cy="629637"/>
            <a:chOff x="1863608" y="5819718"/>
            <a:chExt cx="6695169" cy="629637"/>
          </a:xfrm>
        </p:grpSpPr>
        <p:sp>
          <p:nvSpPr>
            <p:cNvPr id="118" name="TextBox 162"/>
            <p:cNvSpPr txBox="1">
              <a:spLocks noChangeArrowheads="1"/>
            </p:cNvSpPr>
            <p:nvPr/>
          </p:nvSpPr>
          <p:spPr bwMode="auto">
            <a:xfrm>
              <a:off x="6681228" y="5819718"/>
              <a:ext cx="1877549" cy="138499"/>
            </a:xfrm>
            <a:prstGeom prst="rect">
              <a:avLst/>
            </a:prstGeom>
            <a:noFill/>
            <a:ln w="9525">
              <a:noFill/>
              <a:miter lim="800000"/>
              <a:headEnd/>
              <a:tailEnd/>
            </a:ln>
            <a:effectLst/>
          </p:spPr>
          <p:txBody>
            <a:bodyPr wrap="squar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DESKTOP/NOTEBOOKS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19" name="TextBox 162"/>
            <p:cNvSpPr txBox="1">
              <a:spLocks noChangeArrowheads="1"/>
            </p:cNvSpPr>
            <p:nvPr/>
          </p:nvSpPr>
          <p:spPr bwMode="auto">
            <a:xfrm>
              <a:off x="3141805" y="5819718"/>
              <a:ext cx="567463"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TABLETS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grpSp>
          <p:nvGrpSpPr>
            <p:cNvPr id="8" name="Group 7"/>
            <p:cNvGrpSpPr/>
            <p:nvPr/>
          </p:nvGrpSpPr>
          <p:grpSpPr>
            <a:xfrm>
              <a:off x="3017089" y="6039784"/>
              <a:ext cx="788683" cy="356478"/>
              <a:chOff x="2952685" y="5691448"/>
              <a:chExt cx="974059" cy="440266"/>
            </a:xfrm>
          </p:grpSpPr>
          <p:pic>
            <p:nvPicPr>
              <p:cNvPr id="122" name="Picture 121" descr="C:\Users\bbelding.CISCO\Pictures\Cisco\Devices\cius.gi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95871" y="5705962"/>
                <a:ext cx="530873" cy="418477"/>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24" name="Picture 123" descr="ipad.png"/>
              <p:cNvPicPr>
                <a:picLocks noChangeAspect="1"/>
              </p:cNvPicPr>
              <p:nvPr/>
            </p:nvPicPr>
            <p:blipFill>
              <a:blip r:embed="rId4" cstate="print"/>
              <a:stretch>
                <a:fillRect/>
              </a:stretch>
            </p:blipFill>
            <p:spPr>
              <a:xfrm>
                <a:off x="2952685" y="5691448"/>
                <a:ext cx="343862" cy="440266"/>
              </a:xfrm>
              <a:prstGeom prst="rect">
                <a:avLst/>
              </a:prstGeom>
              <a:ln>
                <a:noFill/>
              </a:ln>
              <a:effectLst>
                <a:outerShdw blurRad="190500" dist="38100" dir="5400000" algn="tl" rotWithShape="0">
                  <a:srgbClr val="333333">
                    <a:alpha val="53000"/>
                  </a:srgbClr>
                </a:outerShdw>
              </a:effectLst>
            </p:spPr>
          </p:pic>
        </p:grpSp>
        <p:grpSp>
          <p:nvGrpSpPr>
            <p:cNvPr id="5" name="Group 4"/>
            <p:cNvGrpSpPr/>
            <p:nvPr/>
          </p:nvGrpSpPr>
          <p:grpSpPr>
            <a:xfrm>
              <a:off x="6883038" y="5984315"/>
              <a:ext cx="1366273" cy="461542"/>
              <a:chOff x="6675759" y="5626939"/>
              <a:chExt cx="1687408" cy="570025"/>
            </a:xfrm>
          </p:grpSpPr>
          <p:sp>
            <p:nvSpPr>
              <p:cNvPr id="120" name="TextBox 162"/>
              <p:cNvSpPr txBox="1">
                <a:spLocks noChangeArrowheads="1"/>
              </p:cNvSpPr>
              <p:nvPr/>
            </p:nvSpPr>
            <p:spPr bwMode="auto">
              <a:xfrm>
                <a:off x="7360573" y="5626939"/>
                <a:ext cx="857461" cy="53507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tIns="72000" bIns="36000" anchor="ctr" anchorCtr="0">
                <a:spAutoFit/>
              </a:bodyPr>
              <a:lstStyle/>
              <a:p>
                <a:pPr algn="ctr" rtl="0">
                  <a:lnSpc>
                    <a:spcPts val="1000"/>
                  </a:lnSpc>
                  <a:spcBef>
                    <a:spcPct val="40000"/>
                  </a:spcBef>
                  <a:buClr>
                    <a:srgbClr val="59B7D9"/>
                  </a:buClr>
                  <a:buSzPct val="100000"/>
                  <a:defRPr/>
                </a:pPr>
                <a:endParaRPr lang="en-GB" sz="1100" kern="1200" dirty="0">
                  <a:solidFill>
                    <a:schemeClr val="accent4">
                      <a:lumMod val="90000"/>
                      <a:lumOff val="10000"/>
                    </a:schemeClr>
                  </a:solidFill>
                  <a:latin typeface="Arial" pitchFamily="34" charset="0"/>
                  <a:ea typeface="ＭＳ Ｐゴシック"/>
                  <a:cs typeface="ＭＳ Ｐゴシック"/>
                </a:endParaRPr>
              </a:p>
              <a:p>
                <a:pPr algn="ctr" rtl="0">
                  <a:lnSpc>
                    <a:spcPts val="1000"/>
                  </a:lnSpc>
                  <a:spcBef>
                    <a:spcPct val="40000"/>
                  </a:spcBef>
                  <a:buClr>
                    <a:srgbClr val="59B7D9"/>
                  </a:buClr>
                  <a:buSzPct val="100000"/>
                  <a:defRPr/>
                </a:pPr>
                <a:endParaRPr lang="en-US" sz="1100" kern="1200" dirty="0">
                  <a:solidFill>
                    <a:schemeClr val="accent4">
                      <a:lumMod val="90000"/>
                      <a:lumOff val="10000"/>
                    </a:schemeClr>
                  </a:solidFill>
                  <a:latin typeface="Arial" pitchFamily="34" charset="0"/>
                  <a:ea typeface="ＭＳ Ｐゴシック"/>
                  <a:cs typeface="ＭＳ Ｐゴシック"/>
                </a:endParaRPr>
              </a:p>
            </p:txBody>
          </p:sp>
          <p:pic>
            <p:nvPicPr>
              <p:cNvPr id="121" name="Picture 120" descr="Desktop.png"/>
              <p:cNvPicPr>
                <a:picLocks noChangeAspect="1"/>
              </p:cNvPicPr>
              <p:nvPr/>
            </p:nvPicPr>
            <p:blipFill>
              <a:blip r:embed="rId5" cstate="screen"/>
              <a:stretch>
                <a:fillRect/>
              </a:stretch>
            </p:blipFill>
            <p:spPr>
              <a:xfrm>
                <a:off x="7882561" y="5740887"/>
                <a:ext cx="480606" cy="456077"/>
              </a:xfrm>
              <a:prstGeom prst="rect">
                <a:avLst/>
              </a:prstGeom>
              <a:ln>
                <a:noFill/>
              </a:ln>
              <a:effectLst>
                <a:outerShdw blurRad="190500" dist="38100" dir="5400000" algn="tl" rotWithShape="0">
                  <a:srgbClr val="333333">
                    <a:alpha val="53000"/>
                  </a:srgbClr>
                </a:outerShdw>
              </a:effectLst>
            </p:spPr>
          </p:pic>
          <p:pic>
            <p:nvPicPr>
              <p:cNvPr id="123" name="Picture 122" descr="C:\Users\aganzon\Pictures\lenovo-think-pad-t400-laptop.png"/>
              <p:cNvPicPr>
                <a:picLocks noChangeAspect="1" noChangeArrowheads="1"/>
              </p:cNvPicPr>
              <p:nvPr/>
            </p:nvPicPr>
            <p:blipFill>
              <a:blip r:embed="rId6" cstate="screen"/>
              <a:srcRect/>
              <a:stretch>
                <a:fillRect/>
              </a:stretch>
            </p:blipFill>
            <p:spPr bwMode="auto">
              <a:xfrm flipH="1">
                <a:off x="6675759" y="5707019"/>
                <a:ext cx="736135" cy="489392"/>
              </a:xfrm>
              <a:prstGeom prst="rect">
                <a:avLst/>
              </a:prstGeom>
              <a:ln>
                <a:noFill/>
              </a:ln>
              <a:effectLst>
                <a:outerShdw blurRad="190500" dist="38100" dir="5400000" algn="tl" rotWithShape="0">
                  <a:srgbClr val="333333">
                    <a:alpha val="53000"/>
                  </a:srgbClr>
                </a:outerShdw>
              </a:effectLst>
            </p:spPr>
          </p:pic>
          <p:pic>
            <p:nvPicPr>
              <p:cNvPr id="125" name="Picture 124" descr="laptop-white-XSmall.png"/>
              <p:cNvPicPr>
                <a:picLocks noChangeAspect="1"/>
              </p:cNvPicPr>
              <p:nvPr/>
            </p:nvPicPr>
            <p:blipFill>
              <a:blip r:embed="rId7" cstate="print"/>
              <a:srcRect r="258" b="601"/>
              <a:stretch>
                <a:fillRect/>
              </a:stretch>
            </p:blipFill>
            <p:spPr>
              <a:xfrm>
                <a:off x="7286843" y="5740887"/>
                <a:ext cx="602232" cy="418718"/>
              </a:xfrm>
              <a:prstGeom prst="rect">
                <a:avLst/>
              </a:prstGeom>
              <a:ln>
                <a:noFill/>
              </a:ln>
              <a:effectLst>
                <a:outerShdw blurRad="190500" dist="38100" dir="5400000" algn="tl" rotWithShape="0">
                  <a:srgbClr val="333333">
                    <a:alpha val="53000"/>
                  </a:srgbClr>
                </a:outerShdw>
              </a:effectLst>
            </p:spPr>
          </p:pic>
        </p:grpSp>
        <p:sp>
          <p:nvSpPr>
            <p:cNvPr id="126" name="TextBox 162"/>
            <p:cNvSpPr txBox="1">
              <a:spLocks noChangeArrowheads="1"/>
            </p:cNvSpPr>
            <p:nvPr/>
          </p:nvSpPr>
          <p:spPr bwMode="auto">
            <a:xfrm>
              <a:off x="1863608" y="5819718"/>
              <a:ext cx="989052"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SMARTPHONES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grpSp>
          <p:nvGrpSpPr>
            <p:cNvPr id="9" name="Group 8"/>
            <p:cNvGrpSpPr/>
            <p:nvPr/>
          </p:nvGrpSpPr>
          <p:grpSpPr>
            <a:xfrm>
              <a:off x="2162195" y="6015139"/>
              <a:ext cx="391431" cy="349322"/>
              <a:chOff x="2002541" y="5666803"/>
              <a:chExt cx="483435" cy="431428"/>
            </a:xfrm>
          </p:grpSpPr>
          <p:pic>
            <p:nvPicPr>
              <p:cNvPr id="128" name="Picture 127" descr="C:\Documents and Settings\rjewell\Desktop\iPhoneWebex.gif"/>
              <p:cNvPicPr>
                <a:picLocks noChangeAspect="1" noChangeArrowheads="1"/>
              </p:cNvPicPr>
              <p:nvPr/>
            </p:nvPicPr>
            <p:blipFill>
              <a:blip r:embed="rId8" cstate="screen"/>
              <a:srcRect/>
              <a:stretch>
                <a:fillRect/>
              </a:stretch>
            </p:blipFill>
            <p:spPr bwMode="auto">
              <a:xfrm>
                <a:off x="2002541" y="5666803"/>
                <a:ext cx="232308" cy="431428"/>
              </a:xfrm>
              <a:prstGeom prst="rect">
                <a:avLst/>
              </a:prstGeom>
              <a:ln>
                <a:noFill/>
              </a:ln>
              <a:effectLst>
                <a:outerShdw blurRad="190500" dist="38100" dir="5400000" algn="tl" rotWithShape="0">
                  <a:srgbClr val="333333">
                    <a:alpha val="53000"/>
                  </a:srgbClr>
                </a:outerShdw>
              </a:effectLst>
            </p:spPr>
          </p:pic>
          <p:pic>
            <p:nvPicPr>
              <p:cNvPr id="129" name="Picture 128" descr="C:\Users\bbelding.CISCO\Pictures\Cisco\Devices\motorola-droid_x.jpg"/>
              <p:cNvPicPr>
                <a:picLocks noChangeAspect="1" noChangeArrowheads="1"/>
              </p:cNvPicPr>
              <p:nvPr/>
            </p:nvPicPr>
            <p:blipFill rotWithShape="1">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2283373" y="5676328"/>
                <a:ext cx="202603" cy="412415"/>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grpSp>
          <p:nvGrpSpPr>
            <p:cNvPr id="7" name="Group 6"/>
            <p:cNvGrpSpPr/>
            <p:nvPr/>
          </p:nvGrpSpPr>
          <p:grpSpPr>
            <a:xfrm>
              <a:off x="4045403" y="6022034"/>
              <a:ext cx="902063" cy="427321"/>
              <a:chOff x="4171499" y="5645123"/>
              <a:chExt cx="1114088" cy="527760"/>
            </a:xfrm>
          </p:grpSpPr>
          <p:pic>
            <p:nvPicPr>
              <p:cNvPr id="130" name="Picture 129"/>
              <p:cNvPicPr>
                <a:picLocks noChangeAspect="1"/>
              </p:cNvPicPr>
              <p:nvPr/>
            </p:nvPicPr>
            <p:blipFill>
              <a:blip r:embed="rId10" cstate="print"/>
              <a:stretch>
                <a:fillRect/>
              </a:stretch>
            </p:blipFill>
            <p:spPr>
              <a:xfrm>
                <a:off x="4171499" y="5779729"/>
                <a:ext cx="525888" cy="254747"/>
              </a:xfrm>
              <a:prstGeom prst="rect">
                <a:avLst/>
              </a:prstGeom>
              <a:ln>
                <a:noFill/>
              </a:ln>
              <a:effectLst>
                <a:outerShdw blurRad="190500" dist="38100" dir="5400000" algn="tl" rotWithShape="0">
                  <a:srgbClr val="333333">
                    <a:alpha val="53000"/>
                  </a:srgbClr>
                </a:outerShdw>
              </a:effectLst>
            </p:spPr>
          </p:pic>
          <p:pic>
            <p:nvPicPr>
              <p:cNvPr id="131" name="Picture 130"/>
              <p:cNvPicPr>
                <a:picLocks noChangeAspect="1"/>
              </p:cNvPicPr>
              <p:nvPr/>
            </p:nvPicPr>
            <p:blipFill>
              <a:blip r:embed="rId11" cstate="print"/>
              <a:stretch>
                <a:fillRect/>
              </a:stretch>
            </p:blipFill>
            <p:spPr>
              <a:xfrm>
                <a:off x="4799689" y="5645123"/>
                <a:ext cx="485898" cy="527760"/>
              </a:xfrm>
              <a:prstGeom prst="rect">
                <a:avLst/>
              </a:prstGeom>
              <a:ln>
                <a:noFill/>
              </a:ln>
              <a:effectLst>
                <a:outerShdw blurRad="190500" dist="38100" dir="5400000" algn="tl" rotWithShape="0">
                  <a:srgbClr val="333333">
                    <a:alpha val="53000"/>
                  </a:srgbClr>
                </a:outerShdw>
              </a:effectLst>
            </p:spPr>
          </p:pic>
        </p:grpSp>
        <p:sp>
          <p:nvSpPr>
            <p:cNvPr id="132" name="TextBox 162"/>
            <p:cNvSpPr txBox="1">
              <a:spLocks noChangeArrowheads="1"/>
            </p:cNvSpPr>
            <p:nvPr/>
          </p:nvSpPr>
          <p:spPr bwMode="auto">
            <a:xfrm>
              <a:off x="4021887" y="5819718"/>
              <a:ext cx="974626"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GAME/PRINTER</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133" name="TextBox 162"/>
            <p:cNvSpPr txBox="1">
              <a:spLocks noChangeArrowheads="1"/>
            </p:cNvSpPr>
            <p:nvPr/>
          </p:nvSpPr>
          <p:spPr bwMode="auto">
            <a:xfrm>
              <a:off x="5118784" y="5819718"/>
              <a:ext cx="1720165" cy="138499"/>
            </a:xfrm>
            <a:prstGeom prst="rect">
              <a:avLst/>
            </a:prstGeom>
            <a:noFill/>
            <a:ln w="9525">
              <a:noFill/>
              <a:miter lim="800000"/>
              <a:headEnd/>
              <a:tailEnd/>
            </a:ln>
            <a:effectLst/>
          </p:spPr>
          <p:txBody>
            <a:bodyPr wrap="squar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THIN/VIRTUAL CLIENTS</a:t>
              </a:r>
              <a:endParaRPr lang="en-US" sz="1000" kern="1200" dirty="0">
                <a:solidFill>
                  <a:schemeClr val="accent4">
                    <a:lumMod val="90000"/>
                    <a:lumOff val="10000"/>
                  </a:schemeClr>
                </a:solidFill>
                <a:latin typeface="Arial" pitchFamily="34" charset="0"/>
                <a:ea typeface="ＭＳ Ｐゴシック"/>
                <a:cs typeface="ＭＳ Ｐゴシック"/>
              </a:endParaRPr>
            </a:p>
          </p:txBody>
        </p:sp>
        <p:grpSp>
          <p:nvGrpSpPr>
            <p:cNvPr id="6" name="Group 5"/>
            <p:cNvGrpSpPr/>
            <p:nvPr/>
          </p:nvGrpSpPr>
          <p:grpSpPr>
            <a:xfrm>
              <a:off x="5634592" y="6052461"/>
              <a:ext cx="777938" cy="373713"/>
              <a:chOff x="5646388" y="5704125"/>
              <a:chExt cx="960788" cy="461552"/>
            </a:xfrm>
          </p:grpSpPr>
          <p:grpSp>
            <p:nvGrpSpPr>
              <p:cNvPr id="134" name="Group 224"/>
              <p:cNvGrpSpPr/>
              <p:nvPr/>
            </p:nvGrpSpPr>
            <p:grpSpPr>
              <a:xfrm>
                <a:off x="6162467" y="5729526"/>
                <a:ext cx="444709" cy="436151"/>
                <a:chOff x="3869315" y="2150486"/>
                <a:chExt cx="969962" cy="823912"/>
              </a:xfrm>
              <a:effectLst/>
            </p:grpSpPr>
            <p:pic>
              <p:nvPicPr>
                <p:cNvPr id="135" name="Picture 129" descr="laptop_cutout"/>
                <p:cNvPicPr>
                  <a:picLocks noChangeAspect="1" noChangeArrowheads="1"/>
                </p:cNvPicPr>
                <p:nvPr/>
              </p:nvPicPr>
              <p:blipFill>
                <a:blip r:embed="rId12"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869315" y="2150486"/>
                  <a:ext cx="969962" cy="823912"/>
                </a:xfrm>
                <a:prstGeom prst="rect">
                  <a:avLst/>
                </a:prstGeom>
                <a:ln>
                  <a:noFill/>
                </a:ln>
                <a:effectLst>
                  <a:outerShdw blurRad="190500" dist="38100" dir="5400000" algn="tl" rotWithShape="0">
                    <a:srgbClr val="333333">
                      <a:alpha val="53000"/>
                    </a:srgbClr>
                  </a:outerShdw>
                </a:effectLst>
              </p:spPr>
            </p:pic>
            <p:grpSp>
              <p:nvGrpSpPr>
                <p:cNvPr id="136" name="Group 10"/>
                <p:cNvGrpSpPr/>
                <p:nvPr/>
              </p:nvGrpSpPr>
              <p:grpSpPr>
                <a:xfrm>
                  <a:off x="4007311" y="2187751"/>
                  <a:ext cx="695657" cy="441149"/>
                  <a:chOff x="6782188" y="4647518"/>
                  <a:chExt cx="2048054" cy="1473882"/>
                </a:xfrm>
              </p:grpSpPr>
              <p:pic>
                <p:nvPicPr>
                  <p:cNvPr id="137" name="Picture 136" descr="converj_vdi.png"/>
                  <p:cNvPicPr>
                    <a:picLocks noChangeAspect="1"/>
                  </p:cNvPicPr>
                  <p:nvPr/>
                </p:nvPicPr>
                <p:blipFill>
                  <a:blip r:embed="rId13"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847785" y="4701867"/>
                    <a:ext cx="1982457" cy="1405567"/>
                  </a:xfrm>
                  <a:prstGeom prst="rect">
                    <a:avLst/>
                  </a:prstGeom>
                  <a:ln>
                    <a:noFill/>
                  </a:ln>
                  <a:effectLst>
                    <a:outerShdw blurRad="190500" dist="38100" dir="5400000" algn="tl" rotWithShape="0">
                      <a:srgbClr val="333333">
                        <a:alpha val="53000"/>
                      </a:srgbClr>
                    </a:outerShdw>
                  </a:effectLst>
                </p:spPr>
              </p:pic>
              <p:pic>
                <p:nvPicPr>
                  <p:cNvPr id="138" name="Picture 3" descr="HUB_Rich.png"/>
                  <p:cNvPicPr>
                    <a:picLocks noChangeAspect="1"/>
                  </p:cNvPicPr>
                  <p:nvPr/>
                </p:nvPicPr>
                <p:blipFill>
                  <a:blip r:embed="rId14"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782188" y="4647518"/>
                    <a:ext cx="739387" cy="1473882"/>
                  </a:xfrm>
                  <a:prstGeom prst="rect">
                    <a:avLst/>
                  </a:prstGeom>
                  <a:ln>
                    <a:noFill/>
                  </a:ln>
                  <a:effectLst>
                    <a:outerShdw blurRad="190500" dist="38100" dir="5400000" algn="tl" rotWithShape="0">
                      <a:srgbClr val="333333">
                        <a:alpha val="53000"/>
                      </a:srgbClr>
                    </a:outerShdw>
                  </a:effectLst>
                </p:spPr>
              </p:pic>
            </p:grpSp>
          </p:grpSp>
          <p:grpSp>
            <p:nvGrpSpPr>
              <p:cNvPr id="139" name="Group 233"/>
              <p:cNvGrpSpPr/>
              <p:nvPr/>
            </p:nvGrpSpPr>
            <p:grpSpPr>
              <a:xfrm>
                <a:off x="5646388" y="5704125"/>
                <a:ext cx="391359" cy="457200"/>
                <a:chOff x="2910718" y="1402465"/>
                <a:chExt cx="813322" cy="1010445"/>
              </a:xfrm>
            </p:grpSpPr>
            <p:pic>
              <p:nvPicPr>
                <p:cNvPr id="140" name="Picture 41" descr="ICON_ThinClient_Q308"/>
                <p:cNvPicPr>
                  <a:picLocks noChangeAspect="1" noChangeArrowheads="1"/>
                </p:cNvPicPr>
                <p:nvPr/>
              </p:nvPicPr>
              <p:blipFill>
                <a:blip r:embed="rId15" cstate="print"/>
                <a:srcRect/>
                <a:stretch>
                  <a:fillRect/>
                </a:stretch>
              </p:blipFill>
              <p:spPr bwMode="auto">
                <a:xfrm flipH="1">
                  <a:off x="2910718" y="1402465"/>
                  <a:ext cx="813322" cy="1010445"/>
                </a:xfrm>
                <a:prstGeom prst="rect">
                  <a:avLst/>
                </a:prstGeom>
                <a:ln>
                  <a:noFill/>
                </a:ln>
                <a:effectLst>
                  <a:outerShdw blurRad="190500" dist="38100" dir="5400000" algn="tl" rotWithShape="0">
                    <a:srgbClr val="333333">
                      <a:alpha val="53000"/>
                    </a:srgbClr>
                  </a:outerShdw>
                </a:effectLst>
              </p:spPr>
            </p:pic>
            <p:sp>
              <p:nvSpPr>
                <p:cNvPr id="146" name="Rectangle 145"/>
                <p:cNvSpPr/>
                <p:nvPr/>
              </p:nvSpPr>
              <p:spPr>
                <a:xfrm>
                  <a:off x="2940966" y="1520832"/>
                  <a:ext cx="528717" cy="561762"/>
                </a:xfrm>
                <a:prstGeom prst="rect">
                  <a:avLst/>
                </a:prstGeom>
                <a:blipFill>
                  <a:blip r:embed="rId16" cstate="screen">
                    <a:extLst>
                      <a:ext uri="{28A0092B-C50C-407E-A947-70E740481C1C}">
                        <a14:useLocalDpi xmlns:mc="http://schemas.openxmlformats.org/markup-compatibility/2006" xmlns:mv="urn:schemas-microsoft-com:mac:vml" xmlns:a14="http://schemas.microsoft.com/office/drawing/2010/main" xmlns=""/>
                      </a:ext>
                    </a:extLst>
                  </a:blip>
                  <a:stretch>
                    <a:fillRect/>
                  </a:stretch>
                </a:blipFill>
                <a:ln>
                  <a:noFill/>
                </a:ln>
                <a:effectLst>
                  <a:outerShdw blurRad="76200" dist="50800" dir="5400000" algn="ctr" rotWithShape="0">
                    <a:srgbClr val="000000">
                      <a:alpha val="27000"/>
                    </a:srgbClr>
                  </a:outerShdw>
                </a:effectLst>
                <a:scene3d>
                  <a:camera prst="isometricRightUp">
                    <a:rot lat="2400000" lon="19793465" rev="526656"/>
                  </a:camera>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kern="1200" dirty="0">
                    <a:solidFill>
                      <a:schemeClr val="accent4">
                        <a:lumMod val="90000"/>
                        <a:lumOff val="10000"/>
                      </a:schemeClr>
                    </a:solidFill>
                    <a:latin typeface="Arial"/>
                    <a:ea typeface="+mn-ea"/>
                    <a:cs typeface="+mn-cs"/>
                  </a:endParaRPr>
                </a:p>
              </p:txBody>
            </p:sp>
          </p:grpSp>
        </p:grpSp>
      </p:grpSp>
      <p:sp>
        <p:nvSpPr>
          <p:cNvPr id="147" name="Rounded Rectangle 146"/>
          <p:cNvSpPr/>
          <p:nvPr/>
        </p:nvSpPr>
        <p:spPr>
          <a:xfrm>
            <a:off x="647980" y="5199436"/>
            <a:ext cx="4461934" cy="520930"/>
          </a:xfrm>
          <a:prstGeom prst="roundRect">
            <a:avLst>
              <a:gd name="adj" fmla="val 12957"/>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0" name="Rounded Rectangle 149"/>
          <p:cNvSpPr/>
          <p:nvPr/>
        </p:nvSpPr>
        <p:spPr>
          <a:xfrm>
            <a:off x="5165846" y="4608529"/>
            <a:ext cx="1609344" cy="1109419"/>
          </a:xfrm>
          <a:prstGeom prst="roundRect">
            <a:avLst>
              <a:gd name="adj" fmla="val 6070"/>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153" name="TextBox 162"/>
          <p:cNvSpPr txBox="1">
            <a:spLocks noChangeArrowheads="1"/>
          </p:cNvSpPr>
          <p:nvPr/>
        </p:nvSpPr>
        <p:spPr bwMode="auto">
          <a:xfrm>
            <a:off x="4062233" y="5351511"/>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a:solidFill>
                  <a:srgbClr val="FFFFFF"/>
                </a:solidFill>
                <a:latin typeface="Arial" pitchFamily="34" charset="0"/>
                <a:ea typeface="ＭＳ Ｐゴシック"/>
                <a:cs typeface="ＭＳ Ｐゴシック"/>
              </a:rPr>
              <a:t>Wired</a:t>
            </a:r>
          </a:p>
        </p:txBody>
      </p:sp>
      <p:sp>
        <p:nvSpPr>
          <p:cNvPr id="158" name="TextBox 162"/>
          <p:cNvSpPr txBox="1">
            <a:spLocks noChangeArrowheads="1"/>
          </p:cNvSpPr>
          <p:nvPr/>
        </p:nvSpPr>
        <p:spPr bwMode="auto">
          <a:xfrm>
            <a:off x="6022580" y="5045985"/>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ISE</a:t>
            </a:r>
            <a:endParaRPr lang="en-US" sz="1200" kern="1200" dirty="0">
              <a:solidFill>
                <a:srgbClr val="FFFFFF"/>
              </a:solidFill>
              <a:latin typeface="Arial" pitchFamily="34" charset="0"/>
              <a:ea typeface="ＭＳ Ｐゴシック"/>
              <a:cs typeface="ＭＳ Ｐゴシック"/>
            </a:endParaRPr>
          </a:p>
        </p:txBody>
      </p:sp>
      <p:grpSp>
        <p:nvGrpSpPr>
          <p:cNvPr id="160" name="Group 603"/>
          <p:cNvGrpSpPr>
            <a:grpSpLocks noChangeAspect="1"/>
          </p:cNvGrpSpPr>
          <p:nvPr/>
        </p:nvGrpSpPr>
        <p:grpSpPr bwMode="auto">
          <a:xfrm>
            <a:off x="5598803" y="4928598"/>
            <a:ext cx="324570" cy="465470"/>
            <a:chOff x="6556" y="492"/>
            <a:chExt cx="2551" cy="3655"/>
          </a:xfrm>
          <a:solidFill>
            <a:schemeClr val="tx1"/>
          </a:solidFill>
          <a:effectLst/>
        </p:grpSpPr>
        <p:sp>
          <p:nvSpPr>
            <p:cNvPr id="161"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2"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3"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4"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5"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6"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7"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8"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69"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1"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2"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3"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4"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5"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6"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7"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8"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79"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0"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1"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2"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3"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4"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185"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grpSp>
      <p:sp>
        <p:nvSpPr>
          <p:cNvPr id="189" name="Freeform 56"/>
          <p:cNvSpPr>
            <a:spLocks noEditPoints="1"/>
          </p:cNvSpPr>
          <p:nvPr/>
        </p:nvSpPr>
        <p:spPr bwMode="auto">
          <a:xfrm>
            <a:off x="7158686" y="4964052"/>
            <a:ext cx="407974" cy="401838"/>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94" name="TextBox 193"/>
          <p:cNvSpPr txBox="1">
            <a:spLocks noChangeArrowheads="1"/>
          </p:cNvSpPr>
          <p:nvPr/>
        </p:nvSpPr>
        <p:spPr bwMode="auto">
          <a:xfrm>
            <a:off x="2463658" y="5354930"/>
            <a:ext cx="830579" cy="237295"/>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Wireless</a:t>
            </a:r>
            <a:endParaRPr lang="en-US" sz="1200" kern="1200" dirty="0">
              <a:solidFill>
                <a:srgbClr val="FFFFFF"/>
              </a:solidFill>
              <a:latin typeface="Arial" pitchFamily="34" charset="0"/>
              <a:ea typeface="ＭＳ Ｐゴシック"/>
              <a:cs typeface="ＭＳ Ｐゴシック"/>
            </a:endParaRPr>
          </a:p>
        </p:txBody>
      </p:sp>
      <p:sp>
        <p:nvSpPr>
          <p:cNvPr id="330" name="TextBox 329"/>
          <p:cNvSpPr txBox="1">
            <a:spLocks noChangeArrowheads="1"/>
          </p:cNvSpPr>
          <p:nvPr/>
        </p:nvSpPr>
        <p:spPr bwMode="auto">
          <a:xfrm>
            <a:off x="1150728" y="5353423"/>
            <a:ext cx="830579" cy="240309"/>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Router</a:t>
            </a:r>
            <a:endParaRPr lang="en-US" sz="1200" kern="1200" dirty="0">
              <a:solidFill>
                <a:srgbClr val="FFFFFF"/>
              </a:solidFill>
              <a:latin typeface="Arial" pitchFamily="34" charset="0"/>
              <a:ea typeface="ＭＳ Ｐゴシック"/>
              <a:cs typeface="ＭＳ Ｐゴシック"/>
            </a:endParaRPr>
          </a:p>
        </p:txBody>
      </p:sp>
      <p:sp>
        <p:nvSpPr>
          <p:cNvPr id="332" name="Rounded Rectangle 331"/>
          <p:cNvSpPr/>
          <p:nvPr/>
        </p:nvSpPr>
        <p:spPr>
          <a:xfrm>
            <a:off x="647980" y="4608529"/>
            <a:ext cx="4461934" cy="520930"/>
          </a:xfrm>
          <a:prstGeom prst="roundRect">
            <a:avLst>
              <a:gd name="adj" fmla="val 12957"/>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latin typeface="Arial"/>
            </a:endParaRPr>
          </a:p>
        </p:txBody>
      </p:sp>
      <p:sp>
        <p:nvSpPr>
          <p:cNvPr id="334" name="TextBox 333"/>
          <p:cNvSpPr txBox="1">
            <a:spLocks noChangeArrowheads="1"/>
          </p:cNvSpPr>
          <p:nvPr/>
        </p:nvSpPr>
        <p:spPr bwMode="auto">
          <a:xfrm>
            <a:off x="1020066" y="4718742"/>
            <a:ext cx="1790974"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AnyConnect</a:t>
            </a:r>
            <a:endParaRPr lang="en-US" b="0" dirty="0"/>
          </a:p>
        </p:txBody>
      </p:sp>
      <p:sp>
        <p:nvSpPr>
          <p:cNvPr id="338" name="TextBox 337"/>
          <p:cNvSpPr txBox="1">
            <a:spLocks noChangeArrowheads="1"/>
          </p:cNvSpPr>
          <p:nvPr/>
        </p:nvSpPr>
        <p:spPr bwMode="auto">
          <a:xfrm>
            <a:off x="2244875" y="4727689"/>
            <a:ext cx="959286"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ScanSafe</a:t>
            </a:r>
            <a:endParaRPr lang="en-US" b="0" dirty="0"/>
          </a:p>
        </p:txBody>
      </p:sp>
      <p:sp>
        <p:nvSpPr>
          <p:cNvPr id="342" name="TextBox 341"/>
          <p:cNvSpPr txBox="1">
            <a:spLocks noChangeArrowheads="1"/>
          </p:cNvSpPr>
          <p:nvPr/>
        </p:nvSpPr>
        <p:spPr bwMode="auto">
          <a:xfrm>
            <a:off x="3427270" y="4727689"/>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WSA</a:t>
            </a:r>
            <a:endParaRPr lang="en-US" b="0" dirty="0"/>
          </a:p>
        </p:txBody>
      </p:sp>
      <p:sp>
        <p:nvSpPr>
          <p:cNvPr id="347" name="TextBox 346"/>
          <p:cNvSpPr txBox="1">
            <a:spLocks noChangeArrowheads="1"/>
          </p:cNvSpPr>
          <p:nvPr/>
        </p:nvSpPr>
        <p:spPr bwMode="auto">
          <a:xfrm>
            <a:off x="4382018" y="4727689"/>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ASA</a:t>
            </a:r>
            <a:endParaRPr lang="en-US" b="0" dirty="0"/>
          </a:p>
        </p:txBody>
      </p:sp>
      <p:sp>
        <p:nvSpPr>
          <p:cNvPr id="15" name="Rounded Rectangle 14"/>
          <p:cNvSpPr/>
          <p:nvPr/>
        </p:nvSpPr>
        <p:spPr>
          <a:xfrm>
            <a:off x="3182294" y="4831123"/>
            <a:ext cx="301752" cy="69633"/>
          </a:xfrm>
          <a:custGeom>
            <a:avLst/>
            <a:gdLst/>
            <a:ahLst/>
            <a:cxnLst/>
            <a:rect l="l" t="t" r="r" b="b"/>
            <a:pathLst>
              <a:path w="301752" h="69633">
                <a:moveTo>
                  <a:pt x="161375" y="9705"/>
                </a:moveTo>
                <a:cubicBezTo>
                  <a:pt x="156964" y="9705"/>
                  <a:pt x="153388" y="13281"/>
                  <a:pt x="153388" y="17692"/>
                </a:cubicBezTo>
                <a:lnTo>
                  <a:pt x="153388" y="49642"/>
                </a:lnTo>
                <a:cubicBezTo>
                  <a:pt x="153388" y="54053"/>
                  <a:pt x="156964" y="57629"/>
                  <a:pt x="161375" y="57629"/>
                </a:cubicBezTo>
                <a:lnTo>
                  <a:pt x="280467" y="57629"/>
                </a:lnTo>
                <a:cubicBezTo>
                  <a:pt x="284878" y="57629"/>
                  <a:pt x="288454" y="54053"/>
                  <a:pt x="288454" y="49642"/>
                </a:cubicBezTo>
                <a:lnTo>
                  <a:pt x="288454" y="17692"/>
                </a:lnTo>
                <a:cubicBezTo>
                  <a:pt x="288454" y="13281"/>
                  <a:pt x="284878" y="9705"/>
                  <a:pt x="280467" y="9705"/>
                </a:cubicBezTo>
                <a:close/>
                <a:moveTo>
                  <a:pt x="16913" y="9705"/>
                </a:moveTo>
                <a:cubicBezTo>
                  <a:pt x="16068" y="9705"/>
                  <a:pt x="15388" y="10387"/>
                  <a:pt x="15388" y="11230"/>
                </a:cubicBezTo>
                <a:lnTo>
                  <a:pt x="15388" y="17325"/>
                </a:lnTo>
                <a:cubicBezTo>
                  <a:pt x="15388" y="18167"/>
                  <a:pt x="16068" y="18849"/>
                  <a:pt x="16913" y="18849"/>
                </a:cubicBezTo>
                <a:lnTo>
                  <a:pt x="68727" y="18849"/>
                </a:lnTo>
                <a:cubicBezTo>
                  <a:pt x="69572" y="18849"/>
                  <a:pt x="70252" y="18167"/>
                  <a:pt x="70252" y="17325"/>
                </a:cubicBezTo>
                <a:lnTo>
                  <a:pt x="70252" y="11230"/>
                </a:lnTo>
                <a:cubicBezTo>
                  <a:pt x="70252" y="10387"/>
                  <a:pt x="69572" y="9705"/>
                  <a:pt x="68727" y="9705"/>
                </a:cubicBezTo>
                <a:close/>
                <a:moveTo>
                  <a:pt x="11606" y="0"/>
                </a:moveTo>
                <a:lnTo>
                  <a:pt x="290146" y="0"/>
                </a:lnTo>
                <a:cubicBezTo>
                  <a:pt x="296556" y="0"/>
                  <a:pt x="301752" y="5196"/>
                  <a:pt x="301752" y="11606"/>
                </a:cubicBezTo>
                <a:lnTo>
                  <a:pt x="301752" y="58027"/>
                </a:lnTo>
                <a:cubicBezTo>
                  <a:pt x="301752" y="64437"/>
                  <a:pt x="296556" y="69633"/>
                  <a:pt x="290146" y="69633"/>
                </a:cubicBezTo>
                <a:lnTo>
                  <a:pt x="11606" y="69633"/>
                </a:lnTo>
                <a:cubicBezTo>
                  <a:pt x="5196" y="69633"/>
                  <a:pt x="0" y="64437"/>
                  <a:pt x="0" y="58027"/>
                </a:cubicBezTo>
                <a:lnTo>
                  <a:pt x="0" y="11606"/>
                </a:lnTo>
                <a:cubicBezTo>
                  <a:pt x="0" y="5196"/>
                  <a:pt x="5196" y="0"/>
                  <a:pt x="11606"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04" name="Rounded Rectangle 403"/>
          <p:cNvSpPr/>
          <p:nvPr/>
        </p:nvSpPr>
        <p:spPr>
          <a:xfrm>
            <a:off x="647980" y="4028678"/>
            <a:ext cx="7794992" cy="520930"/>
          </a:xfrm>
          <a:prstGeom prst="roundRect">
            <a:avLst>
              <a:gd name="adj" fmla="val 12957"/>
            </a:avLst>
          </a:prstGeom>
          <a:gradFill flip="none" rotWithShape="1">
            <a:gsLst>
              <a:gs pos="0">
                <a:srgbClr val="800000"/>
              </a:gs>
              <a:gs pos="100000">
                <a:srgbClr val="FF00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05" name="TextBox 404"/>
          <p:cNvSpPr txBox="1">
            <a:spLocks noChangeArrowheads="1"/>
          </p:cNvSpPr>
          <p:nvPr/>
        </p:nvSpPr>
        <p:spPr bwMode="auto">
          <a:xfrm>
            <a:off x="1596753" y="4171495"/>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WebEx</a:t>
            </a:r>
            <a:endParaRPr lang="en-US" b="0" dirty="0"/>
          </a:p>
        </p:txBody>
      </p:sp>
      <p:sp>
        <p:nvSpPr>
          <p:cNvPr id="410" name="TextBox 409"/>
          <p:cNvSpPr txBox="1">
            <a:spLocks noChangeArrowheads="1"/>
          </p:cNvSpPr>
          <p:nvPr/>
        </p:nvSpPr>
        <p:spPr bwMode="auto">
          <a:xfrm>
            <a:off x="3409618" y="4171495"/>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Jabber</a:t>
            </a:r>
            <a:endParaRPr lang="en-US" sz="1050" b="0" dirty="0"/>
          </a:p>
        </p:txBody>
      </p:sp>
      <p:sp>
        <p:nvSpPr>
          <p:cNvPr id="411" name="TextBox 410"/>
          <p:cNvSpPr txBox="1">
            <a:spLocks noChangeArrowheads="1"/>
          </p:cNvSpPr>
          <p:nvPr/>
        </p:nvSpPr>
        <p:spPr bwMode="auto">
          <a:xfrm>
            <a:off x="5177907" y="4171495"/>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Quad</a:t>
            </a:r>
            <a:endParaRPr lang="en-US" b="0" dirty="0"/>
          </a:p>
        </p:txBody>
      </p:sp>
      <p:sp>
        <p:nvSpPr>
          <p:cNvPr id="412" name="TextBox 411"/>
          <p:cNvSpPr txBox="1">
            <a:spLocks noChangeArrowheads="1"/>
          </p:cNvSpPr>
          <p:nvPr/>
        </p:nvSpPr>
        <p:spPr bwMode="auto">
          <a:xfrm>
            <a:off x="6964294" y="4088396"/>
            <a:ext cx="1408298" cy="441453"/>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Enterprise</a:t>
            </a:r>
            <a:br>
              <a:rPr lang="en-US" b="0" dirty="0" smtClean="0"/>
            </a:br>
            <a:r>
              <a:rPr lang="en-US" b="0" dirty="0" smtClean="0"/>
              <a:t>Applications</a:t>
            </a:r>
            <a:endParaRPr lang="en-US" b="0" dirty="0"/>
          </a:p>
        </p:txBody>
      </p:sp>
      <p:pic>
        <p:nvPicPr>
          <p:cNvPr id="414" name="Picture 2" descr="C:\Users\dgill\Desktop\cisco-jabber-im-icon.png"/>
          <p:cNvPicPr>
            <a:picLocks noChangeAspect="1" noChangeArrowheads="1"/>
          </p:cNvPicPr>
          <p:nvPr/>
        </p:nvPicPr>
        <p:blipFill>
          <a:blip r:embed="rId17" cstate="print">
            <a:biLevel thresh="25000"/>
            <a:extLst>
              <a:ext uri="{BEBA8EAE-BF5A-486C-A8C5-ECC9F3942E4B}">
                <a14:imgProps xmlns:mc="http://schemas.openxmlformats.org/markup-compatibility/2006" xmlns:mv="urn:schemas-microsoft-com:mac:vml" xmlns:a14="http://schemas.microsoft.com/office/drawing/2010/main" xmlns="">
                  <a14:imgLayer r:embed="rId18">
                    <a14:imgEffect>
                      <a14:brightnessContrast bright="-65000"/>
                    </a14:imgEffect>
                  </a14:imgLayer>
                </a14:imgProps>
              </a:ext>
            </a:extLst>
          </a:blip>
          <a:srcRect/>
          <a:stretch>
            <a:fillRect/>
          </a:stretch>
        </p:blipFill>
        <p:spPr bwMode="auto">
          <a:xfrm>
            <a:off x="2993017" y="4129633"/>
            <a:ext cx="359784" cy="357832"/>
          </a:xfrm>
          <a:prstGeom prst="rect">
            <a:avLst/>
          </a:prstGeom>
          <a:noFill/>
        </p:spPr>
      </p:pic>
      <p:grpSp>
        <p:nvGrpSpPr>
          <p:cNvPr id="415" name="Group 414"/>
          <p:cNvGrpSpPr/>
          <p:nvPr/>
        </p:nvGrpSpPr>
        <p:grpSpPr>
          <a:xfrm>
            <a:off x="4843669" y="4171494"/>
            <a:ext cx="195178" cy="242423"/>
            <a:chOff x="4248098" y="2308778"/>
            <a:chExt cx="391591" cy="506655"/>
          </a:xfrm>
          <a:solidFill>
            <a:schemeClr val="tx1"/>
          </a:solidFill>
          <a:effectLst/>
        </p:grpSpPr>
        <p:sp>
          <p:nvSpPr>
            <p:cNvPr id="416" name="Freeform 9"/>
            <p:cNvSpPr>
              <a:spLocks noEditPoints="1"/>
            </p:cNvSpPr>
            <p:nvPr/>
          </p:nvSpPr>
          <p:spPr bwMode="auto">
            <a:xfrm>
              <a:off x="4248098" y="2308778"/>
              <a:ext cx="161744" cy="506655"/>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grpFill/>
            <a:ln>
              <a:noFill/>
            </a:ln>
            <a:effectLst/>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sp>
          <p:nvSpPr>
            <p:cNvPr id="417" name="Freeform 9"/>
            <p:cNvSpPr>
              <a:spLocks noEditPoints="1"/>
            </p:cNvSpPr>
            <p:nvPr/>
          </p:nvSpPr>
          <p:spPr bwMode="auto">
            <a:xfrm>
              <a:off x="4477945" y="2308778"/>
              <a:ext cx="161744" cy="506655"/>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grpFill/>
            <a:ln>
              <a:noFill/>
            </a:ln>
            <a:effectLst/>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grpSp>
      <p:sp>
        <p:nvSpPr>
          <p:cNvPr id="418" name="Freeform 6"/>
          <p:cNvSpPr>
            <a:spLocks noEditPoints="1"/>
          </p:cNvSpPr>
          <p:nvPr/>
        </p:nvSpPr>
        <p:spPr bwMode="auto">
          <a:xfrm>
            <a:off x="6640715" y="4161596"/>
            <a:ext cx="134247" cy="270953"/>
          </a:xfrm>
          <a:custGeom>
            <a:avLst/>
            <a:gdLst>
              <a:gd name="T0" fmla="*/ 103 w 116"/>
              <a:gd name="T1" fmla="*/ 0 h 233"/>
              <a:gd name="T2" fmla="*/ 14 w 116"/>
              <a:gd name="T3" fmla="*/ 0 h 233"/>
              <a:gd name="T4" fmla="*/ 0 w 116"/>
              <a:gd name="T5" fmla="*/ 13 h 233"/>
              <a:gd name="T6" fmla="*/ 0 w 116"/>
              <a:gd name="T7" fmla="*/ 219 h 233"/>
              <a:gd name="T8" fmla="*/ 14 w 116"/>
              <a:gd name="T9" fmla="*/ 233 h 233"/>
              <a:gd name="T10" fmla="*/ 103 w 116"/>
              <a:gd name="T11" fmla="*/ 233 h 233"/>
              <a:gd name="T12" fmla="*/ 116 w 116"/>
              <a:gd name="T13" fmla="*/ 219 h 233"/>
              <a:gd name="T14" fmla="*/ 116 w 116"/>
              <a:gd name="T15" fmla="*/ 13 h 233"/>
              <a:gd name="T16" fmla="*/ 103 w 116"/>
              <a:gd name="T17" fmla="*/ 0 h 233"/>
              <a:gd name="T18" fmla="*/ 58 w 116"/>
              <a:gd name="T19" fmla="*/ 226 h 233"/>
              <a:gd name="T20" fmla="*/ 40 w 116"/>
              <a:gd name="T21" fmla="*/ 207 h 233"/>
              <a:gd name="T22" fmla="*/ 58 w 116"/>
              <a:gd name="T23" fmla="*/ 189 h 233"/>
              <a:gd name="T24" fmla="*/ 76 w 116"/>
              <a:gd name="T25" fmla="*/ 207 h 233"/>
              <a:gd name="T26" fmla="*/ 58 w 116"/>
              <a:gd name="T27" fmla="*/ 226 h 233"/>
              <a:gd name="T28" fmla="*/ 107 w 116"/>
              <a:gd name="T29" fmla="*/ 166 h 233"/>
              <a:gd name="T30" fmla="*/ 96 w 116"/>
              <a:gd name="T31" fmla="*/ 177 h 233"/>
              <a:gd name="T32" fmla="*/ 21 w 116"/>
              <a:gd name="T33" fmla="*/ 177 h 233"/>
              <a:gd name="T34" fmla="*/ 9 w 116"/>
              <a:gd name="T35" fmla="*/ 166 h 233"/>
              <a:gd name="T36" fmla="*/ 9 w 116"/>
              <a:gd name="T37" fmla="*/ 21 h 233"/>
              <a:gd name="T38" fmla="*/ 21 w 116"/>
              <a:gd name="T39" fmla="*/ 10 h 233"/>
              <a:gd name="T40" fmla="*/ 96 w 116"/>
              <a:gd name="T41" fmla="*/ 10 h 233"/>
              <a:gd name="T42" fmla="*/ 107 w 116"/>
              <a:gd name="T43" fmla="*/ 21 h 233"/>
              <a:gd name="T44" fmla="*/ 107 w 116"/>
              <a:gd name="T45"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233">
                <a:moveTo>
                  <a:pt x="103" y="0"/>
                </a:moveTo>
                <a:cubicBezTo>
                  <a:pt x="14" y="0"/>
                  <a:pt x="14" y="0"/>
                  <a:pt x="14" y="0"/>
                </a:cubicBezTo>
                <a:cubicBezTo>
                  <a:pt x="6" y="0"/>
                  <a:pt x="0" y="6"/>
                  <a:pt x="0" y="13"/>
                </a:cubicBezTo>
                <a:cubicBezTo>
                  <a:pt x="0" y="219"/>
                  <a:pt x="0" y="219"/>
                  <a:pt x="0" y="219"/>
                </a:cubicBezTo>
                <a:cubicBezTo>
                  <a:pt x="0" y="227"/>
                  <a:pt x="6" y="233"/>
                  <a:pt x="14" y="233"/>
                </a:cubicBezTo>
                <a:cubicBezTo>
                  <a:pt x="103" y="233"/>
                  <a:pt x="103" y="233"/>
                  <a:pt x="103" y="233"/>
                </a:cubicBezTo>
                <a:cubicBezTo>
                  <a:pt x="110" y="233"/>
                  <a:pt x="116" y="227"/>
                  <a:pt x="116" y="219"/>
                </a:cubicBezTo>
                <a:cubicBezTo>
                  <a:pt x="116" y="13"/>
                  <a:pt x="116" y="13"/>
                  <a:pt x="116" y="13"/>
                </a:cubicBezTo>
                <a:cubicBezTo>
                  <a:pt x="116" y="6"/>
                  <a:pt x="110" y="0"/>
                  <a:pt x="103" y="0"/>
                </a:cubicBezTo>
                <a:close/>
                <a:moveTo>
                  <a:pt x="58" y="226"/>
                </a:moveTo>
                <a:cubicBezTo>
                  <a:pt x="48" y="226"/>
                  <a:pt x="40" y="218"/>
                  <a:pt x="40" y="207"/>
                </a:cubicBezTo>
                <a:cubicBezTo>
                  <a:pt x="40" y="197"/>
                  <a:pt x="48" y="189"/>
                  <a:pt x="58" y="189"/>
                </a:cubicBezTo>
                <a:cubicBezTo>
                  <a:pt x="68" y="189"/>
                  <a:pt x="76" y="197"/>
                  <a:pt x="76" y="207"/>
                </a:cubicBezTo>
                <a:cubicBezTo>
                  <a:pt x="76" y="218"/>
                  <a:pt x="68" y="226"/>
                  <a:pt x="58" y="226"/>
                </a:cubicBezTo>
                <a:close/>
                <a:moveTo>
                  <a:pt x="107" y="166"/>
                </a:moveTo>
                <a:cubicBezTo>
                  <a:pt x="107" y="172"/>
                  <a:pt x="102" y="177"/>
                  <a:pt x="96" y="177"/>
                </a:cubicBezTo>
                <a:cubicBezTo>
                  <a:pt x="21" y="177"/>
                  <a:pt x="21" y="177"/>
                  <a:pt x="21" y="177"/>
                </a:cubicBezTo>
                <a:cubicBezTo>
                  <a:pt x="14" y="177"/>
                  <a:pt x="9" y="172"/>
                  <a:pt x="9" y="166"/>
                </a:cubicBezTo>
                <a:cubicBezTo>
                  <a:pt x="9" y="21"/>
                  <a:pt x="9" y="21"/>
                  <a:pt x="9" y="21"/>
                </a:cubicBezTo>
                <a:cubicBezTo>
                  <a:pt x="9" y="15"/>
                  <a:pt x="14" y="10"/>
                  <a:pt x="21" y="10"/>
                </a:cubicBezTo>
                <a:cubicBezTo>
                  <a:pt x="96" y="10"/>
                  <a:pt x="96" y="10"/>
                  <a:pt x="96" y="10"/>
                </a:cubicBezTo>
                <a:cubicBezTo>
                  <a:pt x="102" y="10"/>
                  <a:pt x="107" y="15"/>
                  <a:pt x="107" y="21"/>
                </a:cubicBezTo>
                <a:lnTo>
                  <a:pt x="107"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sp>
        <p:nvSpPr>
          <p:cNvPr id="157" name="Rectangle 126"/>
          <p:cNvSpPr/>
          <p:nvPr/>
        </p:nvSpPr>
        <p:spPr>
          <a:xfrm>
            <a:off x="4183551" y="4786403"/>
            <a:ext cx="202676" cy="167273"/>
          </a:xfrm>
          <a:custGeom>
            <a:avLst/>
            <a:gdLst/>
            <a:ahLst/>
            <a:cxnLst/>
            <a:rect l="l" t="t" r="r" b="b"/>
            <a:pathLst>
              <a:path w="578592" h="477526">
                <a:moveTo>
                  <a:pt x="394150" y="394148"/>
                </a:moveTo>
                <a:lnTo>
                  <a:pt x="578592" y="394148"/>
                </a:lnTo>
                <a:lnTo>
                  <a:pt x="578592" y="477526"/>
                </a:lnTo>
                <a:lnTo>
                  <a:pt x="394150" y="477526"/>
                </a:lnTo>
                <a:close/>
                <a:moveTo>
                  <a:pt x="197075" y="394148"/>
                </a:moveTo>
                <a:lnTo>
                  <a:pt x="381517" y="394148"/>
                </a:lnTo>
                <a:lnTo>
                  <a:pt x="381517" y="477526"/>
                </a:lnTo>
                <a:lnTo>
                  <a:pt x="197075" y="477526"/>
                </a:lnTo>
                <a:close/>
                <a:moveTo>
                  <a:pt x="0" y="394148"/>
                </a:moveTo>
                <a:lnTo>
                  <a:pt x="184442" y="394148"/>
                </a:lnTo>
                <a:lnTo>
                  <a:pt x="184442" y="477526"/>
                </a:lnTo>
                <a:lnTo>
                  <a:pt x="0" y="477526"/>
                </a:lnTo>
                <a:close/>
                <a:moveTo>
                  <a:pt x="299403" y="295611"/>
                </a:moveTo>
                <a:lnTo>
                  <a:pt x="483845" y="295611"/>
                </a:lnTo>
                <a:lnTo>
                  <a:pt x="483845" y="378989"/>
                </a:lnTo>
                <a:lnTo>
                  <a:pt x="299403" y="378989"/>
                </a:lnTo>
                <a:close/>
                <a:moveTo>
                  <a:pt x="102327" y="295611"/>
                </a:moveTo>
                <a:lnTo>
                  <a:pt x="286769" y="295611"/>
                </a:lnTo>
                <a:lnTo>
                  <a:pt x="286769" y="378989"/>
                </a:lnTo>
                <a:lnTo>
                  <a:pt x="102327" y="378989"/>
                </a:lnTo>
                <a:close/>
                <a:moveTo>
                  <a:pt x="394150" y="197074"/>
                </a:moveTo>
                <a:lnTo>
                  <a:pt x="578592" y="197074"/>
                </a:lnTo>
                <a:lnTo>
                  <a:pt x="578592" y="280452"/>
                </a:lnTo>
                <a:lnTo>
                  <a:pt x="394150" y="280452"/>
                </a:lnTo>
                <a:close/>
                <a:moveTo>
                  <a:pt x="197075" y="197074"/>
                </a:moveTo>
                <a:lnTo>
                  <a:pt x="381517" y="197074"/>
                </a:lnTo>
                <a:lnTo>
                  <a:pt x="381517" y="280452"/>
                </a:lnTo>
                <a:lnTo>
                  <a:pt x="197075" y="280452"/>
                </a:lnTo>
                <a:close/>
                <a:moveTo>
                  <a:pt x="0" y="197074"/>
                </a:moveTo>
                <a:lnTo>
                  <a:pt x="184442" y="197074"/>
                </a:lnTo>
                <a:lnTo>
                  <a:pt x="184442" y="280452"/>
                </a:lnTo>
                <a:lnTo>
                  <a:pt x="0" y="280452"/>
                </a:lnTo>
                <a:close/>
                <a:moveTo>
                  <a:pt x="299403" y="98537"/>
                </a:moveTo>
                <a:lnTo>
                  <a:pt x="483845" y="98537"/>
                </a:lnTo>
                <a:lnTo>
                  <a:pt x="483845" y="181915"/>
                </a:lnTo>
                <a:lnTo>
                  <a:pt x="299403" y="181915"/>
                </a:lnTo>
                <a:close/>
                <a:moveTo>
                  <a:pt x="102327" y="98537"/>
                </a:moveTo>
                <a:lnTo>
                  <a:pt x="286769" y="98537"/>
                </a:lnTo>
                <a:lnTo>
                  <a:pt x="286769" y="181915"/>
                </a:lnTo>
                <a:lnTo>
                  <a:pt x="102327" y="181915"/>
                </a:lnTo>
                <a:close/>
                <a:moveTo>
                  <a:pt x="394150" y="0"/>
                </a:moveTo>
                <a:lnTo>
                  <a:pt x="578592" y="0"/>
                </a:lnTo>
                <a:lnTo>
                  <a:pt x="578592" y="83378"/>
                </a:lnTo>
                <a:lnTo>
                  <a:pt x="394150" y="83378"/>
                </a:lnTo>
                <a:close/>
                <a:moveTo>
                  <a:pt x="197075" y="0"/>
                </a:moveTo>
                <a:lnTo>
                  <a:pt x="381517" y="0"/>
                </a:lnTo>
                <a:lnTo>
                  <a:pt x="381517" y="83378"/>
                </a:lnTo>
                <a:lnTo>
                  <a:pt x="197075" y="83378"/>
                </a:lnTo>
                <a:close/>
                <a:moveTo>
                  <a:pt x="0" y="0"/>
                </a:moveTo>
                <a:lnTo>
                  <a:pt x="184442" y="0"/>
                </a:lnTo>
                <a:lnTo>
                  <a:pt x="184442" y="83378"/>
                </a:lnTo>
                <a:lnTo>
                  <a:pt x="0" y="83378"/>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70" name="Group 169"/>
          <p:cNvGrpSpPr/>
          <p:nvPr/>
        </p:nvGrpSpPr>
        <p:grpSpPr>
          <a:xfrm>
            <a:off x="805218" y="4754511"/>
            <a:ext cx="224464" cy="227294"/>
            <a:chOff x="2607293" y="4200834"/>
            <a:chExt cx="500887" cy="507201"/>
          </a:xfrm>
          <a:solidFill>
            <a:schemeClr val="tx1"/>
          </a:solidFill>
        </p:grpSpPr>
        <p:sp>
          <p:nvSpPr>
            <p:cNvPr id="186" name="Freeform 185"/>
            <p:cNvSpPr>
              <a:spLocks/>
            </p:cNvSpPr>
            <p:nvPr/>
          </p:nvSpPr>
          <p:spPr bwMode="auto">
            <a:xfrm>
              <a:off x="2610801" y="4200834"/>
              <a:ext cx="288676" cy="184150"/>
            </a:xfrm>
            <a:custGeom>
              <a:avLst/>
              <a:gdLst>
                <a:gd name="T0" fmla="*/ 1300 w 1300"/>
                <a:gd name="T1" fmla="*/ 18 h 829"/>
                <a:gd name="T2" fmla="*/ 1098 w 1300"/>
                <a:gd name="T3" fmla="*/ 0 h 829"/>
                <a:gd name="T4" fmla="*/ 0 w 1300"/>
                <a:gd name="T5" fmla="*/ 829 h 829"/>
                <a:gd name="T6" fmla="*/ 918 w 1300"/>
                <a:gd name="T7" fmla="*/ 437 h 829"/>
                <a:gd name="T8" fmla="*/ 1300 w 1300"/>
                <a:gd name="T9" fmla="*/ 18 h 829"/>
              </a:gdLst>
              <a:ahLst/>
              <a:cxnLst>
                <a:cxn ang="0">
                  <a:pos x="T0" y="T1"/>
                </a:cxn>
                <a:cxn ang="0">
                  <a:pos x="T2" y="T3"/>
                </a:cxn>
                <a:cxn ang="0">
                  <a:pos x="T4" y="T5"/>
                </a:cxn>
                <a:cxn ang="0">
                  <a:pos x="T6" y="T7"/>
                </a:cxn>
                <a:cxn ang="0">
                  <a:pos x="T8" y="T9"/>
                </a:cxn>
              </a:cxnLst>
              <a:rect l="0" t="0" r="r" b="b"/>
              <a:pathLst>
                <a:path w="1300" h="829">
                  <a:moveTo>
                    <a:pt x="1300" y="18"/>
                  </a:moveTo>
                  <a:cubicBezTo>
                    <a:pt x="1234" y="6"/>
                    <a:pt x="1167" y="0"/>
                    <a:pt x="1098" y="0"/>
                  </a:cubicBezTo>
                  <a:cubicBezTo>
                    <a:pt x="576" y="0"/>
                    <a:pt x="136" y="350"/>
                    <a:pt x="0" y="829"/>
                  </a:cubicBezTo>
                  <a:cubicBezTo>
                    <a:pt x="286" y="609"/>
                    <a:pt x="600" y="445"/>
                    <a:pt x="918" y="437"/>
                  </a:cubicBezTo>
                  <a:cubicBezTo>
                    <a:pt x="989" y="284"/>
                    <a:pt x="1118" y="145"/>
                    <a:pt x="1300" y="18"/>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0" name="Freeform 189"/>
            <p:cNvSpPr>
              <a:spLocks/>
            </p:cNvSpPr>
            <p:nvPr/>
          </p:nvSpPr>
          <p:spPr bwMode="auto">
            <a:xfrm>
              <a:off x="3011721" y="4543879"/>
              <a:ext cx="79974" cy="109087"/>
            </a:xfrm>
            <a:custGeom>
              <a:avLst/>
              <a:gdLst>
                <a:gd name="T0" fmla="*/ 106 w 360"/>
                <a:gd name="T1" fmla="*/ 5 h 492"/>
                <a:gd name="T2" fmla="*/ 0 w 360"/>
                <a:gd name="T3" fmla="*/ 492 h 492"/>
                <a:gd name="T4" fmla="*/ 360 w 360"/>
                <a:gd name="T5" fmla="*/ 0 h 492"/>
                <a:gd name="T6" fmla="*/ 106 w 360"/>
                <a:gd name="T7" fmla="*/ 5 h 492"/>
              </a:gdLst>
              <a:ahLst/>
              <a:cxnLst>
                <a:cxn ang="0">
                  <a:pos x="T0" y="T1"/>
                </a:cxn>
                <a:cxn ang="0">
                  <a:pos x="T2" y="T3"/>
                </a:cxn>
                <a:cxn ang="0">
                  <a:pos x="T4" y="T5"/>
                </a:cxn>
                <a:cxn ang="0">
                  <a:pos x="T6" y="T7"/>
                </a:cxn>
              </a:cxnLst>
              <a:rect l="0" t="0" r="r" b="b"/>
              <a:pathLst>
                <a:path w="360" h="492">
                  <a:moveTo>
                    <a:pt x="106" y="5"/>
                  </a:moveTo>
                  <a:cubicBezTo>
                    <a:pt x="94" y="156"/>
                    <a:pt x="58" y="318"/>
                    <a:pt x="0" y="492"/>
                  </a:cubicBezTo>
                  <a:cubicBezTo>
                    <a:pt x="161" y="365"/>
                    <a:pt x="286" y="195"/>
                    <a:pt x="360" y="0"/>
                  </a:cubicBezTo>
                  <a:cubicBezTo>
                    <a:pt x="276" y="5"/>
                    <a:pt x="191" y="7"/>
                    <a:pt x="106" y="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1" name="Freeform 190"/>
            <p:cNvSpPr>
              <a:spLocks/>
            </p:cNvSpPr>
            <p:nvPr/>
          </p:nvSpPr>
          <p:spPr bwMode="auto">
            <a:xfrm>
              <a:off x="2876327" y="4235559"/>
              <a:ext cx="231853" cy="256757"/>
            </a:xfrm>
            <a:custGeom>
              <a:avLst/>
              <a:gdLst>
                <a:gd name="T0" fmla="*/ 478 w 1043"/>
                <a:gd name="T1" fmla="*/ 0 h 1156"/>
                <a:gd name="T2" fmla="*/ 0 w 1043"/>
                <a:gd name="T3" fmla="*/ 317 h 1156"/>
                <a:gd name="T4" fmla="*/ 376 w 1043"/>
                <a:gd name="T5" fmla="*/ 519 h 1156"/>
                <a:gd name="T6" fmla="*/ 715 w 1043"/>
                <a:gd name="T7" fmla="*/ 1152 h 1156"/>
                <a:gd name="T8" fmla="*/ 1031 w 1043"/>
                <a:gd name="T9" fmla="*/ 1147 h 1156"/>
                <a:gd name="T10" fmla="*/ 1043 w 1043"/>
                <a:gd name="T11" fmla="*/ 985 h 1156"/>
                <a:gd name="T12" fmla="*/ 478 w 1043"/>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1043" h="1156">
                  <a:moveTo>
                    <a:pt x="478" y="0"/>
                  </a:moveTo>
                  <a:cubicBezTo>
                    <a:pt x="253" y="85"/>
                    <a:pt x="89" y="187"/>
                    <a:pt x="0" y="317"/>
                  </a:cubicBezTo>
                  <a:cubicBezTo>
                    <a:pt x="126" y="353"/>
                    <a:pt x="252" y="418"/>
                    <a:pt x="376" y="519"/>
                  </a:cubicBezTo>
                  <a:cubicBezTo>
                    <a:pt x="581" y="686"/>
                    <a:pt x="690" y="898"/>
                    <a:pt x="715" y="1152"/>
                  </a:cubicBezTo>
                  <a:cubicBezTo>
                    <a:pt x="825" y="1156"/>
                    <a:pt x="934" y="1152"/>
                    <a:pt x="1031" y="1147"/>
                  </a:cubicBezTo>
                  <a:cubicBezTo>
                    <a:pt x="1039" y="1094"/>
                    <a:pt x="1043" y="1040"/>
                    <a:pt x="1043" y="985"/>
                  </a:cubicBezTo>
                  <a:cubicBezTo>
                    <a:pt x="1043" y="565"/>
                    <a:pt x="816" y="198"/>
                    <a:pt x="478"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2" name="Freeform 191"/>
            <p:cNvSpPr>
              <a:spLocks/>
            </p:cNvSpPr>
            <p:nvPr/>
          </p:nvSpPr>
          <p:spPr bwMode="auto">
            <a:xfrm>
              <a:off x="2607293" y="4369199"/>
              <a:ext cx="354620" cy="338836"/>
            </a:xfrm>
            <a:custGeom>
              <a:avLst/>
              <a:gdLst>
                <a:gd name="T0" fmla="*/ 884 w 1596"/>
                <a:gd name="T1" fmla="*/ 104 h 1524"/>
                <a:gd name="T2" fmla="*/ 871 w 1596"/>
                <a:gd name="T3" fmla="*/ 0 h 1524"/>
                <a:gd name="T4" fmla="*/ 0 w 1596"/>
                <a:gd name="T5" fmla="*/ 638 h 1524"/>
                <a:gd name="T6" fmla="*/ 1113 w 1596"/>
                <a:gd name="T7" fmla="*/ 1524 h 1524"/>
                <a:gd name="T8" fmla="*/ 1300 w 1596"/>
                <a:gd name="T9" fmla="*/ 1509 h 1524"/>
                <a:gd name="T10" fmla="*/ 1596 w 1596"/>
                <a:gd name="T11" fmla="*/ 756 h 1524"/>
                <a:gd name="T12" fmla="*/ 884 w 1596"/>
                <a:gd name="T13" fmla="*/ 104 h 1524"/>
              </a:gdLst>
              <a:ahLst/>
              <a:cxnLst>
                <a:cxn ang="0">
                  <a:pos x="T0" y="T1"/>
                </a:cxn>
                <a:cxn ang="0">
                  <a:pos x="T2" y="T3"/>
                </a:cxn>
                <a:cxn ang="0">
                  <a:pos x="T4" y="T5"/>
                </a:cxn>
                <a:cxn ang="0">
                  <a:pos x="T6" y="T7"/>
                </a:cxn>
                <a:cxn ang="0">
                  <a:pos x="T8" y="T9"/>
                </a:cxn>
                <a:cxn ang="0">
                  <a:pos x="T10" y="T11"/>
                </a:cxn>
                <a:cxn ang="0">
                  <a:pos x="T12" y="T13"/>
                </a:cxn>
              </a:cxnLst>
              <a:rect l="0" t="0" r="r" b="b"/>
              <a:pathLst>
                <a:path w="1596" h="1524">
                  <a:moveTo>
                    <a:pt x="884" y="104"/>
                  </a:moveTo>
                  <a:cubicBezTo>
                    <a:pt x="877" y="69"/>
                    <a:pt x="873" y="34"/>
                    <a:pt x="871" y="0"/>
                  </a:cubicBezTo>
                  <a:cubicBezTo>
                    <a:pt x="548" y="47"/>
                    <a:pt x="243" y="358"/>
                    <a:pt x="0" y="638"/>
                  </a:cubicBezTo>
                  <a:cubicBezTo>
                    <a:pt x="116" y="1145"/>
                    <a:pt x="570" y="1524"/>
                    <a:pt x="1113" y="1524"/>
                  </a:cubicBezTo>
                  <a:cubicBezTo>
                    <a:pt x="1176" y="1524"/>
                    <a:pt x="1239" y="1519"/>
                    <a:pt x="1300" y="1509"/>
                  </a:cubicBezTo>
                  <a:cubicBezTo>
                    <a:pt x="1461" y="1222"/>
                    <a:pt x="1571" y="974"/>
                    <a:pt x="1596" y="756"/>
                  </a:cubicBezTo>
                  <a:cubicBezTo>
                    <a:pt x="1249" y="689"/>
                    <a:pt x="961" y="509"/>
                    <a:pt x="884" y="10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6" name="Freeform 195"/>
            <p:cNvSpPr>
              <a:spLocks/>
            </p:cNvSpPr>
            <p:nvPr/>
          </p:nvSpPr>
          <p:spPr bwMode="auto">
            <a:xfrm>
              <a:off x="2859490" y="4375163"/>
              <a:ext cx="99265" cy="105930"/>
            </a:xfrm>
            <a:custGeom>
              <a:avLst/>
              <a:gdLst>
                <a:gd name="T0" fmla="*/ 222 w 447"/>
                <a:gd name="T1" fmla="*/ 134 h 477"/>
                <a:gd name="T2" fmla="*/ 0 w 447"/>
                <a:gd name="T3" fmla="*/ 0 h 477"/>
                <a:gd name="T4" fmla="*/ 8 w 447"/>
                <a:gd name="T5" fmla="*/ 48 h 477"/>
                <a:gd name="T6" fmla="*/ 447 w 447"/>
                <a:gd name="T7" fmla="*/ 477 h 477"/>
                <a:gd name="T8" fmla="*/ 222 w 447"/>
                <a:gd name="T9" fmla="*/ 134 h 477"/>
              </a:gdLst>
              <a:ahLst/>
              <a:cxnLst>
                <a:cxn ang="0">
                  <a:pos x="T0" y="T1"/>
                </a:cxn>
                <a:cxn ang="0">
                  <a:pos x="T2" y="T3"/>
                </a:cxn>
                <a:cxn ang="0">
                  <a:pos x="T4" y="T5"/>
                </a:cxn>
                <a:cxn ang="0">
                  <a:pos x="T6" y="T7"/>
                </a:cxn>
                <a:cxn ang="0">
                  <a:pos x="T8" y="T9"/>
                </a:cxn>
              </a:cxnLst>
              <a:rect l="0" t="0" r="r" b="b"/>
              <a:pathLst>
                <a:path w="447" h="477">
                  <a:moveTo>
                    <a:pt x="222" y="134"/>
                  </a:moveTo>
                  <a:cubicBezTo>
                    <a:pt x="148" y="70"/>
                    <a:pt x="74" y="26"/>
                    <a:pt x="0" y="0"/>
                  </a:cubicBezTo>
                  <a:cubicBezTo>
                    <a:pt x="2" y="16"/>
                    <a:pt x="4" y="31"/>
                    <a:pt x="8" y="48"/>
                  </a:cubicBezTo>
                  <a:cubicBezTo>
                    <a:pt x="55" y="295"/>
                    <a:pt x="232" y="419"/>
                    <a:pt x="447" y="477"/>
                  </a:cubicBezTo>
                  <a:cubicBezTo>
                    <a:pt x="415" y="354"/>
                    <a:pt x="343" y="240"/>
                    <a:pt x="222" y="13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99" name="Freeform 12"/>
          <p:cNvSpPr>
            <a:spLocks noEditPoints="1"/>
          </p:cNvSpPr>
          <p:nvPr/>
        </p:nvSpPr>
        <p:spPr bwMode="auto">
          <a:xfrm>
            <a:off x="1212011" y="4151604"/>
            <a:ext cx="278652" cy="280508"/>
          </a:xfrm>
          <a:custGeom>
            <a:avLst/>
            <a:gdLst>
              <a:gd name="T0" fmla="*/ 127 w 127"/>
              <a:gd name="T1" fmla="*/ 64 h 128"/>
              <a:gd name="T2" fmla="*/ 66 w 127"/>
              <a:gd name="T3" fmla="*/ 0 h 128"/>
              <a:gd name="T4" fmla="*/ 66 w 127"/>
              <a:gd name="T5" fmla="*/ 0 h 128"/>
              <a:gd name="T6" fmla="*/ 64 w 127"/>
              <a:gd name="T7" fmla="*/ 0 h 128"/>
              <a:gd name="T8" fmla="*/ 63 w 127"/>
              <a:gd name="T9" fmla="*/ 0 h 128"/>
              <a:gd name="T10" fmla="*/ 63 w 127"/>
              <a:gd name="T11" fmla="*/ 0 h 128"/>
              <a:gd name="T12" fmla="*/ 61 w 127"/>
              <a:gd name="T13" fmla="*/ 0 h 128"/>
              <a:gd name="T14" fmla="*/ 61 w 127"/>
              <a:gd name="T15" fmla="*/ 0 h 128"/>
              <a:gd name="T16" fmla="*/ 0 w 127"/>
              <a:gd name="T17" fmla="*/ 64 h 128"/>
              <a:gd name="T18" fmla="*/ 61 w 127"/>
              <a:gd name="T19" fmla="*/ 128 h 128"/>
              <a:gd name="T20" fmla="*/ 61 w 127"/>
              <a:gd name="T21" fmla="*/ 128 h 128"/>
              <a:gd name="T22" fmla="*/ 63 w 127"/>
              <a:gd name="T23" fmla="*/ 128 h 128"/>
              <a:gd name="T24" fmla="*/ 63 w 127"/>
              <a:gd name="T25" fmla="*/ 128 h 128"/>
              <a:gd name="T26" fmla="*/ 64 w 127"/>
              <a:gd name="T27" fmla="*/ 128 h 128"/>
              <a:gd name="T28" fmla="*/ 66 w 127"/>
              <a:gd name="T29" fmla="*/ 128 h 128"/>
              <a:gd name="T30" fmla="*/ 66 w 127"/>
              <a:gd name="T31" fmla="*/ 128 h 128"/>
              <a:gd name="T32" fmla="*/ 127 w 127"/>
              <a:gd name="T33" fmla="*/ 64 h 128"/>
              <a:gd name="T34" fmla="*/ 66 w 127"/>
              <a:gd name="T35" fmla="*/ 124 h 128"/>
              <a:gd name="T36" fmla="*/ 66 w 127"/>
              <a:gd name="T37" fmla="*/ 4 h 128"/>
              <a:gd name="T38" fmla="*/ 123 w 127"/>
              <a:gd name="T39" fmla="*/ 64 h 128"/>
              <a:gd name="T40" fmla="*/ 66 w 127"/>
              <a:gd name="T41"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127" y="64"/>
                </a:moveTo>
                <a:cubicBezTo>
                  <a:pt x="127" y="29"/>
                  <a:pt x="100" y="1"/>
                  <a:pt x="66" y="0"/>
                </a:cubicBezTo>
                <a:cubicBezTo>
                  <a:pt x="66" y="0"/>
                  <a:pt x="66" y="0"/>
                  <a:pt x="66" y="0"/>
                </a:cubicBezTo>
                <a:cubicBezTo>
                  <a:pt x="64" y="0"/>
                  <a:pt x="64" y="0"/>
                  <a:pt x="64" y="0"/>
                </a:cubicBezTo>
                <a:cubicBezTo>
                  <a:pt x="64" y="0"/>
                  <a:pt x="64" y="0"/>
                  <a:pt x="63" y="0"/>
                </a:cubicBezTo>
                <a:cubicBezTo>
                  <a:pt x="63" y="0"/>
                  <a:pt x="63" y="0"/>
                  <a:pt x="63" y="0"/>
                </a:cubicBezTo>
                <a:cubicBezTo>
                  <a:pt x="61" y="0"/>
                  <a:pt x="61" y="0"/>
                  <a:pt x="61" y="0"/>
                </a:cubicBezTo>
                <a:cubicBezTo>
                  <a:pt x="61" y="0"/>
                  <a:pt x="61" y="0"/>
                  <a:pt x="61" y="0"/>
                </a:cubicBezTo>
                <a:cubicBezTo>
                  <a:pt x="27" y="1"/>
                  <a:pt x="0" y="29"/>
                  <a:pt x="0" y="64"/>
                </a:cubicBezTo>
                <a:cubicBezTo>
                  <a:pt x="0" y="98"/>
                  <a:pt x="27" y="126"/>
                  <a:pt x="61" y="128"/>
                </a:cubicBezTo>
                <a:cubicBezTo>
                  <a:pt x="61" y="128"/>
                  <a:pt x="61" y="128"/>
                  <a:pt x="61" y="128"/>
                </a:cubicBezTo>
                <a:cubicBezTo>
                  <a:pt x="63" y="128"/>
                  <a:pt x="63" y="128"/>
                  <a:pt x="63" y="128"/>
                </a:cubicBezTo>
                <a:cubicBezTo>
                  <a:pt x="63" y="128"/>
                  <a:pt x="63" y="128"/>
                  <a:pt x="63" y="128"/>
                </a:cubicBezTo>
                <a:cubicBezTo>
                  <a:pt x="64" y="128"/>
                  <a:pt x="64" y="128"/>
                  <a:pt x="64" y="128"/>
                </a:cubicBezTo>
                <a:cubicBezTo>
                  <a:pt x="66" y="128"/>
                  <a:pt x="66" y="128"/>
                  <a:pt x="66" y="128"/>
                </a:cubicBezTo>
                <a:cubicBezTo>
                  <a:pt x="66" y="128"/>
                  <a:pt x="66" y="128"/>
                  <a:pt x="66" y="128"/>
                </a:cubicBezTo>
                <a:cubicBezTo>
                  <a:pt x="100" y="126"/>
                  <a:pt x="127" y="98"/>
                  <a:pt x="127" y="64"/>
                </a:cubicBezTo>
                <a:close/>
                <a:moveTo>
                  <a:pt x="66" y="124"/>
                </a:moveTo>
                <a:cubicBezTo>
                  <a:pt x="66" y="4"/>
                  <a:pt x="66" y="4"/>
                  <a:pt x="66" y="4"/>
                </a:cubicBezTo>
                <a:cubicBezTo>
                  <a:pt x="98" y="5"/>
                  <a:pt x="123" y="31"/>
                  <a:pt x="123" y="64"/>
                </a:cubicBezTo>
                <a:cubicBezTo>
                  <a:pt x="123" y="96"/>
                  <a:pt x="98" y="122"/>
                  <a:pt x="66" y="1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45" name="Group 144"/>
          <p:cNvGrpSpPr/>
          <p:nvPr/>
        </p:nvGrpSpPr>
        <p:grpSpPr>
          <a:xfrm>
            <a:off x="858022" y="5334000"/>
            <a:ext cx="292706" cy="256724"/>
            <a:chOff x="10109200" y="2506663"/>
            <a:chExt cx="2970213" cy="2605087"/>
          </a:xfrm>
          <a:solidFill>
            <a:schemeClr val="tx1"/>
          </a:solidFill>
        </p:grpSpPr>
        <p:sp>
          <p:nvSpPr>
            <p:cNvPr id="148" name="Freeform 22"/>
            <p:cNvSpPr>
              <a:spLocks/>
            </p:cNvSpPr>
            <p:nvPr/>
          </p:nvSpPr>
          <p:spPr bwMode="auto">
            <a:xfrm>
              <a:off x="10109200" y="3998913"/>
              <a:ext cx="2970213" cy="1112837"/>
            </a:xfrm>
            <a:custGeom>
              <a:avLst/>
              <a:gdLst>
                <a:gd name="T0" fmla="*/ 680 w 792"/>
                <a:gd name="T1" fmla="*/ 56 h 297"/>
                <a:gd name="T2" fmla="*/ 396 w 792"/>
                <a:gd name="T3" fmla="*/ 89 h 297"/>
                <a:gd name="T4" fmla="*/ 112 w 792"/>
                <a:gd name="T5" fmla="*/ 56 h 297"/>
                <a:gd name="T6" fmla="*/ 0 w 792"/>
                <a:gd name="T7" fmla="*/ 0 h 297"/>
                <a:gd name="T8" fmla="*/ 0 w 792"/>
                <a:gd name="T9" fmla="*/ 176 h 297"/>
                <a:gd name="T10" fmla="*/ 0 w 792"/>
                <a:gd name="T11" fmla="*/ 178 h 297"/>
                <a:gd name="T12" fmla="*/ 116 w 792"/>
                <a:gd name="T13" fmla="*/ 262 h 297"/>
                <a:gd name="T14" fmla="*/ 116 w 792"/>
                <a:gd name="T15" fmla="*/ 262 h 297"/>
                <a:gd name="T16" fmla="*/ 327 w 792"/>
                <a:gd name="T17" fmla="*/ 295 h 297"/>
                <a:gd name="T18" fmla="*/ 329 w 792"/>
                <a:gd name="T19" fmla="*/ 295 h 297"/>
                <a:gd name="T20" fmla="*/ 395 w 792"/>
                <a:gd name="T21" fmla="*/ 297 h 297"/>
                <a:gd name="T22" fmla="*/ 640 w 792"/>
                <a:gd name="T23" fmla="*/ 271 h 297"/>
                <a:gd name="T24" fmla="*/ 644 w 792"/>
                <a:gd name="T25" fmla="*/ 270 h 297"/>
                <a:gd name="T26" fmla="*/ 792 w 792"/>
                <a:gd name="T27" fmla="*/ 178 h 297"/>
                <a:gd name="T28" fmla="*/ 792 w 792"/>
                <a:gd name="T29" fmla="*/ 178 h 297"/>
                <a:gd name="T30" fmla="*/ 792 w 792"/>
                <a:gd name="T31" fmla="*/ 0 h 297"/>
                <a:gd name="T32" fmla="*/ 680 w 792"/>
                <a:gd name="T33" fmla="*/ 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2" h="297">
                  <a:moveTo>
                    <a:pt x="680" y="56"/>
                  </a:moveTo>
                  <a:cubicBezTo>
                    <a:pt x="604" y="78"/>
                    <a:pt x="503" y="89"/>
                    <a:pt x="396" y="89"/>
                  </a:cubicBezTo>
                  <a:cubicBezTo>
                    <a:pt x="289" y="89"/>
                    <a:pt x="188" y="78"/>
                    <a:pt x="112" y="56"/>
                  </a:cubicBezTo>
                  <a:cubicBezTo>
                    <a:pt x="58" y="41"/>
                    <a:pt x="20" y="22"/>
                    <a:pt x="0" y="0"/>
                  </a:cubicBezTo>
                  <a:cubicBezTo>
                    <a:pt x="0" y="176"/>
                    <a:pt x="0" y="176"/>
                    <a:pt x="0" y="176"/>
                  </a:cubicBezTo>
                  <a:cubicBezTo>
                    <a:pt x="0" y="177"/>
                    <a:pt x="0" y="178"/>
                    <a:pt x="0" y="178"/>
                  </a:cubicBezTo>
                  <a:cubicBezTo>
                    <a:pt x="0" y="211"/>
                    <a:pt x="44" y="240"/>
                    <a:pt x="116" y="262"/>
                  </a:cubicBezTo>
                  <a:cubicBezTo>
                    <a:pt x="116" y="262"/>
                    <a:pt x="116" y="262"/>
                    <a:pt x="116" y="262"/>
                  </a:cubicBezTo>
                  <a:cubicBezTo>
                    <a:pt x="172" y="279"/>
                    <a:pt x="245" y="290"/>
                    <a:pt x="327" y="295"/>
                  </a:cubicBezTo>
                  <a:cubicBezTo>
                    <a:pt x="329" y="295"/>
                    <a:pt x="329" y="295"/>
                    <a:pt x="329" y="295"/>
                  </a:cubicBezTo>
                  <a:cubicBezTo>
                    <a:pt x="351" y="296"/>
                    <a:pt x="372" y="297"/>
                    <a:pt x="395" y="297"/>
                  </a:cubicBezTo>
                  <a:cubicBezTo>
                    <a:pt x="487" y="297"/>
                    <a:pt x="573" y="287"/>
                    <a:pt x="640" y="271"/>
                  </a:cubicBezTo>
                  <a:cubicBezTo>
                    <a:pt x="644" y="270"/>
                    <a:pt x="644" y="270"/>
                    <a:pt x="644" y="270"/>
                  </a:cubicBezTo>
                  <a:cubicBezTo>
                    <a:pt x="734" y="248"/>
                    <a:pt x="792" y="215"/>
                    <a:pt x="792" y="178"/>
                  </a:cubicBezTo>
                  <a:cubicBezTo>
                    <a:pt x="792" y="178"/>
                    <a:pt x="792" y="178"/>
                    <a:pt x="792" y="178"/>
                  </a:cubicBezTo>
                  <a:cubicBezTo>
                    <a:pt x="792" y="0"/>
                    <a:pt x="792" y="0"/>
                    <a:pt x="792" y="0"/>
                  </a:cubicBezTo>
                  <a:cubicBezTo>
                    <a:pt x="772" y="22"/>
                    <a:pt x="734" y="41"/>
                    <a:pt x="680" y="56"/>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3"/>
            <p:cNvSpPr>
              <a:spLocks noEditPoints="1"/>
            </p:cNvSpPr>
            <p:nvPr/>
          </p:nvSpPr>
          <p:spPr bwMode="auto">
            <a:xfrm>
              <a:off x="10109200" y="2506663"/>
              <a:ext cx="2970213" cy="1765300"/>
            </a:xfrm>
            <a:custGeom>
              <a:avLst/>
              <a:gdLst>
                <a:gd name="T0" fmla="*/ 792 w 792"/>
                <a:gd name="T1" fmla="*/ 361 h 471"/>
                <a:gd name="T2" fmla="*/ 660 w 792"/>
                <a:gd name="T3" fmla="*/ 37 h 471"/>
                <a:gd name="T4" fmla="*/ 657 w 792"/>
                <a:gd name="T5" fmla="*/ 0 h 471"/>
                <a:gd name="T6" fmla="*/ 654 w 792"/>
                <a:gd name="T7" fmla="*/ 37 h 471"/>
                <a:gd name="T8" fmla="*/ 396 w 792"/>
                <a:gd name="T9" fmla="*/ 250 h 471"/>
                <a:gd name="T10" fmla="*/ 138 w 792"/>
                <a:gd name="T11" fmla="*/ 37 h 471"/>
                <a:gd name="T12" fmla="*/ 135 w 792"/>
                <a:gd name="T13" fmla="*/ 0 h 471"/>
                <a:gd name="T14" fmla="*/ 132 w 792"/>
                <a:gd name="T15" fmla="*/ 37 h 471"/>
                <a:gd name="T16" fmla="*/ 0 w 792"/>
                <a:gd name="T17" fmla="*/ 361 h 471"/>
                <a:gd name="T18" fmla="*/ 506 w 792"/>
                <a:gd name="T19" fmla="*/ 425 h 471"/>
                <a:gd name="T20" fmla="*/ 416 w 792"/>
                <a:gd name="T21" fmla="*/ 451 h 471"/>
                <a:gd name="T22" fmla="*/ 394 w 792"/>
                <a:gd name="T23" fmla="*/ 453 h 471"/>
                <a:gd name="T24" fmla="*/ 375 w 792"/>
                <a:gd name="T25" fmla="*/ 451 h 471"/>
                <a:gd name="T26" fmla="*/ 286 w 792"/>
                <a:gd name="T27" fmla="*/ 416 h 471"/>
                <a:gd name="T28" fmla="*/ 320 w 792"/>
                <a:gd name="T29" fmla="*/ 415 h 471"/>
                <a:gd name="T30" fmla="*/ 372 w 792"/>
                <a:gd name="T31" fmla="*/ 378 h 471"/>
                <a:gd name="T32" fmla="*/ 399 w 792"/>
                <a:gd name="T33" fmla="*/ 372 h 471"/>
                <a:gd name="T34" fmla="*/ 421 w 792"/>
                <a:gd name="T35" fmla="*/ 430 h 471"/>
                <a:gd name="T36" fmla="*/ 503 w 792"/>
                <a:gd name="T37" fmla="*/ 415 h 471"/>
                <a:gd name="T38" fmla="*/ 506 w 792"/>
                <a:gd name="T39" fmla="*/ 425 h 471"/>
                <a:gd name="T40" fmla="*/ 572 w 792"/>
                <a:gd name="T41" fmla="*/ 328 h 471"/>
                <a:gd name="T42" fmla="*/ 520 w 792"/>
                <a:gd name="T43" fmla="*/ 352 h 471"/>
                <a:gd name="T44" fmla="*/ 719 w 792"/>
                <a:gd name="T45" fmla="*/ 358 h 471"/>
                <a:gd name="T46" fmla="*/ 697 w 792"/>
                <a:gd name="T47" fmla="*/ 366 h 471"/>
                <a:gd name="T48" fmla="*/ 572 w 792"/>
                <a:gd name="T49" fmla="*/ 381 h 471"/>
                <a:gd name="T50" fmla="*/ 569 w 792"/>
                <a:gd name="T51" fmla="*/ 391 h 471"/>
                <a:gd name="T52" fmla="*/ 449 w 792"/>
                <a:gd name="T53" fmla="*/ 365 h 471"/>
                <a:gd name="T54" fmla="*/ 439 w 792"/>
                <a:gd name="T55" fmla="*/ 360 h 471"/>
                <a:gd name="T56" fmla="*/ 445 w 792"/>
                <a:gd name="T57" fmla="*/ 354 h 471"/>
                <a:gd name="T58" fmla="*/ 537 w 792"/>
                <a:gd name="T59" fmla="*/ 327 h 471"/>
                <a:gd name="T60" fmla="*/ 286 w 792"/>
                <a:gd name="T61" fmla="*/ 293 h 471"/>
                <a:gd name="T62" fmla="*/ 379 w 792"/>
                <a:gd name="T63" fmla="*/ 266 h 471"/>
                <a:gd name="T64" fmla="*/ 399 w 792"/>
                <a:gd name="T65" fmla="*/ 265 h 471"/>
                <a:gd name="T66" fmla="*/ 417 w 792"/>
                <a:gd name="T67" fmla="*/ 267 h 471"/>
                <a:gd name="T68" fmla="*/ 506 w 792"/>
                <a:gd name="T69" fmla="*/ 302 h 471"/>
                <a:gd name="T70" fmla="*/ 472 w 792"/>
                <a:gd name="T71" fmla="*/ 303 h 471"/>
                <a:gd name="T72" fmla="*/ 421 w 792"/>
                <a:gd name="T73" fmla="*/ 340 h 471"/>
                <a:gd name="T74" fmla="*/ 394 w 792"/>
                <a:gd name="T75" fmla="*/ 346 h 471"/>
                <a:gd name="T76" fmla="*/ 372 w 792"/>
                <a:gd name="T77" fmla="*/ 288 h 471"/>
                <a:gd name="T78" fmla="*/ 289 w 792"/>
                <a:gd name="T79" fmla="*/ 303 h 471"/>
                <a:gd name="T80" fmla="*/ 286 w 792"/>
                <a:gd name="T81" fmla="*/ 293 h 471"/>
                <a:gd name="T82" fmla="*/ 95 w 792"/>
                <a:gd name="T83" fmla="*/ 352 h 471"/>
                <a:gd name="T84" fmla="*/ 220 w 792"/>
                <a:gd name="T85" fmla="*/ 337 h 471"/>
                <a:gd name="T86" fmla="*/ 223 w 792"/>
                <a:gd name="T87" fmla="*/ 327 h 471"/>
                <a:gd name="T88" fmla="*/ 343 w 792"/>
                <a:gd name="T89" fmla="*/ 353 h 471"/>
                <a:gd name="T90" fmla="*/ 352 w 792"/>
                <a:gd name="T91" fmla="*/ 358 h 471"/>
                <a:gd name="T92" fmla="*/ 344 w 792"/>
                <a:gd name="T93" fmla="*/ 365 h 471"/>
                <a:gd name="T94" fmla="*/ 254 w 792"/>
                <a:gd name="T95" fmla="*/ 391 h 471"/>
                <a:gd name="T96" fmla="*/ 220 w 792"/>
                <a:gd name="T97" fmla="*/ 390 h 471"/>
                <a:gd name="T98" fmla="*/ 271 w 792"/>
                <a:gd name="T99" fmla="*/ 366 h 471"/>
                <a:gd name="T100" fmla="*/ 73 w 792"/>
                <a:gd name="T101" fmla="*/ 3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2" h="471">
                  <a:moveTo>
                    <a:pt x="396" y="471"/>
                  </a:moveTo>
                  <a:cubicBezTo>
                    <a:pt x="614" y="471"/>
                    <a:pt x="792" y="422"/>
                    <a:pt x="792" y="361"/>
                  </a:cubicBezTo>
                  <a:cubicBezTo>
                    <a:pt x="792" y="328"/>
                    <a:pt x="741" y="298"/>
                    <a:pt x="660" y="278"/>
                  </a:cubicBezTo>
                  <a:cubicBezTo>
                    <a:pt x="660" y="37"/>
                    <a:pt x="660" y="37"/>
                    <a:pt x="660" y="37"/>
                  </a:cubicBezTo>
                  <a:cubicBezTo>
                    <a:pt x="665" y="34"/>
                    <a:pt x="669" y="24"/>
                    <a:pt x="669" y="15"/>
                  </a:cubicBezTo>
                  <a:cubicBezTo>
                    <a:pt x="669" y="5"/>
                    <a:pt x="664" y="0"/>
                    <a:pt x="657" y="0"/>
                  </a:cubicBezTo>
                  <a:cubicBezTo>
                    <a:pt x="650" y="0"/>
                    <a:pt x="645" y="5"/>
                    <a:pt x="645" y="15"/>
                  </a:cubicBezTo>
                  <a:cubicBezTo>
                    <a:pt x="645" y="24"/>
                    <a:pt x="648" y="34"/>
                    <a:pt x="654" y="37"/>
                  </a:cubicBezTo>
                  <a:cubicBezTo>
                    <a:pt x="654" y="276"/>
                    <a:pt x="654" y="276"/>
                    <a:pt x="654" y="276"/>
                  </a:cubicBezTo>
                  <a:cubicBezTo>
                    <a:pt x="584" y="260"/>
                    <a:pt x="494" y="250"/>
                    <a:pt x="396" y="250"/>
                  </a:cubicBezTo>
                  <a:cubicBezTo>
                    <a:pt x="298" y="250"/>
                    <a:pt x="208" y="260"/>
                    <a:pt x="138" y="276"/>
                  </a:cubicBezTo>
                  <a:cubicBezTo>
                    <a:pt x="138" y="37"/>
                    <a:pt x="138" y="37"/>
                    <a:pt x="138" y="37"/>
                  </a:cubicBezTo>
                  <a:cubicBezTo>
                    <a:pt x="143" y="34"/>
                    <a:pt x="147" y="24"/>
                    <a:pt x="147" y="15"/>
                  </a:cubicBezTo>
                  <a:cubicBezTo>
                    <a:pt x="147" y="5"/>
                    <a:pt x="142" y="0"/>
                    <a:pt x="135" y="0"/>
                  </a:cubicBezTo>
                  <a:cubicBezTo>
                    <a:pt x="128" y="0"/>
                    <a:pt x="123" y="5"/>
                    <a:pt x="123" y="15"/>
                  </a:cubicBezTo>
                  <a:cubicBezTo>
                    <a:pt x="123" y="24"/>
                    <a:pt x="126" y="34"/>
                    <a:pt x="132" y="37"/>
                  </a:cubicBezTo>
                  <a:cubicBezTo>
                    <a:pt x="132" y="278"/>
                    <a:pt x="132" y="278"/>
                    <a:pt x="132" y="278"/>
                  </a:cubicBezTo>
                  <a:cubicBezTo>
                    <a:pt x="51" y="298"/>
                    <a:pt x="0" y="328"/>
                    <a:pt x="0" y="361"/>
                  </a:cubicBezTo>
                  <a:cubicBezTo>
                    <a:pt x="0" y="422"/>
                    <a:pt x="177" y="471"/>
                    <a:pt x="396" y="471"/>
                  </a:cubicBezTo>
                  <a:close/>
                  <a:moveTo>
                    <a:pt x="506" y="425"/>
                  </a:moveTo>
                  <a:cubicBezTo>
                    <a:pt x="417" y="451"/>
                    <a:pt x="417" y="451"/>
                    <a:pt x="417" y="451"/>
                  </a:cubicBezTo>
                  <a:cubicBezTo>
                    <a:pt x="417" y="451"/>
                    <a:pt x="416" y="451"/>
                    <a:pt x="416" y="451"/>
                  </a:cubicBezTo>
                  <a:cubicBezTo>
                    <a:pt x="412" y="452"/>
                    <a:pt x="405" y="453"/>
                    <a:pt x="399" y="453"/>
                  </a:cubicBezTo>
                  <a:cubicBezTo>
                    <a:pt x="394" y="453"/>
                    <a:pt x="394" y="453"/>
                    <a:pt x="394" y="453"/>
                  </a:cubicBezTo>
                  <a:cubicBezTo>
                    <a:pt x="388" y="453"/>
                    <a:pt x="383" y="453"/>
                    <a:pt x="379" y="452"/>
                  </a:cubicBezTo>
                  <a:cubicBezTo>
                    <a:pt x="378" y="451"/>
                    <a:pt x="376" y="451"/>
                    <a:pt x="375" y="451"/>
                  </a:cubicBezTo>
                  <a:cubicBezTo>
                    <a:pt x="286" y="425"/>
                    <a:pt x="286" y="425"/>
                    <a:pt x="286" y="425"/>
                  </a:cubicBezTo>
                  <a:cubicBezTo>
                    <a:pt x="277" y="422"/>
                    <a:pt x="277" y="418"/>
                    <a:pt x="286" y="416"/>
                  </a:cubicBezTo>
                  <a:cubicBezTo>
                    <a:pt x="289" y="415"/>
                    <a:pt x="289" y="415"/>
                    <a:pt x="289" y="415"/>
                  </a:cubicBezTo>
                  <a:cubicBezTo>
                    <a:pt x="298" y="412"/>
                    <a:pt x="312" y="412"/>
                    <a:pt x="320" y="415"/>
                  </a:cubicBezTo>
                  <a:cubicBezTo>
                    <a:pt x="372" y="430"/>
                    <a:pt x="372" y="430"/>
                    <a:pt x="372" y="430"/>
                  </a:cubicBezTo>
                  <a:cubicBezTo>
                    <a:pt x="372" y="378"/>
                    <a:pt x="372" y="378"/>
                    <a:pt x="372" y="378"/>
                  </a:cubicBezTo>
                  <a:cubicBezTo>
                    <a:pt x="372" y="375"/>
                    <a:pt x="382" y="372"/>
                    <a:pt x="394" y="372"/>
                  </a:cubicBezTo>
                  <a:cubicBezTo>
                    <a:pt x="399" y="372"/>
                    <a:pt x="399" y="372"/>
                    <a:pt x="399" y="372"/>
                  </a:cubicBezTo>
                  <a:cubicBezTo>
                    <a:pt x="411" y="372"/>
                    <a:pt x="421" y="375"/>
                    <a:pt x="421" y="378"/>
                  </a:cubicBezTo>
                  <a:cubicBezTo>
                    <a:pt x="421" y="430"/>
                    <a:pt x="421" y="430"/>
                    <a:pt x="421" y="430"/>
                  </a:cubicBezTo>
                  <a:cubicBezTo>
                    <a:pt x="472" y="415"/>
                    <a:pt x="472" y="415"/>
                    <a:pt x="472" y="415"/>
                  </a:cubicBezTo>
                  <a:cubicBezTo>
                    <a:pt x="480" y="412"/>
                    <a:pt x="494" y="412"/>
                    <a:pt x="503" y="415"/>
                  </a:cubicBezTo>
                  <a:cubicBezTo>
                    <a:pt x="506" y="416"/>
                    <a:pt x="506" y="416"/>
                    <a:pt x="506" y="416"/>
                  </a:cubicBezTo>
                  <a:cubicBezTo>
                    <a:pt x="514" y="418"/>
                    <a:pt x="514" y="422"/>
                    <a:pt x="506" y="425"/>
                  </a:cubicBezTo>
                  <a:close/>
                  <a:moveTo>
                    <a:pt x="569" y="327"/>
                  </a:moveTo>
                  <a:cubicBezTo>
                    <a:pt x="572" y="328"/>
                    <a:pt x="572" y="328"/>
                    <a:pt x="572" y="328"/>
                  </a:cubicBezTo>
                  <a:cubicBezTo>
                    <a:pt x="580" y="330"/>
                    <a:pt x="580" y="334"/>
                    <a:pt x="572" y="337"/>
                  </a:cubicBezTo>
                  <a:cubicBezTo>
                    <a:pt x="520" y="352"/>
                    <a:pt x="520" y="352"/>
                    <a:pt x="520" y="352"/>
                  </a:cubicBezTo>
                  <a:cubicBezTo>
                    <a:pt x="697" y="352"/>
                    <a:pt x="697" y="352"/>
                    <a:pt x="697" y="352"/>
                  </a:cubicBezTo>
                  <a:cubicBezTo>
                    <a:pt x="709" y="352"/>
                    <a:pt x="719" y="355"/>
                    <a:pt x="719" y="358"/>
                  </a:cubicBezTo>
                  <a:cubicBezTo>
                    <a:pt x="719" y="360"/>
                    <a:pt x="719" y="360"/>
                    <a:pt x="719" y="360"/>
                  </a:cubicBezTo>
                  <a:cubicBezTo>
                    <a:pt x="719" y="363"/>
                    <a:pt x="709" y="366"/>
                    <a:pt x="697" y="366"/>
                  </a:cubicBezTo>
                  <a:cubicBezTo>
                    <a:pt x="521" y="366"/>
                    <a:pt x="521" y="366"/>
                    <a:pt x="521" y="366"/>
                  </a:cubicBezTo>
                  <a:cubicBezTo>
                    <a:pt x="572" y="381"/>
                    <a:pt x="572" y="381"/>
                    <a:pt x="572" y="381"/>
                  </a:cubicBezTo>
                  <a:cubicBezTo>
                    <a:pt x="580" y="384"/>
                    <a:pt x="580" y="388"/>
                    <a:pt x="572" y="390"/>
                  </a:cubicBezTo>
                  <a:cubicBezTo>
                    <a:pt x="569" y="391"/>
                    <a:pt x="569" y="391"/>
                    <a:pt x="569" y="391"/>
                  </a:cubicBezTo>
                  <a:cubicBezTo>
                    <a:pt x="560" y="394"/>
                    <a:pt x="546" y="394"/>
                    <a:pt x="537" y="391"/>
                  </a:cubicBezTo>
                  <a:cubicBezTo>
                    <a:pt x="449" y="365"/>
                    <a:pt x="449" y="365"/>
                    <a:pt x="449" y="365"/>
                  </a:cubicBezTo>
                  <a:cubicBezTo>
                    <a:pt x="448" y="365"/>
                    <a:pt x="448" y="365"/>
                    <a:pt x="448" y="365"/>
                  </a:cubicBezTo>
                  <a:cubicBezTo>
                    <a:pt x="443" y="363"/>
                    <a:pt x="439" y="362"/>
                    <a:pt x="439" y="360"/>
                  </a:cubicBezTo>
                  <a:cubicBezTo>
                    <a:pt x="439" y="358"/>
                    <a:pt x="439" y="358"/>
                    <a:pt x="439" y="358"/>
                  </a:cubicBezTo>
                  <a:cubicBezTo>
                    <a:pt x="439" y="357"/>
                    <a:pt x="442" y="355"/>
                    <a:pt x="445" y="354"/>
                  </a:cubicBezTo>
                  <a:cubicBezTo>
                    <a:pt x="446" y="354"/>
                    <a:pt x="447" y="353"/>
                    <a:pt x="449" y="353"/>
                  </a:cubicBezTo>
                  <a:cubicBezTo>
                    <a:pt x="537" y="327"/>
                    <a:pt x="537" y="327"/>
                    <a:pt x="537" y="327"/>
                  </a:cubicBezTo>
                  <a:cubicBezTo>
                    <a:pt x="546" y="324"/>
                    <a:pt x="560" y="324"/>
                    <a:pt x="569" y="327"/>
                  </a:cubicBezTo>
                  <a:close/>
                  <a:moveTo>
                    <a:pt x="286" y="293"/>
                  </a:moveTo>
                  <a:cubicBezTo>
                    <a:pt x="375" y="267"/>
                    <a:pt x="375" y="267"/>
                    <a:pt x="375" y="267"/>
                  </a:cubicBezTo>
                  <a:cubicBezTo>
                    <a:pt x="376" y="267"/>
                    <a:pt x="378" y="267"/>
                    <a:pt x="379" y="266"/>
                  </a:cubicBezTo>
                  <a:cubicBezTo>
                    <a:pt x="383" y="265"/>
                    <a:pt x="388" y="265"/>
                    <a:pt x="394" y="265"/>
                  </a:cubicBezTo>
                  <a:cubicBezTo>
                    <a:pt x="399" y="265"/>
                    <a:pt x="399" y="265"/>
                    <a:pt x="399" y="265"/>
                  </a:cubicBezTo>
                  <a:cubicBezTo>
                    <a:pt x="405" y="265"/>
                    <a:pt x="412" y="265"/>
                    <a:pt x="416" y="267"/>
                  </a:cubicBezTo>
                  <a:cubicBezTo>
                    <a:pt x="416" y="267"/>
                    <a:pt x="417" y="267"/>
                    <a:pt x="417" y="267"/>
                  </a:cubicBezTo>
                  <a:cubicBezTo>
                    <a:pt x="506" y="293"/>
                    <a:pt x="506" y="293"/>
                    <a:pt x="506" y="293"/>
                  </a:cubicBezTo>
                  <a:cubicBezTo>
                    <a:pt x="514" y="296"/>
                    <a:pt x="514" y="300"/>
                    <a:pt x="506" y="302"/>
                  </a:cubicBezTo>
                  <a:cubicBezTo>
                    <a:pt x="503" y="303"/>
                    <a:pt x="503" y="303"/>
                    <a:pt x="503" y="303"/>
                  </a:cubicBezTo>
                  <a:cubicBezTo>
                    <a:pt x="494" y="306"/>
                    <a:pt x="480" y="306"/>
                    <a:pt x="472" y="303"/>
                  </a:cubicBezTo>
                  <a:cubicBezTo>
                    <a:pt x="421" y="288"/>
                    <a:pt x="421" y="288"/>
                    <a:pt x="421" y="288"/>
                  </a:cubicBezTo>
                  <a:cubicBezTo>
                    <a:pt x="421" y="340"/>
                    <a:pt x="421" y="340"/>
                    <a:pt x="421" y="340"/>
                  </a:cubicBezTo>
                  <a:cubicBezTo>
                    <a:pt x="421" y="343"/>
                    <a:pt x="411" y="346"/>
                    <a:pt x="399" y="346"/>
                  </a:cubicBezTo>
                  <a:cubicBezTo>
                    <a:pt x="394" y="346"/>
                    <a:pt x="394" y="346"/>
                    <a:pt x="394" y="346"/>
                  </a:cubicBezTo>
                  <a:cubicBezTo>
                    <a:pt x="382" y="346"/>
                    <a:pt x="372" y="343"/>
                    <a:pt x="372" y="340"/>
                  </a:cubicBezTo>
                  <a:cubicBezTo>
                    <a:pt x="372" y="288"/>
                    <a:pt x="372" y="288"/>
                    <a:pt x="372" y="288"/>
                  </a:cubicBezTo>
                  <a:cubicBezTo>
                    <a:pt x="320" y="303"/>
                    <a:pt x="320" y="303"/>
                    <a:pt x="320" y="303"/>
                  </a:cubicBezTo>
                  <a:cubicBezTo>
                    <a:pt x="312" y="306"/>
                    <a:pt x="298" y="306"/>
                    <a:pt x="289" y="303"/>
                  </a:cubicBezTo>
                  <a:cubicBezTo>
                    <a:pt x="286" y="302"/>
                    <a:pt x="286" y="302"/>
                    <a:pt x="286" y="302"/>
                  </a:cubicBezTo>
                  <a:cubicBezTo>
                    <a:pt x="277" y="300"/>
                    <a:pt x="277" y="296"/>
                    <a:pt x="286" y="293"/>
                  </a:cubicBezTo>
                  <a:close/>
                  <a:moveTo>
                    <a:pt x="73" y="358"/>
                  </a:moveTo>
                  <a:cubicBezTo>
                    <a:pt x="73" y="355"/>
                    <a:pt x="83" y="352"/>
                    <a:pt x="95" y="352"/>
                  </a:cubicBezTo>
                  <a:cubicBezTo>
                    <a:pt x="272" y="352"/>
                    <a:pt x="272" y="352"/>
                    <a:pt x="272" y="352"/>
                  </a:cubicBezTo>
                  <a:cubicBezTo>
                    <a:pt x="220" y="337"/>
                    <a:pt x="220" y="337"/>
                    <a:pt x="220" y="337"/>
                  </a:cubicBezTo>
                  <a:cubicBezTo>
                    <a:pt x="212" y="334"/>
                    <a:pt x="212" y="330"/>
                    <a:pt x="220" y="328"/>
                  </a:cubicBezTo>
                  <a:cubicBezTo>
                    <a:pt x="223" y="327"/>
                    <a:pt x="223" y="327"/>
                    <a:pt x="223" y="327"/>
                  </a:cubicBezTo>
                  <a:cubicBezTo>
                    <a:pt x="232" y="324"/>
                    <a:pt x="246" y="324"/>
                    <a:pt x="254" y="327"/>
                  </a:cubicBezTo>
                  <a:cubicBezTo>
                    <a:pt x="343" y="353"/>
                    <a:pt x="343" y="353"/>
                    <a:pt x="343" y="353"/>
                  </a:cubicBezTo>
                  <a:cubicBezTo>
                    <a:pt x="344" y="353"/>
                    <a:pt x="345" y="354"/>
                    <a:pt x="346" y="354"/>
                  </a:cubicBezTo>
                  <a:cubicBezTo>
                    <a:pt x="350" y="355"/>
                    <a:pt x="352" y="357"/>
                    <a:pt x="352" y="358"/>
                  </a:cubicBezTo>
                  <a:cubicBezTo>
                    <a:pt x="352" y="360"/>
                    <a:pt x="352" y="360"/>
                    <a:pt x="352" y="360"/>
                  </a:cubicBezTo>
                  <a:cubicBezTo>
                    <a:pt x="352" y="362"/>
                    <a:pt x="349" y="363"/>
                    <a:pt x="344" y="365"/>
                  </a:cubicBezTo>
                  <a:cubicBezTo>
                    <a:pt x="344" y="365"/>
                    <a:pt x="344" y="365"/>
                    <a:pt x="343" y="365"/>
                  </a:cubicBezTo>
                  <a:cubicBezTo>
                    <a:pt x="254" y="391"/>
                    <a:pt x="254" y="391"/>
                    <a:pt x="254" y="391"/>
                  </a:cubicBezTo>
                  <a:cubicBezTo>
                    <a:pt x="246" y="394"/>
                    <a:pt x="232" y="394"/>
                    <a:pt x="223" y="391"/>
                  </a:cubicBezTo>
                  <a:cubicBezTo>
                    <a:pt x="220" y="390"/>
                    <a:pt x="220" y="390"/>
                    <a:pt x="220" y="390"/>
                  </a:cubicBezTo>
                  <a:cubicBezTo>
                    <a:pt x="212" y="388"/>
                    <a:pt x="212" y="384"/>
                    <a:pt x="220" y="381"/>
                  </a:cubicBezTo>
                  <a:cubicBezTo>
                    <a:pt x="271" y="366"/>
                    <a:pt x="271" y="366"/>
                    <a:pt x="271" y="366"/>
                  </a:cubicBezTo>
                  <a:cubicBezTo>
                    <a:pt x="95" y="366"/>
                    <a:pt x="95" y="366"/>
                    <a:pt x="95" y="366"/>
                  </a:cubicBezTo>
                  <a:cubicBezTo>
                    <a:pt x="83" y="366"/>
                    <a:pt x="73" y="363"/>
                    <a:pt x="73" y="360"/>
                  </a:cubicBezTo>
                  <a:lnTo>
                    <a:pt x="73" y="35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2" name="Group 464"/>
          <p:cNvGrpSpPr/>
          <p:nvPr/>
        </p:nvGrpSpPr>
        <p:grpSpPr>
          <a:xfrm>
            <a:off x="2162195" y="5361672"/>
            <a:ext cx="289412" cy="205190"/>
            <a:chOff x="7332663" y="3046413"/>
            <a:chExt cx="9712325" cy="6888162"/>
          </a:xfrm>
          <a:solidFill>
            <a:schemeClr val="tx1"/>
          </a:solidFill>
          <a:effectLst/>
        </p:grpSpPr>
        <p:sp>
          <p:nvSpPr>
            <p:cNvPr id="200" name="Freeform 199"/>
            <p:cNvSpPr>
              <a:spLocks/>
            </p:cNvSpPr>
            <p:nvPr/>
          </p:nvSpPr>
          <p:spPr bwMode="auto">
            <a:xfrm>
              <a:off x="7332663" y="3046413"/>
              <a:ext cx="9712325" cy="2898775"/>
            </a:xfrm>
            <a:custGeom>
              <a:avLst/>
              <a:gdLst>
                <a:gd name="T0" fmla="*/ 0 w 2590"/>
                <a:gd name="T1" fmla="*/ 542 h 773"/>
                <a:gd name="T2" fmla="*/ 231 w 2590"/>
                <a:gd name="T3" fmla="*/ 773 h 773"/>
                <a:gd name="T4" fmla="*/ 1295 w 2590"/>
                <a:gd name="T5" fmla="*/ 327 h 773"/>
                <a:gd name="T6" fmla="*/ 2359 w 2590"/>
                <a:gd name="T7" fmla="*/ 773 h 773"/>
                <a:gd name="T8" fmla="*/ 2590 w 2590"/>
                <a:gd name="T9" fmla="*/ 542 h 773"/>
                <a:gd name="T10" fmla="*/ 1295 w 2590"/>
                <a:gd name="T11" fmla="*/ 0 h 773"/>
                <a:gd name="T12" fmla="*/ 0 w 2590"/>
                <a:gd name="T13" fmla="*/ 542 h 773"/>
              </a:gdLst>
              <a:ahLst/>
              <a:cxnLst>
                <a:cxn ang="0">
                  <a:pos x="T0" y="T1"/>
                </a:cxn>
                <a:cxn ang="0">
                  <a:pos x="T2" y="T3"/>
                </a:cxn>
                <a:cxn ang="0">
                  <a:pos x="T4" y="T5"/>
                </a:cxn>
                <a:cxn ang="0">
                  <a:pos x="T6" y="T7"/>
                </a:cxn>
                <a:cxn ang="0">
                  <a:pos x="T8" y="T9"/>
                </a:cxn>
                <a:cxn ang="0">
                  <a:pos x="T10" y="T11"/>
                </a:cxn>
                <a:cxn ang="0">
                  <a:pos x="T12" y="T13"/>
                </a:cxn>
              </a:cxnLst>
              <a:rect l="0" t="0" r="r" b="b"/>
              <a:pathLst>
                <a:path w="2590" h="773">
                  <a:moveTo>
                    <a:pt x="0" y="542"/>
                  </a:moveTo>
                  <a:cubicBezTo>
                    <a:pt x="231" y="773"/>
                    <a:pt x="231" y="773"/>
                    <a:pt x="231" y="773"/>
                  </a:cubicBezTo>
                  <a:cubicBezTo>
                    <a:pt x="502" y="497"/>
                    <a:pt x="879" y="327"/>
                    <a:pt x="1295" y="327"/>
                  </a:cubicBezTo>
                  <a:cubicBezTo>
                    <a:pt x="1711" y="327"/>
                    <a:pt x="2088" y="497"/>
                    <a:pt x="2359" y="773"/>
                  </a:cubicBezTo>
                  <a:cubicBezTo>
                    <a:pt x="2590" y="542"/>
                    <a:pt x="2590" y="542"/>
                    <a:pt x="2590" y="542"/>
                  </a:cubicBezTo>
                  <a:cubicBezTo>
                    <a:pt x="2260" y="207"/>
                    <a:pt x="1801" y="0"/>
                    <a:pt x="1295" y="0"/>
                  </a:cubicBezTo>
                  <a:cubicBezTo>
                    <a:pt x="789" y="0"/>
                    <a:pt x="330" y="207"/>
                    <a:pt x="0" y="542"/>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00"/>
            <p:cNvSpPr>
              <a:spLocks/>
            </p:cNvSpPr>
            <p:nvPr/>
          </p:nvSpPr>
          <p:spPr bwMode="auto">
            <a:xfrm>
              <a:off x="9064625" y="5494338"/>
              <a:ext cx="6246813" cy="2179637"/>
            </a:xfrm>
            <a:custGeom>
              <a:avLst/>
              <a:gdLst>
                <a:gd name="T0" fmla="*/ 0 w 1666"/>
                <a:gd name="T1" fmla="*/ 350 h 581"/>
                <a:gd name="T2" fmla="*/ 231 w 1666"/>
                <a:gd name="T3" fmla="*/ 581 h 581"/>
                <a:gd name="T4" fmla="*/ 231 w 1666"/>
                <a:gd name="T5" fmla="*/ 581 h 581"/>
                <a:gd name="T6" fmla="*/ 790 w 1666"/>
                <a:gd name="T7" fmla="*/ 328 h 581"/>
                <a:gd name="T8" fmla="*/ 833 w 1666"/>
                <a:gd name="T9" fmla="*/ 327 h 581"/>
                <a:gd name="T10" fmla="*/ 876 w 1666"/>
                <a:gd name="T11" fmla="*/ 328 h 581"/>
                <a:gd name="T12" fmla="*/ 1436 w 1666"/>
                <a:gd name="T13" fmla="*/ 581 h 581"/>
                <a:gd name="T14" fmla="*/ 1436 w 1666"/>
                <a:gd name="T15" fmla="*/ 581 h 581"/>
                <a:gd name="T16" fmla="*/ 1666 w 1666"/>
                <a:gd name="T17" fmla="*/ 350 h 581"/>
                <a:gd name="T18" fmla="*/ 833 w 1666"/>
                <a:gd name="T19" fmla="*/ 0 h 581"/>
                <a:gd name="T20" fmla="*/ 0 w 1666"/>
                <a:gd name="T21" fmla="*/ 3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581">
                  <a:moveTo>
                    <a:pt x="0" y="350"/>
                  </a:moveTo>
                  <a:cubicBezTo>
                    <a:pt x="231" y="581"/>
                    <a:pt x="231" y="581"/>
                    <a:pt x="231" y="581"/>
                  </a:cubicBezTo>
                  <a:cubicBezTo>
                    <a:pt x="231" y="581"/>
                    <a:pt x="231" y="581"/>
                    <a:pt x="231" y="581"/>
                  </a:cubicBezTo>
                  <a:cubicBezTo>
                    <a:pt x="374" y="434"/>
                    <a:pt x="571" y="339"/>
                    <a:pt x="790" y="328"/>
                  </a:cubicBezTo>
                  <a:cubicBezTo>
                    <a:pt x="804" y="327"/>
                    <a:pt x="819" y="327"/>
                    <a:pt x="833" y="327"/>
                  </a:cubicBezTo>
                  <a:cubicBezTo>
                    <a:pt x="848" y="327"/>
                    <a:pt x="862" y="327"/>
                    <a:pt x="876" y="328"/>
                  </a:cubicBezTo>
                  <a:cubicBezTo>
                    <a:pt x="1095" y="339"/>
                    <a:pt x="1292" y="434"/>
                    <a:pt x="1436" y="581"/>
                  </a:cubicBezTo>
                  <a:cubicBezTo>
                    <a:pt x="1436" y="581"/>
                    <a:pt x="1436" y="581"/>
                    <a:pt x="1436" y="581"/>
                  </a:cubicBezTo>
                  <a:cubicBezTo>
                    <a:pt x="1666" y="350"/>
                    <a:pt x="1666" y="350"/>
                    <a:pt x="1666" y="350"/>
                  </a:cubicBezTo>
                  <a:cubicBezTo>
                    <a:pt x="1454" y="135"/>
                    <a:pt x="1159" y="0"/>
                    <a:pt x="833" y="0"/>
                  </a:cubicBezTo>
                  <a:cubicBezTo>
                    <a:pt x="507" y="0"/>
                    <a:pt x="212" y="135"/>
                    <a:pt x="0" y="35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01"/>
            <p:cNvSpPr>
              <a:spLocks/>
            </p:cNvSpPr>
            <p:nvPr/>
          </p:nvSpPr>
          <p:spPr bwMode="auto">
            <a:xfrm>
              <a:off x="10793413" y="7947025"/>
              <a:ext cx="2789238" cy="1987550"/>
            </a:xfrm>
            <a:custGeom>
              <a:avLst/>
              <a:gdLst>
                <a:gd name="T0" fmla="*/ 0 w 744"/>
                <a:gd name="T1" fmla="*/ 158 h 530"/>
                <a:gd name="T2" fmla="*/ 231 w 744"/>
                <a:gd name="T3" fmla="*/ 389 h 530"/>
                <a:gd name="T4" fmla="*/ 372 w 744"/>
                <a:gd name="T5" fmla="*/ 530 h 530"/>
                <a:gd name="T6" fmla="*/ 513 w 744"/>
                <a:gd name="T7" fmla="*/ 389 h 530"/>
                <a:gd name="T8" fmla="*/ 744 w 744"/>
                <a:gd name="T9" fmla="*/ 158 h 530"/>
                <a:gd name="T10" fmla="*/ 372 w 744"/>
                <a:gd name="T11" fmla="*/ 0 h 530"/>
                <a:gd name="T12" fmla="*/ 0 w 744"/>
                <a:gd name="T13" fmla="*/ 158 h 530"/>
              </a:gdLst>
              <a:ahLst/>
              <a:cxnLst>
                <a:cxn ang="0">
                  <a:pos x="T0" y="T1"/>
                </a:cxn>
                <a:cxn ang="0">
                  <a:pos x="T2" y="T3"/>
                </a:cxn>
                <a:cxn ang="0">
                  <a:pos x="T4" y="T5"/>
                </a:cxn>
                <a:cxn ang="0">
                  <a:pos x="T6" y="T7"/>
                </a:cxn>
                <a:cxn ang="0">
                  <a:pos x="T8" y="T9"/>
                </a:cxn>
                <a:cxn ang="0">
                  <a:pos x="T10" y="T11"/>
                </a:cxn>
                <a:cxn ang="0">
                  <a:pos x="T12" y="T13"/>
                </a:cxn>
              </a:cxnLst>
              <a:rect l="0" t="0" r="r" b="b"/>
              <a:pathLst>
                <a:path w="744" h="530">
                  <a:moveTo>
                    <a:pt x="0" y="158"/>
                  </a:moveTo>
                  <a:cubicBezTo>
                    <a:pt x="231" y="389"/>
                    <a:pt x="231" y="389"/>
                    <a:pt x="231" y="389"/>
                  </a:cubicBezTo>
                  <a:cubicBezTo>
                    <a:pt x="372" y="530"/>
                    <a:pt x="372" y="530"/>
                    <a:pt x="372" y="530"/>
                  </a:cubicBezTo>
                  <a:cubicBezTo>
                    <a:pt x="513" y="389"/>
                    <a:pt x="513" y="389"/>
                    <a:pt x="513" y="389"/>
                  </a:cubicBezTo>
                  <a:cubicBezTo>
                    <a:pt x="744" y="158"/>
                    <a:pt x="744" y="158"/>
                    <a:pt x="744" y="158"/>
                  </a:cubicBezTo>
                  <a:cubicBezTo>
                    <a:pt x="650" y="60"/>
                    <a:pt x="518" y="0"/>
                    <a:pt x="372" y="0"/>
                  </a:cubicBezTo>
                  <a:cubicBezTo>
                    <a:pt x="226" y="0"/>
                    <a:pt x="94" y="60"/>
                    <a:pt x="0" y="15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grpSp>
        <p:nvGrpSpPr>
          <p:cNvPr id="143" name="Group 26"/>
          <p:cNvGrpSpPr/>
          <p:nvPr/>
        </p:nvGrpSpPr>
        <p:grpSpPr>
          <a:xfrm>
            <a:off x="3701801" y="5291513"/>
            <a:ext cx="343602" cy="351088"/>
            <a:chOff x="734284" y="1272055"/>
            <a:chExt cx="587689" cy="600493"/>
          </a:xfrm>
          <a:solidFill>
            <a:schemeClr val="tx1"/>
          </a:solidFill>
        </p:grpSpPr>
        <p:sp>
          <p:nvSpPr>
            <p:cNvPr id="144" name="Freeform 143"/>
            <p:cNvSpPr>
              <a:spLocks noEditPoints="1"/>
            </p:cNvSpPr>
            <p:nvPr/>
          </p:nvSpPr>
          <p:spPr bwMode="auto">
            <a:xfrm>
              <a:off x="1114638"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54" name="Freeform 153"/>
            <p:cNvSpPr>
              <a:spLocks noEditPoints="1"/>
            </p:cNvSpPr>
            <p:nvPr/>
          </p:nvSpPr>
          <p:spPr bwMode="auto">
            <a:xfrm>
              <a:off x="734284"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55" name="Freeform 154"/>
            <p:cNvSpPr>
              <a:spLocks noEditPoints="1"/>
            </p:cNvSpPr>
            <p:nvPr/>
          </p:nvSpPr>
          <p:spPr bwMode="auto">
            <a:xfrm>
              <a:off x="898265" y="1272055"/>
              <a:ext cx="261737" cy="60049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grpSp>
      <p:grpSp>
        <p:nvGrpSpPr>
          <p:cNvPr id="159" name="Group 23"/>
          <p:cNvGrpSpPr/>
          <p:nvPr/>
        </p:nvGrpSpPr>
        <p:grpSpPr>
          <a:xfrm>
            <a:off x="2024931" y="4755029"/>
            <a:ext cx="261872" cy="262088"/>
            <a:chOff x="-1687512" y="-1771651"/>
            <a:chExt cx="1931988" cy="1933576"/>
          </a:xfrm>
          <a:solidFill>
            <a:schemeClr val="tx1"/>
          </a:solidFill>
          <a:effectLst/>
        </p:grpSpPr>
        <p:sp>
          <p:nvSpPr>
            <p:cNvPr id="188" name="Freeform 187"/>
            <p:cNvSpPr>
              <a:spLocks/>
            </p:cNvSpPr>
            <p:nvPr/>
          </p:nvSpPr>
          <p:spPr bwMode="auto">
            <a:xfrm>
              <a:off x="-879475" y="-1238250"/>
              <a:ext cx="1123950" cy="1398588"/>
            </a:xfrm>
            <a:custGeom>
              <a:avLst/>
              <a:gdLst>
                <a:gd name="T0" fmla="*/ 371 w 1119"/>
                <a:gd name="T1" fmla="*/ 805 h 1393"/>
                <a:gd name="T2" fmla="*/ 0 w 1119"/>
                <a:gd name="T3" fmla="*/ 1393 h 1393"/>
                <a:gd name="T4" fmla="*/ 217 w 1119"/>
                <a:gd name="T5" fmla="*/ 1393 h 1393"/>
                <a:gd name="T6" fmla="*/ 574 w 1119"/>
                <a:gd name="T7" fmla="*/ 854 h 1393"/>
                <a:gd name="T8" fmla="*/ 1119 w 1119"/>
                <a:gd name="T9" fmla="*/ 256 h 1393"/>
                <a:gd name="T10" fmla="*/ 1119 w 1119"/>
                <a:gd name="T11" fmla="*/ 0 h 1393"/>
                <a:gd name="T12" fmla="*/ 371 w 1119"/>
                <a:gd name="T13" fmla="*/ 805 h 1393"/>
              </a:gdLst>
              <a:ahLst/>
              <a:cxnLst>
                <a:cxn ang="0">
                  <a:pos x="T0" y="T1"/>
                </a:cxn>
                <a:cxn ang="0">
                  <a:pos x="T2" y="T3"/>
                </a:cxn>
                <a:cxn ang="0">
                  <a:pos x="T4" y="T5"/>
                </a:cxn>
                <a:cxn ang="0">
                  <a:pos x="T6" y="T7"/>
                </a:cxn>
                <a:cxn ang="0">
                  <a:pos x="T8" y="T9"/>
                </a:cxn>
                <a:cxn ang="0">
                  <a:pos x="T10" y="T11"/>
                </a:cxn>
                <a:cxn ang="0">
                  <a:pos x="T12" y="T13"/>
                </a:cxn>
              </a:cxnLst>
              <a:rect l="0" t="0" r="r" b="b"/>
              <a:pathLst>
                <a:path w="1119" h="1393">
                  <a:moveTo>
                    <a:pt x="371" y="805"/>
                  </a:moveTo>
                  <a:cubicBezTo>
                    <a:pt x="250" y="973"/>
                    <a:pt x="126" y="1171"/>
                    <a:pt x="0" y="1393"/>
                  </a:cubicBezTo>
                  <a:cubicBezTo>
                    <a:pt x="217" y="1393"/>
                    <a:pt x="217" y="1393"/>
                    <a:pt x="217" y="1393"/>
                  </a:cubicBezTo>
                  <a:cubicBezTo>
                    <a:pt x="338" y="1190"/>
                    <a:pt x="458" y="1009"/>
                    <a:pt x="574" y="854"/>
                  </a:cubicBezTo>
                  <a:cubicBezTo>
                    <a:pt x="720" y="660"/>
                    <a:pt x="903" y="459"/>
                    <a:pt x="1119" y="256"/>
                  </a:cubicBezTo>
                  <a:cubicBezTo>
                    <a:pt x="1119" y="0"/>
                    <a:pt x="1119" y="0"/>
                    <a:pt x="1119" y="0"/>
                  </a:cubicBezTo>
                  <a:cubicBezTo>
                    <a:pt x="808" y="276"/>
                    <a:pt x="556" y="546"/>
                    <a:pt x="371" y="80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93" name="Freeform 192"/>
            <p:cNvSpPr>
              <a:spLocks/>
            </p:cNvSpPr>
            <p:nvPr/>
          </p:nvSpPr>
          <p:spPr bwMode="auto">
            <a:xfrm>
              <a:off x="-1687512" y="-1771651"/>
              <a:ext cx="1050925" cy="1341438"/>
            </a:xfrm>
            <a:custGeom>
              <a:avLst/>
              <a:gdLst>
                <a:gd name="T0" fmla="*/ 1047 w 1047"/>
                <a:gd name="T1" fmla="*/ 0 h 1334"/>
                <a:gd name="T2" fmla="*/ 128 w 1047"/>
                <a:gd name="T3" fmla="*/ 0 h 1334"/>
                <a:gd name="T4" fmla="*/ 0 w 1047"/>
                <a:gd name="T5" fmla="*/ 128 h 1334"/>
                <a:gd name="T6" fmla="*/ 0 w 1047"/>
                <a:gd name="T7" fmla="*/ 1334 h 1334"/>
                <a:gd name="T8" fmla="*/ 339 w 1047"/>
                <a:gd name="T9" fmla="*/ 810 h 1334"/>
                <a:gd name="T10" fmla="*/ 1047 w 1047"/>
                <a:gd name="T11" fmla="*/ 0 h 1334"/>
              </a:gdLst>
              <a:ahLst/>
              <a:cxnLst>
                <a:cxn ang="0">
                  <a:pos x="T0" y="T1"/>
                </a:cxn>
                <a:cxn ang="0">
                  <a:pos x="T2" y="T3"/>
                </a:cxn>
                <a:cxn ang="0">
                  <a:pos x="T4" y="T5"/>
                </a:cxn>
                <a:cxn ang="0">
                  <a:pos x="T6" y="T7"/>
                </a:cxn>
                <a:cxn ang="0">
                  <a:pos x="T8" y="T9"/>
                </a:cxn>
                <a:cxn ang="0">
                  <a:pos x="T10" y="T11"/>
                </a:cxn>
              </a:cxnLst>
              <a:rect l="0" t="0" r="r" b="b"/>
              <a:pathLst>
                <a:path w="1047" h="1334">
                  <a:moveTo>
                    <a:pt x="1047" y="0"/>
                  </a:moveTo>
                  <a:cubicBezTo>
                    <a:pt x="128" y="0"/>
                    <a:pt x="128" y="0"/>
                    <a:pt x="128" y="0"/>
                  </a:cubicBezTo>
                  <a:cubicBezTo>
                    <a:pt x="58" y="0"/>
                    <a:pt x="0" y="58"/>
                    <a:pt x="0" y="128"/>
                  </a:cubicBezTo>
                  <a:cubicBezTo>
                    <a:pt x="0" y="1334"/>
                    <a:pt x="0" y="1334"/>
                    <a:pt x="0" y="1334"/>
                  </a:cubicBezTo>
                  <a:cubicBezTo>
                    <a:pt x="113" y="1142"/>
                    <a:pt x="227" y="966"/>
                    <a:pt x="339" y="810"/>
                  </a:cubicBezTo>
                  <a:cubicBezTo>
                    <a:pt x="522" y="554"/>
                    <a:pt x="760" y="281"/>
                    <a:pt x="1047"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95" name="Freeform 194"/>
            <p:cNvSpPr>
              <a:spLocks/>
            </p:cNvSpPr>
            <p:nvPr/>
          </p:nvSpPr>
          <p:spPr bwMode="auto">
            <a:xfrm>
              <a:off x="-1687512" y="-1771651"/>
              <a:ext cx="1931988" cy="1933576"/>
            </a:xfrm>
            <a:custGeom>
              <a:avLst/>
              <a:gdLst>
                <a:gd name="T0" fmla="*/ 1796 w 1924"/>
                <a:gd name="T1" fmla="*/ 0 h 1924"/>
                <a:gd name="T2" fmla="*/ 1205 w 1924"/>
                <a:gd name="T3" fmla="*/ 0 h 1924"/>
                <a:gd name="T4" fmla="*/ 428 w 1924"/>
                <a:gd name="T5" fmla="*/ 874 h 1924"/>
                <a:gd name="T6" fmla="*/ 0 w 1924"/>
                <a:gd name="T7" fmla="*/ 1556 h 1924"/>
                <a:gd name="T8" fmla="*/ 0 w 1924"/>
                <a:gd name="T9" fmla="*/ 1795 h 1924"/>
                <a:gd name="T10" fmla="*/ 128 w 1924"/>
                <a:gd name="T11" fmla="*/ 1924 h 1924"/>
                <a:gd name="T12" fmla="*/ 623 w 1924"/>
                <a:gd name="T13" fmla="*/ 1923 h 1924"/>
                <a:gd name="T14" fmla="*/ 1046 w 1924"/>
                <a:gd name="T15" fmla="*/ 1242 h 1924"/>
                <a:gd name="T16" fmla="*/ 1924 w 1924"/>
                <a:gd name="T17" fmla="*/ 319 h 1924"/>
                <a:gd name="T18" fmla="*/ 1924 w 1924"/>
                <a:gd name="T19" fmla="*/ 128 h 1924"/>
                <a:gd name="T20" fmla="*/ 1796 w 1924"/>
                <a:gd name="T21" fmla="*/ 0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4" h="1924">
                  <a:moveTo>
                    <a:pt x="1796" y="0"/>
                  </a:moveTo>
                  <a:cubicBezTo>
                    <a:pt x="1205" y="0"/>
                    <a:pt x="1205" y="0"/>
                    <a:pt x="1205" y="0"/>
                  </a:cubicBezTo>
                  <a:cubicBezTo>
                    <a:pt x="887" y="305"/>
                    <a:pt x="626" y="599"/>
                    <a:pt x="428" y="874"/>
                  </a:cubicBezTo>
                  <a:cubicBezTo>
                    <a:pt x="286" y="1072"/>
                    <a:pt x="142" y="1302"/>
                    <a:pt x="0" y="1556"/>
                  </a:cubicBezTo>
                  <a:cubicBezTo>
                    <a:pt x="0" y="1795"/>
                    <a:pt x="0" y="1795"/>
                    <a:pt x="0" y="1795"/>
                  </a:cubicBezTo>
                  <a:cubicBezTo>
                    <a:pt x="0" y="1866"/>
                    <a:pt x="58" y="1924"/>
                    <a:pt x="128" y="1924"/>
                  </a:cubicBezTo>
                  <a:cubicBezTo>
                    <a:pt x="623" y="1923"/>
                    <a:pt x="623" y="1923"/>
                    <a:pt x="623" y="1923"/>
                  </a:cubicBezTo>
                  <a:cubicBezTo>
                    <a:pt x="766" y="1663"/>
                    <a:pt x="909" y="1434"/>
                    <a:pt x="1046" y="1242"/>
                  </a:cubicBezTo>
                  <a:cubicBezTo>
                    <a:pt x="1260" y="945"/>
                    <a:pt x="1555" y="634"/>
                    <a:pt x="1924" y="319"/>
                  </a:cubicBezTo>
                  <a:cubicBezTo>
                    <a:pt x="1924" y="128"/>
                    <a:pt x="1924" y="128"/>
                    <a:pt x="1924" y="128"/>
                  </a:cubicBezTo>
                  <a:cubicBezTo>
                    <a:pt x="1924" y="57"/>
                    <a:pt x="1866" y="0"/>
                    <a:pt x="1796"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97" name="Freeform 196"/>
            <p:cNvSpPr>
              <a:spLocks/>
            </p:cNvSpPr>
            <p:nvPr/>
          </p:nvSpPr>
          <p:spPr bwMode="auto">
            <a:xfrm>
              <a:off x="-531812" y="-827088"/>
              <a:ext cx="776288" cy="987425"/>
            </a:xfrm>
            <a:custGeom>
              <a:avLst/>
              <a:gdLst>
                <a:gd name="T0" fmla="*/ 316 w 773"/>
                <a:gd name="T1" fmla="*/ 511 h 984"/>
                <a:gd name="T2" fmla="*/ 0 w 773"/>
                <a:gd name="T3" fmla="*/ 984 h 984"/>
                <a:gd name="T4" fmla="*/ 645 w 773"/>
                <a:gd name="T5" fmla="*/ 984 h 984"/>
                <a:gd name="T6" fmla="*/ 773 w 773"/>
                <a:gd name="T7" fmla="*/ 856 h 984"/>
                <a:gd name="T8" fmla="*/ 773 w 773"/>
                <a:gd name="T9" fmla="*/ 0 h 984"/>
                <a:gd name="T10" fmla="*/ 316 w 773"/>
                <a:gd name="T11" fmla="*/ 511 h 984"/>
              </a:gdLst>
              <a:ahLst/>
              <a:cxnLst>
                <a:cxn ang="0">
                  <a:pos x="T0" y="T1"/>
                </a:cxn>
                <a:cxn ang="0">
                  <a:pos x="T2" y="T3"/>
                </a:cxn>
                <a:cxn ang="0">
                  <a:pos x="T4" y="T5"/>
                </a:cxn>
                <a:cxn ang="0">
                  <a:pos x="T6" y="T7"/>
                </a:cxn>
                <a:cxn ang="0">
                  <a:pos x="T8" y="T9"/>
                </a:cxn>
                <a:cxn ang="0">
                  <a:pos x="T10" y="T11"/>
                </a:cxn>
              </a:cxnLst>
              <a:rect l="0" t="0" r="r" b="b"/>
              <a:pathLst>
                <a:path w="773" h="984">
                  <a:moveTo>
                    <a:pt x="316" y="511"/>
                  </a:moveTo>
                  <a:cubicBezTo>
                    <a:pt x="214" y="649"/>
                    <a:pt x="107" y="808"/>
                    <a:pt x="0" y="984"/>
                  </a:cubicBezTo>
                  <a:cubicBezTo>
                    <a:pt x="645" y="984"/>
                    <a:pt x="645" y="984"/>
                    <a:pt x="645" y="984"/>
                  </a:cubicBezTo>
                  <a:cubicBezTo>
                    <a:pt x="715" y="984"/>
                    <a:pt x="773" y="927"/>
                    <a:pt x="773" y="856"/>
                  </a:cubicBezTo>
                  <a:cubicBezTo>
                    <a:pt x="773" y="0"/>
                    <a:pt x="773" y="0"/>
                    <a:pt x="773" y="0"/>
                  </a:cubicBezTo>
                  <a:cubicBezTo>
                    <a:pt x="594" y="173"/>
                    <a:pt x="441" y="345"/>
                    <a:pt x="316" y="511"/>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1" name="Group 140"/>
          <p:cNvGrpSpPr/>
          <p:nvPr/>
        </p:nvGrpSpPr>
        <p:grpSpPr>
          <a:xfrm>
            <a:off x="6833627" y="4607793"/>
            <a:ext cx="1677327" cy="1103689"/>
            <a:chOff x="6833627" y="4607794"/>
            <a:chExt cx="1677327" cy="697446"/>
          </a:xfrm>
        </p:grpSpPr>
        <p:sp>
          <p:nvSpPr>
            <p:cNvPr id="142" name="Rounded Rectangle 141"/>
            <p:cNvSpPr/>
            <p:nvPr/>
          </p:nvSpPr>
          <p:spPr>
            <a:xfrm>
              <a:off x="6833627" y="4607794"/>
              <a:ext cx="1677327" cy="69744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6" name="TextBox 162"/>
            <p:cNvSpPr txBox="1">
              <a:spLocks noChangeArrowheads="1"/>
            </p:cNvSpPr>
            <p:nvPr/>
          </p:nvSpPr>
          <p:spPr bwMode="auto">
            <a:xfrm>
              <a:off x="7301132" y="4712535"/>
              <a:ext cx="1139483" cy="515320"/>
            </a:xfrm>
            <a:prstGeom prst="rect">
              <a:avLst/>
            </a:prstGeom>
            <a:noFill/>
            <a:ln w="9525">
              <a:noFill/>
              <a:miter lim="800000"/>
              <a:headEnd/>
              <a:tailEnd/>
            </a:ln>
            <a:effectLst/>
          </p:spPr>
          <p:txBody>
            <a:bodyPr wrap="square" tIns="72000" bIns="36000" anchor="ctr" anchorCtr="0">
              <a:spAutoFit/>
            </a:bodyPr>
            <a:lstStyle/>
            <a:p>
              <a:pPr rtl="0">
                <a:lnSpc>
                  <a:spcPct val="90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 Prime</a:t>
              </a:r>
            </a:p>
            <a:p>
              <a:pPr rtl="0">
                <a:lnSpc>
                  <a:spcPct val="90000"/>
                </a:lnSpc>
                <a:spcBef>
                  <a:spcPct val="40000"/>
                </a:spcBef>
                <a:buClr>
                  <a:srgbClr val="59B7D9"/>
                </a:buClr>
                <a:buSzPct val="100000"/>
                <a:buFont typeface="Wingdings" pitchFamily="2" charset="2"/>
                <a:buNone/>
                <a:defRPr/>
              </a:pPr>
              <a:r>
                <a:rPr lang="en-US" sz="1200" dirty="0" smtClean="0">
                  <a:solidFill>
                    <a:srgbClr val="FFFFFF"/>
                  </a:solidFill>
                  <a:latin typeface="Arial" pitchFamily="34" charset="0"/>
                  <a:ea typeface="ＭＳ Ｐゴシック"/>
                  <a:cs typeface="ＭＳ Ｐゴシック"/>
                </a:rPr>
                <a:t>Infrastructure</a:t>
              </a:r>
              <a:endParaRPr lang="en-US" sz="1200" kern="1200" dirty="0">
                <a:solidFill>
                  <a:srgbClr val="FFFFFF"/>
                </a:solidFill>
                <a:latin typeface="Arial" pitchFamily="34" charset="0"/>
                <a:ea typeface="ＭＳ Ｐゴシック"/>
                <a:cs typeface="ＭＳ Ｐゴシック"/>
              </a:endParaRPr>
            </a:p>
          </p:txBody>
        </p:sp>
        <p:sp>
          <p:nvSpPr>
            <p:cNvPr id="198" name="Freeform 56"/>
            <p:cNvSpPr>
              <a:spLocks noEditPoints="1"/>
            </p:cNvSpPr>
            <p:nvPr/>
          </p:nvSpPr>
          <p:spPr bwMode="auto">
            <a:xfrm>
              <a:off x="6964605" y="4796678"/>
              <a:ext cx="335114" cy="330075"/>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spTree>
    <p:extLst>
      <p:ext uri="{BB962C8B-B14F-4D97-AF65-F5344CB8AC3E}">
        <p14:creationId xmlns:mc="http://schemas.openxmlformats.org/markup-compatibility/2006" xmlns:mv="urn:schemas-microsoft-com:mac:vml" xmlns:p14="http://schemas.microsoft.com/office/powerpoint/2010/main" xmlns="" val="1231407919"/>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outVertical)">
                                      <p:cBhvr>
                                        <p:cTn id="7" dur="1000"/>
                                        <p:tgtEl>
                                          <p:spTgt spid="1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Use this </a:t>
            </a:r>
            <a:r>
              <a:rPr lang="en-US" dirty="0" smtClean="0"/>
              <a:t>Deck</a:t>
            </a:r>
            <a:endParaRPr lang="en-US" dirty="0"/>
          </a:p>
        </p:txBody>
      </p:sp>
      <p:sp>
        <p:nvSpPr>
          <p:cNvPr id="7" name="Text Placeholder 6"/>
          <p:cNvSpPr>
            <a:spLocks noGrp="1"/>
          </p:cNvSpPr>
          <p:nvPr>
            <p:ph type="body" sz="quarter" idx="11"/>
          </p:nvPr>
        </p:nvSpPr>
        <p:spPr>
          <a:xfrm>
            <a:off x="4983480" y="310896"/>
            <a:ext cx="3895344" cy="6208776"/>
          </a:xfrm>
        </p:spPr>
        <p:txBody>
          <a:bodyPr/>
          <a:lstStyle/>
          <a:p>
            <a:r>
              <a:rPr lang="en-US" dirty="0"/>
              <a:t>This deck provides the framework for discussing BYOD with customers, outlines the various BYOD use cases, and provides a what-to-sell framework for </a:t>
            </a:r>
            <a:r>
              <a:rPr lang="en-US" dirty="0" err="1"/>
              <a:t>BYOD</a:t>
            </a:r>
            <a:r>
              <a:rPr lang="en-US" dirty="0"/>
              <a:t> </a:t>
            </a:r>
            <a:r>
              <a:rPr lang="en-US" dirty="0" smtClean="0"/>
              <a:t>deployments.</a:t>
            </a:r>
            <a:endParaRPr lang="en-US" dirty="0"/>
          </a:p>
          <a:p>
            <a:r>
              <a:rPr lang="en-US" dirty="0"/>
              <a:t>Feel free to customize the deck, based on customer-specific BYOD deployment </a:t>
            </a:r>
            <a:r>
              <a:rPr lang="en-US" dirty="0" smtClean="0"/>
              <a:t>requirements.</a:t>
            </a:r>
            <a:endParaRPr lang="en-US" dirty="0"/>
          </a:p>
          <a:p>
            <a:r>
              <a:rPr lang="en-US" dirty="0"/>
              <a:t>View the deck in slide-show mode prior to reviewing with </a:t>
            </a:r>
            <a:r>
              <a:rPr lang="en-US" dirty="0" smtClean="0"/>
              <a:t>customers.</a:t>
            </a:r>
            <a:endParaRPr lang="en-US" dirty="0" smtClean="0"/>
          </a:p>
          <a:p>
            <a:r>
              <a:rPr lang="en-US" dirty="0" smtClean="0"/>
              <a:t>This presentation will go through frequent updates. </a:t>
            </a:r>
            <a:r>
              <a:rPr lang="en-US" dirty="0" smtClean="0">
                <a:hlinkClick r:id="rId3"/>
              </a:rPr>
              <a:t>Get the latest version of the </a:t>
            </a:r>
            <a:r>
              <a:rPr lang="en-US" dirty="0" smtClean="0">
                <a:hlinkClick r:id="rId3"/>
              </a:rPr>
              <a:t>presentation here</a:t>
            </a:r>
            <a:r>
              <a:rPr lang="en-US" dirty="0" smtClean="0"/>
              <a:t>.</a:t>
            </a: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 val="77854216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8" descr="\\MV-FS\Projects\Cisco\References\Brand Assets\Kubrick Icons\Device Icons\Device_terminal_3046_default_256.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281976" y="2168368"/>
            <a:ext cx="2134112" cy="21341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4" name="Rectangle 393"/>
          <p:cNvSpPr>
            <a:spLocks noChangeArrowheads="1"/>
          </p:cNvSpPr>
          <p:nvPr/>
        </p:nvSpPr>
        <p:spPr bwMode="auto">
          <a:xfrm>
            <a:off x="2132658" y="2651786"/>
            <a:ext cx="3255270" cy="2253886"/>
          </a:xfrm>
          <a:prstGeom prst="rect">
            <a:avLst/>
          </a:prstGeom>
          <a:solidFill>
            <a:schemeClr val="accent5">
              <a:alpha val="25000"/>
            </a:schemeClr>
          </a:solidFill>
          <a:ln w="19050">
            <a:solidFill>
              <a:srgbClr val="FFFFFF"/>
            </a:solidFill>
            <a:prstDash val="sysDot"/>
            <a:round/>
            <a:headEnd/>
            <a:tailEnd/>
          </a:ln>
        </p:spPr>
        <p:txBody>
          <a:bodyPr wrap="square" lIns="82124" tIns="41061" rIns="82124" bIns="41061">
            <a:prstTxWarp prst="textNoShape">
              <a:avLst/>
            </a:prstTxWarp>
            <a:spAutoFit/>
          </a:bodyPr>
          <a:lstStyle/>
          <a:p>
            <a:pPr algn="l" defTabSz="814388" rtl="0"/>
            <a:endParaRPr lang="en-US" kern="1200" dirty="0">
              <a:solidFill>
                <a:srgbClr val="000000"/>
              </a:solidFill>
              <a:latin typeface="Arial"/>
              <a:ea typeface="+mn-ea"/>
              <a:cs typeface="+mn-cs"/>
            </a:endParaRPr>
          </a:p>
        </p:txBody>
      </p:sp>
      <p:sp>
        <p:nvSpPr>
          <p:cNvPr id="5" name="Title 4"/>
          <p:cNvSpPr>
            <a:spLocks noGrp="1"/>
          </p:cNvSpPr>
          <p:nvPr>
            <p:ph type="title"/>
          </p:nvPr>
        </p:nvSpPr>
        <p:spPr/>
        <p:txBody>
          <a:bodyPr/>
          <a:lstStyle/>
          <a:p>
            <a:r>
              <a:rPr lang="en-US" dirty="0" smtClean="0"/>
              <a:t>Simplified On-Boarding for BYOD</a:t>
            </a:r>
            <a:endParaRPr lang="en-US" dirty="0"/>
          </a:p>
        </p:txBody>
      </p:sp>
      <p:sp>
        <p:nvSpPr>
          <p:cNvPr id="15" name="Text Placeholder 14"/>
          <p:cNvSpPr>
            <a:spLocks noGrp="1"/>
          </p:cNvSpPr>
          <p:nvPr>
            <p:ph type="body" sz="quarter" idx="11"/>
          </p:nvPr>
        </p:nvSpPr>
        <p:spPr/>
        <p:txBody>
          <a:bodyPr/>
          <a:lstStyle/>
          <a:p>
            <a:r>
              <a:rPr lang="en-US" sz="2200" spc="-80" dirty="0" smtClean="0"/>
              <a:t>ASA, AnyConnect, WSA, ScanSafe for Remote Access and Web Security</a:t>
            </a:r>
            <a:endParaRPr lang="en-US" sz="2200" spc="-80" dirty="0"/>
          </a:p>
        </p:txBody>
      </p:sp>
      <p:sp>
        <p:nvSpPr>
          <p:cNvPr id="114" name="Rectangle 113"/>
          <p:cNvSpPr/>
          <p:nvPr/>
        </p:nvSpPr>
        <p:spPr>
          <a:xfrm>
            <a:off x="0" y="5178510"/>
            <a:ext cx="9143998" cy="1631865"/>
          </a:xfrm>
          <a:prstGeom prst="rect">
            <a:avLst/>
          </a:prstGeom>
          <a:gradFill flip="none" rotWithShape="1">
            <a:gsLst>
              <a:gs pos="0">
                <a:srgbClr val="5C5E6C"/>
              </a:gs>
              <a:gs pos="100000">
                <a:srgbClr val="5C5E6C">
                  <a:alpha val="59000"/>
                </a:srgbClr>
              </a:gs>
            </a:gsLst>
            <a:lin ang="13500000" scaled="1"/>
            <a:tileRect/>
          </a:gradFill>
          <a:ln w="25400">
            <a:noFill/>
            <a:round/>
            <a:headEnd/>
            <a:tailEnd/>
          </a:ln>
          <a:effectLst>
            <a:outerShdw dist="38100" dir="5400000" algn="t" rotWithShape="0">
              <a:srgbClr val="808080">
                <a:alpha val="39999"/>
              </a:srgbClr>
            </a:outerShdw>
          </a:effectLst>
        </p:spPr>
        <p:txBody>
          <a:bodyPr anchor="ctr"/>
          <a:lstStyle/>
          <a:p>
            <a:endParaRPr lang="en-US" dirty="0">
              <a:solidFill>
                <a:srgbClr val="FFFFFF"/>
              </a:solidFill>
              <a:latin typeface="CiscoSans ExtraLight" pitchFamily="34" charset="0"/>
            </a:endParaRPr>
          </a:p>
        </p:txBody>
      </p:sp>
      <p:sp>
        <p:nvSpPr>
          <p:cNvPr id="199" name="Text Placeholder 2"/>
          <p:cNvSpPr txBox="1">
            <a:spLocks/>
          </p:cNvSpPr>
          <p:nvPr/>
        </p:nvSpPr>
        <p:spPr>
          <a:xfrm>
            <a:off x="6446108" y="5308024"/>
            <a:ext cx="2291492"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Experience</a:t>
            </a:r>
          </a:p>
          <a:p>
            <a:r>
              <a:rPr lang="en-US" sz="1400" b="0" dirty="0" smtClean="0">
                <a:solidFill>
                  <a:srgbClr val="FFFFFF"/>
                </a:solidFill>
              </a:rPr>
              <a:t>Connectivity that is intelligent, simple, and always on</a:t>
            </a:r>
            <a:endParaRPr lang="en-US" sz="1400" b="0" dirty="0">
              <a:solidFill>
                <a:srgbClr val="FFFFFF"/>
              </a:solidFill>
            </a:endParaRPr>
          </a:p>
        </p:txBody>
      </p:sp>
      <p:sp>
        <p:nvSpPr>
          <p:cNvPr id="111" name="Text Placeholder 2"/>
          <p:cNvSpPr txBox="1">
            <a:spLocks/>
          </p:cNvSpPr>
          <p:nvPr/>
        </p:nvSpPr>
        <p:spPr>
          <a:xfrm>
            <a:off x="3265715" y="5308024"/>
            <a:ext cx="2666116"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Security</a:t>
            </a:r>
            <a:endParaRPr dirty="0"/>
          </a:p>
          <a:p>
            <a:r>
              <a:rPr lang="en-US" sz="1400" b="0" dirty="0">
                <a:solidFill>
                  <a:srgbClr val="FFFFFF"/>
                </a:solidFill>
              </a:rPr>
              <a:t>Highly secure mobility across the rapidly increasing number of managed and unmanaged mobile devices</a:t>
            </a:r>
          </a:p>
        </p:txBody>
      </p:sp>
      <p:sp>
        <p:nvSpPr>
          <p:cNvPr id="112" name="Text Placeholder 2"/>
          <p:cNvSpPr txBox="1">
            <a:spLocks/>
          </p:cNvSpPr>
          <p:nvPr/>
        </p:nvSpPr>
        <p:spPr>
          <a:xfrm>
            <a:off x="114300" y="5308024"/>
            <a:ext cx="2774092" cy="1288724"/>
          </a:xfrm>
          <a:prstGeom prst="rect">
            <a:avLst/>
          </a:prstGeom>
          <a:effectLst/>
        </p:spPr>
        <p:txBody>
          <a:bodyPr lIns="137160" rIns="137160">
            <a:noAutofit/>
          </a:bodyPr>
          <a:lstStyle>
            <a:defPPr>
              <a:defRPr lang="en-US"/>
            </a:defPPr>
            <a:lvl1pPr indent="0" algn="ctr">
              <a:lnSpc>
                <a:spcPct val="95000"/>
              </a:lnSpc>
              <a:spcBef>
                <a:spcPts val="1480"/>
              </a:spcBef>
              <a:buClr>
                <a:srgbClr val="277EFD"/>
              </a:buClr>
              <a:buSzPct val="90000"/>
              <a:buFont typeface="Arial" pitchFamily="34" charset="0"/>
              <a:buNone/>
              <a:tabLst/>
              <a:defRPr sz="1600" b="1">
                <a:latin typeface="Arial"/>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Enforcement</a:t>
            </a:r>
            <a:endParaRPr dirty="0"/>
          </a:p>
          <a:p>
            <a:r>
              <a:rPr lang="en-US" sz="1400" b="0" dirty="0">
                <a:solidFill>
                  <a:srgbClr val="FFFFFF"/>
                </a:solidFill>
              </a:rPr>
              <a:t>Security policy enforcement that is context-aware, </a:t>
            </a:r>
            <a:r>
              <a:rPr lang="en-US" sz="1400" b="0" dirty="0" smtClean="0">
                <a:solidFill>
                  <a:srgbClr val="FFFFFF"/>
                </a:solidFill>
              </a:rPr>
              <a:t>comprehensive, and </a:t>
            </a:r>
            <a:r>
              <a:rPr lang="en-US" sz="1400" b="0" dirty="0">
                <a:solidFill>
                  <a:srgbClr val="FFFFFF"/>
                </a:solidFill>
              </a:rPr>
              <a:t>preemptive</a:t>
            </a:r>
          </a:p>
        </p:txBody>
      </p:sp>
      <p:grpSp>
        <p:nvGrpSpPr>
          <p:cNvPr id="44" name="Group 25"/>
          <p:cNvGrpSpPr/>
          <p:nvPr/>
        </p:nvGrpSpPr>
        <p:grpSpPr>
          <a:xfrm>
            <a:off x="2983508" y="5308025"/>
            <a:ext cx="3157799" cy="1288724"/>
            <a:chOff x="2286000" y="4648200"/>
            <a:chExt cx="2286000" cy="2003326"/>
          </a:xfrm>
          <a:effectLst/>
        </p:grpSpPr>
        <p:cxnSp>
          <p:nvCxnSpPr>
            <p:cNvPr id="45" name="Straight Connector 44"/>
            <p:cNvCxnSpPr/>
            <p:nvPr/>
          </p:nvCxnSpPr>
          <p:spPr>
            <a:xfrm>
              <a:off x="2286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4648200"/>
              <a:ext cx="0" cy="20033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a:xfrm>
            <a:off x="7569795" y="132509"/>
            <a:ext cx="1420987" cy="413589"/>
          </a:xfrm>
          <a:prstGeom prst="roundRect">
            <a:avLst>
              <a:gd name="adj" fmla="val 11565"/>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Arial"/>
              </a:rPr>
              <a:t>Security and</a:t>
            </a:r>
            <a:br>
              <a:rPr lang="en-US" sz="1100" dirty="0">
                <a:solidFill>
                  <a:srgbClr val="FFFFFF"/>
                </a:solidFill>
                <a:latin typeface="Arial"/>
              </a:rPr>
            </a:br>
            <a:r>
              <a:rPr lang="en-US" sz="1100" dirty="0">
                <a:solidFill>
                  <a:srgbClr val="FFFFFF"/>
                </a:solidFill>
                <a:latin typeface="Arial"/>
              </a:rPr>
              <a:t>Remote Access</a:t>
            </a:r>
          </a:p>
        </p:txBody>
      </p:sp>
      <p:sp>
        <p:nvSpPr>
          <p:cNvPr id="31" name="Rectangle 359"/>
          <p:cNvSpPr>
            <a:spLocks noChangeArrowheads="1"/>
          </p:cNvSpPr>
          <p:nvPr/>
        </p:nvSpPr>
        <p:spPr bwMode="auto">
          <a:xfrm>
            <a:off x="6602131" y="4116417"/>
            <a:ext cx="1519968" cy="83099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00"/>
                </a:solidFill>
                <a:latin typeface="Arial"/>
              </a:rPr>
              <a:t>Social Networking</a:t>
            </a:r>
          </a:p>
          <a:p>
            <a:pPr algn="ctr"/>
            <a:r>
              <a:rPr lang="en-US" sz="1200" b="1" dirty="0">
                <a:solidFill>
                  <a:srgbClr val="000000"/>
                </a:solidFill>
                <a:latin typeface="Arial"/>
              </a:rPr>
              <a:t>Enterprise SaaS</a:t>
            </a:r>
          </a:p>
          <a:p>
            <a:pPr algn="ctr"/>
            <a:r>
              <a:rPr lang="en-US" sz="1200" b="1" dirty="0">
                <a:solidFill>
                  <a:srgbClr val="000000"/>
                </a:solidFill>
                <a:latin typeface="Arial"/>
              </a:rPr>
              <a:t>Email</a:t>
            </a:r>
          </a:p>
          <a:p>
            <a:pPr algn="ctr"/>
            <a:r>
              <a:rPr lang="en-US" sz="1200" b="1" dirty="0">
                <a:solidFill>
                  <a:srgbClr val="000000"/>
                </a:solidFill>
                <a:latin typeface="Arial"/>
              </a:rPr>
              <a:t>News</a:t>
            </a:r>
          </a:p>
        </p:txBody>
      </p:sp>
      <p:sp>
        <p:nvSpPr>
          <p:cNvPr id="32" name="Text Box 8"/>
          <p:cNvSpPr txBox="1">
            <a:spLocks noChangeArrowheads="1"/>
          </p:cNvSpPr>
          <p:nvPr/>
        </p:nvSpPr>
        <p:spPr bwMode="auto">
          <a:xfrm>
            <a:off x="4348277" y="4016042"/>
            <a:ext cx="1136404" cy="600164"/>
          </a:xfrm>
          <a:prstGeom prst="rect">
            <a:avLst/>
          </a:prstGeom>
          <a:noFill/>
          <a:ln w="9525">
            <a:noFill/>
            <a:miter lim="800000"/>
            <a:headEnd/>
            <a:tailEnd/>
          </a:ln>
        </p:spPr>
        <p:txBody>
          <a:bodyPr wrap="square">
            <a:prstTxWarp prst="textNoShape">
              <a:avLst/>
            </a:prstTxWarp>
            <a:spAutoFit/>
          </a:bodyPr>
          <a:lstStyle/>
          <a:p>
            <a:pPr algn="ctr" defTabSz="457200" rtl="0"/>
            <a:r>
              <a:rPr lang="en-US" sz="1100" kern="1200" dirty="0">
                <a:solidFill>
                  <a:schemeClr val="accent5">
                    <a:lumMod val="50000"/>
                  </a:schemeClr>
                </a:solidFill>
                <a:latin typeface="Arial"/>
                <a:ea typeface="+mn-ea"/>
                <a:cs typeface="+mn-cs"/>
              </a:rPr>
              <a:t>Cisco Web </a:t>
            </a:r>
            <a:br>
              <a:rPr lang="en-US" sz="1100" kern="1200" dirty="0">
                <a:solidFill>
                  <a:schemeClr val="accent5">
                    <a:lumMod val="50000"/>
                  </a:schemeClr>
                </a:solidFill>
                <a:latin typeface="Arial"/>
                <a:ea typeface="+mn-ea"/>
                <a:cs typeface="+mn-cs"/>
              </a:rPr>
            </a:br>
            <a:r>
              <a:rPr lang="en-US" sz="1100" kern="1200" dirty="0">
                <a:solidFill>
                  <a:schemeClr val="accent5">
                    <a:lumMod val="50000"/>
                  </a:schemeClr>
                </a:solidFill>
                <a:latin typeface="Arial"/>
                <a:ea typeface="+mn-ea"/>
                <a:cs typeface="+mn-cs"/>
              </a:rPr>
              <a:t>Security Appliance </a:t>
            </a:r>
          </a:p>
        </p:txBody>
      </p:sp>
      <p:sp>
        <p:nvSpPr>
          <p:cNvPr id="33" name="Text Box 8"/>
          <p:cNvSpPr txBox="1">
            <a:spLocks noChangeArrowheads="1"/>
          </p:cNvSpPr>
          <p:nvPr/>
        </p:nvSpPr>
        <p:spPr bwMode="auto">
          <a:xfrm>
            <a:off x="2150628" y="2747629"/>
            <a:ext cx="2597150" cy="430887"/>
          </a:xfrm>
          <a:prstGeom prst="rect">
            <a:avLst/>
          </a:prstGeom>
          <a:noFill/>
          <a:ln w="9525">
            <a:noFill/>
            <a:miter lim="800000"/>
            <a:headEnd/>
            <a:tailEnd/>
          </a:ln>
        </p:spPr>
        <p:txBody>
          <a:bodyPr>
            <a:prstTxWarp prst="textNoShape">
              <a:avLst/>
            </a:prstTxWarp>
            <a:spAutoFit/>
          </a:bodyPr>
          <a:lstStyle/>
          <a:p>
            <a:pPr algn="ctr" defTabSz="457200" rtl="0"/>
            <a:r>
              <a:rPr lang="en-US" sz="1100" kern="1200" dirty="0">
                <a:solidFill>
                  <a:schemeClr val="accent5">
                    <a:lumMod val="50000"/>
                  </a:schemeClr>
                </a:solidFill>
                <a:latin typeface="Arial"/>
                <a:ea typeface="+mn-ea"/>
                <a:cs typeface="+mn-cs"/>
              </a:rPr>
              <a:t>Information Sharing </a:t>
            </a:r>
            <a:br>
              <a:rPr lang="en-US" sz="1100" kern="1200" dirty="0">
                <a:solidFill>
                  <a:schemeClr val="accent5">
                    <a:lumMod val="50000"/>
                  </a:schemeClr>
                </a:solidFill>
                <a:latin typeface="Arial"/>
                <a:ea typeface="+mn-ea"/>
                <a:cs typeface="+mn-cs"/>
              </a:rPr>
            </a:br>
            <a:r>
              <a:rPr lang="en-US" sz="1100" kern="1200" dirty="0">
                <a:solidFill>
                  <a:schemeClr val="accent5">
                    <a:lumMod val="50000"/>
                  </a:schemeClr>
                </a:solidFill>
                <a:latin typeface="Arial"/>
                <a:ea typeface="+mn-ea"/>
                <a:cs typeface="+mn-cs"/>
              </a:rPr>
              <a:t>Between ASA and WSA</a:t>
            </a:r>
          </a:p>
        </p:txBody>
      </p:sp>
      <p:sp>
        <p:nvSpPr>
          <p:cNvPr id="35" name="Text Box 8"/>
          <p:cNvSpPr txBox="1">
            <a:spLocks noChangeArrowheads="1"/>
          </p:cNvSpPr>
          <p:nvPr/>
        </p:nvSpPr>
        <p:spPr bwMode="auto">
          <a:xfrm>
            <a:off x="3654239" y="4774867"/>
            <a:ext cx="1039317" cy="261610"/>
          </a:xfrm>
          <a:prstGeom prst="rect">
            <a:avLst/>
          </a:prstGeom>
          <a:noFill/>
          <a:ln w="9525">
            <a:noFill/>
            <a:miter lim="800000"/>
            <a:headEnd/>
            <a:tailEnd/>
          </a:ln>
        </p:spPr>
        <p:txBody>
          <a:bodyPr wrap="none">
            <a:prstTxWarp prst="textNoShape">
              <a:avLst/>
            </a:prstTxWarp>
            <a:spAutoFit/>
          </a:bodyPr>
          <a:lstStyle/>
          <a:p>
            <a:pPr algn="ctr" defTabSz="457200" rtl="0"/>
            <a:r>
              <a:rPr lang="en-US" sz="1100" kern="1200" dirty="0">
                <a:solidFill>
                  <a:schemeClr val="accent5">
                    <a:lumMod val="50000"/>
                  </a:schemeClr>
                </a:solidFill>
                <a:latin typeface="Arial"/>
                <a:ea typeface="+mn-ea"/>
                <a:cs typeface="+mn-cs"/>
              </a:rPr>
              <a:t>Corporate AD</a:t>
            </a:r>
          </a:p>
        </p:txBody>
      </p:sp>
      <p:grpSp>
        <p:nvGrpSpPr>
          <p:cNvPr id="53" name="Group 90"/>
          <p:cNvGrpSpPr/>
          <p:nvPr/>
        </p:nvGrpSpPr>
        <p:grpSpPr bwMode="auto">
          <a:xfrm>
            <a:off x="3499395" y="1824136"/>
            <a:ext cx="492330" cy="259990"/>
            <a:chOff x="3514725" y="1803400"/>
            <a:chExt cx="827088" cy="436563"/>
          </a:xfrm>
          <a:solidFill>
            <a:schemeClr val="accent6"/>
          </a:solidFill>
        </p:grpSpPr>
        <p:sp>
          <p:nvSpPr>
            <p:cNvPr id="54" name="Rectangle 7"/>
            <p:cNvSpPr>
              <a:spLocks noChangeArrowheads="1"/>
            </p:cNvSpPr>
            <p:nvPr/>
          </p:nvSpPr>
          <p:spPr bwMode="invGray">
            <a:xfrm>
              <a:off x="3748088" y="2092325"/>
              <a:ext cx="38100" cy="144463"/>
            </a:xfrm>
            <a:prstGeom prst="rect">
              <a:avLst/>
            </a:prstGeom>
            <a:grpFill/>
            <a:ln w="9525">
              <a:noFill/>
              <a:miter lim="800000"/>
              <a:headEnd/>
              <a:tailEnd/>
            </a:ln>
          </p:spPr>
          <p:txBody>
            <a:bodyPr/>
            <a:lstStyle/>
            <a:p>
              <a:pPr algn="ctr" defTabSz="457200" rtl="0">
                <a:defRPr/>
              </a:pPr>
              <a:endParaRPr lang="en-US" sz="2400" kern="1200" dirty="0">
                <a:solidFill>
                  <a:srgbClr val="FFFFFF"/>
                </a:solidFill>
                <a:latin typeface="Arial"/>
                <a:ea typeface="+mn-ea"/>
                <a:cs typeface="+mn-cs"/>
              </a:endParaRPr>
            </a:p>
          </p:txBody>
        </p:sp>
        <p:sp>
          <p:nvSpPr>
            <p:cNvPr id="55" name="Freeform 8"/>
            <p:cNvSpPr>
              <a:spLocks/>
            </p:cNvSpPr>
            <p:nvPr/>
          </p:nvSpPr>
          <p:spPr bwMode="invGray">
            <a:xfrm>
              <a:off x="3967163" y="2089150"/>
              <a:ext cx="109537" cy="15081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56" name="Freeform 9"/>
            <p:cNvSpPr>
              <a:spLocks/>
            </p:cNvSpPr>
            <p:nvPr/>
          </p:nvSpPr>
          <p:spPr bwMode="invGray">
            <a:xfrm>
              <a:off x="3590925" y="2089150"/>
              <a:ext cx="107950" cy="15081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58" name="Freeform 10"/>
            <p:cNvSpPr>
              <a:spLocks noEditPoints="1"/>
            </p:cNvSpPr>
            <p:nvPr/>
          </p:nvSpPr>
          <p:spPr bwMode="invGray">
            <a:xfrm>
              <a:off x="4116388" y="2089150"/>
              <a:ext cx="149225" cy="15081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0" name="Freeform 11"/>
            <p:cNvSpPr>
              <a:spLocks/>
            </p:cNvSpPr>
            <p:nvPr/>
          </p:nvSpPr>
          <p:spPr bwMode="invGray">
            <a:xfrm>
              <a:off x="3833813" y="2089150"/>
              <a:ext cx="98425" cy="15081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3" name="Freeform 12"/>
            <p:cNvSpPr>
              <a:spLocks/>
            </p:cNvSpPr>
            <p:nvPr/>
          </p:nvSpPr>
          <p:spPr bwMode="invGray">
            <a:xfrm>
              <a:off x="3514725" y="1919288"/>
              <a:ext cx="34925" cy="7461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4" name="Freeform 13"/>
            <p:cNvSpPr>
              <a:spLocks/>
            </p:cNvSpPr>
            <p:nvPr/>
          </p:nvSpPr>
          <p:spPr bwMode="invGray">
            <a:xfrm>
              <a:off x="3614738" y="1870075"/>
              <a:ext cx="34925" cy="123825"/>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5" name="Freeform 14"/>
            <p:cNvSpPr>
              <a:spLocks/>
            </p:cNvSpPr>
            <p:nvPr/>
          </p:nvSpPr>
          <p:spPr bwMode="invGray">
            <a:xfrm>
              <a:off x="3711575" y="1803400"/>
              <a:ext cx="36513" cy="22542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6" name="Freeform 15"/>
            <p:cNvSpPr>
              <a:spLocks/>
            </p:cNvSpPr>
            <p:nvPr/>
          </p:nvSpPr>
          <p:spPr bwMode="invGray">
            <a:xfrm>
              <a:off x="3811588" y="1870075"/>
              <a:ext cx="34925" cy="123825"/>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7" name="Freeform 16"/>
            <p:cNvSpPr>
              <a:spLocks/>
            </p:cNvSpPr>
            <p:nvPr/>
          </p:nvSpPr>
          <p:spPr bwMode="invGray">
            <a:xfrm>
              <a:off x="3908425" y="1919288"/>
              <a:ext cx="38100" cy="7461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8" name="Freeform 17"/>
            <p:cNvSpPr>
              <a:spLocks/>
            </p:cNvSpPr>
            <p:nvPr/>
          </p:nvSpPr>
          <p:spPr bwMode="invGray">
            <a:xfrm>
              <a:off x="4008438" y="1870075"/>
              <a:ext cx="36512" cy="123825"/>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69" name="Freeform 18"/>
            <p:cNvSpPr>
              <a:spLocks/>
            </p:cNvSpPr>
            <p:nvPr/>
          </p:nvSpPr>
          <p:spPr bwMode="invGray">
            <a:xfrm>
              <a:off x="4108450" y="1803400"/>
              <a:ext cx="36513" cy="22542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70" name="Freeform 19"/>
            <p:cNvSpPr>
              <a:spLocks/>
            </p:cNvSpPr>
            <p:nvPr/>
          </p:nvSpPr>
          <p:spPr bwMode="invGray">
            <a:xfrm>
              <a:off x="4206875" y="1870075"/>
              <a:ext cx="34925" cy="123825"/>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sp>
          <p:nvSpPr>
            <p:cNvPr id="71" name="Freeform 20"/>
            <p:cNvSpPr>
              <a:spLocks/>
            </p:cNvSpPr>
            <p:nvPr/>
          </p:nvSpPr>
          <p:spPr bwMode="invGray">
            <a:xfrm>
              <a:off x="4305300" y="1919288"/>
              <a:ext cx="36513" cy="7461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l" defTabSz="457200" rtl="0">
                <a:defRPr/>
              </a:pPr>
              <a:endParaRPr lang="en-US" kern="1200" dirty="0">
                <a:solidFill>
                  <a:srgbClr val="000000"/>
                </a:solidFill>
                <a:latin typeface="Arial"/>
                <a:ea typeface="+mn-ea"/>
                <a:cs typeface="+mn-cs"/>
              </a:endParaRPr>
            </a:p>
          </p:txBody>
        </p:sp>
      </p:grpSp>
      <p:sp>
        <p:nvSpPr>
          <p:cNvPr id="80" name="TextBox 96"/>
          <p:cNvSpPr txBox="1">
            <a:spLocks noChangeArrowheads="1"/>
          </p:cNvSpPr>
          <p:nvPr/>
        </p:nvSpPr>
        <p:spPr bwMode="auto">
          <a:xfrm>
            <a:off x="204411" y="3765894"/>
            <a:ext cx="1228071" cy="461665"/>
          </a:xfrm>
          <a:prstGeom prst="rect">
            <a:avLst/>
          </a:prstGeom>
          <a:noFill/>
          <a:ln w="9525">
            <a:noFill/>
            <a:miter lim="800000"/>
            <a:headEnd/>
            <a:tailEnd/>
          </a:ln>
        </p:spPr>
        <p:txBody>
          <a:bodyPr wrap="none">
            <a:prstTxWarp prst="textNoShape">
              <a:avLst/>
            </a:prstTxWarp>
            <a:spAutoFit/>
          </a:bodyPr>
          <a:lstStyle/>
          <a:p>
            <a:pPr algn="ctr" rtl="0"/>
            <a:r>
              <a:rPr lang="en-US" sz="1200" b="1" kern="1200" dirty="0">
                <a:solidFill>
                  <a:srgbClr val="000000"/>
                </a:solidFill>
                <a:latin typeface="Arial"/>
                <a:ea typeface="+mn-ea"/>
                <a:cs typeface="+mn-cs"/>
              </a:rPr>
              <a:t>Users Outside</a:t>
            </a:r>
          </a:p>
          <a:p>
            <a:pPr algn="ctr" rtl="0"/>
            <a:r>
              <a:rPr lang="en-US" sz="1200" b="1" kern="1200" dirty="0">
                <a:solidFill>
                  <a:srgbClr val="000000"/>
                </a:solidFill>
                <a:latin typeface="Arial"/>
                <a:ea typeface="+mn-ea"/>
                <a:cs typeface="+mn-cs"/>
              </a:rPr>
              <a:t>the Network</a:t>
            </a:r>
          </a:p>
        </p:txBody>
      </p:sp>
      <p:sp>
        <p:nvSpPr>
          <p:cNvPr id="81" name="Text Box 8"/>
          <p:cNvSpPr txBox="1">
            <a:spLocks noChangeArrowheads="1"/>
          </p:cNvSpPr>
          <p:nvPr/>
        </p:nvSpPr>
        <p:spPr bwMode="auto">
          <a:xfrm>
            <a:off x="2171118" y="3901212"/>
            <a:ext cx="468397" cy="261610"/>
          </a:xfrm>
          <a:prstGeom prst="rect">
            <a:avLst/>
          </a:prstGeom>
          <a:noFill/>
          <a:ln w="9525">
            <a:noFill/>
            <a:miter lim="800000"/>
            <a:headEnd/>
            <a:tailEnd/>
          </a:ln>
        </p:spPr>
        <p:txBody>
          <a:bodyPr wrap="none">
            <a:prstTxWarp prst="textNoShape">
              <a:avLst/>
            </a:prstTxWarp>
            <a:spAutoFit/>
          </a:bodyPr>
          <a:lstStyle/>
          <a:p>
            <a:pPr algn="ctr" defTabSz="457200" rtl="0"/>
            <a:r>
              <a:rPr lang="en-US" sz="1100" kern="1200" dirty="0">
                <a:solidFill>
                  <a:schemeClr val="accent5">
                    <a:lumMod val="50000"/>
                  </a:schemeClr>
                </a:solidFill>
                <a:latin typeface="Arial"/>
                <a:ea typeface="+mn-ea"/>
                <a:cs typeface="+mn-cs"/>
              </a:rPr>
              <a:t>ASA</a:t>
            </a:r>
          </a:p>
        </p:txBody>
      </p:sp>
      <p:pic>
        <p:nvPicPr>
          <p:cNvPr id="85" name="Picture 3"/>
          <p:cNvPicPr>
            <a:picLocks noChangeAspect="1" noChangeArrowheads="1"/>
          </p:cNvPicPr>
          <p:nvPr/>
        </p:nvPicPr>
        <p:blipFill>
          <a:blip r:embed="rId4" cstate="print"/>
          <a:srcRect/>
          <a:stretch>
            <a:fillRect/>
          </a:stretch>
        </p:blipFill>
        <p:spPr bwMode="auto">
          <a:xfrm>
            <a:off x="6108944" y="2412590"/>
            <a:ext cx="1142219" cy="432938"/>
          </a:xfrm>
          <a:prstGeom prst="rect">
            <a:avLst/>
          </a:prstGeom>
          <a:noFill/>
          <a:ln w="9525">
            <a:noFill/>
            <a:miter lim="800000"/>
            <a:headEnd/>
            <a:tailEnd/>
          </a:ln>
        </p:spPr>
      </p:pic>
      <p:grpSp>
        <p:nvGrpSpPr>
          <p:cNvPr id="86" name="Group 188"/>
          <p:cNvGrpSpPr>
            <a:grpSpLocks/>
          </p:cNvGrpSpPr>
          <p:nvPr/>
        </p:nvGrpSpPr>
        <p:grpSpPr bwMode="auto">
          <a:xfrm>
            <a:off x="7058828" y="2526567"/>
            <a:ext cx="1371033" cy="1155077"/>
            <a:chOff x="7458065" y="4423018"/>
            <a:chExt cx="1098603" cy="925061"/>
          </a:xfrm>
        </p:grpSpPr>
        <p:sp>
          <p:nvSpPr>
            <p:cNvPr id="87" name="AutoShape 4"/>
            <p:cNvSpPr>
              <a:spLocks noChangeAspect="1" noChangeArrowheads="1" noTextEdit="1"/>
            </p:cNvSpPr>
            <p:nvPr/>
          </p:nvSpPr>
          <p:spPr bwMode="auto">
            <a:xfrm>
              <a:off x="7543794" y="4423018"/>
              <a:ext cx="925557" cy="925061"/>
            </a:xfrm>
            <a:prstGeom prst="rect">
              <a:avLst/>
            </a:prstGeom>
            <a:noFill/>
            <a:ln w="9525">
              <a:noFill/>
              <a:miter lim="800000"/>
              <a:headEnd/>
              <a:tailEnd/>
            </a:ln>
          </p:spPr>
          <p:txBody>
            <a:bodyPr>
              <a:prstTxWarp prst="textNoShape">
                <a:avLst/>
              </a:prstTxWarp>
            </a:bodyPr>
            <a:lstStyle/>
            <a:p>
              <a:pPr algn="l" defTabSz="1300033" rtl="0">
                <a:defRPr/>
              </a:pPr>
              <a:endParaRPr lang="en-US" sz="2600" kern="1200" dirty="0">
                <a:solidFill>
                  <a:srgbClr val="FFFFFF"/>
                </a:solidFill>
                <a:latin typeface="Arial"/>
                <a:ea typeface="+mn-ea"/>
                <a:cs typeface="+mn-cs"/>
              </a:endParaRPr>
            </a:p>
          </p:txBody>
        </p:sp>
        <p:grpSp>
          <p:nvGrpSpPr>
            <p:cNvPr id="88" name="Group 479"/>
            <p:cNvGrpSpPr/>
            <p:nvPr/>
          </p:nvGrpSpPr>
          <p:grpSpPr>
            <a:xfrm>
              <a:off x="7458065" y="4771852"/>
              <a:ext cx="1098603" cy="248527"/>
              <a:chOff x="153988" y="7226300"/>
              <a:chExt cx="5849937" cy="1323975"/>
            </a:xfrm>
            <a:effectLst>
              <a:outerShdw blurRad="50800" dist="12700" dir="5400000" algn="t" rotWithShape="0">
                <a:prstClr val="black">
                  <a:alpha val="80000"/>
                </a:prstClr>
              </a:outerShdw>
            </a:effectLst>
          </p:grpSpPr>
          <p:sp>
            <p:nvSpPr>
              <p:cNvPr id="89" name="Freeform 6"/>
              <p:cNvSpPr>
                <a:spLocks/>
              </p:cNvSpPr>
              <p:nvPr/>
            </p:nvSpPr>
            <p:spPr bwMode="auto">
              <a:xfrm>
                <a:off x="1552575" y="7226300"/>
                <a:ext cx="1038225" cy="1323975"/>
              </a:xfrm>
              <a:custGeom>
                <a:avLst/>
                <a:gdLst/>
                <a:ahLst/>
                <a:cxnLst>
                  <a:cxn ang="0">
                    <a:pos x="119" y="93"/>
                  </a:cxn>
                  <a:cxn ang="0">
                    <a:pos x="155" y="93"/>
                  </a:cxn>
                  <a:cxn ang="0">
                    <a:pos x="236" y="0"/>
                  </a:cxn>
                  <a:cxn ang="0">
                    <a:pos x="277" y="28"/>
                  </a:cxn>
                  <a:cxn ang="0">
                    <a:pos x="268" y="37"/>
                  </a:cxn>
                  <a:cxn ang="0">
                    <a:pos x="232" y="9"/>
                  </a:cxn>
                  <a:cxn ang="0">
                    <a:pos x="181" y="93"/>
                  </a:cxn>
                  <a:cxn ang="0">
                    <a:pos x="213" y="93"/>
                  </a:cxn>
                  <a:cxn ang="0">
                    <a:pos x="211" y="102"/>
                  </a:cxn>
                  <a:cxn ang="0">
                    <a:pos x="178" y="102"/>
                  </a:cxn>
                  <a:cxn ang="0">
                    <a:pos x="136" y="241"/>
                  </a:cxn>
                  <a:cxn ang="0">
                    <a:pos x="41" y="353"/>
                  </a:cxn>
                  <a:cxn ang="0">
                    <a:pos x="0" y="327"/>
                  </a:cxn>
                  <a:cxn ang="0">
                    <a:pos x="13" y="314"/>
                  </a:cxn>
                  <a:cxn ang="0">
                    <a:pos x="25" y="328"/>
                  </a:cxn>
                  <a:cxn ang="0">
                    <a:pos x="24" y="335"/>
                  </a:cxn>
                  <a:cxn ang="0">
                    <a:pos x="42" y="345"/>
                  </a:cxn>
                  <a:cxn ang="0">
                    <a:pos x="112" y="237"/>
                  </a:cxn>
                  <a:cxn ang="0">
                    <a:pos x="153" y="102"/>
                  </a:cxn>
                  <a:cxn ang="0">
                    <a:pos x="117" y="102"/>
                  </a:cxn>
                  <a:cxn ang="0">
                    <a:pos x="119" y="93"/>
                  </a:cxn>
                </a:cxnLst>
                <a:rect l="0" t="0" r="r" b="b"/>
                <a:pathLst>
                  <a:path w="277" h="353">
                    <a:moveTo>
                      <a:pt x="119" y="93"/>
                    </a:moveTo>
                    <a:cubicBezTo>
                      <a:pt x="155" y="93"/>
                      <a:pt x="155" y="93"/>
                      <a:pt x="155" y="93"/>
                    </a:cubicBezTo>
                    <a:cubicBezTo>
                      <a:pt x="174" y="31"/>
                      <a:pt x="202" y="0"/>
                      <a:pt x="236" y="0"/>
                    </a:cubicBezTo>
                    <a:cubicBezTo>
                      <a:pt x="262" y="0"/>
                      <a:pt x="277" y="16"/>
                      <a:pt x="277" y="28"/>
                    </a:cubicBezTo>
                    <a:cubicBezTo>
                      <a:pt x="277" y="34"/>
                      <a:pt x="274" y="37"/>
                      <a:pt x="268" y="37"/>
                    </a:cubicBezTo>
                    <a:cubicBezTo>
                      <a:pt x="252" y="37"/>
                      <a:pt x="253" y="9"/>
                      <a:pt x="232" y="9"/>
                    </a:cubicBezTo>
                    <a:cubicBezTo>
                      <a:pt x="209" y="9"/>
                      <a:pt x="196" y="37"/>
                      <a:pt x="181" y="93"/>
                    </a:cubicBezTo>
                    <a:cubicBezTo>
                      <a:pt x="213" y="93"/>
                      <a:pt x="213" y="93"/>
                      <a:pt x="213" y="93"/>
                    </a:cubicBezTo>
                    <a:cubicBezTo>
                      <a:pt x="211" y="102"/>
                      <a:pt x="211" y="102"/>
                      <a:pt x="211" y="102"/>
                    </a:cubicBezTo>
                    <a:cubicBezTo>
                      <a:pt x="178" y="102"/>
                      <a:pt x="178" y="102"/>
                      <a:pt x="178" y="102"/>
                    </a:cubicBezTo>
                    <a:cubicBezTo>
                      <a:pt x="136" y="241"/>
                      <a:pt x="136" y="241"/>
                      <a:pt x="136" y="241"/>
                    </a:cubicBezTo>
                    <a:cubicBezTo>
                      <a:pt x="115" y="310"/>
                      <a:pt x="93" y="353"/>
                      <a:pt x="41" y="353"/>
                    </a:cubicBezTo>
                    <a:cubicBezTo>
                      <a:pt x="17" y="353"/>
                      <a:pt x="0" y="342"/>
                      <a:pt x="0" y="327"/>
                    </a:cubicBezTo>
                    <a:cubicBezTo>
                      <a:pt x="0" y="319"/>
                      <a:pt x="5" y="314"/>
                      <a:pt x="13" y="314"/>
                    </a:cubicBezTo>
                    <a:cubicBezTo>
                      <a:pt x="20" y="314"/>
                      <a:pt x="25" y="319"/>
                      <a:pt x="25" y="328"/>
                    </a:cubicBezTo>
                    <a:cubicBezTo>
                      <a:pt x="25" y="330"/>
                      <a:pt x="24" y="333"/>
                      <a:pt x="24" y="335"/>
                    </a:cubicBezTo>
                    <a:cubicBezTo>
                      <a:pt x="24" y="340"/>
                      <a:pt x="31" y="345"/>
                      <a:pt x="42" y="345"/>
                    </a:cubicBezTo>
                    <a:cubicBezTo>
                      <a:pt x="75" y="345"/>
                      <a:pt x="90" y="307"/>
                      <a:pt x="112" y="237"/>
                    </a:cubicBezTo>
                    <a:cubicBezTo>
                      <a:pt x="153" y="102"/>
                      <a:pt x="153" y="102"/>
                      <a:pt x="153" y="102"/>
                    </a:cubicBezTo>
                    <a:cubicBezTo>
                      <a:pt x="117" y="102"/>
                      <a:pt x="117" y="102"/>
                      <a:pt x="117" y="102"/>
                    </a:cubicBezTo>
                    <a:cubicBezTo>
                      <a:pt x="119" y="93"/>
                      <a:pt x="119" y="93"/>
                      <a:pt x="119" y="93"/>
                    </a:cubicBezTo>
                  </a:path>
                </a:pathLst>
              </a:custGeom>
              <a:solidFill>
                <a:srgbClr val="FF0000"/>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0" name="Freeform 7"/>
              <p:cNvSpPr>
                <a:spLocks noEditPoints="1"/>
              </p:cNvSpPr>
              <p:nvPr/>
            </p:nvSpPr>
            <p:spPr bwMode="auto">
              <a:xfrm>
                <a:off x="2276475" y="7564438"/>
                <a:ext cx="487362" cy="501650"/>
              </a:xfrm>
              <a:custGeom>
                <a:avLst/>
                <a:gdLst/>
                <a:ahLst/>
                <a:cxnLst>
                  <a:cxn ang="0">
                    <a:pos x="63" y="134"/>
                  </a:cxn>
                  <a:cxn ang="0">
                    <a:pos x="130" y="67"/>
                  </a:cxn>
                  <a:cxn ang="0">
                    <a:pos x="110" y="17"/>
                  </a:cxn>
                  <a:cxn ang="0">
                    <a:pos x="67" y="0"/>
                  </a:cxn>
                  <a:cxn ang="0">
                    <a:pos x="26" y="14"/>
                  </a:cxn>
                  <a:cxn ang="0">
                    <a:pos x="0" y="63"/>
                  </a:cxn>
                  <a:cxn ang="0">
                    <a:pos x="17" y="113"/>
                  </a:cxn>
                  <a:cxn ang="0">
                    <a:pos x="63" y="134"/>
                  </a:cxn>
                  <a:cxn ang="0">
                    <a:pos x="67" y="125"/>
                  </a:cxn>
                  <a:cxn ang="0">
                    <a:pos x="36" y="109"/>
                  </a:cxn>
                  <a:cxn ang="0">
                    <a:pos x="25" y="66"/>
                  </a:cxn>
                  <a:cxn ang="0">
                    <a:pos x="41" y="19"/>
                  </a:cxn>
                  <a:cxn ang="0">
                    <a:pos x="64" y="9"/>
                  </a:cxn>
                  <a:cxn ang="0">
                    <a:pos x="105" y="64"/>
                  </a:cxn>
                  <a:cxn ang="0">
                    <a:pos x="67" y="125"/>
                  </a:cxn>
                </a:cxnLst>
                <a:rect l="0" t="0" r="r" b="b"/>
                <a:pathLst>
                  <a:path w="130" h="134">
                    <a:moveTo>
                      <a:pt x="63" y="134"/>
                    </a:moveTo>
                    <a:cubicBezTo>
                      <a:pt x="100" y="134"/>
                      <a:pt x="130" y="100"/>
                      <a:pt x="130" y="67"/>
                    </a:cubicBezTo>
                    <a:cubicBezTo>
                      <a:pt x="130" y="47"/>
                      <a:pt x="123" y="31"/>
                      <a:pt x="110" y="17"/>
                    </a:cubicBezTo>
                    <a:cubicBezTo>
                      <a:pt x="100" y="8"/>
                      <a:pt x="84" y="0"/>
                      <a:pt x="67" y="0"/>
                    </a:cubicBezTo>
                    <a:cubicBezTo>
                      <a:pt x="57" y="0"/>
                      <a:pt x="42" y="2"/>
                      <a:pt x="26" y="14"/>
                    </a:cubicBezTo>
                    <a:cubicBezTo>
                      <a:pt x="8" y="28"/>
                      <a:pt x="0" y="48"/>
                      <a:pt x="0" y="63"/>
                    </a:cubicBezTo>
                    <a:cubicBezTo>
                      <a:pt x="0" y="85"/>
                      <a:pt x="3" y="96"/>
                      <a:pt x="17" y="113"/>
                    </a:cubicBezTo>
                    <a:cubicBezTo>
                      <a:pt x="29" y="128"/>
                      <a:pt x="48" y="134"/>
                      <a:pt x="63" y="134"/>
                    </a:cubicBezTo>
                    <a:moveTo>
                      <a:pt x="67" y="125"/>
                    </a:moveTo>
                    <a:cubicBezTo>
                      <a:pt x="52" y="125"/>
                      <a:pt x="43" y="119"/>
                      <a:pt x="36" y="109"/>
                    </a:cubicBezTo>
                    <a:cubicBezTo>
                      <a:pt x="27" y="95"/>
                      <a:pt x="25" y="83"/>
                      <a:pt x="25" y="66"/>
                    </a:cubicBezTo>
                    <a:cubicBezTo>
                      <a:pt x="25" y="43"/>
                      <a:pt x="29" y="31"/>
                      <a:pt x="41" y="19"/>
                    </a:cubicBezTo>
                    <a:cubicBezTo>
                      <a:pt x="48" y="11"/>
                      <a:pt x="56" y="9"/>
                      <a:pt x="64" y="9"/>
                    </a:cubicBezTo>
                    <a:cubicBezTo>
                      <a:pt x="80" y="9"/>
                      <a:pt x="105" y="30"/>
                      <a:pt x="105" y="64"/>
                    </a:cubicBezTo>
                    <a:cubicBezTo>
                      <a:pt x="105" y="97"/>
                      <a:pt x="90" y="125"/>
                      <a:pt x="67" y="125"/>
                    </a:cubicBezTo>
                    <a:close/>
                  </a:path>
                </a:pathLst>
              </a:custGeom>
              <a:solidFill>
                <a:srgbClr val="FF0000"/>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1" name="Freeform 8"/>
              <p:cNvSpPr>
                <a:spLocks/>
              </p:cNvSpPr>
              <p:nvPr/>
            </p:nvSpPr>
            <p:spPr bwMode="auto">
              <a:xfrm>
                <a:off x="2786063" y="7556500"/>
                <a:ext cx="363537" cy="498475"/>
              </a:xfrm>
              <a:custGeom>
                <a:avLst/>
                <a:gdLst/>
                <a:ahLst/>
                <a:cxnLst>
                  <a:cxn ang="0">
                    <a:pos x="22" y="51"/>
                  </a:cxn>
                  <a:cxn ang="0">
                    <a:pos x="14" y="27"/>
                  </a:cxn>
                  <a:cxn ang="0">
                    <a:pos x="6" y="25"/>
                  </a:cxn>
                  <a:cxn ang="0">
                    <a:pos x="3" y="23"/>
                  </a:cxn>
                  <a:cxn ang="0">
                    <a:pos x="3" y="21"/>
                  </a:cxn>
                  <a:cxn ang="0">
                    <a:pos x="6" y="18"/>
                  </a:cxn>
                  <a:cxn ang="0">
                    <a:pos x="36" y="3"/>
                  </a:cxn>
                  <a:cxn ang="0">
                    <a:pos x="42" y="5"/>
                  </a:cxn>
                  <a:cxn ang="0">
                    <a:pos x="44" y="26"/>
                  </a:cxn>
                  <a:cxn ang="0">
                    <a:pos x="45" y="26"/>
                  </a:cxn>
                  <a:cxn ang="0">
                    <a:pos x="81" y="0"/>
                  </a:cxn>
                  <a:cxn ang="0">
                    <a:pos x="97" y="13"/>
                  </a:cxn>
                  <a:cxn ang="0">
                    <a:pos x="84" y="28"/>
                  </a:cxn>
                  <a:cxn ang="0">
                    <a:pos x="75" y="26"/>
                  </a:cxn>
                  <a:cxn ang="0">
                    <a:pos x="65" y="23"/>
                  </a:cxn>
                  <a:cxn ang="0">
                    <a:pos x="47" y="36"/>
                  </a:cxn>
                  <a:cxn ang="0">
                    <a:pos x="44" y="46"/>
                  </a:cxn>
                  <a:cxn ang="0">
                    <a:pos x="44" y="110"/>
                  </a:cxn>
                  <a:cxn ang="0">
                    <a:pos x="53" y="122"/>
                  </a:cxn>
                  <a:cxn ang="0">
                    <a:pos x="67" y="122"/>
                  </a:cxn>
                  <a:cxn ang="0">
                    <a:pos x="69" y="125"/>
                  </a:cxn>
                  <a:cxn ang="0">
                    <a:pos x="69" y="131"/>
                  </a:cxn>
                  <a:cxn ang="0">
                    <a:pos x="68" y="133"/>
                  </a:cxn>
                  <a:cxn ang="0">
                    <a:pos x="35" y="132"/>
                  </a:cxn>
                  <a:cxn ang="0">
                    <a:pos x="2" y="133"/>
                  </a:cxn>
                  <a:cxn ang="0">
                    <a:pos x="0" y="130"/>
                  </a:cxn>
                  <a:cxn ang="0">
                    <a:pos x="0" y="125"/>
                  </a:cxn>
                  <a:cxn ang="0">
                    <a:pos x="3" y="122"/>
                  </a:cxn>
                  <a:cxn ang="0">
                    <a:pos x="15" y="122"/>
                  </a:cxn>
                  <a:cxn ang="0">
                    <a:pos x="22" y="117"/>
                  </a:cxn>
                  <a:cxn ang="0">
                    <a:pos x="22" y="80"/>
                  </a:cxn>
                  <a:cxn ang="0">
                    <a:pos x="22" y="51"/>
                  </a:cxn>
                </a:cxnLst>
                <a:rect l="0" t="0" r="r" b="b"/>
                <a:pathLst>
                  <a:path w="97" h="133">
                    <a:moveTo>
                      <a:pt x="22" y="51"/>
                    </a:moveTo>
                    <a:cubicBezTo>
                      <a:pt x="22" y="32"/>
                      <a:pt x="17" y="28"/>
                      <a:pt x="14" y="27"/>
                    </a:cubicBezTo>
                    <a:cubicBezTo>
                      <a:pt x="11" y="26"/>
                      <a:pt x="6" y="25"/>
                      <a:pt x="6" y="25"/>
                    </a:cubicBezTo>
                    <a:cubicBezTo>
                      <a:pt x="5" y="25"/>
                      <a:pt x="3" y="24"/>
                      <a:pt x="3" y="23"/>
                    </a:cubicBezTo>
                    <a:cubicBezTo>
                      <a:pt x="3" y="21"/>
                      <a:pt x="3" y="21"/>
                      <a:pt x="3" y="21"/>
                    </a:cubicBezTo>
                    <a:cubicBezTo>
                      <a:pt x="3" y="20"/>
                      <a:pt x="4" y="19"/>
                      <a:pt x="6" y="18"/>
                    </a:cubicBezTo>
                    <a:cubicBezTo>
                      <a:pt x="8" y="18"/>
                      <a:pt x="23" y="12"/>
                      <a:pt x="36" y="3"/>
                    </a:cubicBezTo>
                    <a:cubicBezTo>
                      <a:pt x="38" y="1"/>
                      <a:pt x="42" y="0"/>
                      <a:pt x="42" y="5"/>
                    </a:cubicBezTo>
                    <a:cubicBezTo>
                      <a:pt x="44" y="26"/>
                      <a:pt x="44" y="26"/>
                      <a:pt x="44" y="26"/>
                    </a:cubicBezTo>
                    <a:cubicBezTo>
                      <a:pt x="45" y="26"/>
                      <a:pt x="45" y="26"/>
                      <a:pt x="45" y="26"/>
                    </a:cubicBezTo>
                    <a:cubicBezTo>
                      <a:pt x="54" y="12"/>
                      <a:pt x="68" y="0"/>
                      <a:pt x="81" y="0"/>
                    </a:cubicBezTo>
                    <a:cubicBezTo>
                      <a:pt x="92" y="0"/>
                      <a:pt x="97" y="6"/>
                      <a:pt x="97" y="13"/>
                    </a:cubicBezTo>
                    <a:cubicBezTo>
                      <a:pt x="97" y="22"/>
                      <a:pt x="90" y="28"/>
                      <a:pt x="84" y="28"/>
                    </a:cubicBezTo>
                    <a:cubicBezTo>
                      <a:pt x="81" y="28"/>
                      <a:pt x="78" y="27"/>
                      <a:pt x="75" y="26"/>
                    </a:cubicBezTo>
                    <a:cubicBezTo>
                      <a:pt x="73" y="24"/>
                      <a:pt x="69" y="23"/>
                      <a:pt x="65" y="23"/>
                    </a:cubicBezTo>
                    <a:cubicBezTo>
                      <a:pt x="60" y="23"/>
                      <a:pt x="52" y="26"/>
                      <a:pt x="47" y="36"/>
                    </a:cubicBezTo>
                    <a:cubicBezTo>
                      <a:pt x="45" y="39"/>
                      <a:pt x="44" y="45"/>
                      <a:pt x="44" y="46"/>
                    </a:cubicBezTo>
                    <a:cubicBezTo>
                      <a:pt x="44" y="110"/>
                      <a:pt x="44" y="110"/>
                      <a:pt x="44" y="110"/>
                    </a:cubicBezTo>
                    <a:cubicBezTo>
                      <a:pt x="44" y="119"/>
                      <a:pt x="46" y="122"/>
                      <a:pt x="53" y="122"/>
                    </a:cubicBezTo>
                    <a:cubicBezTo>
                      <a:pt x="67" y="122"/>
                      <a:pt x="67" y="122"/>
                      <a:pt x="67" y="122"/>
                    </a:cubicBezTo>
                    <a:cubicBezTo>
                      <a:pt x="69" y="122"/>
                      <a:pt x="69" y="123"/>
                      <a:pt x="69" y="125"/>
                    </a:cubicBezTo>
                    <a:cubicBezTo>
                      <a:pt x="69" y="131"/>
                      <a:pt x="69" y="131"/>
                      <a:pt x="69" y="131"/>
                    </a:cubicBezTo>
                    <a:cubicBezTo>
                      <a:pt x="69" y="132"/>
                      <a:pt x="69" y="133"/>
                      <a:pt x="68" y="133"/>
                    </a:cubicBezTo>
                    <a:cubicBezTo>
                      <a:pt x="66" y="133"/>
                      <a:pt x="52" y="132"/>
                      <a:pt x="35" y="132"/>
                    </a:cubicBezTo>
                    <a:cubicBezTo>
                      <a:pt x="16" y="132"/>
                      <a:pt x="4" y="133"/>
                      <a:pt x="2" y="133"/>
                    </a:cubicBezTo>
                    <a:cubicBezTo>
                      <a:pt x="1" y="133"/>
                      <a:pt x="0" y="133"/>
                      <a:pt x="0" y="130"/>
                    </a:cubicBezTo>
                    <a:cubicBezTo>
                      <a:pt x="0" y="125"/>
                      <a:pt x="0" y="125"/>
                      <a:pt x="0" y="125"/>
                    </a:cubicBezTo>
                    <a:cubicBezTo>
                      <a:pt x="0" y="123"/>
                      <a:pt x="1" y="122"/>
                      <a:pt x="3" y="122"/>
                    </a:cubicBezTo>
                    <a:cubicBezTo>
                      <a:pt x="15" y="122"/>
                      <a:pt x="15" y="122"/>
                      <a:pt x="15" y="122"/>
                    </a:cubicBezTo>
                    <a:cubicBezTo>
                      <a:pt x="20" y="122"/>
                      <a:pt x="22" y="121"/>
                      <a:pt x="22" y="117"/>
                    </a:cubicBezTo>
                    <a:cubicBezTo>
                      <a:pt x="22" y="107"/>
                      <a:pt x="22" y="96"/>
                      <a:pt x="22" y="80"/>
                    </a:cubicBezTo>
                    <a:cubicBezTo>
                      <a:pt x="22" y="51"/>
                      <a:pt x="22" y="51"/>
                      <a:pt x="22" y="51"/>
                    </a:cubicBezTo>
                  </a:path>
                </a:pathLst>
              </a:custGeom>
              <a:solidFill>
                <a:srgbClr val="FF0000"/>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2" name="Freeform 9"/>
              <p:cNvSpPr>
                <a:spLocks/>
              </p:cNvSpPr>
              <p:nvPr/>
            </p:nvSpPr>
            <p:spPr bwMode="auto">
              <a:xfrm>
                <a:off x="3135313" y="7564438"/>
                <a:ext cx="415925" cy="501650"/>
              </a:xfrm>
              <a:custGeom>
                <a:avLst/>
                <a:gdLst/>
                <a:ahLst/>
                <a:cxnLst>
                  <a:cxn ang="0">
                    <a:pos x="22" y="57"/>
                  </a:cxn>
                  <a:cxn ang="0">
                    <a:pos x="38" y="103"/>
                  </a:cxn>
                  <a:cxn ang="0">
                    <a:pos x="71" y="119"/>
                  </a:cxn>
                  <a:cxn ang="0">
                    <a:pos x="104" y="105"/>
                  </a:cxn>
                  <a:cxn ang="0">
                    <a:pos x="107" y="105"/>
                  </a:cxn>
                  <a:cxn ang="0">
                    <a:pos x="110" y="108"/>
                  </a:cxn>
                  <a:cxn ang="0">
                    <a:pos x="110" y="112"/>
                  </a:cxn>
                  <a:cxn ang="0">
                    <a:pos x="61" y="134"/>
                  </a:cxn>
                  <a:cxn ang="0">
                    <a:pos x="13" y="113"/>
                  </a:cxn>
                  <a:cxn ang="0">
                    <a:pos x="0" y="71"/>
                  </a:cxn>
                  <a:cxn ang="0">
                    <a:pos x="65" y="0"/>
                  </a:cxn>
                  <a:cxn ang="0">
                    <a:pos x="106" y="24"/>
                  </a:cxn>
                  <a:cxn ang="0">
                    <a:pos x="95" y="35"/>
                  </a:cxn>
                  <a:cxn ang="0">
                    <a:pos x="78" y="23"/>
                  </a:cxn>
                  <a:cxn ang="0">
                    <a:pos x="58" y="9"/>
                  </a:cxn>
                  <a:cxn ang="0">
                    <a:pos x="22" y="57"/>
                  </a:cxn>
                </a:cxnLst>
                <a:rect l="0" t="0" r="r" b="b"/>
                <a:pathLst>
                  <a:path w="111" h="134">
                    <a:moveTo>
                      <a:pt x="22" y="57"/>
                    </a:moveTo>
                    <a:cubicBezTo>
                      <a:pt x="22" y="73"/>
                      <a:pt x="29" y="92"/>
                      <a:pt x="38" y="103"/>
                    </a:cubicBezTo>
                    <a:cubicBezTo>
                      <a:pt x="48" y="116"/>
                      <a:pt x="60" y="119"/>
                      <a:pt x="71" y="119"/>
                    </a:cubicBezTo>
                    <a:cubicBezTo>
                      <a:pt x="86" y="119"/>
                      <a:pt x="94" y="115"/>
                      <a:pt x="104" y="105"/>
                    </a:cubicBezTo>
                    <a:cubicBezTo>
                      <a:pt x="105" y="105"/>
                      <a:pt x="106" y="105"/>
                      <a:pt x="107" y="105"/>
                    </a:cubicBezTo>
                    <a:cubicBezTo>
                      <a:pt x="110" y="108"/>
                      <a:pt x="110" y="108"/>
                      <a:pt x="110" y="108"/>
                    </a:cubicBezTo>
                    <a:cubicBezTo>
                      <a:pt x="111" y="110"/>
                      <a:pt x="111" y="111"/>
                      <a:pt x="110" y="112"/>
                    </a:cubicBezTo>
                    <a:cubicBezTo>
                      <a:pt x="101" y="122"/>
                      <a:pt x="81" y="134"/>
                      <a:pt x="61" y="134"/>
                    </a:cubicBezTo>
                    <a:cubicBezTo>
                      <a:pt x="45" y="134"/>
                      <a:pt x="27" y="130"/>
                      <a:pt x="13" y="113"/>
                    </a:cubicBezTo>
                    <a:cubicBezTo>
                      <a:pt x="2" y="98"/>
                      <a:pt x="0" y="85"/>
                      <a:pt x="0" y="71"/>
                    </a:cubicBezTo>
                    <a:cubicBezTo>
                      <a:pt x="0" y="36"/>
                      <a:pt x="25" y="0"/>
                      <a:pt x="65" y="0"/>
                    </a:cubicBezTo>
                    <a:cubicBezTo>
                      <a:pt x="97" y="0"/>
                      <a:pt x="106" y="18"/>
                      <a:pt x="106" y="24"/>
                    </a:cubicBezTo>
                    <a:cubicBezTo>
                      <a:pt x="106" y="31"/>
                      <a:pt x="102" y="35"/>
                      <a:pt x="95" y="35"/>
                    </a:cubicBezTo>
                    <a:cubicBezTo>
                      <a:pt x="88" y="35"/>
                      <a:pt x="83" y="31"/>
                      <a:pt x="78" y="23"/>
                    </a:cubicBezTo>
                    <a:cubicBezTo>
                      <a:pt x="72" y="10"/>
                      <a:pt x="65" y="9"/>
                      <a:pt x="58" y="9"/>
                    </a:cubicBezTo>
                    <a:cubicBezTo>
                      <a:pt x="41" y="9"/>
                      <a:pt x="22" y="25"/>
                      <a:pt x="22" y="57"/>
                    </a:cubicBezTo>
                  </a:path>
                </a:pathLst>
              </a:custGeom>
              <a:solidFill>
                <a:srgbClr val="FF0000"/>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3" name="Freeform 10"/>
              <p:cNvSpPr>
                <a:spLocks noEditPoints="1"/>
              </p:cNvSpPr>
              <p:nvPr/>
            </p:nvSpPr>
            <p:spPr bwMode="auto">
              <a:xfrm>
                <a:off x="3557588" y="7564438"/>
                <a:ext cx="417512" cy="501650"/>
              </a:xfrm>
              <a:custGeom>
                <a:avLst/>
                <a:gdLst/>
                <a:ahLst/>
                <a:cxnLst>
                  <a:cxn ang="0">
                    <a:pos x="99" y="49"/>
                  </a:cxn>
                  <a:cxn ang="0">
                    <a:pos x="107" y="44"/>
                  </a:cxn>
                  <a:cxn ang="0">
                    <a:pos x="63" y="0"/>
                  </a:cxn>
                  <a:cxn ang="0">
                    <a:pos x="19" y="16"/>
                  </a:cxn>
                  <a:cxn ang="0">
                    <a:pos x="0" y="64"/>
                  </a:cxn>
                  <a:cxn ang="0">
                    <a:pos x="13" y="112"/>
                  </a:cxn>
                  <a:cxn ang="0">
                    <a:pos x="61" y="134"/>
                  </a:cxn>
                  <a:cxn ang="0">
                    <a:pos x="110" y="101"/>
                  </a:cxn>
                  <a:cxn ang="0">
                    <a:pos x="110" y="96"/>
                  </a:cxn>
                  <a:cxn ang="0">
                    <a:pos x="106" y="94"/>
                  </a:cxn>
                  <a:cxn ang="0">
                    <a:pos x="103" y="96"/>
                  </a:cxn>
                  <a:cxn ang="0">
                    <a:pos x="66" y="116"/>
                  </a:cxn>
                  <a:cxn ang="0">
                    <a:pos x="23" y="64"/>
                  </a:cxn>
                  <a:cxn ang="0">
                    <a:pos x="24" y="49"/>
                  </a:cxn>
                  <a:cxn ang="0">
                    <a:pos x="99" y="49"/>
                  </a:cxn>
                  <a:cxn ang="0">
                    <a:pos x="25" y="40"/>
                  </a:cxn>
                  <a:cxn ang="0">
                    <a:pos x="57" y="9"/>
                  </a:cxn>
                  <a:cxn ang="0">
                    <a:pos x="80" y="36"/>
                  </a:cxn>
                  <a:cxn ang="0">
                    <a:pos x="72" y="40"/>
                  </a:cxn>
                  <a:cxn ang="0">
                    <a:pos x="25" y="40"/>
                  </a:cxn>
                </a:cxnLst>
                <a:rect l="0" t="0" r="r" b="b"/>
                <a:pathLst>
                  <a:path w="111" h="134">
                    <a:moveTo>
                      <a:pt x="99" y="49"/>
                    </a:moveTo>
                    <a:cubicBezTo>
                      <a:pt x="104" y="49"/>
                      <a:pt x="107" y="49"/>
                      <a:pt x="107" y="44"/>
                    </a:cubicBezTo>
                    <a:cubicBezTo>
                      <a:pt x="107" y="33"/>
                      <a:pt x="98" y="0"/>
                      <a:pt x="63" y="0"/>
                    </a:cubicBezTo>
                    <a:cubicBezTo>
                      <a:pt x="47" y="0"/>
                      <a:pt x="32" y="2"/>
                      <a:pt x="19" y="16"/>
                    </a:cubicBezTo>
                    <a:cubicBezTo>
                      <a:pt x="3" y="32"/>
                      <a:pt x="0" y="52"/>
                      <a:pt x="0" y="64"/>
                    </a:cubicBezTo>
                    <a:cubicBezTo>
                      <a:pt x="0" y="86"/>
                      <a:pt x="3" y="97"/>
                      <a:pt x="13" y="112"/>
                    </a:cubicBezTo>
                    <a:cubicBezTo>
                      <a:pt x="24" y="129"/>
                      <a:pt x="44" y="134"/>
                      <a:pt x="61" y="134"/>
                    </a:cubicBezTo>
                    <a:cubicBezTo>
                      <a:pt x="88" y="134"/>
                      <a:pt x="104" y="113"/>
                      <a:pt x="110" y="101"/>
                    </a:cubicBezTo>
                    <a:cubicBezTo>
                      <a:pt x="111" y="98"/>
                      <a:pt x="110" y="97"/>
                      <a:pt x="110" y="96"/>
                    </a:cubicBezTo>
                    <a:cubicBezTo>
                      <a:pt x="106" y="94"/>
                      <a:pt x="106" y="94"/>
                      <a:pt x="106" y="94"/>
                    </a:cubicBezTo>
                    <a:cubicBezTo>
                      <a:pt x="105" y="94"/>
                      <a:pt x="103" y="94"/>
                      <a:pt x="103" y="96"/>
                    </a:cubicBezTo>
                    <a:cubicBezTo>
                      <a:pt x="98" y="106"/>
                      <a:pt x="85" y="116"/>
                      <a:pt x="66" y="116"/>
                    </a:cubicBezTo>
                    <a:cubicBezTo>
                      <a:pt x="42" y="116"/>
                      <a:pt x="23" y="94"/>
                      <a:pt x="23" y="64"/>
                    </a:cubicBezTo>
                    <a:cubicBezTo>
                      <a:pt x="23" y="57"/>
                      <a:pt x="23" y="52"/>
                      <a:pt x="24" y="49"/>
                    </a:cubicBezTo>
                    <a:cubicBezTo>
                      <a:pt x="99" y="49"/>
                      <a:pt x="99" y="49"/>
                      <a:pt x="99" y="49"/>
                    </a:cubicBezTo>
                    <a:moveTo>
                      <a:pt x="25" y="40"/>
                    </a:moveTo>
                    <a:cubicBezTo>
                      <a:pt x="31" y="18"/>
                      <a:pt x="43" y="9"/>
                      <a:pt x="57" y="9"/>
                    </a:cubicBezTo>
                    <a:cubicBezTo>
                      <a:pt x="77" y="9"/>
                      <a:pt x="80" y="29"/>
                      <a:pt x="80" y="36"/>
                    </a:cubicBezTo>
                    <a:cubicBezTo>
                      <a:pt x="80" y="39"/>
                      <a:pt x="78" y="40"/>
                      <a:pt x="72" y="40"/>
                    </a:cubicBezTo>
                    <a:lnTo>
                      <a:pt x="25" y="40"/>
                    </a:lnTo>
                    <a:close/>
                  </a:path>
                </a:pathLst>
              </a:custGeom>
              <a:solidFill>
                <a:srgbClr val="FF0000"/>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4" name="Freeform 11"/>
              <p:cNvSpPr>
                <a:spLocks/>
              </p:cNvSpPr>
              <p:nvPr/>
            </p:nvSpPr>
            <p:spPr bwMode="auto">
              <a:xfrm>
                <a:off x="4022725" y="7934325"/>
                <a:ext cx="134937" cy="131763"/>
              </a:xfrm>
              <a:custGeom>
                <a:avLst/>
                <a:gdLst/>
                <a:ahLst/>
                <a:cxnLst>
                  <a:cxn ang="0">
                    <a:pos x="0" y="17"/>
                  </a:cxn>
                  <a:cxn ang="0">
                    <a:pos x="19" y="0"/>
                  </a:cxn>
                  <a:cxn ang="0">
                    <a:pos x="36" y="18"/>
                  </a:cxn>
                  <a:cxn ang="0">
                    <a:pos x="19" y="35"/>
                  </a:cxn>
                  <a:cxn ang="0">
                    <a:pos x="0" y="17"/>
                  </a:cxn>
                </a:cxnLst>
                <a:rect l="0" t="0" r="r" b="b"/>
                <a:pathLst>
                  <a:path w="36" h="35">
                    <a:moveTo>
                      <a:pt x="0" y="17"/>
                    </a:moveTo>
                    <a:cubicBezTo>
                      <a:pt x="0" y="12"/>
                      <a:pt x="4" y="0"/>
                      <a:pt x="19" y="0"/>
                    </a:cubicBezTo>
                    <a:cubicBezTo>
                      <a:pt x="28" y="0"/>
                      <a:pt x="36" y="7"/>
                      <a:pt x="36" y="18"/>
                    </a:cubicBezTo>
                    <a:cubicBezTo>
                      <a:pt x="36" y="28"/>
                      <a:pt x="28" y="35"/>
                      <a:pt x="19" y="35"/>
                    </a:cubicBezTo>
                    <a:cubicBezTo>
                      <a:pt x="12" y="35"/>
                      <a:pt x="0" y="31"/>
                      <a:pt x="0" y="17"/>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5" name="Freeform 12"/>
              <p:cNvSpPr>
                <a:spLocks/>
              </p:cNvSpPr>
              <p:nvPr/>
            </p:nvSpPr>
            <p:spPr bwMode="auto">
              <a:xfrm>
                <a:off x="4195763" y="7564438"/>
                <a:ext cx="420687" cy="501650"/>
              </a:xfrm>
              <a:custGeom>
                <a:avLst/>
                <a:gdLst/>
                <a:ahLst/>
                <a:cxnLst>
                  <a:cxn ang="0">
                    <a:pos x="22" y="57"/>
                  </a:cxn>
                  <a:cxn ang="0">
                    <a:pos x="38" y="103"/>
                  </a:cxn>
                  <a:cxn ang="0">
                    <a:pos x="71" y="119"/>
                  </a:cxn>
                  <a:cxn ang="0">
                    <a:pos x="105" y="105"/>
                  </a:cxn>
                  <a:cxn ang="0">
                    <a:pos x="107" y="105"/>
                  </a:cxn>
                  <a:cxn ang="0">
                    <a:pos x="110" y="108"/>
                  </a:cxn>
                  <a:cxn ang="0">
                    <a:pos x="110" y="112"/>
                  </a:cxn>
                  <a:cxn ang="0">
                    <a:pos x="61" y="134"/>
                  </a:cxn>
                  <a:cxn ang="0">
                    <a:pos x="14" y="113"/>
                  </a:cxn>
                  <a:cxn ang="0">
                    <a:pos x="0" y="71"/>
                  </a:cxn>
                  <a:cxn ang="0">
                    <a:pos x="65" y="0"/>
                  </a:cxn>
                  <a:cxn ang="0">
                    <a:pos x="107" y="24"/>
                  </a:cxn>
                  <a:cxn ang="0">
                    <a:pos x="96" y="35"/>
                  </a:cxn>
                  <a:cxn ang="0">
                    <a:pos x="79" y="23"/>
                  </a:cxn>
                  <a:cxn ang="0">
                    <a:pos x="58" y="9"/>
                  </a:cxn>
                  <a:cxn ang="0">
                    <a:pos x="22" y="57"/>
                  </a:cxn>
                </a:cxnLst>
                <a:rect l="0" t="0" r="r" b="b"/>
                <a:pathLst>
                  <a:path w="112" h="134">
                    <a:moveTo>
                      <a:pt x="22" y="57"/>
                    </a:moveTo>
                    <a:cubicBezTo>
                      <a:pt x="22" y="73"/>
                      <a:pt x="30" y="92"/>
                      <a:pt x="38" y="103"/>
                    </a:cubicBezTo>
                    <a:cubicBezTo>
                      <a:pt x="48" y="116"/>
                      <a:pt x="61" y="119"/>
                      <a:pt x="71" y="119"/>
                    </a:cubicBezTo>
                    <a:cubicBezTo>
                      <a:pt x="86" y="119"/>
                      <a:pt x="94" y="115"/>
                      <a:pt x="105" y="105"/>
                    </a:cubicBezTo>
                    <a:cubicBezTo>
                      <a:pt x="105" y="105"/>
                      <a:pt x="106" y="105"/>
                      <a:pt x="107" y="105"/>
                    </a:cubicBezTo>
                    <a:cubicBezTo>
                      <a:pt x="110" y="108"/>
                      <a:pt x="110" y="108"/>
                      <a:pt x="110" y="108"/>
                    </a:cubicBezTo>
                    <a:cubicBezTo>
                      <a:pt x="111" y="110"/>
                      <a:pt x="112" y="111"/>
                      <a:pt x="110" y="112"/>
                    </a:cubicBezTo>
                    <a:cubicBezTo>
                      <a:pt x="101" y="122"/>
                      <a:pt x="82" y="134"/>
                      <a:pt x="61" y="134"/>
                    </a:cubicBezTo>
                    <a:cubicBezTo>
                      <a:pt x="45" y="134"/>
                      <a:pt x="28" y="130"/>
                      <a:pt x="14" y="113"/>
                    </a:cubicBezTo>
                    <a:cubicBezTo>
                      <a:pt x="3" y="98"/>
                      <a:pt x="0" y="85"/>
                      <a:pt x="0" y="71"/>
                    </a:cubicBezTo>
                    <a:cubicBezTo>
                      <a:pt x="0" y="36"/>
                      <a:pt x="25" y="0"/>
                      <a:pt x="65" y="0"/>
                    </a:cubicBezTo>
                    <a:cubicBezTo>
                      <a:pt x="97" y="0"/>
                      <a:pt x="107" y="18"/>
                      <a:pt x="107" y="24"/>
                    </a:cubicBezTo>
                    <a:cubicBezTo>
                      <a:pt x="107" y="31"/>
                      <a:pt x="102" y="35"/>
                      <a:pt x="96" y="35"/>
                    </a:cubicBezTo>
                    <a:cubicBezTo>
                      <a:pt x="89" y="35"/>
                      <a:pt x="83" y="31"/>
                      <a:pt x="79" y="23"/>
                    </a:cubicBezTo>
                    <a:cubicBezTo>
                      <a:pt x="72" y="10"/>
                      <a:pt x="66" y="9"/>
                      <a:pt x="58" y="9"/>
                    </a:cubicBezTo>
                    <a:cubicBezTo>
                      <a:pt x="41" y="9"/>
                      <a:pt x="22" y="25"/>
                      <a:pt x="22" y="57"/>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6" name="Freeform 13"/>
              <p:cNvSpPr>
                <a:spLocks noEditPoints="1"/>
              </p:cNvSpPr>
              <p:nvPr/>
            </p:nvSpPr>
            <p:spPr bwMode="auto">
              <a:xfrm>
                <a:off x="4630738" y="7564438"/>
                <a:ext cx="492125" cy="501650"/>
              </a:xfrm>
              <a:custGeom>
                <a:avLst/>
                <a:gdLst/>
                <a:ahLst/>
                <a:cxnLst>
                  <a:cxn ang="0">
                    <a:pos x="63" y="134"/>
                  </a:cxn>
                  <a:cxn ang="0">
                    <a:pos x="131" y="67"/>
                  </a:cxn>
                  <a:cxn ang="0">
                    <a:pos x="110" y="17"/>
                  </a:cxn>
                  <a:cxn ang="0">
                    <a:pos x="67" y="0"/>
                  </a:cxn>
                  <a:cxn ang="0">
                    <a:pos x="27" y="14"/>
                  </a:cxn>
                  <a:cxn ang="0">
                    <a:pos x="0" y="63"/>
                  </a:cxn>
                  <a:cxn ang="0">
                    <a:pos x="17" y="113"/>
                  </a:cxn>
                  <a:cxn ang="0">
                    <a:pos x="63" y="134"/>
                  </a:cxn>
                  <a:cxn ang="0">
                    <a:pos x="67" y="125"/>
                  </a:cxn>
                  <a:cxn ang="0">
                    <a:pos x="37" y="109"/>
                  </a:cxn>
                  <a:cxn ang="0">
                    <a:pos x="25" y="66"/>
                  </a:cxn>
                  <a:cxn ang="0">
                    <a:pos x="42" y="19"/>
                  </a:cxn>
                  <a:cxn ang="0">
                    <a:pos x="65" y="9"/>
                  </a:cxn>
                  <a:cxn ang="0">
                    <a:pos x="105" y="64"/>
                  </a:cxn>
                  <a:cxn ang="0">
                    <a:pos x="67" y="125"/>
                  </a:cxn>
                </a:cxnLst>
                <a:rect l="0" t="0" r="r" b="b"/>
                <a:pathLst>
                  <a:path w="131" h="134">
                    <a:moveTo>
                      <a:pt x="63" y="134"/>
                    </a:moveTo>
                    <a:cubicBezTo>
                      <a:pt x="101" y="134"/>
                      <a:pt x="131" y="100"/>
                      <a:pt x="131" y="67"/>
                    </a:cubicBezTo>
                    <a:cubicBezTo>
                      <a:pt x="131" y="47"/>
                      <a:pt x="124" y="31"/>
                      <a:pt x="110" y="17"/>
                    </a:cubicBezTo>
                    <a:cubicBezTo>
                      <a:pt x="101" y="8"/>
                      <a:pt x="84" y="0"/>
                      <a:pt x="67" y="0"/>
                    </a:cubicBezTo>
                    <a:cubicBezTo>
                      <a:pt x="57" y="0"/>
                      <a:pt x="42" y="2"/>
                      <a:pt x="27" y="14"/>
                    </a:cubicBezTo>
                    <a:cubicBezTo>
                      <a:pt x="9" y="28"/>
                      <a:pt x="0" y="48"/>
                      <a:pt x="0" y="63"/>
                    </a:cubicBezTo>
                    <a:cubicBezTo>
                      <a:pt x="0" y="85"/>
                      <a:pt x="3" y="96"/>
                      <a:pt x="17" y="113"/>
                    </a:cubicBezTo>
                    <a:cubicBezTo>
                      <a:pt x="30" y="128"/>
                      <a:pt x="49" y="134"/>
                      <a:pt x="63" y="134"/>
                    </a:cubicBezTo>
                    <a:moveTo>
                      <a:pt x="67" y="125"/>
                    </a:moveTo>
                    <a:cubicBezTo>
                      <a:pt x="53" y="125"/>
                      <a:pt x="44" y="119"/>
                      <a:pt x="37" y="109"/>
                    </a:cubicBezTo>
                    <a:cubicBezTo>
                      <a:pt x="27" y="95"/>
                      <a:pt x="25" y="83"/>
                      <a:pt x="25" y="66"/>
                    </a:cubicBezTo>
                    <a:cubicBezTo>
                      <a:pt x="25" y="43"/>
                      <a:pt x="30" y="31"/>
                      <a:pt x="42" y="19"/>
                    </a:cubicBezTo>
                    <a:cubicBezTo>
                      <a:pt x="49" y="11"/>
                      <a:pt x="57" y="9"/>
                      <a:pt x="65" y="9"/>
                    </a:cubicBezTo>
                    <a:cubicBezTo>
                      <a:pt x="80" y="9"/>
                      <a:pt x="105" y="30"/>
                      <a:pt x="105" y="64"/>
                    </a:cubicBezTo>
                    <a:cubicBezTo>
                      <a:pt x="105" y="97"/>
                      <a:pt x="90" y="125"/>
                      <a:pt x="67" y="125"/>
                    </a:cubicBezTo>
                    <a:close/>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7" name="Freeform 14"/>
              <p:cNvSpPr>
                <a:spLocks/>
              </p:cNvSpPr>
              <p:nvPr/>
            </p:nvSpPr>
            <p:spPr bwMode="auto">
              <a:xfrm>
                <a:off x="5151438" y="7548563"/>
                <a:ext cx="852487" cy="506413"/>
              </a:xfrm>
              <a:custGeom>
                <a:avLst/>
                <a:gdLst/>
                <a:ahLst/>
                <a:cxnLst>
                  <a:cxn ang="0">
                    <a:pos x="94" y="23"/>
                  </a:cxn>
                  <a:cxn ang="0">
                    <a:pos x="45" y="36"/>
                  </a:cxn>
                  <a:cxn ang="0">
                    <a:pos x="41" y="116"/>
                  </a:cxn>
                  <a:cxn ang="0">
                    <a:pos x="58" y="124"/>
                  </a:cxn>
                  <a:cxn ang="0">
                    <a:pos x="61" y="132"/>
                  </a:cxn>
                  <a:cxn ang="0">
                    <a:pos x="31" y="134"/>
                  </a:cxn>
                  <a:cxn ang="0">
                    <a:pos x="0" y="133"/>
                  </a:cxn>
                  <a:cxn ang="0">
                    <a:pos x="3" y="124"/>
                  </a:cxn>
                  <a:cxn ang="0">
                    <a:pos x="18" y="117"/>
                  </a:cxn>
                  <a:cxn ang="0">
                    <a:pos x="19" y="47"/>
                  </a:cxn>
                  <a:cxn ang="0">
                    <a:pos x="4" y="28"/>
                  </a:cxn>
                  <a:cxn ang="0">
                    <a:pos x="2" y="23"/>
                  </a:cxn>
                  <a:cxn ang="0">
                    <a:pos x="31" y="6"/>
                  </a:cxn>
                  <a:cxn ang="0">
                    <a:pos x="40" y="27"/>
                  </a:cxn>
                  <a:cxn ang="0">
                    <a:pos x="86" y="4"/>
                  </a:cxn>
                  <a:cxn ang="0">
                    <a:pos x="122" y="27"/>
                  </a:cxn>
                  <a:cxn ang="0">
                    <a:pos x="194" y="13"/>
                  </a:cxn>
                  <a:cxn ang="0">
                    <a:pos x="209" y="118"/>
                  </a:cxn>
                  <a:cxn ang="0">
                    <a:pos x="223" y="124"/>
                  </a:cxn>
                  <a:cxn ang="0">
                    <a:pos x="227" y="132"/>
                  </a:cxn>
                  <a:cxn ang="0">
                    <a:pos x="199" y="134"/>
                  </a:cxn>
                  <a:cxn ang="0">
                    <a:pos x="168" y="132"/>
                  </a:cxn>
                  <a:cxn ang="0">
                    <a:pos x="172" y="124"/>
                  </a:cxn>
                  <a:cxn ang="0">
                    <a:pos x="186" y="119"/>
                  </a:cxn>
                  <a:cxn ang="0">
                    <a:pos x="187" y="49"/>
                  </a:cxn>
                  <a:cxn ang="0">
                    <a:pos x="155" y="18"/>
                  </a:cxn>
                  <a:cxn ang="0">
                    <a:pos x="124" y="65"/>
                  </a:cxn>
                  <a:cxn ang="0">
                    <a:pos x="131" y="124"/>
                  </a:cxn>
                  <a:cxn ang="0">
                    <a:pos x="144" y="127"/>
                  </a:cxn>
                  <a:cxn ang="0">
                    <a:pos x="142" y="135"/>
                  </a:cxn>
                  <a:cxn ang="0">
                    <a:pos x="86" y="135"/>
                  </a:cxn>
                  <a:cxn ang="0">
                    <a:pos x="84" y="127"/>
                  </a:cxn>
                  <a:cxn ang="0">
                    <a:pos x="96" y="124"/>
                  </a:cxn>
                  <a:cxn ang="0">
                    <a:pos x="103" y="56"/>
                  </a:cxn>
                </a:cxnLst>
                <a:rect l="0" t="0" r="r" b="b"/>
                <a:pathLst>
                  <a:path w="227" h="135">
                    <a:moveTo>
                      <a:pt x="103" y="56"/>
                    </a:moveTo>
                    <a:cubicBezTo>
                      <a:pt x="103" y="34"/>
                      <a:pt x="99" y="28"/>
                      <a:pt x="94" y="23"/>
                    </a:cubicBezTo>
                    <a:cubicBezTo>
                      <a:pt x="90" y="20"/>
                      <a:pt x="81" y="18"/>
                      <a:pt x="74" y="18"/>
                    </a:cubicBezTo>
                    <a:cubicBezTo>
                      <a:pt x="66" y="18"/>
                      <a:pt x="53" y="22"/>
                      <a:pt x="45" y="36"/>
                    </a:cubicBezTo>
                    <a:cubicBezTo>
                      <a:pt x="41" y="42"/>
                      <a:pt x="41" y="48"/>
                      <a:pt x="41" y="56"/>
                    </a:cubicBezTo>
                    <a:cubicBezTo>
                      <a:pt x="41" y="116"/>
                      <a:pt x="41" y="116"/>
                      <a:pt x="41" y="116"/>
                    </a:cubicBezTo>
                    <a:cubicBezTo>
                      <a:pt x="41" y="121"/>
                      <a:pt x="42" y="124"/>
                      <a:pt x="47" y="124"/>
                    </a:cubicBezTo>
                    <a:cubicBezTo>
                      <a:pt x="58" y="124"/>
                      <a:pt x="58" y="124"/>
                      <a:pt x="58" y="124"/>
                    </a:cubicBezTo>
                    <a:cubicBezTo>
                      <a:pt x="60" y="124"/>
                      <a:pt x="61" y="125"/>
                      <a:pt x="61" y="127"/>
                    </a:cubicBezTo>
                    <a:cubicBezTo>
                      <a:pt x="61" y="132"/>
                      <a:pt x="61" y="132"/>
                      <a:pt x="61" y="132"/>
                    </a:cubicBezTo>
                    <a:cubicBezTo>
                      <a:pt x="61" y="134"/>
                      <a:pt x="60" y="135"/>
                      <a:pt x="58" y="135"/>
                    </a:cubicBezTo>
                    <a:cubicBezTo>
                      <a:pt x="56" y="135"/>
                      <a:pt x="47" y="134"/>
                      <a:pt x="31" y="134"/>
                    </a:cubicBezTo>
                    <a:cubicBezTo>
                      <a:pt x="14" y="134"/>
                      <a:pt x="5" y="135"/>
                      <a:pt x="2" y="135"/>
                    </a:cubicBezTo>
                    <a:cubicBezTo>
                      <a:pt x="0" y="135"/>
                      <a:pt x="0" y="135"/>
                      <a:pt x="0" y="133"/>
                    </a:cubicBezTo>
                    <a:cubicBezTo>
                      <a:pt x="0" y="127"/>
                      <a:pt x="0" y="127"/>
                      <a:pt x="0" y="127"/>
                    </a:cubicBezTo>
                    <a:cubicBezTo>
                      <a:pt x="0" y="125"/>
                      <a:pt x="0" y="124"/>
                      <a:pt x="3" y="124"/>
                    </a:cubicBezTo>
                    <a:cubicBezTo>
                      <a:pt x="14" y="124"/>
                      <a:pt x="14" y="124"/>
                      <a:pt x="14" y="124"/>
                    </a:cubicBezTo>
                    <a:cubicBezTo>
                      <a:pt x="17" y="124"/>
                      <a:pt x="18" y="123"/>
                      <a:pt x="18" y="117"/>
                    </a:cubicBezTo>
                    <a:cubicBezTo>
                      <a:pt x="19" y="112"/>
                      <a:pt x="19" y="106"/>
                      <a:pt x="19" y="101"/>
                    </a:cubicBezTo>
                    <a:cubicBezTo>
                      <a:pt x="19" y="47"/>
                      <a:pt x="19" y="47"/>
                      <a:pt x="19" y="47"/>
                    </a:cubicBezTo>
                    <a:cubicBezTo>
                      <a:pt x="19" y="37"/>
                      <a:pt x="15" y="32"/>
                      <a:pt x="12" y="30"/>
                    </a:cubicBezTo>
                    <a:cubicBezTo>
                      <a:pt x="11" y="29"/>
                      <a:pt x="7" y="28"/>
                      <a:pt x="4" y="28"/>
                    </a:cubicBezTo>
                    <a:cubicBezTo>
                      <a:pt x="3" y="27"/>
                      <a:pt x="2" y="26"/>
                      <a:pt x="2" y="25"/>
                    </a:cubicBezTo>
                    <a:cubicBezTo>
                      <a:pt x="2" y="23"/>
                      <a:pt x="2" y="23"/>
                      <a:pt x="2" y="23"/>
                    </a:cubicBezTo>
                    <a:cubicBezTo>
                      <a:pt x="2" y="22"/>
                      <a:pt x="2" y="21"/>
                      <a:pt x="3" y="20"/>
                    </a:cubicBezTo>
                    <a:cubicBezTo>
                      <a:pt x="11" y="17"/>
                      <a:pt x="29" y="8"/>
                      <a:pt x="31" y="6"/>
                    </a:cubicBezTo>
                    <a:cubicBezTo>
                      <a:pt x="32" y="5"/>
                      <a:pt x="39" y="0"/>
                      <a:pt x="39" y="9"/>
                    </a:cubicBezTo>
                    <a:cubicBezTo>
                      <a:pt x="40" y="27"/>
                      <a:pt x="40" y="27"/>
                      <a:pt x="40" y="27"/>
                    </a:cubicBezTo>
                    <a:cubicBezTo>
                      <a:pt x="41" y="27"/>
                      <a:pt x="41" y="27"/>
                      <a:pt x="41" y="27"/>
                    </a:cubicBezTo>
                    <a:cubicBezTo>
                      <a:pt x="50" y="14"/>
                      <a:pt x="68" y="4"/>
                      <a:pt x="86" y="4"/>
                    </a:cubicBezTo>
                    <a:cubicBezTo>
                      <a:pt x="102" y="4"/>
                      <a:pt x="114" y="13"/>
                      <a:pt x="120" y="27"/>
                    </a:cubicBezTo>
                    <a:cubicBezTo>
                      <a:pt x="122" y="27"/>
                      <a:pt x="122" y="27"/>
                      <a:pt x="122" y="27"/>
                    </a:cubicBezTo>
                    <a:cubicBezTo>
                      <a:pt x="131" y="15"/>
                      <a:pt x="148" y="4"/>
                      <a:pt x="166" y="4"/>
                    </a:cubicBezTo>
                    <a:cubicBezTo>
                      <a:pt x="177" y="4"/>
                      <a:pt x="187" y="6"/>
                      <a:pt x="194" y="13"/>
                    </a:cubicBezTo>
                    <a:cubicBezTo>
                      <a:pt x="201" y="20"/>
                      <a:pt x="209" y="27"/>
                      <a:pt x="209" y="50"/>
                    </a:cubicBezTo>
                    <a:cubicBezTo>
                      <a:pt x="209" y="118"/>
                      <a:pt x="209" y="118"/>
                      <a:pt x="209" y="118"/>
                    </a:cubicBezTo>
                    <a:cubicBezTo>
                      <a:pt x="209" y="123"/>
                      <a:pt x="211" y="124"/>
                      <a:pt x="215" y="124"/>
                    </a:cubicBezTo>
                    <a:cubicBezTo>
                      <a:pt x="223" y="124"/>
                      <a:pt x="223" y="124"/>
                      <a:pt x="223" y="124"/>
                    </a:cubicBezTo>
                    <a:cubicBezTo>
                      <a:pt x="226" y="124"/>
                      <a:pt x="227" y="125"/>
                      <a:pt x="227" y="127"/>
                    </a:cubicBezTo>
                    <a:cubicBezTo>
                      <a:pt x="227" y="132"/>
                      <a:pt x="227" y="132"/>
                      <a:pt x="227" y="132"/>
                    </a:cubicBezTo>
                    <a:cubicBezTo>
                      <a:pt x="227" y="134"/>
                      <a:pt x="226" y="135"/>
                      <a:pt x="224" y="135"/>
                    </a:cubicBezTo>
                    <a:cubicBezTo>
                      <a:pt x="222" y="135"/>
                      <a:pt x="214" y="134"/>
                      <a:pt x="199" y="134"/>
                    </a:cubicBezTo>
                    <a:cubicBezTo>
                      <a:pt x="184" y="134"/>
                      <a:pt x="173" y="135"/>
                      <a:pt x="171" y="135"/>
                    </a:cubicBezTo>
                    <a:cubicBezTo>
                      <a:pt x="169" y="135"/>
                      <a:pt x="168" y="134"/>
                      <a:pt x="168" y="132"/>
                    </a:cubicBezTo>
                    <a:cubicBezTo>
                      <a:pt x="168" y="127"/>
                      <a:pt x="168" y="127"/>
                      <a:pt x="168" y="127"/>
                    </a:cubicBezTo>
                    <a:cubicBezTo>
                      <a:pt x="168" y="125"/>
                      <a:pt x="169" y="124"/>
                      <a:pt x="172" y="124"/>
                    </a:cubicBezTo>
                    <a:cubicBezTo>
                      <a:pt x="180" y="124"/>
                      <a:pt x="180" y="124"/>
                      <a:pt x="180" y="124"/>
                    </a:cubicBezTo>
                    <a:cubicBezTo>
                      <a:pt x="183" y="124"/>
                      <a:pt x="186" y="123"/>
                      <a:pt x="186" y="119"/>
                    </a:cubicBezTo>
                    <a:cubicBezTo>
                      <a:pt x="187" y="112"/>
                      <a:pt x="187" y="101"/>
                      <a:pt x="187" y="94"/>
                    </a:cubicBezTo>
                    <a:cubicBezTo>
                      <a:pt x="187" y="49"/>
                      <a:pt x="187" y="49"/>
                      <a:pt x="187" y="49"/>
                    </a:cubicBezTo>
                    <a:cubicBezTo>
                      <a:pt x="187" y="39"/>
                      <a:pt x="185" y="30"/>
                      <a:pt x="178" y="24"/>
                    </a:cubicBezTo>
                    <a:cubicBezTo>
                      <a:pt x="172" y="20"/>
                      <a:pt x="164" y="18"/>
                      <a:pt x="155" y="18"/>
                    </a:cubicBezTo>
                    <a:cubicBezTo>
                      <a:pt x="146" y="18"/>
                      <a:pt x="134" y="25"/>
                      <a:pt x="129" y="34"/>
                    </a:cubicBezTo>
                    <a:cubicBezTo>
                      <a:pt x="124" y="43"/>
                      <a:pt x="124" y="51"/>
                      <a:pt x="124" y="65"/>
                    </a:cubicBezTo>
                    <a:cubicBezTo>
                      <a:pt x="124" y="117"/>
                      <a:pt x="124" y="117"/>
                      <a:pt x="124" y="117"/>
                    </a:cubicBezTo>
                    <a:cubicBezTo>
                      <a:pt x="124" y="121"/>
                      <a:pt x="126" y="124"/>
                      <a:pt x="131" y="124"/>
                    </a:cubicBezTo>
                    <a:cubicBezTo>
                      <a:pt x="141" y="124"/>
                      <a:pt x="141" y="124"/>
                      <a:pt x="141" y="124"/>
                    </a:cubicBezTo>
                    <a:cubicBezTo>
                      <a:pt x="144" y="124"/>
                      <a:pt x="144" y="125"/>
                      <a:pt x="144" y="127"/>
                    </a:cubicBezTo>
                    <a:cubicBezTo>
                      <a:pt x="144" y="132"/>
                      <a:pt x="144" y="132"/>
                      <a:pt x="144" y="132"/>
                    </a:cubicBezTo>
                    <a:cubicBezTo>
                      <a:pt x="144" y="134"/>
                      <a:pt x="144" y="135"/>
                      <a:pt x="142" y="135"/>
                    </a:cubicBezTo>
                    <a:cubicBezTo>
                      <a:pt x="140" y="135"/>
                      <a:pt x="132" y="134"/>
                      <a:pt x="115" y="134"/>
                    </a:cubicBezTo>
                    <a:cubicBezTo>
                      <a:pt x="99" y="134"/>
                      <a:pt x="88" y="135"/>
                      <a:pt x="86" y="135"/>
                    </a:cubicBezTo>
                    <a:cubicBezTo>
                      <a:pt x="85" y="135"/>
                      <a:pt x="84" y="134"/>
                      <a:pt x="84" y="132"/>
                    </a:cubicBezTo>
                    <a:cubicBezTo>
                      <a:pt x="84" y="127"/>
                      <a:pt x="84" y="127"/>
                      <a:pt x="84" y="127"/>
                    </a:cubicBezTo>
                    <a:cubicBezTo>
                      <a:pt x="84" y="125"/>
                      <a:pt x="84" y="124"/>
                      <a:pt x="87" y="124"/>
                    </a:cubicBezTo>
                    <a:cubicBezTo>
                      <a:pt x="96" y="124"/>
                      <a:pt x="96" y="124"/>
                      <a:pt x="96" y="124"/>
                    </a:cubicBezTo>
                    <a:cubicBezTo>
                      <a:pt x="101" y="124"/>
                      <a:pt x="103" y="123"/>
                      <a:pt x="103" y="119"/>
                    </a:cubicBezTo>
                    <a:cubicBezTo>
                      <a:pt x="103" y="56"/>
                      <a:pt x="103" y="56"/>
                      <a:pt x="103" y="56"/>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8" name="Freeform 15"/>
              <p:cNvSpPr>
                <a:spLocks/>
              </p:cNvSpPr>
              <p:nvPr/>
            </p:nvSpPr>
            <p:spPr bwMode="auto">
              <a:xfrm>
                <a:off x="153988" y="7564438"/>
                <a:ext cx="317500" cy="501650"/>
              </a:xfrm>
              <a:custGeom>
                <a:avLst/>
                <a:gdLst/>
                <a:ahLst/>
                <a:cxnLst>
                  <a:cxn ang="0">
                    <a:pos x="8" y="125"/>
                  </a:cxn>
                  <a:cxn ang="0">
                    <a:pos x="6" y="121"/>
                  </a:cxn>
                  <a:cxn ang="0">
                    <a:pos x="1" y="92"/>
                  </a:cxn>
                  <a:cxn ang="0">
                    <a:pos x="2" y="90"/>
                  </a:cxn>
                  <a:cxn ang="0">
                    <a:pos x="6" y="89"/>
                  </a:cxn>
                  <a:cxn ang="0">
                    <a:pos x="9" y="91"/>
                  </a:cxn>
                  <a:cxn ang="0">
                    <a:pos x="17" y="105"/>
                  </a:cxn>
                  <a:cxn ang="0">
                    <a:pos x="43" y="124"/>
                  </a:cxn>
                  <a:cxn ang="0">
                    <a:pos x="67" y="104"/>
                  </a:cxn>
                  <a:cxn ang="0">
                    <a:pos x="38" y="76"/>
                  </a:cxn>
                  <a:cxn ang="0">
                    <a:pos x="2" y="37"/>
                  </a:cxn>
                  <a:cxn ang="0">
                    <a:pos x="45" y="0"/>
                  </a:cxn>
                  <a:cxn ang="0">
                    <a:pos x="73" y="6"/>
                  </a:cxn>
                  <a:cxn ang="0">
                    <a:pos x="78" y="12"/>
                  </a:cxn>
                  <a:cxn ang="0">
                    <a:pos x="83" y="33"/>
                  </a:cxn>
                  <a:cxn ang="0">
                    <a:pos x="80" y="36"/>
                  </a:cxn>
                  <a:cxn ang="0">
                    <a:pos x="77" y="37"/>
                  </a:cxn>
                  <a:cxn ang="0">
                    <a:pos x="74" y="35"/>
                  </a:cxn>
                  <a:cxn ang="0">
                    <a:pos x="64" y="21"/>
                  </a:cxn>
                  <a:cxn ang="0">
                    <a:pos x="42" y="9"/>
                  </a:cxn>
                  <a:cxn ang="0">
                    <a:pos x="19" y="30"/>
                  </a:cxn>
                  <a:cxn ang="0">
                    <a:pos x="48" y="55"/>
                  </a:cxn>
                  <a:cxn ang="0">
                    <a:pos x="85" y="94"/>
                  </a:cxn>
                  <a:cxn ang="0">
                    <a:pos x="38" y="134"/>
                  </a:cxn>
                  <a:cxn ang="0">
                    <a:pos x="8" y="125"/>
                  </a:cxn>
                </a:cxnLst>
                <a:rect l="0" t="0" r="r" b="b"/>
                <a:pathLst>
                  <a:path w="85" h="134">
                    <a:moveTo>
                      <a:pt x="8" y="125"/>
                    </a:moveTo>
                    <a:cubicBezTo>
                      <a:pt x="6" y="124"/>
                      <a:pt x="6" y="122"/>
                      <a:pt x="6" y="121"/>
                    </a:cubicBezTo>
                    <a:cubicBezTo>
                      <a:pt x="1" y="92"/>
                      <a:pt x="1" y="92"/>
                      <a:pt x="1" y="92"/>
                    </a:cubicBezTo>
                    <a:cubicBezTo>
                      <a:pt x="0" y="91"/>
                      <a:pt x="1" y="90"/>
                      <a:pt x="2" y="90"/>
                    </a:cubicBezTo>
                    <a:cubicBezTo>
                      <a:pt x="6" y="89"/>
                      <a:pt x="6" y="89"/>
                      <a:pt x="6" y="89"/>
                    </a:cubicBezTo>
                    <a:cubicBezTo>
                      <a:pt x="8" y="88"/>
                      <a:pt x="9" y="89"/>
                      <a:pt x="9" y="91"/>
                    </a:cubicBezTo>
                    <a:cubicBezTo>
                      <a:pt x="17" y="105"/>
                      <a:pt x="17" y="105"/>
                      <a:pt x="17" y="105"/>
                    </a:cubicBezTo>
                    <a:cubicBezTo>
                      <a:pt x="23" y="117"/>
                      <a:pt x="27" y="124"/>
                      <a:pt x="43" y="124"/>
                    </a:cubicBezTo>
                    <a:cubicBezTo>
                      <a:pt x="54" y="124"/>
                      <a:pt x="67" y="118"/>
                      <a:pt x="67" y="104"/>
                    </a:cubicBezTo>
                    <a:cubicBezTo>
                      <a:pt x="67" y="90"/>
                      <a:pt x="61" y="82"/>
                      <a:pt x="38" y="76"/>
                    </a:cubicBezTo>
                    <a:cubicBezTo>
                      <a:pt x="20" y="70"/>
                      <a:pt x="2" y="61"/>
                      <a:pt x="2" y="37"/>
                    </a:cubicBezTo>
                    <a:cubicBezTo>
                      <a:pt x="2" y="16"/>
                      <a:pt x="22" y="0"/>
                      <a:pt x="45" y="0"/>
                    </a:cubicBezTo>
                    <a:cubicBezTo>
                      <a:pt x="59" y="0"/>
                      <a:pt x="67" y="3"/>
                      <a:pt x="73" y="6"/>
                    </a:cubicBezTo>
                    <a:cubicBezTo>
                      <a:pt x="77" y="8"/>
                      <a:pt x="78" y="10"/>
                      <a:pt x="78" y="12"/>
                    </a:cubicBezTo>
                    <a:cubicBezTo>
                      <a:pt x="83" y="33"/>
                      <a:pt x="83" y="33"/>
                      <a:pt x="83" y="33"/>
                    </a:cubicBezTo>
                    <a:cubicBezTo>
                      <a:pt x="83" y="34"/>
                      <a:pt x="82" y="35"/>
                      <a:pt x="80" y="36"/>
                    </a:cubicBezTo>
                    <a:cubicBezTo>
                      <a:pt x="77" y="37"/>
                      <a:pt x="77" y="37"/>
                      <a:pt x="77" y="37"/>
                    </a:cubicBezTo>
                    <a:cubicBezTo>
                      <a:pt x="76" y="37"/>
                      <a:pt x="75" y="37"/>
                      <a:pt x="74" y="35"/>
                    </a:cubicBezTo>
                    <a:cubicBezTo>
                      <a:pt x="64" y="21"/>
                      <a:pt x="64" y="21"/>
                      <a:pt x="64" y="21"/>
                    </a:cubicBezTo>
                    <a:cubicBezTo>
                      <a:pt x="60" y="16"/>
                      <a:pt x="54" y="9"/>
                      <a:pt x="42" y="9"/>
                    </a:cubicBezTo>
                    <a:cubicBezTo>
                      <a:pt x="31" y="9"/>
                      <a:pt x="19" y="16"/>
                      <a:pt x="19" y="30"/>
                    </a:cubicBezTo>
                    <a:cubicBezTo>
                      <a:pt x="19" y="47"/>
                      <a:pt x="33" y="51"/>
                      <a:pt x="48" y="55"/>
                    </a:cubicBezTo>
                    <a:cubicBezTo>
                      <a:pt x="70" y="61"/>
                      <a:pt x="84" y="70"/>
                      <a:pt x="85" y="94"/>
                    </a:cubicBezTo>
                    <a:cubicBezTo>
                      <a:pt x="84" y="119"/>
                      <a:pt x="64" y="134"/>
                      <a:pt x="38" y="134"/>
                    </a:cubicBezTo>
                    <a:cubicBezTo>
                      <a:pt x="23" y="134"/>
                      <a:pt x="11" y="128"/>
                      <a:pt x="8" y="125"/>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99" name="Freeform 16"/>
              <p:cNvSpPr>
                <a:spLocks/>
              </p:cNvSpPr>
              <p:nvPr/>
            </p:nvSpPr>
            <p:spPr bwMode="auto">
              <a:xfrm>
                <a:off x="911225" y="7226300"/>
                <a:ext cx="266700" cy="828675"/>
              </a:xfrm>
              <a:custGeom>
                <a:avLst/>
                <a:gdLst/>
                <a:ahLst/>
                <a:cxnLst>
                  <a:cxn ang="0">
                    <a:pos x="46" y="130"/>
                  </a:cxn>
                  <a:cxn ang="0">
                    <a:pos x="46" y="201"/>
                  </a:cxn>
                  <a:cxn ang="0">
                    <a:pos x="54" y="210"/>
                  </a:cxn>
                  <a:cxn ang="0">
                    <a:pos x="68" y="210"/>
                  </a:cxn>
                  <a:cxn ang="0">
                    <a:pos x="71" y="213"/>
                  </a:cxn>
                  <a:cxn ang="0">
                    <a:pos x="71" y="218"/>
                  </a:cxn>
                  <a:cxn ang="0">
                    <a:pos x="69" y="221"/>
                  </a:cxn>
                  <a:cxn ang="0">
                    <a:pos x="35" y="220"/>
                  </a:cxn>
                  <a:cxn ang="0">
                    <a:pos x="10" y="221"/>
                  </a:cxn>
                  <a:cxn ang="0">
                    <a:pos x="8" y="218"/>
                  </a:cxn>
                  <a:cxn ang="0">
                    <a:pos x="8" y="213"/>
                  </a:cxn>
                  <a:cxn ang="0">
                    <a:pos x="12" y="210"/>
                  </a:cxn>
                  <a:cxn ang="0">
                    <a:pos x="17" y="210"/>
                  </a:cxn>
                  <a:cxn ang="0">
                    <a:pos x="24" y="203"/>
                  </a:cxn>
                  <a:cxn ang="0">
                    <a:pos x="24" y="123"/>
                  </a:cxn>
                  <a:cxn ang="0">
                    <a:pos x="24" y="104"/>
                  </a:cxn>
                  <a:cxn ang="0">
                    <a:pos x="23" y="47"/>
                  </a:cxn>
                  <a:cxn ang="0">
                    <a:pos x="10" y="27"/>
                  </a:cxn>
                  <a:cxn ang="0">
                    <a:pos x="2" y="26"/>
                  </a:cxn>
                  <a:cxn ang="0">
                    <a:pos x="0" y="25"/>
                  </a:cxn>
                  <a:cxn ang="0">
                    <a:pos x="0" y="22"/>
                  </a:cxn>
                  <a:cxn ang="0">
                    <a:pos x="3" y="20"/>
                  </a:cxn>
                  <a:cxn ang="0">
                    <a:pos x="38" y="3"/>
                  </a:cxn>
                  <a:cxn ang="0">
                    <a:pos x="45" y="0"/>
                  </a:cxn>
                  <a:cxn ang="0">
                    <a:pos x="47" y="6"/>
                  </a:cxn>
                  <a:cxn ang="0">
                    <a:pos x="46" y="102"/>
                  </a:cxn>
                  <a:cxn ang="0">
                    <a:pos x="46" y="130"/>
                  </a:cxn>
                </a:cxnLst>
                <a:rect l="0" t="0" r="r" b="b"/>
                <a:pathLst>
                  <a:path w="71" h="221">
                    <a:moveTo>
                      <a:pt x="46" y="130"/>
                    </a:moveTo>
                    <a:cubicBezTo>
                      <a:pt x="46" y="145"/>
                      <a:pt x="46" y="191"/>
                      <a:pt x="46" y="201"/>
                    </a:cubicBezTo>
                    <a:cubicBezTo>
                      <a:pt x="47" y="206"/>
                      <a:pt x="48" y="210"/>
                      <a:pt x="54" y="210"/>
                    </a:cubicBezTo>
                    <a:cubicBezTo>
                      <a:pt x="68" y="210"/>
                      <a:pt x="68" y="210"/>
                      <a:pt x="68" y="210"/>
                    </a:cubicBezTo>
                    <a:cubicBezTo>
                      <a:pt x="71" y="210"/>
                      <a:pt x="71" y="211"/>
                      <a:pt x="71" y="213"/>
                    </a:cubicBezTo>
                    <a:cubicBezTo>
                      <a:pt x="71" y="218"/>
                      <a:pt x="71" y="218"/>
                      <a:pt x="71" y="218"/>
                    </a:cubicBezTo>
                    <a:cubicBezTo>
                      <a:pt x="71" y="220"/>
                      <a:pt x="71" y="221"/>
                      <a:pt x="69" y="221"/>
                    </a:cubicBezTo>
                    <a:cubicBezTo>
                      <a:pt x="67" y="221"/>
                      <a:pt x="54" y="220"/>
                      <a:pt x="35" y="220"/>
                    </a:cubicBezTo>
                    <a:cubicBezTo>
                      <a:pt x="16" y="220"/>
                      <a:pt x="13" y="221"/>
                      <a:pt x="10" y="221"/>
                    </a:cubicBezTo>
                    <a:cubicBezTo>
                      <a:pt x="9" y="221"/>
                      <a:pt x="8" y="220"/>
                      <a:pt x="8" y="218"/>
                    </a:cubicBezTo>
                    <a:cubicBezTo>
                      <a:pt x="8" y="213"/>
                      <a:pt x="8" y="213"/>
                      <a:pt x="8" y="213"/>
                    </a:cubicBezTo>
                    <a:cubicBezTo>
                      <a:pt x="8" y="211"/>
                      <a:pt x="9" y="210"/>
                      <a:pt x="12" y="210"/>
                    </a:cubicBezTo>
                    <a:cubicBezTo>
                      <a:pt x="17" y="210"/>
                      <a:pt x="17" y="210"/>
                      <a:pt x="17" y="210"/>
                    </a:cubicBezTo>
                    <a:cubicBezTo>
                      <a:pt x="20" y="210"/>
                      <a:pt x="23" y="208"/>
                      <a:pt x="24" y="203"/>
                    </a:cubicBezTo>
                    <a:cubicBezTo>
                      <a:pt x="24" y="193"/>
                      <a:pt x="24" y="141"/>
                      <a:pt x="24" y="123"/>
                    </a:cubicBezTo>
                    <a:cubicBezTo>
                      <a:pt x="24" y="104"/>
                      <a:pt x="24" y="104"/>
                      <a:pt x="24" y="104"/>
                    </a:cubicBezTo>
                    <a:cubicBezTo>
                      <a:pt x="24" y="82"/>
                      <a:pt x="24" y="55"/>
                      <a:pt x="23" y="47"/>
                    </a:cubicBezTo>
                    <a:cubicBezTo>
                      <a:pt x="22" y="30"/>
                      <a:pt x="23" y="30"/>
                      <a:pt x="10" y="27"/>
                    </a:cubicBezTo>
                    <a:cubicBezTo>
                      <a:pt x="7" y="27"/>
                      <a:pt x="3" y="27"/>
                      <a:pt x="2" y="26"/>
                    </a:cubicBezTo>
                    <a:cubicBezTo>
                      <a:pt x="1" y="26"/>
                      <a:pt x="0" y="25"/>
                      <a:pt x="0" y="25"/>
                    </a:cubicBezTo>
                    <a:cubicBezTo>
                      <a:pt x="0" y="22"/>
                      <a:pt x="0" y="22"/>
                      <a:pt x="0" y="22"/>
                    </a:cubicBezTo>
                    <a:cubicBezTo>
                      <a:pt x="0" y="21"/>
                      <a:pt x="1" y="21"/>
                      <a:pt x="3" y="20"/>
                    </a:cubicBezTo>
                    <a:cubicBezTo>
                      <a:pt x="16" y="16"/>
                      <a:pt x="27" y="11"/>
                      <a:pt x="38" y="3"/>
                    </a:cubicBezTo>
                    <a:cubicBezTo>
                      <a:pt x="41" y="1"/>
                      <a:pt x="43" y="0"/>
                      <a:pt x="45" y="0"/>
                    </a:cubicBezTo>
                    <a:cubicBezTo>
                      <a:pt x="47" y="0"/>
                      <a:pt x="48" y="2"/>
                      <a:pt x="47" y="6"/>
                    </a:cubicBezTo>
                    <a:cubicBezTo>
                      <a:pt x="47" y="22"/>
                      <a:pt x="46" y="86"/>
                      <a:pt x="46" y="102"/>
                    </a:cubicBezTo>
                    <a:cubicBezTo>
                      <a:pt x="46" y="130"/>
                      <a:pt x="46" y="130"/>
                      <a:pt x="46" y="130"/>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100" name="Freeform 17"/>
              <p:cNvSpPr>
                <a:spLocks noEditPoints="1"/>
              </p:cNvSpPr>
              <p:nvPr/>
            </p:nvSpPr>
            <p:spPr bwMode="auto">
              <a:xfrm>
                <a:off x="1184275" y="7564438"/>
                <a:ext cx="415925" cy="501650"/>
              </a:xfrm>
              <a:custGeom>
                <a:avLst/>
                <a:gdLst/>
                <a:ahLst/>
                <a:cxnLst>
                  <a:cxn ang="0">
                    <a:pos x="99" y="49"/>
                  </a:cxn>
                  <a:cxn ang="0">
                    <a:pos x="108" y="44"/>
                  </a:cxn>
                  <a:cxn ang="0">
                    <a:pos x="63" y="0"/>
                  </a:cxn>
                  <a:cxn ang="0">
                    <a:pos x="19" y="16"/>
                  </a:cxn>
                  <a:cxn ang="0">
                    <a:pos x="0" y="64"/>
                  </a:cxn>
                  <a:cxn ang="0">
                    <a:pos x="13" y="112"/>
                  </a:cxn>
                  <a:cxn ang="0">
                    <a:pos x="61" y="134"/>
                  </a:cxn>
                  <a:cxn ang="0">
                    <a:pos x="110" y="101"/>
                  </a:cxn>
                  <a:cxn ang="0">
                    <a:pos x="110" y="96"/>
                  </a:cxn>
                  <a:cxn ang="0">
                    <a:pos x="106" y="94"/>
                  </a:cxn>
                  <a:cxn ang="0">
                    <a:pos x="103" y="96"/>
                  </a:cxn>
                  <a:cxn ang="0">
                    <a:pos x="66" y="116"/>
                  </a:cxn>
                  <a:cxn ang="0">
                    <a:pos x="23" y="64"/>
                  </a:cxn>
                  <a:cxn ang="0">
                    <a:pos x="24" y="49"/>
                  </a:cxn>
                  <a:cxn ang="0">
                    <a:pos x="99" y="49"/>
                  </a:cxn>
                  <a:cxn ang="0">
                    <a:pos x="25" y="40"/>
                  </a:cxn>
                  <a:cxn ang="0">
                    <a:pos x="57" y="9"/>
                  </a:cxn>
                  <a:cxn ang="0">
                    <a:pos x="80" y="36"/>
                  </a:cxn>
                  <a:cxn ang="0">
                    <a:pos x="72" y="40"/>
                  </a:cxn>
                  <a:cxn ang="0">
                    <a:pos x="25" y="40"/>
                  </a:cxn>
                </a:cxnLst>
                <a:rect l="0" t="0" r="r" b="b"/>
                <a:pathLst>
                  <a:path w="111" h="134">
                    <a:moveTo>
                      <a:pt x="99" y="49"/>
                    </a:moveTo>
                    <a:cubicBezTo>
                      <a:pt x="104" y="49"/>
                      <a:pt x="108" y="49"/>
                      <a:pt x="108" y="44"/>
                    </a:cubicBezTo>
                    <a:cubicBezTo>
                      <a:pt x="108" y="33"/>
                      <a:pt x="98" y="0"/>
                      <a:pt x="63" y="0"/>
                    </a:cubicBezTo>
                    <a:cubicBezTo>
                      <a:pt x="47" y="0"/>
                      <a:pt x="32" y="2"/>
                      <a:pt x="19" y="16"/>
                    </a:cubicBezTo>
                    <a:cubicBezTo>
                      <a:pt x="3" y="32"/>
                      <a:pt x="0" y="52"/>
                      <a:pt x="0" y="64"/>
                    </a:cubicBezTo>
                    <a:cubicBezTo>
                      <a:pt x="0" y="86"/>
                      <a:pt x="3" y="97"/>
                      <a:pt x="13" y="112"/>
                    </a:cubicBezTo>
                    <a:cubicBezTo>
                      <a:pt x="25" y="129"/>
                      <a:pt x="44" y="134"/>
                      <a:pt x="61" y="134"/>
                    </a:cubicBezTo>
                    <a:cubicBezTo>
                      <a:pt x="88" y="134"/>
                      <a:pt x="104" y="113"/>
                      <a:pt x="110" y="101"/>
                    </a:cubicBezTo>
                    <a:cubicBezTo>
                      <a:pt x="111" y="98"/>
                      <a:pt x="111" y="97"/>
                      <a:pt x="110" y="96"/>
                    </a:cubicBezTo>
                    <a:cubicBezTo>
                      <a:pt x="106" y="94"/>
                      <a:pt x="106" y="94"/>
                      <a:pt x="106" y="94"/>
                    </a:cubicBezTo>
                    <a:cubicBezTo>
                      <a:pt x="105" y="94"/>
                      <a:pt x="104" y="94"/>
                      <a:pt x="103" y="96"/>
                    </a:cubicBezTo>
                    <a:cubicBezTo>
                      <a:pt x="98" y="106"/>
                      <a:pt x="85" y="116"/>
                      <a:pt x="66" y="116"/>
                    </a:cubicBezTo>
                    <a:cubicBezTo>
                      <a:pt x="42" y="116"/>
                      <a:pt x="23" y="94"/>
                      <a:pt x="23" y="64"/>
                    </a:cubicBezTo>
                    <a:cubicBezTo>
                      <a:pt x="23" y="57"/>
                      <a:pt x="23" y="52"/>
                      <a:pt x="24" y="49"/>
                    </a:cubicBezTo>
                    <a:cubicBezTo>
                      <a:pt x="99" y="49"/>
                      <a:pt x="99" y="49"/>
                      <a:pt x="99" y="49"/>
                    </a:cubicBezTo>
                    <a:moveTo>
                      <a:pt x="25" y="40"/>
                    </a:moveTo>
                    <a:cubicBezTo>
                      <a:pt x="31" y="18"/>
                      <a:pt x="44" y="9"/>
                      <a:pt x="57" y="9"/>
                    </a:cubicBezTo>
                    <a:cubicBezTo>
                      <a:pt x="77" y="9"/>
                      <a:pt x="80" y="29"/>
                      <a:pt x="80" y="36"/>
                    </a:cubicBezTo>
                    <a:cubicBezTo>
                      <a:pt x="80" y="39"/>
                      <a:pt x="78" y="40"/>
                      <a:pt x="72" y="40"/>
                    </a:cubicBezTo>
                    <a:lnTo>
                      <a:pt x="25" y="40"/>
                    </a:lnTo>
                    <a:close/>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101" name="Freeform 18"/>
              <p:cNvSpPr>
                <a:spLocks/>
              </p:cNvSpPr>
              <p:nvPr/>
            </p:nvSpPr>
            <p:spPr bwMode="auto">
              <a:xfrm>
                <a:off x="1635125" y="7564438"/>
                <a:ext cx="317500" cy="501650"/>
              </a:xfrm>
              <a:custGeom>
                <a:avLst/>
                <a:gdLst/>
                <a:ahLst/>
                <a:cxnLst>
                  <a:cxn ang="0">
                    <a:pos x="8" y="125"/>
                  </a:cxn>
                  <a:cxn ang="0">
                    <a:pos x="6" y="121"/>
                  </a:cxn>
                  <a:cxn ang="0">
                    <a:pos x="1" y="92"/>
                  </a:cxn>
                  <a:cxn ang="0">
                    <a:pos x="2" y="90"/>
                  </a:cxn>
                  <a:cxn ang="0">
                    <a:pos x="6" y="89"/>
                  </a:cxn>
                  <a:cxn ang="0">
                    <a:pos x="9" y="91"/>
                  </a:cxn>
                  <a:cxn ang="0">
                    <a:pos x="17" y="105"/>
                  </a:cxn>
                  <a:cxn ang="0">
                    <a:pos x="43" y="124"/>
                  </a:cxn>
                  <a:cxn ang="0">
                    <a:pos x="67" y="104"/>
                  </a:cxn>
                  <a:cxn ang="0">
                    <a:pos x="38" y="76"/>
                  </a:cxn>
                  <a:cxn ang="0">
                    <a:pos x="2" y="37"/>
                  </a:cxn>
                  <a:cxn ang="0">
                    <a:pos x="44" y="0"/>
                  </a:cxn>
                  <a:cxn ang="0">
                    <a:pos x="73" y="6"/>
                  </a:cxn>
                  <a:cxn ang="0">
                    <a:pos x="78" y="12"/>
                  </a:cxn>
                  <a:cxn ang="0">
                    <a:pos x="83" y="33"/>
                  </a:cxn>
                  <a:cxn ang="0">
                    <a:pos x="80" y="36"/>
                  </a:cxn>
                  <a:cxn ang="0">
                    <a:pos x="77" y="37"/>
                  </a:cxn>
                  <a:cxn ang="0">
                    <a:pos x="74" y="35"/>
                  </a:cxn>
                  <a:cxn ang="0">
                    <a:pos x="64" y="21"/>
                  </a:cxn>
                  <a:cxn ang="0">
                    <a:pos x="42" y="9"/>
                  </a:cxn>
                  <a:cxn ang="0">
                    <a:pos x="19" y="30"/>
                  </a:cxn>
                  <a:cxn ang="0">
                    <a:pos x="48" y="55"/>
                  </a:cxn>
                  <a:cxn ang="0">
                    <a:pos x="85" y="94"/>
                  </a:cxn>
                  <a:cxn ang="0">
                    <a:pos x="38" y="134"/>
                  </a:cxn>
                  <a:cxn ang="0">
                    <a:pos x="8" y="125"/>
                  </a:cxn>
                </a:cxnLst>
                <a:rect l="0" t="0" r="r" b="b"/>
                <a:pathLst>
                  <a:path w="85" h="134">
                    <a:moveTo>
                      <a:pt x="8" y="125"/>
                    </a:moveTo>
                    <a:cubicBezTo>
                      <a:pt x="6" y="124"/>
                      <a:pt x="6" y="122"/>
                      <a:pt x="6" y="121"/>
                    </a:cubicBezTo>
                    <a:cubicBezTo>
                      <a:pt x="1" y="92"/>
                      <a:pt x="1" y="92"/>
                      <a:pt x="1" y="92"/>
                    </a:cubicBezTo>
                    <a:cubicBezTo>
                      <a:pt x="0" y="91"/>
                      <a:pt x="1" y="90"/>
                      <a:pt x="2" y="90"/>
                    </a:cubicBezTo>
                    <a:cubicBezTo>
                      <a:pt x="6" y="89"/>
                      <a:pt x="6" y="89"/>
                      <a:pt x="6" y="89"/>
                    </a:cubicBezTo>
                    <a:cubicBezTo>
                      <a:pt x="8" y="88"/>
                      <a:pt x="9" y="89"/>
                      <a:pt x="9" y="91"/>
                    </a:cubicBezTo>
                    <a:cubicBezTo>
                      <a:pt x="17" y="105"/>
                      <a:pt x="17" y="105"/>
                      <a:pt x="17" y="105"/>
                    </a:cubicBezTo>
                    <a:cubicBezTo>
                      <a:pt x="23" y="117"/>
                      <a:pt x="27" y="124"/>
                      <a:pt x="43" y="124"/>
                    </a:cubicBezTo>
                    <a:cubicBezTo>
                      <a:pt x="54" y="124"/>
                      <a:pt x="67" y="118"/>
                      <a:pt x="67" y="104"/>
                    </a:cubicBezTo>
                    <a:cubicBezTo>
                      <a:pt x="67" y="90"/>
                      <a:pt x="61" y="82"/>
                      <a:pt x="38" y="76"/>
                    </a:cubicBezTo>
                    <a:cubicBezTo>
                      <a:pt x="20" y="70"/>
                      <a:pt x="2" y="61"/>
                      <a:pt x="2" y="37"/>
                    </a:cubicBezTo>
                    <a:cubicBezTo>
                      <a:pt x="2" y="16"/>
                      <a:pt x="22" y="0"/>
                      <a:pt x="44" y="0"/>
                    </a:cubicBezTo>
                    <a:cubicBezTo>
                      <a:pt x="59" y="0"/>
                      <a:pt x="67" y="3"/>
                      <a:pt x="73" y="6"/>
                    </a:cubicBezTo>
                    <a:cubicBezTo>
                      <a:pt x="77" y="8"/>
                      <a:pt x="78" y="10"/>
                      <a:pt x="78" y="12"/>
                    </a:cubicBezTo>
                    <a:cubicBezTo>
                      <a:pt x="83" y="33"/>
                      <a:pt x="83" y="33"/>
                      <a:pt x="83" y="33"/>
                    </a:cubicBezTo>
                    <a:cubicBezTo>
                      <a:pt x="83" y="34"/>
                      <a:pt x="82" y="35"/>
                      <a:pt x="80" y="36"/>
                    </a:cubicBezTo>
                    <a:cubicBezTo>
                      <a:pt x="77" y="37"/>
                      <a:pt x="77" y="37"/>
                      <a:pt x="77" y="37"/>
                    </a:cubicBezTo>
                    <a:cubicBezTo>
                      <a:pt x="76" y="37"/>
                      <a:pt x="75" y="37"/>
                      <a:pt x="74" y="35"/>
                    </a:cubicBezTo>
                    <a:cubicBezTo>
                      <a:pt x="64" y="21"/>
                      <a:pt x="64" y="21"/>
                      <a:pt x="64" y="21"/>
                    </a:cubicBezTo>
                    <a:cubicBezTo>
                      <a:pt x="60" y="16"/>
                      <a:pt x="54" y="9"/>
                      <a:pt x="42" y="9"/>
                    </a:cubicBezTo>
                    <a:cubicBezTo>
                      <a:pt x="31" y="9"/>
                      <a:pt x="19" y="16"/>
                      <a:pt x="19" y="30"/>
                    </a:cubicBezTo>
                    <a:cubicBezTo>
                      <a:pt x="19" y="47"/>
                      <a:pt x="33" y="51"/>
                      <a:pt x="48" y="55"/>
                    </a:cubicBezTo>
                    <a:cubicBezTo>
                      <a:pt x="70" y="61"/>
                      <a:pt x="84" y="70"/>
                      <a:pt x="85" y="94"/>
                    </a:cubicBezTo>
                    <a:cubicBezTo>
                      <a:pt x="84" y="119"/>
                      <a:pt x="64" y="134"/>
                      <a:pt x="38" y="134"/>
                    </a:cubicBezTo>
                    <a:cubicBezTo>
                      <a:pt x="23" y="134"/>
                      <a:pt x="11" y="128"/>
                      <a:pt x="8" y="125"/>
                    </a:cubicBezTo>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sp>
            <p:nvSpPr>
              <p:cNvPr id="102" name="Freeform 19"/>
              <p:cNvSpPr>
                <a:spLocks noEditPoints="1"/>
              </p:cNvSpPr>
              <p:nvPr/>
            </p:nvSpPr>
            <p:spPr bwMode="auto">
              <a:xfrm>
                <a:off x="517525" y="7559675"/>
                <a:ext cx="427037" cy="506413"/>
              </a:xfrm>
              <a:custGeom>
                <a:avLst/>
                <a:gdLst/>
                <a:ahLst/>
                <a:cxnLst>
                  <a:cxn ang="0">
                    <a:pos x="89" y="80"/>
                  </a:cxn>
                  <a:cxn ang="0">
                    <a:pos x="89" y="32"/>
                  </a:cxn>
                  <a:cxn ang="0">
                    <a:pos x="83" y="10"/>
                  </a:cxn>
                  <a:cxn ang="0">
                    <a:pos x="58" y="1"/>
                  </a:cxn>
                  <a:cxn ang="0">
                    <a:pos x="21" y="12"/>
                  </a:cxn>
                  <a:cxn ang="0">
                    <a:pos x="0" y="39"/>
                  </a:cxn>
                  <a:cxn ang="0">
                    <a:pos x="7" y="49"/>
                  </a:cxn>
                  <a:cxn ang="0">
                    <a:pos x="24" y="33"/>
                  </a:cxn>
                  <a:cxn ang="0">
                    <a:pos x="25" y="19"/>
                  </a:cxn>
                  <a:cxn ang="0">
                    <a:pos x="45" y="12"/>
                  </a:cxn>
                  <a:cxn ang="0">
                    <a:pos x="63" y="19"/>
                  </a:cxn>
                  <a:cxn ang="0">
                    <a:pos x="68" y="36"/>
                  </a:cxn>
                  <a:cxn ang="0">
                    <a:pos x="68" y="57"/>
                  </a:cxn>
                  <a:cxn ang="0">
                    <a:pos x="33" y="73"/>
                  </a:cxn>
                  <a:cxn ang="0">
                    <a:pos x="3" y="108"/>
                  </a:cxn>
                  <a:cxn ang="0">
                    <a:pos x="21" y="135"/>
                  </a:cxn>
                  <a:cxn ang="0">
                    <a:pos x="39" y="134"/>
                  </a:cxn>
                  <a:cxn ang="0">
                    <a:pos x="69" y="117"/>
                  </a:cxn>
                  <a:cxn ang="0">
                    <a:pos x="70" y="117"/>
                  </a:cxn>
                  <a:cxn ang="0">
                    <a:pos x="91" y="135"/>
                  </a:cxn>
                  <a:cxn ang="0">
                    <a:pos x="112" y="121"/>
                  </a:cxn>
                  <a:cxn ang="0">
                    <a:pos x="112" y="116"/>
                  </a:cxn>
                  <a:cxn ang="0">
                    <a:pos x="109" y="113"/>
                  </a:cxn>
                  <a:cxn ang="0">
                    <a:pos x="106" y="114"/>
                  </a:cxn>
                  <a:cxn ang="0">
                    <a:pos x="99" y="118"/>
                  </a:cxn>
                  <a:cxn ang="0">
                    <a:pos x="89" y="98"/>
                  </a:cxn>
                  <a:cxn ang="0">
                    <a:pos x="89" y="80"/>
                  </a:cxn>
                  <a:cxn ang="0">
                    <a:pos x="67" y="104"/>
                  </a:cxn>
                  <a:cxn ang="0">
                    <a:pos x="42" y="121"/>
                  </a:cxn>
                  <a:cxn ang="0">
                    <a:pos x="26" y="104"/>
                  </a:cxn>
                  <a:cxn ang="0">
                    <a:pos x="67" y="66"/>
                  </a:cxn>
                  <a:cxn ang="0">
                    <a:pos x="67" y="104"/>
                  </a:cxn>
                </a:cxnLst>
                <a:rect l="0" t="0" r="r" b="b"/>
                <a:pathLst>
                  <a:path w="114" h="135">
                    <a:moveTo>
                      <a:pt x="89" y="80"/>
                    </a:moveTo>
                    <a:cubicBezTo>
                      <a:pt x="89" y="32"/>
                      <a:pt x="89" y="32"/>
                      <a:pt x="89" y="32"/>
                    </a:cubicBezTo>
                    <a:cubicBezTo>
                      <a:pt x="89" y="24"/>
                      <a:pt x="89" y="17"/>
                      <a:pt x="83" y="10"/>
                    </a:cubicBezTo>
                    <a:cubicBezTo>
                      <a:pt x="78" y="6"/>
                      <a:pt x="73" y="2"/>
                      <a:pt x="58" y="1"/>
                    </a:cubicBezTo>
                    <a:cubicBezTo>
                      <a:pt x="45" y="0"/>
                      <a:pt x="34" y="5"/>
                      <a:pt x="21" y="12"/>
                    </a:cubicBezTo>
                    <a:cubicBezTo>
                      <a:pt x="9" y="18"/>
                      <a:pt x="0" y="30"/>
                      <a:pt x="0" y="39"/>
                    </a:cubicBezTo>
                    <a:cubicBezTo>
                      <a:pt x="0" y="46"/>
                      <a:pt x="3" y="49"/>
                      <a:pt x="7" y="49"/>
                    </a:cubicBezTo>
                    <a:cubicBezTo>
                      <a:pt x="20" y="50"/>
                      <a:pt x="24" y="44"/>
                      <a:pt x="24" y="33"/>
                    </a:cubicBezTo>
                    <a:cubicBezTo>
                      <a:pt x="24" y="27"/>
                      <a:pt x="21" y="23"/>
                      <a:pt x="25" y="19"/>
                    </a:cubicBezTo>
                    <a:cubicBezTo>
                      <a:pt x="29" y="15"/>
                      <a:pt x="39" y="11"/>
                      <a:pt x="45" y="12"/>
                    </a:cubicBezTo>
                    <a:cubicBezTo>
                      <a:pt x="54" y="12"/>
                      <a:pt x="60" y="15"/>
                      <a:pt x="63" y="19"/>
                    </a:cubicBezTo>
                    <a:cubicBezTo>
                      <a:pt x="67" y="23"/>
                      <a:pt x="67" y="31"/>
                      <a:pt x="68" y="36"/>
                    </a:cubicBezTo>
                    <a:cubicBezTo>
                      <a:pt x="68" y="57"/>
                      <a:pt x="68" y="57"/>
                      <a:pt x="68" y="57"/>
                    </a:cubicBezTo>
                    <a:cubicBezTo>
                      <a:pt x="63" y="61"/>
                      <a:pt x="47" y="68"/>
                      <a:pt x="33" y="73"/>
                    </a:cubicBezTo>
                    <a:cubicBezTo>
                      <a:pt x="9" y="83"/>
                      <a:pt x="3" y="94"/>
                      <a:pt x="3" y="108"/>
                    </a:cubicBezTo>
                    <a:cubicBezTo>
                      <a:pt x="3" y="128"/>
                      <a:pt x="14" y="134"/>
                      <a:pt x="21" y="135"/>
                    </a:cubicBezTo>
                    <a:cubicBezTo>
                      <a:pt x="28" y="135"/>
                      <a:pt x="33" y="135"/>
                      <a:pt x="39" y="134"/>
                    </a:cubicBezTo>
                    <a:cubicBezTo>
                      <a:pt x="53" y="130"/>
                      <a:pt x="63" y="124"/>
                      <a:pt x="69" y="117"/>
                    </a:cubicBezTo>
                    <a:cubicBezTo>
                      <a:pt x="70" y="117"/>
                      <a:pt x="70" y="117"/>
                      <a:pt x="70" y="117"/>
                    </a:cubicBezTo>
                    <a:cubicBezTo>
                      <a:pt x="72" y="129"/>
                      <a:pt x="80" y="135"/>
                      <a:pt x="91" y="135"/>
                    </a:cubicBezTo>
                    <a:cubicBezTo>
                      <a:pt x="105" y="135"/>
                      <a:pt x="110" y="126"/>
                      <a:pt x="112" y="121"/>
                    </a:cubicBezTo>
                    <a:cubicBezTo>
                      <a:pt x="114" y="118"/>
                      <a:pt x="113" y="117"/>
                      <a:pt x="112" y="116"/>
                    </a:cubicBezTo>
                    <a:cubicBezTo>
                      <a:pt x="109" y="113"/>
                      <a:pt x="109" y="113"/>
                      <a:pt x="109" y="113"/>
                    </a:cubicBezTo>
                    <a:cubicBezTo>
                      <a:pt x="108" y="112"/>
                      <a:pt x="107" y="113"/>
                      <a:pt x="106" y="114"/>
                    </a:cubicBezTo>
                    <a:cubicBezTo>
                      <a:pt x="105" y="116"/>
                      <a:pt x="103" y="118"/>
                      <a:pt x="99" y="118"/>
                    </a:cubicBezTo>
                    <a:cubicBezTo>
                      <a:pt x="93" y="118"/>
                      <a:pt x="89" y="115"/>
                      <a:pt x="89" y="98"/>
                    </a:cubicBezTo>
                    <a:cubicBezTo>
                      <a:pt x="89" y="80"/>
                      <a:pt x="89" y="80"/>
                      <a:pt x="89" y="80"/>
                    </a:cubicBezTo>
                    <a:moveTo>
                      <a:pt x="67" y="104"/>
                    </a:moveTo>
                    <a:cubicBezTo>
                      <a:pt x="67" y="112"/>
                      <a:pt x="51" y="122"/>
                      <a:pt x="42" y="121"/>
                    </a:cubicBezTo>
                    <a:cubicBezTo>
                      <a:pt x="33" y="121"/>
                      <a:pt x="26" y="115"/>
                      <a:pt x="26" y="104"/>
                    </a:cubicBezTo>
                    <a:cubicBezTo>
                      <a:pt x="26" y="79"/>
                      <a:pt x="56" y="74"/>
                      <a:pt x="67" y="66"/>
                    </a:cubicBezTo>
                    <a:lnTo>
                      <a:pt x="67" y="104"/>
                    </a:lnTo>
                    <a:close/>
                  </a:path>
                </a:pathLst>
              </a:custGeom>
              <a:solidFill>
                <a:srgbClr val="FFFFFF"/>
              </a:solidFill>
              <a:ln w="9525">
                <a:noFill/>
                <a:round/>
                <a:headEnd/>
                <a:tailEnd/>
              </a:ln>
            </p:spPr>
            <p:txBody>
              <a:bodyPr>
                <a:prstTxWarp prst="textNoShape">
                  <a:avLst/>
                </a:prstTxWarp>
              </a:bodyPr>
              <a:lstStyle/>
              <a:p>
                <a:pPr algn="l" defTabSz="457200" rtl="0">
                  <a:defRPr/>
                </a:pPr>
                <a:endParaRPr lang="en-US" kern="1200" dirty="0">
                  <a:solidFill>
                    <a:srgbClr val="000000"/>
                  </a:solidFill>
                  <a:latin typeface="Arial"/>
                  <a:ea typeface="+mn-ea"/>
                  <a:cs typeface="+mn-cs"/>
                </a:endParaRPr>
              </a:p>
            </p:txBody>
          </p:sp>
        </p:grpSp>
      </p:grpSp>
      <p:pic>
        <p:nvPicPr>
          <p:cNvPr id="103" name="Picture 5"/>
          <p:cNvPicPr>
            <a:picLocks/>
          </p:cNvPicPr>
          <p:nvPr/>
        </p:nvPicPr>
        <p:blipFill>
          <a:blip r:embed="rId5" cstate="print"/>
          <a:srcRect r="102"/>
          <a:stretch>
            <a:fillRect/>
          </a:stretch>
        </p:blipFill>
        <p:spPr bwMode="auto">
          <a:xfrm>
            <a:off x="7523907" y="1831468"/>
            <a:ext cx="926072" cy="924313"/>
          </a:xfrm>
          <a:prstGeom prst="ellipse">
            <a:avLst/>
          </a:prstGeom>
          <a:noFill/>
          <a:ln w="9525">
            <a:solidFill>
              <a:schemeClr val="bg1">
                <a:lumMod val="75000"/>
              </a:schemeClr>
            </a:solidFill>
            <a:miter lim="800000"/>
            <a:headEnd/>
            <a:tailEnd/>
          </a:ln>
          <a:effectLst/>
        </p:spPr>
      </p:pic>
      <p:pic>
        <p:nvPicPr>
          <p:cNvPr id="104" name="Picture 2"/>
          <p:cNvPicPr>
            <a:picLocks noChangeArrowheads="1"/>
          </p:cNvPicPr>
          <p:nvPr/>
        </p:nvPicPr>
        <p:blipFill>
          <a:blip r:embed="rId6" cstate="print"/>
          <a:srcRect r="24" b="206"/>
          <a:stretch>
            <a:fillRect/>
          </a:stretch>
        </p:blipFill>
        <p:spPr bwMode="auto">
          <a:xfrm>
            <a:off x="6064204" y="2972774"/>
            <a:ext cx="927081" cy="928438"/>
          </a:xfrm>
          <a:prstGeom prst="ellipse">
            <a:avLst/>
          </a:prstGeom>
          <a:noFill/>
          <a:ln w="9525">
            <a:solidFill>
              <a:schemeClr val="bg1">
                <a:lumMod val="75000"/>
              </a:schemeClr>
            </a:solidFill>
            <a:miter lim="800000"/>
            <a:headEnd/>
            <a:tailEnd/>
          </a:ln>
          <a:effectLst/>
        </p:spPr>
      </p:pic>
      <p:sp>
        <p:nvSpPr>
          <p:cNvPr id="105" name="Trapezoid 104"/>
          <p:cNvSpPr/>
          <p:nvPr/>
        </p:nvSpPr>
        <p:spPr bwMode="auto">
          <a:xfrm rot="16200000">
            <a:off x="4947979" y="3024442"/>
            <a:ext cx="1930890" cy="610579"/>
          </a:xfrm>
          <a:prstGeom prst="trapezoid">
            <a:avLst>
              <a:gd name="adj" fmla="val 37968"/>
            </a:avLst>
          </a:prstGeom>
          <a:gradFill flip="none" rotWithShape="1">
            <a:gsLst>
              <a:gs pos="0">
                <a:schemeClr val="bg1">
                  <a:lumMod val="75000"/>
                  <a:alpha val="0"/>
                </a:schemeClr>
              </a:gs>
              <a:gs pos="100000">
                <a:schemeClr val="tx2">
                  <a:alpha val="29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dirty="0">
              <a:solidFill>
                <a:srgbClr val="FFFFFF"/>
              </a:solidFill>
              <a:latin typeface="Arial"/>
              <a:ea typeface="+mn-ea"/>
              <a:cs typeface="+mn-cs"/>
            </a:endParaRPr>
          </a:p>
        </p:txBody>
      </p:sp>
      <p:grpSp>
        <p:nvGrpSpPr>
          <p:cNvPr id="106" name="Group 42"/>
          <p:cNvGrpSpPr>
            <a:grpSpLocks/>
          </p:cNvGrpSpPr>
          <p:nvPr/>
        </p:nvGrpSpPr>
        <p:grpSpPr bwMode="auto">
          <a:xfrm>
            <a:off x="7523907" y="2366581"/>
            <a:ext cx="398102" cy="399430"/>
            <a:chOff x="7491476" y="546083"/>
            <a:chExt cx="1062818" cy="1066986"/>
          </a:xfrm>
        </p:grpSpPr>
        <p:sp>
          <p:nvSpPr>
            <p:cNvPr id="107" name="Oval 263"/>
            <p:cNvSpPr>
              <a:spLocks/>
            </p:cNvSpPr>
            <p:nvPr/>
          </p:nvSpPr>
          <p:spPr bwMode="auto">
            <a:xfrm>
              <a:off x="7491476" y="546083"/>
              <a:ext cx="1062818" cy="1066986"/>
            </a:xfrm>
            <a:prstGeom prst="ellipse">
              <a:avLst/>
            </a:prstGeom>
            <a:gradFill rotWithShape="0">
              <a:gsLst>
                <a:gs pos="0">
                  <a:srgbClr val="FF0000"/>
                </a:gs>
                <a:gs pos="100000">
                  <a:srgbClr val="800000"/>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algn="l" defTabSz="457200" rtl="0" eaLnBrk="0" hangingPunct="0">
                <a:lnSpc>
                  <a:spcPct val="90000"/>
                </a:lnSpc>
                <a:defRPr/>
              </a:pPr>
              <a:endParaRPr lang="en-US" kern="1200" dirty="0">
                <a:solidFill>
                  <a:srgbClr val="00B0F0"/>
                </a:solidFill>
                <a:latin typeface="Arial"/>
                <a:ea typeface="+mn-ea"/>
                <a:cs typeface="+mn-cs"/>
              </a:endParaRPr>
            </a:p>
          </p:txBody>
        </p:sp>
        <p:sp>
          <p:nvSpPr>
            <p:cNvPr id="108" name="Freeform 20"/>
            <p:cNvSpPr>
              <a:spLocks noEditPoints="1"/>
            </p:cNvSpPr>
            <p:nvPr/>
          </p:nvSpPr>
          <p:spPr bwMode="auto">
            <a:xfrm>
              <a:off x="7652863" y="743391"/>
              <a:ext cx="730428" cy="639582"/>
            </a:xfrm>
            <a:custGeom>
              <a:avLst/>
              <a:gdLst>
                <a:gd name="T0" fmla="*/ 139 w 507"/>
                <a:gd name="T1" fmla="*/ 218 h 444"/>
                <a:gd name="T2" fmla="*/ 185 w 507"/>
                <a:gd name="T3" fmla="*/ 230 h 444"/>
                <a:gd name="T4" fmla="*/ 189 w 507"/>
                <a:gd name="T5" fmla="*/ 232 h 444"/>
                <a:gd name="T6" fmla="*/ 216 w 507"/>
                <a:gd name="T7" fmla="*/ 256 h 444"/>
                <a:gd name="T8" fmla="*/ 223 w 507"/>
                <a:gd name="T9" fmla="*/ 251 h 444"/>
                <a:gd name="T10" fmla="*/ 221 w 507"/>
                <a:gd name="T11" fmla="*/ 240 h 444"/>
                <a:gd name="T12" fmla="*/ 248 w 507"/>
                <a:gd name="T13" fmla="*/ 207 h 444"/>
                <a:gd name="T14" fmla="*/ 248 w 507"/>
                <a:gd name="T15" fmla="*/ 199 h 444"/>
                <a:gd name="T16" fmla="*/ 241 w 507"/>
                <a:gd name="T17" fmla="*/ 12 h 444"/>
                <a:gd name="T18" fmla="*/ 241 w 507"/>
                <a:gd name="T19" fmla="*/ 0 h 444"/>
                <a:gd name="T20" fmla="*/ 136 w 507"/>
                <a:gd name="T21" fmla="*/ 173 h 444"/>
                <a:gd name="T22" fmla="*/ 38 w 507"/>
                <a:gd name="T23" fmla="*/ 355 h 444"/>
                <a:gd name="T24" fmla="*/ 52 w 507"/>
                <a:gd name="T25" fmla="*/ 347 h 444"/>
                <a:gd name="T26" fmla="*/ 139 w 507"/>
                <a:gd name="T27" fmla="*/ 218 h 444"/>
                <a:gd name="T28" fmla="*/ 188 w 507"/>
                <a:gd name="T29" fmla="*/ 149 h 444"/>
                <a:gd name="T30" fmla="*/ 318 w 507"/>
                <a:gd name="T31" fmla="*/ 148 h 444"/>
                <a:gd name="T32" fmla="*/ 329 w 507"/>
                <a:gd name="T33" fmla="*/ 128 h 444"/>
                <a:gd name="T34" fmla="*/ 180 w 507"/>
                <a:gd name="T35" fmla="*/ 128 h 444"/>
                <a:gd name="T36" fmla="*/ 188 w 507"/>
                <a:gd name="T37" fmla="*/ 149 h 444"/>
                <a:gd name="T38" fmla="*/ 122 w 507"/>
                <a:gd name="T39" fmla="*/ 235 h 444"/>
                <a:gd name="T40" fmla="*/ 201 w 507"/>
                <a:gd name="T41" fmla="*/ 362 h 444"/>
                <a:gd name="T42" fmla="*/ 213 w 507"/>
                <a:gd name="T43" fmla="*/ 342 h 444"/>
                <a:gd name="T44" fmla="*/ 142 w 507"/>
                <a:gd name="T45" fmla="*/ 233 h 444"/>
                <a:gd name="T46" fmla="*/ 122 w 507"/>
                <a:gd name="T47" fmla="*/ 235 h 444"/>
                <a:gd name="T48" fmla="*/ 274 w 507"/>
                <a:gd name="T49" fmla="*/ 319 h 444"/>
                <a:gd name="T50" fmla="*/ 286 w 507"/>
                <a:gd name="T51" fmla="*/ 268 h 444"/>
                <a:gd name="T52" fmla="*/ 277 w 507"/>
                <a:gd name="T53" fmla="*/ 263 h 444"/>
                <a:gd name="T54" fmla="*/ 254 w 507"/>
                <a:gd name="T55" fmla="*/ 272 h 444"/>
                <a:gd name="T56" fmla="*/ 229 w 507"/>
                <a:gd name="T57" fmla="*/ 261 h 444"/>
                <a:gd name="T58" fmla="*/ 222 w 507"/>
                <a:gd name="T59" fmla="*/ 266 h 444"/>
                <a:gd name="T60" fmla="*/ 232 w 507"/>
                <a:gd name="T61" fmla="*/ 319 h 444"/>
                <a:gd name="T62" fmla="*/ 139 w 507"/>
                <a:gd name="T63" fmla="*/ 406 h 444"/>
                <a:gd name="T64" fmla="*/ 63 w 507"/>
                <a:gd name="T65" fmla="*/ 367 h 444"/>
                <a:gd name="T66" fmla="*/ 50 w 507"/>
                <a:gd name="T67" fmla="*/ 375 h 444"/>
                <a:gd name="T68" fmla="*/ 151 w 507"/>
                <a:gd name="T69" fmla="*/ 426 h 444"/>
                <a:gd name="T70" fmla="*/ 254 w 507"/>
                <a:gd name="T71" fmla="*/ 371 h 444"/>
                <a:gd name="T72" fmla="*/ 455 w 507"/>
                <a:gd name="T73" fmla="*/ 375 h 444"/>
                <a:gd name="T74" fmla="*/ 443 w 507"/>
                <a:gd name="T75" fmla="*/ 369 h 444"/>
                <a:gd name="T76" fmla="*/ 274 w 507"/>
                <a:gd name="T77" fmla="*/ 319 h 444"/>
                <a:gd name="T78" fmla="*/ 369 w 507"/>
                <a:gd name="T79" fmla="*/ 173 h 444"/>
                <a:gd name="T80" fmla="*/ 266 w 507"/>
                <a:gd name="T81" fmla="*/ 0 h 444"/>
                <a:gd name="T82" fmla="*/ 266 w 507"/>
                <a:gd name="T83" fmla="*/ 12 h 444"/>
                <a:gd name="T84" fmla="*/ 260 w 507"/>
                <a:gd name="T85" fmla="*/ 199 h 444"/>
                <a:gd name="T86" fmla="*/ 260 w 507"/>
                <a:gd name="T87" fmla="*/ 207 h 444"/>
                <a:gd name="T88" fmla="*/ 287 w 507"/>
                <a:gd name="T89" fmla="*/ 240 h 444"/>
                <a:gd name="T90" fmla="*/ 285 w 507"/>
                <a:gd name="T91" fmla="*/ 252 h 444"/>
                <a:gd name="T92" fmla="*/ 292 w 507"/>
                <a:gd name="T93" fmla="*/ 256 h 444"/>
                <a:gd name="T94" fmla="*/ 369 w 507"/>
                <a:gd name="T95" fmla="*/ 217 h 444"/>
                <a:gd name="T96" fmla="*/ 455 w 507"/>
                <a:gd name="T97" fmla="*/ 347 h 444"/>
                <a:gd name="T98" fmla="*/ 469 w 507"/>
                <a:gd name="T99" fmla="*/ 355 h 444"/>
                <a:gd name="T100" fmla="*/ 369 w 507"/>
                <a:gd name="T101" fmla="*/ 173 h 444"/>
                <a:gd name="T102" fmla="*/ 297 w 507"/>
                <a:gd name="T103" fmla="*/ 342 h 444"/>
                <a:gd name="T104" fmla="*/ 307 w 507"/>
                <a:gd name="T105" fmla="*/ 362 h 444"/>
                <a:gd name="T106" fmla="*/ 388 w 507"/>
                <a:gd name="T107" fmla="*/ 234 h 444"/>
                <a:gd name="T108" fmla="*/ 366 w 507"/>
                <a:gd name="T109" fmla="*/ 232 h 444"/>
                <a:gd name="T110" fmla="*/ 297 w 507"/>
                <a:gd name="T111" fmla="*/ 342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accent6"/>
            </a:solidFill>
            <a:ln w="3175">
              <a:noFill/>
              <a:miter lim="800000"/>
              <a:headEnd/>
              <a:tailEnd/>
            </a:ln>
          </p:spPr>
          <p:txBody>
            <a:bodyPr wrap="none" lIns="73017" tIns="36506" rIns="73017" bIns="36506" anchor="ctr">
              <a:prstTxWarp prst="textNoShape">
                <a:avLst/>
              </a:prstTxWarp>
            </a:bodyPr>
            <a:lstStyle/>
            <a:p>
              <a:pPr algn="l" rtl="0"/>
              <a:endParaRPr lang="en-US" kern="1200" dirty="0">
                <a:solidFill>
                  <a:srgbClr val="000000"/>
                </a:solidFill>
                <a:latin typeface="Arial"/>
                <a:ea typeface="+mn-ea"/>
                <a:cs typeface="+mn-cs"/>
              </a:endParaRPr>
            </a:p>
          </p:txBody>
        </p:sp>
      </p:grpSp>
      <p:sp>
        <p:nvSpPr>
          <p:cNvPr id="110" name="Text Box 8"/>
          <p:cNvSpPr txBox="1">
            <a:spLocks noChangeArrowheads="1"/>
          </p:cNvSpPr>
          <p:nvPr/>
        </p:nvSpPr>
        <p:spPr bwMode="auto">
          <a:xfrm>
            <a:off x="4291067" y="1704287"/>
            <a:ext cx="1402792" cy="430887"/>
          </a:xfrm>
          <a:prstGeom prst="rect">
            <a:avLst/>
          </a:prstGeom>
          <a:noFill/>
          <a:ln w="9525">
            <a:noFill/>
            <a:miter lim="800000"/>
            <a:headEnd/>
            <a:tailEnd/>
          </a:ln>
        </p:spPr>
        <p:txBody>
          <a:bodyPr wrap="square" anchor="t">
            <a:prstTxWarp prst="textNoShape">
              <a:avLst/>
            </a:prstTxWarp>
            <a:spAutoFit/>
          </a:bodyPr>
          <a:lstStyle/>
          <a:p>
            <a:pPr algn="l" defTabSz="457200" rtl="0"/>
            <a:r>
              <a:rPr lang="en-US" sz="1100" kern="1200" dirty="0">
                <a:solidFill>
                  <a:schemeClr val="accent5">
                    <a:lumMod val="50000"/>
                  </a:schemeClr>
                </a:solidFill>
                <a:latin typeface="Arial"/>
                <a:ea typeface="+mn-ea"/>
                <a:cs typeface="+mn-cs"/>
              </a:rPr>
              <a:t>Cisco Cloud </a:t>
            </a:r>
            <a:br>
              <a:rPr lang="en-US" sz="1100" kern="1200" dirty="0">
                <a:solidFill>
                  <a:schemeClr val="accent5">
                    <a:lumMod val="50000"/>
                  </a:schemeClr>
                </a:solidFill>
                <a:latin typeface="Arial"/>
                <a:ea typeface="+mn-ea"/>
                <a:cs typeface="+mn-cs"/>
              </a:rPr>
            </a:br>
            <a:r>
              <a:rPr lang="en-US" sz="1100" kern="1200" dirty="0">
                <a:solidFill>
                  <a:schemeClr val="accent5">
                    <a:lumMod val="50000"/>
                  </a:schemeClr>
                </a:solidFill>
                <a:latin typeface="Arial"/>
                <a:ea typeface="+mn-ea"/>
                <a:cs typeface="+mn-cs"/>
              </a:rPr>
              <a:t>and Web Security</a:t>
            </a:r>
          </a:p>
        </p:txBody>
      </p:sp>
      <p:grpSp>
        <p:nvGrpSpPr>
          <p:cNvPr id="113" name="Group 106"/>
          <p:cNvGrpSpPr/>
          <p:nvPr/>
        </p:nvGrpSpPr>
        <p:grpSpPr>
          <a:xfrm>
            <a:off x="6537249" y="1785472"/>
            <a:ext cx="1913945" cy="1486989"/>
            <a:chOff x="6435651" y="2111682"/>
            <a:chExt cx="1913945" cy="1486989"/>
          </a:xfrm>
        </p:grpSpPr>
        <p:grpSp>
          <p:nvGrpSpPr>
            <p:cNvPr id="115" name="Group 134"/>
            <p:cNvGrpSpPr/>
            <p:nvPr/>
          </p:nvGrpSpPr>
          <p:grpSpPr>
            <a:xfrm>
              <a:off x="6804624" y="2111682"/>
              <a:ext cx="1544972" cy="1273781"/>
              <a:chOff x="6804624" y="2111682"/>
              <a:chExt cx="1544972" cy="1273781"/>
            </a:xfrm>
          </p:grpSpPr>
          <p:pic>
            <p:nvPicPr>
              <p:cNvPr id="117" name="Picture 116" descr="yes'.png"/>
              <p:cNvPicPr>
                <a:picLocks noChangeAspect="1"/>
              </p:cNvPicPr>
              <p:nvPr/>
            </p:nvPicPr>
            <p:blipFill>
              <a:blip r:embed="rId7" cstate="print"/>
              <a:stretch>
                <a:fillRect/>
              </a:stretch>
            </p:blipFill>
            <p:spPr>
              <a:xfrm>
                <a:off x="6804624" y="2497258"/>
                <a:ext cx="454036" cy="355519"/>
              </a:xfrm>
              <a:prstGeom prst="rect">
                <a:avLst/>
              </a:prstGeom>
            </p:spPr>
          </p:pic>
          <p:pic>
            <p:nvPicPr>
              <p:cNvPr id="118" name="Picture 117" descr="no.png"/>
              <p:cNvPicPr>
                <a:picLocks noChangeAspect="1"/>
              </p:cNvPicPr>
              <p:nvPr/>
            </p:nvPicPr>
            <p:blipFill>
              <a:blip r:embed="rId8" cstate="print"/>
              <a:stretch>
                <a:fillRect/>
              </a:stretch>
            </p:blipFill>
            <p:spPr>
              <a:xfrm>
                <a:off x="7985035" y="2111682"/>
                <a:ext cx="343228" cy="345825"/>
              </a:xfrm>
              <a:prstGeom prst="rect">
                <a:avLst/>
              </a:prstGeom>
            </p:spPr>
          </p:pic>
          <p:pic>
            <p:nvPicPr>
              <p:cNvPr id="119" name="Picture 118" descr="yes'.png"/>
              <p:cNvPicPr>
                <a:picLocks noChangeAspect="1"/>
              </p:cNvPicPr>
              <p:nvPr/>
            </p:nvPicPr>
            <p:blipFill>
              <a:blip r:embed="rId7" cstate="print"/>
              <a:stretch>
                <a:fillRect/>
              </a:stretch>
            </p:blipFill>
            <p:spPr>
              <a:xfrm>
                <a:off x="7895560" y="3029944"/>
                <a:ext cx="454036" cy="355519"/>
              </a:xfrm>
              <a:prstGeom prst="rect">
                <a:avLst/>
              </a:prstGeom>
            </p:spPr>
          </p:pic>
        </p:grpSp>
        <p:pic>
          <p:nvPicPr>
            <p:cNvPr id="116" name="Picture 115" descr="yes'.png"/>
            <p:cNvPicPr>
              <a:picLocks noChangeAspect="1"/>
            </p:cNvPicPr>
            <p:nvPr/>
          </p:nvPicPr>
          <p:blipFill>
            <a:blip r:embed="rId7" cstate="print"/>
            <a:stretch>
              <a:fillRect/>
            </a:stretch>
          </p:blipFill>
          <p:spPr>
            <a:xfrm>
              <a:off x="6435651" y="3243152"/>
              <a:ext cx="454036" cy="355519"/>
            </a:xfrm>
            <a:prstGeom prst="rect">
              <a:avLst/>
            </a:prstGeom>
          </p:spPr>
        </p:pic>
      </p:grpSp>
      <p:cxnSp>
        <p:nvCxnSpPr>
          <p:cNvPr id="11" name="Elbow Connector 10"/>
          <p:cNvCxnSpPr/>
          <p:nvPr/>
        </p:nvCxnSpPr>
        <p:spPr>
          <a:xfrm rot="16200000" flipH="1">
            <a:off x="3452923" y="2800333"/>
            <a:ext cx="28575" cy="1463040"/>
          </a:xfrm>
          <a:prstGeom prst="bentConnector3">
            <a:avLst>
              <a:gd name="adj1" fmla="val -800000"/>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a:off x="4179187" y="2225902"/>
            <a:ext cx="168773" cy="2414821"/>
          </a:xfrm>
          <a:prstGeom prst="bentConnector3">
            <a:avLst>
              <a:gd name="adj1" fmla="val 837440"/>
            </a:avLst>
          </a:prstGeom>
          <a:ln w="222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7" idx="1"/>
          </p:cNvCxnSpPr>
          <p:nvPr/>
        </p:nvCxnSpPr>
        <p:spPr>
          <a:xfrm rot="10800000">
            <a:off x="2707526" y="3877337"/>
            <a:ext cx="1097280" cy="763387"/>
          </a:xfrm>
          <a:prstGeom prst="bentConnector2">
            <a:avLst/>
          </a:prstGeom>
          <a:ln w="222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Elbow Connector 127"/>
          <p:cNvCxnSpPr/>
          <p:nvPr/>
        </p:nvCxnSpPr>
        <p:spPr>
          <a:xfrm>
            <a:off x="2828414" y="3772707"/>
            <a:ext cx="1371600" cy="822960"/>
          </a:xfrm>
          <a:prstGeom prst="bentConnector2">
            <a:avLst/>
          </a:prstGeom>
          <a:ln w="222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6" name="Picture 14" descr="\\MV-FS\Projects\Cisco\References\Brand Assets\Kubrick Icons\Device Icons\Device_router_3057_default_256.png"/>
          <p:cNvPicPr>
            <a:picLocks noChangeAspect="1" noChangeArrowheads="1"/>
          </p:cNvPicPr>
          <p:nvPr/>
        </p:nvPicPr>
        <p:blipFill>
          <a:blip r:embed="rId9" cstate="print"/>
          <a:stretch>
            <a:fillRect/>
          </a:stretch>
        </p:blipFill>
        <p:spPr bwMode="auto">
          <a:xfrm>
            <a:off x="3110007" y="3546142"/>
            <a:ext cx="731838" cy="461962"/>
          </a:xfrm>
          <a:prstGeom prst="rect">
            <a:avLst/>
          </a:prstGeom>
          <a:noFill/>
          <a:ln w="9525">
            <a:noFill/>
            <a:miter lim="800000"/>
            <a:headEnd/>
            <a:tailEnd/>
          </a:ln>
        </p:spPr>
      </p:pic>
      <p:pic>
        <p:nvPicPr>
          <p:cNvPr id="47" name="Picture 3" descr="\\MV-FS\Projects\Cisco\03_Assets\Icons\Kubrick Icons\Device Icons\Device_modem_3142_default_256.png"/>
          <p:cNvPicPr>
            <a:picLocks noChangeAspect="1" noChangeArrowheads="1"/>
          </p:cNvPicPr>
          <p:nvPr/>
        </p:nvPicPr>
        <p:blipFill>
          <a:blip r:embed="rId10" cstate="print"/>
          <a:srcRect/>
          <a:stretch>
            <a:fillRect/>
          </a:stretch>
        </p:blipFill>
        <p:spPr bwMode="auto">
          <a:xfrm>
            <a:off x="3804805" y="4274804"/>
            <a:ext cx="731837" cy="731838"/>
          </a:xfrm>
          <a:prstGeom prst="rect">
            <a:avLst/>
          </a:prstGeom>
          <a:noFill/>
          <a:ln w="9525">
            <a:noFill/>
            <a:miter lim="800000"/>
            <a:headEnd/>
            <a:tailEnd/>
          </a:ln>
        </p:spPr>
      </p:pic>
      <p:pic>
        <p:nvPicPr>
          <p:cNvPr id="74" name="Picture 2" descr="\\MV-FS\Projects\Cisco\03_Assets\Icons\Kubrick Icons\Device Icons\Device_pix_firewall_3061_default_256.png"/>
          <p:cNvPicPr>
            <a:picLocks noChangeAspect="1" noChangeArrowheads="1"/>
          </p:cNvPicPr>
          <p:nvPr/>
        </p:nvPicPr>
        <p:blipFill>
          <a:blip r:embed="rId11" cstate="print"/>
          <a:srcRect/>
          <a:stretch>
            <a:fillRect/>
          </a:stretch>
        </p:blipFill>
        <p:spPr bwMode="auto">
          <a:xfrm>
            <a:off x="2309907" y="3373104"/>
            <a:ext cx="731838" cy="731838"/>
          </a:xfrm>
          <a:prstGeom prst="rect">
            <a:avLst/>
          </a:prstGeom>
          <a:noFill/>
          <a:ln w="9525">
            <a:noFill/>
            <a:miter lim="800000"/>
            <a:headEnd/>
            <a:tailEnd/>
          </a:ln>
        </p:spPr>
      </p:pic>
      <p:pic>
        <p:nvPicPr>
          <p:cNvPr id="79" name="Picture 2"/>
          <p:cNvPicPr>
            <a:picLocks noChangeAspect="1" noChangeArrowheads="1"/>
          </p:cNvPicPr>
          <p:nvPr/>
        </p:nvPicPr>
        <p:blipFill>
          <a:blip r:embed="rId12" cstate="print"/>
          <a:srcRect/>
          <a:stretch>
            <a:fillRect/>
          </a:stretch>
        </p:blipFill>
        <p:spPr bwMode="auto">
          <a:xfrm>
            <a:off x="3957023" y="3554481"/>
            <a:ext cx="1202026" cy="423190"/>
          </a:xfrm>
          <a:prstGeom prst="rect">
            <a:avLst/>
          </a:prstGeom>
          <a:noFill/>
          <a:ln w="9525">
            <a:noFill/>
            <a:miter lim="800000"/>
            <a:headEnd/>
            <a:tailEnd/>
          </a:ln>
        </p:spPr>
      </p:pic>
      <p:grpSp>
        <p:nvGrpSpPr>
          <p:cNvPr id="129" name="Group 135"/>
          <p:cNvGrpSpPr/>
          <p:nvPr/>
        </p:nvGrpSpPr>
        <p:grpSpPr>
          <a:xfrm>
            <a:off x="1706079" y="2338829"/>
            <a:ext cx="862160" cy="1154244"/>
            <a:chOff x="1663875" y="2709473"/>
            <a:chExt cx="862160" cy="1154244"/>
          </a:xfrm>
        </p:grpSpPr>
        <p:pic>
          <p:nvPicPr>
            <p:cNvPr id="130" name="Picture 129" descr="projectinglines.png"/>
            <p:cNvPicPr>
              <a:picLocks noChangeAspect="1"/>
            </p:cNvPicPr>
            <p:nvPr/>
          </p:nvPicPr>
          <p:blipFill>
            <a:blip r:embed="rId13" cstate="print">
              <a:alphaModFix amt="31000"/>
              <a:duotone>
                <a:schemeClr val="accent3">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14">
                      <a14:imgEffect>
                        <a14:brightnessContrast bright="-100000" contrast="100000"/>
                      </a14:imgEffect>
                    </a14:imgLayer>
                  </a14:imgProps>
                </a:ext>
              </a:extLst>
            </a:blip>
            <a:stretch>
              <a:fillRect/>
            </a:stretch>
          </p:blipFill>
          <p:spPr>
            <a:xfrm rot="20064590">
              <a:off x="1751419" y="2709473"/>
              <a:ext cx="774616" cy="286608"/>
            </a:xfrm>
            <a:prstGeom prst="rect">
              <a:avLst/>
            </a:prstGeom>
          </p:spPr>
        </p:pic>
        <p:pic>
          <p:nvPicPr>
            <p:cNvPr id="131" name="Picture 130" descr="projectinglines.png"/>
            <p:cNvPicPr>
              <a:picLocks noChangeAspect="1"/>
            </p:cNvPicPr>
            <p:nvPr/>
          </p:nvPicPr>
          <p:blipFill>
            <a:blip r:embed="rId13" cstate="print">
              <a:alphaModFix amt="30000"/>
              <a:duotone>
                <a:schemeClr val="accent3">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14">
                      <a14:imgEffect>
                        <a14:brightnessContrast bright="-100000" contrast="100000"/>
                      </a14:imgEffect>
                    </a14:imgLayer>
                  </a14:imgProps>
                </a:ext>
              </a:extLst>
            </a:blip>
            <a:stretch>
              <a:fillRect/>
            </a:stretch>
          </p:blipFill>
          <p:spPr>
            <a:xfrm rot="2312333">
              <a:off x="1663875" y="3577109"/>
              <a:ext cx="774616" cy="286608"/>
            </a:xfrm>
            <a:prstGeom prst="rect">
              <a:avLst/>
            </a:prstGeom>
          </p:spPr>
        </p:pic>
      </p:grpSp>
      <p:pic>
        <p:nvPicPr>
          <p:cNvPr id="134" name="Picture 133"/>
          <p:cNvPicPr>
            <a:picLocks noChangeAspect="1" noChangeArrowheads="1"/>
          </p:cNvPicPr>
          <p:nvPr/>
        </p:nvPicPr>
        <p:blipFill>
          <a:blip r:embed="rId15" cstate="print"/>
          <a:srcRect/>
          <a:stretch>
            <a:fillRect/>
          </a:stretch>
        </p:blipFill>
        <p:spPr bwMode="auto">
          <a:xfrm>
            <a:off x="2898347" y="1415637"/>
            <a:ext cx="1323929" cy="1323929"/>
          </a:xfrm>
          <a:prstGeom prst="rect">
            <a:avLst/>
          </a:prstGeom>
          <a:noFill/>
          <a:ln w="9525">
            <a:noFill/>
            <a:round/>
            <a:headEnd/>
            <a:tailEnd/>
          </a:ln>
          <a:effectLst/>
        </p:spPr>
      </p:pic>
      <p:pic>
        <p:nvPicPr>
          <p:cNvPr id="137" name="Picture 136" descr="Cisco_Logo_rgb_large2"/>
          <p:cNvPicPr>
            <a:picLocks noChangeAspect="1" noChangeArrowheads="1"/>
          </p:cNvPicPr>
          <p:nvPr/>
        </p:nvPicPr>
        <p:blipFill>
          <a:blip r:embed="rId16" cstate="print"/>
          <a:srcRect/>
          <a:stretch>
            <a:fillRect/>
          </a:stretch>
        </p:blipFill>
        <p:spPr bwMode="black">
          <a:xfrm>
            <a:off x="3333295" y="1891260"/>
            <a:ext cx="481720" cy="253537"/>
          </a:xfrm>
          <a:prstGeom prst="rect">
            <a:avLst/>
          </a:prstGeom>
          <a:noFill/>
        </p:spPr>
      </p:pic>
      <p:grpSp>
        <p:nvGrpSpPr>
          <p:cNvPr id="120" name="Group 226"/>
          <p:cNvGrpSpPr/>
          <p:nvPr/>
        </p:nvGrpSpPr>
        <p:grpSpPr>
          <a:xfrm>
            <a:off x="3086554" y="2150980"/>
            <a:ext cx="1168062" cy="261610"/>
            <a:chOff x="10072688" y="2763077"/>
            <a:chExt cx="1168062" cy="261610"/>
          </a:xfrm>
        </p:grpSpPr>
        <p:grpSp>
          <p:nvGrpSpPr>
            <p:cNvPr id="121" name="Group 220"/>
            <p:cNvGrpSpPr/>
            <p:nvPr/>
          </p:nvGrpSpPr>
          <p:grpSpPr>
            <a:xfrm>
              <a:off x="10072688" y="2814639"/>
              <a:ext cx="213438" cy="193568"/>
              <a:chOff x="-1687512" y="-1771651"/>
              <a:chExt cx="1931988" cy="1933576"/>
            </a:xfrm>
            <a:solidFill>
              <a:schemeClr val="tx2">
                <a:lumMod val="75000"/>
              </a:schemeClr>
            </a:solidFill>
            <a:effectLst/>
          </p:grpSpPr>
          <p:sp>
            <p:nvSpPr>
              <p:cNvPr id="123" name="Freeform 122"/>
              <p:cNvSpPr>
                <a:spLocks/>
              </p:cNvSpPr>
              <p:nvPr/>
            </p:nvSpPr>
            <p:spPr bwMode="auto">
              <a:xfrm>
                <a:off x="-879475" y="-1238250"/>
                <a:ext cx="1123950" cy="1398588"/>
              </a:xfrm>
              <a:custGeom>
                <a:avLst/>
                <a:gdLst>
                  <a:gd name="T0" fmla="*/ 371 w 1119"/>
                  <a:gd name="T1" fmla="*/ 805 h 1393"/>
                  <a:gd name="T2" fmla="*/ 0 w 1119"/>
                  <a:gd name="T3" fmla="*/ 1393 h 1393"/>
                  <a:gd name="T4" fmla="*/ 217 w 1119"/>
                  <a:gd name="T5" fmla="*/ 1393 h 1393"/>
                  <a:gd name="T6" fmla="*/ 574 w 1119"/>
                  <a:gd name="T7" fmla="*/ 854 h 1393"/>
                  <a:gd name="T8" fmla="*/ 1119 w 1119"/>
                  <a:gd name="T9" fmla="*/ 256 h 1393"/>
                  <a:gd name="T10" fmla="*/ 1119 w 1119"/>
                  <a:gd name="T11" fmla="*/ 0 h 1393"/>
                  <a:gd name="T12" fmla="*/ 371 w 1119"/>
                  <a:gd name="T13" fmla="*/ 805 h 1393"/>
                </a:gdLst>
                <a:ahLst/>
                <a:cxnLst>
                  <a:cxn ang="0">
                    <a:pos x="T0" y="T1"/>
                  </a:cxn>
                  <a:cxn ang="0">
                    <a:pos x="T2" y="T3"/>
                  </a:cxn>
                  <a:cxn ang="0">
                    <a:pos x="T4" y="T5"/>
                  </a:cxn>
                  <a:cxn ang="0">
                    <a:pos x="T6" y="T7"/>
                  </a:cxn>
                  <a:cxn ang="0">
                    <a:pos x="T8" y="T9"/>
                  </a:cxn>
                  <a:cxn ang="0">
                    <a:pos x="T10" y="T11"/>
                  </a:cxn>
                  <a:cxn ang="0">
                    <a:pos x="T12" y="T13"/>
                  </a:cxn>
                </a:cxnLst>
                <a:rect l="0" t="0" r="r" b="b"/>
                <a:pathLst>
                  <a:path w="1119" h="1393">
                    <a:moveTo>
                      <a:pt x="371" y="805"/>
                    </a:moveTo>
                    <a:cubicBezTo>
                      <a:pt x="250" y="973"/>
                      <a:pt x="126" y="1171"/>
                      <a:pt x="0" y="1393"/>
                    </a:cubicBezTo>
                    <a:cubicBezTo>
                      <a:pt x="217" y="1393"/>
                      <a:pt x="217" y="1393"/>
                      <a:pt x="217" y="1393"/>
                    </a:cubicBezTo>
                    <a:cubicBezTo>
                      <a:pt x="338" y="1190"/>
                      <a:pt x="458" y="1009"/>
                      <a:pt x="574" y="854"/>
                    </a:cubicBezTo>
                    <a:cubicBezTo>
                      <a:pt x="720" y="660"/>
                      <a:pt x="903" y="459"/>
                      <a:pt x="1119" y="256"/>
                    </a:cubicBezTo>
                    <a:cubicBezTo>
                      <a:pt x="1119" y="0"/>
                      <a:pt x="1119" y="0"/>
                      <a:pt x="1119" y="0"/>
                    </a:cubicBezTo>
                    <a:cubicBezTo>
                      <a:pt x="808" y="276"/>
                      <a:pt x="556" y="546"/>
                      <a:pt x="371" y="80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FFFFFF"/>
                  </a:solidFill>
                  <a:latin typeface="Arial"/>
                </a:endParaRPr>
              </a:p>
            </p:txBody>
          </p:sp>
          <p:sp>
            <p:nvSpPr>
              <p:cNvPr id="124" name="Freeform 123"/>
              <p:cNvSpPr>
                <a:spLocks/>
              </p:cNvSpPr>
              <p:nvPr/>
            </p:nvSpPr>
            <p:spPr bwMode="auto">
              <a:xfrm>
                <a:off x="-1687512" y="-1771651"/>
                <a:ext cx="1050925" cy="1341438"/>
              </a:xfrm>
              <a:custGeom>
                <a:avLst/>
                <a:gdLst>
                  <a:gd name="T0" fmla="*/ 1047 w 1047"/>
                  <a:gd name="T1" fmla="*/ 0 h 1334"/>
                  <a:gd name="T2" fmla="*/ 128 w 1047"/>
                  <a:gd name="T3" fmla="*/ 0 h 1334"/>
                  <a:gd name="T4" fmla="*/ 0 w 1047"/>
                  <a:gd name="T5" fmla="*/ 128 h 1334"/>
                  <a:gd name="T6" fmla="*/ 0 w 1047"/>
                  <a:gd name="T7" fmla="*/ 1334 h 1334"/>
                  <a:gd name="T8" fmla="*/ 339 w 1047"/>
                  <a:gd name="T9" fmla="*/ 810 h 1334"/>
                  <a:gd name="T10" fmla="*/ 1047 w 1047"/>
                  <a:gd name="T11" fmla="*/ 0 h 1334"/>
                </a:gdLst>
                <a:ahLst/>
                <a:cxnLst>
                  <a:cxn ang="0">
                    <a:pos x="T0" y="T1"/>
                  </a:cxn>
                  <a:cxn ang="0">
                    <a:pos x="T2" y="T3"/>
                  </a:cxn>
                  <a:cxn ang="0">
                    <a:pos x="T4" y="T5"/>
                  </a:cxn>
                  <a:cxn ang="0">
                    <a:pos x="T6" y="T7"/>
                  </a:cxn>
                  <a:cxn ang="0">
                    <a:pos x="T8" y="T9"/>
                  </a:cxn>
                  <a:cxn ang="0">
                    <a:pos x="T10" y="T11"/>
                  </a:cxn>
                </a:cxnLst>
                <a:rect l="0" t="0" r="r" b="b"/>
                <a:pathLst>
                  <a:path w="1047" h="1334">
                    <a:moveTo>
                      <a:pt x="1047" y="0"/>
                    </a:moveTo>
                    <a:cubicBezTo>
                      <a:pt x="128" y="0"/>
                      <a:pt x="128" y="0"/>
                      <a:pt x="128" y="0"/>
                    </a:cubicBezTo>
                    <a:cubicBezTo>
                      <a:pt x="58" y="0"/>
                      <a:pt x="0" y="58"/>
                      <a:pt x="0" y="128"/>
                    </a:cubicBezTo>
                    <a:cubicBezTo>
                      <a:pt x="0" y="1334"/>
                      <a:pt x="0" y="1334"/>
                      <a:pt x="0" y="1334"/>
                    </a:cubicBezTo>
                    <a:cubicBezTo>
                      <a:pt x="113" y="1142"/>
                      <a:pt x="227" y="966"/>
                      <a:pt x="339" y="810"/>
                    </a:cubicBezTo>
                    <a:cubicBezTo>
                      <a:pt x="522" y="554"/>
                      <a:pt x="760" y="281"/>
                      <a:pt x="1047"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FFFFFF"/>
                  </a:solidFill>
                  <a:latin typeface="Arial"/>
                </a:endParaRPr>
              </a:p>
            </p:txBody>
          </p:sp>
          <p:sp>
            <p:nvSpPr>
              <p:cNvPr id="125" name="Freeform 124"/>
              <p:cNvSpPr>
                <a:spLocks/>
              </p:cNvSpPr>
              <p:nvPr/>
            </p:nvSpPr>
            <p:spPr bwMode="auto">
              <a:xfrm>
                <a:off x="-1687512" y="-1771651"/>
                <a:ext cx="1931988" cy="1933576"/>
              </a:xfrm>
              <a:custGeom>
                <a:avLst/>
                <a:gdLst>
                  <a:gd name="T0" fmla="*/ 1796 w 1924"/>
                  <a:gd name="T1" fmla="*/ 0 h 1924"/>
                  <a:gd name="T2" fmla="*/ 1205 w 1924"/>
                  <a:gd name="T3" fmla="*/ 0 h 1924"/>
                  <a:gd name="T4" fmla="*/ 428 w 1924"/>
                  <a:gd name="T5" fmla="*/ 874 h 1924"/>
                  <a:gd name="T6" fmla="*/ 0 w 1924"/>
                  <a:gd name="T7" fmla="*/ 1556 h 1924"/>
                  <a:gd name="T8" fmla="*/ 0 w 1924"/>
                  <a:gd name="T9" fmla="*/ 1795 h 1924"/>
                  <a:gd name="T10" fmla="*/ 128 w 1924"/>
                  <a:gd name="T11" fmla="*/ 1924 h 1924"/>
                  <a:gd name="T12" fmla="*/ 623 w 1924"/>
                  <a:gd name="T13" fmla="*/ 1923 h 1924"/>
                  <a:gd name="T14" fmla="*/ 1046 w 1924"/>
                  <a:gd name="T15" fmla="*/ 1242 h 1924"/>
                  <a:gd name="T16" fmla="*/ 1924 w 1924"/>
                  <a:gd name="T17" fmla="*/ 319 h 1924"/>
                  <a:gd name="T18" fmla="*/ 1924 w 1924"/>
                  <a:gd name="T19" fmla="*/ 128 h 1924"/>
                  <a:gd name="T20" fmla="*/ 1796 w 1924"/>
                  <a:gd name="T21" fmla="*/ 0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4" h="1924">
                    <a:moveTo>
                      <a:pt x="1796" y="0"/>
                    </a:moveTo>
                    <a:cubicBezTo>
                      <a:pt x="1205" y="0"/>
                      <a:pt x="1205" y="0"/>
                      <a:pt x="1205" y="0"/>
                    </a:cubicBezTo>
                    <a:cubicBezTo>
                      <a:pt x="887" y="305"/>
                      <a:pt x="626" y="599"/>
                      <a:pt x="428" y="874"/>
                    </a:cubicBezTo>
                    <a:cubicBezTo>
                      <a:pt x="286" y="1072"/>
                      <a:pt x="142" y="1302"/>
                      <a:pt x="0" y="1556"/>
                    </a:cubicBezTo>
                    <a:cubicBezTo>
                      <a:pt x="0" y="1795"/>
                      <a:pt x="0" y="1795"/>
                      <a:pt x="0" y="1795"/>
                    </a:cubicBezTo>
                    <a:cubicBezTo>
                      <a:pt x="0" y="1866"/>
                      <a:pt x="58" y="1924"/>
                      <a:pt x="128" y="1924"/>
                    </a:cubicBezTo>
                    <a:cubicBezTo>
                      <a:pt x="623" y="1923"/>
                      <a:pt x="623" y="1923"/>
                      <a:pt x="623" y="1923"/>
                    </a:cubicBezTo>
                    <a:cubicBezTo>
                      <a:pt x="766" y="1663"/>
                      <a:pt x="909" y="1434"/>
                      <a:pt x="1046" y="1242"/>
                    </a:cubicBezTo>
                    <a:cubicBezTo>
                      <a:pt x="1260" y="945"/>
                      <a:pt x="1555" y="634"/>
                      <a:pt x="1924" y="319"/>
                    </a:cubicBezTo>
                    <a:cubicBezTo>
                      <a:pt x="1924" y="128"/>
                      <a:pt x="1924" y="128"/>
                      <a:pt x="1924" y="128"/>
                    </a:cubicBezTo>
                    <a:cubicBezTo>
                      <a:pt x="1924" y="57"/>
                      <a:pt x="1866" y="0"/>
                      <a:pt x="1796"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FFFFFF"/>
                  </a:solidFill>
                  <a:latin typeface="Arial"/>
                </a:endParaRPr>
              </a:p>
            </p:txBody>
          </p:sp>
          <p:sp>
            <p:nvSpPr>
              <p:cNvPr id="126" name="Freeform 125"/>
              <p:cNvSpPr>
                <a:spLocks/>
              </p:cNvSpPr>
              <p:nvPr/>
            </p:nvSpPr>
            <p:spPr bwMode="auto">
              <a:xfrm>
                <a:off x="-531812" y="-827088"/>
                <a:ext cx="776288" cy="987425"/>
              </a:xfrm>
              <a:custGeom>
                <a:avLst/>
                <a:gdLst>
                  <a:gd name="T0" fmla="*/ 316 w 773"/>
                  <a:gd name="T1" fmla="*/ 511 h 984"/>
                  <a:gd name="T2" fmla="*/ 0 w 773"/>
                  <a:gd name="T3" fmla="*/ 984 h 984"/>
                  <a:gd name="T4" fmla="*/ 645 w 773"/>
                  <a:gd name="T5" fmla="*/ 984 h 984"/>
                  <a:gd name="T6" fmla="*/ 773 w 773"/>
                  <a:gd name="T7" fmla="*/ 856 h 984"/>
                  <a:gd name="T8" fmla="*/ 773 w 773"/>
                  <a:gd name="T9" fmla="*/ 0 h 984"/>
                  <a:gd name="T10" fmla="*/ 316 w 773"/>
                  <a:gd name="T11" fmla="*/ 511 h 984"/>
                </a:gdLst>
                <a:ahLst/>
                <a:cxnLst>
                  <a:cxn ang="0">
                    <a:pos x="T0" y="T1"/>
                  </a:cxn>
                  <a:cxn ang="0">
                    <a:pos x="T2" y="T3"/>
                  </a:cxn>
                  <a:cxn ang="0">
                    <a:pos x="T4" y="T5"/>
                  </a:cxn>
                  <a:cxn ang="0">
                    <a:pos x="T6" y="T7"/>
                  </a:cxn>
                  <a:cxn ang="0">
                    <a:pos x="T8" y="T9"/>
                  </a:cxn>
                  <a:cxn ang="0">
                    <a:pos x="T10" y="T11"/>
                  </a:cxn>
                </a:cxnLst>
                <a:rect l="0" t="0" r="r" b="b"/>
                <a:pathLst>
                  <a:path w="773" h="984">
                    <a:moveTo>
                      <a:pt x="316" y="511"/>
                    </a:moveTo>
                    <a:cubicBezTo>
                      <a:pt x="214" y="649"/>
                      <a:pt x="107" y="808"/>
                      <a:pt x="0" y="984"/>
                    </a:cubicBezTo>
                    <a:cubicBezTo>
                      <a:pt x="645" y="984"/>
                      <a:pt x="645" y="984"/>
                      <a:pt x="645" y="984"/>
                    </a:cubicBezTo>
                    <a:cubicBezTo>
                      <a:pt x="715" y="984"/>
                      <a:pt x="773" y="927"/>
                      <a:pt x="773" y="856"/>
                    </a:cubicBezTo>
                    <a:cubicBezTo>
                      <a:pt x="773" y="0"/>
                      <a:pt x="773" y="0"/>
                      <a:pt x="773" y="0"/>
                    </a:cubicBezTo>
                    <a:cubicBezTo>
                      <a:pt x="594" y="173"/>
                      <a:pt x="441" y="345"/>
                      <a:pt x="316" y="511"/>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FFFFFF"/>
                  </a:solidFill>
                  <a:latin typeface="Arial"/>
                </a:endParaRPr>
              </a:p>
            </p:txBody>
          </p:sp>
        </p:grpSp>
        <p:sp>
          <p:nvSpPr>
            <p:cNvPr id="122" name="Rectangle 121"/>
            <p:cNvSpPr/>
            <p:nvPr/>
          </p:nvSpPr>
          <p:spPr bwMode="auto">
            <a:xfrm>
              <a:off x="10101262" y="2763077"/>
              <a:ext cx="1139488" cy="26161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4"/>
                  </a:solidFill>
                  <a:latin typeface="Arial"/>
                </a:rPr>
                <a:t>ScanSafe</a:t>
              </a:r>
            </a:p>
          </p:txBody>
        </p:sp>
      </p:grpSp>
      <p:grpSp>
        <p:nvGrpSpPr>
          <p:cNvPr id="138" name="Group 137"/>
          <p:cNvGrpSpPr/>
          <p:nvPr/>
        </p:nvGrpSpPr>
        <p:grpSpPr>
          <a:xfrm>
            <a:off x="496753" y="2972774"/>
            <a:ext cx="643387" cy="643387"/>
            <a:chOff x="-1238876" y="4555153"/>
            <a:chExt cx="525783" cy="525783"/>
          </a:xfrm>
        </p:grpSpPr>
        <p:sp>
          <p:nvSpPr>
            <p:cNvPr id="160" name="Oval 263"/>
            <p:cNvSpPr>
              <a:spLocks/>
            </p:cNvSpPr>
            <p:nvPr/>
          </p:nvSpPr>
          <p:spPr bwMode="auto">
            <a:xfrm>
              <a:off x="-1238876" y="4555153"/>
              <a:ext cx="525783" cy="525783"/>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58" name="Freeform 9"/>
            <p:cNvSpPr>
              <a:spLocks noEditPoints="1"/>
            </p:cNvSpPr>
            <p:nvPr/>
          </p:nvSpPr>
          <p:spPr bwMode="auto">
            <a:xfrm>
              <a:off x="-1128883" y="4629922"/>
              <a:ext cx="120264" cy="376720"/>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1" name="Group 87"/>
            <p:cNvGrpSpPr>
              <a:grpSpLocks/>
            </p:cNvGrpSpPr>
            <p:nvPr/>
          </p:nvGrpSpPr>
          <p:grpSpPr bwMode="auto">
            <a:xfrm>
              <a:off x="-1008001" y="4734449"/>
              <a:ext cx="251413" cy="162919"/>
              <a:chOff x="0" y="0"/>
              <a:chExt cx="554" cy="359"/>
            </a:xfrm>
          </p:grpSpPr>
          <p:sp>
            <p:nvSpPr>
              <p:cNvPr id="142" name="AutoShape 88"/>
              <p:cNvSpPr>
                <a:spLocks/>
              </p:cNvSpPr>
              <p:nvPr/>
            </p:nvSpPr>
            <p:spPr bwMode="auto">
              <a:xfrm rot="10800000" flipH="1">
                <a:off x="0" y="260"/>
                <a:ext cx="554" cy="99"/>
              </a:xfrm>
              <a:custGeom>
                <a:avLst/>
                <a:gdLst>
                  <a:gd name="T0" fmla="*/ 10800 w 21600"/>
                  <a:gd name="T1" fmla="*/ 10800 h 21600"/>
                </a:gdLst>
                <a:ahLst/>
                <a:cxnLst>
                  <a:cxn ang="0">
                    <a:pos x="T0" y="T1"/>
                  </a:cxn>
                </a:cxnLst>
                <a:rect l="0" t="0" r="r" b="b"/>
                <a:pathLst>
                  <a:path w="21600" h="21600">
                    <a:moveTo>
                      <a:pt x="0" y="0"/>
                    </a:moveTo>
                    <a:lnTo>
                      <a:pt x="2491" y="21600"/>
                    </a:lnTo>
                    <a:lnTo>
                      <a:pt x="19109" y="21600"/>
                    </a:lnTo>
                    <a:lnTo>
                      <a:pt x="21600" y="0"/>
                    </a:lnTo>
                    <a:close/>
                    <a:moveTo>
                      <a:pt x="0" y="0"/>
                    </a:moveTo>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3" name="Freeform 89"/>
              <p:cNvSpPr>
                <a:spLocks/>
              </p:cNvSpPr>
              <p:nvPr/>
            </p:nvSpPr>
            <p:spPr bwMode="auto">
              <a:xfrm>
                <a:off x="65" y="0"/>
                <a:ext cx="425" cy="243"/>
              </a:xfrm>
              <a:custGeom>
                <a:avLst/>
                <a:gdLst/>
                <a:ahLst/>
                <a:cxnLst>
                  <a:cxn ang="0">
                    <a:pos x="21600" y="21600"/>
                  </a:cxn>
                  <a:cxn ang="0">
                    <a:pos x="21600" y="2427"/>
                  </a:cxn>
                  <a:cxn ang="0">
                    <a:pos x="20209" y="0"/>
                  </a:cxn>
                  <a:cxn ang="0">
                    <a:pos x="1391" y="0"/>
                  </a:cxn>
                  <a:cxn ang="0">
                    <a:pos x="0" y="2427"/>
                  </a:cxn>
                  <a:cxn ang="0">
                    <a:pos x="0" y="21600"/>
                  </a:cxn>
                  <a:cxn ang="0">
                    <a:pos x="21600" y="21600"/>
                  </a:cxn>
                  <a:cxn ang="0">
                    <a:pos x="21600" y="21600"/>
                  </a:cxn>
                </a:cxnLst>
                <a:rect l="0" t="0" r="r" b="b"/>
                <a:pathLst>
                  <a:path w="21600" h="21600">
                    <a:moveTo>
                      <a:pt x="21600" y="21600"/>
                    </a:moveTo>
                    <a:cubicBezTo>
                      <a:pt x="21600" y="2427"/>
                      <a:pt x="21600" y="2427"/>
                      <a:pt x="21600" y="2427"/>
                    </a:cubicBezTo>
                    <a:cubicBezTo>
                      <a:pt x="21600" y="1092"/>
                      <a:pt x="20974" y="0"/>
                      <a:pt x="20209" y="0"/>
                    </a:cubicBezTo>
                    <a:cubicBezTo>
                      <a:pt x="1391" y="0"/>
                      <a:pt x="1391" y="0"/>
                      <a:pt x="1391" y="0"/>
                    </a:cubicBezTo>
                    <a:cubicBezTo>
                      <a:pt x="626" y="0"/>
                      <a:pt x="0" y="1092"/>
                      <a:pt x="0" y="2427"/>
                    </a:cubicBezTo>
                    <a:cubicBezTo>
                      <a:pt x="0" y="21600"/>
                      <a:pt x="0" y="21600"/>
                      <a:pt x="0" y="21600"/>
                    </a:cubicBezTo>
                    <a:lnTo>
                      <a:pt x="21600" y="21600"/>
                    </a:lnTo>
                    <a:close/>
                    <a:moveTo>
                      <a:pt x="21600" y="21600"/>
                    </a:moveTo>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4" name="AutoShape 90"/>
              <p:cNvSpPr>
                <a:spLocks/>
              </p:cNvSpPr>
              <p:nvPr/>
            </p:nvSpPr>
            <p:spPr bwMode="auto">
              <a:xfrm>
                <a:off x="90" y="24"/>
                <a:ext cx="375" cy="197"/>
              </a:xfrm>
              <a:prstGeom prst="roundRect">
                <a:avLst>
                  <a:gd name="adj" fmla="val 10301"/>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grpSp>
      <p:grpSp>
        <p:nvGrpSpPr>
          <p:cNvPr id="167" name="Group 166"/>
          <p:cNvGrpSpPr/>
          <p:nvPr/>
        </p:nvGrpSpPr>
        <p:grpSpPr>
          <a:xfrm>
            <a:off x="496753" y="2222842"/>
            <a:ext cx="643387" cy="643387"/>
            <a:chOff x="-1660396" y="3501014"/>
            <a:chExt cx="525783" cy="525783"/>
          </a:xfrm>
        </p:grpSpPr>
        <p:sp>
          <p:nvSpPr>
            <p:cNvPr id="161" name="Oval 263"/>
            <p:cNvSpPr>
              <a:spLocks/>
            </p:cNvSpPr>
            <p:nvPr/>
          </p:nvSpPr>
          <p:spPr bwMode="auto">
            <a:xfrm>
              <a:off x="-1660396" y="3501014"/>
              <a:ext cx="525783" cy="525783"/>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62" name="Freeform 9"/>
            <p:cNvSpPr>
              <a:spLocks noEditPoints="1"/>
            </p:cNvSpPr>
            <p:nvPr/>
          </p:nvSpPr>
          <p:spPr bwMode="auto">
            <a:xfrm>
              <a:off x="-1550403" y="3575783"/>
              <a:ext cx="120264" cy="376720"/>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solidFill>
              <a:schemeClr val="tx1"/>
            </a:solidFill>
            <a:ln>
              <a:noFill/>
            </a:ln>
            <a:effectLst>
              <a:outerShdw blurRad="63500" sx="102000" sy="102000" algn="ctr" rotWithShape="0">
                <a:srgbClr val="702D89">
                  <a:alpha val="60000"/>
                </a:srgbClr>
              </a:outerShdw>
            </a:effectLst>
          </p:spPr>
          <p:txBody>
            <a:bodyPr vert="horz" wrap="square" lIns="91440" tIns="45720" rIns="91440" bIns="45720" numCol="1" anchor="t" anchorCtr="0" compatLnSpc="1">
              <a:prstTxWarp prst="textNoShape">
                <a:avLst/>
              </a:prstTxWarp>
            </a:bodyPr>
            <a:lstStyle/>
            <a:p>
              <a:endParaRPr lang="en-US" dirty="0"/>
            </a:p>
          </p:txBody>
        </p:sp>
        <p:pic>
          <p:nvPicPr>
            <p:cNvPr id="43" name="Picture 53" descr="blue device icons.ai"/>
            <p:cNvPicPr>
              <a:picLocks noChangeAspect="1"/>
            </p:cNvPicPr>
            <p:nvPr/>
          </p:nvPicPr>
          <p:blipFill>
            <a:blip r:embed="rId17" cstate="print">
              <a:extLst>
                <a:ext uri="{BEBA8EAE-BF5A-486C-A8C5-ECC9F3942E4B}">
                  <a14:imgProps xmlns:mc="http://schemas.openxmlformats.org/markup-compatibility/2006" xmlns:mv="urn:schemas-microsoft-com:mac:vml" xmlns:a14="http://schemas.microsoft.com/office/drawing/2010/main" xmlns="">
                    <a14:imgLayer r:embed="rId18">
                      <a14:imgEffect>
                        <a14:brightnessContrast contrast="-40000"/>
                      </a14:imgEffect>
                    </a14:imgLayer>
                  </a14:imgProps>
                </a:ext>
              </a:extLst>
            </a:blip>
            <a:srcRect b="355"/>
            <a:stretch>
              <a:fillRect/>
            </a:stretch>
          </p:blipFill>
          <p:spPr bwMode="auto">
            <a:xfrm>
              <a:off x="-1387368" y="3619895"/>
              <a:ext cx="148492" cy="250804"/>
            </a:xfrm>
            <a:prstGeom prst="rect">
              <a:avLst/>
            </a:prstGeom>
            <a:noFill/>
            <a:ln w="9525">
              <a:noFill/>
              <a:miter lim="800000"/>
              <a:headEnd/>
              <a:tailEnd/>
            </a:ln>
          </p:spPr>
        </p:pic>
      </p:grpSp>
      <p:grpSp>
        <p:nvGrpSpPr>
          <p:cNvPr id="135" name="Group 134"/>
          <p:cNvGrpSpPr/>
          <p:nvPr/>
        </p:nvGrpSpPr>
        <p:grpSpPr>
          <a:xfrm>
            <a:off x="1214581" y="2584372"/>
            <a:ext cx="555136" cy="555132"/>
            <a:chOff x="1582632" y="7203106"/>
            <a:chExt cx="703368" cy="703366"/>
          </a:xfrm>
        </p:grpSpPr>
        <p:sp>
          <p:nvSpPr>
            <p:cNvPr id="136" name="Oval 135"/>
            <p:cNvSpPr/>
            <p:nvPr/>
          </p:nvSpPr>
          <p:spPr bwMode="auto">
            <a:xfrm>
              <a:off x="1582632" y="7203106"/>
              <a:ext cx="703368" cy="703366"/>
            </a:xfrm>
            <a:prstGeom prst="ellipse">
              <a:avLst/>
            </a:prstGeom>
            <a:gradFill>
              <a:gsLst>
                <a:gs pos="100000">
                  <a:srgbClr val="452298"/>
                </a:gs>
                <a:gs pos="57000">
                  <a:srgbClr val="277EFD"/>
                </a:gs>
                <a:gs pos="0">
                  <a:srgbClr val="1DB4F7"/>
                </a:gs>
              </a:gsLst>
              <a:lin ang="5400000" scaled="1"/>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nvGrpSpPr>
            <p:cNvPr id="139" name="Group 138"/>
            <p:cNvGrpSpPr/>
            <p:nvPr/>
          </p:nvGrpSpPr>
          <p:grpSpPr>
            <a:xfrm>
              <a:off x="1683873" y="7301189"/>
              <a:ext cx="500887" cy="507201"/>
              <a:chOff x="2607293" y="4200834"/>
              <a:chExt cx="500887" cy="507201"/>
            </a:xfrm>
            <a:solidFill>
              <a:schemeClr val="tx2">
                <a:lumMod val="75000"/>
              </a:schemeClr>
            </a:solidFill>
          </p:grpSpPr>
          <p:sp>
            <p:nvSpPr>
              <p:cNvPr id="140" name="Freeform 139"/>
              <p:cNvSpPr>
                <a:spLocks/>
              </p:cNvSpPr>
              <p:nvPr/>
            </p:nvSpPr>
            <p:spPr bwMode="auto">
              <a:xfrm>
                <a:off x="2610801" y="4200834"/>
                <a:ext cx="288676" cy="184150"/>
              </a:xfrm>
              <a:custGeom>
                <a:avLst/>
                <a:gdLst>
                  <a:gd name="T0" fmla="*/ 1300 w 1300"/>
                  <a:gd name="T1" fmla="*/ 18 h 829"/>
                  <a:gd name="T2" fmla="*/ 1098 w 1300"/>
                  <a:gd name="T3" fmla="*/ 0 h 829"/>
                  <a:gd name="T4" fmla="*/ 0 w 1300"/>
                  <a:gd name="T5" fmla="*/ 829 h 829"/>
                  <a:gd name="T6" fmla="*/ 918 w 1300"/>
                  <a:gd name="T7" fmla="*/ 437 h 829"/>
                  <a:gd name="T8" fmla="*/ 1300 w 1300"/>
                  <a:gd name="T9" fmla="*/ 18 h 829"/>
                </a:gdLst>
                <a:ahLst/>
                <a:cxnLst>
                  <a:cxn ang="0">
                    <a:pos x="T0" y="T1"/>
                  </a:cxn>
                  <a:cxn ang="0">
                    <a:pos x="T2" y="T3"/>
                  </a:cxn>
                  <a:cxn ang="0">
                    <a:pos x="T4" y="T5"/>
                  </a:cxn>
                  <a:cxn ang="0">
                    <a:pos x="T6" y="T7"/>
                  </a:cxn>
                  <a:cxn ang="0">
                    <a:pos x="T8" y="T9"/>
                  </a:cxn>
                </a:cxnLst>
                <a:rect l="0" t="0" r="r" b="b"/>
                <a:pathLst>
                  <a:path w="1300" h="829">
                    <a:moveTo>
                      <a:pt x="1300" y="18"/>
                    </a:moveTo>
                    <a:cubicBezTo>
                      <a:pt x="1234" y="6"/>
                      <a:pt x="1167" y="0"/>
                      <a:pt x="1098" y="0"/>
                    </a:cubicBezTo>
                    <a:cubicBezTo>
                      <a:pt x="576" y="0"/>
                      <a:pt x="136" y="350"/>
                      <a:pt x="0" y="829"/>
                    </a:cubicBezTo>
                    <a:cubicBezTo>
                      <a:pt x="286" y="609"/>
                      <a:pt x="600" y="445"/>
                      <a:pt x="918" y="437"/>
                    </a:cubicBezTo>
                    <a:cubicBezTo>
                      <a:pt x="989" y="284"/>
                      <a:pt x="1118" y="145"/>
                      <a:pt x="1300" y="18"/>
                    </a:cubicBezTo>
                    <a:close/>
                  </a:path>
                </a:pathLst>
              </a:custGeom>
              <a:solidFill>
                <a:schemeClr val="tx1"/>
              </a:solidFill>
              <a:ln>
                <a:noFill/>
              </a:ln>
              <a:effectLst>
                <a:outerShdw blurRad="63500" sx="102000" sy="102000" algn="ctr" rotWithShape="0">
                  <a:srgbClr val="702D89">
                    <a:alpha val="60000"/>
                  </a:srgb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4"/>
              <p:cNvSpPr>
                <a:spLocks/>
              </p:cNvSpPr>
              <p:nvPr/>
            </p:nvSpPr>
            <p:spPr bwMode="auto">
              <a:xfrm>
                <a:off x="3011721" y="4543879"/>
                <a:ext cx="79974" cy="109087"/>
              </a:xfrm>
              <a:custGeom>
                <a:avLst/>
                <a:gdLst>
                  <a:gd name="T0" fmla="*/ 106 w 360"/>
                  <a:gd name="T1" fmla="*/ 5 h 492"/>
                  <a:gd name="T2" fmla="*/ 0 w 360"/>
                  <a:gd name="T3" fmla="*/ 492 h 492"/>
                  <a:gd name="T4" fmla="*/ 360 w 360"/>
                  <a:gd name="T5" fmla="*/ 0 h 492"/>
                  <a:gd name="T6" fmla="*/ 106 w 360"/>
                  <a:gd name="T7" fmla="*/ 5 h 492"/>
                </a:gdLst>
                <a:ahLst/>
                <a:cxnLst>
                  <a:cxn ang="0">
                    <a:pos x="T0" y="T1"/>
                  </a:cxn>
                  <a:cxn ang="0">
                    <a:pos x="T2" y="T3"/>
                  </a:cxn>
                  <a:cxn ang="0">
                    <a:pos x="T4" y="T5"/>
                  </a:cxn>
                  <a:cxn ang="0">
                    <a:pos x="T6" y="T7"/>
                  </a:cxn>
                </a:cxnLst>
                <a:rect l="0" t="0" r="r" b="b"/>
                <a:pathLst>
                  <a:path w="360" h="492">
                    <a:moveTo>
                      <a:pt x="106" y="5"/>
                    </a:moveTo>
                    <a:cubicBezTo>
                      <a:pt x="94" y="156"/>
                      <a:pt x="58" y="318"/>
                      <a:pt x="0" y="492"/>
                    </a:cubicBezTo>
                    <a:cubicBezTo>
                      <a:pt x="161" y="365"/>
                      <a:pt x="286" y="195"/>
                      <a:pt x="360" y="0"/>
                    </a:cubicBezTo>
                    <a:cubicBezTo>
                      <a:pt x="276" y="5"/>
                      <a:pt x="191" y="7"/>
                      <a:pt x="106" y="5"/>
                    </a:cubicBezTo>
                    <a:close/>
                  </a:path>
                </a:pathLst>
              </a:custGeom>
              <a:solidFill>
                <a:schemeClr val="tx1"/>
              </a:solidFill>
              <a:ln>
                <a:noFill/>
              </a:ln>
              <a:effectLst>
                <a:outerShdw blurRad="63500" sx="102000" sy="102000" algn="ctr" rotWithShape="0">
                  <a:srgbClr val="702D89">
                    <a:alpha val="60000"/>
                  </a:srgb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p:cNvSpPr>
              <p:nvPr/>
            </p:nvSpPr>
            <p:spPr bwMode="auto">
              <a:xfrm>
                <a:off x="2876327" y="4235559"/>
                <a:ext cx="231853" cy="256757"/>
              </a:xfrm>
              <a:custGeom>
                <a:avLst/>
                <a:gdLst>
                  <a:gd name="T0" fmla="*/ 478 w 1043"/>
                  <a:gd name="T1" fmla="*/ 0 h 1156"/>
                  <a:gd name="T2" fmla="*/ 0 w 1043"/>
                  <a:gd name="T3" fmla="*/ 317 h 1156"/>
                  <a:gd name="T4" fmla="*/ 376 w 1043"/>
                  <a:gd name="T5" fmla="*/ 519 h 1156"/>
                  <a:gd name="T6" fmla="*/ 715 w 1043"/>
                  <a:gd name="T7" fmla="*/ 1152 h 1156"/>
                  <a:gd name="T8" fmla="*/ 1031 w 1043"/>
                  <a:gd name="T9" fmla="*/ 1147 h 1156"/>
                  <a:gd name="T10" fmla="*/ 1043 w 1043"/>
                  <a:gd name="T11" fmla="*/ 985 h 1156"/>
                  <a:gd name="T12" fmla="*/ 478 w 1043"/>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1043" h="1156">
                    <a:moveTo>
                      <a:pt x="478" y="0"/>
                    </a:moveTo>
                    <a:cubicBezTo>
                      <a:pt x="253" y="85"/>
                      <a:pt x="89" y="187"/>
                      <a:pt x="0" y="317"/>
                    </a:cubicBezTo>
                    <a:cubicBezTo>
                      <a:pt x="126" y="353"/>
                      <a:pt x="252" y="418"/>
                      <a:pt x="376" y="519"/>
                    </a:cubicBezTo>
                    <a:cubicBezTo>
                      <a:pt x="581" y="686"/>
                      <a:pt x="690" y="898"/>
                      <a:pt x="715" y="1152"/>
                    </a:cubicBezTo>
                    <a:cubicBezTo>
                      <a:pt x="825" y="1156"/>
                      <a:pt x="934" y="1152"/>
                      <a:pt x="1031" y="1147"/>
                    </a:cubicBezTo>
                    <a:cubicBezTo>
                      <a:pt x="1039" y="1094"/>
                      <a:pt x="1043" y="1040"/>
                      <a:pt x="1043" y="985"/>
                    </a:cubicBezTo>
                    <a:cubicBezTo>
                      <a:pt x="1043" y="565"/>
                      <a:pt x="816" y="198"/>
                      <a:pt x="478" y="0"/>
                    </a:cubicBezTo>
                    <a:close/>
                  </a:path>
                </a:pathLst>
              </a:custGeom>
              <a:solidFill>
                <a:schemeClr val="tx1"/>
              </a:solidFill>
              <a:ln>
                <a:noFill/>
              </a:ln>
              <a:effectLst>
                <a:outerShdw blurRad="63500" sx="102000" sy="102000" algn="ctr" rotWithShape="0">
                  <a:srgbClr val="702D89">
                    <a:alpha val="60000"/>
                  </a:srgb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46"/>
              <p:cNvSpPr>
                <a:spLocks/>
              </p:cNvSpPr>
              <p:nvPr/>
            </p:nvSpPr>
            <p:spPr bwMode="auto">
              <a:xfrm>
                <a:off x="2607293" y="4369199"/>
                <a:ext cx="354620" cy="338836"/>
              </a:xfrm>
              <a:custGeom>
                <a:avLst/>
                <a:gdLst>
                  <a:gd name="T0" fmla="*/ 884 w 1596"/>
                  <a:gd name="T1" fmla="*/ 104 h 1524"/>
                  <a:gd name="T2" fmla="*/ 871 w 1596"/>
                  <a:gd name="T3" fmla="*/ 0 h 1524"/>
                  <a:gd name="T4" fmla="*/ 0 w 1596"/>
                  <a:gd name="T5" fmla="*/ 638 h 1524"/>
                  <a:gd name="T6" fmla="*/ 1113 w 1596"/>
                  <a:gd name="T7" fmla="*/ 1524 h 1524"/>
                  <a:gd name="T8" fmla="*/ 1300 w 1596"/>
                  <a:gd name="T9" fmla="*/ 1509 h 1524"/>
                  <a:gd name="T10" fmla="*/ 1596 w 1596"/>
                  <a:gd name="T11" fmla="*/ 756 h 1524"/>
                  <a:gd name="T12" fmla="*/ 884 w 1596"/>
                  <a:gd name="T13" fmla="*/ 104 h 1524"/>
                </a:gdLst>
                <a:ahLst/>
                <a:cxnLst>
                  <a:cxn ang="0">
                    <a:pos x="T0" y="T1"/>
                  </a:cxn>
                  <a:cxn ang="0">
                    <a:pos x="T2" y="T3"/>
                  </a:cxn>
                  <a:cxn ang="0">
                    <a:pos x="T4" y="T5"/>
                  </a:cxn>
                  <a:cxn ang="0">
                    <a:pos x="T6" y="T7"/>
                  </a:cxn>
                  <a:cxn ang="0">
                    <a:pos x="T8" y="T9"/>
                  </a:cxn>
                  <a:cxn ang="0">
                    <a:pos x="T10" y="T11"/>
                  </a:cxn>
                  <a:cxn ang="0">
                    <a:pos x="T12" y="T13"/>
                  </a:cxn>
                </a:cxnLst>
                <a:rect l="0" t="0" r="r" b="b"/>
                <a:pathLst>
                  <a:path w="1596" h="1524">
                    <a:moveTo>
                      <a:pt x="884" y="104"/>
                    </a:moveTo>
                    <a:cubicBezTo>
                      <a:pt x="877" y="69"/>
                      <a:pt x="873" y="34"/>
                      <a:pt x="871" y="0"/>
                    </a:cubicBezTo>
                    <a:cubicBezTo>
                      <a:pt x="548" y="47"/>
                      <a:pt x="243" y="358"/>
                      <a:pt x="0" y="638"/>
                    </a:cubicBezTo>
                    <a:cubicBezTo>
                      <a:pt x="116" y="1145"/>
                      <a:pt x="570" y="1524"/>
                      <a:pt x="1113" y="1524"/>
                    </a:cubicBezTo>
                    <a:cubicBezTo>
                      <a:pt x="1176" y="1524"/>
                      <a:pt x="1239" y="1519"/>
                      <a:pt x="1300" y="1509"/>
                    </a:cubicBezTo>
                    <a:cubicBezTo>
                      <a:pt x="1461" y="1222"/>
                      <a:pt x="1571" y="974"/>
                      <a:pt x="1596" y="756"/>
                    </a:cubicBezTo>
                    <a:cubicBezTo>
                      <a:pt x="1249" y="689"/>
                      <a:pt x="961" y="509"/>
                      <a:pt x="884" y="104"/>
                    </a:cubicBezTo>
                    <a:close/>
                  </a:path>
                </a:pathLst>
              </a:custGeom>
              <a:solidFill>
                <a:schemeClr val="tx1"/>
              </a:solidFill>
              <a:ln>
                <a:noFill/>
              </a:ln>
              <a:effectLst>
                <a:outerShdw blurRad="63500" sx="102000" sy="102000" algn="ctr" rotWithShape="0">
                  <a:srgbClr val="702D89">
                    <a:alpha val="60000"/>
                  </a:srgb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47"/>
              <p:cNvSpPr>
                <a:spLocks/>
              </p:cNvSpPr>
              <p:nvPr/>
            </p:nvSpPr>
            <p:spPr bwMode="auto">
              <a:xfrm>
                <a:off x="2859491" y="4375164"/>
                <a:ext cx="106092" cy="113216"/>
              </a:xfrm>
              <a:custGeom>
                <a:avLst/>
                <a:gdLst>
                  <a:gd name="T0" fmla="*/ 222 w 447"/>
                  <a:gd name="T1" fmla="*/ 134 h 477"/>
                  <a:gd name="T2" fmla="*/ 0 w 447"/>
                  <a:gd name="T3" fmla="*/ 0 h 477"/>
                  <a:gd name="T4" fmla="*/ 8 w 447"/>
                  <a:gd name="T5" fmla="*/ 48 h 477"/>
                  <a:gd name="T6" fmla="*/ 447 w 447"/>
                  <a:gd name="T7" fmla="*/ 477 h 477"/>
                  <a:gd name="T8" fmla="*/ 222 w 447"/>
                  <a:gd name="T9" fmla="*/ 134 h 477"/>
                </a:gdLst>
                <a:ahLst/>
                <a:cxnLst>
                  <a:cxn ang="0">
                    <a:pos x="T0" y="T1"/>
                  </a:cxn>
                  <a:cxn ang="0">
                    <a:pos x="T2" y="T3"/>
                  </a:cxn>
                  <a:cxn ang="0">
                    <a:pos x="T4" y="T5"/>
                  </a:cxn>
                  <a:cxn ang="0">
                    <a:pos x="T6" y="T7"/>
                  </a:cxn>
                  <a:cxn ang="0">
                    <a:pos x="T8" y="T9"/>
                  </a:cxn>
                </a:cxnLst>
                <a:rect l="0" t="0" r="r" b="b"/>
                <a:pathLst>
                  <a:path w="447" h="477">
                    <a:moveTo>
                      <a:pt x="222" y="134"/>
                    </a:moveTo>
                    <a:cubicBezTo>
                      <a:pt x="148" y="70"/>
                      <a:pt x="74" y="26"/>
                      <a:pt x="0" y="0"/>
                    </a:cubicBezTo>
                    <a:cubicBezTo>
                      <a:pt x="2" y="16"/>
                      <a:pt x="4" y="31"/>
                      <a:pt x="8" y="48"/>
                    </a:cubicBezTo>
                    <a:cubicBezTo>
                      <a:pt x="55" y="295"/>
                      <a:pt x="232" y="419"/>
                      <a:pt x="447" y="477"/>
                    </a:cubicBezTo>
                    <a:cubicBezTo>
                      <a:pt x="415" y="354"/>
                      <a:pt x="343" y="240"/>
                      <a:pt x="222" y="134"/>
                    </a:cubicBezTo>
                    <a:close/>
                  </a:path>
                </a:pathLst>
              </a:custGeom>
              <a:solidFill>
                <a:schemeClr val="tx1"/>
              </a:solidFill>
              <a:ln>
                <a:noFill/>
              </a:ln>
              <a:effectLst>
                <a:outerShdw blurRad="63500" sx="102000" sy="102000" algn="ctr" rotWithShape="0">
                  <a:srgbClr val="702D89">
                    <a:alpha val="60000"/>
                  </a:srgbClr>
                </a:outerShdw>
              </a:effectLs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mc="http://schemas.openxmlformats.org/markup-compatibility/2006" xmlns:mv="urn:schemas-microsoft-com:mac:vml" xmlns:p14="http://schemas.microsoft.com/office/powerpoint/2010/main" xmlns="" val="26634980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left)">
                                      <p:cBhvr>
                                        <p:cTn id="7" dur="500"/>
                                        <p:tgtEl>
                                          <p:spTgt spid="1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childTnLst>
                          </p:cTn>
                        </p:par>
                        <p:par>
                          <p:cTn id="14" fill="hold">
                            <p:stCondLst>
                              <p:cond delay="500"/>
                            </p:stCondLst>
                            <p:childTnLst>
                              <p:par>
                                <p:cTn id="15" presetID="35" presetClass="emph" presetSubtype="0" repeatCount="2000" fill="hold" nodeType="afterEffect">
                                  <p:stCondLst>
                                    <p:cond delay="0"/>
                                  </p:stCondLst>
                                  <p:childTnLst>
                                    <p:anim calcmode="discrete" valueType="str">
                                      <p:cBhvr>
                                        <p:cTn id="16" dur="250" fill="hold"/>
                                        <p:tgtEl>
                                          <p:spTgt spid="1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47647" y="2203662"/>
            <a:ext cx="8613651" cy="1777506"/>
            <a:chOff x="247647" y="2203662"/>
            <a:chExt cx="8613651" cy="1777506"/>
          </a:xfrm>
        </p:grpSpPr>
        <p:sp>
          <p:nvSpPr>
            <p:cNvPr id="94" name="Round Single Corner Rectangle 93"/>
            <p:cNvSpPr/>
            <p:nvPr/>
          </p:nvSpPr>
          <p:spPr>
            <a:xfrm flipH="1">
              <a:off x="247647" y="2203662"/>
              <a:ext cx="8610599" cy="1777506"/>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97" name="Group 96"/>
            <p:cNvGrpSpPr/>
            <p:nvPr/>
          </p:nvGrpSpPr>
          <p:grpSpPr>
            <a:xfrm flipH="1">
              <a:off x="247650" y="2313945"/>
              <a:ext cx="8613648" cy="36576"/>
              <a:chOff x="7087711" y="3203216"/>
              <a:chExt cx="505822" cy="500910"/>
            </a:xfrm>
            <a:effectLst>
              <a:outerShdw blurRad="25400" dist="12700" dir="5400000" algn="t" rotWithShape="0">
                <a:prstClr val="black">
                  <a:alpha val="20000"/>
                </a:prstClr>
              </a:outerShdw>
            </a:effectLst>
          </p:grpSpPr>
          <p:sp>
            <p:nvSpPr>
              <p:cNvPr id="9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10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sp>
          <p:nvSpPr>
            <p:cNvPr id="98" name="Rectangle 6"/>
            <p:cNvSpPr>
              <a:spLocks noChangeArrowheads="1"/>
            </p:cNvSpPr>
            <p:nvPr/>
          </p:nvSpPr>
          <p:spPr bwMode="auto">
            <a:xfrm>
              <a:off x="322677" y="2463362"/>
              <a:ext cx="8236100" cy="1159292"/>
            </a:xfrm>
            <a:prstGeom prst="rect">
              <a:avLst/>
            </a:prstGeom>
            <a:noFill/>
            <a:ln w="9525">
              <a:noFill/>
              <a:miter lim="800000"/>
              <a:headEnd/>
              <a:tailEnd/>
            </a:ln>
          </p:spPr>
          <p:txBody>
            <a:bodyPr wrap="square">
              <a:prstTxWarp prst="textNoShape">
                <a:avLst/>
              </a:prstTxWarp>
              <a:spAutoFit/>
            </a:bodyPr>
            <a:lstStyle/>
            <a:p>
              <a:pPr marL="182880" lvl="1" indent="-182880" algn="ctr">
                <a:spcBef>
                  <a:spcPts val="400"/>
                </a:spcBef>
                <a:buClr>
                  <a:srgbClr val="5147D1"/>
                </a:buClr>
              </a:pPr>
              <a:r>
                <a:rPr lang="en-US" dirty="0">
                  <a:solidFill>
                    <a:schemeClr val="tx2">
                      <a:lumMod val="75000"/>
                    </a:schemeClr>
                  </a:solidFill>
                </a:rPr>
                <a:t>Enable a Full Mobile </a:t>
              </a:r>
              <a:r>
                <a:rPr lang="en-US" dirty="0" smtClean="0">
                  <a:solidFill>
                    <a:schemeClr val="tx2">
                      <a:lumMod val="75000"/>
                    </a:schemeClr>
                  </a:solidFill>
                </a:rPr>
                <a:t>Experience</a:t>
              </a:r>
              <a:endParaRPr lang="en-US" dirty="0">
                <a:solidFill>
                  <a:schemeClr val="tx2">
                    <a:lumMod val="75000"/>
                  </a:schemeClr>
                </a:solidFill>
              </a:endParaRPr>
            </a:p>
            <a:p>
              <a:pPr marL="168275" indent="-168275">
                <a:spcBef>
                  <a:spcPts val="400"/>
                </a:spcBef>
                <a:buClr>
                  <a:schemeClr val="tx2"/>
                </a:buClr>
                <a:buFont typeface="Arial" pitchFamily="34" charset="0"/>
                <a:buChar char="•"/>
              </a:pPr>
              <a:r>
                <a:rPr lang="en-US" sz="1600" dirty="0">
                  <a:solidFill>
                    <a:schemeClr val="accent4">
                      <a:lumMod val="90000"/>
                      <a:lumOff val="10000"/>
                    </a:schemeClr>
                  </a:solidFill>
                </a:rPr>
                <a:t>Integrated policy management with mobile device management, deliver granular endpoint controls, provide layered security, and enforce network security policies for BYOD deployments</a:t>
              </a:r>
            </a:p>
          </p:txBody>
        </p:sp>
      </p:grpSp>
      <p:sp>
        <p:nvSpPr>
          <p:cNvPr id="2" name="Rectangle 7"/>
          <p:cNvSpPr txBox="1">
            <a:spLocks noChangeArrowheads="1"/>
          </p:cNvSpPr>
          <p:nvPr/>
        </p:nvSpPr>
        <p:spPr bwMode="auto">
          <a:xfrm>
            <a:off x="1" y="-127268"/>
            <a:ext cx="9143999" cy="792369"/>
          </a:xfrm>
          <a:prstGeom prst="rect">
            <a:avLst/>
          </a:prstGeom>
          <a:noFill/>
          <a:ln w="9525">
            <a:noFill/>
            <a:miter lim="800000"/>
            <a:headEnd/>
            <a:tailEnd/>
          </a:ln>
        </p:spPr>
        <p:txBody>
          <a:bodyPr lIns="82124" tIns="41061" rIns="82124" bIns="41061" anchor="b"/>
          <a:lstStyle/>
          <a:p>
            <a:pPr algn="ctr" defTabSz="814388" rtl="0" eaLnBrk="0" fontAlgn="base" hangingPunct="0">
              <a:lnSpc>
                <a:spcPct val="95000"/>
              </a:lnSpc>
              <a:spcBef>
                <a:spcPct val="40000"/>
              </a:spcBef>
              <a:spcAft>
                <a:spcPct val="0"/>
              </a:spcAft>
              <a:buClr>
                <a:srgbClr val="59B7D9"/>
              </a:buClr>
              <a:buSzPct val="100000"/>
              <a:buFont typeface="Wingdings" pitchFamily="2" charset="2"/>
              <a:buNone/>
            </a:pPr>
            <a:endParaRPr lang="en-US" sz="3600" b="1" kern="1200" dirty="0">
              <a:solidFill>
                <a:srgbClr val="000000"/>
              </a:solidFill>
              <a:latin typeface="Arial"/>
              <a:ea typeface="ＭＳ Ｐゴシック"/>
              <a:cs typeface="ＭＳ Ｐゴシック"/>
            </a:endParaRPr>
          </a:p>
        </p:txBody>
      </p:sp>
      <p:sp>
        <p:nvSpPr>
          <p:cNvPr id="127" name="Title 126"/>
          <p:cNvSpPr>
            <a:spLocks noGrp="1"/>
          </p:cNvSpPr>
          <p:nvPr>
            <p:ph type="title"/>
          </p:nvPr>
        </p:nvSpPr>
        <p:spPr/>
        <p:txBody>
          <a:bodyPr/>
          <a:lstStyle/>
          <a:p>
            <a:r>
              <a:rPr lang="en-US" dirty="0" smtClean="0"/>
              <a:t>BYOD: Use Case #4: Advanced</a:t>
            </a:r>
            <a:endParaRPr lang="en-US" dirty="0"/>
          </a:p>
        </p:txBody>
      </p:sp>
      <p:sp>
        <p:nvSpPr>
          <p:cNvPr id="18" name="Text Placeholder 17"/>
          <p:cNvSpPr>
            <a:spLocks noGrp="1"/>
          </p:cNvSpPr>
          <p:nvPr>
            <p:ph type="body" sz="quarter" idx="11"/>
          </p:nvPr>
        </p:nvSpPr>
        <p:spPr/>
        <p:txBody>
          <a:bodyPr/>
          <a:lstStyle/>
          <a:p>
            <a:r>
              <a:rPr lang="en-US" dirty="0" smtClean="0"/>
              <a:t>Business Policy Is to Provide Granular Access to a Full Corporate Workspace, Both On- and Offsite</a:t>
            </a:r>
            <a:endParaRPr lang="en-US" dirty="0"/>
          </a:p>
        </p:txBody>
      </p:sp>
      <p:grpSp>
        <p:nvGrpSpPr>
          <p:cNvPr id="113" name="Group 112"/>
          <p:cNvGrpSpPr/>
          <p:nvPr/>
        </p:nvGrpSpPr>
        <p:grpSpPr>
          <a:xfrm>
            <a:off x="247650" y="1860697"/>
            <a:ext cx="8610599" cy="453248"/>
            <a:chOff x="247650" y="1187278"/>
            <a:chExt cx="8610599" cy="620219"/>
          </a:xfrm>
        </p:grpSpPr>
        <p:sp>
          <p:nvSpPr>
            <p:cNvPr id="114" name="Round Same Side Corner Rectangle 113"/>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15" name="TextBox 114"/>
            <p:cNvSpPr txBox="1"/>
            <p:nvPr/>
          </p:nvSpPr>
          <p:spPr>
            <a:xfrm flipH="1">
              <a:off x="647361" y="1296497"/>
              <a:ext cx="7582238" cy="360090"/>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Cisco </a:t>
              </a:r>
              <a:r>
                <a:rPr lang="en-US" sz="1800" dirty="0"/>
                <a:t>BYOD </a:t>
              </a:r>
              <a:r>
                <a:rPr lang="en-US" sz="1800" dirty="0" smtClean="0"/>
                <a:t>Differentiators</a:t>
              </a:r>
              <a:endParaRPr lang="en-US" sz="1800" dirty="0"/>
            </a:p>
          </p:txBody>
        </p:sp>
      </p:grpSp>
      <p:sp>
        <p:nvSpPr>
          <p:cNvPr id="143" name="Rounded Rectangle 142"/>
          <p:cNvSpPr/>
          <p:nvPr/>
        </p:nvSpPr>
        <p:spPr>
          <a:xfrm>
            <a:off x="523875" y="3871916"/>
            <a:ext cx="8051800" cy="2651760"/>
          </a:xfrm>
          <a:prstGeom prst="roundRect">
            <a:avLst>
              <a:gd name="adj" fmla="val 4560"/>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E6C"/>
              </a:solidFill>
              <a:latin typeface="Arial"/>
            </a:endParaRPr>
          </a:p>
        </p:txBody>
      </p:sp>
      <p:sp>
        <p:nvSpPr>
          <p:cNvPr id="144" name="Rectangle 28"/>
          <p:cNvSpPr>
            <a:spLocks noChangeArrowheads="1"/>
          </p:cNvSpPr>
          <p:nvPr/>
        </p:nvSpPr>
        <p:spPr bwMode="auto">
          <a:xfrm>
            <a:off x="717483" y="5988686"/>
            <a:ext cx="1103790" cy="433789"/>
          </a:xfrm>
          <a:prstGeom prst="rect">
            <a:avLst/>
          </a:prstGeom>
          <a:noFill/>
          <a:ln w="9525">
            <a:noFill/>
            <a:miter lim="800000"/>
            <a:headEnd/>
            <a:tailEnd/>
          </a:ln>
          <a:effectLst>
            <a:outerShdw blurRad="76200" sx="102000" sy="102000" algn="ctr" rotWithShape="0">
              <a:prstClr val="black">
                <a:alpha val="0"/>
              </a:prstClr>
            </a:outerShdw>
          </a:effectLst>
        </p:spPr>
        <p:txBody>
          <a:bodyPr wrap="square" lIns="108000" tIns="41061" rIns="82124" bIns="41061">
            <a:spAutoFit/>
          </a:bodyPr>
          <a:lstStyle/>
          <a:p>
            <a:pPr algn="l" defTabSz="814388" rtl="0" eaLnBrk="0" fontAlgn="base" hangingPunct="0">
              <a:lnSpc>
                <a:spcPct val="95000"/>
              </a:lnSpc>
              <a:spcBef>
                <a:spcPct val="40000"/>
              </a:spcBef>
              <a:spcAft>
                <a:spcPct val="0"/>
              </a:spcAft>
              <a:buClr>
                <a:srgbClr val="59B7D9"/>
              </a:buClr>
              <a:buSzPct val="100000"/>
              <a:buFont typeface="Wingdings" pitchFamily="2" charset="2"/>
              <a:buNone/>
            </a:pPr>
            <a:r>
              <a:rPr lang="en-US" sz="1200" b="1" kern="1200" dirty="0">
                <a:solidFill>
                  <a:srgbClr val="5C5E6C"/>
                </a:solidFill>
                <a:latin typeface="Arial" pitchFamily="34" charset="0"/>
                <a:ea typeface="ＭＳ Ｐゴシック"/>
                <a:cs typeface="ＭＳ Ｐゴシック"/>
              </a:rPr>
              <a:t>Devices Layer</a:t>
            </a:r>
          </a:p>
        </p:txBody>
      </p:sp>
      <p:grpSp>
        <p:nvGrpSpPr>
          <p:cNvPr id="145" name="Group 144"/>
          <p:cNvGrpSpPr/>
          <p:nvPr/>
        </p:nvGrpSpPr>
        <p:grpSpPr>
          <a:xfrm>
            <a:off x="1863608" y="5819718"/>
            <a:ext cx="6695169" cy="629637"/>
            <a:chOff x="1863608" y="5819718"/>
            <a:chExt cx="6695169" cy="629637"/>
          </a:xfrm>
        </p:grpSpPr>
        <p:sp>
          <p:nvSpPr>
            <p:cNvPr id="265" name="TextBox 162"/>
            <p:cNvSpPr txBox="1">
              <a:spLocks noChangeArrowheads="1"/>
            </p:cNvSpPr>
            <p:nvPr/>
          </p:nvSpPr>
          <p:spPr bwMode="auto">
            <a:xfrm>
              <a:off x="6681228" y="5819718"/>
              <a:ext cx="1877549" cy="138499"/>
            </a:xfrm>
            <a:prstGeom prst="rect">
              <a:avLst/>
            </a:prstGeom>
            <a:noFill/>
            <a:ln w="9525">
              <a:noFill/>
              <a:miter lim="800000"/>
              <a:headEnd/>
              <a:tailEnd/>
            </a:ln>
            <a:effectLst/>
          </p:spPr>
          <p:txBody>
            <a:bodyPr wrap="squar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DESKTOP/NOTEBOOKS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266" name="TextBox 162"/>
            <p:cNvSpPr txBox="1">
              <a:spLocks noChangeArrowheads="1"/>
            </p:cNvSpPr>
            <p:nvPr/>
          </p:nvSpPr>
          <p:spPr bwMode="auto">
            <a:xfrm>
              <a:off x="3141805" y="5819718"/>
              <a:ext cx="567463"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TABLETS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grpSp>
          <p:nvGrpSpPr>
            <p:cNvPr id="267" name="Group 266"/>
            <p:cNvGrpSpPr/>
            <p:nvPr/>
          </p:nvGrpSpPr>
          <p:grpSpPr>
            <a:xfrm>
              <a:off x="3017089" y="6039784"/>
              <a:ext cx="788683" cy="356478"/>
              <a:chOff x="2952685" y="5691448"/>
              <a:chExt cx="974059" cy="440266"/>
            </a:xfrm>
          </p:grpSpPr>
          <p:pic>
            <p:nvPicPr>
              <p:cNvPr id="292" name="Picture 291" descr="C:\Users\bbelding.CISCO\Pictures\Cisco\Devices\cius.gi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95871" y="5705962"/>
                <a:ext cx="530873" cy="418477"/>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93" name="Picture 292" descr="ipad.png"/>
              <p:cNvPicPr>
                <a:picLocks noChangeAspect="1"/>
              </p:cNvPicPr>
              <p:nvPr/>
            </p:nvPicPr>
            <p:blipFill>
              <a:blip r:embed="rId4" cstate="print"/>
              <a:stretch>
                <a:fillRect/>
              </a:stretch>
            </p:blipFill>
            <p:spPr>
              <a:xfrm>
                <a:off x="2952685" y="5691448"/>
                <a:ext cx="343862" cy="440266"/>
              </a:xfrm>
              <a:prstGeom prst="rect">
                <a:avLst/>
              </a:prstGeom>
              <a:ln>
                <a:noFill/>
              </a:ln>
              <a:effectLst>
                <a:outerShdw blurRad="190500" dist="38100" dir="5400000" algn="tl" rotWithShape="0">
                  <a:srgbClr val="333333">
                    <a:alpha val="53000"/>
                  </a:srgbClr>
                </a:outerShdw>
              </a:effectLst>
            </p:spPr>
          </p:pic>
        </p:grpSp>
        <p:grpSp>
          <p:nvGrpSpPr>
            <p:cNvPr id="268" name="Group 267"/>
            <p:cNvGrpSpPr/>
            <p:nvPr/>
          </p:nvGrpSpPr>
          <p:grpSpPr>
            <a:xfrm>
              <a:off x="6883038" y="5984315"/>
              <a:ext cx="1366273" cy="461542"/>
              <a:chOff x="6675759" y="5626939"/>
              <a:chExt cx="1687408" cy="570025"/>
            </a:xfrm>
          </p:grpSpPr>
          <p:sp>
            <p:nvSpPr>
              <p:cNvPr id="288" name="TextBox 162"/>
              <p:cNvSpPr txBox="1">
                <a:spLocks noChangeArrowheads="1"/>
              </p:cNvSpPr>
              <p:nvPr/>
            </p:nvSpPr>
            <p:spPr bwMode="auto">
              <a:xfrm>
                <a:off x="7360573" y="5626939"/>
                <a:ext cx="857461" cy="53507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tIns="72000" bIns="36000" anchor="ctr" anchorCtr="0">
                <a:spAutoFit/>
              </a:bodyPr>
              <a:lstStyle/>
              <a:p>
                <a:pPr algn="ctr" rtl="0">
                  <a:lnSpc>
                    <a:spcPts val="1000"/>
                  </a:lnSpc>
                  <a:spcBef>
                    <a:spcPct val="40000"/>
                  </a:spcBef>
                  <a:buClr>
                    <a:srgbClr val="59B7D9"/>
                  </a:buClr>
                  <a:buSzPct val="100000"/>
                  <a:defRPr/>
                </a:pPr>
                <a:endParaRPr lang="en-GB" sz="1100" kern="1200" dirty="0">
                  <a:solidFill>
                    <a:schemeClr val="accent4">
                      <a:lumMod val="90000"/>
                      <a:lumOff val="10000"/>
                    </a:schemeClr>
                  </a:solidFill>
                  <a:latin typeface="Arial" pitchFamily="34" charset="0"/>
                  <a:ea typeface="ＭＳ Ｐゴシック"/>
                  <a:cs typeface="ＭＳ Ｐゴシック"/>
                </a:endParaRPr>
              </a:p>
              <a:p>
                <a:pPr algn="ctr" rtl="0">
                  <a:lnSpc>
                    <a:spcPts val="1000"/>
                  </a:lnSpc>
                  <a:spcBef>
                    <a:spcPct val="40000"/>
                  </a:spcBef>
                  <a:buClr>
                    <a:srgbClr val="59B7D9"/>
                  </a:buClr>
                  <a:buSzPct val="100000"/>
                  <a:defRPr/>
                </a:pPr>
                <a:endParaRPr lang="en-US" sz="1100" kern="1200" dirty="0">
                  <a:solidFill>
                    <a:schemeClr val="accent4">
                      <a:lumMod val="90000"/>
                      <a:lumOff val="10000"/>
                    </a:schemeClr>
                  </a:solidFill>
                  <a:latin typeface="Arial" pitchFamily="34" charset="0"/>
                  <a:ea typeface="ＭＳ Ｐゴシック"/>
                  <a:cs typeface="ＭＳ Ｐゴシック"/>
                </a:endParaRPr>
              </a:p>
            </p:txBody>
          </p:sp>
          <p:pic>
            <p:nvPicPr>
              <p:cNvPr id="289" name="Picture 288" descr="Desktop.png"/>
              <p:cNvPicPr>
                <a:picLocks noChangeAspect="1"/>
              </p:cNvPicPr>
              <p:nvPr/>
            </p:nvPicPr>
            <p:blipFill>
              <a:blip r:embed="rId5" cstate="screen"/>
              <a:stretch>
                <a:fillRect/>
              </a:stretch>
            </p:blipFill>
            <p:spPr>
              <a:xfrm>
                <a:off x="7882561" y="5740887"/>
                <a:ext cx="480606" cy="456077"/>
              </a:xfrm>
              <a:prstGeom prst="rect">
                <a:avLst/>
              </a:prstGeom>
              <a:ln>
                <a:noFill/>
              </a:ln>
              <a:effectLst>
                <a:outerShdw blurRad="190500" dist="38100" dir="5400000" algn="tl" rotWithShape="0">
                  <a:srgbClr val="333333">
                    <a:alpha val="53000"/>
                  </a:srgbClr>
                </a:outerShdw>
              </a:effectLst>
            </p:spPr>
          </p:pic>
          <p:pic>
            <p:nvPicPr>
              <p:cNvPr id="290" name="Picture 289" descr="C:\Users\aganzon\Pictures\lenovo-think-pad-t400-laptop.png"/>
              <p:cNvPicPr>
                <a:picLocks noChangeAspect="1" noChangeArrowheads="1"/>
              </p:cNvPicPr>
              <p:nvPr/>
            </p:nvPicPr>
            <p:blipFill>
              <a:blip r:embed="rId6" cstate="screen"/>
              <a:srcRect/>
              <a:stretch>
                <a:fillRect/>
              </a:stretch>
            </p:blipFill>
            <p:spPr bwMode="auto">
              <a:xfrm flipH="1">
                <a:off x="6675759" y="5707019"/>
                <a:ext cx="736135" cy="489392"/>
              </a:xfrm>
              <a:prstGeom prst="rect">
                <a:avLst/>
              </a:prstGeom>
              <a:ln>
                <a:noFill/>
              </a:ln>
              <a:effectLst>
                <a:outerShdw blurRad="190500" dist="38100" dir="5400000" algn="tl" rotWithShape="0">
                  <a:srgbClr val="333333">
                    <a:alpha val="53000"/>
                  </a:srgbClr>
                </a:outerShdw>
              </a:effectLst>
            </p:spPr>
          </p:pic>
          <p:pic>
            <p:nvPicPr>
              <p:cNvPr id="291" name="Picture 290" descr="laptop-white-XSmall.png"/>
              <p:cNvPicPr>
                <a:picLocks noChangeAspect="1"/>
              </p:cNvPicPr>
              <p:nvPr/>
            </p:nvPicPr>
            <p:blipFill>
              <a:blip r:embed="rId7" cstate="print"/>
              <a:srcRect r="258" b="601"/>
              <a:stretch>
                <a:fillRect/>
              </a:stretch>
            </p:blipFill>
            <p:spPr>
              <a:xfrm>
                <a:off x="7286843" y="5740887"/>
                <a:ext cx="602232" cy="418718"/>
              </a:xfrm>
              <a:prstGeom prst="rect">
                <a:avLst/>
              </a:prstGeom>
              <a:ln>
                <a:noFill/>
              </a:ln>
              <a:effectLst>
                <a:outerShdw blurRad="190500" dist="38100" dir="5400000" algn="tl" rotWithShape="0">
                  <a:srgbClr val="333333">
                    <a:alpha val="53000"/>
                  </a:srgbClr>
                </a:outerShdw>
              </a:effectLst>
            </p:spPr>
          </p:pic>
        </p:grpSp>
        <p:sp>
          <p:nvSpPr>
            <p:cNvPr id="269" name="TextBox 162"/>
            <p:cNvSpPr txBox="1">
              <a:spLocks noChangeArrowheads="1"/>
            </p:cNvSpPr>
            <p:nvPr/>
          </p:nvSpPr>
          <p:spPr bwMode="auto">
            <a:xfrm>
              <a:off x="1863608" y="5819718"/>
              <a:ext cx="989052"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SMARTPHONES</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grpSp>
          <p:nvGrpSpPr>
            <p:cNvPr id="270" name="Group 269"/>
            <p:cNvGrpSpPr/>
            <p:nvPr/>
          </p:nvGrpSpPr>
          <p:grpSpPr>
            <a:xfrm>
              <a:off x="2162195" y="6015139"/>
              <a:ext cx="391431" cy="349322"/>
              <a:chOff x="2002541" y="5666803"/>
              <a:chExt cx="483435" cy="431428"/>
            </a:xfrm>
          </p:grpSpPr>
          <p:pic>
            <p:nvPicPr>
              <p:cNvPr id="286" name="Picture 285" descr="C:\Documents and Settings\rjewell\Desktop\iPhoneWebex.gif"/>
              <p:cNvPicPr>
                <a:picLocks noChangeAspect="1" noChangeArrowheads="1"/>
              </p:cNvPicPr>
              <p:nvPr/>
            </p:nvPicPr>
            <p:blipFill>
              <a:blip r:embed="rId8" cstate="screen"/>
              <a:srcRect/>
              <a:stretch>
                <a:fillRect/>
              </a:stretch>
            </p:blipFill>
            <p:spPr bwMode="auto">
              <a:xfrm>
                <a:off x="2002541" y="5666803"/>
                <a:ext cx="232308" cy="431428"/>
              </a:xfrm>
              <a:prstGeom prst="rect">
                <a:avLst/>
              </a:prstGeom>
              <a:ln>
                <a:noFill/>
              </a:ln>
              <a:effectLst>
                <a:outerShdw blurRad="190500" dist="38100" dir="5400000" algn="tl" rotWithShape="0">
                  <a:srgbClr val="333333">
                    <a:alpha val="53000"/>
                  </a:srgbClr>
                </a:outerShdw>
              </a:effectLst>
            </p:spPr>
          </p:pic>
          <p:pic>
            <p:nvPicPr>
              <p:cNvPr id="287" name="Picture 286" descr="C:\Users\bbelding.CISCO\Pictures\Cisco\Devices\motorola-droid_x.jpg"/>
              <p:cNvPicPr>
                <a:picLocks noChangeAspect="1" noChangeArrowheads="1"/>
              </p:cNvPicPr>
              <p:nvPr/>
            </p:nvPicPr>
            <p:blipFill rotWithShape="1">
              <a:blip r:embed="rId9" cstate="print">
                <a:extLst>
                  <a:ext uri="{28A0092B-C50C-407E-A947-70E740481C1C}">
                    <a14:useLocalDpi xmlns:mc="http://schemas.openxmlformats.org/markup-compatibility/2006" xmlns:mv="urn:schemas-microsoft-com:mac:vml" xmlns:a14="http://schemas.microsoft.com/office/drawing/2010/main" xmlns="" val="0"/>
                  </a:ext>
                </a:extLst>
              </a:blip>
              <a:srcRect/>
              <a:stretch/>
            </p:blipFill>
            <p:spPr bwMode="auto">
              <a:xfrm>
                <a:off x="2283373" y="5676328"/>
                <a:ext cx="202603" cy="412415"/>
              </a:xfrm>
              <a:prstGeom prst="rect">
                <a:avLst/>
              </a:prstGeom>
              <a:ln>
                <a:noFill/>
              </a:ln>
              <a:effectLst>
                <a:outerShdw blurRad="190500" dist="38100" dir="5400000" algn="tl" rotWithShape="0">
                  <a:srgbClr val="333333">
                    <a:alpha val="53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grpSp>
          <p:nvGrpSpPr>
            <p:cNvPr id="271" name="Group 270"/>
            <p:cNvGrpSpPr/>
            <p:nvPr/>
          </p:nvGrpSpPr>
          <p:grpSpPr>
            <a:xfrm>
              <a:off x="4045403" y="6022034"/>
              <a:ext cx="902063" cy="427321"/>
              <a:chOff x="4171499" y="5645123"/>
              <a:chExt cx="1114088" cy="527760"/>
            </a:xfrm>
          </p:grpSpPr>
          <p:pic>
            <p:nvPicPr>
              <p:cNvPr id="284" name="Picture 283"/>
              <p:cNvPicPr>
                <a:picLocks noChangeAspect="1"/>
              </p:cNvPicPr>
              <p:nvPr/>
            </p:nvPicPr>
            <p:blipFill>
              <a:blip r:embed="rId10" cstate="print"/>
              <a:stretch>
                <a:fillRect/>
              </a:stretch>
            </p:blipFill>
            <p:spPr>
              <a:xfrm>
                <a:off x="4171499" y="5779729"/>
                <a:ext cx="525888" cy="254747"/>
              </a:xfrm>
              <a:prstGeom prst="rect">
                <a:avLst/>
              </a:prstGeom>
              <a:ln>
                <a:noFill/>
              </a:ln>
              <a:effectLst>
                <a:outerShdw blurRad="190500" dist="38100" dir="5400000" algn="tl" rotWithShape="0">
                  <a:srgbClr val="333333">
                    <a:alpha val="53000"/>
                  </a:srgbClr>
                </a:outerShdw>
              </a:effectLst>
            </p:spPr>
          </p:pic>
          <p:pic>
            <p:nvPicPr>
              <p:cNvPr id="285" name="Picture 284"/>
              <p:cNvPicPr>
                <a:picLocks noChangeAspect="1"/>
              </p:cNvPicPr>
              <p:nvPr/>
            </p:nvPicPr>
            <p:blipFill>
              <a:blip r:embed="rId11" cstate="print"/>
              <a:stretch>
                <a:fillRect/>
              </a:stretch>
            </p:blipFill>
            <p:spPr>
              <a:xfrm>
                <a:off x="4799689" y="5645123"/>
                <a:ext cx="485898" cy="527760"/>
              </a:xfrm>
              <a:prstGeom prst="rect">
                <a:avLst/>
              </a:prstGeom>
              <a:ln>
                <a:noFill/>
              </a:ln>
              <a:effectLst>
                <a:outerShdw blurRad="190500" dist="38100" dir="5400000" algn="tl" rotWithShape="0">
                  <a:srgbClr val="333333">
                    <a:alpha val="53000"/>
                  </a:srgbClr>
                </a:outerShdw>
              </a:effectLst>
            </p:spPr>
          </p:pic>
        </p:grpSp>
        <p:sp>
          <p:nvSpPr>
            <p:cNvPr id="272" name="TextBox 162"/>
            <p:cNvSpPr txBox="1">
              <a:spLocks noChangeArrowheads="1"/>
            </p:cNvSpPr>
            <p:nvPr/>
          </p:nvSpPr>
          <p:spPr bwMode="auto">
            <a:xfrm>
              <a:off x="4004254" y="5819718"/>
              <a:ext cx="1009892" cy="138499"/>
            </a:xfrm>
            <a:prstGeom prst="rect">
              <a:avLst/>
            </a:prstGeom>
            <a:noFill/>
            <a:ln w="9525">
              <a:noFill/>
              <a:miter lim="800000"/>
              <a:headEnd/>
              <a:tailEnd/>
            </a:ln>
            <a:effectLst/>
          </p:spPr>
          <p:txBody>
            <a:bodyPr wrap="non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GAME/PRINTER</a:t>
              </a:r>
              <a:endParaRPr lang="en-GB" sz="1000" kern="1200" dirty="0" smtClean="0">
                <a:solidFill>
                  <a:schemeClr val="accent4">
                    <a:lumMod val="90000"/>
                    <a:lumOff val="10000"/>
                  </a:schemeClr>
                </a:solidFill>
                <a:latin typeface="Arial" pitchFamily="34" charset="0"/>
                <a:ea typeface="ＭＳ Ｐゴシック"/>
                <a:cs typeface="ＭＳ Ｐゴシック"/>
              </a:endParaRPr>
            </a:p>
          </p:txBody>
        </p:sp>
        <p:sp>
          <p:nvSpPr>
            <p:cNvPr id="273" name="TextBox 162"/>
            <p:cNvSpPr txBox="1">
              <a:spLocks noChangeArrowheads="1"/>
            </p:cNvSpPr>
            <p:nvPr/>
          </p:nvSpPr>
          <p:spPr bwMode="auto">
            <a:xfrm>
              <a:off x="5118784" y="5819718"/>
              <a:ext cx="1720165" cy="138499"/>
            </a:xfrm>
            <a:prstGeom prst="rect">
              <a:avLst/>
            </a:prstGeom>
            <a:noFill/>
            <a:ln w="9525">
              <a:noFill/>
              <a:miter lim="800000"/>
              <a:headEnd/>
              <a:tailEnd/>
            </a:ln>
            <a:effectLst/>
          </p:spPr>
          <p:txBody>
            <a:bodyPr wrap="square" lIns="0" tIns="0" rIns="0" bIns="0" anchor="ctr" anchorCtr="0">
              <a:spAutoFit/>
            </a:bodyPr>
            <a:lstStyle/>
            <a:p>
              <a:pPr algn="ctr" rtl="0">
                <a:lnSpc>
                  <a:spcPct val="90000"/>
                </a:lnSpc>
                <a:spcBef>
                  <a:spcPct val="40000"/>
                </a:spcBef>
                <a:buClr>
                  <a:srgbClr val="59B7D9"/>
                </a:buClr>
                <a:buSzPct val="100000"/>
                <a:defRPr/>
              </a:pPr>
              <a:r>
                <a:rPr lang="en-US" sz="1000" kern="1200" dirty="0" smtClean="0">
                  <a:solidFill>
                    <a:schemeClr val="accent4">
                      <a:lumMod val="90000"/>
                      <a:lumOff val="10000"/>
                    </a:schemeClr>
                  </a:solidFill>
                  <a:latin typeface="Arial" pitchFamily="34" charset="0"/>
                  <a:ea typeface="ＭＳ Ｐゴシック"/>
                  <a:cs typeface="ＭＳ Ｐゴシック"/>
                </a:rPr>
                <a:t>THIN/VIRTUALCLIENTS</a:t>
              </a:r>
              <a:endParaRPr lang="en-US" sz="1000" kern="1200" dirty="0">
                <a:solidFill>
                  <a:schemeClr val="accent4">
                    <a:lumMod val="90000"/>
                    <a:lumOff val="10000"/>
                  </a:schemeClr>
                </a:solidFill>
                <a:latin typeface="Arial" pitchFamily="34" charset="0"/>
                <a:ea typeface="ＭＳ Ｐゴシック"/>
                <a:cs typeface="ＭＳ Ｐゴシック"/>
              </a:endParaRPr>
            </a:p>
          </p:txBody>
        </p:sp>
        <p:grpSp>
          <p:nvGrpSpPr>
            <p:cNvPr id="274" name="Group 273"/>
            <p:cNvGrpSpPr/>
            <p:nvPr/>
          </p:nvGrpSpPr>
          <p:grpSpPr>
            <a:xfrm>
              <a:off x="5634592" y="6052461"/>
              <a:ext cx="777938" cy="373713"/>
              <a:chOff x="5646388" y="5704125"/>
              <a:chExt cx="960788" cy="461552"/>
            </a:xfrm>
          </p:grpSpPr>
          <p:grpSp>
            <p:nvGrpSpPr>
              <p:cNvPr id="275" name="Group 224"/>
              <p:cNvGrpSpPr/>
              <p:nvPr/>
            </p:nvGrpSpPr>
            <p:grpSpPr>
              <a:xfrm>
                <a:off x="6162467" y="5729526"/>
                <a:ext cx="444709" cy="436151"/>
                <a:chOff x="3869315" y="2150486"/>
                <a:chExt cx="969962" cy="823912"/>
              </a:xfrm>
              <a:effectLst/>
            </p:grpSpPr>
            <p:pic>
              <p:nvPicPr>
                <p:cNvPr id="280" name="Picture 129" descr="laptop_cutout"/>
                <p:cNvPicPr>
                  <a:picLocks noChangeAspect="1" noChangeArrowheads="1"/>
                </p:cNvPicPr>
                <p:nvPr/>
              </p:nvPicPr>
              <p:blipFill>
                <a:blip r:embed="rId12"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869315" y="2150486"/>
                  <a:ext cx="969962" cy="823912"/>
                </a:xfrm>
                <a:prstGeom prst="rect">
                  <a:avLst/>
                </a:prstGeom>
                <a:ln>
                  <a:noFill/>
                </a:ln>
                <a:effectLst>
                  <a:outerShdw blurRad="190500" dist="38100" dir="5400000" algn="tl" rotWithShape="0">
                    <a:srgbClr val="333333">
                      <a:alpha val="53000"/>
                    </a:srgbClr>
                  </a:outerShdw>
                </a:effectLst>
              </p:spPr>
            </p:pic>
            <p:grpSp>
              <p:nvGrpSpPr>
                <p:cNvPr id="281" name="Group 10"/>
                <p:cNvGrpSpPr/>
                <p:nvPr/>
              </p:nvGrpSpPr>
              <p:grpSpPr>
                <a:xfrm>
                  <a:off x="4007311" y="2187751"/>
                  <a:ext cx="695657" cy="441149"/>
                  <a:chOff x="6782188" y="4647518"/>
                  <a:chExt cx="2048054" cy="1473882"/>
                </a:xfrm>
              </p:grpSpPr>
              <p:pic>
                <p:nvPicPr>
                  <p:cNvPr id="282" name="Picture 281" descr="converj_vdi.png"/>
                  <p:cNvPicPr>
                    <a:picLocks noChangeAspect="1"/>
                  </p:cNvPicPr>
                  <p:nvPr/>
                </p:nvPicPr>
                <p:blipFill>
                  <a:blip r:embed="rId13"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847785" y="4701867"/>
                    <a:ext cx="1982457" cy="1405567"/>
                  </a:xfrm>
                  <a:prstGeom prst="rect">
                    <a:avLst/>
                  </a:prstGeom>
                  <a:ln>
                    <a:noFill/>
                  </a:ln>
                  <a:effectLst>
                    <a:outerShdw blurRad="190500" dist="38100" dir="5400000" algn="tl" rotWithShape="0">
                      <a:srgbClr val="333333">
                        <a:alpha val="53000"/>
                      </a:srgbClr>
                    </a:outerShdw>
                  </a:effectLst>
                </p:spPr>
              </p:pic>
              <p:pic>
                <p:nvPicPr>
                  <p:cNvPr id="283" name="Picture 3" descr="HUB_Rich.png"/>
                  <p:cNvPicPr>
                    <a:picLocks noChangeAspect="1"/>
                  </p:cNvPicPr>
                  <p:nvPr/>
                </p:nvPicPr>
                <p:blipFill>
                  <a:blip r:embed="rId14"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782188" y="4647518"/>
                    <a:ext cx="739387" cy="1473882"/>
                  </a:xfrm>
                  <a:prstGeom prst="rect">
                    <a:avLst/>
                  </a:prstGeom>
                  <a:ln>
                    <a:noFill/>
                  </a:ln>
                  <a:effectLst>
                    <a:outerShdw blurRad="190500" dist="38100" dir="5400000" algn="tl" rotWithShape="0">
                      <a:srgbClr val="333333">
                        <a:alpha val="53000"/>
                      </a:srgbClr>
                    </a:outerShdw>
                  </a:effectLst>
                </p:spPr>
              </p:pic>
            </p:grpSp>
          </p:grpSp>
          <p:grpSp>
            <p:nvGrpSpPr>
              <p:cNvPr id="276" name="Group 233"/>
              <p:cNvGrpSpPr/>
              <p:nvPr/>
            </p:nvGrpSpPr>
            <p:grpSpPr>
              <a:xfrm>
                <a:off x="5646388" y="5704125"/>
                <a:ext cx="391359" cy="457200"/>
                <a:chOff x="2910718" y="1402465"/>
                <a:chExt cx="813322" cy="1010445"/>
              </a:xfrm>
            </p:grpSpPr>
            <p:pic>
              <p:nvPicPr>
                <p:cNvPr id="278" name="Picture 41" descr="ICON_ThinClient_Q308"/>
                <p:cNvPicPr>
                  <a:picLocks noChangeAspect="1" noChangeArrowheads="1"/>
                </p:cNvPicPr>
                <p:nvPr/>
              </p:nvPicPr>
              <p:blipFill>
                <a:blip r:embed="rId15" cstate="print"/>
                <a:srcRect/>
                <a:stretch>
                  <a:fillRect/>
                </a:stretch>
              </p:blipFill>
              <p:spPr bwMode="auto">
                <a:xfrm flipH="1">
                  <a:off x="2910718" y="1402465"/>
                  <a:ext cx="813322" cy="1010445"/>
                </a:xfrm>
                <a:prstGeom prst="rect">
                  <a:avLst/>
                </a:prstGeom>
                <a:ln>
                  <a:noFill/>
                </a:ln>
                <a:effectLst>
                  <a:outerShdw blurRad="190500" dist="38100" dir="5400000" algn="tl" rotWithShape="0">
                    <a:srgbClr val="333333">
                      <a:alpha val="53000"/>
                    </a:srgbClr>
                  </a:outerShdw>
                </a:effectLst>
              </p:spPr>
            </p:pic>
            <p:sp>
              <p:nvSpPr>
                <p:cNvPr id="279" name="Rectangle 278"/>
                <p:cNvSpPr/>
                <p:nvPr/>
              </p:nvSpPr>
              <p:spPr>
                <a:xfrm>
                  <a:off x="2940966" y="1520832"/>
                  <a:ext cx="528717" cy="561762"/>
                </a:xfrm>
                <a:prstGeom prst="rect">
                  <a:avLst/>
                </a:prstGeom>
                <a:blipFill>
                  <a:blip r:embed="rId16" cstate="screen">
                    <a:extLst>
                      <a:ext uri="{28A0092B-C50C-407E-A947-70E740481C1C}">
                        <a14:useLocalDpi xmlns:mc="http://schemas.openxmlformats.org/markup-compatibility/2006" xmlns:mv="urn:schemas-microsoft-com:mac:vml" xmlns:a14="http://schemas.microsoft.com/office/drawing/2010/main" xmlns=""/>
                      </a:ext>
                    </a:extLst>
                  </a:blip>
                  <a:stretch>
                    <a:fillRect/>
                  </a:stretch>
                </a:blipFill>
                <a:ln>
                  <a:noFill/>
                </a:ln>
                <a:effectLst>
                  <a:outerShdw blurRad="76200" dist="50800" dir="5400000" algn="ctr" rotWithShape="0">
                    <a:srgbClr val="000000">
                      <a:alpha val="27000"/>
                    </a:srgbClr>
                  </a:outerShdw>
                </a:effectLst>
                <a:scene3d>
                  <a:camera prst="isometricRightUp">
                    <a:rot lat="2400000" lon="19793465" rev="526656"/>
                  </a:camera>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kern="1200" dirty="0">
                    <a:solidFill>
                      <a:schemeClr val="accent4">
                        <a:lumMod val="90000"/>
                        <a:lumOff val="10000"/>
                      </a:schemeClr>
                    </a:solidFill>
                    <a:latin typeface="Arial"/>
                    <a:ea typeface="+mn-ea"/>
                    <a:cs typeface="+mn-cs"/>
                  </a:endParaRPr>
                </a:p>
              </p:txBody>
            </p:sp>
          </p:grpSp>
        </p:grpSp>
      </p:grpSp>
      <p:sp>
        <p:nvSpPr>
          <p:cNvPr id="149" name="Rounded Rectangle 148"/>
          <p:cNvSpPr/>
          <p:nvPr/>
        </p:nvSpPr>
        <p:spPr>
          <a:xfrm>
            <a:off x="647980" y="5199436"/>
            <a:ext cx="4461934" cy="520930"/>
          </a:xfrm>
          <a:prstGeom prst="roundRect">
            <a:avLst>
              <a:gd name="adj" fmla="val 12957"/>
            </a:avLst>
          </a:prstGeom>
          <a:gradFill flip="none" rotWithShape="1">
            <a:gsLst>
              <a:gs pos="0">
                <a:srgbClr val="008000"/>
              </a:gs>
              <a:gs pos="100000">
                <a:srgbClr val="92D05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52" name="Rounded Rectangle 151"/>
          <p:cNvSpPr/>
          <p:nvPr/>
        </p:nvSpPr>
        <p:spPr>
          <a:xfrm>
            <a:off x="5165846" y="4608529"/>
            <a:ext cx="1609344" cy="1109419"/>
          </a:xfrm>
          <a:prstGeom prst="roundRect">
            <a:avLst>
              <a:gd name="adj" fmla="val 6070"/>
            </a:avLst>
          </a:prstGeom>
          <a:gradFill flip="none" rotWithShape="1">
            <a:gsLst>
              <a:gs pos="0">
                <a:srgbClr val="221C70"/>
              </a:gs>
              <a:gs pos="100000">
                <a:srgbClr val="5147D1"/>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201" name="TextBox 162"/>
          <p:cNvSpPr txBox="1">
            <a:spLocks noChangeArrowheads="1"/>
          </p:cNvSpPr>
          <p:nvPr/>
        </p:nvSpPr>
        <p:spPr bwMode="auto">
          <a:xfrm>
            <a:off x="4062233" y="5351511"/>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a:solidFill>
                  <a:srgbClr val="FFFFFF"/>
                </a:solidFill>
                <a:latin typeface="Arial" pitchFamily="34" charset="0"/>
                <a:ea typeface="ＭＳ Ｐゴシック"/>
                <a:cs typeface="ＭＳ Ｐゴシック"/>
              </a:rPr>
              <a:t>Wired</a:t>
            </a:r>
          </a:p>
        </p:txBody>
      </p:sp>
      <p:sp>
        <p:nvSpPr>
          <p:cNvPr id="203" name="TextBox 162"/>
          <p:cNvSpPr txBox="1">
            <a:spLocks noChangeArrowheads="1"/>
          </p:cNvSpPr>
          <p:nvPr/>
        </p:nvSpPr>
        <p:spPr bwMode="auto">
          <a:xfrm>
            <a:off x="5905052" y="5045985"/>
            <a:ext cx="639570" cy="244134"/>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ISE</a:t>
            </a:r>
            <a:endParaRPr lang="en-US" sz="1200" kern="1200" dirty="0">
              <a:solidFill>
                <a:srgbClr val="FFFFFF"/>
              </a:solidFill>
              <a:latin typeface="Arial" pitchFamily="34" charset="0"/>
              <a:ea typeface="ＭＳ Ｐゴシック"/>
              <a:cs typeface="ＭＳ Ｐゴシック"/>
            </a:endParaRPr>
          </a:p>
        </p:txBody>
      </p:sp>
      <p:grpSp>
        <p:nvGrpSpPr>
          <p:cNvPr id="204" name="Group 603"/>
          <p:cNvGrpSpPr>
            <a:grpSpLocks noChangeAspect="1"/>
          </p:cNvGrpSpPr>
          <p:nvPr/>
        </p:nvGrpSpPr>
        <p:grpSpPr bwMode="auto">
          <a:xfrm>
            <a:off x="5598803" y="4928598"/>
            <a:ext cx="324570" cy="465470"/>
            <a:chOff x="6556" y="492"/>
            <a:chExt cx="2551" cy="3655"/>
          </a:xfrm>
          <a:solidFill>
            <a:schemeClr val="tx1"/>
          </a:solidFill>
          <a:effectLst/>
        </p:grpSpPr>
        <p:sp>
          <p:nvSpPr>
            <p:cNvPr id="241"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2"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3"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4"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5"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6"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7"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8"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49"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0"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1"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2"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3"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4"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5"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6"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7"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8"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59"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60"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61"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62"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63"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sp>
          <p:nvSpPr>
            <p:cNvPr id="264"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algn="l" rtl="0" eaLnBrk="0" hangingPunct="0">
                <a:lnSpc>
                  <a:spcPct val="90000"/>
                </a:lnSpc>
                <a:defRPr/>
              </a:pPr>
              <a:endParaRPr lang="en-US" kern="1200" dirty="0">
                <a:solidFill>
                  <a:srgbClr val="FFFFFF"/>
                </a:solidFill>
                <a:latin typeface="Arial"/>
                <a:ea typeface="ＭＳ Ｐゴシック" pitchFamily="34" charset="-128"/>
                <a:cs typeface="+mn-cs"/>
              </a:endParaRPr>
            </a:p>
          </p:txBody>
        </p:sp>
      </p:grpSp>
      <p:sp>
        <p:nvSpPr>
          <p:cNvPr id="206" name="Freeform 56"/>
          <p:cNvSpPr>
            <a:spLocks noEditPoints="1"/>
          </p:cNvSpPr>
          <p:nvPr/>
        </p:nvSpPr>
        <p:spPr bwMode="auto">
          <a:xfrm>
            <a:off x="7158686" y="4964052"/>
            <a:ext cx="407974" cy="401838"/>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207" name="TextBox 206"/>
          <p:cNvSpPr txBox="1">
            <a:spLocks noChangeArrowheads="1"/>
          </p:cNvSpPr>
          <p:nvPr/>
        </p:nvSpPr>
        <p:spPr bwMode="auto">
          <a:xfrm>
            <a:off x="2463658" y="5354930"/>
            <a:ext cx="830579" cy="237295"/>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Wireless</a:t>
            </a:r>
            <a:endParaRPr lang="en-US" sz="1200" kern="1200" dirty="0">
              <a:solidFill>
                <a:srgbClr val="FFFFFF"/>
              </a:solidFill>
              <a:latin typeface="Arial" pitchFamily="34" charset="0"/>
              <a:ea typeface="ＭＳ Ｐゴシック"/>
              <a:cs typeface="ＭＳ Ｐゴシック"/>
            </a:endParaRPr>
          </a:p>
        </p:txBody>
      </p:sp>
      <p:sp>
        <p:nvSpPr>
          <p:cNvPr id="208" name="TextBox 207"/>
          <p:cNvSpPr txBox="1">
            <a:spLocks noChangeArrowheads="1"/>
          </p:cNvSpPr>
          <p:nvPr/>
        </p:nvSpPr>
        <p:spPr bwMode="auto">
          <a:xfrm>
            <a:off x="1150728" y="5353423"/>
            <a:ext cx="830579" cy="240309"/>
          </a:xfrm>
          <a:prstGeom prst="rect">
            <a:avLst/>
          </a:prstGeom>
          <a:noFill/>
          <a:ln w="9525">
            <a:noFill/>
            <a:miter lim="800000"/>
            <a:headEnd/>
            <a:tailEnd/>
          </a:ln>
          <a:effectLst/>
        </p:spPr>
        <p:txBody>
          <a:bodyPr wrap="square" tIns="72000" bIns="36000" anchor="ctr" anchorCtr="0">
            <a:spAutoFit/>
          </a:bodyPr>
          <a:lstStyle/>
          <a:p>
            <a:pPr rtl="0">
              <a:lnSpc>
                <a:spcPts val="1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Router</a:t>
            </a:r>
            <a:endParaRPr lang="en-US" sz="1200" kern="1200" dirty="0">
              <a:solidFill>
                <a:srgbClr val="FFFFFF"/>
              </a:solidFill>
              <a:latin typeface="Arial" pitchFamily="34" charset="0"/>
              <a:ea typeface="ＭＳ Ｐゴシック"/>
              <a:cs typeface="ＭＳ Ｐゴシック"/>
            </a:endParaRPr>
          </a:p>
        </p:txBody>
      </p:sp>
      <p:sp>
        <p:nvSpPr>
          <p:cNvPr id="209" name="Rounded Rectangle 208"/>
          <p:cNvSpPr/>
          <p:nvPr/>
        </p:nvSpPr>
        <p:spPr>
          <a:xfrm>
            <a:off x="647980" y="4608529"/>
            <a:ext cx="4461934" cy="520930"/>
          </a:xfrm>
          <a:prstGeom prst="roundRect">
            <a:avLst>
              <a:gd name="adj" fmla="val 12957"/>
            </a:avLst>
          </a:prstGeom>
          <a:gradFill flip="none" rotWithShape="1">
            <a:gsLst>
              <a:gs pos="0">
                <a:schemeClr val="accent3">
                  <a:lumMod val="50000"/>
                </a:schemeClr>
              </a:gs>
              <a:gs pos="100000">
                <a:schemeClr val="accent3"/>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latin typeface="Arial"/>
            </a:endParaRPr>
          </a:p>
        </p:txBody>
      </p:sp>
      <p:sp>
        <p:nvSpPr>
          <p:cNvPr id="210" name="TextBox 209"/>
          <p:cNvSpPr txBox="1">
            <a:spLocks noChangeArrowheads="1"/>
          </p:cNvSpPr>
          <p:nvPr/>
        </p:nvSpPr>
        <p:spPr bwMode="auto">
          <a:xfrm>
            <a:off x="1020066" y="4718742"/>
            <a:ext cx="1790974"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AnyConnect</a:t>
            </a:r>
            <a:endParaRPr lang="en-US" b="0" dirty="0"/>
          </a:p>
        </p:txBody>
      </p:sp>
      <p:sp>
        <p:nvSpPr>
          <p:cNvPr id="211" name="TextBox 210"/>
          <p:cNvSpPr txBox="1">
            <a:spLocks noChangeArrowheads="1"/>
          </p:cNvSpPr>
          <p:nvPr/>
        </p:nvSpPr>
        <p:spPr bwMode="auto">
          <a:xfrm>
            <a:off x="2244875" y="4727689"/>
            <a:ext cx="959286"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ScanSafe</a:t>
            </a:r>
            <a:endParaRPr lang="en-US" b="0" dirty="0"/>
          </a:p>
        </p:txBody>
      </p:sp>
      <p:sp>
        <p:nvSpPr>
          <p:cNvPr id="212" name="TextBox 211"/>
          <p:cNvSpPr txBox="1">
            <a:spLocks noChangeArrowheads="1"/>
          </p:cNvSpPr>
          <p:nvPr/>
        </p:nvSpPr>
        <p:spPr bwMode="auto">
          <a:xfrm>
            <a:off x="3427270" y="4727689"/>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WSA</a:t>
            </a:r>
            <a:endParaRPr lang="en-US" b="0" dirty="0"/>
          </a:p>
        </p:txBody>
      </p:sp>
      <p:sp>
        <p:nvSpPr>
          <p:cNvPr id="213" name="TextBox 212"/>
          <p:cNvSpPr txBox="1">
            <a:spLocks noChangeArrowheads="1"/>
          </p:cNvSpPr>
          <p:nvPr/>
        </p:nvSpPr>
        <p:spPr bwMode="auto">
          <a:xfrm>
            <a:off x="4382018" y="4727689"/>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ASA</a:t>
            </a:r>
            <a:endParaRPr lang="en-US" b="0" dirty="0"/>
          </a:p>
        </p:txBody>
      </p:sp>
      <p:sp>
        <p:nvSpPr>
          <p:cNvPr id="215" name="Rounded Rectangle 14"/>
          <p:cNvSpPr/>
          <p:nvPr/>
        </p:nvSpPr>
        <p:spPr>
          <a:xfrm>
            <a:off x="3182294" y="4831123"/>
            <a:ext cx="301752" cy="69633"/>
          </a:xfrm>
          <a:custGeom>
            <a:avLst/>
            <a:gdLst/>
            <a:ahLst/>
            <a:cxnLst/>
            <a:rect l="l" t="t" r="r" b="b"/>
            <a:pathLst>
              <a:path w="301752" h="69633">
                <a:moveTo>
                  <a:pt x="161375" y="9705"/>
                </a:moveTo>
                <a:cubicBezTo>
                  <a:pt x="156964" y="9705"/>
                  <a:pt x="153388" y="13281"/>
                  <a:pt x="153388" y="17692"/>
                </a:cubicBezTo>
                <a:lnTo>
                  <a:pt x="153388" y="49642"/>
                </a:lnTo>
                <a:cubicBezTo>
                  <a:pt x="153388" y="54053"/>
                  <a:pt x="156964" y="57629"/>
                  <a:pt x="161375" y="57629"/>
                </a:cubicBezTo>
                <a:lnTo>
                  <a:pt x="280467" y="57629"/>
                </a:lnTo>
                <a:cubicBezTo>
                  <a:pt x="284878" y="57629"/>
                  <a:pt x="288454" y="54053"/>
                  <a:pt x="288454" y="49642"/>
                </a:cubicBezTo>
                <a:lnTo>
                  <a:pt x="288454" y="17692"/>
                </a:lnTo>
                <a:cubicBezTo>
                  <a:pt x="288454" y="13281"/>
                  <a:pt x="284878" y="9705"/>
                  <a:pt x="280467" y="9705"/>
                </a:cubicBezTo>
                <a:close/>
                <a:moveTo>
                  <a:pt x="16913" y="9705"/>
                </a:moveTo>
                <a:cubicBezTo>
                  <a:pt x="16068" y="9705"/>
                  <a:pt x="15388" y="10387"/>
                  <a:pt x="15388" y="11230"/>
                </a:cubicBezTo>
                <a:lnTo>
                  <a:pt x="15388" y="17325"/>
                </a:lnTo>
                <a:cubicBezTo>
                  <a:pt x="15388" y="18167"/>
                  <a:pt x="16068" y="18849"/>
                  <a:pt x="16913" y="18849"/>
                </a:cubicBezTo>
                <a:lnTo>
                  <a:pt x="68727" y="18849"/>
                </a:lnTo>
                <a:cubicBezTo>
                  <a:pt x="69572" y="18849"/>
                  <a:pt x="70252" y="18167"/>
                  <a:pt x="70252" y="17325"/>
                </a:cubicBezTo>
                <a:lnTo>
                  <a:pt x="70252" y="11230"/>
                </a:lnTo>
                <a:cubicBezTo>
                  <a:pt x="70252" y="10387"/>
                  <a:pt x="69572" y="9705"/>
                  <a:pt x="68727" y="9705"/>
                </a:cubicBezTo>
                <a:close/>
                <a:moveTo>
                  <a:pt x="11606" y="0"/>
                </a:moveTo>
                <a:lnTo>
                  <a:pt x="290146" y="0"/>
                </a:lnTo>
                <a:cubicBezTo>
                  <a:pt x="296556" y="0"/>
                  <a:pt x="301752" y="5196"/>
                  <a:pt x="301752" y="11606"/>
                </a:cubicBezTo>
                <a:lnTo>
                  <a:pt x="301752" y="58027"/>
                </a:lnTo>
                <a:cubicBezTo>
                  <a:pt x="301752" y="64437"/>
                  <a:pt x="296556" y="69633"/>
                  <a:pt x="290146" y="69633"/>
                </a:cubicBezTo>
                <a:lnTo>
                  <a:pt x="11606" y="69633"/>
                </a:lnTo>
                <a:cubicBezTo>
                  <a:pt x="5196" y="69633"/>
                  <a:pt x="0" y="64437"/>
                  <a:pt x="0" y="58027"/>
                </a:cubicBezTo>
                <a:lnTo>
                  <a:pt x="0" y="11606"/>
                </a:lnTo>
                <a:cubicBezTo>
                  <a:pt x="0" y="5196"/>
                  <a:pt x="5196" y="0"/>
                  <a:pt x="11606"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6" name="Rounded Rectangle 215"/>
          <p:cNvSpPr/>
          <p:nvPr/>
        </p:nvSpPr>
        <p:spPr>
          <a:xfrm>
            <a:off x="647980" y="4028678"/>
            <a:ext cx="7794992" cy="520930"/>
          </a:xfrm>
          <a:prstGeom prst="roundRect">
            <a:avLst>
              <a:gd name="adj" fmla="val 12957"/>
            </a:avLst>
          </a:prstGeom>
          <a:gradFill flip="none" rotWithShape="1">
            <a:gsLst>
              <a:gs pos="0">
                <a:srgbClr val="800000"/>
              </a:gs>
              <a:gs pos="100000">
                <a:srgbClr val="FF00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24" name="Rectangle 126"/>
          <p:cNvSpPr/>
          <p:nvPr/>
        </p:nvSpPr>
        <p:spPr>
          <a:xfrm>
            <a:off x="4183551" y="4786403"/>
            <a:ext cx="202676" cy="167273"/>
          </a:xfrm>
          <a:custGeom>
            <a:avLst/>
            <a:gdLst/>
            <a:ahLst/>
            <a:cxnLst/>
            <a:rect l="l" t="t" r="r" b="b"/>
            <a:pathLst>
              <a:path w="578592" h="477526">
                <a:moveTo>
                  <a:pt x="394150" y="394148"/>
                </a:moveTo>
                <a:lnTo>
                  <a:pt x="578592" y="394148"/>
                </a:lnTo>
                <a:lnTo>
                  <a:pt x="578592" y="477526"/>
                </a:lnTo>
                <a:lnTo>
                  <a:pt x="394150" y="477526"/>
                </a:lnTo>
                <a:close/>
                <a:moveTo>
                  <a:pt x="197075" y="394148"/>
                </a:moveTo>
                <a:lnTo>
                  <a:pt x="381517" y="394148"/>
                </a:lnTo>
                <a:lnTo>
                  <a:pt x="381517" y="477526"/>
                </a:lnTo>
                <a:lnTo>
                  <a:pt x="197075" y="477526"/>
                </a:lnTo>
                <a:close/>
                <a:moveTo>
                  <a:pt x="0" y="394148"/>
                </a:moveTo>
                <a:lnTo>
                  <a:pt x="184442" y="394148"/>
                </a:lnTo>
                <a:lnTo>
                  <a:pt x="184442" y="477526"/>
                </a:lnTo>
                <a:lnTo>
                  <a:pt x="0" y="477526"/>
                </a:lnTo>
                <a:close/>
                <a:moveTo>
                  <a:pt x="299403" y="295611"/>
                </a:moveTo>
                <a:lnTo>
                  <a:pt x="483845" y="295611"/>
                </a:lnTo>
                <a:lnTo>
                  <a:pt x="483845" y="378989"/>
                </a:lnTo>
                <a:lnTo>
                  <a:pt x="299403" y="378989"/>
                </a:lnTo>
                <a:close/>
                <a:moveTo>
                  <a:pt x="102327" y="295611"/>
                </a:moveTo>
                <a:lnTo>
                  <a:pt x="286769" y="295611"/>
                </a:lnTo>
                <a:lnTo>
                  <a:pt x="286769" y="378989"/>
                </a:lnTo>
                <a:lnTo>
                  <a:pt x="102327" y="378989"/>
                </a:lnTo>
                <a:close/>
                <a:moveTo>
                  <a:pt x="394150" y="197074"/>
                </a:moveTo>
                <a:lnTo>
                  <a:pt x="578592" y="197074"/>
                </a:lnTo>
                <a:lnTo>
                  <a:pt x="578592" y="280452"/>
                </a:lnTo>
                <a:lnTo>
                  <a:pt x="394150" y="280452"/>
                </a:lnTo>
                <a:close/>
                <a:moveTo>
                  <a:pt x="197075" y="197074"/>
                </a:moveTo>
                <a:lnTo>
                  <a:pt x="381517" y="197074"/>
                </a:lnTo>
                <a:lnTo>
                  <a:pt x="381517" y="280452"/>
                </a:lnTo>
                <a:lnTo>
                  <a:pt x="197075" y="280452"/>
                </a:lnTo>
                <a:close/>
                <a:moveTo>
                  <a:pt x="0" y="197074"/>
                </a:moveTo>
                <a:lnTo>
                  <a:pt x="184442" y="197074"/>
                </a:lnTo>
                <a:lnTo>
                  <a:pt x="184442" y="280452"/>
                </a:lnTo>
                <a:lnTo>
                  <a:pt x="0" y="280452"/>
                </a:lnTo>
                <a:close/>
                <a:moveTo>
                  <a:pt x="299403" y="98537"/>
                </a:moveTo>
                <a:lnTo>
                  <a:pt x="483845" y="98537"/>
                </a:lnTo>
                <a:lnTo>
                  <a:pt x="483845" y="181915"/>
                </a:lnTo>
                <a:lnTo>
                  <a:pt x="299403" y="181915"/>
                </a:lnTo>
                <a:close/>
                <a:moveTo>
                  <a:pt x="102327" y="98537"/>
                </a:moveTo>
                <a:lnTo>
                  <a:pt x="286769" y="98537"/>
                </a:lnTo>
                <a:lnTo>
                  <a:pt x="286769" y="181915"/>
                </a:lnTo>
                <a:lnTo>
                  <a:pt x="102327" y="181915"/>
                </a:lnTo>
                <a:close/>
                <a:moveTo>
                  <a:pt x="394150" y="0"/>
                </a:moveTo>
                <a:lnTo>
                  <a:pt x="578592" y="0"/>
                </a:lnTo>
                <a:lnTo>
                  <a:pt x="578592" y="83378"/>
                </a:lnTo>
                <a:lnTo>
                  <a:pt x="394150" y="83378"/>
                </a:lnTo>
                <a:close/>
                <a:moveTo>
                  <a:pt x="197075" y="0"/>
                </a:moveTo>
                <a:lnTo>
                  <a:pt x="381517" y="0"/>
                </a:lnTo>
                <a:lnTo>
                  <a:pt x="381517" y="83378"/>
                </a:lnTo>
                <a:lnTo>
                  <a:pt x="197075" y="83378"/>
                </a:lnTo>
                <a:close/>
                <a:moveTo>
                  <a:pt x="0" y="0"/>
                </a:moveTo>
                <a:lnTo>
                  <a:pt x="184442" y="0"/>
                </a:lnTo>
                <a:lnTo>
                  <a:pt x="184442" y="83378"/>
                </a:lnTo>
                <a:lnTo>
                  <a:pt x="0" y="83378"/>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225" name="Group 224"/>
          <p:cNvGrpSpPr/>
          <p:nvPr/>
        </p:nvGrpSpPr>
        <p:grpSpPr>
          <a:xfrm>
            <a:off x="805218" y="4754511"/>
            <a:ext cx="224464" cy="227294"/>
            <a:chOff x="2607293" y="4200834"/>
            <a:chExt cx="500887" cy="507201"/>
          </a:xfrm>
          <a:solidFill>
            <a:schemeClr val="tx1"/>
          </a:solidFill>
        </p:grpSpPr>
        <p:sp>
          <p:nvSpPr>
            <p:cNvPr id="234" name="Freeform 233"/>
            <p:cNvSpPr>
              <a:spLocks/>
            </p:cNvSpPr>
            <p:nvPr/>
          </p:nvSpPr>
          <p:spPr bwMode="auto">
            <a:xfrm>
              <a:off x="2610801" y="4200834"/>
              <a:ext cx="288676" cy="184150"/>
            </a:xfrm>
            <a:custGeom>
              <a:avLst/>
              <a:gdLst>
                <a:gd name="T0" fmla="*/ 1300 w 1300"/>
                <a:gd name="T1" fmla="*/ 18 h 829"/>
                <a:gd name="T2" fmla="*/ 1098 w 1300"/>
                <a:gd name="T3" fmla="*/ 0 h 829"/>
                <a:gd name="T4" fmla="*/ 0 w 1300"/>
                <a:gd name="T5" fmla="*/ 829 h 829"/>
                <a:gd name="T6" fmla="*/ 918 w 1300"/>
                <a:gd name="T7" fmla="*/ 437 h 829"/>
                <a:gd name="T8" fmla="*/ 1300 w 1300"/>
                <a:gd name="T9" fmla="*/ 18 h 829"/>
              </a:gdLst>
              <a:ahLst/>
              <a:cxnLst>
                <a:cxn ang="0">
                  <a:pos x="T0" y="T1"/>
                </a:cxn>
                <a:cxn ang="0">
                  <a:pos x="T2" y="T3"/>
                </a:cxn>
                <a:cxn ang="0">
                  <a:pos x="T4" y="T5"/>
                </a:cxn>
                <a:cxn ang="0">
                  <a:pos x="T6" y="T7"/>
                </a:cxn>
                <a:cxn ang="0">
                  <a:pos x="T8" y="T9"/>
                </a:cxn>
              </a:cxnLst>
              <a:rect l="0" t="0" r="r" b="b"/>
              <a:pathLst>
                <a:path w="1300" h="829">
                  <a:moveTo>
                    <a:pt x="1300" y="18"/>
                  </a:moveTo>
                  <a:cubicBezTo>
                    <a:pt x="1234" y="6"/>
                    <a:pt x="1167" y="0"/>
                    <a:pt x="1098" y="0"/>
                  </a:cubicBezTo>
                  <a:cubicBezTo>
                    <a:pt x="576" y="0"/>
                    <a:pt x="136" y="350"/>
                    <a:pt x="0" y="829"/>
                  </a:cubicBezTo>
                  <a:cubicBezTo>
                    <a:pt x="286" y="609"/>
                    <a:pt x="600" y="445"/>
                    <a:pt x="918" y="437"/>
                  </a:cubicBezTo>
                  <a:cubicBezTo>
                    <a:pt x="989" y="284"/>
                    <a:pt x="1118" y="145"/>
                    <a:pt x="1300" y="18"/>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5" name="Freeform 234"/>
            <p:cNvSpPr>
              <a:spLocks/>
            </p:cNvSpPr>
            <p:nvPr/>
          </p:nvSpPr>
          <p:spPr bwMode="auto">
            <a:xfrm>
              <a:off x="3011721" y="4543879"/>
              <a:ext cx="79974" cy="109087"/>
            </a:xfrm>
            <a:custGeom>
              <a:avLst/>
              <a:gdLst>
                <a:gd name="T0" fmla="*/ 106 w 360"/>
                <a:gd name="T1" fmla="*/ 5 h 492"/>
                <a:gd name="T2" fmla="*/ 0 w 360"/>
                <a:gd name="T3" fmla="*/ 492 h 492"/>
                <a:gd name="T4" fmla="*/ 360 w 360"/>
                <a:gd name="T5" fmla="*/ 0 h 492"/>
                <a:gd name="T6" fmla="*/ 106 w 360"/>
                <a:gd name="T7" fmla="*/ 5 h 492"/>
              </a:gdLst>
              <a:ahLst/>
              <a:cxnLst>
                <a:cxn ang="0">
                  <a:pos x="T0" y="T1"/>
                </a:cxn>
                <a:cxn ang="0">
                  <a:pos x="T2" y="T3"/>
                </a:cxn>
                <a:cxn ang="0">
                  <a:pos x="T4" y="T5"/>
                </a:cxn>
                <a:cxn ang="0">
                  <a:pos x="T6" y="T7"/>
                </a:cxn>
              </a:cxnLst>
              <a:rect l="0" t="0" r="r" b="b"/>
              <a:pathLst>
                <a:path w="360" h="492">
                  <a:moveTo>
                    <a:pt x="106" y="5"/>
                  </a:moveTo>
                  <a:cubicBezTo>
                    <a:pt x="94" y="156"/>
                    <a:pt x="58" y="318"/>
                    <a:pt x="0" y="492"/>
                  </a:cubicBezTo>
                  <a:cubicBezTo>
                    <a:pt x="161" y="365"/>
                    <a:pt x="286" y="195"/>
                    <a:pt x="360" y="0"/>
                  </a:cubicBezTo>
                  <a:cubicBezTo>
                    <a:pt x="276" y="5"/>
                    <a:pt x="191" y="7"/>
                    <a:pt x="106" y="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6" name="Freeform 235"/>
            <p:cNvSpPr>
              <a:spLocks/>
            </p:cNvSpPr>
            <p:nvPr/>
          </p:nvSpPr>
          <p:spPr bwMode="auto">
            <a:xfrm>
              <a:off x="2876327" y="4235559"/>
              <a:ext cx="231853" cy="256757"/>
            </a:xfrm>
            <a:custGeom>
              <a:avLst/>
              <a:gdLst>
                <a:gd name="T0" fmla="*/ 478 w 1043"/>
                <a:gd name="T1" fmla="*/ 0 h 1156"/>
                <a:gd name="T2" fmla="*/ 0 w 1043"/>
                <a:gd name="T3" fmla="*/ 317 h 1156"/>
                <a:gd name="T4" fmla="*/ 376 w 1043"/>
                <a:gd name="T5" fmla="*/ 519 h 1156"/>
                <a:gd name="T6" fmla="*/ 715 w 1043"/>
                <a:gd name="T7" fmla="*/ 1152 h 1156"/>
                <a:gd name="T8" fmla="*/ 1031 w 1043"/>
                <a:gd name="T9" fmla="*/ 1147 h 1156"/>
                <a:gd name="T10" fmla="*/ 1043 w 1043"/>
                <a:gd name="T11" fmla="*/ 985 h 1156"/>
                <a:gd name="T12" fmla="*/ 478 w 1043"/>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1043" h="1156">
                  <a:moveTo>
                    <a:pt x="478" y="0"/>
                  </a:moveTo>
                  <a:cubicBezTo>
                    <a:pt x="253" y="85"/>
                    <a:pt x="89" y="187"/>
                    <a:pt x="0" y="317"/>
                  </a:cubicBezTo>
                  <a:cubicBezTo>
                    <a:pt x="126" y="353"/>
                    <a:pt x="252" y="418"/>
                    <a:pt x="376" y="519"/>
                  </a:cubicBezTo>
                  <a:cubicBezTo>
                    <a:pt x="581" y="686"/>
                    <a:pt x="690" y="898"/>
                    <a:pt x="715" y="1152"/>
                  </a:cubicBezTo>
                  <a:cubicBezTo>
                    <a:pt x="825" y="1156"/>
                    <a:pt x="934" y="1152"/>
                    <a:pt x="1031" y="1147"/>
                  </a:cubicBezTo>
                  <a:cubicBezTo>
                    <a:pt x="1039" y="1094"/>
                    <a:pt x="1043" y="1040"/>
                    <a:pt x="1043" y="985"/>
                  </a:cubicBezTo>
                  <a:cubicBezTo>
                    <a:pt x="1043" y="565"/>
                    <a:pt x="816" y="198"/>
                    <a:pt x="478"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7" name="Freeform 236"/>
            <p:cNvSpPr>
              <a:spLocks/>
            </p:cNvSpPr>
            <p:nvPr/>
          </p:nvSpPr>
          <p:spPr bwMode="auto">
            <a:xfrm>
              <a:off x="2607293" y="4369199"/>
              <a:ext cx="354620" cy="338836"/>
            </a:xfrm>
            <a:custGeom>
              <a:avLst/>
              <a:gdLst>
                <a:gd name="T0" fmla="*/ 884 w 1596"/>
                <a:gd name="T1" fmla="*/ 104 h 1524"/>
                <a:gd name="T2" fmla="*/ 871 w 1596"/>
                <a:gd name="T3" fmla="*/ 0 h 1524"/>
                <a:gd name="T4" fmla="*/ 0 w 1596"/>
                <a:gd name="T5" fmla="*/ 638 h 1524"/>
                <a:gd name="T6" fmla="*/ 1113 w 1596"/>
                <a:gd name="T7" fmla="*/ 1524 h 1524"/>
                <a:gd name="T8" fmla="*/ 1300 w 1596"/>
                <a:gd name="T9" fmla="*/ 1509 h 1524"/>
                <a:gd name="T10" fmla="*/ 1596 w 1596"/>
                <a:gd name="T11" fmla="*/ 756 h 1524"/>
                <a:gd name="T12" fmla="*/ 884 w 1596"/>
                <a:gd name="T13" fmla="*/ 104 h 1524"/>
              </a:gdLst>
              <a:ahLst/>
              <a:cxnLst>
                <a:cxn ang="0">
                  <a:pos x="T0" y="T1"/>
                </a:cxn>
                <a:cxn ang="0">
                  <a:pos x="T2" y="T3"/>
                </a:cxn>
                <a:cxn ang="0">
                  <a:pos x="T4" y="T5"/>
                </a:cxn>
                <a:cxn ang="0">
                  <a:pos x="T6" y="T7"/>
                </a:cxn>
                <a:cxn ang="0">
                  <a:pos x="T8" y="T9"/>
                </a:cxn>
                <a:cxn ang="0">
                  <a:pos x="T10" y="T11"/>
                </a:cxn>
                <a:cxn ang="0">
                  <a:pos x="T12" y="T13"/>
                </a:cxn>
              </a:cxnLst>
              <a:rect l="0" t="0" r="r" b="b"/>
              <a:pathLst>
                <a:path w="1596" h="1524">
                  <a:moveTo>
                    <a:pt x="884" y="104"/>
                  </a:moveTo>
                  <a:cubicBezTo>
                    <a:pt x="877" y="69"/>
                    <a:pt x="873" y="34"/>
                    <a:pt x="871" y="0"/>
                  </a:cubicBezTo>
                  <a:cubicBezTo>
                    <a:pt x="548" y="47"/>
                    <a:pt x="243" y="358"/>
                    <a:pt x="0" y="638"/>
                  </a:cubicBezTo>
                  <a:cubicBezTo>
                    <a:pt x="116" y="1145"/>
                    <a:pt x="570" y="1524"/>
                    <a:pt x="1113" y="1524"/>
                  </a:cubicBezTo>
                  <a:cubicBezTo>
                    <a:pt x="1176" y="1524"/>
                    <a:pt x="1239" y="1519"/>
                    <a:pt x="1300" y="1509"/>
                  </a:cubicBezTo>
                  <a:cubicBezTo>
                    <a:pt x="1461" y="1222"/>
                    <a:pt x="1571" y="974"/>
                    <a:pt x="1596" y="756"/>
                  </a:cubicBezTo>
                  <a:cubicBezTo>
                    <a:pt x="1249" y="689"/>
                    <a:pt x="961" y="509"/>
                    <a:pt x="884" y="10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8" name="Freeform 237"/>
            <p:cNvSpPr>
              <a:spLocks/>
            </p:cNvSpPr>
            <p:nvPr/>
          </p:nvSpPr>
          <p:spPr bwMode="auto">
            <a:xfrm>
              <a:off x="2859490" y="4375163"/>
              <a:ext cx="99265" cy="105930"/>
            </a:xfrm>
            <a:custGeom>
              <a:avLst/>
              <a:gdLst>
                <a:gd name="T0" fmla="*/ 222 w 447"/>
                <a:gd name="T1" fmla="*/ 134 h 477"/>
                <a:gd name="T2" fmla="*/ 0 w 447"/>
                <a:gd name="T3" fmla="*/ 0 h 477"/>
                <a:gd name="T4" fmla="*/ 8 w 447"/>
                <a:gd name="T5" fmla="*/ 48 h 477"/>
                <a:gd name="T6" fmla="*/ 447 w 447"/>
                <a:gd name="T7" fmla="*/ 477 h 477"/>
                <a:gd name="T8" fmla="*/ 222 w 447"/>
                <a:gd name="T9" fmla="*/ 134 h 477"/>
              </a:gdLst>
              <a:ahLst/>
              <a:cxnLst>
                <a:cxn ang="0">
                  <a:pos x="T0" y="T1"/>
                </a:cxn>
                <a:cxn ang="0">
                  <a:pos x="T2" y="T3"/>
                </a:cxn>
                <a:cxn ang="0">
                  <a:pos x="T4" y="T5"/>
                </a:cxn>
                <a:cxn ang="0">
                  <a:pos x="T6" y="T7"/>
                </a:cxn>
                <a:cxn ang="0">
                  <a:pos x="T8" y="T9"/>
                </a:cxn>
              </a:cxnLst>
              <a:rect l="0" t="0" r="r" b="b"/>
              <a:pathLst>
                <a:path w="447" h="477">
                  <a:moveTo>
                    <a:pt x="222" y="134"/>
                  </a:moveTo>
                  <a:cubicBezTo>
                    <a:pt x="148" y="70"/>
                    <a:pt x="74" y="26"/>
                    <a:pt x="0" y="0"/>
                  </a:cubicBezTo>
                  <a:cubicBezTo>
                    <a:pt x="2" y="16"/>
                    <a:pt x="4" y="31"/>
                    <a:pt x="8" y="48"/>
                  </a:cubicBezTo>
                  <a:cubicBezTo>
                    <a:pt x="55" y="295"/>
                    <a:pt x="232" y="419"/>
                    <a:pt x="447" y="477"/>
                  </a:cubicBezTo>
                  <a:cubicBezTo>
                    <a:pt x="415" y="354"/>
                    <a:pt x="343" y="240"/>
                    <a:pt x="222" y="13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7" name="Group 6"/>
          <p:cNvGrpSpPr/>
          <p:nvPr/>
        </p:nvGrpSpPr>
        <p:grpSpPr>
          <a:xfrm>
            <a:off x="960925" y="4068417"/>
            <a:ext cx="7222150" cy="441453"/>
            <a:chOff x="960924" y="4068417"/>
            <a:chExt cx="7222150" cy="441453"/>
          </a:xfrm>
        </p:grpSpPr>
        <p:grpSp>
          <p:nvGrpSpPr>
            <p:cNvPr id="4" name="Group 3"/>
            <p:cNvGrpSpPr/>
            <p:nvPr/>
          </p:nvGrpSpPr>
          <p:grpSpPr>
            <a:xfrm>
              <a:off x="2892324" y="4110227"/>
              <a:ext cx="943368" cy="357832"/>
              <a:chOff x="3156299" y="4110227"/>
              <a:chExt cx="943368" cy="357832"/>
            </a:xfrm>
          </p:grpSpPr>
          <p:sp>
            <p:nvSpPr>
              <p:cNvPr id="218" name="TextBox 217"/>
              <p:cNvSpPr txBox="1">
                <a:spLocks noChangeArrowheads="1"/>
              </p:cNvSpPr>
              <p:nvPr/>
            </p:nvSpPr>
            <p:spPr bwMode="auto">
              <a:xfrm>
                <a:off x="3409618" y="4151516"/>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Jabber</a:t>
                </a:r>
                <a:endParaRPr lang="en-US" sz="1050" b="0" dirty="0"/>
              </a:p>
            </p:txBody>
          </p:sp>
          <p:pic>
            <p:nvPicPr>
              <p:cNvPr id="221" name="Picture 2" descr="C:\Users\dgill\Desktop\cisco-jabber-im-icon.png"/>
              <p:cNvPicPr>
                <a:picLocks noChangeAspect="1" noChangeArrowheads="1"/>
              </p:cNvPicPr>
              <p:nvPr/>
            </p:nvPicPr>
            <p:blipFill>
              <a:blip r:embed="rId17" cstate="print">
                <a:biLevel thresh="25000"/>
                <a:extLst>
                  <a:ext uri="{BEBA8EAE-BF5A-486C-A8C5-ECC9F3942E4B}">
                    <a14:imgProps xmlns:mc="http://schemas.openxmlformats.org/markup-compatibility/2006" xmlns:mv="urn:schemas-microsoft-com:mac:vml" xmlns:a14="http://schemas.microsoft.com/office/drawing/2010/main" xmlns="">
                      <a14:imgLayer r:embed="rId18">
                        <a14:imgEffect>
                          <a14:brightnessContrast bright="-65000"/>
                        </a14:imgEffect>
                      </a14:imgLayer>
                    </a14:imgProps>
                  </a:ext>
                </a:extLst>
              </a:blip>
              <a:srcRect/>
              <a:stretch>
                <a:fillRect/>
              </a:stretch>
            </p:blipFill>
            <p:spPr bwMode="auto">
              <a:xfrm>
                <a:off x="3156299" y="4110227"/>
                <a:ext cx="359784" cy="357832"/>
              </a:xfrm>
              <a:prstGeom prst="rect">
                <a:avLst/>
              </a:prstGeom>
              <a:noFill/>
            </p:spPr>
          </p:pic>
        </p:grpSp>
        <p:grpSp>
          <p:nvGrpSpPr>
            <p:cNvPr id="5" name="Group 4"/>
            <p:cNvGrpSpPr/>
            <p:nvPr/>
          </p:nvGrpSpPr>
          <p:grpSpPr>
            <a:xfrm>
              <a:off x="4796616" y="4151516"/>
              <a:ext cx="885227" cy="275254"/>
              <a:chOff x="4982729" y="4151516"/>
              <a:chExt cx="885227" cy="275254"/>
            </a:xfrm>
          </p:grpSpPr>
          <p:sp>
            <p:nvSpPr>
              <p:cNvPr id="219" name="TextBox 218"/>
              <p:cNvSpPr txBox="1">
                <a:spLocks noChangeArrowheads="1"/>
              </p:cNvSpPr>
              <p:nvPr/>
            </p:nvSpPr>
            <p:spPr bwMode="auto">
              <a:xfrm>
                <a:off x="5177907" y="4151516"/>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Quad</a:t>
                </a:r>
                <a:endParaRPr lang="en-US" b="0" dirty="0"/>
              </a:p>
            </p:txBody>
          </p:sp>
          <p:grpSp>
            <p:nvGrpSpPr>
              <p:cNvPr id="222" name="Group 221"/>
              <p:cNvGrpSpPr/>
              <p:nvPr/>
            </p:nvGrpSpPr>
            <p:grpSpPr>
              <a:xfrm>
                <a:off x="4982729" y="4167932"/>
                <a:ext cx="195178" cy="242423"/>
                <a:chOff x="4248098" y="2308778"/>
                <a:chExt cx="391591" cy="506655"/>
              </a:xfrm>
              <a:solidFill>
                <a:schemeClr val="tx1"/>
              </a:solidFill>
              <a:effectLst/>
            </p:grpSpPr>
            <p:sp>
              <p:nvSpPr>
                <p:cNvPr id="239" name="Freeform 9"/>
                <p:cNvSpPr>
                  <a:spLocks noEditPoints="1"/>
                </p:cNvSpPr>
                <p:nvPr/>
              </p:nvSpPr>
              <p:spPr bwMode="auto">
                <a:xfrm>
                  <a:off x="4248098" y="2308778"/>
                  <a:ext cx="161744" cy="506655"/>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grpFill/>
                <a:ln>
                  <a:noFill/>
                </a:ln>
                <a:effectLst/>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sp>
              <p:nvSpPr>
                <p:cNvPr id="240" name="Freeform 9"/>
                <p:cNvSpPr>
                  <a:spLocks noEditPoints="1"/>
                </p:cNvSpPr>
                <p:nvPr/>
              </p:nvSpPr>
              <p:spPr bwMode="auto">
                <a:xfrm>
                  <a:off x="4477945" y="2308778"/>
                  <a:ext cx="161744" cy="506655"/>
                </a:xfrm>
                <a:custGeom>
                  <a:avLst/>
                  <a:gdLst>
                    <a:gd name="T0" fmla="*/ 53 w 53"/>
                    <a:gd name="T1" fmla="*/ 63 h 136"/>
                    <a:gd name="T2" fmla="*/ 53 w 53"/>
                    <a:gd name="T3" fmla="*/ 63 h 136"/>
                    <a:gd name="T4" fmla="*/ 27 w 53"/>
                    <a:gd name="T5" fmla="*/ 47 h 136"/>
                    <a:gd name="T6" fmla="*/ 1 w 53"/>
                    <a:gd name="T7" fmla="*/ 63 h 136"/>
                    <a:gd name="T8" fmla="*/ 1 w 53"/>
                    <a:gd name="T9" fmla="*/ 63 h 136"/>
                    <a:gd name="T10" fmla="*/ 1 w 53"/>
                    <a:gd name="T11" fmla="*/ 63 h 136"/>
                    <a:gd name="T12" fmla="*/ 11 w 53"/>
                    <a:gd name="T13" fmla="*/ 130 h 136"/>
                    <a:gd name="T14" fmla="*/ 11 w 53"/>
                    <a:gd name="T15" fmla="*/ 130 h 136"/>
                    <a:gd name="T16" fmla="*/ 27 w 53"/>
                    <a:gd name="T17" fmla="*/ 136 h 136"/>
                    <a:gd name="T18" fmla="*/ 43 w 53"/>
                    <a:gd name="T19" fmla="*/ 130 h 136"/>
                    <a:gd name="T20" fmla="*/ 43 w 53"/>
                    <a:gd name="T21" fmla="*/ 130 h 136"/>
                    <a:gd name="T22" fmla="*/ 53 w 53"/>
                    <a:gd name="T23" fmla="*/ 63 h 136"/>
                    <a:gd name="T24" fmla="*/ 28 w 53"/>
                    <a:gd name="T25" fmla="*/ 40 h 136"/>
                    <a:gd name="T26" fmla="*/ 48 w 53"/>
                    <a:gd name="T27" fmla="*/ 20 h 136"/>
                    <a:gd name="T28" fmla="*/ 28 w 53"/>
                    <a:gd name="T29" fmla="*/ 0 h 136"/>
                    <a:gd name="T30" fmla="*/ 8 w 53"/>
                    <a:gd name="T31" fmla="*/ 20 h 136"/>
                    <a:gd name="T32" fmla="*/ 28 w 53"/>
                    <a:gd name="T33" fmla="*/ 4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6">
                      <a:moveTo>
                        <a:pt x="53" y="63"/>
                      </a:moveTo>
                      <a:cubicBezTo>
                        <a:pt x="53" y="63"/>
                        <a:pt x="53" y="63"/>
                        <a:pt x="53" y="63"/>
                      </a:cubicBezTo>
                      <a:cubicBezTo>
                        <a:pt x="53" y="54"/>
                        <a:pt x="41" y="47"/>
                        <a:pt x="27" y="47"/>
                      </a:cubicBezTo>
                      <a:cubicBezTo>
                        <a:pt x="12" y="47"/>
                        <a:pt x="1" y="54"/>
                        <a:pt x="1" y="63"/>
                      </a:cubicBezTo>
                      <a:cubicBezTo>
                        <a:pt x="1" y="63"/>
                        <a:pt x="1" y="63"/>
                        <a:pt x="1" y="63"/>
                      </a:cubicBezTo>
                      <a:cubicBezTo>
                        <a:pt x="1" y="63"/>
                        <a:pt x="1" y="63"/>
                        <a:pt x="1" y="63"/>
                      </a:cubicBezTo>
                      <a:cubicBezTo>
                        <a:pt x="1" y="63"/>
                        <a:pt x="0" y="101"/>
                        <a:pt x="11" y="130"/>
                      </a:cubicBezTo>
                      <a:cubicBezTo>
                        <a:pt x="11" y="130"/>
                        <a:pt x="11" y="130"/>
                        <a:pt x="11" y="130"/>
                      </a:cubicBezTo>
                      <a:cubicBezTo>
                        <a:pt x="12" y="134"/>
                        <a:pt x="19" y="136"/>
                        <a:pt x="27" y="136"/>
                      </a:cubicBezTo>
                      <a:cubicBezTo>
                        <a:pt x="36" y="136"/>
                        <a:pt x="42" y="134"/>
                        <a:pt x="43" y="130"/>
                      </a:cubicBezTo>
                      <a:cubicBezTo>
                        <a:pt x="43" y="130"/>
                        <a:pt x="43" y="130"/>
                        <a:pt x="43" y="130"/>
                      </a:cubicBezTo>
                      <a:cubicBezTo>
                        <a:pt x="53" y="101"/>
                        <a:pt x="53" y="63"/>
                        <a:pt x="53" y="63"/>
                      </a:cubicBezTo>
                      <a:close/>
                      <a:moveTo>
                        <a:pt x="28" y="40"/>
                      </a:moveTo>
                      <a:cubicBezTo>
                        <a:pt x="39" y="40"/>
                        <a:pt x="48" y="31"/>
                        <a:pt x="48" y="20"/>
                      </a:cubicBezTo>
                      <a:cubicBezTo>
                        <a:pt x="48" y="9"/>
                        <a:pt x="39" y="0"/>
                        <a:pt x="28" y="0"/>
                      </a:cubicBezTo>
                      <a:cubicBezTo>
                        <a:pt x="16" y="0"/>
                        <a:pt x="8" y="9"/>
                        <a:pt x="8" y="20"/>
                      </a:cubicBezTo>
                      <a:cubicBezTo>
                        <a:pt x="8" y="31"/>
                        <a:pt x="16" y="40"/>
                        <a:pt x="28" y="40"/>
                      </a:cubicBezTo>
                      <a:close/>
                    </a:path>
                  </a:pathLst>
                </a:custGeom>
                <a:grpFill/>
                <a:ln>
                  <a:noFill/>
                </a:ln>
                <a:effectLst/>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grpSp>
        </p:grpSp>
        <p:grpSp>
          <p:nvGrpSpPr>
            <p:cNvPr id="6" name="Group 5"/>
            <p:cNvGrpSpPr/>
            <p:nvPr/>
          </p:nvGrpSpPr>
          <p:grpSpPr>
            <a:xfrm>
              <a:off x="6642767" y="4068417"/>
              <a:ext cx="1540307" cy="441453"/>
              <a:chOff x="6832285" y="4068417"/>
              <a:chExt cx="1540307" cy="441453"/>
            </a:xfrm>
          </p:grpSpPr>
          <p:sp>
            <p:nvSpPr>
              <p:cNvPr id="220" name="TextBox 219"/>
              <p:cNvSpPr txBox="1">
                <a:spLocks noChangeArrowheads="1"/>
              </p:cNvSpPr>
              <p:nvPr/>
            </p:nvSpPr>
            <p:spPr bwMode="auto">
              <a:xfrm>
                <a:off x="6964294" y="4068417"/>
                <a:ext cx="1408298" cy="441453"/>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Enterprise</a:t>
                </a:r>
                <a:br>
                  <a:rPr lang="en-US" b="0" dirty="0" smtClean="0"/>
                </a:br>
                <a:r>
                  <a:rPr lang="en-US" b="0" dirty="0" smtClean="0"/>
                  <a:t>Applications</a:t>
                </a:r>
                <a:endParaRPr lang="en-US" b="0" dirty="0"/>
              </a:p>
            </p:txBody>
          </p:sp>
          <p:sp>
            <p:nvSpPr>
              <p:cNvPr id="223" name="Freeform 6"/>
              <p:cNvSpPr>
                <a:spLocks noEditPoints="1"/>
              </p:cNvSpPr>
              <p:nvPr/>
            </p:nvSpPr>
            <p:spPr bwMode="auto">
              <a:xfrm>
                <a:off x="6832285" y="4153667"/>
                <a:ext cx="134247" cy="270953"/>
              </a:xfrm>
              <a:custGeom>
                <a:avLst/>
                <a:gdLst>
                  <a:gd name="T0" fmla="*/ 103 w 116"/>
                  <a:gd name="T1" fmla="*/ 0 h 233"/>
                  <a:gd name="T2" fmla="*/ 14 w 116"/>
                  <a:gd name="T3" fmla="*/ 0 h 233"/>
                  <a:gd name="T4" fmla="*/ 0 w 116"/>
                  <a:gd name="T5" fmla="*/ 13 h 233"/>
                  <a:gd name="T6" fmla="*/ 0 w 116"/>
                  <a:gd name="T7" fmla="*/ 219 h 233"/>
                  <a:gd name="T8" fmla="*/ 14 w 116"/>
                  <a:gd name="T9" fmla="*/ 233 h 233"/>
                  <a:gd name="T10" fmla="*/ 103 w 116"/>
                  <a:gd name="T11" fmla="*/ 233 h 233"/>
                  <a:gd name="T12" fmla="*/ 116 w 116"/>
                  <a:gd name="T13" fmla="*/ 219 h 233"/>
                  <a:gd name="T14" fmla="*/ 116 w 116"/>
                  <a:gd name="T15" fmla="*/ 13 h 233"/>
                  <a:gd name="T16" fmla="*/ 103 w 116"/>
                  <a:gd name="T17" fmla="*/ 0 h 233"/>
                  <a:gd name="T18" fmla="*/ 58 w 116"/>
                  <a:gd name="T19" fmla="*/ 226 h 233"/>
                  <a:gd name="T20" fmla="*/ 40 w 116"/>
                  <a:gd name="T21" fmla="*/ 207 h 233"/>
                  <a:gd name="T22" fmla="*/ 58 w 116"/>
                  <a:gd name="T23" fmla="*/ 189 h 233"/>
                  <a:gd name="T24" fmla="*/ 76 w 116"/>
                  <a:gd name="T25" fmla="*/ 207 h 233"/>
                  <a:gd name="T26" fmla="*/ 58 w 116"/>
                  <a:gd name="T27" fmla="*/ 226 h 233"/>
                  <a:gd name="T28" fmla="*/ 107 w 116"/>
                  <a:gd name="T29" fmla="*/ 166 h 233"/>
                  <a:gd name="T30" fmla="*/ 96 w 116"/>
                  <a:gd name="T31" fmla="*/ 177 h 233"/>
                  <a:gd name="T32" fmla="*/ 21 w 116"/>
                  <a:gd name="T33" fmla="*/ 177 h 233"/>
                  <a:gd name="T34" fmla="*/ 9 w 116"/>
                  <a:gd name="T35" fmla="*/ 166 h 233"/>
                  <a:gd name="T36" fmla="*/ 9 w 116"/>
                  <a:gd name="T37" fmla="*/ 21 h 233"/>
                  <a:gd name="T38" fmla="*/ 21 w 116"/>
                  <a:gd name="T39" fmla="*/ 10 h 233"/>
                  <a:gd name="T40" fmla="*/ 96 w 116"/>
                  <a:gd name="T41" fmla="*/ 10 h 233"/>
                  <a:gd name="T42" fmla="*/ 107 w 116"/>
                  <a:gd name="T43" fmla="*/ 21 h 233"/>
                  <a:gd name="T44" fmla="*/ 107 w 116"/>
                  <a:gd name="T45"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233">
                    <a:moveTo>
                      <a:pt x="103" y="0"/>
                    </a:moveTo>
                    <a:cubicBezTo>
                      <a:pt x="14" y="0"/>
                      <a:pt x="14" y="0"/>
                      <a:pt x="14" y="0"/>
                    </a:cubicBezTo>
                    <a:cubicBezTo>
                      <a:pt x="6" y="0"/>
                      <a:pt x="0" y="6"/>
                      <a:pt x="0" y="13"/>
                    </a:cubicBezTo>
                    <a:cubicBezTo>
                      <a:pt x="0" y="219"/>
                      <a:pt x="0" y="219"/>
                      <a:pt x="0" y="219"/>
                    </a:cubicBezTo>
                    <a:cubicBezTo>
                      <a:pt x="0" y="227"/>
                      <a:pt x="6" y="233"/>
                      <a:pt x="14" y="233"/>
                    </a:cubicBezTo>
                    <a:cubicBezTo>
                      <a:pt x="103" y="233"/>
                      <a:pt x="103" y="233"/>
                      <a:pt x="103" y="233"/>
                    </a:cubicBezTo>
                    <a:cubicBezTo>
                      <a:pt x="110" y="233"/>
                      <a:pt x="116" y="227"/>
                      <a:pt x="116" y="219"/>
                    </a:cubicBezTo>
                    <a:cubicBezTo>
                      <a:pt x="116" y="13"/>
                      <a:pt x="116" y="13"/>
                      <a:pt x="116" y="13"/>
                    </a:cubicBezTo>
                    <a:cubicBezTo>
                      <a:pt x="116" y="6"/>
                      <a:pt x="110" y="0"/>
                      <a:pt x="103" y="0"/>
                    </a:cubicBezTo>
                    <a:close/>
                    <a:moveTo>
                      <a:pt x="58" y="226"/>
                    </a:moveTo>
                    <a:cubicBezTo>
                      <a:pt x="48" y="226"/>
                      <a:pt x="40" y="218"/>
                      <a:pt x="40" y="207"/>
                    </a:cubicBezTo>
                    <a:cubicBezTo>
                      <a:pt x="40" y="197"/>
                      <a:pt x="48" y="189"/>
                      <a:pt x="58" y="189"/>
                    </a:cubicBezTo>
                    <a:cubicBezTo>
                      <a:pt x="68" y="189"/>
                      <a:pt x="76" y="197"/>
                      <a:pt x="76" y="207"/>
                    </a:cubicBezTo>
                    <a:cubicBezTo>
                      <a:pt x="76" y="218"/>
                      <a:pt x="68" y="226"/>
                      <a:pt x="58" y="226"/>
                    </a:cubicBezTo>
                    <a:close/>
                    <a:moveTo>
                      <a:pt x="107" y="166"/>
                    </a:moveTo>
                    <a:cubicBezTo>
                      <a:pt x="107" y="172"/>
                      <a:pt x="102" y="177"/>
                      <a:pt x="96" y="177"/>
                    </a:cubicBezTo>
                    <a:cubicBezTo>
                      <a:pt x="21" y="177"/>
                      <a:pt x="21" y="177"/>
                      <a:pt x="21" y="177"/>
                    </a:cubicBezTo>
                    <a:cubicBezTo>
                      <a:pt x="14" y="177"/>
                      <a:pt x="9" y="172"/>
                      <a:pt x="9" y="166"/>
                    </a:cubicBezTo>
                    <a:cubicBezTo>
                      <a:pt x="9" y="21"/>
                      <a:pt x="9" y="21"/>
                      <a:pt x="9" y="21"/>
                    </a:cubicBezTo>
                    <a:cubicBezTo>
                      <a:pt x="9" y="15"/>
                      <a:pt x="14" y="10"/>
                      <a:pt x="21" y="10"/>
                    </a:cubicBezTo>
                    <a:cubicBezTo>
                      <a:pt x="96" y="10"/>
                      <a:pt x="96" y="10"/>
                      <a:pt x="96" y="10"/>
                    </a:cubicBezTo>
                    <a:cubicBezTo>
                      <a:pt x="102" y="10"/>
                      <a:pt x="107" y="15"/>
                      <a:pt x="107" y="21"/>
                    </a:cubicBezTo>
                    <a:lnTo>
                      <a:pt x="107"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l" rtl="0"/>
                <a:endParaRPr lang="en-US" dirty="0">
                  <a:latin typeface="Arial"/>
                  <a:ea typeface="+mn-ea"/>
                  <a:cs typeface="+mn-cs"/>
                </a:endParaRPr>
              </a:p>
            </p:txBody>
          </p:sp>
        </p:grpSp>
        <p:grpSp>
          <p:nvGrpSpPr>
            <p:cNvPr id="3" name="Group 2"/>
            <p:cNvGrpSpPr/>
            <p:nvPr/>
          </p:nvGrpSpPr>
          <p:grpSpPr>
            <a:xfrm>
              <a:off x="960924" y="4148889"/>
              <a:ext cx="970476" cy="280508"/>
              <a:chOff x="1212011" y="4148889"/>
              <a:chExt cx="970476" cy="280508"/>
            </a:xfrm>
          </p:grpSpPr>
          <p:sp>
            <p:nvSpPr>
              <p:cNvPr id="217" name="TextBox 216"/>
              <p:cNvSpPr txBox="1">
                <a:spLocks noChangeArrowheads="1"/>
              </p:cNvSpPr>
              <p:nvPr/>
            </p:nvSpPr>
            <p:spPr bwMode="auto">
              <a:xfrm>
                <a:off x="1492438" y="4151516"/>
                <a:ext cx="690049" cy="275254"/>
              </a:xfrm>
              <a:prstGeom prst="rect">
                <a:avLst/>
              </a:prstGeom>
              <a:noFill/>
              <a:ln w="9525">
                <a:noFill/>
                <a:miter lim="800000"/>
                <a:headEnd/>
                <a:tailEnd/>
              </a:ln>
              <a:effectLst/>
            </p:spPr>
            <p:txBody>
              <a:bodyPr wrap="square" tIns="72000" bIns="36000" anchor="ctr" anchorCtr="0">
                <a:spAutoFit/>
              </a:bodyPr>
              <a:lstStyle>
                <a:defPPr>
                  <a:defRPr lang="en-US"/>
                </a:defPPr>
                <a:lvl1pPr>
                  <a:lnSpc>
                    <a:spcPct val="90000"/>
                  </a:lnSpc>
                  <a:spcBef>
                    <a:spcPct val="40000"/>
                  </a:spcBef>
                  <a:buClr>
                    <a:srgbClr val="59B7D9"/>
                  </a:buClr>
                  <a:buSzPct val="100000"/>
                  <a:buFont typeface="Wingdings" pitchFamily="2" charset="2"/>
                  <a:buNone/>
                  <a:defRPr sz="1200" b="1">
                    <a:solidFill>
                      <a:srgbClr val="FFFFFF"/>
                    </a:solidFill>
                    <a:latin typeface="Arial" pitchFamily="34" charset="0"/>
                    <a:ea typeface="ＭＳ Ｐゴシック"/>
                    <a:cs typeface="ＭＳ Ｐゴシック"/>
                  </a:defRPr>
                </a:lvl1pPr>
              </a:lstStyle>
              <a:p>
                <a:r>
                  <a:rPr lang="en-US" b="0" dirty="0" smtClean="0"/>
                  <a:t>WebEx</a:t>
                </a:r>
                <a:endParaRPr lang="en-US" b="0" dirty="0"/>
              </a:p>
            </p:txBody>
          </p:sp>
          <p:sp>
            <p:nvSpPr>
              <p:cNvPr id="226" name="Freeform 12"/>
              <p:cNvSpPr>
                <a:spLocks noEditPoints="1"/>
              </p:cNvSpPr>
              <p:nvPr/>
            </p:nvSpPr>
            <p:spPr bwMode="auto">
              <a:xfrm>
                <a:off x="1212011" y="4148889"/>
                <a:ext cx="278652" cy="280508"/>
              </a:xfrm>
              <a:custGeom>
                <a:avLst/>
                <a:gdLst>
                  <a:gd name="T0" fmla="*/ 127 w 127"/>
                  <a:gd name="T1" fmla="*/ 64 h 128"/>
                  <a:gd name="T2" fmla="*/ 66 w 127"/>
                  <a:gd name="T3" fmla="*/ 0 h 128"/>
                  <a:gd name="T4" fmla="*/ 66 w 127"/>
                  <a:gd name="T5" fmla="*/ 0 h 128"/>
                  <a:gd name="T6" fmla="*/ 64 w 127"/>
                  <a:gd name="T7" fmla="*/ 0 h 128"/>
                  <a:gd name="T8" fmla="*/ 63 w 127"/>
                  <a:gd name="T9" fmla="*/ 0 h 128"/>
                  <a:gd name="T10" fmla="*/ 63 w 127"/>
                  <a:gd name="T11" fmla="*/ 0 h 128"/>
                  <a:gd name="T12" fmla="*/ 61 w 127"/>
                  <a:gd name="T13" fmla="*/ 0 h 128"/>
                  <a:gd name="T14" fmla="*/ 61 w 127"/>
                  <a:gd name="T15" fmla="*/ 0 h 128"/>
                  <a:gd name="T16" fmla="*/ 0 w 127"/>
                  <a:gd name="T17" fmla="*/ 64 h 128"/>
                  <a:gd name="T18" fmla="*/ 61 w 127"/>
                  <a:gd name="T19" fmla="*/ 128 h 128"/>
                  <a:gd name="T20" fmla="*/ 61 w 127"/>
                  <a:gd name="T21" fmla="*/ 128 h 128"/>
                  <a:gd name="T22" fmla="*/ 63 w 127"/>
                  <a:gd name="T23" fmla="*/ 128 h 128"/>
                  <a:gd name="T24" fmla="*/ 63 w 127"/>
                  <a:gd name="T25" fmla="*/ 128 h 128"/>
                  <a:gd name="T26" fmla="*/ 64 w 127"/>
                  <a:gd name="T27" fmla="*/ 128 h 128"/>
                  <a:gd name="T28" fmla="*/ 66 w 127"/>
                  <a:gd name="T29" fmla="*/ 128 h 128"/>
                  <a:gd name="T30" fmla="*/ 66 w 127"/>
                  <a:gd name="T31" fmla="*/ 128 h 128"/>
                  <a:gd name="T32" fmla="*/ 127 w 127"/>
                  <a:gd name="T33" fmla="*/ 64 h 128"/>
                  <a:gd name="T34" fmla="*/ 66 w 127"/>
                  <a:gd name="T35" fmla="*/ 124 h 128"/>
                  <a:gd name="T36" fmla="*/ 66 w 127"/>
                  <a:gd name="T37" fmla="*/ 4 h 128"/>
                  <a:gd name="T38" fmla="*/ 123 w 127"/>
                  <a:gd name="T39" fmla="*/ 64 h 128"/>
                  <a:gd name="T40" fmla="*/ 66 w 127"/>
                  <a:gd name="T41"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127" y="64"/>
                    </a:moveTo>
                    <a:cubicBezTo>
                      <a:pt x="127" y="29"/>
                      <a:pt x="100" y="1"/>
                      <a:pt x="66" y="0"/>
                    </a:cubicBezTo>
                    <a:cubicBezTo>
                      <a:pt x="66" y="0"/>
                      <a:pt x="66" y="0"/>
                      <a:pt x="66" y="0"/>
                    </a:cubicBezTo>
                    <a:cubicBezTo>
                      <a:pt x="64" y="0"/>
                      <a:pt x="64" y="0"/>
                      <a:pt x="64" y="0"/>
                    </a:cubicBezTo>
                    <a:cubicBezTo>
                      <a:pt x="64" y="0"/>
                      <a:pt x="64" y="0"/>
                      <a:pt x="63" y="0"/>
                    </a:cubicBezTo>
                    <a:cubicBezTo>
                      <a:pt x="63" y="0"/>
                      <a:pt x="63" y="0"/>
                      <a:pt x="63" y="0"/>
                    </a:cubicBezTo>
                    <a:cubicBezTo>
                      <a:pt x="61" y="0"/>
                      <a:pt x="61" y="0"/>
                      <a:pt x="61" y="0"/>
                    </a:cubicBezTo>
                    <a:cubicBezTo>
                      <a:pt x="61" y="0"/>
                      <a:pt x="61" y="0"/>
                      <a:pt x="61" y="0"/>
                    </a:cubicBezTo>
                    <a:cubicBezTo>
                      <a:pt x="27" y="1"/>
                      <a:pt x="0" y="29"/>
                      <a:pt x="0" y="64"/>
                    </a:cubicBezTo>
                    <a:cubicBezTo>
                      <a:pt x="0" y="98"/>
                      <a:pt x="27" y="126"/>
                      <a:pt x="61" y="128"/>
                    </a:cubicBezTo>
                    <a:cubicBezTo>
                      <a:pt x="61" y="128"/>
                      <a:pt x="61" y="128"/>
                      <a:pt x="61" y="128"/>
                    </a:cubicBezTo>
                    <a:cubicBezTo>
                      <a:pt x="63" y="128"/>
                      <a:pt x="63" y="128"/>
                      <a:pt x="63" y="128"/>
                    </a:cubicBezTo>
                    <a:cubicBezTo>
                      <a:pt x="63" y="128"/>
                      <a:pt x="63" y="128"/>
                      <a:pt x="63" y="128"/>
                    </a:cubicBezTo>
                    <a:cubicBezTo>
                      <a:pt x="64" y="128"/>
                      <a:pt x="64" y="128"/>
                      <a:pt x="64" y="128"/>
                    </a:cubicBezTo>
                    <a:cubicBezTo>
                      <a:pt x="66" y="128"/>
                      <a:pt x="66" y="128"/>
                      <a:pt x="66" y="128"/>
                    </a:cubicBezTo>
                    <a:cubicBezTo>
                      <a:pt x="66" y="128"/>
                      <a:pt x="66" y="128"/>
                      <a:pt x="66" y="128"/>
                    </a:cubicBezTo>
                    <a:cubicBezTo>
                      <a:pt x="100" y="126"/>
                      <a:pt x="127" y="98"/>
                      <a:pt x="127" y="64"/>
                    </a:cubicBezTo>
                    <a:close/>
                    <a:moveTo>
                      <a:pt x="66" y="124"/>
                    </a:moveTo>
                    <a:cubicBezTo>
                      <a:pt x="66" y="4"/>
                      <a:pt x="66" y="4"/>
                      <a:pt x="66" y="4"/>
                    </a:cubicBezTo>
                    <a:cubicBezTo>
                      <a:pt x="98" y="5"/>
                      <a:pt x="123" y="31"/>
                      <a:pt x="123" y="64"/>
                    </a:cubicBezTo>
                    <a:cubicBezTo>
                      <a:pt x="123" y="96"/>
                      <a:pt x="98" y="122"/>
                      <a:pt x="66" y="1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27" name="Group 226"/>
          <p:cNvGrpSpPr/>
          <p:nvPr/>
        </p:nvGrpSpPr>
        <p:grpSpPr>
          <a:xfrm>
            <a:off x="858022" y="5334000"/>
            <a:ext cx="292706" cy="256724"/>
            <a:chOff x="10109200" y="2506663"/>
            <a:chExt cx="2970213" cy="2605087"/>
          </a:xfrm>
          <a:solidFill>
            <a:schemeClr val="tx1"/>
          </a:solidFill>
        </p:grpSpPr>
        <p:sp>
          <p:nvSpPr>
            <p:cNvPr id="232" name="Freeform 22"/>
            <p:cNvSpPr>
              <a:spLocks/>
            </p:cNvSpPr>
            <p:nvPr/>
          </p:nvSpPr>
          <p:spPr bwMode="auto">
            <a:xfrm>
              <a:off x="10109200" y="3998913"/>
              <a:ext cx="2970213" cy="1112837"/>
            </a:xfrm>
            <a:custGeom>
              <a:avLst/>
              <a:gdLst>
                <a:gd name="T0" fmla="*/ 680 w 792"/>
                <a:gd name="T1" fmla="*/ 56 h 297"/>
                <a:gd name="T2" fmla="*/ 396 w 792"/>
                <a:gd name="T3" fmla="*/ 89 h 297"/>
                <a:gd name="T4" fmla="*/ 112 w 792"/>
                <a:gd name="T5" fmla="*/ 56 h 297"/>
                <a:gd name="T6" fmla="*/ 0 w 792"/>
                <a:gd name="T7" fmla="*/ 0 h 297"/>
                <a:gd name="T8" fmla="*/ 0 w 792"/>
                <a:gd name="T9" fmla="*/ 176 h 297"/>
                <a:gd name="T10" fmla="*/ 0 w 792"/>
                <a:gd name="T11" fmla="*/ 178 h 297"/>
                <a:gd name="T12" fmla="*/ 116 w 792"/>
                <a:gd name="T13" fmla="*/ 262 h 297"/>
                <a:gd name="T14" fmla="*/ 116 w 792"/>
                <a:gd name="T15" fmla="*/ 262 h 297"/>
                <a:gd name="T16" fmla="*/ 327 w 792"/>
                <a:gd name="T17" fmla="*/ 295 h 297"/>
                <a:gd name="T18" fmla="*/ 329 w 792"/>
                <a:gd name="T19" fmla="*/ 295 h 297"/>
                <a:gd name="T20" fmla="*/ 395 w 792"/>
                <a:gd name="T21" fmla="*/ 297 h 297"/>
                <a:gd name="T22" fmla="*/ 640 w 792"/>
                <a:gd name="T23" fmla="*/ 271 h 297"/>
                <a:gd name="T24" fmla="*/ 644 w 792"/>
                <a:gd name="T25" fmla="*/ 270 h 297"/>
                <a:gd name="T26" fmla="*/ 792 w 792"/>
                <a:gd name="T27" fmla="*/ 178 h 297"/>
                <a:gd name="T28" fmla="*/ 792 w 792"/>
                <a:gd name="T29" fmla="*/ 178 h 297"/>
                <a:gd name="T30" fmla="*/ 792 w 792"/>
                <a:gd name="T31" fmla="*/ 0 h 297"/>
                <a:gd name="T32" fmla="*/ 680 w 792"/>
                <a:gd name="T33" fmla="*/ 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2" h="297">
                  <a:moveTo>
                    <a:pt x="680" y="56"/>
                  </a:moveTo>
                  <a:cubicBezTo>
                    <a:pt x="604" y="78"/>
                    <a:pt x="503" y="89"/>
                    <a:pt x="396" y="89"/>
                  </a:cubicBezTo>
                  <a:cubicBezTo>
                    <a:pt x="289" y="89"/>
                    <a:pt x="188" y="78"/>
                    <a:pt x="112" y="56"/>
                  </a:cubicBezTo>
                  <a:cubicBezTo>
                    <a:pt x="58" y="41"/>
                    <a:pt x="20" y="22"/>
                    <a:pt x="0" y="0"/>
                  </a:cubicBezTo>
                  <a:cubicBezTo>
                    <a:pt x="0" y="176"/>
                    <a:pt x="0" y="176"/>
                    <a:pt x="0" y="176"/>
                  </a:cubicBezTo>
                  <a:cubicBezTo>
                    <a:pt x="0" y="177"/>
                    <a:pt x="0" y="178"/>
                    <a:pt x="0" y="178"/>
                  </a:cubicBezTo>
                  <a:cubicBezTo>
                    <a:pt x="0" y="211"/>
                    <a:pt x="44" y="240"/>
                    <a:pt x="116" y="262"/>
                  </a:cubicBezTo>
                  <a:cubicBezTo>
                    <a:pt x="116" y="262"/>
                    <a:pt x="116" y="262"/>
                    <a:pt x="116" y="262"/>
                  </a:cubicBezTo>
                  <a:cubicBezTo>
                    <a:pt x="172" y="279"/>
                    <a:pt x="245" y="290"/>
                    <a:pt x="327" y="295"/>
                  </a:cubicBezTo>
                  <a:cubicBezTo>
                    <a:pt x="329" y="295"/>
                    <a:pt x="329" y="295"/>
                    <a:pt x="329" y="295"/>
                  </a:cubicBezTo>
                  <a:cubicBezTo>
                    <a:pt x="351" y="296"/>
                    <a:pt x="372" y="297"/>
                    <a:pt x="395" y="297"/>
                  </a:cubicBezTo>
                  <a:cubicBezTo>
                    <a:pt x="487" y="297"/>
                    <a:pt x="573" y="287"/>
                    <a:pt x="640" y="271"/>
                  </a:cubicBezTo>
                  <a:cubicBezTo>
                    <a:pt x="644" y="270"/>
                    <a:pt x="644" y="270"/>
                    <a:pt x="644" y="270"/>
                  </a:cubicBezTo>
                  <a:cubicBezTo>
                    <a:pt x="734" y="248"/>
                    <a:pt x="792" y="215"/>
                    <a:pt x="792" y="178"/>
                  </a:cubicBezTo>
                  <a:cubicBezTo>
                    <a:pt x="792" y="178"/>
                    <a:pt x="792" y="178"/>
                    <a:pt x="792" y="178"/>
                  </a:cubicBezTo>
                  <a:cubicBezTo>
                    <a:pt x="792" y="0"/>
                    <a:pt x="792" y="0"/>
                    <a:pt x="792" y="0"/>
                  </a:cubicBezTo>
                  <a:cubicBezTo>
                    <a:pt x="772" y="22"/>
                    <a:pt x="734" y="41"/>
                    <a:pt x="680" y="56"/>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3"/>
            <p:cNvSpPr>
              <a:spLocks noEditPoints="1"/>
            </p:cNvSpPr>
            <p:nvPr/>
          </p:nvSpPr>
          <p:spPr bwMode="auto">
            <a:xfrm>
              <a:off x="10109200" y="2506663"/>
              <a:ext cx="2970213" cy="1765300"/>
            </a:xfrm>
            <a:custGeom>
              <a:avLst/>
              <a:gdLst>
                <a:gd name="T0" fmla="*/ 792 w 792"/>
                <a:gd name="T1" fmla="*/ 361 h 471"/>
                <a:gd name="T2" fmla="*/ 660 w 792"/>
                <a:gd name="T3" fmla="*/ 37 h 471"/>
                <a:gd name="T4" fmla="*/ 657 w 792"/>
                <a:gd name="T5" fmla="*/ 0 h 471"/>
                <a:gd name="T6" fmla="*/ 654 w 792"/>
                <a:gd name="T7" fmla="*/ 37 h 471"/>
                <a:gd name="T8" fmla="*/ 396 w 792"/>
                <a:gd name="T9" fmla="*/ 250 h 471"/>
                <a:gd name="T10" fmla="*/ 138 w 792"/>
                <a:gd name="T11" fmla="*/ 37 h 471"/>
                <a:gd name="T12" fmla="*/ 135 w 792"/>
                <a:gd name="T13" fmla="*/ 0 h 471"/>
                <a:gd name="T14" fmla="*/ 132 w 792"/>
                <a:gd name="T15" fmla="*/ 37 h 471"/>
                <a:gd name="T16" fmla="*/ 0 w 792"/>
                <a:gd name="T17" fmla="*/ 361 h 471"/>
                <a:gd name="T18" fmla="*/ 506 w 792"/>
                <a:gd name="T19" fmla="*/ 425 h 471"/>
                <a:gd name="T20" fmla="*/ 416 w 792"/>
                <a:gd name="T21" fmla="*/ 451 h 471"/>
                <a:gd name="T22" fmla="*/ 394 w 792"/>
                <a:gd name="T23" fmla="*/ 453 h 471"/>
                <a:gd name="T24" fmla="*/ 375 w 792"/>
                <a:gd name="T25" fmla="*/ 451 h 471"/>
                <a:gd name="T26" fmla="*/ 286 w 792"/>
                <a:gd name="T27" fmla="*/ 416 h 471"/>
                <a:gd name="T28" fmla="*/ 320 w 792"/>
                <a:gd name="T29" fmla="*/ 415 h 471"/>
                <a:gd name="T30" fmla="*/ 372 w 792"/>
                <a:gd name="T31" fmla="*/ 378 h 471"/>
                <a:gd name="T32" fmla="*/ 399 w 792"/>
                <a:gd name="T33" fmla="*/ 372 h 471"/>
                <a:gd name="T34" fmla="*/ 421 w 792"/>
                <a:gd name="T35" fmla="*/ 430 h 471"/>
                <a:gd name="T36" fmla="*/ 503 w 792"/>
                <a:gd name="T37" fmla="*/ 415 h 471"/>
                <a:gd name="T38" fmla="*/ 506 w 792"/>
                <a:gd name="T39" fmla="*/ 425 h 471"/>
                <a:gd name="T40" fmla="*/ 572 w 792"/>
                <a:gd name="T41" fmla="*/ 328 h 471"/>
                <a:gd name="T42" fmla="*/ 520 w 792"/>
                <a:gd name="T43" fmla="*/ 352 h 471"/>
                <a:gd name="T44" fmla="*/ 719 w 792"/>
                <a:gd name="T45" fmla="*/ 358 h 471"/>
                <a:gd name="T46" fmla="*/ 697 w 792"/>
                <a:gd name="T47" fmla="*/ 366 h 471"/>
                <a:gd name="T48" fmla="*/ 572 w 792"/>
                <a:gd name="T49" fmla="*/ 381 h 471"/>
                <a:gd name="T50" fmla="*/ 569 w 792"/>
                <a:gd name="T51" fmla="*/ 391 h 471"/>
                <a:gd name="T52" fmla="*/ 449 w 792"/>
                <a:gd name="T53" fmla="*/ 365 h 471"/>
                <a:gd name="T54" fmla="*/ 439 w 792"/>
                <a:gd name="T55" fmla="*/ 360 h 471"/>
                <a:gd name="T56" fmla="*/ 445 w 792"/>
                <a:gd name="T57" fmla="*/ 354 h 471"/>
                <a:gd name="T58" fmla="*/ 537 w 792"/>
                <a:gd name="T59" fmla="*/ 327 h 471"/>
                <a:gd name="T60" fmla="*/ 286 w 792"/>
                <a:gd name="T61" fmla="*/ 293 h 471"/>
                <a:gd name="T62" fmla="*/ 379 w 792"/>
                <a:gd name="T63" fmla="*/ 266 h 471"/>
                <a:gd name="T64" fmla="*/ 399 w 792"/>
                <a:gd name="T65" fmla="*/ 265 h 471"/>
                <a:gd name="T66" fmla="*/ 417 w 792"/>
                <a:gd name="T67" fmla="*/ 267 h 471"/>
                <a:gd name="T68" fmla="*/ 506 w 792"/>
                <a:gd name="T69" fmla="*/ 302 h 471"/>
                <a:gd name="T70" fmla="*/ 472 w 792"/>
                <a:gd name="T71" fmla="*/ 303 h 471"/>
                <a:gd name="T72" fmla="*/ 421 w 792"/>
                <a:gd name="T73" fmla="*/ 340 h 471"/>
                <a:gd name="T74" fmla="*/ 394 w 792"/>
                <a:gd name="T75" fmla="*/ 346 h 471"/>
                <a:gd name="T76" fmla="*/ 372 w 792"/>
                <a:gd name="T77" fmla="*/ 288 h 471"/>
                <a:gd name="T78" fmla="*/ 289 w 792"/>
                <a:gd name="T79" fmla="*/ 303 h 471"/>
                <a:gd name="T80" fmla="*/ 286 w 792"/>
                <a:gd name="T81" fmla="*/ 293 h 471"/>
                <a:gd name="T82" fmla="*/ 95 w 792"/>
                <a:gd name="T83" fmla="*/ 352 h 471"/>
                <a:gd name="T84" fmla="*/ 220 w 792"/>
                <a:gd name="T85" fmla="*/ 337 h 471"/>
                <a:gd name="T86" fmla="*/ 223 w 792"/>
                <a:gd name="T87" fmla="*/ 327 h 471"/>
                <a:gd name="T88" fmla="*/ 343 w 792"/>
                <a:gd name="T89" fmla="*/ 353 h 471"/>
                <a:gd name="T90" fmla="*/ 352 w 792"/>
                <a:gd name="T91" fmla="*/ 358 h 471"/>
                <a:gd name="T92" fmla="*/ 344 w 792"/>
                <a:gd name="T93" fmla="*/ 365 h 471"/>
                <a:gd name="T94" fmla="*/ 254 w 792"/>
                <a:gd name="T95" fmla="*/ 391 h 471"/>
                <a:gd name="T96" fmla="*/ 220 w 792"/>
                <a:gd name="T97" fmla="*/ 390 h 471"/>
                <a:gd name="T98" fmla="*/ 271 w 792"/>
                <a:gd name="T99" fmla="*/ 366 h 471"/>
                <a:gd name="T100" fmla="*/ 73 w 792"/>
                <a:gd name="T101" fmla="*/ 3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2" h="471">
                  <a:moveTo>
                    <a:pt x="396" y="471"/>
                  </a:moveTo>
                  <a:cubicBezTo>
                    <a:pt x="614" y="471"/>
                    <a:pt x="792" y="422"/>
                    <a:pt x="792" y="361"/>
                  </a:cubicBezTo>
                  <a:cubicBezTo>
                    <a:pt x="792" y="328"/>
                    <a:pt x="741" y="298"/>
                    <a:pt x="660" y="278"/>
                  </a:cubicBezTo>
                  <a:cubicBezTo>
                    <a:pt x="660" y="37"/>
                    <a:pt x="660" y="37"/>
                    <a:pt x="660" y="37"/>
                  </a:cubicBezTo>
                  <a:cubicBezTo>
                    <a:pt x="665" y="34"/>
                    <a:pt x="669" y="24"/>
                    <a:pt x="669" y="15"/>
                  </a:cubicBezTo>
                  <a:cubicBezTo>
                    <a:pt x="669" y="5"/>
                    <a:pt x="664" y="0"/>
                    <a:pt x="657" y="0"/>
                  </a:cubicBezTo>
                  <a:cubicBezTo>
                    <a:pt x="650" y="0"/>
                    <a:pt x="645" y="5"/>
                    <a:pt x="645" y="15"/>
                  </a:cubicBezTo>
                  <a:cubicBezTo>
                    <a:pt x="645" y="24"/>
                    <a:pt x="648" y="34"/>
                    <a:pt x="654" y="37"/>
                  </a:cubicBezTo>
                  <a:cubicBezTo>
                    <a:pt x="654" y="276"/>
                    <a:pt x="654" y="276"/>
                    <a:pt x="654" y="276"/>
                  </a:cubicBezTo>
                  <a:cubicBezTo>
                    <a:pt x="584" y="260"/>
                    <a:pt x="494" y="250"/>
                    <a:pt x="396" y="250"/>
                  </a:cubicBezTo>
                  <a:cubicBezTo>
                    <a:pt x="298" y="250"/>
                    <a:pt x="208" y="260"/>
                    <a:pt x="138" y="276"/>
                  </a:cubicBezTo>
                  <a:cubicBezTo>
                    <a:pt x="138" y="37"/>
                    <a:pt x="138" y="37"/>
                    <a:pt x="138" y="37"/>
                  </a:cubicBezTo>
                  <a:cubicBezTo>
                    <a:pt x="143" y="34"/>
                    <a:pt x="147" y="24"/>
                    <a:pt x="147" y="15"/>
                  </a:cubicBezTo>
                  <a:cubicBezTo>
                    <a:pt x="147" y="5"/>
                    <a:pt x="142" y="0"/>
                    <a:pt x="135" y="0"/>
                  </a:cubicBezTo>
                  <a:cubicBezTo>
                    <a:pt x="128" y="0"/>
                    <a:pt x="123" y="5"/>
                    <a:pt x="123" y="15"/>
                  </a:cubicBezTo>
                  <a:cubicBezTo>
                    <a:pt x="123" y="24"/>
                    <a:pt x="126" y="34"/>
                    <a:pt x="132" y="37"/>
                  </a:cubicBezTo>
                  <a:cubicBezTo>
                    <a:pt x="132" y="278"/>
                    <a:pt x="132" y="278"/>
                    <a:pt x="132" y="278"/>
                  </a:cubicBezTo>
                  <a:cubicBezTo>
                    <a:pt x="51" y="298"/>
                    <a:pt x="0" y="328"/>
                    <a:pt x="0" y="361"/>
                  </a:cubicBezTo>
                  <a:cubicBezTo>
                    <a:pt x="0" y="422"/>
                    <a:pt x="177" y="471"/>
                    <a:pt x="396" y="471"/>
                  </a:cubicBezTo>
                  <a:close/>
                  <a:moveTo>
                    <a:pt x="506" y="425"/>
                  </a:moveTo>
                  <a:cubicBezTo>
                    <a:pt x="417" y="451"/>
                    <a:pt x="417" y="451"/>
                    <a:pt x="417" y="451"/>
                  </a:cubicBezTo>
                  <a:cubicBezTo>
                    <a:pt x="417" y="451"/>
                    <a:pt x="416" y="451"/>
                    <a:pt x="416" y="451"/>
                  </a:cubicBezTo>
                  <a:cubicBezTo>
                    <a:pt x="412" y="452"/>
                    <a:pt x="405" y="453"/>
                    <a:pt x="399" y="453"/>
                  </a:cubicBezTo>
                  <a:cubicBezTo>
                    <a:pt x="394" y="453"/>
                    <a:pt x="394" y="453"/>
                    <a:pt x="394" y="453"/>
                  </a:cubicBezTo>
                  <a:cubicBezTo>
                    <a:pt x="388" y="453"/>
                    <a:pt x="383" y="453"/>
                    <a:pt x="379" y="452"/>
                  </a:cubicBezTo>
                  <a:cubicBezTo>
                    <a:pt x="378" y="451"/>
                    <a:pt x="376" y="451"/>
                    <a:pt x="375" y="451"/>
                  </a:cubicBezTo>
                  <a:cubicBezTo>
                    <a:pt x="286" y="425"/>
                    <a:pt x="286" y="425"/>
                    <a:pt x="286" y="425"/>
                  </a:cubicBezTo>
                  <a:cubicBezTo>
                    <a:pt x="277" y="422"/>
                    <a:pt x="277" y="418"/>
                    <a:pt x="286" y="416"/>
                  </a:cubicBezTo>
                  <a:cubicBezTo>
                    <a:pt x="289" y="415"/>
                    <a:pt x="289" y="415"/>
                    <a:pt x="289" y="415"/>
                  </a:cubicBezTo>
                  <a:cubicBezTo>
                    <a:pt x="298" y="412"/>
                    <a:pt x="312" y="412"/>
                    <a:pt x="320" y="415"/>
                  </a:cubicBezTo>
                  <a:cubicBezTo>
                    <a:pt x="372" y="430"/>
                    <a:pt x="372" y="430"/>
                    <a:pt x="372" y="430"/>
                  </a:cubicBezTo>
                  <a:cubicBezTo>
                    <a:pt x="372" y="378"/>
                    <a:pt x="372" y="378"/>
                    <a:pt x="372" y="378"/>
                  </a:cubicBezTo>
                  <a:cubicBezTo>
                    <a:pt x="372" y="375"/>
                    <a:pt x="382" y="372"/>
                    <a:pt x="394" y="372"/>
                  </a:cubicBezTo>
                  <a:cubicBezTo>
                    <a:pt x="399" y="372"/>
                    <a:pt x="399" y="372"/>
                    <a:pt x="399" y="372"/>
                  </a:cubicBezTo>
                  <a:cubicBezTo>
                    <a:pt x="411" y="372"/>
                    <a:pt x="421" y="375"/>
                    <a:pt x="421" y="378"/>
                  </a:cubicBezTo>
                  <a:cubicBezTo>
                    <a:pt x="421" y="430"/>
                    <a:pt x="421" y="430"/>
                    <a:pt x="421" y="430"/>
                  </a:cubicBezTo>
                  <a:cubicBezTo>
                    <a:pt x="472" y="415"/>
                    <a:pt x="472" y="415"/>
                    <a:pt x="472" y="415"/>
                  </a:cubicBezTo>
                  <a:cubicBezTo>
                    <a:pt x="480" y="412"/>
                    <a:pt x="494" y="412"/>
                    <a:pt x="503" y="415"/>
                  </a:cubicBezTo>
                  <a:cubicBezTo>
                    <a:pt x="506" y="416"/>
                    <a:pt x="506" y="416"/>
                    <a:pt x="506" y="416"/>
                  </a:cubicBezTo>
                  <a:cubicBezTo>
                    <a:pt x="514" y="418"/>
                    <a:pt x="514" y="422"/>
                    <a:pt x="506" y="425"/>
                  </a:cubicBezTo>
                  <a:close/>
                  <a:moveTo>
                    <a:pt x="569" y="327"/>
                  </a:moveTo>
                  <a:cubicBezTo>
                    <a:pt x="572" y="328"/>
                    <a:pt x="572" y="328"/>
                    <a:pt x="572" y="328"/>
                  </a:cubicBezTo>
                  <a:cubicBezTo>
                    <a:pt x="580" y="330"/>
                    <a:pt x="580" y="334"/>
                    <a:pt x="572" y="337"/>
                  </a:cubicBezTo>
                  <a:cubicBezTo>
                    <a:pt x="520" y="352"/>
                    <a:pt x="520" y="352"/>
                    <a:pt x="520" y="352"/>
                  </a:cubicBezTo>
                  <a:cubicBezTo>
                    <a:pt x="697" y="352"/>
                    <a:pt x="697" y="352"/>
                    <a:pt x="697" y="352"/>
                  </a:cubicBezTo>
                  <a:cubicBezTo>
                    <a:pt x="709" y="352"/>
                    <a:pt x="719" y="355"/>
                    <a:pt x="719" y="358"/>
                  </a:cubicBezTo>
                  <a:cubicBezTo>
                    <a:pt x="719" y="360"/>
                    <a:pt x="719" y="360"/>
                    <a:pt x="719" y="360"/>
                  </a:cubicBezTo>
                  <a:cubicBezTo>
                    <a:pt x="719" y="363"/>
                    <a:pt x="709" y="366"/>
                    <a:pt x="697" y="366"/>
                  </a:cubicBezTo>
                  <a:cubicBezTo>
                    <a:pt x="521" y="366"/>
                    <a:pt x="521" y="366"/>
                    <a:pt x="521" y="366"/>
                  </a:cubicBezTo>
                  <a:cubicBezTo>
                    <a:pt x="572" y="381"/>
                    <a:pt x="572" y="381"/>
                    <a:pt x="572" y="381"/>
                  </a:cubicBezTo>
                  <a:cubicBezTo>
                    <a:pt x="580" y="384"/>
                    <a:pt x="580" y="388"/>
                    <a:pt x="572" y="390"/>
                  </a:cubicBezTo>
                  <a:cubicBezTo>
                    <a:pt x="569" y="391"/>
                    <a:pt x="569" y="391"/>
                    <a:pt x="569" y="391"/>
                  </a:cubicBezTo>
                  <a:cubicBezTo>
                    <a:pt x="560" y="394"/>
                    <a:pt x="546" y="394"/>
                    <a:pt x="537" y="391"/>
                  </a:cubicBezTo>
                  <a:cubicBezTo>
                    <a:pt x="449" y="365"/>
                    <a:pt x="449" y="365"/>
                    <a:pt x="449" y="365"/>
                  </a:cubicBezTo>
                  <a:cubicBezTo>
                    <a:pt x="448" y="365"/>
                    <a:pt x="448" y="365"/>
                    <a:pt x="448" y="365"/>
                  </a:cubicBezTo>
                  <a:cubicBezTo>
                    <a:pt x="443" y="363"/>
                    <a:pt x="439" y="362"/>
                    <a:pt x="439" y="360"/>
                  </a:cubicBezTo>
                  <a:cubicBezTo>
                    <a:pt x="439" y="358"/>
                    <a:pt x="439" y="358"/>
                    <a:pt x="439" y="358"/>
                  </a:cubicBezTo>
                  <a:cubicBezTo>
                    <a:pt x="439" y="357"/>
                    <a:pt x="442" y="355"/>
                    <a:pt x="445" y="354"/>
                  </a:cubicBezTo>
                  <a:cubicBezTo>
                    <a:pt x="446" y="354"/>
                    <a:pt x="447" y="353"/>
                    <a:pt x="449" y="353"/>
                  </a:cubicBezTo>
                  <a:cubicBezTo>
                    <a:pt x="537" y="327"/>
                    <a:pt x="537" y="327"/>
                    <a:pt x="537" y="327"/>
                  </a:cubicBezTo>
                  <a:cubicBezTo>
                    <a:pt x="546" y="324"/>
                    <a:pt x="560" y="324"/>
                    <a:pt x="569" y="327"/>
                  </a:cubicBezTo>
                  <a:close/>
                  <a:moveTo>
                    <a:pt x="286" y="293"/>
                  </a:moveTo>
                  <a:cubicBezTo>
                    <a:pt x="375" y="267"/>
                    <a:pt x="375" y="267"/>
                    <a:pt x="375" y="267"/>
                  </a:cubicBezTo>
                  <a:cubicBezTo>
                    <a:pt x="376" y="267"/>
                    <a:pt x="378" y="267"/>
                    <a:pt x="379" y="266"/>
                  </a:cubicBezTo>
                  <a:cubicBezTo>
                    <a:pt x="383" y="265"/>
                    <a:pt x="388" y="265"/>
                    <a:pt x="394" y="265"/>
                  </a:cubicBezTo>
                  <a:cubicBezTo>
                    <a:pt x="399" y="265"/>
                    <a:pt x="399" y="265"/>
                    <a:pt x="399" y="265"/>
                  </a:cubicBezTo>
                  <a:cubicBezTo>
                    <a:pt x="405" y="265"/>
                    <a:pt x="412" y="265"/>
                    <a:pt x="416" y="267"/>
                  </a:cubicBezTo>
                  <a:cubicBezTo>
                    <a:pt x="416" y="267"/>
                    <a:pt x="417" y="267"/>
                    <a:pt x="417" y="267"/>
                  </a:cubicBezTo>
                  <a:cubicBezTo>
                    <a:pt x="506" y="293"/>
                    <a:pt x="506" y="293"/>
                    <a:pt x="506" y="293"/>
                  </a:cubicBezTo>
                  <a:cubicBezTo>
                    <a:pt x="514" y="296"/>
                    <a:pt x="514" y="300"/>
                    <a:pt x="506" y="302"/>
                  </a:cubicBezTo>
                  <a:cubicBezTo>
                    <a:pt x="503" y="303"/>
                    <a:pt x="503" y="303"/>
                    <a:pt x="503" y="303"/>
                  </a:cubicBezTo>
                  <a:cubicBezTo>
                    <a:pt x="494" y="306"/>
                    <a:pt x="480" y="306"/>
                    <a:pt x="472" y="303"/>
                  </a:cubicBezTo>
                  <a:cubicBezTo>
                    <a:pt x="421" y="288"/>
                    <a:pt x="421" y="288"/>
                    <a:pt x="421" y="288"/>
                  </a:cubicBezTo>
                  <a:cubicBezTo>
                    <a:pt x="421" y="340"/>
                    <a:pt x="421" y="340"/>
                    <a:pt x="421" y="340"/>
                  </a:cubicBezTo>
                  <a:cubicBezTo>
                    <a:pt x="421" y="343"/>
                    <a:pt x="411" y="346"/>
                    <a:pt x="399" y="346"/>
                  </a:cubicBezTo>
                  <a:cubicBezTo>
                    <a:pt x="394" y="346"/>
                    <a:pt x="394" y="346"/>
                    <a:pt x="394" y="346"/>
                  </a:cubicBezTo>
                  <a:cubicBezTo>
                    <a:pt x="382" y="346"/>
                    <a:pt x="372" y="343"/>
                    <a:pt x="372" y="340"/>
                  </a:cubicBezTo>
                  <a:cubicBezTo>
                    <a:pt x="372" y="288"/>
                    <a:pt x="372" y="288"/>
                    <a:pt x="372" y="288"/>
                  </a:cubicBezTo>
                  <a:cubicBezTo>
                    <a:pt x="320" y="303"/>
                    <a:pt x="320" y="303"/>
                    <a:pt x="320" y="303"/>
                  </a:cubicBezTo>
                  <a:cubicBezTo>
                    <a:pt x="312" y="306"/>
                    <a:pt x="298" y="306"/>
                    <a:pt x="289" y="303"/>
                  </a:cubicBezTo>
                  <a:cubicBezTo>
                    <a:pt x="286" y="302"/>
                    <a:pt x="286" y="302"/>
                    <a:pt x="286" y="302"/>
                  </a:cubicBezTo>
                  <a:cubicBezTo>
                    <a:pt x="277" y="300"/>
                    <a:pt x="277" y="296"/>
                    <a:pt x="286" y="293"/>
                  </a:cubicBezTo>
                  <a:close/>
                  <a:moveTo>
                    <a:pt x="73" y="358"/>
                  </a:moveTo>
                  <a:cubicBezTo>
                    <a:pt x="73" y="355"/>
                    <a:pt x="83" y="352"/>
                    <a:pt x="95" y="352"/>
                  </a:cubicBezTo>
                  <a:cubicBezTo>
                    <a:pt x="272" y="352"/>
                    <a:pt x="272" y="352"/>
                    <a:pt x="272" y="352"/>
                  </a:cubicBezTo>
                  <a:cubicBezTo>
                    <a:pt x="220" y="337"/>
                    <a:pt x="220" y="337"/>
                    <a:pt x="220" y="337"/>
                  </a:cubicBezTo>
                  <a:cubicBezTo>
                    <a:pt x="212" y="334"/>
                    <a:pt x="212" y="330"/>
                    <a:pt x="220" y="328"/>
                  </a:cubicBezTo>
                  <a:cubicBezTo>
                    <a:pt x="223" y="327"/>
                    <a:pt x="223" y="327"/>
                    <a:pt x="223" y="327"/>
                  </a:cubicBezTo>
                  <a:cubicBezTo>
                    <a:pt x="232" y="324"/>
                    <a:pt x="246" y="324"/>
                    <a:pt x="254" y="327"/>
                  </a:cubicBezTo>
                  <a:cubicBezTo>
                    <a:pt x="343" y="353"/>
                    <a:pt x="343" y="353"/>
                    <a:pt x="343" y="353"/>
                  </a:cubicBezTo>
                  <a:cubicBezTo>
                    <a:pt x="344" y="353"/>
                    <a:pt x="345" y="354"/>
                    <a:pt x="346" y="354"/>
                  </a:cubicBezTo>
                  <a:cubicBezTo>
                    <a:pt x="350" y="355"/>
                    <a:pt x="352" y="357"/>
                    <a:pt x="352" y="358"/>
                  </a:cubicBezTo>
                  <a:cubicBezTo>
                    <a:pt x="352" y="360"/>
                    <a:pt x="352" y="360"/>
                    <a:pt x="352" y="360"/>
                  </a:cubicBezTo>
                  <a:cubicBezTo>
                    <a:pt x="352" y="362"/>
                    <a:pt x="349" y="363"/>
                    <a:pt x="344" y="365"/>
                  </a:cubicBezTo>
                  <a:cubicBezTo>
                    <a:pt x="344" y="365"/>
                    <a:pt x="344" y="365"/>
                    <a:pt x="343" y="365"/>
                  </a:cubicBezTo>
                  <a:cubicBezTo>
                    <a:pt x="254" y="391"/>
                    <a:pt x="254" y="391"/>
                    <a:pt x="254" y="391"/>
                  </a:cubicBezTo>
                  <a:cubicBezTo>
                    <a:pt x="246" y="394"/>
                    <a:pt x="232" y="394"/>
                    <a:pt x="223" y="391"/>
                  </a:cubicBezTo>
                  <a:cubicBezTo>
                    <a:pt x="220" y="390"/>
                    <a:pt x="220" y="390"/>
                    <a:pt x="220" y="390"/>
                  </a:cubicBezTo>
                  <a:cubicBezTo>
                    <a:pt x="212" y="388"/>
                    <a:pt x="212" y="384"/>
                    <a:pt x="220" y="381"/>
                  </a:cubicBezTo>
                  <a:cubicBezTo>
                    <a:pt x="271" y="366"/>
                    <a:pt x="271" y="366"/>
                    <a:pt x="271" y="366"/>
                  </a:cubicBezTo>
                  <a:cubicBezTo>
                    <a:pt x="95" y="366"/>
                    <a:pt x="95" y="366"/>
                    <a:pt x="95" y="366"/>
                  </a:cubicBezTo>
                  <a:cubicBezTo>
                    <a:pt x="83" y="366"/>
                    <a:pt x="73" y="363"/>
                    <a:pt x="73" y="360"/>
                  </a:cubicBezTo>
                  <a:lnTo>
                    <a:pt x="73" y="35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464"/>
          <p:cNvGrpSpPr/>
          <p:nvPr/>
        </p:nvGrpSpPr>
        <p:grpSpPr>
          <a:xfrm>
            <a:off x="2162195" y="5361672"/>
            <a:ext cx="289412" cy="205190"/>
            <a:chOff x="7332663" y="3046413"/>
            <a:chExt cx="9712325" cy="6888162"/>
          </a:xfrm>
          <a:solidFill>
            <a:schemeClr val="tx1"/>
          </a:solidFill>
          <a:effectLst/>
        </p:grpSpPr>
        <p:sp>
          <p:nvSpPr>
            <p:cNvPr id="229" name="Freeform 228"/>
            <p:cNvSpPr>
              <a:spLocks/>
            </p:cNvSpPr>
            <p:nvPr/>
          </p:nvSpPr>
          <p:spPr bwMode="auto">
            <a:xfrm>
              <a:off x="7332663" y="3046413"/>
              <a:ext cx="9712325" cy="2898775"/>
            </a:xfrm>
            <a:custGeom>
              <a:avLst/>
              <a:gdLst>
                <a:gd name="T0" fmla="*/ 0 w 2590"/>
                <a:gd name="T1" fmla="*/ 542 h 773"/>
                <a:gd name="T2" fmla="*/ 231 w 2590"/>
                <a:gd name="T3" fmla="*/ 773 h 773"/>
                <a:gd name="T4" fmla="*/ 1295 w 2590"/>
                <a:gd name="T5" fmla="*/ 327 h 773"/>
                <a:gd name="T6" fmla="*/ 2359 w 2590"/>
                <a:gd name="T7" fmla="*/ 773 h 773"/>
                <a:gd name="T8" fmla="*/ 2590 w 2590"/>
                <a:gd name="T9" fmla="*/ 542 h 773"/>
                <a:gd name="T10" fmla="*/ 1295 w 2590"/>
                <a:gd name="T11" fmla="*/ 0 h 773"/>
                <a:gd name="T12" fmla="*/ 0 w 2590"/>
                <a:gd name="T13" fmla="*/ 542 h 773"/>
              </a:gdLst>
              <a:ahLst/>
              <a:cxnLst>
                <a:cxn ang="0">
                  <a:pos x="T0" y="T1"/>
                </a:cxn>
                <a:cxn ang="0">
                  <a:pos x="T2" y="T3"/>
                </a:cxn>
                <a:cxn ang="0">
                  <a:pos x="T4" y="T5"/>
                </a:cxn>
                <a:cxn ang="0">
                  <a:pos x="T6" y="T7"/>
                </a:cxn>
                <a:cxn ang="0">
                  <a:pos x="T8" y="T9"/>
                </a:cxn>
                <a:cxn ang="0">
                  <a:pos x="T10" y="T11"/>
                </a:cxn>
                <a:cxn ang="0">
                  <a:pos x="T12" y="T13"/>
                </a:cxn>
              </a:cxnLst>
              <a:rect l="0" t="0" r="r" b="b"/>
              <a:pathLst>
                <a:path w="2590" h="773">
                  <a:moveTo>
                    <a:pt x="0" y="542"/>
                  </a:moveTo>
                  <a:cubicBezTo>
                    <a:pt x="231" y="773"/>
                    <a:pt x="231" y="773"/>
                    <a:pt x="231" y="773"/>
                  </a:cubicBezTo>
                  <a:cubicBezTo>
                    <a:pt x="502" y="497"/>
                    <a:pt x="879" y="327"/>
                    <a:pt x="1295" y="327"/>
                  </a:cubicBezTo>
                  <a:cubicBezTo>
                    <a:pt x="1711" y="327"/>
                    <a:pt x="2088" y="497"/>
                    <a:pt x="2359" y="773"/>
                  </a:cubicBezTo>
                  <a:cubicBezTo>
                    <a:pt x="2590" y="542"/>
                    <a:pt x="2590" y="542"/>
                    <a:pt x="2590" y="542"/>
                  </a:cubicBezTo>
                  <a:cubicBezTo>
                    <a:pt x="2260" y="207"/>
                    <a:pt x="1801" y="0"/>
                    <a:pt x="1295" y="0"/>
                  </a:cubicBezTo>
                  <a:cubicBezTo>
                    <a:pt x="789" y="0"/>
                    <a:pt x="330" y="207"/>
                    <a:pt x="0" y="542"/>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29"/>
            <p:cNvSpPr>
              <a:spLocks/>
            </p:cNvSpPr>
            <p:nvPr/>
          </p:nvSpPr>
          <p:spPr bwMode="auto">
            <a:xfrm>
              <a:off x="9064625" y="5494338"/>
              <a:ext cx="6246813" cy="2179637"/>
            </a:xfrm>
            <a:custGeom>
              <a:avLst/>
              <a:gdLst>
                <a:gd name="T0" fmla="*/ 0 w 1666"/>
                <a:gd name="T1" fmla="*/ 350 h 581"/>
                <a:gd name="T2" fmla="*/ 231 w 1666"/>
                <a:gd name="T3" fmla="*/ 581 h 581"/>
                <a:gd name="T4" fmla="*/ 231 w 1666"/>
                <a:gd name="T5" fmla="*/ 581 h 581"/>
                <a:gd name="T6" fmla="*/ 790 w 1666"/>
                <a:gd name="T7" fmla="*/ 328 h 581"/>
                <a:gd name="T8" fmla="*/ 833 w 1666"/>
                <a:gd name="T9" fmla="*/ 327 h 581"/>
                <a:gd name="T10" fmla="*/ 876 w 1666"/>
                <a:gd name="T11" fmla="*/ 328 h 581"/>
                <a:gd name="T12" fmla="*/ 1436 w 1666"/>
                <a:gd name="T13" fmla="*/ 581 h 581"/>
                <a:gd name="T14" fmla="*/ 1436 w 1666"/>
                <a:gd name="T15" fmla="*/ 581 h 581"/>
                <a:gd name="T16" fmla="*/ 1666 w 1666"/>
                <a:gd name="T17" fmla="*/ 350 h 581"/>
                <a:gd name="T18" fmla="*/ 833 w 1666"/>
                <a:gd name="T19" fmla="*/ 0 h 581"/>
                <a:gd name="T20" fmla="*/ 0 w 1666"/>
                <a:gd name="T21" fmla="*/ 3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581">
                  <a:moveTo>
                    <a:pt x="0" y="350"/>
                  </a:moveTo>
                  <a:cubicBezTo>
                    <a:pt x="231" y="581"/>
                    <a:pt x="231" y="581"/>
                    <a:pt x="231" y="581"/>
                  </a:cubicBezTo>
                  <a:cubicBezTo>
                    <a:pt x="231" y="581"/>
                    <a:pt x="231" y="581"/>
                    <a:pt x="231" y="581"/>
                  </a:cubicBezTo>
                  <a:cubicBezTo>
                    <a:pt x="374" y="434"/>
                    <a:pt x="571" y="339"/>
                    <a:pt x="790" y="328"/>
                  </a:cubicBezTo>
                  <a:cubicBezTo>
                    <a:pt x="804" y="327"/>
                    <a:pt x="819" y="327"/>
                    <a:pt x="833" y="327"/>
                  </a:cubicBezTo>
                  <a:cubicBezTo>
                    <a:pt x="848" y="327"/>
                    <a:pt x="862" y="327"/>
                    <a:pt x="876" y="328"/>
                  </a:cubicBezTo>
                  <a:cubicBezTo>
                    <a:pt x="1095" y="339"/>
                    <a:pt x="1292" y="434"/>
                    <a:pt x="1436" y="581"/>
                  </a:cubicBezTo>
                  <a:cubicBezTo>
                    <a:pt x="1436" y="581"/>
                    <a:pt x="1436" y="581"/>
                    <a:pt x="1436" y="581"/>
                  </a:cubicBezTo>
                  <a:cubicBezTo>
                    <a:pt x="1666" y="350"/>
                    <a:pt x="1666" y="350"/>
                    <a:pt x="1666" y="350"/>
                  </a:cubicBezTo>
                  <a:cubicBezTo>
                    <a:pt x="1454" y="135"/>
                    <a:pt x="1159" y="0"/>
                    <a:pt x="833" y="0"/>
                  </a:cubicBezTo>
                  <a:cubicBezTo>
                    <a:pt x="507" y="0"/>
                    <a:pt x="212" y="135"/>
                    <a:pt x="0" y="35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30"/>
            <p:cNvSpPr>
              <a:spLocks/>
            </p:cNvSpPr>
            <p:nvPr/>
          </p:nvSpPr>
          <p:spPr bwMode="auto">
            <a:xfrm>
              <a:off x="10793413" y="7947025"/>
              <a:ext cx="2789238" cy="1987550"/>
            </a:xfrm>
            <a:custGeom>
              <a:avLst/>
              <a:gdLst>
                <a:gd name="T0" fmla="*/ 0 w 744"/>
                <a:gd name="T1" fmla="*/ 158 h 530"/>
                <a:gd name="T2" fmla="*/ 231 w 744"/>
                <a:gd name="T3" fmla="*/ 389 h 530"/>
                <a:gd name="T4" fmla="*/ 372 w 744"/>
                <a:gd name="T5" fmla="*/ 530 h 530"/>
                <a:gd name="T6" fmla="*/ 513 w 744"/>
                <a:gd name="T7" fmla="*/ 389 h 530"/>
                <a:gd name="T8" fmla="*/ 744 w 744"/>
                <a:gd name="T9" fmla="*/ 158 h 530"/>
                <a:gd name="T10" fmla="*/ 372 w 744"/>
                <a:gd name="T11" fmla="*/ 0 h 530"/>
                <a:gd name="T12" fmla="*/ 0 w 744"/>
                <a:gd name="T13" fmla="*/ 158 h 530"/>
              </a:gdLst>
              <a:ahLst/>
              <a:cxnLst>
                <a:cxn ang="0">
                  <a:pos x="T0" y="T1"/>
                </a:cxn>
                <a:cxn ang="0">
                  <a:pos x="T2" y="T3"/>
                </a:cxn>
                <a:cxn ang="0">
                  <a:pos x="T4" y="T5"/>
                </a:cxn>
                <a:cxn ang="0">
                  <a:pos x="T6" y="T7"/>
                </a:cxn>
                <a:cxn ang="0">
                  <a:pos x="T8" y="T9"/>
                </a:cxn>
                <a:cxn ang="0">
                  <a:pos x="T10" y="T11"/>
                </a:cxn>
                <a:cxn ang="0">
                  <a:pos x="T12" y="T13"/>
                </a:cxn>
              </a:cxnLst>
              <a:rect l="0" t="0" r="r" b="b"/>
              <a:pathLst>
                <a:path w="744" h="530">
                  <a:moveTo>
                    <a:pt x="0" y="158"/>
                  </a:moveTo>
                  <a:cubicBezTo>
                    <a:pt x="231" y="389"/>
                    <a:pt x="231" y="389"/>
                    <a:pt x="231" y="389"/>
                  </a:cubicBezTo>
                  <a:cubicBezTo>
                    <a:pt x="372" y="530"/>
                    <a:pt x="372" y="530"/>
                    <a:pt x="372" y="530"/>
                  </a:cubicBezTo>
                  <a:cubicBezTo>
                    <a:pt x="513" y="389"/>
                    <a:pt x="513" y="389"/>
                    <a:pt x="513" y="389"/>
                  </a:cubicBezTo>
                  <a:cubicBezTo>
                    <a:pt x="744" y="158"/>
                    <a:pt x="744" y="158"/>
                    <a:pt x="744" y="158"/>
                  </a:cubicBezTo>
                  <a:cubicBezTo>
                    <a:pt x="650" y="60"/>
                    <a:pt x="518" y="0"/>
                    <a:pt x="372" y="0"/>
                  </a:cubicBezTo>
                  <a:cubicBezTo>
                    <a:pt x="226" y="0"/>
                    <a:pt x="94" y="60"/>
                    <a:pt x="0" y="15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26"/>
          <p:cNvGrpSpPr/>
          <p:nvPr/>
        </p:nvGrpSpPr>
        <p:grpSpPr>
          <a:xfrm>
            <a:off x="3701801" y="5291513"/>
            <a:ext cx="343602" cy="351088"/>
            <a:chOff x="734284" y="1272055"/>
            <a:chExt cx="587689" cy="600493"/>
          </a:xfrm>
          <a:solidFill>
            <a:schemeClr val="tx1"/>
          </a:solidFill>
        </p:grpSpPr>
        <p:sp>
          <p:nvSpPr>
            <p:cNvPr id="119" name="Freeform 118"/>
            <p:cNvSpPr>
              <a:spLocks noEditPoints="1"/>
            </p:cNvSpPr>
            <p:nvPr/>
          </p:nvSpPr>
          <p:spPr bwMode="auto">
            <a:xfrm>
              <a:off x="1114638"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20" name="Freeform 119"/>
            <p:cNvSpPr>
              <a:spLocks noEditPoints="1"/>
            </p:cNvSpPr>
            <p:nvPr/>
          </p:nvSpPr>
          <p:spPr bwMode="auto">
            <a:xfrm>
              <a:off x="734284"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21" name="Freeform 120"/>
            <p:cNvSpPr>
              <a:spLocks noEditPoints="1"/>
            </p:cNvSpPr>
            <p:nvPr/>
          </p:nvSpPr>
          <p:spPr bwMode="auto">
            <a:xfrm>
              <a:off x="898265" y="1272055"/>
              <a:ext cx="261737" cy="60049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grpSp>
      <p:grpSp>
        <p:nvGrpSpPr>
          <p:cNvPr id="122" name="Group 23"/>
          <p:cNvGrpSpPr/>
          <p:nvPr/>
        </p:nvGrpSpPr>
        <p:grpSpPr>
          <a:xfrm>
            <a:off x="2024931" y="4755029"/>
            <a:ext cx="261872" cy="262088"/>
            <a:chOff x="-1687512" y="-1771651"/>
            <a:chExt cx="1931988" cy="1933576"/>
          </a:xfrm>
          <a:solidFill>
            <a:schemeClr val="tx1"/>
          </a:solidFill>
          <a:effectLst/>
        </p:grpSpPr>
        <p:sp>
          <p:nvSpPr>
            <p:cNvPr id="123" name="Freeform 122"/>
            <p:cNvSpPr>
              <a:spLocks/>
            </p:cNvSpPr>
            <p:nvPr/>
          </p:nvSpPr>
          <p:spPr bwMode="auto">
            <a:xfrm>
              <a:off x="-879475" y="-1238250"/>
              <a:ext cx="1123950" cy="1398588"/>
            </a:xfrm>
            <a:custGeom>
              <a:avLst/>
              <a:gdLst>
                <a:gd name="T0" fmla="*/ 371 w 1119"/>
                <a:gd name="T1" fmla="*/ 805 h 1393"/>
                <a:gd name="T2" fmla="*/ 0 w 1119"/>
                <a:gd name="T3" fmla="*/ 1393 h 1393"/>
                <a:gd name="T4" fmla="*/ 217 w 1119"/>
                <a:gd name="T5" fmla="*/ 1393 h 1393"/>
                <a:gd name="T6" fmla="*/ 574 w 1119"/>
                <a:gd name="T7" fmla="*/ 854 h 1393"/>
                <a:gd name="T8" fmla="*/ 1119 w 1119"/>
                <a:gd name="T9" fmla="*/ 256 h 1393"/>
                <a:gd name="T10" fmla="*/ 1119 w 1119"/>
                <a:gd name="T11" fmla="*/ 0 h 1393"/>
                <a:gd name="T12" fmla="*/ 371 w 1119"/>
                <a:gd name="T13" fmla="*/ 805 h 1393"/>
              </a:gdLst>
              <a:ahLst/>
              <a:cxnLst>
                <a:cxn ang="0">
                  <a:pos x="T0" y="T1"/>
                </a:cxn>
                <a:cxn ang="0">
                  <a:pos x="T2" y="T3"/>
                </a:cxn>
                <a:cxn ang="0">
                  <a:pos x="T4" y="T5"/>
                </a:cxn>
                <a:cxn ang="0">
                  <a:pos x="T6" y="T7"/>
                </a:cxn>
                <a:cxn ang="0">
                  <a:pos x="T8" y="T9"/>
                </a:cxn>
                <a:cxn ang="0">
                  <a:pos x="T10" y="T11"/>
                </a:cxn>
                <a:cxn ang="0">
                  <a:pos x="T12" y="T13"/>
                </a:cxn>
              </a:cxnLst>
              <a:rect l="0" t="0" r="r" b="b"/>
              <a:pathLst>
                <a:path w="1119" h="1393">
                  <a:moveTo>
                    <a:pt x="371" y="805"/>
                  </a:moveTo>
                  <a:cubicBezTo>
                    <a:pt x="250" y="973"/>
                    <a:pt x="126" y="1171"/>
                    <a:pt x="0" y="1393"/>
                  </a:cubicBezTo>
                  <a:cubicBezTo>
                    <a:pt x="217" y="1393"/>
                    <a:pt x="217" y="1393"/>
                    <a:pt x="217" y="1393"/>
                  </a:cubicBezTo>
                  <a:cubicBezTo>
                    <a:pt x="338" y="1190"/>
                    <a:pt x="458" y="1009"/>
                    <a:pt x="574" y="854"/>
                  </a:cubicBezTo>
                  <a:cubicBezTo>
                    <a:pt x="720" y="660"/>
                    <a:pt x="903" y="459"/>
                    <a:pt x="1119" y="256"/>
                  </a:cubicBezTo>
                  <a:cubicBezTo>
                    <a:pt x="1119" y="0"/>
                    <a:pt x="1119" y="0"/>
                    <a:pt x="1119" y="0"/>
                  </a:cubicBezTo>
                  <a:cubicBezTo>
                    <a:pt x="808" y="276"/>
                    <a:pt x="556" y="546"/>
                    <a:pt x="371" y="80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4" name="Freeform 123"/>
            <p:cNvSpPr>
              <a:spLocks/>
            </p:cNvSpPr>
            <p:nvPr/>
          </p:nvSpPr>
          <p:spPr bwMode="auto">
            <a:xfrm>
              <a:off x="-1687512" y="-1771651"/>
              <a:ext cx="1050925" cy="1341438"/>
            </a:xfrm>
            <a:custGeom>
              <a:avLst/>
              <a:gdLst>
                <a:gd name="T0" fmla="*/ 1047 w 1047"/>
                <a:gd name="T1" fmla="*/ 0 h 1334"/>
                <a:gd name="T2" fmla="*/ 128 w 1047"/>
                <a:gd name="T3" fmla="*/ 0 h 1334"/>
                <a:gd name="T4" fmla="*/ 0 w 1047"/>
                <a:gd name="T5" fmla="*/ 128 h 1334"/>
                <a:gd name="T6" fmla="*/ 0 w 1047"/>
                <a:gd name="T7" fmla="*/ 1334 h 1334"/>
                <a:gd name="T8" fmla="*/ 339 w 1047"/>
                <a:gd name="T9" fmla="*/ 810 h 1334"/>
                <a:gd name="T10" fmla="*/ 1047 w 1047"/>
                <a:gd name="T11" fmla="*/ 0 h 1334"/>
              </a:gdLst>
              <a:ahLst/>
              <a:cxnLst>
                <a:cxn ang="0">
                  <a:pos x="T0" y="T1"/>
                </a:cxn>
                <a:cxn ang="0">
                  <a:pos x="T2" y="T3"/>
                </a:cxn>
                <a:cxn ang="0">
                  <a:pos x="T4" y="T5"/>
                </a:cxn>
                <a:cxn ang="0">
                  <a:pos x="T6" y="T7"/>
                </a:cxn>
                <a:cxn ang="0">
                  <a:pos x="T8" y="T9"/>
                </a:cxn>
                <a:cxn ang="0">
                  <a:pos x="T10" y="T11"/>
                </a:cxn>
              </a:cxnLst>
              <a:rect l="0" t="0" r="r" b="b"/>
              <a:pathLst>
                <a:path w="1047" h="1334">
                  <a:moveTo>
                    <a:pt x="1047" y="0"/>
                  </a:moveTo>
                  <a:cubicBezTo>
                    <a:pt x="128" y="0"/>
                    <a:pt x="128" y="0"/>
                    <a:pt x="128" y="0"/>
                  </a:cubicBezTo>
                  <a:cubicBezTo>
                    <a:pt x="58" y="0"/>
                    <a:pt x="0" y="58"/>
                    <a:pt x="0" y="128"/>
                  </a:cubicBezTo>
                  <a:cubicBezTo>
                    <a:pt x="0" y="1334"/>
                    <a:pt x="0" y="1334"/>
                    <a:pt x="0" y="1334"/>
                  </a:cubicBezTo>
                  <a:cubicBezTo>
                    <a:pt x="113" y="1142"/>
                    <a:pt x="227" y="966"/>
                    <a:pt x="339" y="810"/>
                  </a:cubicBezTo>
                  <a:cubicBezTo>
                    <a:pt x="522" y="554"/>
                    <a:pt x="760" y="281"/>
                    <a:pt x="1047"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5" name="Freeform 124"/>
            <p:cNvSpPr>
              <a:spLocks/>
            </p:cNvSpPr>
            <p:nvPr/>
          </p:nvSpPr>
          <p:spPr bwMode="auto">
            <a:xfrm>
              <a:off x="-1687512" y="-1771651"/>
              <a:ext cx="1931988" cy="1933576"/>
            </a:xfrm>
            <a:custGeom>
              <a:avLst/>
              <a:gdLst>
                <a:gd name="T0" fmla="*/ 1796 w 1924"/>
                <a:gd name="T1" fmla="*/ 0 h 1924"/>
                <a:gd name="T2" fmla="*/ 1205 w 1924"/>
                <a:gd name="T3" fmla="*/ 0 h 1924"/>
                <a:gd name="T4" fmla="*/ 428 w 1924"/>
                <a:gd name="T5" fmla="*/ 874 h 1924"/>
                <a:gd name="T6" fmla="*/ 0 w 1924"/>
                <a:gd name="T7" fmla="*/ 1556 h 1924"/>
                <a:gd name="T8" fmla="*/ 0 w 1924"/>
                <a:gd name="T9" fmla="*/ 1795 h 1924"/>
                <a:gd name="T10" fmla="*/ 128 w 1924"/>
                <a:gd name="T11" fmla="*/ 1924 h 1924"/>
                <a:gd name="T12" fmla="*/ 623 w 1924"/>
                <a:gd name="T13" fmla="*/ 1923 h 1924"/>
                <a:gd name="T14" fmla="*/ 1046 w 1924"/>
                <a:gd name="T15" fmla="*/ 1242 h 1924"/>
                <a:gd name="T16" fmla="*/ 1924 w 1924"/>
                <a:gd name="T17" fmla="*/ 319 h 1924"/>
                <a:gd name="T18" fmla="*/ 1924 w 1924"/>
                <a:gd name="T19" fmla="*/ 128 h 1924"/>
                <a:gd name="T20" fmla="*/ 1796 w 1924"/>
                <a:gd name="T21" fmla="*/ 0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4" h="1924">
                  <a:moveTo>
                    <a:pt x="1796" y="0"/>
                  </a:moveTo>
                  <a:cubicBezTo>
                    <a:pt x="1205" y="0"/>
                    <a:pt x="1205" y="0"/>
                    <a:pt x="1205" y="0"/>
                  </a:cubicBezTo>
                  <a:cubicBezTo>
                    <a:pt x="887" y="305"/>
                    <a:pt x="626" y="599"/>
                    <a:pt x="428" y="874"/>
                  </a:cubicBezTo>
                  <a:cubicBezTo>
                    <a:pt x="286" y="1072"/>
                    <a:pt x="142" y="1302"/>
                    <a:pt x="0" y="1556"/>
                  </a:cubicBezTo>
                  <a:cubicBezTo>
                    <a:pt x="0" y="1795"/>
                    <a:pt x="0" y="1795"/>
                    <a:pt x="0" y="1795"/>
                  </a:cubicBezTo>
                  <a:cubicBezTo>
                    <a:pt x="0" y="1866"/>
                    <a:pt x="58" y="1924"/>
                    <a:pt x="128" y="1924"/>
                  </a:cubicBezTo>
                  <a:cubicBezTo>
                    <a:pt x="623" y="1923"/>
                    <a:pt x="623" y="1923"/>
                    <a:pt x="623" y="1923"/>
                  </a:cubicBezTo>
                  <a:cubicBezTo>
                    <a:pt x="766" y="1663"/>
                    <a:pt x="909" y="1434"/>
                    <a:pt x="1046" y="1242"/>
                  </a:cubicBezTo>
                  <a:cubicBezTo>
                    <a:pt x="1260" y="945"/>
                    <a:pt x="1555" y="634"/>
                    <a:pt x="1924" y="319"/>
                  </a:cubicBezTo>
                  <a:cubicBezTo>
                    <a:pt x="1924" y="128"/>
                    <a:pt x="1924" y="128"/>
                    <a:pt x="1924" y="128"/>
                  </a:cubicBezTo>
                  <a:cubicBezTo>
                    <a:pt x="1924" y="57"/>
                    <a:pt x="1866" y="0"/>
                    <a:pt x="1796"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6" name="Freeform 125"/>
            <p:cNvSpPr>
              <a:spLocks/>
            </p:cNvSpPr>
            <p:nvPr/>
          </p:nvSpPr>
          <p:spPr bwMode="auto">
            <a:xfrm>
              <a:off x="-531812" y="-827088"/>
              <a:ext cx="776288" cy="987425"/>
            </a:xfrm>
            <a:custGeom>
              <a:avLst/>
              <a:gdLst>
                <a:gd name="T0" fmla="*/ 316 w 773"/>
                <a:gd name="T1" fmla="*/ 511 h 984"/>
                <a:gd name="T2" fmla="*/ 0 w 773"/>
                <a:gd name="T3" fmla="*/ 984 h 984"/>
                <a:gd name="T4" fmla="*/ 645 w 773"/>
                <a:gd name="T5" fmla="*/ 984 h 984"/>
                <a:gd name="T6" fmla="*/ 773 w 773"/>
                <a:gd name="T7" fmla="*/ 856 h 984"/>
                <a:gd name="T8" fmla="*/ 773 w 773"/>
                <a:gd name="T9" fmla="*/ 0 h 984"/>
                <a:gd name="T10" fmla="*/ 316 w 773"/>
                <a:gd name="T11" fmla="*/ 511 h 984"/>
              </a:gdLst>
              <a:ahLst/>
              <a:cxnLst>
                <a:cxn ang="0">
                  <a:pos x="T0" y="T1"/>
                </a:cxn>
                <a:cxn ang="0">
                  <a:pos x="T2" y="T3"/>
                </a:cxn>
                <a:cxn ang="0">
                  <a:pos x="T4" y="T5"/>
                </a:cxn>
                <a:cxn ang="0">
                  <a:pos x="T6" y="T7"/>
                </a:cxn>
                <a:cxn ang="0">
                  <a:pos x="T8" y="T9"/>
                </a:cxn>
                <a:cxn ang="0">
                  <a:pos x="T10" y="T11"/>
                </a:cxn>
              </a:cxnLst>
              <a:rect l="0" t="0" r="r" b="b"/>
              <a:pathLst>
                <a:path w="773" h="984">
                  <a:moveTo>
                    <a:pt x="316" y="511"/>
                  </a:moveTo>
                  <a:cubicBezTo>
                    <a:pt x="214" y="649"/>
                    <a:pt x="107" y="808"/>
                    <a:pt x="0" y="984"/>
                  </a:cubicBezTo>
                  <a:cubicBezTo>
                    <a:pt x="645" y="984"/>
                    <a:pt x="645" y="984"/>
                    <a:pt x="645" y="984"/>
                  </a:cubicBezTo>
                  <a:cubicBezTo>
                    <a:pt x="715" y="984"/>
                    <a:pt x="773" y="927"/>
                    <a:pt x="773" y="856"/>
                  </a:cubicBezTo>
                  <a:cubicBezTo>
                    <a:pt x="773" y="0"/>
                    <a:pt x="773" y="0"/>
                    <a:pt x="773" y="0"/>
                  </a:cubicBezTo>
                  <a:cubicBezTo>
                    <a:pt x="594" y="173"/>
                    <a:pt x="441" y="345"/>
                    <a:pt x="316" y="511"/>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28" name="Group 127"/>
          <p:cNvGrpSpPr/>
          <p:nvPr/>
        </p:nvGrpSpPr>
        <p:grpSpPr>
          <a:xfrm>
            <a:off x="6833627" y="4607793"/>
            <a:ext cx="1677327" cy="1103689"/>
            <a:chOff x="6833627" y="4607794"/>
            <a:chExt cx="1677327" cy="697446"/>
          </a:xfrm>
        </p:grpSpPr>
        <p:sp>
          <p:nvSpPr>
            <p:cNvPr id="129" name="Rounded Rectangle 128"/>
            <p:cNvSpPr/>
            <p:nvPr/>
          </p:nvSpPr>
          <p:spPr>
            <a:xfrm>
              <a:off x="6833627" y="4607794"/>
              <a:ext cx="1677327" cy="697446"/>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US" sz="1000" dirty="0">
                <a:solidFill>
                  <a:srgbClr val="FFFFFF"/>
                </a:solidFill>
              </a:endParaRPr>
            </a:p>
          </p:txBody>
        </p:sp>
        <p:sp>
          <p:nvSpPr>
            <p:cNvPr id="130" name="TextBox 162"/>
            <p:cNvSpPr txBox="1">
              <a:spLocks noChangeArrowheads="1"/>
            </p:cNvSpPr>
            <p:nvPr/>
          </p:nvSpPr>
          <p:spPr bwMode="auto">
            <a:xfrm>
              <a:off x="7301132" y="4712535"/>
              <a:ext cx="1139483" cy="515320"/>
            </a:xfrm>
            <a:prstGeom prst="rect">
              <a:avLst/>
            </a:prstGeom>
            <a:noFill/>
            <a:ln w="9525">
              <a:noFill/>
              <a:miter lim="800000"/>
              <a:headEnd/>
              <a:tailEnd/>
            </a:ln>
            <a:effectLst/>
          </p:spPr>
          <p:txBody>
            <a:bodyPr wrap="square" tIns="72000" bIns="36000" anchor="ctr" anchorCtr="0">
              <a:spAutoFit/>
            </a:bodyPr>
            <a:lstStyle/>
            <a:p>
              <a:pPr rtl="0">
                <a:lnSpc>
                  <a:spcPct val="90000"/>
                </a:lnSpc>
                <a:spcBef>
                  <a:spcPct val="40000"/>
                </a:spcBef>
                <a:buClr>
                  <a:srgbClr val="59B7D9"/>
                </a:buClr>
                <a:buSzPct val="100000"/>
                <a:buFont typeface="Wingdings" pitchFamily="2" charset="2"/>
                <a:buNone/>
                <a:defRPr/>
              </a:pPr>
              <a:r>
                <a:rPr lang="en-US" sz="1200" kern="1200" dirty="0" smtClean="0">
                  <a:solidFill>
                    <a:srgbClr val="FFFFFF"/>
                  </a:solidFill>
                  <a:latin typeface="Arial" pitchFamily="34" charset="0"/>
                  <a:ea typeface="ＭＳ Ｐゴシック"/>
                  <a:cs typeface="ＭＳ Ｐゴシック"/>
                </a:rPr>
                <a:t> Prime</a:t>
              </a:r>
            </a:p>
            <a:p>
              <a:pPr rtl="0">
                <a:lnSpc>
                  <a:spcPct val="90000"/>
                </a:lnSpc>
                <a:spcBef>
                  <a:spcPct val="40000"/>
                </a:spcBef>
                <a:buClr>
                  <a:srgbClr val="59B7D9"/>
                </a:buClr>
                <a:buSzPct val="100000"/>
                <a:buFont typeface="Wingdings" pitchFamily="2" charset="2"/>
                <a:buNone/>
                <a:defRPr/>
              </a:pPr>
              <a:r>
                <a:rPr lang="en-US" sz="1200" dirty="0" smtClean="0">
                  <a:solidFill>
                    <a:srgbClr val="FFFFFF"/>
                  </a:solidFill>
                  <a:latin typeface="Arial" pitchFamily="34" charset="0"/>
                  <a:ea typeface="ＭＳ Ｐゴシック"/>
                  <a:cs typeface="ＭＳ Ｐゴシック"/>
                </a:rPr>
                <a:t>Infrastructure</a:t>
              </a:r>
              <a:endParaRPr lang="en-US" sz="1200" kern="1200" dirty="0">
                <a:solidFill>
                  <a:srgbClr val="FFFFFF"/>
                </a:solidFill>
                <a:latin typeface="Arial" pitchFamily="34" charset="0"/>
                <a:ea typeface="ＭＳ Ｐゴシック"/>
                <a:cs typeface="ＭＳ Ｐゴシック"/>
              </a:endParaRPr>
            </a:p>
          </p:txBody>
        </p:sp>
        <p:sp>
          <p:nvSpPr>
            <p:cNvPr id="131" name="Freeform 56"/>
            <p:cNvSpPr>
              <a:spLocks noEditPoints="1"/>
            </p:cNvSpPr>
            <p:nvPr/>
          </p:nvSpPr>
          <p:spPr bwMode="auto">
            <a:xfrm>
              <a:off x="6964605" y="4796678"/>
              <a:ext cx="335114" cy="330075"/>
            </a:xfrm>
            <a:custGeom>
              <a:avLst/>
              <a:gdLst>
                <a:gd name="T0" fmla="*/ 510 w 644"/>
                <a:gd name="T1" fmla="*/ 61 h 637"/>
                <a:gd name="T2" fmla="*/ 401 w 644"/>
                <a:gd name="T3" fmla="*/ 11 h 637"/>
                <a:gd name="T4" fmla="*/ 84 w 644"/>
                <a:gd name="T5" fmla="*/ 108 h 637"/>
                <a:gd name="T6" fmla="*/ 18 w 644"/>
                <a:gd name="T7" fmla="*/ 226 h 637"/>
                <a:gd name="T8" fmla="*/ 134 w 644"/>
                <a:gd name="T9" fmla="*/ 575 h 637"/>
                <a:gd name="T10" fmla="*/ 230 w 644"/>
                <a:gd name="T11" fmla="*/ 623 h 637"/>
                <a:gd name="T12" fmla="*/ 475 w 644"/>
                <a:gd name="T13" fmla="*/ 598 h 637"/>
                <a:gd name="T14" fmla="*/ 632 w 644"/>
                <a:gd name="T15" fmla="*/ 395 h 637"/>
                <a:gd name="T16" fmla="*/ 581 w 644"/>
                <a:gd name="T17" fmla="*/ 177 h 637"/>
                <a:gd name="T18" fmla="*/ 559 w 644"/>
                <a:gd name="T19" fmla="*/ 141 h 637"/>
                <a:gd name="T20" fmla="*/ 460 w 644"/>
                <a:gd name="T21" fmla="*/ 247 h 637"/>
                <a:gd name="T22" fmla="*/ 546 w 644"/>
                <a:gd name="T23" fmla="*/ 323 h 637"/>
                <a:gd name="T24" fmla="*/ 338 w 644"/>
                <a:gd name="T25" fmla="*/ 102 h 637"/>
                <a:gd name="T26" fmla="*/ 291 w 644"/>
                <a:gd name="T27" fmla="*/ 182 h 637"/>
                <a:gd name="T28" fmla="*/ 188 w 644"/>
                <a:gd name="T29" fmla="*/ 276 h 637"/>
                <a:gd name="T30" fmla="*/ 220 w 644"/>
                <a:gd name="T31" fmla="*/ 135 h 637"/>
                <a:gd name="T32" fmla="*/ 332 w 644"/>
                <a:gd name="T33" fmla="*/ 238 h 637"/>
                <a:gd name="T34" fmla="*/ 361 w 644"/>
                <a:gd name="T35" fmla="*/ 247 h 637"/>
                <a:gd name="T36" fmla="*/ 329 w 644"/>
                <a:gd name="T37" fmla="*/ 351 h 637"/>
                <a:gd name="T38" fmla="*/ 496 w 644"/>
                <a:gd name="T39" fmla="*/ 197 h 637"/>
                <a:gd name="T40" fmla="*/ 432 w 644"/>
                <a:gd name="T41" fmla="*/ 130 h 637"/>
                <a:gd name="T42" fmla="*/ 516 w 644"/>
                <a:gd name="T43" fmla="*/ 169 h 637"/>
                <a:gd name="T44" fmla="*/ 498 w 644"/>
                <a:gd name="T45" fmla="*/ 93 h 637"/>
                <a:gd name="T46" fmla="*/ 498 w 644"/>
                <a:gd name="T47" fmla="*/ 93 h 637"/>
                <a:gd name="T48" fmla="*/ 422 w 644"/>
                <a:gd name="T49" fmla="*/ 49 h 637"/>
                <a:gd name="T50" fmla="*/ 397 w 644"/>
                <a:gd name="T51" fmla="*/ 127 h 637"/>
                <a:gd name="T52" fmla="*/ 364 w 644"/>
                <a:gd name="T53" fmla="*/ 34 h 637"/>
                <a:gd name="T54" fmla="*/ 304 w 644"/>
                <a:gd name="T55" fmla="*/ 34 h 637"/>
                <a:gd name="T56" fmla="*/ 276 w 644"/>
                <a:gd name="T57" fmla="*/ 47 h 637"/>
                <a:gd name="T58" fmla="*/ 248 w 644"/>
                <a:gd name="T59" fmla="*/ 81 h 637"/>
                <a:gd name="T60" fmla="*/ 246 w 644"/>
                <a:gd name="T61" fmla="*/ 85 h 637"/>
                <a:gd name="T62" fmla="*/ 217 w 644"/>
                <a:gd name="T63" fmla="*/ 52 h 637"/>
                <a:gd name="T64" fmla="*/ 132 w 644"/>
                <a:gd name="T65" fmla="*/ 125 h 637"/>
                <a:gd name="T66" fmla="*/ 215 w 644"/>
                <a:gd name="T67" fmla="*/ 88 h 637"/>
                <a:gd name="T68" fmla="*/ 129 w 644"/>
                <a:gd name="T69" fmla="*/ 144 h 637"/>
                <a:gd name="T70" fmla="*/ 50 w 644"/>
                <a:gd name="T71" fmla="*/ 225 h 637"/>
                <a:gd name="T72" fmla="*/ 42 w 644"/>
                <a:gd name="T73" fmla="*/ 287 h 637"/>
                <a:gd name="T74" fmla="*/ 45 w 644"/>
                <a:gd name="T75" fmla="*/ 383 h 637"/>
                <a:gd name="T76" fmla="*/ 134 w 644"/>
                <a:gd name="T77" fmla="*/ 406 h 637"/>
                <a:gd name="T78" fmla="*/ 56 w 644"/>
                <a:gd name="T79" fmla="*/ 337 h 637"/>
                <a:gd name="T80" fmla="*/ 174 w 644"/>
                <a:gd name="T81" fmla="*/ 304 h 637"/>
                <a:gd name="T82" fmla="*/ 137 w 644"/>
                <a:gd name="T83" fmla="*/ 539 h 637"/>
                <a:gd name="T84" fmla="*/ 225 w 644"/>
                <a:gd name="T85" fmla="*/ 589 h 637"/>
                <a:gd name="T86" fmla="*/ 198 w 644"/>
                <a:gd name="T87" fmla="*/ 323 h 637"/>
                <a:gd name="T88" fmla="*/ 356 w 644"/>
                <a:gd name="T89" fmla="*/ 604 h 637"/>
                <a:gd name="T90" fmla="*/ 356 w 644"/>
                <a:gd name="T91" fmla="*/ 604 h 637"/>
                <a:gd name="T92" fmla="*/ 403 w 644"/>
                <a:gd name="T93" fmla="*/ 487 h 637"/>
                <a:gd name="T94" fmla="*/ 516 w 644"/>
                <a:gd name="T95" fmla="*/ 533 h 637"/>
                <a:gd name="T96" fmla="*/ 519 w 644"/>
                <a:gd name="T97" fmla="*/ 526 h 637"/>
                <a:gd name="T98" fmla="*/ 476 w 644"/>
                <a:gd name="T99" fmla="*/ 509 h 637"/>
                <a:gd name="T100" fmla="*/ 456 w 644"/>
                <a:gd name="T101" fmla="*/ 389 h 637"/>
                <a:gd name="T102" fmla="*/ 549 w 644"/>
                <a:gd name="T103" fmla="*/ 231 h 637"/>
                <a:gd name="T104" fmla="*/ 593 w 644"/>
                <a:gd name="T105" fmla="*/ 247 h 637"/>
                <a:gd name="T106" fmla="*/ 572 w 644"/>
                <a:gd name="T107" fmla="*/ 297 h 637"/>
                <a:gd name="T108" fmla="*/ 599 w 644"/>
                <a:gd name="T109" fmla="*/ 402 h 637"/>
                <a:gd name="T110" fmla="*/ 579 w 644"/>
                <a:gd name="T111" fmla="*/ 33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37">
                  <a:moveTo>
                    <a:pt x="622" y="209"/>
                  </a:moveTo>
                  <a:cubicBezTo>
                    <a:pt x="603" y="156"/>
                    <a:pt x="569" y="108"/>
                    <a:pt x="524" y="72"/>
                  </a:cubicBezTo>
                  <a:cubicBezTo>
                    <a:pt x="522" y="70"/>
                    <a:pt x="520" y="69"/>
                    <a:pt x="518" y="67"/>
                  </a:cubicBezTo>
                  <a:cubicBezTo>
                    <a:pt x="516" y="65"/>
                    <a:pt x="513" y="64"/>
                    <a:pt x="510" y="61"/>
                  </a:cubicBezTo>
                  <a:cubicBezTo>
                    <a:pt x="486" y="44"/>
                    <a:pt x="460" y="30"/>
                    <a:pt x="430" y="20"/>
                  </a:cubicBezTo>
                  <a:cubicBezTo>
                    <a:pt x="429" y="19"/>
                    <a:pt x="428" y="19"/>
                    <a:pt x="427" y="18"/>
                  </a:cubicBezTo>
                  <a:cubicBezTo>
                    <a:pt x="423" y="17"/>
                    <a:pt x="419" y="16"/>
                    <a:pt x="415" y="15"/>
                  </a:cubicBezTo>
                  <a:cubicBezTo>
                    <a:pt x="411" y="13"/>
                    <a:pt x="406" y="12"/>
                    <a:pt x="401" y="11"/>
                  </a:cubicBezTo>
                  <a:cubicBezTo>
                    <a:pt x="371" y="3"/>
                    <a:pt x="341" y="0"/>
                    <a:pt x="311" y="1"/>
                  </a:cubicBezTo>
                  <a:cubicBezTo>
                    <a:pt x="308" y="1"/>
                    <a:pt x="304" y="2"/>
                    <a:pt x="301" y="2"/>
                  </a:cubicBezTo>
                  <a:cubicBezTo>
                    <a:pt x="241" y="6"/>
                    <a:pt x="183" y="27"/>
                    <a:pt x="136" y="62"/>
                  </a:cubicBezTo>
                  <a:cubicBezTo>
                    <a:pt x="117" y="75"/>
                    <a:pt x="100" y="91"/>
                    <a:pt x="84" y="108"/>
                  </a:cubicBezTo>
                  <a:cubicBezTo>
                    <a:pt x="69" y="125"/>
                    <a:pt x="56" y="144"/>
                    <a:pt x="44" y="165"/>
                  </a:cubicBezTo>
                  <a:cubicBezTo>
                    <a:pt x="36" y="180"/>
                    <a:pt x="28" y="196"/>
                    <a:pt x="23" y="213"/>
                  </a:cubicBezTo>
                  <a:cubicBezTo>
                    <a:pt x="22" y="213"/>
                    <a:pt x="22" y="214"/>
                    <a:pt x="21" y="215"/>
                  </a:cubicBezTo>
                  <a:cubicBezTo>
                    <a:pt x="20" y="219"/>
                    <a:pt x="19" y="223"/>
                    <a:pt x="18" y="226"/>
                  </a:cubicBezTo>
                  <a:cubicBezTo>
                    <a:pt x="1" y="282"/>
                    <a:pt x="0" y="340"/>
                    <a:pt x="13" y="393"/>
                  </a:cubicBezTo>
                  <a:cubicBezTo>
                    <a:pt x="20" y="419"/>
                    <a:pt x="29" y="444"/>
                    <a:pt x="42" y="468"/>
                  </a:cubicBezTo>
                  <a:cubicBezTo>
                    <a:pt x="58" y="499"/>
                    <a:pt x="80" y="527"/>
                    <a:pt x="106" y="551"/>
                  </a:cubicBezTo>
                  <a:cubicBezTo>
                    <a:pt x="115" y="560"/>
                    <a:pt x="124" y="568"/>
                    <a:pt x="134" y="575"/>
                  </a:cubicBezTo>
                  <a:cubicBezTo>
                    <a:pt x="159" y="592"/>
                    <a:pt x="186" y="607"/>
                    <a:pt x="216" y="618"/>
                  </a:cubicBezTo>
                  <a:cubicBezTo>
                    <a:pt x="217" y="618"/>
                    <a:pt x="218" y="618"/>
                    <a:pt x="219" y="619"/>
                  </a:cubicBezTo>
                  <a:cubicBezTo>
                    <a:pt x="223" y="620"/>
                    <a:pt x="227" y="622"/>
                    <a:pt x="230" y="622"/>
                  </a:cubicBezTo>
                  <a:cubicBezTo>
                    <a:pt x="230" y="623"/>
                    <a:pt x="230" y="623"/>
                    <a:pt x="230" y="623"/>
                  </a:cubicBezTo>
                  <a:cubicBezTo>
                    <a:pt x="235" y="624"/>
                    <a:pt x="240" y="625"/>
                    <a:pt x="245" y="626"/>
                  </a:cubicBezTo>
                  <a:cubicBezTo>
                    <a:pt x="276" y="635"/>
                    <a:pt x="307" y="637"/>
                    <a:pt x="337" y="636"/>
                  </a:cubicBezTo>
                  <a:cubicBezTo>
                    <a:pt x="350" y="635"/>
                    <a:pt x="362" y="634"/>
                    <a:pt x="375" y="632"/>
                  </a:cubicBezTo>
                  <a:cubicBezTo>
                    <a:pt x="410" y="626"/>
                    <a:pt x="443" y="615"/>
                    <a:pt x="475" y="598"/>
                  </a:cubicBezTo>
                  <a:cubicBezTo>
                    <a:pt x="498" y="586"/>
                    <a:pt x="520" y="570"/>
                    <a:pt x="540" y="551"/>
                  </a:cubicBezTo>
                  <a:cubicBezTo>
                    <a:pt x="577" y="517"/>
                    <a:pt x="607" y="473"/>
                    <a:pt x="625" y="422"/>
                  </a:cubicBezTo>
                  <a:cubicBezTo>
                    <a:pt x="626" y="418"/>
                    <a:pt x="627" y="415"/>
                    <a:pt x="628" y="411"/>
                  </a:cubicBezTo>
                  <a:cubicBezTo>
                    <a:pt x="630" y="406"/>
                    <a:pt x="631" y="400"/>
                    <a:pt x="632" y="395"/>
                  </a:cubicBezTo>
                  <a:cubicBezTo>
                    <a:pt x="637" y="377"/>
                    <a:pt x="640" y="358"/>
                    <a:pt x="641" y="339"/>
                  </a:cubicBezTo>
                  <a:cubicBezTo>
                    <a:pt x="644" y="295"/>
                    <a:pt x="637" y="250"/>
                    <a:pt x="622" y="209"/>
                  </a:cubicBezTo>
                  <a:close/>
                  <a:moveTo>
                    <a:pt x="559" y="141"/>
                  </a:moveTo>
                  <a:cubicBezTo>
                    <a:pt x="568" y="153"/>
                    <a:pt x="575" y="165"/>
                    <a:pt x="581" y="177"/>
                  </a:cubicBezTo>
                  <a:cubicBezTo>
                    <a:pt x="574" y="169"/>
                    <a:pt x="567" y="162"/>
                    <a:pt x="560" y="155"/>
                  </a:cubicBezTo>
                  <a:cubicBezTo>
                    <a:pt x="557" y="150"/>
                    <a:pt x="554" y="146"/>
                    <a:pt x="550" y="142"/>
                  </a:cubicBezTo>
                  <a:cubicBezTo>
                    <a:pt x="550" y="137"/>
                    <a:pt x="549" y="132"/>
                    <a:pt x="548" y="128"/>
                  </a:cubicBezTo>
                  <a:cubicBezTo>
                    <a:pt x="552" y="132"/>
                    <a:pt x="556" y="136"/>
                    <a:pt x="559" y="141"/>
                  </a:cubicBezTo>
                  <a:close/>
                  <a:moveTo>
                    <a:pt x="546" y="323"/>
                  </a:moveTo>
                  <a:cubicBezTo>
                    <a:pt x="530" y="335"/>
                    <a:pt x="511" y="345"/>
                    <a:pt x="488" y="352"/>
                  </a:cubicBezTo>
                  <a:cubicBezTo>
                    <a:pt x="479" y="354"/>
                    <a:pt x="470" y="356"/>
                    <a:pt x="460" y="358"/>
                  </a:cubicBezTo>
                  <a:cubicBezTo>
                    <a:pt x="463" y="320"/>
                    <a:pt x="463" y="283"/>
                    <a:pt x="460" y="247"/>
                  </a:cubicBezTo>
                  <a:cubicBezTo>
                    <a:pt x="463" y="247"/>
                    <a:pt x="465" y="246"/>
                    <a:pt x="468" y="246"/>
                  </a:cubicBezTo>
                  <a:cubicBezTo>
                    <a:pt x="484" y="241"/>
                    <a:pt x="499" y="233"/>
                    <a:pt x="512" y="223"/>
                  </a:cubicBezTo>
                  <a:cubicBezTo>
                    <a:pt x="516" y="230"/>
                    <a:pt x="519" y="237"/>
                    <a:pt x="522" y="244"/>
                  </a:cubicBezTo>
                  <a:cubicBezTo>
                    <a:pt x="533" y="269"/>
                    <a:pt x="541" y="295"/>
                    <a:pt x="546" y="323"/>
                  </a:cubicBezTo>
                  <a:close/>
                  <a:moveTo>
                    <a:pt x="270" y="161"/>
                  </a:moveTo>
                  <a:cubicBezTo>
                    <a:pt x="268" y="159"/>
                    <a:pt x="266" y="157"/>
                    <a:pt x="264" y="155"/>
                  </a:cubicBezTo>
                  <a:cubicBezTo>
                    <a:pt x="256" y="144"/>
                    <a:pt x="250" y="133"/>
                    <a:pt x="247" y="122"/>
                  </a:cubicBezTo>
                  <a:cubicBezTo>
                    <a:pt x="276" y="111"/>
                    <a:pt x="307" y="104"/>
                    <a:pt x="338" y="102"/>
                  </a:cubicBezTo>
                  <a:cubicBezTo>
                    <a:pt x="314" y="118"/>
                    <a:pt x="291" y="138"/>
                    <a:pt x="270" y="161"/>
                  </a:cubicBezTo>
                  <a:close/>
                  <a:moveTo>
                    <a:pt x="369" y="119"/>
                  </a:moveTo>
                  <a:cubicBezTo>
                    <a:pt x="341" y="209"/>
                    <a:pt x="341" y="209"/>
                    <a:pt x="341" y="209"/>
                  </a:cubicBezTo>
                  <a:cubicBezTo>
                    <a:pt x="322" y="202"/>
                    <a:pt x="306" y="193"/>
                    <a:pt x="291" y="182"/>
                  </a:cubicBezTo>
                  <a:cubicBezTo>
                    <a:pt x="301" y="172"/>
                    <a:pt x="311" y="163"/>
                    <a:pt x="320" y="154"/>
                  </a:cubicBezTo>
                  <a:cubicBezTo>
                    <a:pt x="336" y="140"/>
                    <a:pt x="352" y="128"/>
                    <a:pt x="369" y="119"/>
                  </a:cubicBezTo>
                  <a:close/>
                  <a:moveTo>
                    <a:pt x="250" y="184"/>
                  </a:moveTo>
                  <a:cubicBezTo>
                    <a:pt x="227" y="211"/>
                    <a:pt x="207" y="242"/>
                    <a:pt x="188" y="276"/>
                  </a:cubicBezTo>
                  <a:cubicBezTo>
                    <a:pt x="179" y="267"/>
                    <a:pt x="170" y="258"/>
                    <a:pt x="163" y="248"/>
                  </a:cubicBezTo>
                  <a:cubicBezTo>
                    <a:pt x="150" y="232"/>
                    <a:pt x="141" y="216"/>
                    <a:pt x="136" y="199"/>
                  </a:cubicBezTo>
                  <a:cubicBezTo>
                    <a:pt x="158" y="176"/>
                    <a:pt x="183" y="156"/>
                    <a:pt x="210" y="140"/>
                  </a:cubicBezTo>
                  <a:cubicBezTo>
                    <a:pt x="213" y="138"/>
                    <a:pt x="217" y="137"/>
                    <a:pt x="220" y="135"/>
                  </a:cubicBezTo>
                  <a:cubicBezTo>
                    <a:pt x="224" y="148"/>
                    <a:pt x="231" y="161"/>
                    <a:pt x="240" y="173"/>
                  </a:cubicBezTo>
                  <a:cubicBezTo>
                    <a:pt x="243" y="177"/>
                    <a:pt x="246" y="181"/>
                    <a:pt x="250" y="184"/>
                  </a:cubicBezTo>
                  <a:close/>
                  <a:moveTo>
                    <a:pt x="272" y="205"/>
                  </a:moveTo>
                  <a:cubicBezTo>
                    <a:pt x="289" y="218"/>
                    <a:pt x="309" y="230"/>
                    <a:pt x="332" y="238"/>
                  </a:cubicBezTo>
                  <a:cubicBezTo>
                    <a:pt x="300" y="342"/>
                    <a:pt x="300" y="342"/>
                    <a:pt x="300" y="342"/>
                  </a:cubicBezTo>
                  <a:cubicBezTo>
                    <a:pt x="266" y="331"/>
                    <a:pt x="236" y="314"/>
                    <a:pt x="212" y="296"/>
                  </a:cubicBezTo>
                  <a:cubicBezTo>
                    <a:pt x="230" y="262"/>
                    <a:pt x="250" y="231"/>
                    <a:pt x="272" y="205"/>
                  </a:cubicBezTo>
                  <a:close/>
                  <a:moveTo>
                    <a:pt x="361" y="247"/>
                  </a:moveTo>
                  <a:cubicBezTo>
                    <a:pt x="385" y="252"/>
                    <a:pt x="408" y="254"/>
                    <a:pt x="430" y="252"/>
                  </a:cubicBezTo>
                  <a:cubicBezTo>
                    <a:pt x="430" y="256"/>
                    <a:pt x="431" y="258"/>
                    <a:pt x="431" y="261"/>
                  </a:cubicBezTo>
                  <a:cubicBezTo>
                    <a:pt x="433" y="293"/>
                    <a:pt x="433" y="327"/>
                    <a:pt x="429" y="361"/>
                  </a:cubicBezTo>
                  <a:cubicBezTo>
                    <a:pt x="398" y="363"/>
                    <a:pt x="364" y="360"/>
                    <a:pt x="329" y="351"/>
                  </a:cubicBezTo>
                  <a:cubicBezTo>
                    <a:pt x="361" y="247"/>
                    <a:pt x="361" y="247"/>
                    <a:pt x="361" y="247"/>
                  </a:cubicBezTo>
                  <a:cubicBezTo>
                    <a:pt x="361" y="247"/>
                    <a:pt x="361" y="247"/>
                    <a:pt x="361" y="247"/>
                  </a:cubicBezTo>
                  <a:close/>
                  <a:moveTo>
                    <a:pt x="432" y="130"/>
                  </a:moveTo>
                  <a:cubicBezTo>
                    <a:pt x="457" y="149"/>
                    <a:pt x="478" y="172"/>
                    <a:pt x="496" y="197"/>
                  </a:cubicBezTo>
                  <a:cubicBezTo>
                    <a:pt x="486" y="206"/>
                    <a:pt x="474" y="212"/>
                    <a:pt x="459" y="217"/>
                  </a:cubicBezTo>
                  <a:cubicBezTo>
                    <a:pt x="458" y="217"/>
                    <a:pt x="457" y="217"/>
                    <a:pt x="456" y="217"/>
                  </a:cubicBezTo>
                  <a:cubicBezTo>
                    <a:pt x="455" y="208"/>
                    <a:pt x="453" y="199"/>
                    <a:pt x="451" y="189"/>
                  </a:cubicBezTo>
                  <a:cubicBezTo>
                    <a:pt x="446" y="169"/>
                    <a:pt x="440" y="149"/>
                    <a:pt x="432" y="130"/>
                  </a:cubicBezTo>
                  <a:close/>
                  <a:moveTo>
                    <a:pt x="519" y="160"/>
                  </a:moveTo>
                  <a:cubicBezTo>
                    <a:pt x="519" y="162"/>
                    <a:pt x="518" y="164"/>
                    <a:pt x="518" y="166"/>
                  </a:cubicBezTo>
                  <a:cubicBezTo>
                    <a:pt x="518" y="166"/>
                    <a:pt x="517" y="167"/>
                    <a:pt x="517" y="168"/>
                  </a:cubicBezTo>
                  <a:cubicBezTo>
                    <a:pt x="517" y="168"/>
                    <a:pt x="517" y="169"/>
                    <a:pt x="516" y="169"/>
                  </a:cubicBezTo>
                  <a:cubicBezTo>
                    <a:pt x="516" y="170"/>
                    <a:pt x="516" y="171"/>
                    <a:pt x="515" y="173"/>
                  </a:cubicBezTo>
                  <a:cubicBezTo>
                    <a:pt x="506" y="160"/>
                    <a:pt x="496" y="147"/>
                    <a:pt x="484" y="136"/>
                  </a:cubicBezTo>
                  <a:cubicBezTo>
                    <a:pt x="497" y="143"/>
                    <a:pt x="508" y="151"/>
                    <a:pt x="519" y="160"/>
                  </a:cubicBezTo>
                  <a:close/>
                  <a:moveTo>
                    <a:pt x="498" y="93"/>
                  </a:moveTo>
                  <a:cubicBezTo>
                    <a:pt x="499" y="94"/>
                    <a:pt x="499" y="95"/>
                    <a:pt x="500" y="96"/>
                  </a:cubicBezTo>
                  <a:cubicBezTo>
                    <a:pt x="506" y="103"/>
                    <a:pt x="510" y="111"/>
                    <a:pt x="514" y="118"/>
                  </a:cubicBezTo>
                  <a:cubicBezTo>
                    <a:pt x="496" y="107"/>
                    <a:pt x="476" y="97"/>
                    <a:pt x="455" y="90"/>
                  </a:cubicBezTo>
                  <a:cubicBezTo>
                    <a:pt x="470" y="89"/>
                    <a:pt x="484" y="90"/>
                    <a:pt x="498" y="93"/>
                  </a:cubicBezTo>
                  <a:close/>
                  <a:moveTo>
                    <a:pt x="422" y="49"/>
                  </a:moveTo>
                  <a:cubicBezTo>
                    <a:pt x="431" y="52"/>
                    <a:pt x="440" y="56"/>
                    <a:pt x="449" y="60"/>
                  </a:cubicBezTo>
                  <a:cubicBezTo>
                    <a:pt x="438" y="61"/>
                    <a:pt x="427" y="63"/>
                    <a:pt x="416" y="66"/>
                  </a:cubicBezTo>
                  <a:cubicBezTo>
                    <a:pt x="422" y="49"/>
                    <a:pt x="422" y="49"/>
                    <a:pt x="422" y="49"/>
                  </a:cubicBezTo>
                  <a:cubicBezTo>
                    <a:pt x="422" y="49"/>
                    <a:pt x="422" y="49"/>
                    <a:pt x="422" y="49"/>
                  </a:cubicBezTo>
                  <a:close/>
                  <a:moveTo>
                    <a:pt x="426" y="222"/>
                  </a:moveTo>
                  <a:cubicBezTo>
                    <a:pt x="408" y="224"/>
                    <a:pt x="389" y="222"/>
                    <a:pt x="370" y="218"/>
                  </a:cubicBezTo>
                  <a:cubicBezTo>
                    <a:pt x="397" y="127"/>
                    <a:pt x="397" y="127"/>
                    <a:pt x="397" y="127"/>
                  </a:cubicBezTo>
                  <a:cubicBezTo>
                    <a:pt x="411" y="155"/>
                    <a:pt x="420" y="187"/>
                    <a:pt x="426" y="222"/>
                  </a:cubicBezTo>
                  <a:close/>
                  <a:moveTo>
                    <a:pt x="392" y="40"/>
                  </a:moveTo>
                  <a:cubicBezTo>
                    <a:pt x="387" y="57"/>
                    <a:pt x="387" y="57"/>
                    <a:pt x="387" y="57"/>
                  </a:cubicBezTo>
                  <a:cubicBezTo>
                    <a:pt x="380" y="49"/>
                    <a:pt x="372" y="41"/>
                    <a:pt x="364" y="34"/>
                  </a:cubicBezTo>
                  <a:cubicBezTo>
                    <a:pt x="373" y="36"/>
                    <a:pt x="383" y="37"/>
                    <a:pt x="392" y="40"/>
                  </a:cubicBezTo>
                  <a:close/>
                  <a:moveTo>
                    <a:pt x="304" y="34"/>
                  </a:moveTo>
                  <a:cubicBezTo>
                    <a:pt x="304" y="34"/>
                    <a:pt x="304" y="34"/>
                    <a:pt x="304" y="34"/>
                  </a:cubicBezTo>
                  <a:cubicBezTo>
                    <a:pt x="304" y="34"/>
                    <a:pt x="304" y="34"/>
                    <a:pt x="304" y="34"/>
                  </a:cubicBezTo>
                  <a:cubicBezTo>
                    <a:pt x="304" y="34"/>
                    <a:pt x="304" y="34"/>
                    <a:pt x="304" y="34"/>
                  </a:cubicBezTo>
                  <a:cubicBezTo>
                    <a:pt x="304" y="34"/>
                    <a:pt x="304" y="34"/>
                    <a:pt x="304" y="34"/>
                  </a:cubicBezTo>
                  <a:cubicBezTo>
                    <a:pt x="317" y="39"/>
                    <a:pt x="330" y="46"/>
                    <a:pt x="341" y="55"/>
                  </a:cubicBezTo>
                  <a:cubicBezTo>
                    <a:pt x="320" y="50"/>
                    <a:pt x="298" y="47"/>
                    <a:pt x="276" y="47"/>
                  </a:cubicBezTo>
                  <a:cubicBezTo>
                    <a:pt x="284" y="42"/>
                    <a:pt x="293" y="38"/>
                    <a:pt x="304" y="34"/>
                  </a:cubicBezTo>
                  <a:close/>
                  <a:moveTo>
                    <a:pt x="246" y="85"/>
                  </a:moveTo>
                  <a:cubicBezTo>
                    <a:pt x="246" y="85"/>
                    <a:pt x="246" y="85"/>
                    <a:pt x="246" y="84"/>
                  </a:cubicBezTo>
                  <a:cubicBezTo>
                    <a:pt x="247" y="83"/>
                    <a:pt x="247" y="82"/>
                    <a:pt x="248" y="81"/>
                  </a:cubicBezTo>
                  <a:cubicBezTo>
                    <a:pt x="248" y="80"/>
                    <a:pt x="248" y="79"/>
                    <a:pt x="249" y="78"/>
                  </a:cubicBezTo>
                  <a:cubicBezTo>
                    <a:pt x="263" y="77"/>
                    <a:pt x="277" y="77"/>
                    <a:pt x="292" y="78"/>
                  </a:cubicBezTo>
                  <a:cubicBezTo>
                    <a:pt x="276" y="81"/>
                    <a:pt x="260" y="85"/>
                    <a:pt x="245" y="91"/>
                  </a:cubicBezTo>
                  <a:cubicBezTo>
                    <a:pt x="245" y="89"/>
                    <a:pt x="246" y="87"/>
                    <a:pt x="246" y="85"/>
                  </a:cubicBezTo>
                  <a:close/>
                  <a:moveTo>
                    <a:pt x="234" y="38"/>
                  </a:moveTo>
                  <a:cubicBezTo>
                    <a:pt x="236" y="37"/>
                    <a:pt x="240" y="36"/>
                    <a:pt x="243" y="35"/>
                  </a:cubicBezTo>
                  <a:cubicBezTo>
                    <a:pt x="239" y="38"/>
                    <a:pt x="236" y="42"/>
                    <a:pt x="233" y="46"/>
                  </a:cubicBezTo>
                  <a:cubicBezTo>
                    <a:pt x="228" y="47"/>
                    <a:pt x="222" y="49"/>
                    <a:pt x="217" y="52"/>
                  </a:cubicBezTo>
                  <a:cubicBezTo>
                    <a:pt x="207" y="54"/>
                    <a:pt x="197" y="56"/>
                    <a:pt x="187" y="59"/>
                  </a:cubicBezTo>
                  <a:cubicBezTo>
                    <a:pt x="200" y="50"/>
                    <a:pt x="216" y="43"/>
                    <a:pt x="234" y="38"/>
                  </a:cubicBezTo>
                  <a:close/>
                  <a:moveTo>
                    <a:pt x="129" y="144"/>
                  </a:moveTo>
                  <a:cubicBezTo>
                    <a:pt x="129" y="138"/>
                    <a:pt x="131" y="132"/>
                    <a:pt x="132" y="125"/>
                  </a:cubicBezTo>
                  <a:cubicBezTo>
                    <a:pt x="133" y="124"/>
                    <a:pt x="134" y="122"/>
                    <a:pt x="134" y="120"/>
                  </a:cubicBezTo>
                  <a:cubicBezTo>
                    <a:pt x="136" y="117"/>
                    <a:pt x="137" y="113"/>
                    <a:pt x="139" y="110"/>
                  </a:cubicBezTo>
                  <a:cubicBezTo>
                    <a:pt x="163" y="97"/>
                    <a:pt x="189" y="88"/>
                    <a:pt x="216" y="83"/>
                  </a:cubicBezTo>
                  <a:cubicBezTo>
                    <a:pt x="215" y="84"/>
                    <a:pt x="215" y="86"/>
                    <a:pt x="215" y="88"/>
                  </a:cubicBezTo>
                  <a:cubicBezTo>
                    <a:pt x="214" y="93"/>
                    <a:pt x="213" y="99"/>
                    <a:pt x="214" y="104"/>
                  </a:cubicBezTo>
                  <a:cubicBezTo>
                    <a:pt x="208" y="108"/>
                    <a:pt x="202" y="111"/>
                    <a:pt x="195" y="114"/>
                  </a:cubicBezTo>
                  <a:cubicBezTo>
                    <a:pt x="172" y="127"/>
                    <a:pt x="149" y="144"/>
                    <a:pt x="128" y="164"/>
                  </a:cubicBezTo>
                  <a:cubicBezTo>
                    <a:pt x="128" y="157"/>
                    <a:pt x="128" y="151"/>
                    <a:pt x="129" y="144"/>
                  </a:cubicBezTo>
                  <a:close/>
                  <a:moveTo>
                    <a:pt x="47" y="235"/>
                  </a:moveTo>
                  <a:cubicBezTo>
                    <a:pt x="47" y="235"/>
                    <a:pt x="47" y="235"/>
                    <a:pt x="47" y="235"/>
                  </a:cubicBezTo>
                  <a:cubicBezTo>
                    <a:pt x="47" y="235"/>
                    <a:pt x="47" y="235"/>
                    <a:pt x="47" y="235"/>
                  </a:cubicBezTo>
                  <a:cubicBezTo>
                    <a:pt x="48" y="231"/>
                    <a:pt x="49" y="228"/>
                    <a:pt x="50" y="225"/>
                  </a:cubicBezTo>
                  <a:cubicBezTo>
                    <a:pt x="61" y="192"/>
                    <a:pt x="78" y="163"/>
                    <a:pt x="99" y="137"/>
                  </a:cubicBezTo>
                  <a:cubicBezTo>
                    <a:pt x="98" y="146"/>
                    <a:pt x="98" y="155"/>
                    <a:pt x="98" y="164"/>
                  </a:cubicBezTo>
                  <a:cubicBezTo>
                    <a:pt x="98" y="173"/>
                    <a:pt x="100" y="182"/>
                    <a:pt x="102" y="191"/>
                  </a:cubicBezTo>
                  <a:cubicBezTo>
                    <a:pt x="78" y="219"/>
                    <a:pt x="58" y="252"/>
                    <a:pt x="42" y="287"/>
                  </a:cubicBezTo>
                  <a:cubicBezTo>
                    <a:pt x="40" y="270"/>
                    <a:pt x="42" y="252"/>
                    <a:pt x="47" y="235"/>
                  </a:cubicBezTo>
                  <a:close/>
                  <a:moveTo>
                    <a:pt x="110" y="513"/>
                  </a:moveTo>
                  <a:cubicBezTo>
                    <a:pt x="78" y="478"/>
                    <a:pt x="56" y="436"/>
                    <a:pt x="44" y="391"/>
                  </a:cubicBezTo>
                  <a:cubicBezTo>
                    <a:pt x="44" y="388"/>
                    <a:pt x="45" y="386"/>
                    <a:pt x="45" y="383"/>
                  </a:cubicBezTo>
                  <a:cubicBezTo>
                    <a:pt x="50" y="390"/>
                    <a:pt x="54" y="396"/>
                    <a:pt x="59" y="403"/>
                  </a:cubicBezTo>
                  <a:cubicBezTo>
                    <a:pt x="76" y="424"/>
                    <a:pt x="96" y="444"/>
                    <a:pt x="119" y="462"/>
                  </a:cubicBezTo>
                  <a:cubicBezTo>
                    <a:pt x="115" y="479"/>
                    <a:pt x="112" y="496"/>
                    <a:pt x="110" y="513"/>
                  </a:cubicBezTo>
                  <a:close/>
                  <a:moveTo>
                    <a:pt x="134" y="406"/>
                  </a:moveTo>
                  <a:cubicBezTo>
                    <a:pt x="131" y="414"/>
                    <a:pt x="129" y="422"/>
                    <a:pt x="127" y="430"/>
                  </a:cubicBezTo>
                  <a:cubicBezTo>
                    <a:pt x="110" y="416"/>
                    <a:pt x="96" y="400"/>
                    <a:pt x="83" y="385"/>
                  </a:cubicBezTo>
                  <a:cubicBezTo>
                    <a:pt x="72" y="369"/>
                    <a:pt x="63" y="354"/>
                    <a:pt x="56" y="338"/>
                  </a:cubicBezTo>
                  <a:cubicBezTo>
                    <a:pt x="56" y="338"/>
                    <a:pt x="56" y="337"/>
                    <a:pt x="56" y="337"/>
                  </a:cubicBezTo>
                  <a:cubicBezTo>
                    <a:pt x="57" y="333"/>
                    <a:pt x="58" y="329"/>
                    <a:pt x="59" y="326"/>
                  </a:cubicBezTo>
                  <a:cubicBezTo>
                    <a:pt x="73" y="288"/>
                    <a:pt x="91" y="254"/>
                    <a:pt x="113" y="225"/>
                  </a:cubicBezTo>
                  <a:cubicBezTo>
                    <a:pt x="120" y="239"/>
                    <a:pt x="129" y="253"/>
                    <a:pt x="139" y="267"/>
                  </a:cubicBezTo>
                  <a:cubicBezTo>
                    <a:pt x="149" y="280"/>
                    <a:pt x="160" y="292"/>
                    <a:pt x="174" y="304"/>
                  </a:cubicBezTo>
                  <a:cubicBezTo>
                    <a:pt x="160" y="331"/>
                    <a:pt x="149" y="360"/>
                    <a:pt x="139" y="391"/>
                  </a:cubicBezTo>
                  <a:cubicBezTo>
                    <a:pt x="137" y="396"/>
                    <a:pt x="135" y="401"/>
                    <a:pt x="134" y="406"/>
                  </a:cubicBezTo>
                  <a:close/>
                  <a:moveTo>
                    <a:pt x="225" y="589"/>
                  </a:moveTo>
                  <a:cubicBezTo>
                    <a:pt x="192" y="577"/>
                    <a:pt x="162" y="560"/>
                    <a:pt x="137" y="539"/>
                  </a:cubicBezTo>
                  <a:cubicBezTo>
                    <a:pt x="139" y="520"/>
                    <a:pt x="142" y="501"/>
                    <a:pt x="146" y="482"/>
                  </a:cubicBezTo>
                  <a:cubicBezTo>
                    <a:pt x="175" y="500"/>
                    <a:pt x="208" y="516"/>
                    <a:pt x="243" y="529"/>
                  </a:cubicBezTo>
                  <a:cubicBezTo>
                    <a:pt x="225" y="589"/>
                    <a:pt x="225" y="589"/>
                    <a:pt x="225" y="589"/>
                  </a:cubicBezTo>
                  <a:cubicBezTo>
                    <a:pt x="225" y="589"/>
                    <a:pt x="225" y="589"/>
                    <a:pt x="225" y="589"/>
                  </a:cubicBezTo>
                  <a:close/>
                  <a:moveTo>
                    <a:pt x="153" y="450"/>
                  </a:moveTo>
                  <a:cubicBezTo>
                    <a:pt x="156" y="438"/>
                    <a:pt x="159" y="426"/>
                    <a:pt x="163" y="415"/>
                  </a:cubicBezTo>
                  <a:cubicBezTo>
                    <a:pt x="164" y="410"/>
                    <a:pt x="166" y="405"/>
                    <a:pt x="167" y="400"/>
                  </a:cubicBezTo>
                  <a:cubicBezTo>
                    <a:pt x="176" y="373"/>
                    <a:pt x="187" y="347"/>
                    <a:pt x="198" y="323"/>
                  </a:cubicBezTo>
                  <a:cubicBezTo>
                    <a:pt x="225" y="343"/>
                    <a:pt x="256" y="359"/>
                    <a:pt x="291" y="371"/>
                  </a:cubicBezTo>
                  <a:cubicBezTo>
                    <a:pt x="252" y="500"/>
                    <a:pt x="252" y="500"/>
                    <a:pt x="252" y="500"/>
                  </a:cubicBezTo>
                  <a:cubicBezTo>
                    <a:pt x="215" y="487"/>
                    <a:pt x="182" y="470"/>
                    <a:pt x="153" y="450"/>
                  </a:cubicBezTo>
                  <a:close/>
                  <a:moveTo>
                    <a:pt x="356" y="604"/>
                  </a:moveTo>
                  <a:cubicBezTo>
                    <a:pt x="322" y="608"/>
                    <a:pt x="288" y="606"/>
                    <a:pt x="254" y="598"/>
                  </a:cubicBezTo>
                  <a:cubicBezTo>
                    <a:pt x="273" y="537"/>
                    <a:pt x="273" y="537"/>
                    <a:pt x="273" y="537"/>
                  </a:cubicBezTo>
                  <a:cubicBezTo>
                    <a:pt x="309" y="547"/>
                    <a:pt x="345" y="552"/>
                    <a:pt x="380" y="552"/>
                  </a:cubicBezTo>
                  <a:cubicBezTo>
                    <a:pt x="372" y="570"/>
                    <a:pt x="364" y="588"/>
                    <a:pt x="356" y="604"/>
                  </a:cubicBezTo>
                  <a:close/>
                  <a:moveTo>
                    <a:pt x="281" y="508"/>
                  </a:moveTo>
                  <a:cubicBezTo>
                    <a:pt x="320" y="380"/>
                    <a:pt x="320" y="380"/>
                    <a:pt x="320" y="380"/>
                  </a:cubicBezTo>
                  <a:cubicBezTo>
                    <a:pt x="356" y="389"/>
                    <a:pt x="392" y="393"/>
                    <a:pt x="425" y="392"/>
                  </a:cubicBezTo>
                  <a:cubicBezTo>
                    <a:pt x="420" y="423"/>
                    <a:pt x="413" y="455"/>
                    <a:pt x="403" y="487"/>
                  </a:cubicBezTo>
                  <a:cubicBezTo>
                    <a:pt x="402" y="492"/>
                    <a:pt x="400" y="497"/>
                    <a:pt x="399" y="501"/>
                  </a:cubicBezTo>
                  <a:cubicBezTo>
                    <a:pt x="397" y="508"/>
                    <a:pt x="394" y="515"/>
                    <a:pt x="392" y="522"/>
                  </a:cubicBezTo>
                  <a:cubicBezTo>
                    <a:pt x="357" y="523"/>
                    <a:pt x="319" y="518"/>
                    <a:pt x="281" y="508"/>
                  </a:cubicBezTo>
                  <a:close/>
                  <a:moveTo>
                    <a:pt x="516" y="533"/>
                  </a:moveTo>
                  <a:cubicBezTo>
                    <a:pt x="480" y="564"/>
                    <a:pt x="438" y="586"/>
                    <a:pt x="393" y="597"/>
                  </a:cubicBezTo>
                  <a:cubicBezTo>
                    <a:pt x="400" y="582"/>
                    <a:pt x="407" y="567"/>
                    <a:pt x="413" y="551"/>
                  </a:cubicBezTo>
                  <a:cubicBezTo>
                    <a:pt x="438" y="549"/>
                    <a:pt x="462" y="545"/>
                    <a:pt x="485" y="538"/>
                  </a:cubicBezTo>
                  <a:cubicBezTo>
                    <a:pt x="497" y="535"/>
                    <a:pt x="508" y="530"/>
                    <a:pt x="519" y="526"/>
                  </a:cubicBezTo>
                  <a:cubicBezTo>
                    <a:pt x="518" y="528"/>
                    <a:pt x="517" y="530"/>
                    <a:pt x="516" y="533"/>
                  </a:cubicBezTo>
                  <a:close/>
                  <a:moveTo>
                    <a:pt x="536" y="482"/>
                  </a:moveTo>
                  <a:cubicBezTo>
                    <a:pt x="535" y="482"/>
                    <a:pt x="535" y="482"/>
                    <a:pt x="535" y="483"/>
                  </a:cubicBezTo>
                  <a:cubicBezTo>
                    <a:pt x="518" y="494"/>
                    <a:pt x="498" y="503"/>
                    <a:pt x="476" y="509"/>
                  </a:cubicBezTo>
                  <a:cubicBezTo>
                    <a:pt x="460" y="514"/>
                    <a:pt x="443" y="517"/>
                    <a:pt x="425" y="520"/>
                  </a:cubicBezTo>
                  <a:cubicBezTo>
                    <a:pt x="426" y="517"/>
                    <a:pt x="427" y="514"/>
                    <a:pt x="428" y="511"/>
                  </a:cubicBezTo>
                  <a:cubicBezTo>
                    <a:pt x="429" y="506"/>
                    <a:pt x="431" y="501"/>
                    <a:pt x="432" y="496"/>
                  </a:cubicBezTo>
                  <a:cubicBezTo>
                    <a:pt x="443" y="460"/>
                    <a:pt x="451" y="424"/>
                    <a:pt x="456" y="389"/>
                  </a:cubicBezTo>
                  <a:cubicBezTo>
                    <a:pt x="470" y="387"/>
                    <a:pt x="484" y="384"/>
                    <a:pt x="497" y="380"/>
                  </a:cubicBezTo>
                  <a:cubicBezTo>
                    <a:pt x="516" y="374"/>
                    <a:pt x="534" y="367"/>
                    <a:pt x="550" y="357"/>
                  </a:cubicBezTo>
                  <a:cubicBezTo>
                    <a:pt x="553" y="397"/>
                    <a:pt x="548" y="440"/>
                    <a:pt x="536" y="482"/>
                  </a:cubicBezTo>
                  <a:close/>
                  <a:moveTo>
                    <a:pt x="549" y="231"/>
                  </a:moveTo>
                  <a:cubicBezTo>
                    <a:pt x="545" y="221"/>
                    <a:pt x="539" y="211"/>
                    <a:pt x="534" y="201"/>
                  </a:cubicBezTo>
                  <a:cubicBezTo>
                    <a:pt x="537" y="197"/>
                    <a:pt x="539" y="192"/>
                    <a:pt x="542" y="187"/>
                  </a:cubicBezTo>
                  <a:cubicBezTo>
                    <a:pt x="543" y="185"/>
                    <a:pt x="544" y="184"/>
                    <a:pt x="544" y="182"/>
                  </a:cubicBezTo>
                  <a:cubicBezTo>
                    <a:pt x="563" y="201"/>
                    <a:pt x="580" y="223"/>
                    <a:pt x="593" y="247"/>
                  </a:cubicBezTo>
                  <a:cubicBezTo>
                    <a:pt x="592" y="252"/>
                    <a:pt x="591" y="258"/>
                    <a:pt x="589" y="264"/>
                  </a:cubicBezTo>
                  <a:cubicBezTo>
                    <a:pt x="589" y="265"/>
                    <a:pt x="588" y="267"/>
                    <a:pt x="587" y="269"/>
                  </a:cubicBezTo>
                  <a:cubicBezTo>
                    <a:pt x="586" y="273"/>
                    <a:pt x="584" y="277"/>
                    <a:pt x="582" y="282"/>
                  </a:cubicBezTo>
                  <a:cubicBezTo>
                    <a:pt x="579" y="287"/>
                    <a:pt x="575" y="292"/>
                    <a:pt x="572" y="297"/>
                  </a:cubicBezTo>
                  <a:cubicBezTo>
                    <a:pt x="567" y="274"/>
                    <a:pt x="559" y="252"/>
                    <a:pt x="549" y="231"/>
                  </a:cubicBezTo>
                  <a:close/>
                  <a:moveTo>
                    <a:pt x="599" y="402"/>
                  </a:moveTo>
                  <a:cubicBezTo>
                    <a:pt x="598" y="405"/>
                    <a:pt x="597" y="409"/>
                    <a:pt x="596" y="412"/>
                  </a:cubicBezTo>
                  <a:cubicBezTo>
                    <a:pt x="597" y="409"/>
                    <a:pt x="598" y="406"/>
                    <a:pt x="599" y="402"/>
                  </a:cubicBezTo>
                  <a:cubicBezTo>
                    <a:pt x="599" y="402"/>
                    <a:pt x="599" y="402"/>
                    <a:pt x="599" y="402"/>
                  </a:cubicBezTo>
                  <a:cubicBezTo>
                    <a:pt x="599" y="405"/>
                    <a:pt x="598" y="407"/>
                    <a:pt x="597" y="409"/>
                  </a:cubicBezTo>
                  <a:cubicBezTo>
                    <a:pt x="592" y="423"/>
                    <a:pt x="584" y="436"/>
                    <a:pt x="575" y="447"/>
                  </a:cubicBezTo>
                  <a:cubicBezTo>
                    <a:pt x="582" y="410"/>
                    <a:pt x="583" y="372"/>
                    <a:pt x="579" y="335"/>
                  </a:cubicBezTo>
                  <a:cubicBezTo>
                    <a:pt x="585" y="329"/>
                    <a:pt x="591" y="322"/>
                    <a:pt x="597" y="315"/>
                  </a:cubicBezTo>
                  <a:cubicBezTo>
                    <a:pt x="602" y="308"/>
                    <a:pt x="607" y="300"/>
                    <a:pt x="610" y="292"/>
                  </a:cubicBezTo>
                  <a:cubicBezTo>
                    <a:pt x="614" y="328"/>
                    <a:pt x="610" y="365"/>
                    <a:pt x="599" y="402"/>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spTree>
    <p:extLst>
      <p:ext uri="{BB962C8B-B14F-4D97-AF65-F5344CB8AC3E}">
        <p14:creationId xmlns:mc="http://schemas.openxmlformats.org/markup-compatibility/2006" xmlns:mv="urn:schemas-microsoft-com:mac:vml" xmlns:p14="http://schemas.microsoft.com/office/powerpoint/2010/main" xmlns="" val="208667111"/>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outVertical)">
                                      <p:cBhvr>
                                        <p:cTn id="7" dur="1000"/>
                                        <p:tgtEl>
                                          <p:spTgt spid="1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3329905" y="1646364"/>
            <a:ext cx="5715226" cy="2976023"/>
          </a:xfrm>
          <a:prstGeom prst="ellipse">
            <a:avLst/>
          </a:prstGeom>
          <a:solidFill>
            <a:schemeClr val="accent2">
              <a:lumMod val="75000"/>
              <a:alpha val="45000"/>
            </a:schemeClr>
          </a:solidFill>
          <a:ln>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4"/>
              </a:solidFill>
            </a:endParaRPr>
          </a:p>
        </p:txBody>
      </p:sp>
      <p:sp>
        <p:nvSpPr>
          <p:cNvPr id="34" name="Oval 33"/>
          <p:cNvSpPr/>
          <p:nvPr/>
        </p:nvSpPr>
        <p:spPr>
          <a:xfrm>
            <a:off x="392289" y="1621736"/>
            <a:ext cx="5795230" cy="2976023"/>
          </a:xfrm>
          <a:prstGeom prst="ellipse">
            <a:avLst/>
          </a:prstGeom>
          <a:solidFill>
            <a:schemeClr val="tx2">
              <a:lumMod val="60000"/>
              <a:lumOff val="40000"/>
              <a:alpha val="51000"/>
            </a:schemeClr>
          </a:solidFill>
          <a:ln>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4"/>
              </a:solidFill>
            </a:endParaRPr>
          </a:p>
        </p:txBody>
      </p:sp>
      <p:sp>
        <p:nvSpPr>
          <p:cNvPr id="36" name="TextBox 35"/>
          <p:cNvSpPr txBox="1"/>
          <p:nvPr/>
        </p:nvSpPr>
        <p:spPr>
          <a:xfrm>
            <a:off x="5226763" y="1826395"/>
            <a:ext cx="2331631" cy="480901"/>
          </a:xfrm>
          <a:prstGeom prst="rect">
            <a:avLst/>
          </a:prstGeom>
          <a:noFill/>
        </p:spPr>
        <p:txBody>
          <a:bodyPr wrap="square" rtlCol="0">
            <a:spAutoFit/>
          </a:bodyPr>
          <a:lstStyle/>
          <a:p>
            <a:pPr algn="ctr">
              <a:lnSpc>
                <a:spcPts val="1500"/>
              </a:lnSpc>
            </a:pPr>
            <a:r>
              <a:rPr lang="en-US" sz="1400" b="1" dirty="0" smtClean="0">
                <a:solidFill>
                  <a:schemeClr val="accent4"/>
                </a:solidFill>
              </a:rPr>
              <a:t>Enterprise Software Distribution</a:t>
            </a:r>
            <a:endParaRPr lang="en-US" sz="1400" b="1" dirty="0">
              <a:solidFill>
                <a:schemeClr val="accent4"/>
              </a:solidFill>
            </a:endParaRPr>
          </a:p>
        </p:txBody>
      </p:sp>
      <p:sp>
        <p:nvSpPr>
          <p:cNvPr id="37" name="TextBox 36"/>
          <p:cNvSpPr txBox="1"/>
          <p:nvPr/>
        </p:nvSpPr>
        <p:spPr>
          <a:xfrm>
            <a:off x="4508889" y="3835213"/>
            <a:ext cx="1864186" cy="480901"/>
          </a:xfrm>
          <a:prstGeom prst="rect">
            <a:avLst/>
          </a:prstGeom>
          <a:noFill/>
        </p:spPr>
        <p:txBody>
          <a:bodyPr wrap="square" rtlCol="0">
            <a:spAutoFit/>
          </a:bodyPr>
          <a:lstStyle/>
          <a:p>
            <a:pPr algn="ctr">
              <a:lnSpc>
                <a:spcPts val="1500"/>
              </a:lnSpc>
            </a:pPr>
            <a:r>
              <a:rPr lang="en-US" sz="1400" b="1" dirty="0" smtClean="0">
                <a:solidFill>
                  <a:schemeClr val="accent4"/>
                </a:solidFill>
              </a:rPr>
              <a:t>Inventory</a:t>
            </a:r>
          </a:p>
          <a:p>
            <a:pPr algn="ctr">
              <a:lnSpc>
                <a:spcPts val="1500"/>
              </a:lnSpc>
            </a:pPr>
            <a:r>
              <a:rPr lang="en-US" sz="1400" b="1" dirty="0" smtClean="0">
                <a:solidFill>
                  <a:schemeClr val="accent4"/>
                </a:solidFill>
              </a:rPr>
              <a:t>Management </a:t>
            </a:r>
            <a:endParaRPr lang="en-US" sz="1400" b="1" dirty="0">
              <a:solidFill>
                <a:schemeClr val="accent4"/>
              </a:solidFill>
            </a:endParaRPr>
          </a:p>
        </p:txBody>
      </p:sp>
      <p:sp>
        <p:nvSpPr>
          <p:cNvPr id="38" name="TextBox 37"/>
          <p:cNvSpPr txBox="1"/>
          <p:nvPr/>
        </p:nvSpPr>
        <p:spPr>
          <a:xfrm>
            <a:off x="7013228" y="2015695"/>
            <a:ext cx="2031903" cy="865622"/>
          </a:xfrm>
          <a:prstGeom prst="rect">
            <a:avLst/>
          </a:prstGeom>
          <a:noFill/>
        </p:spPr>
        <p:txBody>
          <a:bodyPr wrap="square" rtlCol="0">
            <a:spAutoFit/>
          </a:bodyPr>
          <a:lstStyle/>
          <a:p>
            <a:pPr algn="ctr">
              <a:lnSpc>
                <a:spcPts val="1500"/>
              </a:lnSpc>
            </a:pPr>
            <a:endParaRPr lang="en-US" sz="1400" b="1" dirty="0" smtClean="0">
              <a:solidFill>
                <a:schemeClr val="accent4"/>
              </a:solidFill>
            </a:endParaRPr>
          </a:p>
          <a:p>
            <a:pPr algn="ctr">
              <a:lnSpc>
                <a:spcPts val="1500"/>
              </a:lnSpc>
            </a:pPr>
            <a:r>
              <a:rPr lang="en-US" sz="1400" b="1" dirty="0" smtClean="0">
                <a:solidFill>
                  <a:schemeClr val="accent4"/>
                </a:solidFill>
              </a:rPr>
              <a:t>Management </a:t>
            </a:r>
          </a:p>
          <a:p>
            <a:pPr algn="ctr">
              <a:lnSpc>
                <a:spcPts val="1500"/>
              </a:lnSpc>
            </a:pPr>
            <a:r>
              <a:rPr lang="en-US" sz="1400" b="1" dirty="0" smtClean="0">
                <a:solidFill>
                  <a:schemeClr val="accent4"/>
                </a:solidFill>
              </a:rPr>
              <a:t>(Backup, Remote Wipe, etc.)</a:t>
            </a:r>
            <a:endParaRPr lang="en-US" sz="1400" b="1" dirty="0">
              <a:solidFill>
                <a:schemeClr val="accent4"/>
              </a:solidFill>
            </a:endParaRPr>
          </a:p>
        </p:txBody>
      </p:sp>
      <p:sp>
        <p:nvSpPr>
          <p:cNvPr id="39" name="TextBox 38"/>
          <p:cNvSpPr txBox="1"/>
          <p:nvPr/>
        </p:nvSpPr>
        <p:spPr>
          <a:xfrm>
            <a:off x="2960878" y="1724795"/>
            <a:ext cx="1864186" cy="288541"/>
          </a:xfrm>
          <a:prstGeom prst="rect">
            <a:avLst/>
          </a:prstGeom>
          <a:noFill/>
        </p:spPr>
        <p:txBody>
          <a:bodyPr wrap="square" rtlCol="0">
            <a:spAutoFit/>
          </a:bodyPr>
          <a:lstStyle/>
          <a:p>
            <a:pPr algn="ctr">
              <a:lnSpc>
                <a:spcPts val="1500"/>
              </a:lnSpc>
            </a:pPr>
            <a:r>
              <a:rPr lang="en-US" sz="1400" b="1" dirty="0" smtClean="0">
                <a:solidFill>
                  <a:schemeClr val="accent4"/>
                </a:solidFill>
              </a:rPr>
              <a:t>AUP</a:t>
            </a:r>
            <a:endParaRPr lang="en-US" sz="1400" b="1" dirty="0">
              <a:solidFill>
                <a:schemeClr val="accent4"/>
              </a:solidFill>
            </a:endParaRPr>
          </a:p>
        </p:txBody>
      </p:sp>
      <p:sp>
        <p:nvSpPr>
          <p:cNvPr id="40" name="TextBox 39"/>
          <p:cNvSpPr txBox="1"/>
          <p:nvPr/>
        </p:nvSpPr>
        <p:spPr>
          <a:xfrm>
            <a:off x="577796" y="2191477"/>
            <a:ext cx="1864186" cy="480901"/>
          </a:xfrm>
          <a:prstGeom prst="rect">
            <a:avLst/>
          </a:prstGeom>
          <a:noFill/>
        </p:spPr>
        <p:txBody>
          <a:bodyPr wrap="square" rtlCol="0">
            <a:spAutoFit/>
          </a:bodyPr>
          <a:lstStyle/>
          <a:p>
            <a:pPr algn="ctr">
              <a:lnSpc>
                <a:spcPts val="1500"/>
              </a:lnSpc>
            </a:pPr>
            <a:r>
              <a:rPr lang="en-US" sz="1400" b="1" dirty="0" smtClean="0">
                <a:solidFill>
                  <a:schemeClr val="accent4"/>
                </a:solidFill>
              </a:rPr>
              <a:t>Classification/</a:t>
            </a:r>
          </a:p>
          <a:p>
            <a:pPr algn="ctr">
              <a:lnSpc>
                <a:spcPts val="1500"/>
              </a:lnSpc>
            </a:pPr>
            <a:r>
              <a:rPr lang="en-US" sz="1400" b="1" dirty="0" smtClean="0">
                <a:solidFill>
                  <a:schemeClr val="accent4"/>
                </a:solidFill>
              </a:rPr>
              <a:t>Profiling</a:t>
            </a:r>
            <a:endParaRPr lang="en-US" sz="1400" b="1" dirty="0">
              <a:solidFill>
                <a:schemeClr val="accent4"/>
              </a:solidFill>
            </a:endParaRPr>
          </a:p>
        </p:txBody>
      </p:sp>
      <p:sp>
        <p:nvSpPr>
          <p:cNvPr id="41" name="TextBox 40"/>
          <p:cNvSpPr txBox="1"/>
          <p:nvPr/>
        </p:nvSpPr>
        <p:spPr>
          <a:xfrm>
            <a:off x="3906715" y="2201960"/>
            <a:ext cx="1864186" cy="288541"/>
          </a:xfrm>
          <a:prstGeom prst="rect">
            <a:avLst/>
          </a:prstGeom>
          <a:noFill/>
        </p:spPr>
        <p:txBody>
          <a:bodyPr wrap="square" rtlCol="0">
            <a:spAutoFit/>
          </a:bodyPr>
          <a:lstStyle/>
          <a:p>
            <a:pPr algn="ctr">
              <a:lnSpc>
                <a:spcPts val="1500"/>
              </a:lnSpc>
            </a:pPr>
            <a:r>
              <a:rPr lang="en-US" sz="1400" b="1" dirty="0" smtClean="0">
                <a:solidFill>
                  <a:schemeClr val="accent4"/>
                </a:solidFill>
              </a:rPr>
              <a:t>Registration</a:t>
            </a:r>
            <a:endParaRPr lang="en-US" sz="1400" b="1" dirty="0">
              <a:solidFill>
                <a:schemeClr val="accent4"/>
              </a:solidFill>
            </a:endParaRPr>
          </a:p>
        </p:txBody>
      </p:sp>
      <p:sp>
        <p:nvSpPr>
          <p:cNvPr id="42" name="TextBox 41"/>
          <p:cNvSpPr txBox="1"/>
          <p:nvPr/>
        </p:nvSpPr>
        <p:spPr>
          <a:xfrm>
            <a:off x="229703" y="2911885"/>
            <a:ext cx="2796279" cy="480901"/>
          </a:xfrm>
          <a:prstGeom prst="rect">
            <a:avLst/>
          </a:prstGeom>
          <a:noFill/>
        </p:spPr>
        <p:txBody>
          <a:bodyPr wrap="square" rtlCol="0">
            <a:spAutoFit/>
          </a:bodyPr>
          <a:lstStyle/>
          <a:p>
            <a:pPr algn="ctr">
              <a:lnSpc>
                <a:spcPts val="1500"/>
              </a:lnSpc>
            </a:pPr>
            <a:r>
              <a:rPr lang="en-US" sz="1400" b="1" dirty="0" smtClean="0">
                <a:solidFill>
                  <a:schemeClr val="accent4"/>
                </a:solidFill>
              </a:rPr>
              <a:t>Secure Network Access (Wireless, Wired, VPN)</a:t>
            </a:r>
            <a:endParaRPr lang="en-US" sz="1400" b="1" dirty="0">
              <a:solidFill>
                <a:schemeClr val="accent4"/>
              </a:solidFill>
            </a:endParaRPr>
          </a:p>
        </p:txBody>
      </p:sp>
      <p:sp>
        <p:nvSpPr>
          <p:cNvPr id="43" name="TextBox 42"/>
          <p:cNvSpPr txBox="1"/>
          <p:nvPr/>
        </p:nvSpPr>
        <p:spPr>
          <a:xfrm>
            <a:off x="1627842" y="3558214"/>
            <a:ext cx="2588558" cy="673261"/>
          </a:xfrm>
          <a:prstGeom prst="rect">
            <a:avLst/>
          </a:prstGeom>
          <a:noFill/>
        </p:spPr>
        <p:txBody>
          <a:bodyPr wrap="square" rtlCol="0">
            <a:spAutoFit/>
          </a:bodyPr>
          <a:lstStyle/>
          <a:p>
            <a:pPr algn="ctr">
              <a:lnSpc>
                <a:spcPts val="1500"/>
              </a:lnSpc>
            </a:pPr>
            <a:r>
              <a:rPr lang="en-US" sz="1400" b="1" dirty="0" smtClean="0">
                <a:solidFill>
                  <a:schemeClr val="accent4"/>
                </a:solidFill>
              </a:rPr>
              <a:t>Context-Aware Access Control (Role, Location, etc.)</a:t>
            </a:r>
            <a:endParaRPr lang="en-US" sz="1400" b="1" dirty="0">
              <a:solidFill>
                <a:schemeClr val="accent4"/>
              </a:solidFill>
            </a:endParaRPr>
          </a:p>
        </p:txBody>
      </p:sp>
      <p:sp>
        <p:nvSpPr>
          <p:cNvPr id="44" name="TextBox 43"/>
          <p:cNvSpPr txBox="1"/>
          <p:nvPr/>
        </p:nvSpPr>
        <p:spPr>
          <a:xfrm>
            <a:off x="3740996" y="2901325"/>
            <a:ext cx="1864186" cy="480901"/>
          </a:xfrm>
          <a:prstGeom prst="rect">
            <a:avLst/>
          </a:prstGeom>
          <a:noFill/>
        </p:spPr>
        <p:txBody>
          <a:bodyPr wrap="square" rtlCol="0">
            <a:spAutoFit/>
          </a:bodyPr>
          <a:lstStyle/>
          <a:p>
            <a:pPr algn="ctr">
              <a:lnSpc>
                <a:spcPts val="1500"/>
              </a:lnSpc>
            </a:pPr>
            <a:r>
              <a:rPr lang="en-US" sz="1400" b="1" dirty="0" smtClean="0">
                <a:solidFill>
                  <a:schemeClr val="accent4"/>
                </a:solidFill>
              </a:rPr>
              <a:t>Cert + Supplicant Provisioning </a:t>
            </a:r>
            <a:endParaRPr lang="en-US" sz="1400" b="1" dirty="0">
              <a:solidFill>
                <a:schemeClr val="accent4"/>
              </a:solidFill>
            </a:endParaRPr>
          </a:p>
        </p:txBody>
      </p:sp>
      <p:sp>
        <p:nvSpPr>
          <p:cNvPr id="45" name="TextBox 44"/>
          <p:cNvSpPr txBox="1"/>
          <p:nvPr/>
        </p:nvSpPr>
        <p:spPr>
          <a:xfrm>
            <a:off x="2357810" y="2311720"/>
            <a:ext cx="1864186" cy="480901"/>
          </a:xfrm>
          <a:prstGeom prst="rect">
            <a:avLst/>
          </a:prstGeom>
          <a:noFill/>
        </p:spPr>
        <p:txBody>
          <a:bodyPr wrap="square" rtlCol="0">
            <a:spAutoFit/>
          </a:bodyPr>
          <a:lstStyle/>
          <a:p>
            <a:pPr algn="ctr">
              <a:lnSpc>
                <a:spcPts val="1500"/>
              </a:lnSpc>
            </a:pPr>
            <a:r>
              <a:rPr lang="en-US" sz="1400" b="1" dirty="0" smtClean="0">
                <a:solidFill>
                  <a:schemeClr val="accent4"/>
                </a:solidFill>
              </a:rPr>
              <a:t>User &lt;-&gt; Device Ownership</a:t>
            </a:r>
            <a:endParaRPr lang="en-US" sz="1400" b="1" dirty="0">
              <a:solidFill>
                <a:schemeClr val="accent4"/>
              </a:solidFill>
            </a:endParaRPr>
          </a:p>
        </p:txBody>
      </p:sp>
      <p:sp>
        <p:nvSpPr>
          <p:cNvPr id="46" name="TextBox 45"/>
          <p:cNvSpPr txBox="1"/>
          <p:nvPr/>
        </p:nvSpPr>
        <p:spPr>
          <a:xfrm>
            <a:off x="1905273" y="1831030"/>
            <a:ext cx="1864186" cy="288541"/>
          </a:xfrm>
          <a:prstGeom prst="rect">
            <a:avLst/>
          </a:prstGeom>
          <a:noFill/>
        </p:spPr>
        <p:txBody>
          <a:bodyPr wrap="square" rtlCol="0">
            <a:spAutoFit/>
          </a:bodyPr>
          <a:lstStyle/>
          <a:p>
            <a:pPr algn="ctr">
              <a:lnSpc>
                <a:spcPts val="1500"/>
              </a:lnSpc>
            </a:pPr>
            <a:r>
              <a:rPr lang="en-US" sz="1400" b="1" dirty="0" smtClean="0">
                <a:solidFill>
                  <a:schemeClr val="accent4"/>
                </a:solidFill>
              </a:rPr>
              <a:t>Mobile + PC</a:t>
            </a:r>
            <a:endParaRPr lang="en-US" sz="1400" b="1" dirty="0">
              <a:solidFill>
                <a:schemeClr val="accent4"/>
              </a:solidFill>
            </a:endParaRPr>
          </a:p>
        </p:txBody>
      </p:sp>
      <p:sp>
        <p:nvSpPr>
          <p:cNvPr id="47" name="TextBox 46"/>
          <p:cNvSpPr txBox="1"/>
          <p:nvPr/>
        </p:nvSpPr>
        <p:spPr>
          <a:xfrm>
            <a:off x="5586394" y="2785194"/>
            <a:ext cx="2389207" cy="480901"/>
          </a:xfrm>
          <a:prstGeom prst="rect">
            <a:avLst/>
          </a:prstGeom>
          <a:noFill/>
        </p:spPr>
        <p:txBody>
          <a:bodyPr wrap="square" rtlCol="0">
            <a:spAutoFit/>
          </a:bodyPr>
          <a:lstStyle/>
          <a:p>
            <a:pPr algn="ctr">
              <a:lnSpc>
                <a:spcPts val="1500"/>
              </a:lnSpc>
            </a:pPr>
            <a:r>
              <a:rPr lang="en-US" sz="1400" b="1" dirty="0" smtClean="0">
                <a:solidFill>
                  <a:schemeClr val="accent4"/>
                </a:solidFill>
              </a:rPr>
              <a:t>Policy Compliance (Jailbreak, Pin Lock, etc.)</a:t>
            </a:r>
            <a:endParaRPr lang="en-US" sz="1400" b="1" dirty="0">
              <a:solidFill>
                <a:schemeClr val="accent4"/>
              </a:solidFill>
            </a:endParaRPr>
          </a:p>
        </p:txBody>
      </p:sp>
      <p:sp>
        <p:nvSpPr>
          <p:cNvPr id="48" name="TextBox 47"/>
          <p:cNvSpPr txBox="1"/>
          <p:nvPr/>
        </p:nvSpPr>
        <p:spPr>
          <a:xfrm>
            <a:off x="7089844" y="3334250"/>
            <a:ext cx="1864186" cy="480901"/>
          </a:xfrm>
          <a:prstGeom prst="rect">
            <a:avLst/>
          </a:prstGeom>
          <a:noFill/>
        </p:spPr>
        <p:txBody>
          <a:bodyPr wrap="square" rtlCol="0">
            <a:spAutoFit/>
          </a:bodyPr>
          <a:lstStyle/>
          <a:p>
            <a:pPr algn="ctr">
              <a:lnSpc>
                <a:spcPts val="1500"/>
              </a:lnSpc>
            </a:pPr>
            <a:r>
              <a:rPr lang="en-US" sz="1400" b="1" dirty="0" smtClean="0">
                <a:solidFill>
                  <a:schemeClr val="accent4"/>
                </a:solidFill>
              </a:rPr>
              <a:t>Secure Data Containers</a:t>
            </a:r>
            <a:endParaRPr lang="en-US" sz="1400" b="1" dirty="0">
              <a:solidFill>
                <a:schemeClr val="accent4"/>
              </a:solidFill>
            </a:endParaRPr>
          </a:p>
        </p:txBody>
      </p:sp>
      <p:sp>
        <p:nvSpPr>
          <p:cNvPr id="94" name="Rectangle 259"/>
          <p:cNvSpPr>
            <a:spLocks noChangeArrowheads="1"/>
          </p:cNvSpPr>
          <p:nvPr/>
        </p:nvSpPr>
        <p:spPr bwMode="auto">
          <a:xfrm>
            <a:off x="791281" y="1179992"/>
            <a:ext cx="3962630" cy="513172"/>
          </a:xfrm>
          <a:prstGeom prst="rect">
            <a:avLst/>
          </a:prstGeom>
          <a:noFill/>
          <a:ln w="25400">
            <a:noFill/>
            <a:miter lim="800000"/>
            <a:headEnd/>
            <a:tailEnd/>
          </a:ln>
        </p:spPr>
        <p:txBody>
          <a:bodyPr lIns="82124" tIns="41061" rIns="82124" bIns="41061" anchor="ctr" anchorCtr="1"/>
          <a:lstStyle/>
          <a:p>
            <a:pPr algn="ctr" defTabSz="814388" rtl="0" eaLnBrk="0" hangingPunct="0">
              <a:lnSpc>
                <a:spcPct val="90000"/>
              </a:lnSpc>
            </a:pPr>
            <a:r>
              <a:rPr lang="en-US" sz="1700" b="1" kern="1200" dirty="0" smtClean="0">
                <a:solidFill>
                  <a:schemeClr val="tx2">
                    <a:lumMod val="75000"/>
                  </a:schemeClr>
                </a:solidFill>
                <a:latin typeface="Arial"/>
                <a:ea typeface="+mn-ea"/>
                <a:cs typeface="+mn-cs"/>
              </a:rPr>
              <a:t>NETWORK ENABLEMENT (ISE)</a:t>
            </a:r>
            <a:endParaRPr lang="en-US" sz="1700" b="1" kern="1200" dirty="0">
              <a:solidFill>
                <a:schemeClr val="tx2">
                  <a:lumMod val="75000"/>
                </a:schemeClr>
              </a:solidFill>
              <a:latin typeface="Arial"/>
              <a:ea typeface="+mn-ea"/>
              <a:cs typeface="+mn-cs"/>
            </a:endParaRPr>
          </a:p>
        </p:txBody>
      </p:sp>
      <p:sp>
        <p:nvSpPr>
          <p:cNvPr id="96" name="Rectangle 259"/>
          <p:cNvSpPr>
            <a:spLocks noChangeArrowheads="1"/>
          </p:cNvSpPr>
          <p:nvPr/>
        </p:nvSpPr>
        <p:spPr bwMode="auto">
          <a:xfrm>
            <a:off x="5207756" y="1179992"/>
            <a:ext cx="3153767" cy="513172"/>
          </a:xfrm>
          <a:prstGeom prst="rect">
            <a:avLst/>
          </a:prstGeom>
          <a:noFill/>
          <a:ln w="25400">
            <a:noFill/>
            <a:miter lim="800000"/>
            <a:headEnd/>
            <a:tailEnd/>
          </a:ln>
        </p:spPr>
        <p:txBody>
          <a:bodyPr lIns="82124" tIns="41061" rIns="82124" bIns="41061" anchor="ctr" anchorCtr="1"/>
          <a:lstStyle/>
          <a:p>
            <a:pPr algn="ctr" defTabSz="814388" rtl="0" eaLnBrk="0" hangingPunct="0">
              <a:lnSpc>
                <a:spcPct val="90000"/>
              </a:lnSpc>
            </a:pPr>
            <a:r>
              <a:rPr lang="en-US" sz="1700" b="1" kern="1200" dirty="0" smtClean="0">
                <a:solidFill>
                  <a:schemeClr val="accent2">
                    <a:lumMod val="50000"/>
                  </a:schemeClr>
                </a:solidFill>
                <a:latin typeface="Arial"/>
                <a:ea typeface="+mn-ea"/>
                <a:cs typeface="+mn-cs"/>
              </a:rPr>
              <a:t>FULL MANAGEMENT (MDM)</a:t>
            </a:r>
            <a:endParaRPr lang="en-US" sz="1700" b="1" kern="1200" dirty="0">
              <a:solidFill>
                <a:schemeClr val="accent2">
                  <a:lumMod val="50000"/>
                </a:schemeClr>
              </a:solidFill>
              <a:latin typeface="Arial"/>
              <a:ea typeface="+mn-ea"/>
              <a:cs typeface="+mn-cs"/>
            </a:endParaRPr>
          </a:p>
        </p:txBody>
      </p:sp>
      <p:sp>
        <p:nvSpPr>
          <p:cNvPr id="2" name="Title 1"/>
          <p:cNvSpPr>
            <a:spLocks noGrp="1"/>
          </p:cNvSpPr>
          <p:nvPr>
            <p:ph type="title"/>
          </p:nvPr>
        </p:nvSpPr>
        <p:spPr/>
        <p:txBody>
          <a:bodyPr/>
          <a:lstStyle/>
          <a:p>
            <a:r>
              <a:rPr lang="en-US" dirty="0" smtClean="0"/>
              <a:t>Positioning ISE vis-à-vis MDM</a:t>
            </a:r>
            <a:endParaRPr lang="en-US" dirty="0"/>
          </a:p>
        </p:txBody>
      </p:sp>
      <p:pic>
        <p:nvPicPr>
          <p:cNvPr id="68" name="Picture 67"/>
          <p:cNvPicPr>
            <a:picLocks noChangeAspect="1"/>
          </p:cNvPicPr>
          <p:nvPr/>
        </p:nvPicPr>
        <p:blipFill>
          <a:blip r:embed="rId3" cstate="print"/>
          <a:stretch>
            <a:fillRect/>
          </a:stretch>
        </p:blipFill>
        <p:spPr>
          <a:xfrm flipH="1">
            <a:off x="-2" y="3815423"/>
            <a:ext cx="3113092" cy="2998372"/>
          </a:xfrm>
          <a:prstGeom prst="rect">
            <a:avLst/>
          </a:prstGeom>
          <a:noFill/>
          <a:ln>
            <a:noFill/>
          </a:ln>
        </p:spPr>
      </p:pic>
      <p:grpSp>
        <p:nvGrpSpPr>
          <p:cNvPr id="13" name="Group 12"/>
          <p:cNvGrpSpPr/>
          <p:nvPr/>
        </p:nvGrpSpPr>
        <p:grpSpPr>
          <a:xfrm>
            <a:off x="5810352" y="3888354"/>
            <a:ext cx="3333630" cy="2935455"/>
            <a:chOff x="-2003909" y="-822217"/>
            <a:chExt cx="4381500" cy="3886755"/>
          </a:xfrm>
        </p:grpSpPr>
        <p:pic>
          <p:nvPicPr>
            <p:cNvPr id="55" name="Picture 54"/>
            <p:cNvPicPr>
              <a:picLocks noChangeAspect="1"/>
            </p:cNvPicPr>
            <p:nvPr/>
          </p:nvPicPr>
          <p:blipFill rotWithShape="1">
            <a:blip r:embed="rId4" cstate="print">
              <a:extLst>
                <a:ext uri="{BEBA8EAE-BF5A-486C-A8C5-ECC9F3942E4B}">
                  <a14:imgProps xmlns:mc="http://schemas.openxmlformats.org/markup-compatibility/2006" xmlns:mv="urn:schemas-microsoft-com:mac:vml" xmlns:a14="http://schemas.microsoft.com/office/drawing/2010/main" xmlns="">
                    <a14:imgLayer r:embed="rId5">
                      <a14:imgEffect>
                        <a14:brightnessContrast bright="-24000" contrast="34000"/>
                      </a14:imgEffect>
                    </a14:imgLayer>
                  </a14:imgProps>
                </a:ext>
              </a:extLst>
            </a:blip>
            <a:srcRect r="63"/>
            <a:stretch/>
          </p:blipFill>
          <p:spPr>
            <a:xfrm>
              <a:off x="-2003909" y="-812692"/>
              <a:ext cx="4381500" cy="3877230"/>
            </a:xfrm>
            <a:prstGeom prst="rect">
              <a:avLst/>
            </a:prstGeom>
            <a:noFill/>
            <a:ln>
              <a:noFill/>
            </a:ln>
          </p:spPr>
        </p:pic>
        <p:pic>
          <p:nvPicPr>
            <p:cNvPr id="58" name="Picture 57"/>
            <p:cNvPicPr>
              <a:picLocks noChangeAspect="1"/>
            </p:cNvPicPr>
            <p:nvPr/>
          </p:nvPicPr>
          <p:blipFill rotWithShape="1">
            <a:blip r:embed="rId6" cstate="print">
              <a:extLst>
                <a:ext uri="{BEBA8EAE-BF5A-486C-A8C5-ECC9F3942E4B}">
                  <a14:imgProps xmlns:mc="http://schemas.openxmlformats.org/markup-compatibility/2006" xmlns:mv="urn:schemas-microsoft-com:mac:vml" xmlns:a14="http://schemas.microsoft.com/office/drawing/2010/main" xmlns="">
                    <a14:imgLayer r:embed="rId5">
                      <a14:imgEffect>
                        <a14:backgroundRemoval t="2832" b="89558" l="7008" r="74861"/>
                      </a14:imgEffect>
                    </a14:imgLayer>
                  </a14:imgProps>
                </a:ext>
              </a:extLst>
            </a:blip>
            <a:srcRect r="63"/>
            <a:stretch/>
          </p:blipFill>
          <p:spPr>
            <a:xfrm>
              <a:off x="-2003909" y="-822217"/>
              <a:ext cx="4381500" cy="3877230"/>
            </a:xfrm>
            <a:prstGeom prst="rect">
              <a:avLst/>
            </a:prstGeom>
            <a:noFill/>
            <a:ln>
              <a:noFill/>
            </a:ln>
          </p:spPr>
        </p:pic>
      </p:grpSp>
      <p:sp>
        <p:nvSpPr>
          <p:cNvPr id="15" name="Freeform 14"/>
          <p:cNvSpPr/>
          <p:nvPr/>
        </p:nvSpPr>
        <p:spPr>
          <a:xfrm>
            <a:off x="5662613" y="4891088"/>
            <a:ext cx="2209800" cy="1752600"/>
          </a:xfrm>
          <a:custGeom>
            <a:avLst/>
            <a:gdLst>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33575 w 2209800"/>
              <a:gd name="connsiteY6" fmla="*/ 33337 h 1752600"/>
              <a:gd name="connsiteX7" fmla="*/ 1952625 w 2209800"/>
              <a:gd name="connsiteY7" fmla="*/ 80962 h 1752600"/>
              <a:gd name="connsiteX8" fmla="*/ 2209800 w 2209800"/>
              <a:gd name="connsiteY8"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38338 w 2209800"/>
              <a:gd name="connsiteY6" fmla="*/ 42862 h 1752600"/>
              <a:gd name="connsiteX7" fmla="*/ 1952625 w 2209800"/>
              <a:gd name="connsiteY7" fmla="*/ 80962 h 1752600"/>
              <a:gd name="connsiteX8" fmla="*/ 2209800 w 2209800"/>
              <a:gd name="connsiteY8" fmla="*/ 1704975 h 1752600"/>
              <a:gd name="connsiteX0" fmla="*/ 2209800 w 2209800"/>
              <a:gd name="connsiteY0" fmla="*/ 1761670 h 1809295"/>
              <a:gd name="connsiteX1" fmla="*/ 2181225 w 2209800"/>
              <a:gd name="connsiteY1" fmla="*/ 1809295 h 1809295"/>
              <a:gd name="connsiteX2" fmla="*/ 247650 w 2209800"/>
              <a:gd name="connsiteY2" fmla="*/ 1685470 h 1809295"/>
              <a:gd name="connsiteX3" fmla="*/ 0 w 2209800"/>
              <a:gd name="connsiteY3" fmla="*/ 156707 h 1809295"/>
              <a:gd name="connsiteX4" fmla="*/ 61912 w 2209800"/>
              <a:gd name="connsiteY4" fmla="*/ 56695 h 1809295"/>
              <a:gd name="connsiteX5" fmla="*/ 1890712 w 2209800"/>
              <a:gd name="connsiteY5" fmla="*/ 80507 h 1809295"/>
              <a:gd name="connsiteX6" fmla="*/ 1952625 w 2209800"/>
              <a:gd name="connsiteY6" fmla="*/ 137657 h 1809295"/>
              <a:gd name="connsiteX7" fmla="*/ 2209800 w 2209800"/>
              <a:gd name="connsiteY7" fmla="*/ 1761670 h 1809295"/>
              <a:gd name="connsiteX0" fmla="*/ 2209800 w 2209800"/>
              <a:gd name="connsiteY0" fmla="*/ 1761043 h 1808668"/>
              <a:gd name="connsiteX1" fmla="*/ 2181225 w 2209800"/>
              <a:gd name="connsiteY1" fmla="*/ 1808668 h 1808668"/>
              <a:gd name="connsiteX2" fmla="*/ 247650 w 2209800"/>
              <a:gd name="connsiteY2" fmla="*/ 1684843 h 1808668"/>
              <a:gd name="connsiteX3" fmla="*/ 0 w 2209800"/>
              <a:gd name="connsiteY3" fmla="*/ 156080 h 1808668"/>
              <a:gd name="connsiteX4" fmla="*/ 61912 w 2209800"/>
              <a:gd name="connsiteY4" fmla="*/ 56068 h 1808668"/>
              <a:gd name="connsiteX5" fmla="*/ 1890712 w 2209800"/>
              <a:gd name="connsiteY5" fmla="*/ 79880 h 1808668"/>
              <a:gd name="connsiteX6" fmla="*/ 1952625 w 2209800"/>
              <a:gd name="connsiteY6" fmla="*/ 137030 h 1808668"/>
              <a:gd name="connsiteX7" fmla="*/ 2209800 w 2209800"/>
              <a:gd name="connsiteY7" fmla="*/ 1761043 h 1808668"/>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 name="connsiteX0" fmla="*/ 2209800 w 2209800"/>
              <a:gd name="connsiteY0" fmla="*/ 1704975 h 1752600"/>
              <a:gd name="connsiteX1" fmla="*/ 2181225 w 2209800"/>
              <a:gd name="connsiteY1" fmla="*/ 1752600 h 1752600"/>
              <a:gd name="connsiteX2" fmla="*/ 247650 w 2209800"/>
              <a:gd name="connsiteY2" fmla="*/ 1628775 h 1752600"/>
              <a:gd name="connsiteX3" fmla="*/ 0 w 2209800"/>
              <a:gd name="connsiteY3" fmla="*/ 100012 h 1752600"/>
              <a:gd name="connsiteX4" fmla="*/ 61912 w 2209800"/>
              <a:gd name="connsiteY4" fmla="*/ 0 h 1752600"/>
              <a:gd name="connsiteX5" fmla="*/ 1890712 w 2209800"/>
              <a:gd name="connsiteY5" fmla="*/ 23812 h 1752600"/>
              <a:gd name="connsiteX6" fmla="*/ 1952625 w 2209800"/>
              <a:gd name="connsiteY6" fmla="*/ 80962 h 1752600"/>
              <a:gd name="connsiteX7" fmla="*/ 2209800 w 2209800"/>
              <a:gd name="connsiteY7" fmla="*/ 170497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1752600">
                <a:moveTo>
                  <a:pt x="2209800" y="1704975"/>
                </a:moveTo>
                <a:lnTo>
                  <a:pt x="2181225" y="1752600"/>
                </a:lnTo>
                <a:lnTo>
                  <a:pt x="247650" y="1628775"/>
                </a:lnTo>
                <a:lnTo>
                  <a:pt x="0" y="100012"/>
                </a:lnTo>
                <a:cubicBezTo>
                  <a:pt x="8731" y="47625"/>
                  <a:pt x="795" y="26194"/>
                  <a:pt x="61912" y="0"/>
                </a:cubicBezTo>
                <a:lnTo>
                  <a:pt x="1890712" y="23812"/>
                </a:lnTo>
                <a:cubicBezTo>
                  <a:pt x="1924843" y="39687"/>
                  <a:pt x="1935163" y="26986"/>
                  <a:pt x="1952625" y="80962"/>
                </a:cubicBezTo>
                <a:lnTo>
                  <a:pt x="2209800" y="1704975"/>
                </a:lnTo>
                <a:close/>
              </a:path>
            </a:pathLst>
          </a:custGeom>
          <a:gradFill>
            <a:gsLst>
              <a:gs pos="0">
                <a:srgbClr val="5C5E6C"/>
              </a:gs>
              <a:gs pos="65000">
                <a:srgbClr val="277EFD">
                  <a:lumMod val="0"/>
                  <a:lumOff val="100000"/>
                </a:srgbClr>
              </a:gs>
            </a:gsLst>
            <a:lin ang="150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 name="Group 4"/>
          <p:cNvGrpSpPr/>
          <p:nvPr/>
        </p:nvGrpSpPr>
        <p:grpSpPr>
          <a:xfrm>
            <a:off x="185847" y="5053338"/>
            <a:ext cx="8692787" cy="1081214"/>
            <a:chOff x="185847" y="5053338"/>
            <a:chExt cx="8692787" cy="1081214"/>
          </a:xfrm>
        </p:grpSpPr>
        <p:sp>
          <p:nvSpPr>
            <p:cNvPr id="18" name="Left-Right Arrow 17"/>
            <p:cNvSpPr/>
            <p:nvPr/>
          </p:nvSpPr>
          <p:spPr>
            <a:xfrm>
              <a:off x="185847" y="5053338"/>
              <a:ext cx="8692787" cy="1081214"/>
            </a:xfrm>
            <a:prstGeom prst="leftRightArrow">
              <a:avLst/>
            </a:prstGeom>
            <a:gradFill flip="none" rotWithShape="1">
              <a:gsLst>
                <a:gs pos="0">
                  <a:schemeClr val="accent2">
                    <a:lumMod val="75000"/>
                  </a:schemeClr>
                </a:gs>
                <a:gs pos="100000">
                  <a:srgbClr val="025CE0"/>
                </a:gs>
              </a:gsLst>
              <a:lin ang="9600000" scaled="0"/>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67" name="TextBox 66"/>
            <p:cNvSpPr txBox="1"/>
            <p:nvPr/>
          </p:nvSpPr>
          <p:spPr bwMode="auto">
            <a:xfrm>
              <a:off x="5079998" y="5369031"/>
              <a:ext cx="3392244" cy="428625"/>
            </a:xfrm>
            <a:prstGeom prst="rect">
              <a:avLst/>
            </a:prstGeom>
            <a:noFill/>
          </p:spPr>
          <p:txBody>
            <a:bodyPr wrap="square" rtlCol="0" anchor="ctr" anchorCtr="0">
              <a:noAutofit/>
            </a:bodyPr>
            <a:lstStyle/>
            <a:p>
              <a:pPr algn="ctr" rtl="0">
                <a:lnSpc>
                  <a:spcPct val="95000"/>
                </a:lnSpc>
                <a:defRPr/>
              </a:pPr>
              <a:r>
                <a:rPr lang="en-US" sz="1400" kern="1200" dirty="0">
                  <a:effectLst>
                    <a:outerShdw blurRad="38100" dist="25400" dir="5400000" algn="t" rotWithShape="0">
                      <a:prstClr val="black">
                        <a:alpha val="20000"/>
                      </a:prstClr>
                    </a:outerShdw>
                  </a:effectLst>
                  <a:latin typeface="Arial"/>
                  <a:ea typeface="+mn-ea"/>
                  <a:cs typeface="+mn-cs"/>
                </a:rPr>
                <a:t>User/IT </a:t>
              </a:r>
              <a:r>
                <a:rPr lang="en-US" sz="1400" kern="1200" dirty="0" smtClean="0">
                  <a:effectLst>
                    <a:outerShdw blurRad="38100" dist="25400" dir="5400000" algn="t" rotWithShape="0">
                      <a:prstClr val="black">
                        <a:alpha val="20000"/>
                      </a:prstClr>
                    </a:outerShdw>
                  </a:effectLst>
                  <a:latin typeface="Arial"/>
                  <a:ea typeface="+mn-ea"/>
                  <a:cs typeface="+mn-cs"/>
                </a:rPr>
                <a:t>Co-Managed </a:t>
              </a:r>
              <a:r>
                <a:rPr lang="en-US" sz="1400" kern="1200" dirty="0">
                  <a:effectLst>
                    <a:outerShdw blurRad="38100" dist="25400" dir="5400000" algn="t" rotWithShape="0">
                      <a:prstClr val="black">
                        <a:alpha val="20000"/>
                      </a:prstClr>
                    </a:outerShdw>
                  </a:effectLst>
                  <a:latin typeface="Arial"/>
                  <a:ea typeface="+mn-ea"/>
                  <a:cs typeface="+mn-cs"/>
                </a:rPr>
                <a:t>Device</a:t>
              </a:r>
            </a:p>
            <a:p>
              <a:pPr algn="ctr" rtl="0">
                <a:lnSpc>
                  <a:spcPct val="95000"/>
                </a:lnSpc>
                <a:defRPr/>
              </a:pPr>
              <a:r>
                <a:rPr lang="en-US" sz="1400" kern="1200" dirty="0">
                  <a:effectLst>
                    <a:outerShdw blurRad="38100" dist="25400" dir="5400000" algn="t" rotWithShape="0">
                      <a:prstClr val="black">
                        <a:alpha val="20000"/>
                      </a:prstClr>
                    </a:outerShdw>
                  </a:effectLst>
                  <a:latin typeface="Arial"/>
                  <a:ea typeface="+mn-ea"/>
                  <a:cs typeface="+mn-cs"/>
                </a:rPr>
                <a:t>Device </a:t>
              </a:r>
              <a:r>
                <a:rPr lang="en-US" sz="1400" kern="1200" dirty="0" smtClean="0">
                  <a:effectLst>
                    <a:outerShdw blurRad="38100" dist="25400" dir="5400000" algn="t" rotWithShape="0">
                      <a:prstClr val="black">
                        <a:alpha val="20000"/>
                      </a:prstClr>
                    </a:outerShdw>
                  </a:effectLst>
                  <a:latin typeface="Arial"/>
                  <a:ea typeface="+mn-ea"/>
                  <a:cs typeface="+mn-cs"/>
                </a:rPr>
                <a:t>and Network-Based </a:t>
              </a:r>
              <a:r>
                <a:rPr lang="en-US" sz="1400" kern="1200" dirty="0">
                  <a:effectLst>
                    <a:outerShdw blurRad="38100" dist="25400" dir="5400000" algn="t" rotWithShape="0">
                      <a:prstClr val="black">
                        <a:alpha val="20000"/>
                      </a:prstClr>
                    </a:outerShdw>
                  </a:effectLst>
                  <a:latin typeface="Arial"/>
                  <a:ea typeface="+mn-ea"/>
                  <a:cs typeface="+mn-cs"/>
                </a:rPr>
                <a:t>IT Control</a:t>
              </a:r>
            </a:p>
          </p:txBody>
        </p:sp>
        <p:sp>
          <p:nvSpPr>
            <p:cNvPr id="66" name="TextBox 65"/>
            <p:cNvSpPr txBox="1"/>
            <p:nvPr/>
          </p:nvSpPr>
          <p:spPr bwMode="auto">
            <a:xfrm>
              <a:off x="711174" y="5369031"/>
              <a:ext cx="2791950" cy="428625"/>
            </a:xfrm>
            <a:prstGeom prst="rect">
              <a:avLst/>
            </a:prstGeom>
            <a:noFill/>
          </p:spPr>
          <p:txBody>
            <a:bodyPr wrap="square" rtlCol="0" anchor="ctr" anchorCtr="0">
              <a:noAutofit/>
            </a:bodyPr>
            <a:lstStyle/>
            <a:p>
              <a:pPr algn="ctr" rtl="0">
                <a:lnSpc>
                  <a:spcPct val="95000"/>
                </a:lnSpc>
                <a:defRPr/>
              </a:pPr>
              <a:r>
                <a:rPr lang="en-US" sz="1400" kern="1200" dirty="0">
                  <a:effectLst>
                    <a:outerShdw blurRad="38100" dist="25400" dir="5400000" algn="t" rotWithShape="0">
                      <a:prstClr val="black">
                        <a:alpha val="20000"/>
                      </a:prstClr>
                    </a:outerShdw>
                  </a:effectLst>
                  <a:latin typeface="Arial"/>
                  <a:ea typeface="+mn-ea"/>
                  <a:cs typeface="+mn-cs"/>
                </a:rPr>
                <a:t>User </a:t>
              </a:r>
              <a:r>
                <a:rPr lang="en-US" sz="1400" kern="1200" dirty="0" smtClean="0">
                  <a:effectLst>
                    <a:outerShdw blurRad="38100" dist="25400" dir="5400000" algn="t" rotWithShape="0">
                      <a:prstClr val="black">
                        <a:alpha val="20000"/>
                      </a:prstClr>
                    </a:outerShdw>
                  </a:effectLst>
                  <a:latin typeface="Arial"/>
                  <a:ea typeface="+mn-ea"/>
                  <a:cs typeface="+mn-cs"/>
                </a:rPr>
                <a:t>Managed </a:t>
              </a:r>
              <a:r>
                <a:rPr lang="en-US" sz="1400" kern="1200" dirty="0">
                  <a:effectLst>
                    <a:outerShdw blurRad="38100" dist="25400" dir="5400000" algn="t" rotWithShape="0">
                      <a:prstClr val="black">
                        <a:alpha val="20000"/>
                      </a:prstClr>
                    </a:outerShdw>
                  </a:effectLst>
                  <a:latin typeface="Arial"/>
                  <a:ea typeface="+mn-ea"/>
                  <a:cs typeface="+mn-cs"/>
                </a:rPr>
                <a:t>Device</a:t>
              </a:r>
            </a:p>
            <a:p>
              <a:pPr algn="ctr" rtl="0">
                <a:lnSpc>
                  <a:spcPct val="95000"/>
                </a:lnSpc>
                <a:defRPr/>
              </a:pPr>
              <a:r>
                <a:rPr lang="en-US" sz="1400" kern="1200" dirty="0" smtClean="0">
                  <a:effectLst>
                    <a:outerShdw blurRad="38100" dist="25400" dir="5400000" algn="t" rotWithShape="0">
                      <a:prstClr val="black">
                        <a:alpha val="20000"/>
                      </a:prstClr>
                    </a:outerShdw>
                  </a:effectLst>
                  <a:latin typeface="Arial"/>
                  <a:ea typeface="+mn-ea"/>
                  <a:cs typeface="+mn-cs"/>
                </a:rPr>
                <a:t>Network-Based </a:t>
              </a:r>
              <a:r>
                <a:rPr lang="en-US" sz="1400" kern="1200" dirty="0">
                  <a:effectLst>
                    <a:outerShdw blurRad="38100" dist="25400" dir="5400000" algn="t" rotWithShape="0">
                      <a:prstClr val="black">
                        <a:alpha val="20000"/>
                      </a:prstClr>
                    </a:outerShdw>
                  </a:effectLst>
                  <a:latin typeface="Arial"/>
                  <a:ea typeface="+mn-ea"/>
                  <a:cs typeface="+mn-cs"/>
                </a:rPr>
                <a:t>IT Control</a:t>
              </a:r>
            </a:p>
          </p:txBody>
        </p:sp>
      </p:grpSp>
      <p:sp>
        <p:nvSpPr>
          <p:cNvPr id="30" name="Rounded Rectangle 29"/>
          <p:cNvSpPr/>
          <p:nvPr/>
        </p:nvSpPr>
        <p:spPr>
          <a:xfrm>
            <a:off x="7540671" y="132509"/>
            <a:ext cx="1420987" cy="413589"/>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a:solidFill>
                  <a:srgbClr val="FFFFFF"/>
                </a:solidFill>
              </a:rPr>
              <a:t>Management</a:t>
            </a:r>
          </a:p>
        </p:txBody>
      </p:sp>
    </p:spTree>
    <p:extLst>
      <p:ext uri="{BB962C8B-B14F-4D97-AF65-F5344CB8AC3E}">
        <p14:creationId xmlns:mc="http://schemas.openxmlformats.org/markup-compatibility/2006" xmlns:mv="urn:schemas-microsoft-com:mac:vml" xmlns:p14="http://schemas.microsoft.com/office/powerpoint/2010/main" xmlns="" val="3455361481"/>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par>
                          <p:cTn id="11" fill="hold">
                            <p:stCondLst>
                              <p:cond delay="500"/>
                            </p:stCondLst>
                            <p:childTnLst>
                              <p:par>
                                <p:cTn id="12" presetID="16" presetClass="entr" presetSubtype="37" fill="hold" nodeType="afterEffect">
                                  <p:stCondLst>
                                    <p:cond delay="3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8604" y="2014278"/>
            <a:ext cx="8408645" cy="1777506"/>
            <a:chOff x="247647" y="2203662"/>
            <a:chExt cx="8613651" cy="1777506"/>
          </a:xfrm>
        </p:grpSpPr>
        <p:sp>
          <p:nvSpPr>
            <p:cNvPr id="22" name="Round Single Corner Rectangle 21"/>
            <p:cNvSpPr/>
            <p:nvPr/>
          </p:nvSpPr>
          <p:spPr>
            <a:xfrm flipH="1">
              <a:off x="247647" y="2203662"/>
              <a:ext cx="8610599" cy="1777506"/>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solidFill>
                <a:srgbClr val="5147D1"/>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23" name="Group 22"/>
            <p:cNvGrpSpPr/>
            <p:nvPr/>
          </p:nvGrpSpPr>
          <p:grpSpPr>
            <a:xfrm flipH="1">
              <a:off x="247650" y="2313945"/>
              <a:ext cx="8613648" cy="36576"/>
              <a:chOff x="7087711" y="3203216"/>
              <a:chExt cx="505822" cy="500910"/>
            </a:xfrm>
            <a:effectLst>
              <a:outerShdw blurRad="25400" dist="12700" dir="5400000" algn="t" rotWithShape="0">
                <a:prstClr val="black">
                  <a:alpha val="20000"/>
                </a:prstClr>
              </a:outerShdw>
            </a:effectLst>
          </p:grpSpPr>
          <p:sp>
            <p:nvSpPr>
              <p:cNvPr id="2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2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grpSp>
      <p:sp>
        <p:nvSpPr>
          <p:cNvPr id="2" name="Title 1"/>
          <p:cNvSpPr>
            <a:spLocks noGrp="1"/>
          </p:cNvSpPr>
          <p:nvPr>
            <p:ph type="title"/>
          </p:nvPr>
        </p:nvSpPr>
        <p:spPr/>
        <p:txBody>
          <a:bodyPr/>
          <a:lstStyle/>
          <a:p>
            <a:r>
              <a:rPr lang="en-US" dirty="0" smtClean="0"/>
              <a:t>MDM Landscape</a:t>
            </a:r>
            <a:endParaRPr lang="en-US" dirty="0"/>
          </a:p>
        </p:txBody>
      </p:sp>
      <p:sp>
        <p:nvSpPr>
          <p:cNvPr id="83" name="Text Placeholder 82"/>
          <p:cNvSpPr>
            <a:spLocks noGrp="1"/>
          </p:cNvSpPr>
          <p:nvPr>
            <p:ph type="body" sz="quarter" idx="11"/>
          </p:nvPr>
        </p:nvSpPr>
        <p:spPr/>
        <p:txBody>
          <a:bodyPr/>
          <a:lstStyle/>
          <a:p>
            <a:r>
              <a:rPr lang="en-US" dirty="0" smtClean="0"/>
              <a:t>Partner with </a:t>
            </a:r>
            <a:r>
              <a:rPr lang="en-US" dirty="0" err="1" smtClean="0"/>
              <a:t>MDM</a:t>
            </a:r>
            <a:r>
              <a:rPr lang="en-US" dirty="0" smtClean="0"/>
              <a:t> </a:t>
            </a:r>
            <a:r>
              <a:rPr lang="en-US" dirty="0" smtClean="0"/>
              <a:t>Providers for a Complete Solution</a:t>
            </a:r>
            <a:endParaRPr lang="en-US" dirty="0"/>
          </a:p>
        </p:txBody>
      </p:sp>
      <p:sp>
        <p:nvSpPr>
          <p:cNvPr id="38" name="Rounded Rectangle 37"/>
          <p:cNvSpPr/>
          <p:nvPr/>
        </p:nvSpPr>
        <p:spPr>
          <a:xfrm>
            <a:off x="7540671" y="132509"/>
            <a:ext cx="1420987" cy="413589"/>
          </a:xfrm>
          <a:prstGeom prst="roundRect">
            <a:avLst>
              <a:gd name="adj" fmla="val 11565"/>
            </a:avLst>
          </a:prstGeom>
          <a:gradFill flip="none" rotWithShape="1">
            <a:gsLst>
              <a:gs pos="0">
                <a:srgbClr val="CC6600"/>
              </a:gs>
              <a:gs pos="100000">
                <a:srgbClr val="FF9900"/>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a:solidFill>
                  <a:srgbClr val="FFFFFF"/>
                </a:solidFill>
              </a:rPr>
              <a:t>Management</a:t>
            </a:r>
          </a:p>
        </p:txBody>
      </p:sp>
      <p:sp>
        <p:nvSpPr>
          <p:cNvPr id="43" name="TextBox 42"/>
          <p:cNvSpPr txBox="1"/>
          <p:nvPr/>
        </p:nvSpPr>
        <p:spPr>
          <a:xfrm>
            <a:off x="952083" y="1695993"/>
            <a:ext cx="3018983" cy="321627"/>
          </a:xfrm>
          <a:prstGeom prst="rect">
            <a:avLst/>
          </a:prstGeom>
          <a:noFill/>
          <a:ln w="9525">
            <a:noFill/>
            <a:miter lim="800000"/>
            <a:headEnd/>
            <a:tailEnd/>
          </a:ln>
        </p:spPr>
        <p:txBody>
          <a:bodyPr wrap="square" lIns="0" tIns="0" rIns="0" bIns="0">
            <a:spAutoFit/>
          </a:bodyPr>
          <a:lstStyle/>
          <a:p>
            <a:pPr algn="ctr" defTabSz="814388" eaLnBrk="0" fontAlgn="auto" hangingPunct="0">
              <a:lnSpc>
                <a:spcPct val="95000"/>
              </a:lnSpc>
              <a:spcBef>
                <a:spcPct val="50000"/>
              </a:spcBef>
              <a:spcAft>
                <a:spcPts val="0"/>
              </a:spcAft>
              <a:buClr>
                <a:srgbClr val="FFFFFF"/>
              </a:buClr>
              <a:buSzPct val="100000"/>
              <a:defRPr/>
            </a:pPr>
            <a:r>
              <a:rPr lang="en-US" sz="2200" dirty="0" smtClean="0">
                <a:effectLst>
                  <a:outerShdw blurRad="38100" dist="12700" dir="5400000" algn="t" rotWithShape="0">
                    <a:prstClr val="black">
                      <a:alpha val="30000"/>
                    </a:prstClr>
                  </a:outerShdw>
                </a:effectLst>
              </a:rPr>
              <a:t>Initial Vendors</a:t>
            </a:r>
          </a:p>
        </p:txBody>
      </p:sp>
      <p:grpSp>
        <p:nvGrpSpPr>
          <p:cNvPr id="27" name="Group 26"/>
          <p:cNvGrpSpPr/>
          <p:nvPr/>
        </p:nvGrpSpPr>
        <p:grpSpPr>
          <a:xfrm>
            <a:off x="458607" y="1671313"/>
            <a:ext cx="8405667" cy="453248"/>
            <a:chOff x="247650" y="1187278"/>
            <a:chExt cx="8610599" cy="620219"/>
          </a:xfrm>
        </p:grpSpPr>
        <p:sp>
          <p:nvSpPr>
            <p:cNvPr id="28" name="Round Same Side Corner Rectangle 27"/>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29" name="TextBox 28"/>
            <p:cNvSpPr txBox="1"/>
            <p:nvPr/>
          </p:nvSpPr>
          <p:spPr>
            <a:xfrm flipH="1">
              <a:off x="647361" y="1341761"/>
              <a:ext cx="7582238" cy="360090"/>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Initial Vendors</a:t>
              </a:r>
              <a:endParaRPr lang="en-US" sz="1800" dirty="0"/>
            </a:p>
          </p:txBody>
        </p:sp>
      </p:grpSp>
      <p:grpSp>
        <p:nvGrpSpPr>
          <p:cNvPr id="30" name="Group 29"/>
          <p:cNvGrpSpPr/>
          <p:nvPr/>
        </p:nvGrpSpPr>
        <p:grpSpPr>
          <a:xfrm>
            <a:off x="460781" y="4339011"/>
            <a:ext cx="8386641" cy="2023857"/>
            <a:chOff x="247647" y="2203662"/>
            <a:chExt cx="8613651" cy="1777506"/>
          </a:xfrm>
        </p:grpSpPr>
        <p:sp>
          <p:nvSpPr>
            <p:cNvPr id="31" name="Round Single Corner Rectangle 30"/>
            <p:cNvSpPr/>
            <p:nvPr/>
          </p:nvSpPr>
          <p:spPr>
            <a:xfrm flipH="1">
              <a:off x="247647" y="2203662"/>
              <a:ext cx="8610599" cy="1777506"/>
            </a:xfrm>
            <a:prstGeom prst="round1Rect">
              <a:avLst>
                <a:gd name="adj" fmla="val 6569"/>
              </a:avLst>
            </a:prstGeom>
            <a:solidFill>
              <a:schemeClr val="tx1"/>
            </a:solidFill>
            <a:ln w="9525" cap="flat" cmpd="sng" algn="ctr">
              <a:solidFill>
                <a:srgbClr val="5147D1"/>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solidFill>
                  <a:schemeClr val="tx1"/>
                </a:solidFill>
              </a:endParaRPr>
            </a:p>
          </p:txBody>
        </p:sp>
        <p:grpSp>
          <p:nvGrpSpPr>
            <p:cNvPr id="32" name="Group 31"/>
            <p:cNvGrpSpPr/>
            <p:nvPr/>
          </p:nvGrpSpPr>
          <p:grpSpPr>
            <a:xfrm flipH="1">
              <a:off x="247650" y="2313945"/>
              <a:ext cx="8613648" cy="36576"/>
              <a:chOff x="7087711" y="3203216"/>
              <a:chExt cx="505822" cy="500910"/>
            </a:xfrm>
            <a:effectLst>
              <a:outerShdw blurRad="25400" dist="12700" dir="5400000" algn="t" rotWithShape="0">
                <a:prstClr val="black">
                  <a:alpha val="20000"/>
                </a:prstClr>
              </a:outerShdw>
            </a:effectLst>
          </p:grpSpPr>
          <p:sp>
            <p:nvSpPr>
              <p:cNvPr id="33"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solidFill>
                  <a:srgbClr val="5147D1"/>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sp>
            <p:nvSpPr>
              <p:cNvPr id="34"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solidFill>
                  <a:srgbClr val="5147D1"/>
                </a:solid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285750" indent="-285750" algn="ctr" defTabSz="814388" eaLnBrk="0" fontAlgn="base" hangingPunct="0">
                  <a:lnSpc>
                    <a:spcPct val="90000"/>
                  </a:lnSpc>
                  <a:spcBef>
                    <a:spcPts val="400"/>
                  </a:spcBef>
                  <a:buClr>
                    <a:schemeClr val="tx2"/>
                  </a:buClr>
                  <a:buFont typeface="Arial" pitchFamily="34" charset="0"/>
                  <a:buChar char="•"/>
                </a:pPr>
                <a:endParaRPr lang="en-US" dirty="0"/>
              </a:p>
            </p:txBody>
          </p:sp>
        </p:grpSp>
      </p:grpSp>
      <p:grpSp>
        <p:nvGrpSpPr>
          <p:cNvPr id="35" name="Group 34"/>
          <p:cNvGrpSpPr/>
          <p:nvPr/>
        </p:nvGrpSpPr>
        <p:grpSpPr>
          <a:xfrm>
            <a:off x="461102" y="3945900"/>
            <a:ext cx="8383670" cy="516065"/>
            <a:chOff x="247650" y="1187278"/>
            <a:chExt cx="8610599" cy="620219"/>
          </a:xfrm>
        </p:grpSpPr>
        <p:sp>
          <p:nvSpPr>
            <p:cNvPr id="36" name="Round Same Side Corner Rectangle 35"/>
            <p:cNvSpPr/>
            <p:nvPr/>
          </p:nvSpPr>
          <p:spPr>
            <a:xfrm>
              <a:off x="247650" y="1187278"/>
              <a:ext cx="8610599" cy="620219"/>
            </a:xfrm>
            <a:prstGeom prst="round2SameRect">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37" name="TextBox 36"/>
            <p:cNvSpPr txBox="1"/>
            <p:nvPr/>
          </p:nvSpPr>
          <p:spPr>
            <a:xfrm flipH="1">
              <a:off x="647361" y="1317342"/>
              <a:ext cx="7582238" cy="319032"/>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sz="2000">
                  <a:effectLst>
                    <a:outerShdw blurRad="38100" dist="25400" dir="5400000" algn="t" rotWithShape="0">
                      <a:prstClr val="black">
                        <a:alpha val="20000"/>
                      </a:prstClr>
                    </a:outerShdw>
                  </a:effectLst>
                </a:defRPr>
              </a:lvl1pPr>
            </a:lstStyle>
            <a:p>
              <a:r>
                <a:rPr lang="en-US" sz="1800" dirty="0" smtClean="0"/>
                <a:t>Others Vendors</a:t>
              </a:r>
              <a:endParaRPr lang="en-US" sz="1800" dirty="0"/>
            </a:p>
          </p:txBody>
        </p:sp>
      </p:grpSp>
      <p:pic>
        <p:nvPicPr>
          <p:cNvPr id="50" name="Picture 49"/>
          <p:cNvPicPr>
            <a:picLocks noChangeAspect="1"/>
          </p:cNvPicPr>
          <p:nvPr/>
        </p:nvPicPr>
        <p:blipFill>
          <a:blip r:embed="rId3" cstate="print"/>
          <a:stretch>
            <a:fillRect/>
          </a:stretch>
        </p:blipFill>
        <p:spPr>
          <a:xfrm>
            <a:off x="1013214" y="5565209"/>
            <a:ext cx="1385367" cy="305492"/>
          </a:xfrm>
          <a:prstGeom prst="rect">
            <a:avLst/>
          </a:prstGeom>
        </p:spPr>
      </p:pic>
      <p:pic>
        <p:nvPicPr>
          <p:cNvPr id="51" name="Picture 50"/>
          <p:cNvPicPr>
            <a:picLocks noChangeAspect="1"/>
          </p:cNvPicPr>
          <p:nvPr/>
        </p:nvPicPr>
        <p:blipFill>
          <a:blip r:embed="rId4" cstate="print"/>
          <a:stretch>
            <a:fillRect/>
          </a:stretch>
        </p:blipFill>
        <p:spPr>
          <a:xfrm>
            <a:off x="4762722" y="4869876"/>
            <a:ext cx="1128798" cy="547896"/>
          </a:xfrm>
          <a:prstGeom prst="rect">
            <a:avLst/>
          </a:prstGeom>
        </p:spPr>
      </p:pic>
      <p:pic>
        <p:nvPicPr>
          <p:cNvPr id="52" name="Picture 51"/>
          <p:cNvPicPr>
            <a:picLocks noChangeAspect="1"/>
          </p:cNvPicPr>
          <p:nvPr/>
        </p:nvPicPr>
        <p:blipFill>
          <a:blip r:embed="rId5" cstate="print"/>
          <a:srcRect r="315"/>
          <a:stretch>
            <a:fillRect/>
          </a:stretch>
        </p:blipFill>
        <p:spPr>
          <a:xfrm>
            <a:off x="2744713" y="5174848"/>
            <a:ext cx="1498688" cy="324266"/>
          </a:xfrm>
          <a:prstGeom prst="rect">
            <a:avLst/>
          </a:prstGeom>
        </p:spPr>
      </p:pic>
      <p:pic>
        <p:nvPicPr>
          <p:cNvPr id="53" name="Picture 52"/>
          <p:cNvPicPr>
            <a:picLocks noChangeAspect="1"/>
          </p:cNvPicPr>
          <p:nvPr/>
        </p:nvPicPr>
        <p:blipFill>
          <a:blip r:embed="rId6" cstate="print"/>
          <a:stretch>
            <a:fillRect/>
          </a:stretch>
        </p:blipFill>
        <p:spPr>
          <a:xfrm>
            <a:off x="5906659" y="5759811"/>
            <a:ext cx="1339253" cy="267851"/>
          </a:xfrm>
          <a:prstGeom prst="rect">
            <a:avLst/>
          </a:prstGeom>
        </p:spPr>
      </p:pic>
      <p:pic>
        <p:nvPicPr>
          <p:cNvPr id="56" name="Picture 55"/>
          <p:cNvPicPr>
            <a:picLocks noChangeAspect="1"/>
          </p:cNvPicPr>
          <p:nvPr/>
        </p:nvPicPr>
        <p:blipFill rotWithShape="1">
          <a:blip r:embed="rId7" cstate="print">
            <a:extLst>
              <a:ext uri="{28A0092B-C50C-407E-A947-70E740481C1C}">
                <a14:useLocalDpi xmlns:mc="http://schemas.openxmlformats.org/markup-compatibility/2006" xmlns:mv="urn:schemas-microsoft-com:mac:vml" xmlns:a14="http://schemas.microsoft.com/office/drawing/2010/main" xmlns="" val="0"/>
              </a:ext>
            </a:extLst>
          </a:blip>
          <a:srcRect b="379"/>
          <a:stretch/>
        </p:blipFill>
        <p:spPr>
          <a:xfrm>
            <a:off x="768937" y="4693937"/>
            <a:ext cx="1524905" cy="427019"/>
          </a:xfrm>
          <a:prstGeom prst="rect">
            <a:avLst/>
          </a:prstGeom>
        </p:spPr>
      </p:pic>
      <p:pic>
        <p:nvPicPr>
          <p:cNvPr id="57" name="Picture 3"/>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051252" y="2560630"/>
            <a:ext cx="623636" cy="6236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47" name="Picture 46" descr="airwatch-logo-notag.png"/>
          <p:cNvPicPr>
            <a:picLocks noChangeAspect="1"/>
          </p:cNvPicPr>
          <p:nvPr/>
        </p:nvPicPr>
        <p:blipFill>
          <a:blip r:embed="rId9" cstate="print"/>
          <a:stretch>
            <a:fillRect/>
          </a:stretch>
        </p:blipFill>
        <p:spPr>
          <a:xfrm>
            <a:off x="2773589" y="2540887"/>
            <a:ext cx="1299633" cy="567300"/>
          </a:xfrm>
          <a:prstGeom prst="rect">
            <a:avLst/>
          </a:prstGeom>
        </p:spPr>
      </p:pic>
      <p:pic>
        <p:nvPicPr>
          <p:cNvPr id="48" name="Picture 47" descr="zenprise_logo.png"/>
          <p:cNvPicPr>
            <a:picLocks noChangeAspect="1"/>
          </p:cNvPicPr>
          <p:nvPr/>
        </p:nvPicPr>
        <p:blipFill>
          <a:blip r:embed="rId10" cstate="print"/>
          <a:stretch>
            <a:fillRect/>
          </a:stretch>
        </p:blipFill>
        <p:spPr>
          <a:xfrm>
            <a:off x="4505797" y="2630993"/>
            <a:ext cx="1803400" cy="490631"/>
          </a:xfrm>
          <a:prstGeom prst="rect">
            <a:avLst/>
          </a:prstGeom>
        </p:spPr>
      </p:pic>
      <p:pic>
        <p:nvPicPr>
          <p:cNvPr id="49" name="Picture 48" descr="mobileiron.jpg"/>
          <p:cNvPicPr>
            <a:picLocks noChangeAspect="1"/>
          </p:cNvPicPr>
          <p:nvPr/>
        </p:nvPicPr>
        <p:blipFill>
          <a:blip r:embed="rId11" cstate="print">
            <a:clrChange>
              <a:clrFrom>
                <a:srgbClr val="F5F5F5"/>
              </a:clrFrom>
              <a:clrTo>
                <a:srgbClr val="F5F5F5">
                  <a:alpha val="0"/>
                </a:srgbClr>
              </a:clrTo>
            </a:clrChange>
          </a:blip>
          <a:stretch>
            <a:fillRect/>
          </a:stretch>
        </p:blipFill>
        <p:spPr>
          <a:xfrm>
            <a:off x="738325" y="2512979"/>
            <a:ext cx="1725861" cy="637117"/>
          </a:xfrm>
          <a:prstGeom prst="rect">
            <a:avLst/>
          </a:prstGeom>
        </p:spPr>
      </p:pic>
      <p:pic>
        <p:nvPicPr>
          <p:cNvPr id="39" name="Picture 38"/>
          <p:cNvPicPr>
            <a:picLocks noChangeAspect="1"/>
          </p:cNvPicPr>
          <p:nvPr/>
        </p:nvPicPr>
        <p:blipFill>
          <a:blip r:embed="rId12" cstate="print"/>
          <a:stretch>
            <a:fillRect/>
          </a:stretch>
        </p:blipFill>
        <p:spPr>
          <a:xfrm>
            <a:off x="6671723" y="4703715"/>
            <a:ext cx="1507684" cy="70327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698326156"/>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a:t>
            </a:r>
            <a:r>
              <a:rPr lang="en-US" dirty="0" err="1" smtClean="0"/>
              <a:t>BYOD</a:t>
            </a:r>
            <a:r>
              <a:rPr lang="en-US" dirty="0" smtClean="0"/>
              <a:t> </a:t>
            </a:r>
            <a:r>
              <a:rPr lang="en-US" dirty="0" smtClean="0"/>
              <a:t>Smart Solution Roadmap</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081787883"/>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flipV="1">
            <a:off x="4645061" y="1691014"/>
            <a:ext cx="3773837" cy="3446099"/>
            <a:chOff x="4645061" y="1113407"/>
            <a:chExt cx="3773837" cy="2082270"/>
          </a:xfrm>
        </p:grpSpPr>
        <p:sp>
          <p:nvSpPr>
            <p:cNvPr id="45" name="Rectangle 44"/>
            <p:cNvSpPr/>
            <p:nvPr/>
          </p:nvSpPr>
          <p:spPr>
            <a:xfrm>
              <a:off x="4645061" y="1152365"/>
              <a:ext cx="3773837" cy="2043312"/>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5" name="Group 45"/>
            <p:cNvGrpSpPr/>
            <p:nvPr/>
          </p:nvGrpSpPr>
          <p:grpSpPr>
            <a:xfrm>
              <a:off x="4645061" y="1113407"/>
              <a:ext cx="3773837" cy="36576"/>
              <a:chOff x="7087711" y="3203216"/>
              <a:chExt cx="505822" cy="500910"/>
            </a:xfrm>
            <a:effectLst>
              <a:outerShdw blurRad="25400" dist="12700" dir="5400000" algn="t" rotWithShape="0">
                <a:prstClr val="black">
                  <a:alpha val="20000"/>
                </a:prstClr>
              </a:outerShdw>
            </a:effectLst>
          </p:grpSpPr>
          <p:sp>
            <p:nvSpPr>
              <p:cNvPr id="47"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48"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grpSp>
      <p:grpSp>
        <p:nvGrpSpPr>
          <p:cNvPr id="2" name="Group 4"/>
          <p:cNvGrpSpPr/>
          <p:nvPr/>
        </p:nvGrpSpPr>
        <p:grpSpPr>
          <a:xfrm flipV="1">
            <a:off x="724856" y="1590805"/>
            <a:ext cx="3773837" cy="3546308"/>
            <a:chOff x="724856" y="1113407"/>
            <a:chExt cx="3773837" cy="2195984"/>
          </a:xfrm>
        </p:grpSpPr>
        <p:sp>
          <p:nvSpPr>
            <p:cNvPr id="37" name="Rectangle 36"/>
            <p:cNvSpPr/>
            <p:nvPr/>
          </p:nvSpPr>
          <p:spPr>
            <a:xfrm>
              <a:off x="724856" y="1152364"/>
              <a:ext cx="3773837" cy="2157027"/>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grpSp>
          <p:nvGrpSpPr>
            <p:cNvPr id="3" name="Group 39"/>
            <p:cNvGrpSpPr/>
            <p:nvPr/>
          </p:nvGrpSpPr>
          <p:grpSpPr>
            <a:xfrm>
              <a:off x="724856" y="1113407"/>
              <a:ext cx="3773837" cy="36576"/>
              <a:chOff x="7087711" y="3203216"/>
              <a:chExt cx="505822" cy="500910"/>
            </a:xfrm>
            <a:effectLst>
              <a:outerShdw blurRad="25400" dist="12700" dir="5400000" algn="t" rotWithShape="0">
                <a:prstClr val="black">
                  <a:alpha val="20000"/>
                </a:prstClr>
              </a:outerShdw>
            </a:effectLst>
          </p:grpSpPr>
          <p:sp>
            <p:nvSpPr>
              <p:cNvPr id="41"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42"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grpSp>
      </p:grpSp>
      <p:sp>
        <p:nvSpPr>
          <p:cNvPr id="69634" name="Title 1"/>
          <p:cNvSpPr>
            <a:spLocks noGrp="1"/>
          </p:cNvSpPr>
          <p:nvPr>
            <p:ph type="title"/>
          </p:nvPr>
        </p:nvSpPr>
        <p:spPr/>
        <p:txBody>
          <a:bodyPr/>
          <a:lstStyle/>
          <a:p>
            <a:r>
              <a:rPr lang="en-US" dirty="0" smtClean="0"/>
              <a:t>BYOD Smart Solution Roadmap</a:t>
            </a:r>
          </a:p>
        </p:txBody>
      </p:sp>
      <p:sp>
        <p:nvSpPr>
          <p:cNvPr id="31" name="Text Placeholder 30"/>
          <p:cNvSpPr>
            <a:spLocks noGrp="1"/>
          </p:cNvSpPr>
          <p:nvPr>
            <p:ph type="body" sz="quarter" idx="13"/>
          </p:nvPr>
        </p:nvSpPr>
        <p:spPr>
          <a:xfrm>
            <a:off x="4688115" y="1524000"/>
            <a:ext cx="3754427" cy="4572000"/>
          </a:xfrm>
        </p:spPr>
        <p:txBody>
          <a:bodyPr/>
          <a:lstStyle/>
          <a:p>
            <a:pPr>
              <a:buNone/>
            </a:pPr>
            <a:r>
              <a:rPr lang="en-US" b="1" dirty="0"/>
              <a:t>Phase 1.5 </a:t>
            </a:r>
          </a:p>
          <a:p>
            <a:r>
              <a:rPr lang="en-US" sz="1800" dirty="0" err="1"/>
              <a:t>Operationalize</a:t>
            </a:r>
            <a:endParaRPr lang="en-US" sz="1800" dirty="0"/>
          </a:p>
          <a:p>
            <a:r>
              <a:rPr lang="en-US" sz="1800" dirty="0" err="1"/>
              <a:t>CVD</a:t>
            </a:r>
            <a:r>
              <a:rPr lang="en-US" sz="1800" dirty="0"/>
              <a:t> 3.0</a:t>
            </a:r>
          </a:p>
          <a:p>
            <a:r>
              <a:rPr lang="en-US" sz="1800" dirty="0" err="1"/>
              <a:t>ISE</a:t>
            </a:r>
            <a:r>
              <a:rPr lang="en-US" sz="1800" dirty="0"/>
              <a:t> 1.2 and </a:t>
            </a:r>
            <a:r>
              <a:rPr lang="en-US" sz="1800" dirty="0" err="1"/>
              <a:t>MDM</a:t>
            </a:r>
            <a:r>
              <a:rPr lang="en-US" sz="1800" dirty="0"/>
              <a:t> </a:t>
            </a:r>
            <a:r>
              <a:rPr lang="en-US" sz="1800" dirty="0" smtClean="0"/>
              <a:t>Integration</a:t>
            </a:r>
          </a:p>
          <a:p>
            <a:r>
              <a:rPr lang="en-US" sz="1800" dirty="0" smtClean="0"/>
              <a:t>Updated </a:t>
            </a:r>
            <a:r>
              <a:rPr lang="en-US" sz="1800" dirty="0"/>
              <a:t>Products and Software Releases</a:t>
            </a:r>
          </a:p>
          <a:p>
            <a:r>
              <a:rPr lang="en-US" sz="1800" dirty="0"/>
              <a:t>Deeper Collaboration Integration</a:t>
            </a:r>
          </a:p>
          <a:p>
            <a:r>
              <a:rPr lang="en-US" sz="1800" dirty="0" err="1"/>
              <a:t>WSA</a:t>
            </a:r>
            <a:r>
              <a:rPr lang="en-US" sz="1800" dirty="0"/>
              <a:t> and </a:t>
            </a:r>
            <a:r>
              <a:rPr lang="en-US" sz="1800" dirty="0" err="1"/>
              <a:t>ScanSafe</a:t>
            </a:r>
            <a:endParaRPr lang="en-US" sz="1800" dirty="0"/>
          </a:p>
        </p:txBody>
      </p:sp>
      <p:sp>
        <p:nvSpPr>
          <p:cNvPr id="32" name="Text Placeholder 31"/>
          <p:cNvSpPr>
            <a:spLocks noGrp="1"/>
          </p:cNvSpPr>
          <p:nvPr>
            <p:ph type="body" sz="quarter" idx="14"/>
          </p:nvPr>
        </p:nvSpPr>
        <p:spPr>
          <a:xfrm>
            <a:off x="713984" y="1524000"/>
            <a:ext cx="3820438" cy="4572000"/>
          </a:xfrm>
        </p:spPr>
        <p:txBody>
          <a:bodyPr/>
          <a:lstStyle/>
          <a:p>
            <a:pPr>
              <a:buNone/>
            </a:pPr>
            <a:r>
              <a:rPr lang="en-US" b="1" dirty="0">
                <a:solidFill>
                  <a:schemeClr val="bg1">
                    <a:lumMod val="50000"/>
                  </a:schemeClr>
                </a:solidFill>
              </a:rPr>
              <a:t>Phase 1.0 </a:t>
            </a:r>
          </a:p>
          <a:p>
            <a:r>
              <a:rPr lang="en-US" sz="1800" dirty="0">
                <a:solidFill>
                  <a:schemeClr val="bg1">
                    <a:lumMod val="50000"/>
                  </a:schemeClr>
                </a:solidFill>
              </a:rPr>
              <a:t>Unify </a:t>
            </a:r>
            <a:r>
              <a:rPr lang="en-US" sz="1800" dirty="0" err="1">
                <a:solidFill>
                  <a:schemeClr val="bg1">
                    <a:lumMod val="50000"/>
                  </a:schemeClr>
                </a:solidFill>
              </a:rPr>
              <a:t>BYOD</a:t>
            </a:r>
            <a:r>
              <a:rPr lang="en-US" sz="1800" dirty="0">
                <a:solidFill>
                  <a:schemeClr val="bg1">
                    <a:lumMod val="50000"/>
                  </a:schemeClr>
                </a:solidFill>
              </a:rPr>
              <a:t> Messaging</a:t>
            </a:r>
          </a:p>
          <a:p>
            <a:r>
              <a:rPr lang="en-US" sz="1800" dirty="0">
                <a:solidFill>
                  <a:schemeClr val="bg1">
                    <a:lumMod val="50000"/>
                  </a:schemeClr>
                </a:solidFill>
              </a:rPr>
              <a:t>Release Smart Solution Technology Stack</a:t>
            </a:r>
          </a:p>
          <a:p>
            <a:r>
              <a:rPr lang="en-US" sz="1800" dirty="0" err="1">
                <a:solidFill>
                  <a:schemeClr val="bg1">
                    <a:lumMod val="50000"/>
                  </a:schemeClr>
                </a:solidFill>
              </a:rPr>
              <a:t>CVD</a:t>
            </a:r>
            <a:r>
              <a:rPr lang="en-US" sz="1800" dirty="0">
                <a:solidFill>
                  <a:schemeClr val="bg1">
                    <a:lumMod val="50000"/>
                  </a:schemeClr>
                </a:solidFill>
              </a:rPr>
              <a:t> 2.1</a:t>
            </a:r>
          </a:p>
          <a:p>
            <a:r>
              <a:rPr lang="en-US" sz="1800" dirty="0">
                <a:solidFill>
                  <a:schemeClr val="bg1">
                    <a:lumMod val="50000"/>
                  </a:schemeClr>
                </a:solidFill>
              </a:rPr>
              <a:t>Cisco Prime</a:t>
            </a:r>
          </a:p>
          <a:p>
            <a:r>
              <a:rPr lang="en-US" sz="1800" dirty="0" err="1">
                <a:solidFill>
                  <a:schemeClr val="bg1">
                    <a:lumMod val="50000"/>
                  </a:schemeClr>
                </a:solidFill>
              </a:rPr>
              <a:t>ISE</a:t>
            </a:r>
            <a:r>
              <a:rPr lang="en-US" sz="1800" dirty="0">
                <a:solidFill>
                  <a:schemeClr val="bg1">
                    <a:lumMod val="50000"/>
                  </a:schemeClr>
                </a:solidFill>
              </a:rPr>
              <a:t> 1.1 </a:t>
            </a:r>
            <a:r>
              <a:rPr lang="en-US" sz="1800" dirty="0" err="1">
                <a:solidFill>
                  <a:schemeClr val="bg1">
                    <a:lumMod val="50000"/>
                  </a:schemeClr>
                </a:solidFill>
              </a:rPr>
              <a:t>MnR</a:t>
            </a:r>
            <a:r>
              <a:rPr lang="en-US" sz="1800" dirty="0">
                <a:solidFill>
                  <a:schemeClr val="bg1">
                    <a:lumMod val="50000"/>
                  </a:schemeClr>
                </a:solidFill>
              </a:rPr>
              <a:t> Self-Registration and Provisioning</a:t>
            </a:r>
          </a:p>
          <a:p>
            <a:endParaRPr lang="en-US" dirty="0">
              <a:solidFill>
                <a:schemeClr val="bg1">
                  <a:lumMod val="50000"/>
                </a:schemeClr>
              </a:solidFill>
            </a:endParaRPr>
          </a:p>
        </p:txBody>
      </p:sp>
      <p:sp>
        <p:nvSpPr>
          <p:cNvPr id="58" name="AutoShape 39"/>
          <p:cNvSpPr>
            <a:spLocks noChangeArrowheads="1"/>
          </p:cNvSpPr>
          <p:nvPr/>
        </p:nvSpPr>
        <p:spPr bwMode="ltGray">
          <a:xfrm rot="5400000" flipV="1">
            <a:off x="5860874" y="5861060"/>
            <a:ext cx="457200" cy="648132"/>
          </a:xfrm>
          <a:prstGeom prst="homePlate">
            <a:avLst>
              <a:gd name="adj" fmla="val 66038"/>
            </a:avLst>
          </a:prstGeom>
          <a:gradFill rotWithShape="1">
            <a:gsLst>
              <a:gs pos="100000">
                <a:schemeClr val="bg1">
                  <a:lumMod val="75000"/>
                </a:schemeClr>
              </a:gs>
              <a:gs pos="417">
                <a:schemeClr val="bg1">
                  <a:alpha val="51000"/>
                </a:schemeClr>
              </a:gs>
              <a:gs pos="36000">
                <a:schemeClr val="bg1">
                  <a:alpha val="61000"/>
                </a:schemeClr>
              </a:gs>
            </a:gsLst>
            <a:lin ang="0" scaled="0"/>
          </a:gradFill>
          <a:ln w="38100" algn="ctr">
            <a:noFill/>
            <a:miter lim="800000"/>
            <a:headEnd/>
            <a:tailEnd/>
          </a:ln>
          <a:effectLst/>
        </p:spPr>
        <p:txBody>
          <a:bodyPr wrap="none" lIns="54776" tIns="27387" rIns="54776" bIns="27387" anchor="ctr"/>
          <a:lstStyle/>
          <a:p>
            <a:pPr defTabSz="1088611">
              <a:defRPr/>
            </a:pPr>
            <a:endParaRPr lang="en-US" dirty="0">
              <a:solidFill>
                <a:schemeClr val="tx2">
                  <a:lumMod val="75000"/>
                </a:schemeClr>
              </a:solidFill>
              <a:latin typeface="Arial" charset="0"/>
              <a:ea typeface="ＭＳ Ｐゴシック" charset="-128"/>
              <a:cs typeface="Arial" pitchFamily="34" charset="0"/>
            </a:endParaRPr>
          </a:p>
        </p:txBody>
      </p:sp>
      <p:sp>
        <p:nvSpPr>
          <p:cNvPr id="51" name="AutoShape 39"/>
          <p:cNvSpPr>
            <a:spLocks noChangeArrowheads="1"/>
          </p:cNvSpPr>
          <p:nvPr/>
        </p:nvSpPr>
        <p:spPr bwMode="ltGray">
          <a:xfrm rot="5400000" flipV="1">
            <a:off x="1412703" y="5854602"/>
            <a:ext cx="457200" cy="648132"/>
          </a:xfrm>
          <a:prstGeom prst="homePlate">
            <a:avLst>
              <a:gd name="adj" fmla="val 66038"/>
            </a:avLst>
          </a:prstGeom>
          <a:gradFill rotWithShape="1">
            <a:gsLst>
              <a:gs pos="100000">
                <a:schemeClr val="bg1">
                  <a:lumMod val="75000"/>
                </a:schemeClr>
              </a:gs>
              <a:gs pos="417">
                <a:schemeClr val="bg1">
                  <a:alpha val="51000"/>
                </a:schemeClr>
              </a:gs>
              <a:gs pos="36000">
                <a:schemeClr val="bg1">
                  <a:alpha val="61000"/>
                </a:schemeClr>
              </a:gs>
            </a:gsLst>
            <a:lin ang="0" scaled="0"/>
          </a:gradFill>
          <a:ln w="38100" algn="ctr">
            <a:noFill/>
            <a:miter lim="800000"/>
            <a:headEnd/>
            <a:tailEnd/>
          </a:ln>
          <a:effectLst/>
        </p:spPr>
        <p:txBody>
          <a:bodyPr wrap="none" lIns="54776" tIns="27387" rIns="54776" bIns="27387" anchor="ctr"/>
          <a:lstStyle/>
          <a:p>
            <a:pPr defTabSz="1088611">
              <a:defRPr/>
            </a:pPr>
            <a:endParaRPr lang="en-US" dirty="0">
              <a:solidFill>
                <a:schemeClr val="tx2">
                  <a:lumMod val="75000"/>
                </a:schemeClr>
              </a:solidFill>
              <a:latin typeface="Arial" charset="0"/>
              <a:ea typeface="ＭＳ Ｐゴシック" charset="-128"/>
              <a:cs typeface="Arial" pitchFamily="34" charset="0"/>
            </a:endParaRPr>
          </a:p>
        </p:txBody>
      </p:sp>
      <p:sp>
        <p:nvSpPr>
          <p:cNvPr id="50" name="AutoShape 39"/>
          <p:cNvSpPr>
            <a:spLocks noChangeArrowheads="1"/>
          </p:cNvSpPr>
          <p:nvPr/>
        </p:nvSpPr>
        <p:spPr bwMode="ltGray">
          <a:xfrm rot="16200000">
            <a:off x="7324216" y="4905479"/>
            <a:ext cx="457200" cy="648132"/>
          </a:xfrm>
          <a:prstGeom prst="homePlate">
            <a:avLst>
              <a:gd name="adj" fmla="val 66038"/>
            </a:avLst>
          </a:prstGeom>
          <a:gradFill rotWithShape="1">
            <a:gsLst>
              <a:gs pos="100000">
                <a:schemeClr val="bg1">
                  <a:lumMod val="75000"/>
                </a:schemeClr>
              </a:gs>
              <a:gs pos="417">
                <a:schemeClr val="bg1">
                  <a:alpha val="51000"/>
                </a:schemeClr>
              </a:gs>
              <a:gs pos="36000">
                <a:schemeClr val="bg1">
                  <a:alpha val="61000"/>
                </a:schemeClr>
              </a:gs>
            </a:gsLst>
            <a:lin ang="0" scaled="0"/>
          </a:gradFill>
          <a:ln w="38100" algn="ctr">
            <a:noFill/>
            <a:miter lim="800000"/>
            <a:headEnd/>
            <a:tailEnd/>
          </a:ln>
          <a:effectLst/>
        </p:spPr>
        <p:txBody>
          <a:bodyPr wrap="none" lIns="54776" tIns="27387" rIns="54776" bIns="27387" anchor="ctr"/>
          <a:lstStyle/>
          <a:p>
            <a:pPr defTabSz="1088611">
              <a:defRPr/>
            </a:pPr>
            <a:endParaRPr lang="en-US" dirty="0">
              <a:solidFill>
                <a:schemeClr val="tx2">
                  <a:lumMod val="75000"/>
                </a:schemeClr>
              </a:solidFill>
              <a:latin typeface="Arial" charset="0"/>
              <a:ea typeface="ＭＳ Ｐゴシック" charset="-128"/>
              <a:cs typeface="Arial" pitchFamily="34" charset="0"/>
            </a:endParaRPr>
          </a:p>
        </p:txBody>
      </p:sp>
      <p:sp>
        <p:nvSpPr>
          <p:cNvPr id="44" name="AutoShape 39"/>
          <p:cNvSpPr>
            <a:spLocks noChangeArrowheads="1"/>
          </p:cNvSpPr>
          <p:nvPr/>
        </p:nvSpPr>
        <p:spPr bwMode="ltGray">
          <a:xfrm rot="16200000">
            <a:off x="1412703" y="4913349"/>
            <a:ext cx="457200" cy="648132"/>
          </a:xfrm>
          <a:prstGeom prst="homePlate">
            <a:avLst>
              <a:gd name="adj" fmla="val 66038"/>
            </a:avLst>
          </a:prstGeom>
          <a:gradFill rotWithShape="1">
            <a:gsLst>
              <a:gs pos="100000">
                <a:schemeClr val="bg1">
                  <a:lumMod val="75000"/>
                </a:schemeClr>
              </a:gs>
              <a:gs pos="417">
                <a:schemeClr val="bg1">
                  <a:alpha val="51000"/>
                </a:schemeClr>
              </a:gs>
              <a:gs pos="36000">
                <a:schemeClr val="bg1">
                  <a:alpha val="61000"/>
                </a:schemeClr>
              </a:gs>
            </a:gsLst>
            <a:lin ang="0" scaled="0"/>
          </a:gradFill>
          <a:ln w="38100" algn="ctr">
            <a:noFill/>
            <a:miter lim="800000"/>
            <a:headEnd/>
            <a:tailEnd/>
          </a:ln>
          <a:effectLst/>
        </p:spPr>
        <p:txBody>
          <a:bodyPr wrap="none" lIns="54776" tIns="27387" rIns="54776" bIns="27387" anchor="ctr"/>
          <a:lstStyle/>
          <a:p>
            <a:pPr defTabSz="1088611">
              <a:defRPr/>
            </a:pPr>
            <a:endParaRPr lang="en-US" dirty="0">
              <a:solidFill>
                <a:schemeClr val="tx2">
                  <a:lumMod val="75000"/>
                </a:schemeClr>
              </a:solidFill>
              <a:latin typeface="Arial" charset="0"/>
              <a:ea typeface="ＭＳ Ｐゴシック" charset="-128"/>
              <a:cs typeface="Arial" pitchFamily="34" charset="0"/>
            </a:endParaRPr>
          </a:p>
        </p:txBody>
      </p:sp>
      <p:sp>
        <p:nvSpPr>
          <p:cNvPr id="19" name="Right Arrow 51"/>
          <p:cNvSpPr/>
          <p:nvPr/>
        </p:nvSpPr>
        <p:spPr>
          <a:xfrm rot="10800000" flipH="1">
            <a:off x="0" y="5330677"/>
            <a:ext cx="8839200" cy="756369"/>
          </a:xfrm>
          <a:prstGeom prst="rightArrow">
            <a:avLst>
              <a:gd name="adj1" fmla="val 100000"/>
              <a:gd name="adj2" fmla="val 50000"/>
            </a:avLst>
          </a:prstGeom>
          <a:gradFill flip="none" rotWithShape="1">
            <a:gsLst>
              <a:gs pos="0">
                <a:schemeClr val="bg2"/>
              </a:gs>
              <a:gs pos="100000">
                <a:srgbClr val="025CE0"/>
              </a:gs>
              <a:gs pos="65000">
                <a:srgbClr val="277EFD"/>
              </a:gs>
            </a:gsLst>
            <a:lin ang="81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27" name="Rectangle 26"/>
          <p:cNvSpPr/>
          <p:nvPr/>
        </p:nvSpPr>
        <p:spPr>
          <a:xfrm>
            <a:off x="2673987" y="5351130"/>
            <a:ext cx="1824706" cy="716649"/>
          </a:xfrm>
          <a:prstGeom prst="rect">
            <a:avLst/>
          </a:prstGeom>
          <a:gradFill flip="none" rotWithShape="1">
            <a:gsLst>
              <a:gs pos="0">
                <a:srgbClr val="7B55D9">
                  <a:alpha val="0"/>
                </a:srgbClr>
              </a:gs>
              <a:gs pos="100000">
                <a:srgbClr val="D9DADF">
                  <a:alpha val="46000"/>
                </a:srgbClr>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28" name="Rectangle 27"/>
          <p:cNvSpPr/>
          <p:nvPr/>
        </p:nvSpPr>
        <p:spPr>
          <a:xfrm>
            <a:off x="4627212" y="5351130"/>
            <a:ext cx="1824706" cy="716649"/>
          </a:xfrm>
          <a:prstGeom prst="rect">
            <a:avLst/>
          </a:prstGeom>
          <a:gradFill flip="none" rotWithShape="1">
            <a:gsLst>
              <a:gs pos="0">
                <a:srgbClr val="7B55D9">
                  <a:alpha val="0"/>
                </a:srgbClr>
              </a:gs>
              <a:gs pos="100000">
                <a:srgbClr val="D9DADF">
                  <a:alpha val="46000"/>
                </a:srgbClr>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1400" b="1" dirty="0">
              <a:effectLst>
                <a:outerShdw blurRad="38100" dist="12700" dir="5400000" algn="ctr" rotWithShape="0">
                  <a:srgbClr val="000000">
                    <a:alpha val="30000"/>
                  </a:srgbClr>
                </a:outerShdw>
              </a:effectLst>
            </a:endParaRPr>
          </a:p>
        </p:txBody>
      </p:sp>
      <p:sp>
        <p:nvSpPr>
          <p:cNvPr id="29" name="Rectangle 28"/>
          <p:cNvSpPr/>
          <p:nvPr/>
        </p:nvSpPr>
        <p:spPr>
          <a:xfrm>
            <a:off x="6576342" y="5351130"/>
            <a:ext cx="1824706" cy="716649"/>
          </a:xfrm>
          <a:prstGeom prst="rect">
            <a:avLst/>
          </a:prstGeom>
          <a:gradFill flip="none" rotWithShape="1">
            <a:gsLst>
              <a:gs pos="0">
                <a:srgbClr val="7B55D9">
                  <a:alpha val="0"/>
                </a:srgbClr>
              </a:gs>
              <a:gs pos="100000">
                <a:srgbClr val="D9DADF">
                  <a:alpha val="46000"/>
                </a:srgbClr>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24" name="Rectangle 23"/>
          <p:cNvSpPr/>
          <p:nvPr/>
        </p:nvSpPr>
        <p:spPr>
          <a:xfrm>
            <a:off x="728950" y="5351130"/>
            <a:ext cx="1824706" cy="716649"/>
          </a:xfrm>
          <a:prstGeom prst="rect">
            <a:avLst/>
          </a:prstGeom>
          <a:gradFill flip="none" rotWithShape="1">
            <a:gsLst>
              <a:gs pos="0">
                <a:srgbClr val="7B55D9">
                  <a:alpha val="0"/>
                </a:srgbClr>
              </a:gs>
              <a:gs pos="100000">
                <a:srgbClr val="D9DADF">
                  <a:alpha val="46000"/>
                </a:srgbClr>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chemeClr val="tx1"/>
              </a:solidFill>
            </a:endParaRPr>
          </a:p>
        </p:txBody>
      </p:sp>
      <p:sp>
        <p:nvSpPr>
          <p:cNvPr id="69638" name="Rectangle 102"/>
          <p:cNvSpPr>
            <a:spLocks noChangeArrowheads="1"/>
          </p:cNvSpPr>
          <p:nvPr/>
        </p:nvSpPr>
        <p:spPr bwMode="auto">
          <a:xfrm>
            <a:off x="724856" y="5419771"/>
            <a:ext cx="1828800" cy="5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lnSpc>
                <a:spcPct val="85000"/>
              </a:lnSpc>
              <a:spcBef>
                <a:spcPts val="600"/>
              </a:spcBef>
            </a:pPr>
            <a:r>
              <a:rPr lang="en-US" sz="1400" b="1" dirty="0" smtClean="0">
                <a:effectLst>
                  <a:outerShdw blurRad="38100" dist="12700" dir="5400000" algn="ctr" rotWithShape="0">
                    <a:srgbClr val="000000">
                      <a:alpha val="30000"/>
                    </a:srgbClr>
                  </a:outerShdw>
                </a:effectLst>
              </a:rPr>
              <a:t>Now</a:t>
            </a:r>
          </a:p>
          <a:p>
            <a:pPr algn="ctr">
              <a:lnSpc>
                <a:spcPct val="85000"/>
              </a:lnSpc>
              <a:spcBef>
                <a:spcPts val="600"/>
              </a:spcBef>
            </a:pPr>
            <a:r>
              <a:rPr lang="en-US" sz="1400" b="1" dirty="0" err="1" smtClean="0">
                <a:effectLst>
                  <a:outerShdw blurRad="38100" dist="12700" dir="5400000" algn="ctr" rotWithShape="0">
                    <a:srgbClr val="000000">
                      <a:alpha val="30000"/>
                    </a:srgbClr>
                  </a:outerShdw>
                </a:effectLst>
              </a:rPr>
              <a:t>Q2CY12</a:t>
            </a:r>
            <a:endParaRPr lang="en-US" sz="1400" dirty="0">
              <a:effectLst>
                <a:outerShdw blurRad="38100" dist="12700" dir="5400000" algn="ctr" rotWithShape="0">
                  <a:srgbClr val="000000">
                    <a:alpha val="30000"/>
                  </a:srgbClr>
                </a:outerShdw>
              </a:effectLst>
            </a:endParaRPr>
          </a:p>
        </p:txBody>
      </p:sp>
      <p:sp>
        <p:nvSpPr>
          <p:cNvPr id="69644" name="Rectangle 102"/>
          <p:cNvSpPr>
            <a:spLocks noChangeArrowheads="1"/>
          </p:cNvSpPr>
          <p:nvPr/>
        </p:nvSpPr>
        <p:spPr bwMode="auto">
          <a:xfrm>
            <a:off x="6572248" y="5552010"/>
            <a:ext cx="1828800" cy="27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lnSpc>
                <a:spcPct val="85000"/>
              </a:lnSpc>
              <a:spcBef>
                <a:spcPts val="600"/>
              </a:spcBef>
            </a:pPr>
            <a:r>
              <a:rPr lang="en-US" sz="1400" b="1" dirty="0" err="1" smtClean="0">
                <a:effectLst>
                  <a:outerShdw blurRad="38100" dist="12700" dir="5400000" algn="ctr" rotWithShape="0">
                    <a:srgbClr val="000000">
                      <a:alpha val="30000"/>
                    </a:srgbClr>
                  </a:outerShdw>
                </a:effectLst>
              </a:rPr>
              <a:t>Q4CY12</a:t>
            </a:r>
            <a:endParaRPr lang="en-US" sz="1400" b="1" dirty="0">
              <a:effectLst>
                <a:outerShdw blurRad="38100" dist="12700" dir="5400000" algn="ctr" rotWithShape="0">
                  <a:srgbClr val="000000">
                    <a:alpha val="30000"/>
                  </a:srgbClr>
                </a:outerShdw>
              </a:effectLst>
            </a:endParaRPr>
          </a:p>
        </p:txBody>
      </p:sp>
    </p:spTree>
    <p:extLst>
      <p:ext uri="{BB962C8B-B14F-4D97-AF65-F5344CB8AC3E}">
        <p14:creationId xmlns:p14="http://schemas.microsoft.com/office/powerpoint/2010/main" xmlns="" val="4290808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277177867"/>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2" name="Text Placeholder 61"/>
          <p:cNvSpPr>
            <a:spLocks noGrp="1"/>
          </p:cNvSpPr>
          <p:nvPr>
            <p:ph type="body" sz="quarter" idx="10"/>
          </p:nvPr>
        </p:nvSpPr>
        <p:spPr>
          <a:xfrm>
            <a:off x="239713" y="1524000"/>
            <a:ext cx="8193087" cy="4527655"/>
          </a:xfrm>
        </p:spPr>
        <p:txBody>
          <a:bodyPr/>
          <a:lstStyle/>
          <a:p>
            <a:r>
              <a:rPr lang="en-US" dirty="0" smtClean="0"/>
              <a:t>BYOD impacts all areas of IT</a:t>
            </a:r>
          </a:p>
          <a:p>
            <a:r>
              <a:rPr lang="en-US" dirty="0" smtClean="0"/>
              <a:t>Workspace delivery to any device can be native, virtual, or hybrid</a:t>
            </a:r>
          </a:p>
          <a:p>
            <a:r>
              <a:rPr lang="en-US" dirty="0" smtClean="0"/>
              <a:t>BYOD implementation must address the entire “spectrum” of use cases in an organization</a:t>
            </a:r>
          </a:p>
          <a:p>
            <a:r>
              <a:rPr lang="en-US" dirty="0" smtClean="0"/>
              <a:t>With Cisco, organizations can embrace BYOD with superior experience and control—Today</a:t>
            </a:r>
          </a:p>
        </p:txBody>
      </p:sp>
      <p:sp>
        <p:nvSpPr>
          <p:cNvPr id="5" name="Text Placeholder 1"/>
          <p:cNvSpPr txBox="1">
            <a:spLocks/>
          </p:cNvSpPr>
          <p:nvPr/>
        </p:nvSpPr>
        <p:spPr>
          <a:xfrm>
            <a:off x="7118125" y="3217646"/>
            <a:ext cx="8301169" cy="4888241"/>
          </a:xfrm>
          <a:prstGeom prst="rect">
            <a:avLst/>
          </a:prstGeom>
        </p:spPr>
        <p:txBody>
          <a:bodyPr vert="horz" lIns="91440" tIns="45720" rIns="91440" bIns="45720" rtlCol="0">
            <a:noAutofit/>
          </a:bodyPr>
          <a:lstStyle/>
          <a:p>
            <a:pPr marL="228600" indent="-228600" algn="l" rtl="0">
              <a:lnSpc>
                <a:spcPct val="95000"/>
              </a:lnSpc>
              <a:spcBef>
                <a:spcPts val="1480"/>
              </a:spcBef>
              <a:spcAft>
                <a:spcPts val="1800"/>
              </a:spcAft>
              <a:buClr>
                <a:srgbClr val="3F5CFF">
                  <a:lumMod val="60000"/>
                  <a:lumOff val="40000"/>
                </a:srgbClr>
              </a:buClr>
              <a:buSzPct val="90000"/>
              <a:buFont typeface="Arial" pitchFamily="34" charset="0"/>
              <a:buChar char="•"/>
              <a:defRPr/>
            </a:pPr>
            <a:endParaRPr lang="en-US" sz="2000" i="1" kern="1200" dirty="0">
              <a:solidFill>
                <a:srgbClr val="404040"/>
              </a:solidFill>
              <a:latin typeface="Arial"/>
              <a:ea typeface="+mn-ea"/>
              <a:cs typeface="+mn-cs"/>
            </a:endParaRPr>
          </a:p>
        </p:txBody>
      </p:sp>
      <p:sp>
        <p:nvSpPr>
          <p:cNvPr id="58" name="Rectangle 57"/>
          <p:cNvSpPr/>
          <p:nvPr/>
        </p:nvSpPr>
        <p:spPr>
          <a:xfrm>
            <a:off x="275623" y="5056091"/>
            <a:ext cx="8607046" cy="11173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kern="1200" dirty="0">
              <a:solidFill>
                <a:srgbClr val="FFFFFF"/>
              </a:solidFill>
              <a:latin typeface="Arial"/>
              <a:ea typeface="+mn-ea"/>
              <a:cs typeface="+mn-cs"/>
            </a:endParaRPr>
          </a:p>
        </p:txBody>
      </p:sp>
      <p:sp>
        <p:nvSpPr>
          <p:cNvPr id="59" name="Rectangle 58"/>
          <p:cNvSpPr/>
          <p:nvPr/>
        </p:nvSpPr>
        <p:spPr bwMode="auto">
          <a:xfrm>
            <a:off x="4383479" y="5862802"/>
            <a:ext cx="401072" cy="237757"/>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rtl="0" fontAlgn="base">
              <a:lnSpc>
                <a:spcPct val="90000"/>
              </a:lnSpc>
            </a:pPr>
            <a:r>
              <a:rPr lang="en-US" sz="1050" kern="1200" dirty="0">
                <a:solidFill>
                  <a:srgbClr val="000000"/>
                </a:solidFill>
                <a:latin typeface="Arial"/>
                <a:ea typeface="+mn-ea"/>
                <a:cs typeface="+mn-cs"/>
              </a:rPr>
              <a:t>ISE</a:t>
            </a:r>
          </a:p>
        </p:txBody>
      </p:sp>
      <p:sp>
        <p:nvSpPr>
          <p:cNvPr id="60" name="Rectangle 59"/>
          <p:cNvSpPr/>
          <p:nvPr/>
        </p:nvSpPr>
        <p:spPr bwMode="auto">
          <a:xfrm>
            <a:off x="2438007" y="5862802"/>
            <a:ext cx="453970" cy="237757"/>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rtl="0" fontAlgn="base">
              <a:lnSpc>
                <a:spcPct val="90000"/>
              </a:lnSpc>
            </a:pPr>
            <a:r>
              <a:rPr lang="en-US" sz="1050" kern="1200" dirty="0">
                <a:solidFill>
                  <a:srgbClr val="000000"/>
                </a:solidFill>
                <a:latin typeface="Arial"/>
                <a:ea typeface="+mn-ea"/>
                <a:cs typeface="+mn-cs"/>
              </a:rPr>
              <a:t>ASA</a:t>
            </a:r>
          </a:p>
        </p:txBody>
      </p:sp>
      <p:sp>
        <p:nvSpPr>
          <p:cNvPr id="61" name="Rectangle 60"/>
          <p:cNvSpPr/>
          <p:nvPr/>
        </p:nvSpPr>
        <p:spPr bwMode="auto">
          <a:xfrm>
            <a:off x="416767" y="5862802"/>
            <a:ext cx="920445" cy="237757"/>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rtl="0" fontAlgn="base">
              <a:lnSpc>
                <a:spcPct val="90000"/>
              </a:lnSpc>
              <a:defRPr/>
            </a:pPr>
            <a:r>
              <a:rPr lang="en-US" sz="1050" kern="1200" dirty="0">
                <a:solidFill>
                  <a:srgbClr val="000000"/>
                </a:solidFill>
                <a:latin typeface="Arial"/>
                <a:ea typeface="+mn-ea"/>
                <a:cs typeface="+mn-cs"/>
              </a:rPr>
              <a:t>AnyConnect</a:t>
            </a:r>
          </a:p>
        </p:txBody>
      </p:sp>
      <p:sp>
        <p:nvSpPr>
          <p:cNvPr id="63" name="Rectangle 62"/>
          <p:cNvSpPr/>
          <p:nvPr/>
        </p:nvSpPr>
        <p:spPr bwMode="auto">
          <a:xfrm>
            <a:off x="7820033" y="5862802"/>
            <a:ext cx="912429" cy="237757"/>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rtl="0" fontAlgn="base">
              <a:lnSpc>
                <a:spcPct val="90000"/>
              </a:lnSpc>
            </a:pPr>
            <a:r>
              <a:rPr lang="en-US" sz="1050" kern="1200" dirty="0">
                <a:solidFill>
                  <a:srgbClr val="000000"/>
                </a:solidFill>
                <a:latin typeface="Arial"/>
                <a:ea typeface="+mn-ea"/>
                <a:cs typeface="+mn-cs"/>
              </a:rPr>
              <a:t>Cisco Prime</a:t>
            </a:r>
          </a:p>
        </p:txBody>
      </p:sp>
      <p:sp>
        <p:nvSpPr>
          <p:cNvPr id="65" name="Rectangle 64"/>
          <p:cNvSpPr/>
          <p:nvPr/>
        </p:nvSpPr>
        <p:spPr bwMode="auto">
          <a:xfrm>
            <a:off x="6993938" y="5862802"/>
            <a:ext cx="829073" cy="383182"/>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rtl="0" fontAlgn="base">
              <a:lnSpc>
                <a:spcPct val="90000"/>
              </a:lnSpc>
            </a:pPr>
            <a:r>
              <a:rPr lang="en-US" sz="1050" kern="1200" dirty="0">
                <a:solidFill>
                  <a:srgbClr val="000000"/>
                </a:solidFill>
                <a:latin typeface="Arial"/>
                <a:ea typeface="+mn-ea"/>
                <a:cs typeface="+mn-cs"/>
              </a:rPr>
              <a:t>Sec Group</a:t>
            </a:r>
          </a:p>
          <a:p>
            <a:pPr algn="ctr" rtl="0" fontAlgn="base">
              <a:lnSpc>
                <a:spcPct val="90000"/>
              </a:lnSpc>
            </a:pPr>
            <a:r>
              <a:rPr lang="en-US" sz="1050" kern="1200" dirty="0">
                <a:solidFill>
                  <a:srgbClr val="000000"/>
                </a:solidFill>
                <a:latin typeface="Arial"/>
                <a:ea typeface="+mn-ea"/>
                <a:cs typeface="+mn-cs"/>
              </a:rPr>
              <a:t> Access</a:t>
            </a:r>
          </a:p>
        </p:txBody>
      </p:sp>
      <p:sp>
        <p:nvSpPr>
          <p:cNvPr id="73" name="Rectangle 72"/>
          <p:cNvSpPr/>
          <p:nvPr/>
        </p:nvSpPr>
        <p:spPr>
          <a:xfrm>
            <a:off x="1407345" y="5862802"/>
            <a:ext cx="769763" cy="237757"/>
          </a:xfrm>
          <a:prstGeom prst="rect">
            <a:avLst/>
          </a:prstGeom>
        </p:spPr>
        <p:txBody>
          <a:bodyPr wrap="none">
            <a:spAutoFit/>
          </a:bodyPr>
          <a:lstStyle/>
          <a:p>
            <a:pPr algn="ctr" rtl="0" fontAlgn="base">
              <a:lnSpc>
                <a:spcPct val="90000"/>
              </a:lnSpc>
              <a:defRPr/>
            </a:pPr>
            <a:r>
              <a:rPr lang="en-US" sz="1050" kern="1200" dirty="0">
                <a:solidFill>
                  <a:srgbClr val="000000"/>
                </a:solidFill>
                <a:latin typeface="Arial"/>
                <a:ea typeface="+mn-ea"/>
                <a:cs typeface="+mn-cs"/>
              </a:rPr>
              <a:t>ScanSafe</a:t>
            </a:r>
          </a:p>
        </p:txBody>
      </p:sp>
      <p:sp>
        <p:nvSpPr>
          <p:cNvPr id="98" name="Rectangle 97"/>
          <p:cNvSpPr/>
          <p:nvPr/>
        </p:nvSpPr>
        <p:spPr>
          <a:xfrm>
            <a:off x="3230727" y="5862802"/>
            <a:ext cx="797013" cy="237757"/>
          </a:xfrm>
          <a:prstGeom prst="rect">
            <a:avLst/>
          </a:prstGeom>
        </p:spPr>
        <p:txBody>
          <a:bodyPr wrap="none">
            <a:spAutoFit/>
          </a:bodyPr>
          <a:lstStyle/>
          <a:p>
            <a:pPr algn="ctr" rtl="0">
              <a:lnSpc>
                <a:spcPct val="90000"/>
              </a:lnSpc>
            </a:pPr>
            <a:r>
              <a:rPr lang="en-US" sz="1050" kern="1200" dirty="0">
                <a:solidFill>
                  <a:srgbClr val="000000"/>
                </a:solidFill>
                <a:latin typeface="Arial"/>
                <a:ea typeface="+mn-ea"/>
                <a:cs typeface="+mn-cs"/>
              </a:rPr>
              <a:t>ESA/WSA</a:t>
            </a:r>
          </a:p>
        </p:txBody>
      </p:sp>
      <p:sp>
        <p:nvSpPr>
          <p:cNvPr id="102" name="Rectangle 101"/>
          <p:cNvSpPr/>
          <p:nvPr/>
        </p:nvSpPr>
        <p:spPr>
          <a:xfrm>
            <a:off x="5116687" y="5862802"/>
            <a:ext cx="702435" cy="237757"/>
          </a:xfrm>
          <a:prstGeom prst="rect">
            <a:avLst/>
          </a:prstGeom>
        </p:spPr>
        <p:txBody>
          <a:bodyPr wrap="none">
            <a:spAutoFit/>
          </a:bodyPr>
          <a:lstStyle/>
          <a:p>
            <a:pPr algn="ctr" rtl="0">
              <a:lnSpc>
                <a:spcPct val="90000"/>
              </a:lnSpc>
            </a:pPr>
            <a:r>
              <a:rPr lang="en-US" sz="1050" kern="1200" dirty="0">
                <a:solidFill>
                  <a:srgbClr val="000000"/>
                </a:solidFill>
                <a:latin typeface="Arial"/>
                <a:ea typeface="+mn-ea"/>
                <a:cs typeface="+mn-cs"/>
              </a:rPr>
              <a:t>Wireless</a:t>
            </a:r>
            <a:endParaRPr lang="en-US" sz="1400" kern="1200" dirty="0">
              <a:solidFill>
                <a:srgbClr val="000000"/>
              </a:solidFill>
              <a:latin typeface="Arial"/>
              <a:ea typeface="+mn-ea"/>
              <a:cs typeface="+mn-cs"/>
            </a:endParaRPr>
          </a:p>
        </p:txBody>
      </p:sp>
      <p:sp>
        <p:nvSpPr>
          <p:cNvPr id="108" name="Rectangle 107"/>
          <p:cNvSpPr/>
          <p:nvPr/>
        </p:nvSpPr>
        <p:spPr>
          <a:xfrm>
            <a:off x="6248847" y="5862802"/>
            <a:ext cx="537327" cy="237757"/>
          </a:xfrm>
          <a:prstGeom prst="rect">
            <a:avLst/>
          </a:prstGeom>
        </p:spPr>
        <p:txBody>
          <a:bodyPr wrap="none">
            <a:spAutoFit/>
          </a:bodyPr>
          <a:lstStyle/>
          <a:p>
            <a:pPr algn="ctr" rtl="0">
              <a:lnSpc>
                <a:spcPct val="90000"/>
              </a:lnSpc>
            </a:pPr>
            <a:r>
              <a:rPr lang="en-US" sz="1050" kern="1200" dirty="0">
                <a:solidFill>
                  <a:srgbClr val="000000"/>
                </a:solidFill>
                <a:latin typeface="Arial"/>
                <a:ea typeface="+mn-ea"/>
                <a:cs typeface="+mn-cs"/>
              </a:rPr>
              <a:t>Wired</a:t>
            </a:r>
            <a:endParaRPr lang="en-US" sz="1400" kern="1200" dirty="0">
              <a:solidFill>
                <a:srgbClr val="000000"/>
              </a:solidFill>
              <a:latin typeface="Arial"/>
              <a:ea typeface="+mn-ea"/>
              <a:cs typeface="+mn-cs"/>
            </a:endParaRPr>
          </a:p>
        </p:txBody>
      </p:sp>
      <p:grpSp>
        <p:nvGrpSpPr>
          <p:cNvPr id="113" name="Group 19"/>
          <p:cNvGrpSpPr/>
          <p:nvPr/>
        </p:nvGrpSpPr>
        <p:grpSpPr>
          <a:xfrm>
            <a:off x="739932" y="5381722"/>
            <a:ext cx="394357" cy="399328"/>
            <a:chOff x="2607293" y="4200834"/>
            <a:chExt cx="500887" cy="507201"/>
          </a:xfrm>
          <a:solidFill>
            <a:schemeClr val="tx2">
              <a:lumMod val="75000"/>
            </a:schemeClr>
          </a:solidFill>
        </p:grpSpPr>
        <p:sp>
          <p:nvSpPr>
            <p:cNvPr id="114" name="Freeform 113"/>
            <p:cNvSpPr>
              <a:spLocks/>
            </p:cNvSpPr>
            <p:nvPr/>
          </p:nvSpPr>
          <p:spPr bwMode="auto">
            <a:xfrm>
              <a:off x="2610801" y="4200834"/>
              <a:ext cx="288676" cy="184150"/>
            </a:xfrm>
            <a:custGeom>
              <a:avLst/>
              <a:gdLst>
                <a:gd name="T0" fmla="*/ 1300 w 1300"/>
                <a:gd name="T1" fmla="*/ 18 h 829"/>
                <a:gd name="T2" fmla="*/ 1098 w 1300"/>
                <a:gd name="T3" fmla="*/ 0 h 829"/>
                <a:gd name="T4" fmla="*/ 0 w 1300"/>
                <a:gd name="T5" fmla="*/ 829 h 829"/>
                <a:gd name="T6" fmla="*/ 918 w 1300"/>
                <a:gd name="T7" fmla="*/ 437 h 829"/>
                <a:gd name="T8" fmla="*/ 1300 w 1300"/>
                <a:gd name="T9" fmla="*/ 18 h 829"/>
              </a:gdLst>
              <a:ahLst/>
              <a:cxnLst>
                <a:cxn ang="0">
                  <a:pos x="T0" y="T1"/>
                </a:cxn>
                <a:cxn ang="0">
                  <a:pos x="T2" y="T3"/>
                </a:cxn>
                <a:cxn ang="0">
                  <a:pos x="T4" y="T5"/>
                </a:cxn>
                <a:cxn ang="0">
                  <a:pos x="T6" y="T7"/>
                </a:cxn>
                <a:cxn ang="0">
                  <a:pos x="T8" y="T9"/>
                </a:cxn>
              </a:cxnLst>
              <a:rect l="0" t="0" r="r" b="b"/>
              <a:pathLst>
                <a:path w="1300" h="829">
                  <a:moveTo>
                    <a:pt x="1300" y="18"/>
                  </a:moveTo>
                  <a:cubicBezTo>
                    <a:pt x="1234" y="6"/>
                    <a:pt x="1167" y="0"/>
                    <a:pt x="1098" y="0"/>
                  </a:cubicBezTo>
                  <a:cubicBezTo>
                    <a:pt x="576" y="0"/>
                    <a:pt x="136" y="350"/>
                    <a:pt x="0" y="829"/>
                  </a:cubicBezTo>
                  <a:cubicBezTo>
                    <a:pt x="286" y="609"/>
                    <a:pt x="600" y="445"/>
                    <a:pt x="918" y="437"/>
                  </a:cubicBezTo>
                  <a:cubicBezTo>
                    <a:pt x="989" y="284"/>
                    <a:pt x="1118" y="145"/>
                    <a:pt x="1300" y="18"/>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5" name="Freeform 114"/>
            <p:cNvSpPr>
              <a:spLocks/>
            </p:cNvSpPr>
            <p:nvPr/>
          </p:nvSpPr>
          <p:spPr bwMode="auto">
            <a:xfrm>
              <a:off x="3011721" y="4543879"/>
              <a:ext cx="79974" cy="109087"/>
            </a:xfrm>
            <a:custGeom>
              <a:avLst/>
              <a:gdLst>
                <a:gd name="T0" fmla="*/ 106 w 360"/>
                <a:gd name="T1" fmla="*/ 5 h 492"/>
                <a:gd name="T2" fmla="*/ 0 w 360"/>
                <a:gd name="T3" fmla="*/ 492 h 492"/>
                <a:gd name="T4" fmla="*/ 360 w 360"/>
                <a:gd name="T5" fmla="*/ 0 h 492"/>
                <a:gd name="T6" fmla="*/ 106 w 360"/>
                <a:gd name="T7" fmla="*/ 5 h 492"/>
              </a:gdLst>
              <a:ahLst/>
              <a:cxnLst>
                <a:cxn ang="0">
                  <a:pos x="T0" y="T1"/>
                </a:cxn>
                <a:cxn ang="0">
                  <a:pos x="T2" y="T3"/>
                </a:cxn>
                <a:cxn ang="0">
                  <a:pos x="T4" y="T5"/>
                </a:cxn>
                <a:cxn ang="0">
                  <a:pos x="T6" y="T7"/>
                </a:cxn>
              </a:cxnLst>
              <a:rect l="0" t="0" r="r" b="b"/>
              <a:pathLst>
                <a:path w="360" h="492">
                  <a:moveTo>
                    <a:pt x="106" y="5"/>
                  </a:moveTo>
                  <a:cubicBezTo>
                    <a:pt x="94" y="156"/>
                    <a:pt x="58" y="318"/>
                    <a:pt x="0" y="492"/>
                  </a:cubicBezTo>
                  <a:cubicBezTo>
                    <a:pt x="161" y="365"/>
                    <a:pt x="286" y="195"/>
                    <a:pt x="360" y="0"/>
                  </a:cubicBezTo>
                  <a:cubicBezTo>
                    <a:pt x="276" y="5"/>
                    <a:pt x="191" y="7"/>
                    <a:pt x="106" y="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6" name="Freeform 115"/>
            <p:cNvSpPr>
              <a:spLocks/>
            </p:cNvSpPr>
            <p:nvPr/>
          </p:nvSpPr>
          <p:spPr bwMode="auto">
            <a:xfrm>
              <a:off x="2876327" y="4235559"/>
              <a:ext cx="231853" cy="256757"/>
            </a:xfrm>
            <a:custGeom>
              <a:avLst/>
              <a:gdLst>
                <a:gd name="T0" fmla="*/ 478 w 1043"/>
                <a:gd name="T1" fmla="*/ 0 h 1156"/>
                <a:gd name="T2" fmla="*/ 0 w 1043"/>
                <a:gd name="T3" fmla="*/ 317 h 1156"/>
                <a:gd name="T4" fmla="*/ 376 w 1043"/>
                <a:gd name="T5" fmla="*/ 519 h 1156"/>
                <a:gd name="T6" fmla="*/ 715 w 1043"/>
                <a:gd name="T7" fmla="*/ 1152 h 1156"/>
                <a:gd name="T8" fmla="*/ 1031 w 1043"/>
                <a:gd name="T9" fmla="*/ 1147 h 1156"/>
                <a:gd name="T10" fmla="*/ 1043 w 1043"/>
                <a:gd name="T11" fmla="*/ 985 h 1156"/>
                <a:gd name="T12" fmla="*/ 478 w 1043"/>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1043" h="1156">
                  <a:moveTo>
                    <a:pt x="478" y="0"/>
                  </a:moveTo>
                  <a:cubicBezTo>
                    <a:pt x="253" y="85"/>
                    <a:pt x="89" y="187"/>
                    <a:pt x="0" y="317"/>
                  </a:cubicBezTo>
                  <a:cubicBezTo>
                    <a:pt x="126" y="353"/>
                    <a:pt x="252" y="418"/>
                    <a:pt x="376" y="519"/>
                  </a:cubicBezTo>
                  <a:cubicBezTo>
                    <a:pt x="581" y="686"/>
                    <a:pt x="690" y="898"/>
                    <a:pt x="715" y="1152"/>
                  </a:cubicBezTo>
                  <a:cubicBezTo>
                    <a:pt x="825" y="1156"/>
                    <a:pt x="934" y="1152"/>
                    <a:pt x="1031" y="1147"/>
                  </a:cubicBezTo>
                  <a:cubicBezTo>
                    <a:pt x="1039" y="1094"/>
                    <a:pt x="1043" y="1040"/>
                    <a:pt x="1043" y="985"/>
                  </a:cubicBezTo>
                  <a:cubicBezTo>
                    <a:pt x="1043" y="565"/>
                    <a:pt x="816" y="198"/>
                    <a:pt x="478"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7" name="Freeform 116"/>
            <p:cNvSpPr>
              <a:spLocks/>
            </p:cNvSpPr>
            <p:nvPr/>
          </p:nvSpPr>
          <p:spPr bwMode="auto">
            <a:xfrm>
              <a:off x="2607293" y="4369199"/>
              <a:ext cx="354620" cy="338836"/>
            </a:xfrm>
            <a:custGeom>
              <a:avLst/>
              <a:gdLst>
                <a:gd name="T0" fmla="*/ 884 w 1596"/>
                <a:gd name="T1" fmla="*/ 104 h 1524"/>
                <a:gd name="T2" fmla="*/ 871 w 1596"/>
                <a:gd name="T3" fmla="*/ 0 h 1524"/>
                <a:gd name="T4" fmla="*/ 0 w 1596"/>
                <a:gd name="T5" fmla="*/ 638 h 1524"/>
                <a:gd name="T6" fmla="*/ 1113 w 1596"/>
                <a:gd name="T7" fmla="*/ 1524 h 1524"/>
                <a:gd name="T8" fmla="*/ 1300 w 1596"/>
                <a:gd name="T9" fmla="*/ 1509 h 1524"/>
                <a:gd name="T10" fmla="*/ 1596 w 1596"/>
                <a:gd name="T11" fmla="*/ 756 h 1524"/>
                <a:gd name="T12" fmla="*/ 884 w 1596"/>
                <a:gd name="T13" fmla="*/ 104 h 1524"/>
              </a:gdLst>
              <a:ahLst/>
              <a:cxnLst>
                <a:cxn ang="0">
                  <a:pos x="T0" y="T1"/>
                </a:cxn>
                <a:cxn ang="0">
                  <a:pos x="T2" y="T3"/>
                </a:cxn>
                <a:cxn ang="0">
                  <a:pos x="T4" y="T5"/>
                </a:cxn>
                <a:cxn ang="0">
                  <a:pos x="T6" y="T7"/>
                </a:cxn>
                <a:cxn ang="0">
                  <a:pos x="T8" y="T9"/>
                </a:cxn>
                <a:cxn ang="0">
                  <a:pos x="T10" y="T11"/>
                </a:cxn>
                <a:cxn ang="0">
                  <a:pos x="T12" y="T13"/>
                </a:cxn>
              </a:cxnLst>
              <a:rect l="0" t="0" r="r" b="b"/>
              <a:pathLst>
                <a:path w="1596" h="1524">
                  <a:moveTo>
                    <a:pt x="884" y="104"/>
                  </a:moveTo>
                  <a:cubicBezTo>
                    <a:pt x="877" y="69"/>
                    <a:pt x="873" y="34"/>
                    <a:pt x="871" y="0"/>
                  </a:cubicBezTo>
                  <a:cubicBezTo>
                    <a:pt x="548" y="47"/>
                    <a:pt x="243" y="358"/>
                    <a:pt x="0" y="638"/>
                  </a:cubicBezTo>
                  <a:cubicBezTo>
                    <a:pt x="116" y="1145"/>
                    <a:pt x="570" y="1524"/>
                    <a:pt x="1113" y="1524"/>
                  </a:cubicBezTo>
                  <a:cubicBezTo>
                    <a:pt x="1176" y="1524"/>
                    <a:pt x="1239" y="1519"/>
                    <a:pt x="1300" y="1509"/>
                  </a:cubicBezTo>
                  <a:cubicBezTo>
                    <a:pt x="1461" y="1222"/>
                    <a:pt x="1571" y="974"/>
                    <a:pt x="1596" y="756"/>
                  </a:cubicBezTo>
                  <a:cubicBezTo>
                    <a:pt x="1249" y="689"/>
                    <a:pt x="961" y="509"/>
                    <a:pt x="884" y="10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18" name="Freeform 117"/>
            <p:cNvSpPr>
              <a:spLocks/>
            </p:cNvSpPr>
            <p:nvPr/>
          </p:nvSpPr>
          <p:spPr bwMode="auto">
            <a:xfrm>
              <a:off x="2859490" y="4375163"/>
              <a:ext cx="99265" cy="105930"/>
            </a:xfrm>
            <a:custGeom>
              <a:avLst/>
              <a:gdLst>
                <a:gd name="T0" fmla="*/ 222 w 447"/>
                <a:gd name="T1" fmla="*/ 134 h 477"/>
                <a:gd name="T2" fmla="*/ 0 w 447"/>
                <a:gd name="T3" fmla="*/ 0 h 477"/>
                <a:gd name="T4" fmla="*/ 8 w 447"/>
                <a:gd name="T5" fmla="*/ 48 h 477"/>
                <a:gd name="T6" fmla="*/ 447 w 447"/>
                <a:gd name="T7" fmla="*/ 477 h 477"/>
                <a:gd name="T8" fmla="*/ 222 w 447"/>
                <a:gd name="T9" fmla="*/ 134 h 477"/>
              </a:gdLst>
              <a:ahLst/>
              <a:cxnLst>
                <a:cxn ang="0">
                  <a:pos x="T0" y="T1"/>
                </a:cxn>
                <a:cxn ang="0">
                  <a:pos x="T2" y="T3"/>
                </a:cxn>
                <a:cxn ang="0">
                  <a:pos x="T4" y="T5"/>
                </a:cxn>
                <a:cxn ang="0">
                  <a:pos x="T6" y="T7"/>
                </a:cxn>
                <a:cxn ang="0">
                  <a:pos x="T8" y="T9"/>
                </a:cxn>
              </a:cxnLst>
              <a:rect l="0" t="0" r="r" b="b"/>
              <a:pathLst>
                <a:path w="447" h="477">
                  <a:moveTo>
                    <a:pt x="222" y="134"/>
                  </a:moveTo>
                  <a:cubicBezTo>
                    <a:pt x="148" y="70"/>
                    <a:pt x="74" y="26"/>
                    <a:pt x="0" y="0"/>
                  </a:cubicBezTo>
                  <a:cubicBezTo>
                    <a:pt x="2" y="16"/>
                    <a:pt x="4" y="31"/>
                    <a:pt x="8" y="48"/>
                  </a:cubicBezTo>
                  <a:cubicBezTo>
                    <a:pt x="55" y="295"/>
                    <a:pt x="232" y="419"/>
                    <a:pt x="447" y="477"/>
                  </a:cubicBezTo>
                  <a:cubicBezTo>
                    <a:pt x="415" y="354"/>
                    <a:pt x="343" y="240"/>
                    <a:pt x="222" y="13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sp>
        <p:nvSpPr>
          <p:cNvPr id="119" name="Rectangle 126"/>
          <p:cNvSpPr/>
          <p:nvPr/>
        </p:nvSpPr>
        <p:spPr>
          <a:xfrm>
            <a:off x="2457564" y="5402524"/>
            <a:ext cx="414771" cy="342321"/>
          </a:xfrm>
          <a:custGeom>
            <a:avLst/>
            <a:gdLst/>
            <a:ahLst/>
            <a:cxnLst/>
            <a:rect l="l" t="t" r="r" b="b"/>
            <a:pathLst>
              <a:path w="578592" h="477526">
                <a:moveTo>
                  <a:pt x="394150" y="394148"/>
                </a:moveTo>
                <a:lnTo>
                  <a:pt x="578592" y="394148"/>
                </a:lnTo>
                <a:lnTo>
                  <a:pt x="578592" y="477526"/>
                </a:lnTo>
                <a:lnTo>
                  <a:pt x="394150" y="477526"/>
                </a:lnTo>
                <a:close/>
                <a:moveTo>
                  <a:pt x="197075" y="394148"/>
                </a:moveTo>
                <a:lnTo>
                  <a:pt x="381517" y="394148"/>
                </a:lnTo>
                <a:lnTo>
                  <a:pt x="381517" y="477526"/>
                </a:lnTo>
                <a:lnTo>
                  <a:pt x="197075" y="477526"/>
                </a:lnTo>
                <a:close/>
                <a:moveTo>
                  <a:pt x="0" y="394148"/>
                </a:moveTo>
                <a:lnTo>
                  <a:pt x="184442" y="394148"/>
                </a:lnTo>
                <a:lnTo>
                  <a:pt x="184442" y="477526"/>
                </a:lnTo>
                <a:lnTo>
                  <a:pt x="0" y="477526"/>
                </a:lnTo>
                <a:close/>
                <a:moveTo>
                  <a:pt x="299403" y="295611"/>
                </a:moveTo>
                <a:lnTo>
                  <a:pt x="483845" y="295611"/>
                </a:lnTo>
                <a:lnTo>
                  <a:pt x="483845" y="378989"/>
                </a:lnTo>
                <a:lnTo>
                  <a:pt x="299403" y="378989"/>
                </a:lnTo>
                <a:close/>
                <a:moveTo>
                  <a:pt x="102327" y="295611"/>
                </a:moveTo>
                <a:lnTo>
                  <a:pt x="286769" y="295611"/>
                </a:lnTo>
                <a:lnTo>
                  <a:pt x="286769" y="378989"/>
                </a:lnTo>
                <a:lnTo>
                  <a:pt x="102327" y="378989"/>
                </a:lnTo>
                <a:close/>
                <a:moveTo>
                  <a:pt x="394150" y="197074"/>
                </a:moveTo>
                <a:lnTo>
                  <a:pt x="578592" y="197074"/>
                </a:lnTo>
                <a:lnTo>
                  <a:pt x="578592" y="280452"/>
                </a:lnTo>
                <a:lnTo>
                  <a:pt x="394150" y="280452"/>
                </a:lnTo>
                <a:close/>
                <a:moveTo>
                  <a:pt x="197075" y="197074"/>
                </a:moveTo>
                <a:lnTo>
                  <a:pt x="381517" y="197074"/>
                </a:lnTo>
                <a:lnTo>
                  <a:pt x="381517" y="280452"/>
                </a:lnTo>
                <a:lnTo>
                  <a:pt x="197075" y="280452"/>
                </a:lnTo>
                <a:close/>
                <a:moveTo>
                  <a:pt x="0" y="197074"/>
                </a:moveTo>
                <a:lnTo>
                  <a:pt x="184442" y="197074"/>
                </a:lnTo>
                <a:lnTo>
                  <a:pt x="184442" y="280452"/>
                </a:lnTo>
                <a:lnTo>
                  <a:pt x="0" y="280452"/>
                </a:lnTo>
                <a:close/>
                <a:moveTo>
                  <a:pt x="299403" y="98537"/>
                </a:moveTo>
                <a:lnTo>
                  <a:pt x="483845" y="98537"/>
                </a:lnTo>
                <a:lnTo>
                  <a:pt x="483845" y="181915"/>
                </a:lnTo>
                <a:lnTo>
                  <a:pt x="299403" y="181915"/>
                </a:lnTo>
                <a:close/>
                <a:moveTo>
                  <a:pt x="102327" y="98537"/>
                </a:moveTo>
                <a:lnTo>
                  <a:pt x="286769" y="98537"/>
                </a:lnTo>
                <a:lnTo>
                  <a:pt x="286769" y="181915"/>
                </a:lnTo>
                <a:lnTo>
                  <a:pt x="102327" y="181915"/>
                </a:lnTo>
                <a:close/>
                <a:moveTo>
                  <a:pt x="394150" y="0"/>
                </a:moveTo>
                <a:lnTo>
                  <a:pt x="578592" y="0"/>
                </a:lnTo>
                <a:lnTo>
                  <a:pt x="578592" y="83378"/>
                </a:lnTo>
                <a:lnTo>
                  <a:pt x="394150" y="83378"/>
                </a:lnTo>
                <a:close/>
                <a:moveTo>
                  <a:pt x="197075" y="0"/>
                </a:moveTo>
                <a:lnTo>
                  <a:pt x="381517" y="0"/>
                </a:lnTo>
                <a:lnTo>
                  <a:pt x="381517" y="83378"/>
                </a:lnTo>
                <a:lnTo>
                  <a:pt x="197075" y="83378"/>
                </a:lnTo>
                <a:close/>
                <a:moveTo>
                  <a:pt x="0" y="0"/>
                </a:moveTo>
                <a:lnTo>
                  <a:pt x="184442" y="0"/>
                </a:lnTo>
                <a:lnTo>
                  <a:pt x="184442" y="83378"/>
                </a:lnTo>
                <a:lnTo>
                  <a:pt x="0" y="83378"/>
                </a:lnTo>
                <a:close/>
              </a:path>
            </a:pathLst>
          </a:custGeom>
          <a:solidFill>
            <a:schemeClr val="tx2">
              <a:lumMod val="75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0" name="Freeform 119"/>
          <p:cNvSpPr>
            <a:spLocks noEditPoints="1"/>
          </p:cNvSpPr>
          <p:nvPr/>
        </p:nvSpPr>
        <p:spPr bwMode="auto">
          <a:xfrm>
            <a:off x="3380761" y="5459623"/>
            <a:ext cx="515592" cy="185856"/>
          </a:xfrm>
          <a:custGeom>
            <a:avLst/>
            <a:gdLst>
              <a:gd name="T0" fmla="*/ 2835 w 2947"/>
              <a:gd name="T1" fmla="*/ 0 h 1061"/>
              <a:gd name="T2" fmla="*/ 112 w 2947"/>
              <a:gd name="T3" fmla="*/ 0 h 1061"/>
              <a:gd name="T4" fmla="*/ 0 w 2947"/>
              <a:gd name="T5" fmla="*/ 112 h 1061"/>
              <a:gd name="T6" fmla="*/ 0 w 2947"/>
              <a:gd name="T7" fmla="*/ 949 h 1061"/>
              <a:gd name="T8" fmla="*/ 112 w 2947"/>
              <a:gd name="T9" fmla="*/ 1061 h 1061"/>
              <a:gd name="T10" fmla="*/ 2835 w 2947"/>
              <a:gd name="T11" fmla="*/ 1061 h 1061"/>
              <a:gd name="T12" fmla="*/ 2947 w 2947"/>
              <a:gd name="T13" fmla="*/ 949 h 1061"/>
              <a:gd name="T14" fmla="*/ 2947 w 2947"/>
              <a:gd name="T15" fmla="*/ 112 h 1061"/>
              <a:gd name="T16" fmla="*/ 2835 w 2947"/>
              <a:gd name="T17" fmla="*/ 0 h 1061"/>
              <a:gd name="T18" fmla="*/ 313 w 2947"/>
              <a:gd name="T19" fmla="*/ 530 h 1061"/>
              <a:gd name="T20" fmla="*/ 482 w 2947"/>
              <a:gd name="T21" fmla="*/ 361 h 1061"/>
              <a:gd name="T22" fmla="*/ 651 w 2947"/>
              <a:gd name="T23" fmla="*/ 530 h 1061"/>
              <a:gd name="T24" fmla="*/ 482 w 2947"/>
              <a:gd name="T25" fmla="*/ 699 h 1061"/>
              <a:gd name="T26" fmla="*/ 313 w 2947"/>
              <a:gd name="T27" fmla="*/ 530 h 1061"/>
              <a:gd name="T28" fmla="*/ 899 w 2947"/>
              <a:gd name="T29" fmla="*/ 614 h 1061"/>
              <a:gd name="T30" fmla="*/ 899 w 2947"/>
              <a:gd name="T31" fmla="*/ 446 h 1061"/>
              <a:gd name="T32" fmla="*/ 1014 w 2947"/>
              <a:gd name="T33" fmla="*/ 331 h 1061"/>
              <a:gd name="T34" fmla="*/ 2525 w 2947"/>
              <a:gd name="T35" fmla="*/ 331 h 1061"/>
              <a:gd name="T36" fmla="*/ 2640 w 2947"/>
              <a:gd name="T37" fmla="*/ 446 h 1061"/>
              <a:gd name="T38" fmla="*/ 2640 w 2947"/>
              <a:gd name="T39" fmla="*/ 614 h 1061"/>
              <a:gd name="T40" fmla="*/ 2525 w 2947"/>
              <a:gd name="T41" fmla="*/ 729 h 1061"/>
              <a:gd name="T42" fmla="*/ 1014 w 2947"/>
              <a:gd name="T43" fmla="*/ 729 h 1061"/>
              <a:gd name="T44" fmla="*/ 899 w 2947"/>
              <a:gd name="T45" fmla="*/ 61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47" h="1061">
                <a:moveTo>
                  <a:pt x="2835" y="0"/>
                </a:moveTo>
                <a:cubicBezTo>
                  <a:pt x="112" y="0"/>
                  <a:pt x="112" y="0"/>
                  <a:pt x="112" y="0"/>
                </a:cubicBezTo>
                <a:cubicBezTo>
                  <a:pt x="50" y="0"/>
                  <a:pt x="0" y="50"/>
                  <a:pt x="0" y="112"/>
                </a:cubicBezTo>
                <a:cubicBezTo>
                  <a:pt x="0" y="949"/>
                  <a:pt x="0" y="949"/>
                  <a:pt x="0" y="949"/>
                </a:cubicBezTo>
                <a:cubicBezTo>
                  <a:pt x="0" y="1010"/>
                  <a:pt x="50" y="1061"/>
                  <a:pt x="112" y="1061"/>
                </a:cubicBezTo>
                <a:cubicBezTo>
                  <a:pt x="2835" y="1061"/>
                  <a:pt x="2835" y="1061"/>
                  <a:pt x="2835" y="1061"/>
                </a:cubicBezTo>
                <a:cubicBezTo>
                  <a:pt x="2896" y="1061"/>
                  <a:pt x="2947" y="1010"/>
                  <a:pt x="2947" y="949"/>
                </a:cubicBezTo>
                <a:cubicBezTo>
                  <a:pt x="2947" y="112"/>
                  <a:pt x="2947" y="112"/>
                  <a:pt x="2947" y="112"/>
                </a:cubicBezTo>
                <a:cubicBezTo>
                  <a:pt x="2947" y="50"/>
                  <a:pt x="2896" y="0"/>
                  <a:pt x="2835" y="0"/>
                </a:cubicBezTo>
                <a:close/>
                <a:moveTo>
                  <a:pt x="313" y="530"/>
                </a:moveTo>
                <a:cubicBezTo>
                  <a:pt x="313" y="437"/>
                  <a:pt x="389" y="361"/>
                  <a:pt x="482" y="361"/>
                </a:cubicBezTo>
                <a:cubicBezTo>
                  <a:pt x="575" y="361"/>
                  <a:pt x="651" y="437"/>
                  <a:pt x="651" y="530"/>
                </a:cubicBezTo>
                <a:cubicBezTo>
                  <a:pt x="651" y="623"/>
                  <a:pt x="575" y="699"/>
                  <a:pt x="482" y="699"/>
                </a:cubicBezTo>
                <a:cubicBezTo>
                  <a:pt x="389" y="699"/>
                  <a:pt x="313" y="623"/>
                  <a:pt x="313" y="530"/>
                </a:cubicBezTo>
                <a:close/>
                <a:moveTo>
                  <a:pt x="899" y="614"/>
                </a:moveTo>
                <a:cubicBezTo>
                  <a:pt x="899" y="446"/>
                  <a:pt x="899" y="446"/>
                  <a:pt x="899" y="446"/>
                </a:cubicBezTo>
                <a:cubicBezTo>
                  <a:pt x="899" y="383"/>
                  <a:pt x="951" y="331"/>
                  <a:pt x="1014" y="331"/>
                </a:cubicBezTo>
                <a:cubicBezTo>
                  <a:pt x="2525" y="331"/>
                  <a:pt x="2525" y="331"/>
                  <a:pt x="2525" y="331"/>
                </a:cubicBezTo>
                <a:cubicBezTo>
                  <a:pt x="2588" y="331"/>
                  <a:pt x="2640" y="383"/>
                  <a:pt x="2640" y="446"/>
                </a:cubicBezTo>
                <a:cubicBezTo>
                  <a:pt x="2640" y="614"/>
                  <a:pt x="2640" y="614"/>
                  <a:pt x="2640" y="614"/>
                </a:cubicBezTo>
                <a:cubicBezTo>
                  <a:pt x="2640" y="677"/>
                  <a:pt x="2588" y="729"/>
                  <a:pt x="2525" y="729"/>
                </a:cubicBezTo>
                <a:cubicBezTo>
                  <a:pt x="1014" y="729"/>
                  <a:pt x="1014" y="729"/>
                  <a:pt x="1014" y="729"/>
                </a:cubicBezTo>
                <a:cubicBezTo>
                  <a:pt x="951" y="729"/>
                  <a:pt x="899" y="677"/>
                  <a:pt x="899" y="614"/>
                </a:cubicBezTo>
                <a:close/>
              </a:path>
            </a:pathLst>
          </a:custGeom>
          <a:solidFill>
            <a:schemeClr val="tx2">
              <a:lumMod val="75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nvGrpSpPr>
          <p:cNvPr id="121" name="Group 14"/>
          <p:cNvGrpSpPr/>
          <p:nvPr/>
        </p:nvGrpSpPr>
        <p:grpSpPr>
          <a:xfrm>
            <a:off x="4426988" y="5370000"/>
            <a:ext cx="301420" cy="431443"/>
            <a:chOff x="836706" y="2848072"/>
            <a:chExt cx="382845" cy="547992"/>
          </a:xfrm>
          <a:solidFill>
            <a:schemeClr val="tx2">
              <a:lumMod val="75000"/>
            </a:schemeClr>
          </a:solidFill>
        </p:grpSpPr>
        <p:sp>
          <p:nvSpPr>
            <p:cNvPr id="122" name="Freeform 121"/>
            <p:cNvSpPr>
              <a:spLocks/>
            </p:cNvSpPr>
            <p:nvPr/>
          </p:nvSpPr>
          <p:spPr bwMode="auto">
            <a:xfrm>
              <a:off x="1004357" y="2856412"/>
              <a:ext cx="41705" cy="19184"/>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3" name="Freeform 122"/>
            <p:cNvSpPr>
              <a:spLocks/>
            </p:cNvSpPr>
            <p:nvPr/>
          </p:nvSpPr>
          <p:spPr bwMode="auto">
            <a:xfrm>
              <a:off x="945138" y="2848072"/>
              <a:ext cx="196010" cy="75067"/>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4" name="Freeform 123"/>
            <p:cNvSpPr>
              <a:spLocks/>
            </p:cNvSpPr>
            <p:nvPr/>
          </p:nvSpPr>
          <p:spPr bwMode="auto">
            <a:xfrm>
              <a:off x="1087765" y="2865588"/>
              <a:ext cx="29192" cy="25856"/>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5" name="Freeform 124"/>
            <p:cNvSpPr>
              <a:spLocks/>
            </p:cNvSpPr>
            <p:nvPr/>
          </p:nvSpPr>
          <p:spPr bwMode="auto">
            <a:xfrm>
              <a:off x="880079" y="2893112"/>
              <a:ext cx="321957" cy="154305"/>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6" name="Freeform 125"/>
            <p:cNvSpPr>
              <a:spLocks/>
            </p:cNvSpPr>
            <p:nvPr/>
          </p:nvSpPr>
          <p:spPr bwMode="auto">
            <a:xfrm>
              <a:off x="905935" y="2901453"/>
              <a:ext cx="37534" cy="29192"/>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7" name="Freeform 126"/>
            <p:cNvSpPr>
              <a:spLocks/>
            </p:cNvSpPr>
            <p:nvPr/>
          </p:nvSpPr>
          <p:spPr bwMode="auto">
            <a:xfrm>
              <a:off x="849217" y="2927310"/>
              <a:ext cx="137624" cy="127615"/>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8" name="Freeform 127"/>
            <p:cNvSpPr>
              <a:spLocks/>
            </p:cNvSpPr>
            <p:nvPr/>
          </p:nvSpPr>
          <p:spPr bwMode="auto">
            <a:xfrm>
              <a:off x="931792" y="2938987"/>
              <a:ext cx="287759" cy="281920"/>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29" name="Freeform 128"/>
            <p:cNvSpPr>
              <a:spLocks/>
            </p:cNvSpPr>
            <p:nvPr/>
          </p:nvSpPr>
          <p:spPr bwMode="auto">
            <a:xfrm>
              <a:off x="836706" y="2964009"/>
              <a:ext cx="361159" cy="24438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0" name="Freeform 129"/>
            <p:cNvSpPr>
              <a:spLocks/>
            </p:cNvSpPr>
            <p:nvPr/>
          </p:nvSpPr>
          <p:spPr bwMode="auto">
            <a:xfrm>
              <a:off x="868401" y="2972350"/>
              <a:ext cx="37534" cy="3503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1" name="Freeform 130"/>
            <p:cNvSpPr>
              <a:spLocks/>
            </p:cNvSpPr>
            <p:nvPr/>
          </p:nvSpPr>
          <p:spPr bwMode="auto">
            <a:xfrm>
              <a:off x="843379" y="2988198"/>
              <a:ext cx="293599" cy="374503"/>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2" name="Freeform 131"/>
            <p:cNvSpPr>
              <a:spLocks/>
            </p:cNvSpPr>
            <p:nvPr/>
          </p:nvSpPr>
          <p:spPr bwMode="auto">
            <a:xfrm>
              <a:off x="1051900" y="2989866"/>
              <a:ext cx="120108" cy="218529"/>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3" name="Freeform 132"/>
            <p:cNvSpPr>
              <a:spLocks/>
            </p:cNvSpPr>
            <p:nvPr/>
          </p:nvSpPr>
          <p:spPr bwMode="auto">
            <a:xfrm>
              <a:off x="843379" y="3027400"/>
              <a:ext cx="98422" cy="145964"/>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4" name="Freeform 133"/>
            <p:cNvSpPr>
              <a:spLocks/>
            </p:cNvSpPr>
            <p:nvPr/>
          </p:nvSpPr>
          <p:spPr bwMode="auto">
            <a:xfrm>
              <a:off x="872571" y="3037409"/>
              <a:ext cx="244386" cy="29359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5" name="Freeform 134"/>
            <p:cNvSpPr>
              <a:spLocks/>
            </p:cNvSpPr>
            <p:nvPr/>
          </p:nvSpPr>
          <p:spPr bwMode="auto">
            <a:xfrm>
              <a:off x="1014366" y="3088287"/>
              <a:ext cx="45875" cy="33364"/>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6" name="Freeform 135"/>
            <p:cNvSpPr>
              <a:spLocks/>
            </p:cNvSpPr>
            <p:nvPr/>
          </p:nvSpPr>
          <p:spPr bwMode="auto">
            <a:xfrm>
              <a:off x="937630" y="3090790"/>
              <a:ext cx="79238" cy="92583"/>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7" name="Freeform 136"/>
            <p:cNvSpPr>
              <a:spLocks/>
            </p:cNvSpPr>
            <p:nvPr/>
          </p:nvSpPr>
          <p:spPr bwMode="auto">
            <a:xfrm>
              <a:off x="884249" y="3115812"/>
              <a:ext cx="171821" cy="222700"/>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8" name="Freeform 137"/>
            <p:cNvSpPr>
              <a:spLocks noEditPoints="1"/>
            </p:cNvSpPr>
            <p:nvPr/>
          </p:nvSpPr>
          <p:spPr bwMode="auto">
            <a:xfrm>
              <a:off x="888419" y="3143337"/>
              <a:ext cx="147633" cy="179328"/>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39" name="Freeform 138"/>
            <p:cNvSpPr>
              <a:spLocks/>
            </p:cNvSpPr>
            <p:nvPr/>
          </p:nvSpPr>
          <p:spPr bwMode="auto">
            <a:xfrm>
              <a:off x="1131138" y="3150009"/>
              <a:ext cx="23354" cy="52546"/>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0" name="Freeform 139"/>
            <p:cNvSpPr>
              <a:spLocks/>
            </p:cNvSpPr>
            <p:nvPr/>
          </p:nvSpPr>
          <p:spPr bwMode="auto">
            <a:xfrm>
              <a:off x="855055" y="3155849"/>
              <a:ext cx="56718" cy="90081"/>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1" name="Freeform 140"/>
            <p:cNvSpPr>
              <a:spLocks/>
            </p:cNvSpPr>
            <p:nvPr/>
          </p:nvSpPr>
          <p:spPr bwMode="auto">
            <a:xfrm>
              <a:off x="966824" y="3215068"/>
              <a:ext cx="180162" cy="180996"/>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2" name="Freeform 141"/>
            <p:cNvSpPr>
              <a:spLocks/>
            </p:cNvSpPr>
            <p:nvPr/>
          </p:nvSpPr>
          <p:spPr bwMode="auto">
            <a:xfrm>
              <a:off x="1085263" y="3218405"/>
              <a:ext cx="108432" cy="128449"/>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3" name="Freeform 142"/>
            <p:cNvSpPr>
              <a:spLocks/>
            </p:cNvSpPr>
            <p:nvPr/>
          </p:nvSpPr>
          <p:spPr bwMode="auto">
            <a:xfrm>
              <a:off x="1061909" y="3285965"/>
              <a:ext cx="118440" cy="90081"/>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4" name="Freeform 143"/>
            <p:cNvSpPr>
              <a:spLocks/>
            </p:cNvSpPr>
            <p:nvPr/>
          </p:nvSpPr>
          <p:spPr bwMode="auto">
            <a:xfrm>
              <a:off x="937630" y="3354360"/>
              <a:ext cx="49211" cy="30027"/>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45" name="Freeform 144"/>
            <p:cNvSpPr>
              <a:spLocks/>
            </p:cNvSpPr>
            <p:nvPr/>
          </p:nvSpPr>
          <p:spPr bwMode="auto">
            <a:xfrm>
              <a:off x="992679" y="3368540"/>
              <a:ext cx="49211" cy="23354"/>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grpSp>
        <p:nvGrpSpPr>
          <p:cNvPr id="146" name="Group 464"/>
          <p:cNvGrpSpPr/>
          <p:nvPr/>
        </p:nvGrpSpPr>
        <p:grpSpPr>
          <a:xfrm>
            <a:off x="5208426" y="5387450"/>
            <a:ext cx="541095" cy="383630"/>
            <a:chOff x="7332663" y="3046413"/>
            <a:chExt cx="9712325" cy="6888162"/>
          </a:xfrm>
          <a:solidFill>
            <a:schemeClr val="tx2">
              <a:lumMod val="75000"/>
            </a:schemeClr>
          </a:solidFill>
          <a:effectLst/>
        </p:grpSpPr>
        <p:sp>
          <p:nvSpPr>
            <p:cNvPr id="147" name="Freeform 146"/>
            <p:cNvSpPr>
              <a:spLocks/>
            </p:cNvSpPr>
            <p:nvPr/>
          </p:nvSpPr>
          <p:spPr bwMode="auto">
            <a:xfrm>
              <a:off x="7332663" y="3046413"/>
              <a:ext cx="9712325" cy="2898775"/>
            </a:xfrm>
            <a:custGeom>
              <a:avLst/>
              <a:gdLst>
                <a:gd name="T0" fmla="*/ 0 w 2590"/>
                <a:gd name="T1" fmla="*/ 542 h 773"/>
                <a:gd name="T2" fmla="*/ 231 w 2590"/>
                <a:gd name="T3" fmla="*/ 773 h 773"/>
                <a:gd name="T4" fmla="*/ 1295 w 2590"/>
                <a:gd name="T5" fmla="*/ 327 h 773"/>
                <a:gd name="T6" fmla="*/ 2359 w 2590"/>
                <a:gd name="T7" fmla="*/ 773 h 773"/>
                <a:gd name="T8" fmla="*/ 2590 w 2590"/>
                <a:gd name="T9" fmla="*/ 542 h 773"/>
                <a:gd name="T10" fmla="*/ 1295 w 2590"/>
                <a:gd name="T11" fmla="*/ 0 h 773"/>
                <a:gd name="T12" fmla="*/ 0 w 2590"/>
                <a:gd name="T13" fmla="*/ 542 h 773"/>
              </a:gdLst>
              <a:ahLst/>
              <a:cxnLst>
                <a:cxn ang="0">
                  <a:pos x="T0" y="T1"/>
                </a:cxn>
                <a:cxn ang="0">
                  <a:pos x="T2" y="T3"/>
                </a:cxn>
                <a:cxn ang="0">
                  <a:pos x="T4" y="T5"/>
                </a:cxn>
                <a:cxn ang="0">
                  <a:pos x="T6" y="T7"/>
                </a:cxn>
                <a:cxn ang="0">
                  <a:pos x="T8" y="T9"/>
                </a:cxn>
                <a:cxn ang="0">
                  <a:pos x="T10" y="T11"/>
                </a:cxn>
                <a:cxn ang="0">
                  <a:pos x="T12" y="T13"/>
                </a:cxn>
              </a:cxnLst>
              <a:rect l="0" t="0" r="r" b="b"/>
              <a:pathLst>
                <a:path w="2590" h="773">
                  <a:moveTo>
                    <a:pt x="0" y="542"/>
                  </a:moveTo>
                  <a:cubicBezTo>
                    <a:pt x="231" y="773"/>
                    <a:pt x="231" y="773"/>
                    <a:pt x="231" y="773"/>
                  </a:cubicBezTo>
                  <a:cubicBezTo>
                    <a:pt x="502" y="497"/>
                    <a:pt x="879" y="327"/>
                    <a:pt x="1295" y="327"/>
                  </a:cubicBezTo>
                  <a:cubicBezTo>
                    <a:pt x="1711" y="327"/>
                    <a:pt x="2088" y="497"/>
                    <a:pt x="2359" y="773"/>
                  </a:cubicBezTo>
                  <a:cubicBezTo>
                    <a:pt x="2590" y="542"/>
                    <a:pt x="2590" y="542"/>
                    <a:pt x="2590" y="542"/>
                  </a:cubicBezTo>
                  <a:cubicBezTo>
                    <a:pt x="2260" y="207"/>
                    <a:pt x="1801" y="0"/>
                    <a:pt x="1295" y="0"/>
                  </a:cubicBezTo>
                  <a:cubicBezTo>
                    <a:pt x="789" y="0"/>
                    <a:pt x="330" y="207"/>
                    <a:pt x="0" y="542"/>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48" name="Freeform 147"/>
            <p:cNvSpPr>
              <a:spLocks/>
            </p:cNvSpPr>
            <p:nvPr/>
          </p:nvSpPr>
          <p:spPr bwMode="auto">
            <a:xfrm>
              <a:off x="9064625" y="5494338"/>
              <a:ext cx="6246813" cy="2179637"/>
            </a:xfrm>
            <a:custGeom>
              <a:avLst/>
              <a:gdLst>
                <a:gd name="T0" fmla="*/ 0 w 1666"/>
                <a:gd name="T1" fmla="*/ 350 h 581"/>
                <a:gd name="T2" fmla="*/ 231 w 1666"/>
                <a:gd name="T3" fmla="*/ 581 h 581"/>
                <a:gd name="T4" fmla="*/ 231 w 1666"/>
                <a:gd name="T5" fmla="*/ 581 h 581"/>
                <a:gd name="T6" fmla="*/ 790 w 1666"/>
                <a:gd name="T7" fmla="*/ 328 h 581"/>
                <a:gd name="T8" fmla="*/ 833 w 1666"/>
                <a:gd name="T9" fmla="*/ 327 h 581"/>
                <a:gd name="T10" fmla="*/ 876 w 1666"/>
                <a:gd name="T11" fmla="*/ 328 h 581"/>
                <a:gd name="T12" fmla="*/ 1436 w 1666"/>
                <a:gd name="T13" fmla="*/ 581 h 581"/>
                <a:gd name="T14" fmla="*/ 1436 w 1666"/>
                <a:gd name="T15" fmla="*/ 581 h 581"/>
                <a:gd name="T16" fmla="*/ 1666 w 1666"/>
                <a:gd name="T17" fmla="*/ 350 h 581"/>
                <a:gd name="T18" fmla="*/ 833 w 1666"/>
                <a:gd name="T19" fmla="*/ 0 h 581"/>
                <a:gd name="T20" fmla="*/ 0 w 1666"/>
                <a:gd name="T21" fmla="*/ 3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581">
                  <a:moveTo>
                    <a:pt x="0" y="350"/>
                  </a:moveTo>
                  <a:cubicBezTo>
                    <a:pt x="231" y="581"/>
                    <a:pt x="231" y="581"/>
                    <a:pt x="231" y="581"/>
                  </a:cubicBezTo>
                  <a:cubicBezTo>
                    <a:pt x="231" y="581"/>
                    <a:pt x="231" y="581"/>
                    <a:pt x="231" y="581"/>
                  </a:cubicBezTo>
                  <a:cubicBezTo>
                    <a:pt x="374" y="434"/>
                    <a:pt x="571" y="339"/>
                    <a:pt x="790" y="328"/>
                  </a:cubicBezTo>
                  <a:cubicBezTo>
                    <a:pt x="804" y="327"/>
                    <a:pt x="819" y="327"/>
                    <a:pt x="833" y="327"/>
                  </a:cubicBezTo>
                  <a:cubicBezTo>
                    <a:pt x="848" y="327"/>
                    <a:pt x="862" y="327"/>
                    <a:pt x="876" y="328"/>
                  </a:cubicBezTo>
                  <a:cubicBezTo>
                    <a:pt x="1095" y="339"/>
                    <a:pt x="1292" y="434"/>
                    <a:pt x="1436" y="581"/>
                  </a:cubicBezTo>
                  <a:cubicBezTo>
                    <a:pt x="1436" y="581"/>
                    <a:pt x="1436" y="581"/>
                    <a:pt x="1436" y="581"/>
                  </a:cubicBezTo>
                  <a:cubicBezTo>
                    <a:pt x="1666" y="350"/>
                    <a:pt x="1666" y="350"/>
                    <a:pt x="1666" y="350"/>
                  </a:cubicBezTo>
                  <a:cubicBezTo>
                    <a:pt x="1454" y="135"/>
                    <a:pt x="1159" y="0"/>
                    <a:pt x="833" y="0"/>
                  </a:cubicBezTo>
                  <a:cubicBezTo>
                    <a:pt x="507" y="0"/>
                    <a:pt x="212" y="135"/>
                    <a:pt x="0" y="35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49" name="Freeform 148"/>
            <p:cNvSpPr>
              <a:spLocks/>
            </p:cNvSpPr>
            <p:nvPr/>
          </p:nvSpPr>
          <p:spPr bwMode="auto">
            <a:xfrm>
              <a:off x="10793413" y="7947025"/>
              <a:ext cx="2789238" cy="1987550"/>
            </a:xfrm>
            <a:custGeom>
              <a:avLst/>
              <a:gdLst>
                <a:gd name="T0" fmla="*/ 0 w 744"/>
                <a:gd name="T1" fmla="*/ 158 h 530"/>
                <a:gd name="T2" fmla="*/ 231 w 744"/>
                <a:gd name="T3" fmla="*/ 389 h 530"/>
                <a:gd name="T4" fmla="*/ 372 w 744"/>
                <a:gd name="T5" fmla="*/ 530 h 530"/>
                <a:gd name="T6" fmla="*/ 513 w 744"/>
                <a:gd name="T7" fmla="*/ 389 h 530"/>
                <a:gd name="T8" fmla="*/ 744 w 744"/>
                <a:gd name="T9" fmla="*/ 158 h 530"/>
                <a:gd name="T10" fmla="*/ 372 w 744"/>
                <a:gd name="T11" fmla="*/ 0 h 530"/>
                <a:gd name="T12" fmla="*/ 0 w 744"/>
                <a:gd name="T13" fmla="*/ 158 h 530"/>
              </a:gdLst>
              <a:ahLst/>
              <a:cxnLst>
                <a:cxn ang="0">
                  <a:pos x="T0" y="T1"/>
                </a:cxn>
                <a:cxn ang="0">
                  <a:pos x="T2" y="T3"/>
                </a:cxn>
                <a:cxn ang="0">
                  <a:pos x="T4" y="T5"/>
                </a:cxn>
                <a:cxn ang="0">
                  <a:pos x="T6" y="T7"/>
                </a:cxn>
                <a:cxn ang="0">
                  <a:pos x="T8" y="T9"/>
                </a:cxn>
                <a:cxn ang="0">
                  <a:pos x="T10" y="T11"/>
                </a:cxn>
                <a:cxn ang="0">
                  <a:pos x="T12" y="T13"/>
                </a:cxn>
              </a:cxnLst>
              <a:rect l="0" t="0" r="r" b="b"/>
              <a:pathLst>
                <a:path w="744" h="530">
                  <a:moveTo>
                    <a:pt x="0" y="158"/>
                  </a:moveTo>
                  <a:cubicBezTo>
                    <a:pt x="231" y="389"/>
                    <a:pt x="231" y="389"/>
                    <a:pt x="231" y="389"/>
                  </a:cubicBezTo>
                  <a:cubicBezTo>
                    <a:pt x="372" y="530"/>
                    <a:pt x="372" y="530"/>
                    <a:pt x="372" y="530"/>
                  </a:cubicBezTo>
                  <a:cubicBezTo>
                    <a:pt x="513" y="389"/>
                    <a:pt x="513" y="389"/>
                    <a:pt x="513" y="389"/>
                  </a:cubicBezTo>
                  <a:cubicBezTo>
                    <a:pt x="744" y="158"/>
                    <a:pt x="744" y="158"/>
                    <a:pt x="744" y="158"/>
                  </a:cubicBezTo>
                  <a:cubicBezTo>
                    <a:pt x="650" y="60"/>
                    <a:pt x="518" y="0"/>
                    <a:pt x="372" y="0"/>
                  </a:cubicBezTo>
                  <a:cubicBezTo>
                    <a:pt x="226" y="0"/>
                    <a:pt x="94" y="60"/>
                    <a:pt x="0" y="15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grpSp>
        <p:nvGrpSpPr>
          <p:cNvPr id="150" name="Group 26"/>
          <p:cNvGrpSpPr/>
          <p:nvPr/>
        </p:nvGrpSpPr>
        <p:grpSpPr>
          <a:xfrm>
            <a:off x="6289213" y="5354917"/>
            <a:ext cx="462698" cy="472779"/>
            <a:chOff x="734284" y="1272055"/>
            <a:chExt cx="587689" cy="600493"/>
          </a:xfrm>
          <a:solidFill>
            <a:schemeClr val="tx2">
              <a:lumMod val="75000"/>
            </a:schemeClr>
          </a:solidFill>
        </p:grpSpPr>
        <p:sp>
          <p:nvSpPr>
            <p:cNvPr id="151" name="Freeform 150"/>
            <p:cNvSpPr>
              <a:spLocks noEditPoints="1"/>
            </p:cNvSpPr>
            <p:nvPr/>
          </p:nvSpPr>
          <p:spPr bwMode="auto">
            <a:xfrm>
              <a:off x="1114638"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52" name="Freeform 151"/>
            <p:cNvSpPr>
              <a:spLocks noEditPoints="1"/>
            </p:cNvSpPr>
            <p:nvPr/>
          </p:nvSpPr>
          <p:spPr bwMode="auto">
            <a:xfrm>
              <a:off x="734284" y="1360834"/>
              <a:ext cx="207335" cy="47568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sp>
          <p:nvSpPr>
            <p:cNvPr id="153" name="Freeform 152"/>
            <p:cNvSpPr>
              <a:spLocks noEditPoints="1"/>
            </p:cNvSpPr>
            <p:nvPr/>
          </p:nvSpPr>
          <p:spPr bwMode="auto">
            <a:xfrm>
              <a:off x="898265" y="1272055"/>
              <a:ext cx="261737" cy="60049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p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Arial"/>
                </a:rPr>
                <a:t> </a:t>
              </a:r>
            </a:p>
          </p:txBody>
        </p:sp>
      </p:grpSp>
      <p:sp>
        <p:nvSpPr>
          <p:cNvPr id="154" name="Freeform 153"/>
          <p:cNvSpPr>
            <a:spLocks noEditPoints="1"/>
          </p:cNvSpPr>
          <p:nvPr/>
        </p:nvSpPr>
        <p:spPr bwMode="auto">
          <a:xfrm>
            <a:off x="7268779" y="5375554"/>
            <a:ext cx="281249" cy="416227"/>
          </a:xfrm>
          <a:custGeom>
            <a:avLst/>
            <a:gdLst>
              <a:gd name="T0" fmla="*/ 377 w 485"/>
              <a:gd name="T1" fmla="*/ 301 h 718"/>
              <a:gd name="T2" fmla="*/ 377 w 485"/>
              <a:gd name="T3" fmla="*/ 117 h 718"/>
              <a:gd name="T4" fmla="*/ 249 w 485"/>
              <a:gd name="T5" fmla="*/ 0 h 718"/>
              <a:gd name="T6" fmla="*/ 218 w 485"/>
              <a:gd name="T7" fmla="*/ 0 h 718"/>
              <a:gd name="T8" fmla="*/ 90 w 485"/>
              <a:gd name="T9" fmla="*/ 117 h 718"/>
              <a:gd name="T10" fmla="*/ 90 w 485"/>
              <a:gd name="T11" fmla="*/ 306 h 718"/>
              <a:gd name="T12" fmla="*/ 15 w 485"/>
              <a:gd name="T13" fmla="*/ 322 h 718"/>
              <a:gd name="T14" fmla="*/ 49 w 485"/>
              <a:gd name="T15" fmla="*/ 561 h 718"/>
              <a:gd name="T16" fmla="*/ 243 w 485"/>
              <a:gd name="T17" fmla="*/ 718 h 718"/>
              <a:gd name="T18" fmla="*/ 438 w 485"/>
              <a:gd name="T19" fmla="*/ 561 h 718"/>
              <a:gd name="T20" fmla="*/ 472 w 485"/>
              <a:gd name="T21" fmla="*/ 322 h 718"/>
              <a:gd name="T22" fmla="*/ 378 w 485"/>
              <a:gd name="T23" fmla="*/ 301 h 718"/>
              <a:gd name="T24" fmla="*/ 377 w 485"/>
              <a:gd name="T25" fmla="*/ 301 h 718"/>
              <a:gd name="T26" fmla="*/ 320 w 485"/>
              <a:gd name="T27" fmla="*/ 277 h 718"/>
              <a:gd name="T28" fmla="*/ 238 w 485"/>
              <a:gd name="T29" fmla="*/ 247 h 718"/>
              <a:gd name="T30" fmla="*/ 149 w 485"/>
              <a:gd name="T31" fmla="*/ 277 h 718"/>
              <a:gd name="T32" fmla="*/ 149 w 485"/>
              <a:gd name="T33" fmla="*/ 117 h 718"/>
              <a:gd name="T34" fmla="*/ 218 w 485"/>
              <a:gd name="T35" fmla="*/ 55 h 718"/>
              <a:gd name="T36" fmla="*/ 245 w 485"/>
              <a:gd name="T37" fmla="*/ 55 h 718"/>
              <a:gd name="T38" fmla="*/ 249 w 485"/>
              <a:gd name="T39" fmla="*/ 55 h 718"/>
              <a:gd name="T40" fmla="*/ 320 w 485"/>
              <a:gd name="T41" fmla="*/ 117 h 718"/>
              <a:gd name="T42" fmla="*/ 320 w 485"/>
              <a:gd name="T43" fmla="*/ 277 h 718"/>
              <a:gd name="T44" fmla="*/ 261 w 485"/>
              <a:gd name="T45" fmla="*/ 509 h 718"/>
              <a:gd name="T46" fmla="*/ 261 w 485"/>
              <a:gd name="T47" fmla="*/ 587 h 718"/>
              <a:gd name="T48" fmla="*/ 219 w 485"/>
              <a:gd name="T49" fmla="*/ 587 h 718"/>
              <a:gd name="T50" fmla="*/ 219 w 485"/>
              <a:gd name="T51" fmla="*/ 509 h 718"/>
              <a:gd name="T52" fmla="*/ 198 w 485"/>
              <a:gd name="T53" fmla="*/ 472 h 718"/>
              <a:gd name="T54" fmla="*/ 241 w 485"/>
              <a:gd name="T55" fmla="*/ 430 h 718"/>
              <a:gd name="T56" fmla="*/ 283 w 485"/>
              <a:gd name="T57" fmla="*/ 472 h 718"/>
              <a:gd name="T58" fmla="*/ 261 w 485"/>
              <a:gd name="T59" fmla="*/ 5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718">
                <a:moveTo>
                  <a:pt x="377" y="301"/>
                </a:moveTo>
                <a:cubicBezTo>
                  <a:pt x="377" y="117"/>
                  <a:pt x="377" y="117"/>
                  <a:pt x="377" y="117"/>
                </a:cubicBezTo>
                <a:cubicBezTo>
                  <a:pt x="377" y="52"/>
                  <a:pt x="320" y="0"/>
                  <a:pt x="249" y="0"/>
                </a:cubicBezTo>
                <a:cubicBezTo>
                  <a:pt x="218" y="0"/>
                  <a:pt x="218" y="0"/>
                  <a:pt x="218" y="0"/>
                </a:cubicBezTo>
                <a:cubicBezTo>
                  <a:pt x="148" y="0"/>
                  <a:pt x="90" y="52"/>
                  <a:pt x="90" y="117"/>
                </a:cubicBezTo>
                <a:cubicBezTo>
                  <a:pt x="90" y="306"/>
                  <a:pt x="90" y="306"/>
                  <a:pt x="90" y="306"/>
                </a:cubicBezTo>
                <a:cubicBezTo>
                  <a:pt x="63" y="314"/>
                  <a:pt x="12" y="320"/>
                  <a:pt x="15" y="322"/>
                </a:cubicBezTo>
                <a:cubicBezTo>
                  <a:pt x="15" y="322"/>
                  <a:pt x="0" y="474"/>
                  <a:pt x="49" y="561"/>
                </a:cubicBezTo>
                <a:cubicBezTo>
                  <a:pt x="131" y="703"/>
                  <a:pt x="243" y="718"/>
                  <a:pt x="243" y="718"/>
                </a:cubicBezTo>
                <a:cubicBezTo>
                  <a:pt x="243" y="718"/>
                  <a:pt x="363" y="701"/>
                  <a:pt x="438" y="561"/>
                </a:cubicBezTo>
                <a:cubicBezTo>
                  <a:pt x="485" y="473"/>
                  <a:pt x="472" y="322"/>
                  <a:pt x="472" y="322"/>
                </a:cubicBezTo>
                <a:cubicBezTo>
                  <a:pt x="477" y="319"/>
                  <a:pt x="412" y="311"/>
                  <a:pt x="378" y="301"/>
                </a:cubicBezTo>
                <a:cubicBezTo>
                  <a:pt x="378" y="301"/>
                  <a:pt x="378" y="301"/>
                  <a:pt x="377" y="301"/>
                </a:cubicBezTo>
                <a:moveTo>
                  <a:pt x="320" y="277"/>
                </a:moveTo>
                <a:cubicBezTo>
                  <a:pt x="317" y="274"/>
                  <a:pt x="278" y="247"/>
                  <a:pt x="238" y="247"/>
                </a:cubicBezTo>
                <a:cubicBezTo>
                  <a:pt x="196" y="247"/>
                  <a:pt x="153" y="274"/>
                  <a:pt x="149" y="277"/>
                </a:cubicBezTo>
                <a:cubicBezTo>
                  <a:pt x="149" y="117"/>
                  <a:pt x="149" y="117"/>
                  <a:pt x="149" y="117"/>
                </a:cubicBezTo>
                <a:cubicBezTo>
                  <a:pt x="149" y="83"/>
                  <a:pt x="180" y="55"/>
                  <a:pt x="218" y="55"/>
                </a:cubicBezTo>
                <a:cubicBezTo>
                  <a:pt x="245" y="55"/>
                  <a:pt x="245" y="55"/>
                  <a:pt x="245" y="55"/>
                </a:cubicBezTo>
                <a:cubicBezTo>
                  <a:pt x="249" y="55"/>
                  <a:pt x="249" y="55"/>
                  <a:pt x="249" y="55"/>
                </a:cubicBezTo>
                <a:cubicBezTo>
                  <a:pt x="289" y="55"/>
                  <a:pt x="320" y="82"/>
                  <a:pt x="320" y="117"/>
                </a:cubicBezTo>
                <a:lnTo>
                  <a:pt x="320" y="277"/>
                </a:lnTo>
                <a:close/>
                <a:moveTo>
                  <a:pt x="261" y="509"/>
                </a:moveTo>
                <a:cubicBezTo>
                  <a:pt x="261" y="587"/>
                  <a:pt x="261" y="587"/>
                  <a:pt x="261" y="587"/>
                </a:cubicBezTo>
                <a:cubicBezTo>
                  <a:pt x="219" y="587"/>
                  <a:pt x="219" y="587"/>
                  <a:pt x="219" y="587"/>
                </a:cubicBezTo>
                <a:cubicBezTo>
                  <a:pt x="219" y="509"/>
                  <a:pt x="219" y="509"/>
                  <a:pt x="219" y="509"/>
                </a:cubicBezTo>
                <a:cubicBezTo>
                  <a:pt x="206" y="501"/>
                  <a:pt x="198" y="488"/>
                  <a:pt x="198" y="472"/>
                </a:cubicBezTo>
                <a:cubicBezTo>
                  <a:pt x="198" y="449"/>
                  <a:pt x="218" y="430"/>
                  <a:pt x="241" y="430"/>
                </a:cubicBezTo>
                <a:cubicBezTo>
                  <a:pt x="265" y="430"/>
                  <a:pt x="283" y="449"/>
                  <a:pt x="283" y="472"/>
                </a:cubicBezTo>
                <a:cubicBezTo>
                  <a:pt x="283" y="488"/>
                  <a:pt x="275" y="501"/>
                  <a:pt x="261" y="509"/>
                </a:cubicBezTo>
                <a:close/>
              </a:path>
            </a:pathLst>
          </a:custGeom>
          <a:solidFill>
            <a:schemeClr val="tx2">
              <a:lumMod val="75000"/>
            </a:schemeClr>
          </a:solidFill>
          <a:ln>
            <a:noFill/>
          </a:ln>
          <a:effectLs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5" name="Freeform 45"/>
          <p:cNvSpPr>
            <a:spLocks noChangeAspect="1" noEditPoints="1"/>
          </p:cNvSpPr>
          <p:nvPr/>
        </p:nvSpPr>
        <p:spPr bwMode="auto">
          <a:xfrm>
            <a:off x="8024193" y="5349338"/>
            <a:ext cx="495692" cy="488066"/>
          </a:xfrm>
          <a:custGeom>
            <a:avLst/>
            <a:gdLst>
              <a:gd name="T0" fmla="*/ 1359 w 1716"/>
              <a:gd name="T1" fmla="*/ 162 h 1692"/>
              <a:gd name="T2" fmla="*/ 1068 w 1716"/>
              <a:gd name="T3" fmla="*/ 28 h 1692"/>
              <a:gd name="T4" fmla="*/ 225 w 1716"/>
              <a:gd name="T5" fmla="*/ 286 h 1692"/>
              <a:gd name="T6" fmla="*/ 48 w 1716"/>
              <a:gd name="T7" fmla="*/ 601 h 1692"/>
              <a:gd name="T8" fmla="*/ 357 w 1716"/>
              <a:gd name="T9" fmla="*/ 1527 h 1692"/>
              <a:gd name="T10" fmla="*/ 613 w 1716"/>
              <a:gd name="T11" fmla="*/ 1654 h 1692"/>
              <a:gd name="T12" fmla="*/ 1264 w 1716"/>
              <a:gd name="T13" fmla="*/ 1589 h 1692"/>
              <a:gd name="T14" fmla="*/ 1684 w 1716"/>
              <a:gd name="T15" fmla="*/ 1050 h 1692"/>
              <a:gd name="T16" fmla="*/ 1548 w 1716"/>
              <a:gd name="T17" fmla="*/ 470 h 1692"/>
              <a:gd name="T18" fmla="*/ 1489 w 1716"/>
              <a:gd name="T19" fmla="*/ 374 h 1692"/>
              <a:gd name="T20" fmla="*/ 1225 w 1716"/>
              <a:gd name="T21" fmla="*/ 657 h 1692"/>
              <a:gd name="T22" fmla="*/ 1454 w 1716"/>
              <a:gd name="T23" fmla="*/ 857 h 1692"/>
              <a:gd name="T24" fmla="*/ 901 w 1716"/>
              <a:gd name="T25" fmla="*/ 270 h 1692"/>
              <a:gd name="T26" fmla="*/ 776 w 1716"/>
              <a:gd name="T27" fmla="*/ 483 h 1692"/>
              <a:gd name="T28" fmla="*/ 500 w 1716"/>
              <a:gd name="T29" fmla="*/ 732 h 1692"/>
              <a:gd name="T30" fmla="*/ 585 w 1716"/>
              <a:gd name="T31" fmla="*/ 360 h 1692"/>
              <a:gd name="T32" fmla="*/ 884 w 1716"/>
              <a:gd name="T33" fmla="*/ 632 h 1692"/>
              <a:gd name="T34" fmla="*/ 961 w 1716"/>
              <a:gd name="T35" fmla="*/ 655 h 1692"/>
              <a:gd name="T36" fmla="*/ 876 w 1716"/>
              <a:gd name="T37" fmla="*/ 932 h 1692"/>
              <a:gd name="T38" fmla="*/ 1321 w 1716"/>
              <a:gd name="T39" fmla="*/ 524 h 1692"/>
              <a:gd name="T40" fmla="*/ 1151 w 1716"/>
              <a:gd name="T41" fmla="*/ 346 h 1692"/>
              <a:gd name="T42" fmla="*/ 1375 w 1716"/>
              <a:gd name="T43" fmla="*/ 449 h 1692"/>
              <a:gd name="T44" fmla="*/ 1326 w 1716"/>
              <a:gd name="T45" fmla="*/ 247 h 1692"/>
              <a:gd name="T46" fmla="*/ 1326 w 1716"/>
              <a:gd name="T47" fmla="*/ 247 h 1692"/>
              <a:gd name="T48" fmla="*/ 1123 w 1716"/>
              <a:gd name="T49" fmla="*/ 129 h 1692"/>
              <a:gd name="T50" fmla="*/ 1058 w 1716"/>
              <a:gd name="T51" fmla="*/ 337 h 1692"/>
              <a:gd name="T52" fmla="*/ 968 w 1716"/>
              <a:gd name="T53" fmla="*/ 90 h 1692"/>
              <a:gd name="T54" fmla="*/ 811 w 1716"/>
              <a:gd name="T55" fmla="*/ 90 h 1692"/>
              <a:gd name="T56" fmla="*/ 736 w 1716"/>
              <a:gd name="T57" fmla="*/ 124 h 1692"/>
              <a:gd name="T58" fmla="*/ 659 w 1716"/>
              <a:gd name="T59" fmla="*/ 215 h 1692"/>
              <a:gd name="T60" fmla="*/ 655 w 1716"/>
              <a:gd name="T61" fmla="*/ 226 h 1692"/>
              <a:gd name="T62" fmla="*/ 576 w 1716"/>
              <a:gd name="T63" fmla="*/ 137 h 1692"/>
              <a:gd name="T64" fmla="*/ 352 w 1716"/>
              <a:gd name="T65" fmla="*/ 333 h 1692"/>
              <a:gd name="T66" fmla="*/ 571 w 1716"/>
              <a:gd name="T67" fmla="*/ 234 h 1692"/>
              <a:gd name="T68" fmla="*/ 342 w 1716"/>
              <a:gd name="T69" fmla="*/ 383 h 1692"/>
              <a:gd name="T70" fmla="*/ 133 w 1716"/>
              <a:gd name="T71" fmla="*/ 597 h 1692"/>
              <a:gd name="T72" fmla="*/ 111 w 1716"/>
              <a:gd name="T73" fmla="*/ 763 h 1692"/>
              <a:gd name="T74" fmla="*/ 120 w 1716"/>
              <a:gd name="T75" fmla="*/ 1017 h 1692"/>
              <a:gd name="T76" fmla="*/ 355 w 1716"/>
              <a:gd name="T77" fmla="*/ 1078 h 1692"/>
              <a:gd name="T78" fmla="*/ 149 w 1716"/>
              <a:gd name="T79" fmla="*/ 895 h 1692"/>
              <a:gd name="T80" fmla="*/ 462 w 1716"/>
              <a:gd name="T81" fmla="*/ 806 h 1692"/>
              <a:gd name="T82" fmla="*/ 365 w 1716"/>
              <a:gd name="T83" fmla="*/ 1430 h 1692"/>
              <a:gd name="T84" fmla="*/ 599 w 1716"/>
              <a:gd name="T85" fmla="*/ 1564 h 1692"/>
              <a:gd name="T86" fmla="*/ 526 w 1716"/>
              <a:gd name="T87" fmla="*/ 858 h 1692"/>
              <a:gd name="T88" fmla="*/ 947 w 1716"/>
              <a:gd name="T89" fmla="*/ 1605 h 1692"/>
              <a:gd name="T90" fmla="*/ 947 w 1716"/>
              <a:gd name="T91" fmla="*/ 1605 h 1692"/>
              <a:gd name="T92" fmla="*/ 1074 w 1716"/>
              <a:gd name="T93" fmla="*/ 1293 h 1692"/>
              <a:gd name="T94" fmla="*/ 1373 w 1716"/>
              <a:gd name="T95" fmla="*/ 1415 h 1692"/>
              <a:gd name="T96" fmla="*/ 1381 w 1716"/>
              <a:gd name="T97" fmla="*/ 1396 h 1692"/>
              <a:gd name="T98" fmla="*/ 1268 w 1716"/>
              <a:gd name="T99" fmla="*/ 1352 h 1692"/>
              <a:gd name="T100" fmla="*/ 1215 w 1716"/>
              <a:gd name="T101" fmla="*/ 1033 h 1692"/>
              <a:gd name="T102" fmla="*/ 1463 w 1716"/>
              <a:gd name="T103" fmla="*/ 613 h 1692"/>
              <a:gd name="T104" fmla="*/ 1579 w 1716"/>
              <a:gd name="T105" fmla="*/ 655 h 1692"/>
              <a:gd name="T106" fmla="*/ 1522 w 1716"/>
              <a:gd name="T107" fmla="*/ 789 h 1692"/>
              <a:gd name="T108" fmla="*/ 1595 w 1716"/>
              <a:gd name="T109" fmla="*/ 1069 h 1692"/>
              <a:gd name="T110" fmla="*/ 1541 w 1716"/>
              <a:gd name="T111" fmla="*/ 890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6" h="1692">
                <a:moveTo>
                  <a:pt x="1657" y="556"/>
                </a:moveTo>
                <a:cubicBezTo>
                  <a:pt x="1605" y="414"/>
                  <a:pt x="1514" y="287"/>
                  <a:pt x="1395" y="190"/>
                </a:cubicBezTo>
                <a:cubicBezTo>
                  <a:pt x="1389" y="187"/>
                  <a:pt x="1385" y="183"/>
                  <a:pt x="1380" y="179"/>
                </a:cubicBezTo>
                <a:cubicBezTo>
                  <a:pt x="1373" y="174"/>
                  <a:pt x="1366" y="168"/>
                  <a:pt x="1359" y="162"/>
                </a:cubicBezTo>
                <a:cubicBezTo>
                  <a:pt x="1295" y="117"/>
                  <a:pt x="1224" y="79"/>
                  <a:pt x="1146" y="52"/>
                </a:cubicBezTo>
                <a:cubicBezTo>
                  <a:pt x="1143" y="51"/>
                  <a:pt x="1140" y="50"/>
                  <a:pt x="1137" y="49"/>
                </a:cubicBezTo>
                <a:cubicBezTo>
                  <a:pt x="1127" y="45"/>
                  <a:pt x="1116" y="42"/>
                  <a:pt x="1106" y="38"/>
                </a:cubicBezTo>
                <a:cubicBezTo>
                  <a:pt x="1094" y="35"/>
                  <a:pt x="1082" y="31"/>
                  <a:pt x="1068" y="28"/>
                </a:cubicBezTo>
                <a:cubicBezTo>
                  <a:pt x="989" y="8"/>
                  <a:pt x="908" y="0"/>
                  <a:pt x="829" y="3"/>
                </a:cubicBezTo>
                <a:cubicBezTo>
                  <a:pt x="820" y="3"/>
                  <a:pt x="811" y="4"/>
                  <a:pt x="802" y="4"/>
                </a:cubicBezTo>
                <a:cubicBezTo>
                  <a:pt x="642" y="15"/>
                  <a:pt x="488" y="71"/>
                  <a:pt x="361" y="163"/>
                </a:cubicBezTo>
                <a:cubicBezTo>
                  <a:pt x="311" y="199"/>
                  <a:pt x="265" y="241"/>
                  <a:pt x="225" y="286"/>
                </a:cubicBezTo>
                <a:cubicBezTo>
                  <a:pt x="184" y="332"/>
                  <a:pt x="148" y="383"/>
                  <a:pt x="117" y="438"/>
                </a:cubicBezTo>
                <a:cubicBezTo>
                  <a:pt x="95" y="477"/>
                  <a:pt x="75" y="520"/>
                  <a:pt x="60" y="565"/>
                </a:cubicBezTo>
                <a:cubicBezTo>
                  <a:pt x="59" y="567"/>
                  <a:pt x="58" y="569"/>
                  <a:pt x="57" y="572"/>
                </a:cubicBezTo>
                <a:cubicBezTo>
                  <a:pt x="54" y="581"/>
                  <a:pt x="51" y="591"/>
                  <a:pt x="48" y="601"/>
                </a:cubicBezTo>
                <a:cubicBezTo>
                  <a:pt x="2" y="750"/>
                  <a:pt x="0" y="902"/>
                  <a:pt x="34" y="1044"/>
                </a:cubicBezTo>
                <a:cubicBezTo>
                  <a:pt x="52" y="1113"/>
                  <a:pt x="77" y="1180"/>
                  <a:pt x="111" y="1243"/>
                </a:cubicBezTo>
                <a:cubicBezTo>
                  <a:pt x="154" y="1325"/>
                  <a:pt x="212" y="1400"/>
                  <a:pt x="281" y="1464"/>
                </a:cubicBezTo>
                <a:cubicBezTo>
                  <a:pt x="305" y="1486"/>
                  <a:pt x="331" y="1507"/>
                  <a:pt x="357" y="1527"/>
                </a:cubicBezTo>
                <a:cubicBezTo>
                  <a:pt x="423" y="1574"/>
                  <a:pt x="496" y="1613"/>
                  <a:pt x="575" y="1641"/>
                </a:cubicBezTo>
                <a:cubicBezTo>
                  <a:pt x="578" y="1642"/>
                  <a:pt x="580" y="1643"/>
                  <a:pt x="584" y="1644"/>
                </a:cubicBezTo>
                <a:cubicBezTo>
                  <a:pt x="593" y="1647"/>
                  <a:pt x="603" y="1651"/>
                  <a:pt x="612" y="1653"/>
                </a:cubicBezTo>
                <a:cubicBezTo>
                  <a:pt x="613" y="1654"/>
                  <a:pt x="613" y="1654"/>
                  <a:pt x="613" y="1654"/>
                </a:cubicBezTo>
                <a:cubicBezTo>
                  <a:pt x="626" y="1658"/>
                  <a:pt x="640" y="1661"/>
                  <a:pt x="652" y="1664"/>
                </a:cubicBezTo>
                <a:cubicBezTo>
                  <a:pt x="735" y="1685"/>
                  <a:pt x="818" y="1692"/>
                  <a:pt x="899" y="1689"/>
                </a:cubicBezTo>
                <a:cubicBezTo>
                  <a:pt x="932" y="1687"/>
                  <a:pt x="965" y="1684"/>
                  <a:pt x="998" y="1679"/>
                </a:cubicBezTo>
                <a:cubicBezTo>
                  <a:pt x="1091" y="1664"/>
                  <a:pt x="1181" y="1632"/>
                  <a:pt x="1264" y="1589"/>
                </a:cubicBezTo>
                <a:cubicBezTo>
                  <a:pt x="1327" y="1555"/>
                  <a:pt x="1385" y="1513"/>
                  <a:pt x="1439" y="1464"/>
                </a:cubicBezTo>
                <a:cubicBezTo>
                  <a:pt x="1538" y="1373"/>
                  <a:pt x="1616" y="1257"/>
                  <a:pt x="1664" y="1120"/>
                </a:cubicBezTo>
                <a:cubicBezTo>
                  <a:pt x="1667" y="1111"/>
                  <a:pt x="1670" y="1101"/>
                  <a:pt x="1673" y="1091"/>
                </a:cubicBezTo>
                <a:cubicBezTo>
                  <a:pt x="1677" y="1078"/>
                  <a:pt x="1681" y="1064"/>
                  <a:pt x="1684" y="1050"/>
                </a:cubicBezTo>
                <a:cubicBezTo>
                  <a:pt x="1696" y="1001"/>
                  <a:pt x="1704" y="951"/>
                  <a:pt x="1707" y="901"/>
                </a:cubicBezTo>
                <a:cubicBezTo>
                  <a:pt x="1716" y="782"/>
                  <a:pt x="1697" y="664"/>
                  <a:pt x="1657" y="556"/>
                </a:cubicBezTo>
                <a:close/>
                <a:moveTo>
                  <a:pt x="1489" y="374"/>
                </a:moveTo>
                <a:cubicBezTo>
                  <a:pt x="1513" y="405"/>
                  <a:pt x="1533" y="438"/>
                  <a:pt x="1548" y="470"/>
                </a:cubicBezTo>
                <a:cubicBezTo>
                  <a:pt x="1530" y="450"/>
                  <a:pt x="1511" y="430"/>
                  <a:pt x="1492" y="411"/>
                </a:cubicBezTo>
                <a:cubicBezTo>
                  <a:pt x="1484" y="399"/>
                  <a:pt x="1474" y="387"/>
                  <a:pt x="1465" y="376"/>
                </a:cubicBezTo>
                <a:cubicBezTo>
                  <a:pt x="1464" y="364"/>
                  <a:pt x="1462" y="351"/>
                  <a:pt x="1460" y="339"/>
                </a:cubicBezTo>
                <a:cubicBezTo>
                  <a:pt x="1470" y="350"/>
                  <a:pt x="1480" y="362"/>
                  <a:pt x="1489" y="374"/>
                </a:cubicBezTo>
                <a:close/>
                <a:moveTo>
                  <a:pt x="1454" y="857"/>
                </a:moveTo>
                <a:cubicBezTo>
                  <a:pt x="1412" y="890"/>
                  <a:pt x="1360" y="915"/>
                  <a:pt x="1299" y="933"/>
                </a:cubicBezTo>
                <a:cubicBezTo>
                  <a:pt x="1276" y="941"/>
                  <a:pt x="1250" y="946"/>
                  <a:pt x="1225" y="951"/>
                </a:cubicBezTo>
                <a:cubicBezTo>
                  <a:pt x="1234" y="849"/>
                  <a:pt x="1234" y="751"/>
                  <a:pt x="1225" y="657"/>
                </a:cubicBezTo>
                <a:cubicBezTo>
                  <a:pt x="1232" y="656"/>
                  <a:pt x="1239" y="654"/>
                  <a:pt x="1245" y="652"/>
                </a:cubicBezTo>
                <a:cubicBezTo>
                  <a:pt x="1289" y="639"/>
                  <a:pt x="1329" y="620"/>
                  <a:pt x="1363" y="593"/>
                </a:cubicBezTo>
                <a:cubicBezTo>
                  <a:pt x="1373" y="610"/>
                  <a:pt x="1381" y="629"/>
                  <a:pt x="1389" y="647"/>
                </a:cubicBezTo>
                <a:cubicBezTo>
                  <a:pt x="1420" y="713"/>
                  <a:pt x="1442" y="784"/>
                  <a:pt x="1454" y="857"/>
                </a:cubicBezTo>
                <a:close/>
                <a:moveTo>
                  <a:pt x="717" y="429"/>
                </a:moveTo>
                <a:cubicBezTo>
                  <a:pt x="712" y="423"/>
                  <a:pt x="707" y="416"/>
                  <a:pt x="703" y="411"/>
                </a:cubicBezTo>
                <a:cubicBezTo>
                  <a:pt x="682" y="383"/>
                  <a:pt x="666" y="353"/>
                  <a:pt x="658" y="325"/>
                </a:cubicBezTo>
                <a:cubicBezTo>
                  <a:pt x="736" y="293"/>
                  <a:pt x="818" y="275"/>
                  <a:pt x="901" y="270"/>
                </a:cubicBezTo>
                <a:cubicBezTo>
                  <a:pt x="837" y="313"/>
                  <a:pt x="776" y="366"/>
                  <a:pt x="717" y="429"/>
                </a:cubicBezTo>
                <a:close/>
                <a:moveTo>
                  <a:pt x="981" y="315"/>
                </a:moveTo>
                <a:cubicBezTo>
                  <a:pt x="908" y="556"/>
                  <a:pt x="908" y="556"/>
                  <a:pt x="908" y="556"/>
                </a:cubicBezTo>
                <a:cubicBezTo>
                  <a:pt x="858" y="536"/>
                  <a:pt x="814" y="512"/>
                  <a:pt x="776" y="483"/>
                </a:cubicBezTo>
                <a:cubicBezTo>
                  <a:pt x="801" y="456"/>
                  <a:pt x="827" y="432"/>
                  <a:pt x="853" y="409"/>
                </a:cubicBezTo>
                <a:cubicBezTo>
                  <a:pt x="894" y="372"/>
                  <a:pt x="937" y="340"/>
                  <a:pt x="981" y="315"/>
                </a:cubicBezTo>
                <a:close/>
                <a:moveTo>
                  <a:pt x="664" y="488"/>
                </a:moveTo>
                <a:cubicBezTo>
                  <a:pt x="604" y="561"/>
                  <a:pt x="550" y="643"/>
                  <a:pt x="500" y="732"/>
                </a:cubicBezTo>
                <a:cubicBezTo>
                  <a:pt x="475" y="709"/>
                  <a:pt x="453" y="685"/>
                  <a:pt x="433" y="659"/>
                </a:cubicBezTo>
                <a:cubicBezTo>
                  <a:pt x="400" y="617"/>
                  <a:pt x="376" y="573"/>
                  <a:pt x="361" y="528"/>
                </a:cubicBezTo>
                <a:cubicBezTo>
                  <a:pt x="420" y="466"/>
                  <a:pt x="487" y="413"/>
                  <a:pt x="560" y="372"/>
                </a:cubicBezTo>
                <a:cubicBezTo>
                  <a:pt x="568" y="368"/>
                  <a:pt x="576" y="364"/>
                  <a:pt x="585" y="360"/>
                </a:cubicBezTo>
                <a:cubicBezTo>
                  <a:pt x="596" y="394"/>
                  <a:pt x="615" y="429"/>
                  <a:pt x="639" y="460"/>
                </a:cubicBezTo>
                <a:cubicBezTo>
                  <a:pt x="647" y="470"/>
                  <a:pt x="655" y="479"/>
                  <a:pt x="664" y="488"/>
                </a:cubicBezTo>
                <a:close/>
                <a:moveTo>
                  <a:pt x="724" y="543"/>
                </a:moveTo>
                <a:cubicBezTo>
                  <a:pt x="769" y="579"/>
                  <a:pt x="823" y="609"/>
                  <a:pt x="884" y="632"/>
                </a:cubicBezTo>
                <a:cubicBezTo>
                  <a:pt x="799" y="909"/>
                  <a:pt x="799" y="909"/>
                  <a:pt x="799" y="909"/>
                </a:cubicBezTo>
                <a:cubicBezTo>
                  <a:pt x="709" y="879"/>
                  <a:pt x="630" y="835"/>
                  <a:pt x="563" y="785"/>
                </a:cubicBezTo>
                <a:cubicBezTo>
                  <a:pt x="611" y="696"/>
                  <a:pt x="665" y="614"/>
                  <a:pt x="724" y="543"/>
                </a:cubicBezTo>
                <a:close/>
                <a:moveTo>
                  <a:pt x="961" y="655"/>
                </a:moveTo>
                <a:cubicBezTo>
                  <a:pt x="1024" y="670"/>
                  <a:pt x="1087" y="674"/>
                  <a:pt x="1145" y="670"/>
                </a:cubicBezTo>
                <a:cubicBezTo>
                  <a:pt x="1146" y="679"/>
                  <a:pt x="1147" y="686"/>
                  <a:pt x="1147" y="694"/>
                </a:cubicBezTo>
                <a:cubicBezTo>
                  <a:pt x="1154" y="778"/>
                  <a:pt x="1152" y="867"/>
                  <a:pt x="1143" y="960"/>
                </a:cubicBezTo>
                <a:cubicBezTo>
                  <a:pt x="1059" y="965"/>
                  <a:pt x="968" y="956"/>
                  <a:pt x="876" y="932"/>
                </a:cubicBezTo>
                <a:cubicBezTo>
                  <a:pt x="961" y="655"/>
                  <a:pt x="961" y="655"/>
                  <a:pt x="961" y="655"/>
                </a:cubicBezTo>
                <a:cubicBezTo>
                  <a:pt x="961" y="655"/>
                  <a:pt x="961" y="655"/>
                  <a:pt x="961" y="655"/>
                </a:cubicBezTo>
                <a:close/>
                <a:moveTo>
                  <a:pt x="1151" y="346"/>
                </a:moveTo>
                <a:cubicBezTo>
                  <a:pt x="1217" y="396"/>
                  <a:pt x="1274" y="456"/>
                  <a:pt x="1321" y="524"/>
                </a:cubicBezTo>
                <a:cubicBezTo>
                  <a:pt x="1295" y="546"/>
                  <a:pt x="1262" y="564"/>
                  <a:pt x="1223" y="575"/>
                </a:cubicBezTo>
                <a:cubicBezTo>
                  <a:pt x="1220" y="576"/>
                  <a:pt x="1218" y="577"/>
                  <a:pt x="1215" y="577"/>
                </a:cubicBezTo>
                <a:cubicBezTo>
                  <a:pt x="1210" y="552"/>
                  <a:pt x="1205" y="527"/>
                  <a:pt x="1200" y="503"/>
                </a:cubicBezTo>
                <a:cubicBezTo>
                  <a:pt x="1188" y="448"/>
                  <a:pt x="1171" y="395"/>
                  <a:pt x="1151" y="346"/>
                </a:cubicBezTo>
                <a:close/>
                <a:moveTo>
                  <a:pt x="1382" y="423"/>
                </a:moveTo>
                <a:cubicBezTo>
                  <a:pt x="1381" y="430"/>
                  <a:pt x="1380" y="436"/>
                  <a:pt x="1378" y="441"/>
                </a:cubicBezTo>
                <a:cubicBezTo>
                  <a:pt x="1378" y="442"/>
                  <a:pt x="1377" y="444"/>
                  <a:pt x="1377" y="445"/>
                </a:cubicBezTo>
                <a:cubicBezTo>
                  <a:pt x="1377" y="446"/>
                  <a:pt x="1376" y="448"/>
                  <a:pt x="1375" y="449"/>
                </a:cubicBezTo>
                <a:cubicBezTo>
                  <a:pt x="1374" y="452"/>
                  <a:pt x="1373" y="455"/>
                  <a:pt x="1372" y="458"/>
                </a:cubicBezTo>
                <a:cubicBezTo>
                  <a:pt x="1347" y="423"/>
                  <a:pt x="1320" y="391"/>
                  <a:pt x="1290" y="362"/>
                </a:cubicBezTo>
                <a:cubicBezTo>
                  <a:pt x="1323" y="380"/>
                  <a:pt x="1354" y="400"/>
                  <a:pt x="1382" y="423"/>
                </a:cubicBezTo>
                <a:close/>
                <a:moveTo>
                  <a:pt x="1326" y="247"/>
                </a:moveTo>
                <a:cubicBezTo>
                  <a:pt x="1328" y="249"/>
                  <a:pt x="1330" y="251"/>
                  <a:pt x="1331" y="254"/>
                </a:cubicBezTo>
                <a:cubicBezTo>
                  <a:pt x="1347" y="273"/>
                  <a:pt x="1359" y="293"/>
                  <a:pt x="1368" y="314"/>
                </a:cubicBezTo>
                <a:cubicBezTo>
                  <a:pt x="1320" y="283"/>
                  <a:pt x="1268" y="258"/>
                  <a:pt x="1213" y="238"/>
                </a:cubicBezTo>
                <a:cubicBezTo>
                  <a:pt x="1251" y="236"/>
                  <a:pt x="1289" y="239"/>
                  <a:pt x="1326" y="247"/>
                </a:cubicBezTo>
                <a:close/>
                <a:moveTo>
                  <a:pt x="1123" y="129"/>
                </a:moveTo>
                <a:cubicBezTo>
                  <a:pt x="1147" y="138"/>
                  <a:pt x="1172" y="148"/>
                  <a:pt x="1195" y="159"/>
                </a:cubicBezTo>
                <a:cubicBezTo>
                  <a:pt x="1166" y="161"/>
                  <a:pt x="1137" y="166"/>
                  <a:pt x="1108" y="175"/>
                </a:cubicBezTo>
                <a:cubicBezTo>
                  <a:pt x="1123" y="129"/>
                  <a:pt x="1123" y="129"/>
                  <a:pt x="1123" y="129"/>
                </a:cubicBezTo>
                <a:cubicBezTo>
                  <a:pt x="1123" y="129"/>
                  <a:pt x="1123" y="129"/>
                  <a:pt x="1123" y="129"/>
                </a:cubicBezTo>
                <a:close/>
                <a:moveTo>
                  <a:pt x="1135" y="590"/>
                </a:moveTo>
                <a:cubicBezTo>
                  <a:pt x="1088" y="594"/>
                  <a:pt x="1037" y="590"/>
                  <a:pt x="984" y="579"/>
                </a:cubicBezTo>
                <a:cubicBezTo>
                  <a:pt x="1058" y="337"/>
                  <a:pt x="1058" y="337"/>
                  <a:pt x="1058" y="337"/>
                </a:cubicBezTo>
                <a:cubicBezTo>
                  <a:pt x="1094" y="410"/>
                  <a:pt x="1119" y="496"/>
                  <a:pt x="1135" y="590"/>
                </a:cubicBezTo>
                <a:close/>
                <a:moveTo>
                  <a:pt x="1045" y="105"/>
                </a:moveTo>
                <a:cubicBezTo>
                  <a:pt x="1031" y="150"/>
                  <a:pt x="1031" y="150"/>
                  <a:pt x="1031" y="150"/>
                </a:cubicBezTo>
                <a:cubicBezTo>
                  <a:pt x="1012" y="129"/>
                  <a:pt x="991" y="109"/>
                  <a:pt x="968" y="90"/>
                </a:cubicBezTo>
                <a:cubicBezTo>
                  <a:pt x="994" y="94"/>
                  <a:pt x="1019" y="98"/>
                  <a:pt x="1045" y="105"/>
                </a:cubicBezTo>
                <a:close/>
                <a:moveTo>
                  <a:pt x="809" y="90"/>
                </a:moveTo>
                <a:cubicBezTo>
                  <a:pt x="810" y="91"/>
                  <a:pt x="810" y="91"/>
                  <a:pt x="811" y="91"/>
                </a:cubicBezTo>
                <a:cubicBezTo>
                  <a:pt x="811" y="90"/>
                  <a:pt x="811" y="90"/>
                  <a:pt x="811" y="90"/>
                </a:cubicBezTo>
                <a:cubicBezTo>
                  <a:pt x="811" y="90"/>
                  <a:pt x="811" y="90"/>
                  <a:pt x="811" y="90"/>
                </a:cubicBezTo>
                <a:cubicBezTo>
                  <a:pt x="811" y="91"/>
                  <a:pt x="811" y="91"/>
                  <a:pt x="811" y="91"/>
                </a:cubicBezTo>
                <a:cubicBezTo>
                  <a:pt x="845" y="104"/>
                  <a:pt x="879" y="123"/>
                  <a:pt x="909" y="146"/>
                </a:cubicBezTo>
                <a:cubicBezTo>
                  <a:pt x="851" y="132"/>
                  <a:pt x="793" y="125"/>
                  <a:pt x="736" y="124"/>
                </a:cubicBezTo>
                <a:cubicBezTo>
                  <a:pt x="757" y="111"/>
                  <a:pt x="781" y="99"/>
                  <a:pt x="809" y="90"/>
                </a:cubicBezTo>
                <a:close/>
                <a:moveTo>
                  <a:pt x="655" y="226"/>
                </a:moveTo>
                <a:cubicBezTo>
                  <a:pt x="656" y="225"/>
                  <a:pt x="656" y="224"/>
                  <a:pt x="656" y="223"/>
                </a:cubicBezTo>
                <a:cubicBezTo>
                  <a:pt x="657" y="221"/>
                  <a:pt x="658" y="218"/>
                  <a:pt x="659" y="215"/>
                </a:cubicBezTo>
                <a:cubicBezTo>
                  <a:pt x="660" y="212"/>
                  <a:pt x="661" y="209"/>
                  <a:pt x="662" y="206"/>
                </a:cubicBezTo>
                <a:cubicBezTo>
                  <a:pt x="700" y="203"/>
                  <a:pt x="738" y="203"/>
                  <a:pt x="777" y="206"/>
                </a:cubicBezTo>
                <a:cubicBezTo>
                  <a:pt x="734" y="214"/>
                  <a:pt x="693" y="226"/>
                  <a:pt x="652" y="242"/>
                </a:cubicBezTo>
                <a:cubicBezTo>
                  <a:pt x="653" y="237"/>
                  <a:pt x="654" y="231"/>
                  <a:pt x="655" y="226"/>
                </a:cubicBezTo>
                <a:close/>
                <a:moveTo>
                  <a:pt x="622" y="99"/>
                </a:moveTo>
                <a:cubicBezTo>
                  <a:pt x="630" y="97"/>
                  <a:pt x="638" y="95"/>
                  <a:pt x="646" y="93"/>
                </a:cubicBezTo>
                <a:cubicBezTo>
                  <a:pt x="637" y="101"/>
                  <a:pt x="629" y="111"/>
                  <a:pt x="621" y="121"/>
                </a:cubicBezTo>
                <a:cubicBezTo>
                  <a:pt x="606" y="126"/>
                  <a:pt x="591" y="131"/>
                  <a:pt x="576" y="137"/>
                </a:cubicBezTo>
                <a:cubicBezTo>
                  <a:pt x="550" y="142"/>
                  <a:pt x="523" y="148"/>
                  <a:pt x="498" y="155"/>
                </a:cubicBezTo>
                <a:cubicBezTo>
                  <a:pt x="533" y="132"/>
                  <a:pt x="575" y="114"/>
                  <a:pt x="622" y="99"/>
                </a:cubicBezTo>
                <a:close/>
                <a:moveTo>
                  <a:pt x="342" y="383"/>
                </a:moveTo>
                <a:cubicBezTo>
                  <a:pt x="344" y="367"/>
                  <a:pt x="348" y="349"/>
                  <a:pt x="352" y="333"/>
                </a:cubicBezTo>
                <a:cubicBezTo>
                  <a:pt x="354" y="328"/>
                  <a:pt x="355" y="324"/>
                  <a:pt x="357" y="319"/>
                </a:cubicBezTo>
                <a:cubicBezTo>
                  <a:pt x="361" y="310"/>
                  <a:pt x="365" y="301"/>
                  <a:pt x="370" y="291"/>
                </a:cubicBezTo>
                <a:cubicBezTo>
                  <a:pt x="434" y="258"/>
                  <a:pt x="504" y="234"/>
                  <a:pt x="574" y="219"/>
                </a:cubicBezTo>
                <a:cubicBezTo>
                  <a:pt x="573" y="223"/>
                  <a:pt x="572" y="228"/>
                  <a:pt x="571" y="234"/>
                </a:cubicBezTo>
                <a:cubicBezTo>
                  <a:pt x="569" y="248"/>
                  <a:pt x="568" y="262"/>
                  <a:pt x="569" y="277"/>
                </a:cubicBezTo>
                <a:cubicBezTo>
                  <a:pt x="553" y="285"/>
                  <a:pt x="536" y="293"/>
                  <a:pt x="520" y="303"/>
                </a:cubicBezTo>
                <a:cubicBezTo>
                  <a:pt x="457" y="338"/>
                  <a:pt x="396" y="383"/>
                  <a:pt x="341" y="435"/>
                </a:cubicBezTo>
                <a:cubicBezTo>
                  <a:pt x="340" y="417"/>
                  <a:pt x="340" y="400"/>
                  <a:pt x="342" y="383"/>
                </a:cubicBezTo>
                <a:close/>
                <a:moveTo>
                  <a:pt x="124" y="625"/>
                </a:moveTo>
                <a:cubicBezTo>
                  <a:pt x="124" y="625"/>
                  <a:pt x="124" y="625"/>
                  <a:pt x="124" y="625"/>
                </a:cubicBezTo>
                <a:cubicBezTo>
                  <a:pt x="125" y="624"/>
                  <a:pt x="125" y="624"/>
                  <a:pt x="125" y="624"/>
                </a:cubicBezTo>
                <a:cubicBezTo>
                  <a:pt x="127" y="614"/>
                  <a:pt x="130" y="606"/>
                  <a:pt x="133" y="597"/>
                </a:cubicBezTo>
                <a:cubicBezTo>
                  <a:pt x="163" y="510"/>
                  <a:pt x="208" y="432"/>
                  <a:pt x="263" y="365"/>
                </a:cubicBezTo>
                <a:cubicBezTo>
                  <a:pt x="260" y="388"/>
                  <a:pt x="259" y="411"/>
                  <a:pt x="260" y="435"/>
                </a:cubicBezTo>
                <a:cubicBezTo>
                  <a:pt x="261" y="459"/>
                  <a:pt x="265" y="483"/>
                  <a:pt x="271" y="508"/>
                </a:cubicBezTo>
                <a:cubicBezTo>
                  <a:pt x="206" y="582"/>
                  <a:pt x="153" y="668"/>
                  <a:pt x="111" y="763"/>
                </a:cubicBezTo>
                <a:cubicBezTo>
                  <a:pt x="107" y="716"/>
                  <a:pt x="111" y="669"/>
                  <a:pt x="124" y="625"/>
                </a:cubicBezTo>
                <a:close/>
                <a:moveTo>
                  <a:pt x="292" y="1361"/>
                </a:moveTo>
                <a:cubicBezTo>
                  <a:pt x="208" y="1270"/>
                  <a:pt x="148" y="1159"/>
                  <a:pt x="116" y="1039"/>
                </a:cubicBezTo>
                <a:cubicBezTo>
                  <a:pt x="117" y="1031"/>
                  <a:pt x="118" y="1024"/>
                  <a:pt x="120" y="1017"/>
                </a:cubicBezTo>
                <a:cubicBezTo>
                  <a:pt x="131" y="1035"/>
                  <a:pt x="144" y="1052"/>
                  <a:pt x="158" y="1071"/>
                </a:cubicBezTo>
                <a:cubicBezTo>
                  <a:pt x="201" y="1126"/>
                  <a:pt x="255" y="1180"/>
                  <a:pt x="317" y="1228"/>
                </a:cubicBezTo>
                <a:cubicBezTo>
                  <a:pt x="306" y="1273"/>
                  <a:pt x="299" y="1318"/>
                  <a:pt x="292" y="1361"/>
                </a:cubicBezTo>
                <a:close/>
                <a:moveTo>
                  <a:pt x="355" y="1078"/>
                </a:moveTo>
                <a:cubicBezTo>
                  <a:pt x="349" y="1099"/>
                  <a:pt x="343" y="1120"/>
                  <a:pt x="338" y="1142"/>
                </a:cubicBezTo>
                <a:cubicBezTo>
                  <a:pt x="293" y="1104"/>
                  <a:pt x="254" y="1064"/>
                  <a:pt x="221" y="1022"/>
                </a:cubicBezTo>
                <a:cubicBezTo>
                  <a:pt x="191" y="981"/>
                  <a:pt x="166" y="940"/>
                  <a:pt x="148" y="898"/>
                </a:cubicBezTo>
                <a:cubicBezTo>
                  <a:pt x="148" y="897"/>
                  <a:pt x="148" y="896"/>
                  <a:pt x="149" y="895"/>
                </a:cubicBezTo>
                <a:cubicBezTo>
                  <a:pt x="152" y="885"/>
                  <a:pt x="155" y="875"/>
                  <a:pt x="158" y="864"/>
                </a:cubicBezTo>
                <a:cubicBezTo>
                  <a:pt x="193" y="765"/>
                  <a:pt x="242" y="675"/>
                  <a:pt x="301" y="597"/>
                </a:cubicBezTo>
                <a:cubicBezTo>
                  <a:pt x="319" y="636"/>
                  <a:pt x="342" y="672"/>
                  <a:pt x="369" y="708"/>
                </a:cubicBezTo>
                <a:cubicBezTo>
                  <a:pt x="395" y="743"/>
                  <a:pt x="427" y="776"/>
                  <a:pt x="462" y="806"/>
                </a:cubicBezTo>
                <a:cubicBezTo>
                  <a:pt x="427" y="880"/>
                  <a:pt x="395" y="957"/>
                  <a:pt x="369" y="1038"/>
                </a:cubicBezTo>
                <a:cubicBezTo>
                  <a:pt x="365" y="1051"/>
                  <a:pt x="360" y="1065"/>
                  <a:pt x="355" y="1078"/>
                </a:cubicBezTo>
                <a:close/>
                <a:moveTo>
                  <a:pt x="599" y="1564"/>
                </a:moveTo>
                <a:cubicBezTo>
                  <a:pt x="511" y="1533"/>
                  <a:pt x="432" y="1487"/>
                  <a:pt x="365" y="1430"/>
                </a:cubicBezTo>
                <a:cubicBezTo>
                  <a:pt x="371" y="1381"/>
                  <a:pt x="378" y="1330"/>
                  <a:pt x="388" y="1279"/>
                </a:cubicBezTo>
                <a:cubicBezTo>
                  <a:pt x="466" y="1329"/>
                  <a:pt x="553" y="1371"/>
                  <a:pt x="648" y="1404"/>
                </a:cubicBezTo>
                <a:cubicBezTo>
                  <a:pt x="599" y="1564"/>
                  <a:pt x="599" y="1564"/>
                  <a:pt x="599" y="1564"/>
                </a:cubicBezTo>
                <a:cubicBezTo>
                  <a:pt x="599" y="1564"/>
                  <a:pt x="599" y="1564"/>
                  <a:pt x="599" y="1564"/>
                </a:cubicBezTo>
                <a:close/>
                <a:moveTo>
                  <a:pt x="408" y="1195"/>
                </a:moveTo>
                <a:cubicBezTo>
                  <a:pt x="415" y="1164"/>
                  <a:pt x="423" y="1133"/>
                  <a:pt x="433" y="1101"/>
                </a:cubicBezTo>
                <a:cubicBezTo>
                  <a:pt x="437" y="1089"/>
                  <a:pt x="441" y="1076"/>
                  <a:pt x="445" y="1063"/>
                </a:cubicBezTo>
                <a:cubicBezTo>
                  <a:pt x="469" y="991"/>
                  <a:pt x="497" y="922"/>
                  <a:pt x="526" y="858"/>
                </a:cubicBezTo>
                <a:cubicBezTo>
                  <a:pt x="599" y="910"/>
                  <a:pt x="683" y="954"/>
                  <a:pt x="776" y="986"/>
                </a:cubicBezTo>
                <a:cubicBezTo>
                  <a:pt x="671" y="1327"/>
                  <a:pt x="671" y="1327"/>
                  <a:pt x="671" y="1327"/>
                </a:cubicBezTo>
                <a:cubicBezTo>
                  <a:pt x="572" y="1293"/>
                  <a:pt x="483" y="1247"/>
                  <a:pt x="408" y="1195"/>
                </a:cubicBezTo>
                <a:close/>
                <a:moveTo>
                  <a:pt x="947" y="1605"/>
                </a:moveTo>
                <a:cubicBezTo>
                  <a:pt x="858" y="1615"/>
                  <a:pt x="767" y="1610"/>
                  <a:pt x="676" y="1588"/>
                </a:cubicBezTo>
                <a:cubicBezTo>
                  <a:pt x="726" y="1427"/>
                  <a:pt x="726" y="1427"/>
                  <a:pt x="726" y="1427"/>
                </a:cubicBezTo>
                <a:cubicBezTo>
                  <a:pt x="823" y="1453"/>
                  <a:pt x="919" y="1466"/>
                  <a:pt x="1012" y="1467"/>
                </a:cubicBezTo>
                <a:cubicBezTo>
                  <a:pt x="992" y="1515"/>
                  <a:pt x="970" y="1561"/>
                  <a:pt x="947" y="1605"/>
                </a:cubicBezTo>
                <a:close/>
                <a:moveTo>
                  <a:pt x="748" y="1350"/>
                </a:moveTo>
                <a:cubicBezTo>
                  <a:pt x="853" y="1010"/>
                  <a:pt x="853" y="1010"/>
                  <a:pt x="853" y="1010"/>
                </a:cubicBezTo>
                <a:cubicBezTo>
                  <a:pt x="949" y="1034"/>
                  <a:pt x="1043" y="1044"/>
                  <a:pt x="1133" y="1040"/>
                </a:cubicBezTo>
                <a:cubicBezTo>
                  <a:pt x="1119" y="1123"/>
                  <a:pt x="1100" y="1208"/>
                  <a:pt x="1074" y="1293"/>
                </a:cubicBezTo>
                <a:cubicBezTo>
                  <a:pt x="1070" y="1306"/>
                  <a:pt x="1066" y="1320"/>
                  <a:pt x="1062" y="1332"/>
                </a:cubicBezTo>
                <a:cubicBezTo>
                  <a:pt x="1056" y="1350"/>
                  <a:pt x="1050" y="1368"/>
                  <a:pt x="1043" y="1387"/>
                </a:cubicBezTo>
                <a:cubicBezTo>
                  <a:pt x="950" y="1389"/>
                  <a:pt x="849" y="1376"/>
                  <a:pt x="748" y="1350"/>
                </a:cubicBezTo>
                <a:close/>
                <a:moveTo>
                  <a:pt x="1373" y="1415"/>
                </a:moveTo>
                <a:cubicBezTo>
                  <a:pt x="1279" y="1498"/>
                  <a:pt x="1166" y="1557"/>
                  <a:pt x="1046" y="1587"/>
                </a:cubicBezTo>
                <a:cubicBezTo>
                  <a:pt x="1065" y="1547"/>
                  <a:pt x="1084" y="1506"/>
                  <a:pt x="1100" y="1464"/>
                </a:cubicBezTo>
                <a:cubicBezTo>
                  <a:pt x="1167" y="1459"/>
                  <a:pt x="1231" y="1448"/>
                  <a:pt x="1291" y="1429"/>
                </a:cubicBezTo>
                <a:cubicBezTo>
                  <a:pt x="1323" y="1420"/>
                  <a:pt x="1353" y="1409"/>
                  <a:pt x="1381" y="1396"/>
                </a:cubicBezTo>
                <a:cubicBezTo>
                  <a:pt x="1378" y="1403"/>
                  <a:pt x="1376" y="1409"/>
                  <a:pt x="1373" y="1415"/>
                </a:cubicBezTo>
                <a:close/>
                <a:moveTo>
                  <a:pt x="1426" y="1280"/>
                </a:moveTo>
                <a:cubicBezTo>
                  <a:pt x="1425" y="1280"/>
                  <a:pt x="1425" y="1281"/>
                  <a:pt x="1425" y="1282"/>
                </a:cubicBezTo>
                <a:cubicBezTo>
                  <a:pt x="1379" y="1311"/>
                  <a:pt x="1327" y="1335"/>
                  <a:pt x="1268" y="1352"/>
                </a:cubicBezTo>
                <a:cubicBezTo>
                  <a:pt x="1225" y="1365"/>
                  <a:pt x="1179" y="1374"/>
                  <a:pt x="1131" y="1381"/>
                </a:cubicBezTo>
                <a:cubicBezTo>
                  <a:pt x="1134" y="1372"/>
                  <a:pt x="1136" y="1365"/>
                  <a:pt x="1139" y="1357"/>
                </a:cubicBezTo>
                <a:cubicBezTo>
                  <a:pt x="1143" y="1344"/>
                  <a:pt x="1147" y="1331"/>
                  <a:pt x="1151" y="1317"/>
                </a:cubicBezTo>
                <a:cubicBezTo>
                  <a:pt x="1181" y="1221"/>
                  <a:pt x="1201" y="1126"/>
                  <a:pt x="1215" y="1033"/>
                </a:cubicBezTo>
                <a:cubicBezTo>
                  <a:pt x="1252" y="1028"/>
                  <a:pt x="1288" y="1020"/>
                  <a:pt x="1323" y="1010"/>
                </a:cubicBezTo>
                <a:cubicBezTo>
                  <a:pt x="1374" y="994"/>
                  <a:pt x="1422" y="974"/>
                  <a:pt x="1465" y="948"/>
                </a:cubicBezTo>
                <a:cubicBezTo>
                  <a:pt x="1472" y="1055"/>
                  <a:pt x="1460" y="1168"/>
                  <a:pt x="1426" y="1280"/>
                </a:cubicBezTo>
                <a:close/>
                <a:moveTo>
                  <a:pt x="1463" y="613"/>
                </a:moveTo>
                <a:cubicBezTo>
                  <a:pt x="1451" y="586"/>
                  <a:pt x="1437" y="560"/>
                  <a:pt x="1421" y="533"/>
                </a:cubicBezTo>
                <a:cubicBezTo>
                  <a:pt x="1429" y="522"/>
                  <a:pt x="1437" y="510"/>
                  <a:pt x="1443" y="497"/>
                </a:cubicBezTo>
                <a:cubicBezTo>
                  <a:pt x="1446" y="492"/>
                  <a:pt x="1448" y="487"/>
                  <a:pt x="1449" y="482"/>
                </a:cubicBezTo>
                <a:cubicBezTo>
                  <a:pt x="1500" y="533"/>
                  <a:pt x="1544" y="591"/>
                  <a:pt x="1579" y="655"/>
                </a:cubicBezTo>
                <a:cubicBezTo>
                  <a:pt x="1577" y="670"/>
                  <a:pt x="1574" y="685"/>
                  <a:pt x="1569" y="700"/>
                </a:cubicBezTo>
                <a:cubicBezTo>
                  <a:pt x="1567" y="705"/>
                  <a:pt x="1566" y="709"/>
                  <a:pt x="1564" y="714"/>
                </a:cubicBezTo>
                <a:cubicBezTo>
                  <a:pt x="1560" y="725"/>
                  <a:pt x="1555" y="736"/>
                  <a:pt x="1549" y="748"/>
                </a:cubicBezTo>
                <a:cubicBezTo>
                  <a:pt x="1542" y="763"/>
                  <a:pt x="1533" y="776"/>
                  <a:pt x="1522" y="789"/>
                </a:cubicBezTo>
                <a:cubicBezTo>
                  <a:pt x="1509" y="728"/>
                  <a:pt x="1489" y="669"/>
                  <a:pt x="1463" y="613"/>
                </a:cubicBezTo>
                <a:close/>
                <a:moveTo>
                  <a:pt x="1596" y="1068"/>
                </a:moveTo>
                <a:cubicBezTo>
                  <a:pt x="1593" y="1077"/>
                  <a:pt x="1590" y="1086"/>
                  <a:pt x="1587" y="1095"/>
                </a:cubicBezTo>
                <a:cubicBezTo>
                  <a:pt x="1590" y="1086"/>
                  <a:pt x="1593" y="1078"/>
                  <a:pt x="1595" y="1069"/>
                </a:cubicBezTo>
                <a:cubicBezTo>
                  <a:pt x="1595" y="1069"/>
                  <a:pt x="1595" y="1069"/>
                  <a:pt x="1595" y="1069"/>
                </a:cubicBezTo>
                <a:cubicBezTo>
                  <a:pt x="1594" y="1075"/>
                  <a:pt x="1592" y="1080"/>
                  <a:pt x="1590" y="1086"/>
                </a:cubicBezTo>
                <a:cubicBezTo>
                  <a:pt x="1577" y="1123"/>
                  <a:pt x="1556" y="1157"/>
                  <a:pt x="1531" y="1188"/>
                </a:cubicBezTo>
                <a:cubicBezTo>
                  <a:pt x="1549" y="1088"/>
                  <a:pt x="1552" y="987"/>
                  <a:pt x="1541" y="890"/>
                </a:cubicBezTo>
                <a:cubicBezTo>
                  <a:pt x="1558" y="874"/>
                  <a:pt x="1575" y="855"/>
                  <a:pt x="1589" y="836"/>
                </a:cubicBezTo>
                <a:cubicBezTo>
                  <a:pt x="1603" y="818"/>
                  <a:pt x="1616" y="797"/>
                  <a:pt x="1626" y="776"/>
                </a:cubicBezTo>
                <a:cubicBezTo>
                  <a:pt x="1635" y="872"/>
                  <a:pt x="1626" y="970"/>
                  <a:pt x="1596" y="1068"/>
                </a:cubicBezTo>
                <a:close/>
              </a:path>
            </a:pathLst>
          </a:custGeom>
          <a:solidFill>
            <a:schemeClr val="tx2">
              <a:lumMod val="75000"/>
            </a:schemeClr>
          </a:solidFill>
          <a:ln>
            <a:noFill/>
          </a:ln>
          <a:effectLst/>
        </p:spPr>
        <p:txBody>
          <a:bodyPr vert="horz" wrap="square" lIns="91440" tIns="45720" rIns="91440" bIns="45720"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grpSp>
        <p:nvGrpSpPr>
          <p:cNvPr id="156" name="Group 23"/>
          <p:cNvGrpSpPr/>
          <p:nvPr/>
        </p:nvGrpSpPr>
        <p:grpSpPr>
          <a:xfrm>
            <a:off x="1634662" y="5422911"/>
            <a:ext cx="336087" cy="336364"/>
            <a:chOff x="-1687512" y="-1771651"/>
            <a:chExt cx="1931988" cy="1933576"/>
          </a:xfrm>
          <a:solidFill>
            <a:schemeClr val="tx2">
              <a:lumMod val="75000"/>
            </a:schemeClr>
          </a:solidFill>
          <a:effectLst/>
        </p:grpSpPr>
        <p:sp>
          <p:nvSpPr>
            <p:cNvPr id="157" name="Freeform 156"/>
            <p:cNvSpPr>
              <a:spLocks/>
            </p:cNvSpPr>
            <p:nvPr/>
          </p:nvSpPr>
          <p:spPr bwMode="auto">
            <a:xfrm>
              <a:off x="-879475" y="-1238250"/>
              <a:ext cx="1123950" cy="1398588"/>
            </a:xfrm>
            <a:custGeom>
              <a:avLst/>
              <a:gdLst>
                <a:gd name="T0" fmla="*/ 371 w 1119"/>
                <a:gd name="T1" fmla="*/ 805 h 1393"/>
                <a:gd name="T2" fmla="*/ 0 w 1119"/>
                <a:gd name="T3" fmla="*/ 1393 h 1393"/>
                <a:gd name="T4" fmla="*/ 217 w 1119"/>
                <a:gd name="T5" fmla="*/ 1393 h 1393"/>
                <a:gd name="T6" fmla="*/ 574 w 1119"/>
                <a:gd name="T7" fmla="*/ 854 h 1393"/>
                <a:gd name="T8" fmla="*/ 1119 w 1119"/>
                <a:gd name="T9" fmla="*/ 256 h 1393"/>
                <a:gd name="T10" fmla="*/ 1119 w 1119"/>
                <a:gd name="T11" fmla="*/ 0 h 1393"/>
                <a:gd name="T12" fmla="*/ 371 w 1119"/>
                <a:gd name="T13" fmla="*/ 805 h 1393"/>
              </a:gdLst>
              <a:ahLst/>
              <a:cxnLst>
                <a:cxn ang="0">
                  <a:pos x="T0" y="T1"/>
                </a:cxn>
                <a:cxn ang="0">
                  <a:pos x="T2" y="T3"/>
                </a:cxn>
                <a:cxn ang="0">
                  <a:pos x="T4" y="T5"/>
                </a:cxn>
                <a:cxn ang="0">
                  <a:pos x="T6" y="T7"/>
                </a:cxn>
                <a:cxn ang="0">
                  <a:pos x="T8" y="T9"/>
                </a:cxn>
                <a:cxn ang="0">
                  <a:pos x="T10" y="T11"/>
                </a:cxn>
                <a:cxn ang="0">
                  <a:pos x="T12" y="T13"/>
                </a:cxn>
              </a:cxnLst>
              <a:rect l="0" t="0" r="r" b="b"/>
              <a:pathLst>
                <a:path w="1119" h="1393">
                  <a:moveTo>
                    <a:pt x="371" y="805"/>
                  </a:moveTo>
                  <a:cubicBezTo>
                    <a:pt x="250" y="973"/>
                    <a:pt x="126" y="1171"/>
                    <a:pt x="0" y="1393"/>
                  </a:cubicBezTo>
                  <a:cubicBezTo>
                    <a:pt x="217" y="1393"/>
                    <a:pt x="217" y="1393"/>
                    <a:pt x="217" y="1393"/>
                  </a:cubicBezTo>
                  <a:cubicBezTo>
                    <a:pt x="338" y="1190"/>
                    <a:pt x="458" y="1009"/>
                    <a:pt x="574" y="854"/>
                  </a:cubicBezTo>
                  <a:cubicBezTo>
                    <a:pt x="720" y="660"/>
                    <a:pt x="903" y="459"/>
                    <a:pt x="1119" y="256"/>
                  </a:cubicBezTo>
                  <a:cubicBezTo>
                    <a:pt x="1119" y="0"/>
                    <a:pt x="1119" y="0"/>
                    <a:pt x="1119" y="0"/>
                  </a:cubicBezTo>
                  <a:cubicBezTo>
                    <a:pt x="808" y="276"/>
                    <a:pt x="556" y="546"/>
                    <a:pt x="371" y="805"/>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8" name="Freeform 157"/>
            <p:cNvSpPr>
              <a:spLocks/>
            </p:cNvSpPr>
            <p:nvPr/>
          </p:nvSpPr>
          <p:spPr bwMode="auto">
            <a:xfrm>
              <a:off x="-1687512" y="-1771651"/>
              <a:ext cx="1050925" cy="1341438"/>
            </a:xfrm>
            <a:custGeom>
              <a:avLst/>
              <a:gdLst>
                <a:gd name="T0" fmla="*/ 1047 w 1047"/>
                <a:gd name="T1" fmla="*/ 0 h 1334"/>
                <a:gd name="T2" fmla="*/ 128 w 1047"/>
                <a:gd name="T3" fmla="*/ 0 h 1334"/>
                <a:gd name="T4" fmla="*/ 0 w 1047"/>
                <a:gd name="T5" fmla="*/ 128 h 1334"/>
                <a:gd name="T6" fmla="*/ 0 w 1047"/>
                <a:gd name="T7" fmla="*/ 1334 h 1334"/>
                <a:gd name="T8" fmla="*/ 339 w 1047"/>
                <a:gd name="T9" fmla="*/ 810 h 1334"/>
                <a:gd name="T10" fmla="*/ 1047 w 1047"/>
                <a:gd name="T11" fmla="*/ 0 h 1334"/>
              </a:gdLst>
              <a:ahLst/>
              <a:cxnLst>
                <a:cxn ang="0">
                  <a:pos x="T0" y="T1"/>
                </a:cxn>
                <a:cxn ang="0">
                  <a:pos x="T2" y="T3"/>
                </a:cxn>
                <a:cxn ang="0">
                  <a:pos x="T4" y="T5"/>
                </a:cxn>
                <a:cxn ang="0">
                  <a:pos x="T6" y="T7"/>
                </a:cxn>
                <a:cxn ang="0">
                  <a:pos x="T8" y="T9"/>
                </a:cxn>
                <a:cxn ang="0">
                  <a:pos x="T10" y="T11"/>
                </a:cxn>
              </a:cxnLst>
              <a:rect l="0" t="0" r="r" b="b"/>
              <a:pathLst>
                <a:path w="1047" h="1334">
                  <a:moveTo>
                    <a:pt x="1047" y="0"/>
                  </a:moveTo>
                  <a:cubicBezTo>
                    <a:pt x="128" y="0"/>
                    <a:pt x="128" y="0"/>
                    <a:pt x="128" y="0"/>
                  </a:cubicBezTo>
                  <a:cubicBezTo>
                    <a:pt x="58" y="0"/>
                    <a:pt x="0" y="58"/>
                    <a:pt x="0" y="128"/>
                  </a:cubicBezTo>
                  <a:cubicBezTo>
                    <a:pt x="0" y="1334"/>
                    <a:pt x="0" y="1334"/>
                    <a:pt x="0" y="1334"/>
                  </a:cubicBezTo>
                  <a:cubicBezTo>
                    <a:pt x="113" y="1142"/>
                    <a:pt x="227" y="966"/>
                    <a:pt x="339" y="810"/>
                  </a:cubicBezTo>
                  <a:cubicBezTo>
                    <a:pt x="522" y="554"/>
                    <a:pt x="760" y="281"/>
                    <a:pt x="1047"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59" name="Freeform 158"/>
            <p:cNvSpPr>
              <a:spLocks/>
            </p:cNvSpPr>
            <p:nvPr/>
          </p:nvSpPr>
          <p:spPr bwMode="auto">
            <a:xfrm>
              <a:off x="-1687512" y="-1771651"/>
              <a:ext cx="1931988" cy="1933576"/>
            </a:xfrm>
            <a:custGeom>
              <a:avLst/>
              <a:gdLst>
                <a:gd name="T0" fmla="*/ 1796 w 1924"/>
                <a:gd name="T1" fmla="*/ 0 h 1924"/>
                <a:gd name="T2" fmla="*/ 1205 w 1924"/>
                <a:gd name="T3" fmla="*/ 0 h 1924"/>
                <a:gd name="T4" fmla="*/ 428 w 1924"/>
                <a:gd name="T5" fmla="*/ 874 h 1924"/>
                <a:gd name="T6" fmla="*/ 0 w 1924"/>
                <a:gd name="T7" fmla="*/ 1556 h 1924"/>
                <a:gd name="T8" fmla="*/ 0 w 1924"/>
                <a:gd name="T9" fmla="*/ 1795 h 1924"/>
                <a:gd name="T10" fmla="*/ 128 w 1924"/>
                <a:gd name="T11" fmla="*/ 1924 h 1924"/>
                <a:gd name="T12" fmla="*/ 623 w 1924"/>
                <a:gd name="T13" fmla="*/ 1923 h 1924"/>
                <a:gd name="T14" fmla="*/ 1046 w 1924"/>
                <a:gd name="T15" fmla="*/ 1242 h 1924"/>
                <a:gd name="T16" fmla="*/ 1924 w 1924"/>
                <a:gd name="T17" fmla="*/ 319 h 1924"/>
                <a:gd name="T18" fmla="*/ 1924 w 1924"/>
                <a:gd name="T19" fmla="*/ 128 h 1924"/>
                <a:gd name="T20" fmla="*/ 1796 w 1924"/>
                <a:gd name="T21" fmla="*/ 0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4" h="1924">
                  <a:moveTo>
                    <a:pt x="1796" y="0"/>
                  </a:moveTo>
                  <a:cubicBezTo>
                    <a:pt x="1205" y="0"/>
                    <a:pt x="1205" y="0"/>
                    <a:pt x="1205" y="0"/>
                  </a:cubicBezTo>
                  <a:cubicBezTo>
                    <a:pt x="887" y="305"/>
                    <a:pt x="626" y="599"/>
                    <a:pt x="428" y="874"/>
                  </a:cubicBezTo>
                  <a:cubicBezTo>
                    <a:pt x="286" y="1072"/>
                    <a:pt x="142" y="1302"/>
                    <a:pt x="0" y="1556"/>
                  </a:cubicBezTo>
                  <a:cubicBezTo>
                    <a:pt x="0" y="1795"/>
                    <a:pt x="0" y="1795"/>
                    <a:pt x="0" y="1795"/>
                  </a:cubicBezTo>
                  <a:cubicBezTo>
                    <a:pt x="0" y="1866"/>
                    <a:pt x="58" y="1924"/>
                    <a:pt x="128" y="1924"/>
                  </a:cubicBezTo>
                  <a:cubicBezTo>
                    <a:pt x="623" y="1923"/>
                    <a:pt x="623" y="1923"/>
                    <a:pt x="623" y="1923"/>
                  </a:cubicBezTo>
                  <a:cubicBezTo>
                    <a:pt x="766" y="1663"/>
                    <a:pt x="909" y="1434"/>
                    <a:pt x="1046" y="1242"/>
                  </a:cubicBezTo>
                  <a:cubicBezTo>
                    <a:pt x="1260" y="945"/>
                    <a:pt x="1555" y="634"/>
                    <a:pt x="1924" y="319"/>
                  </a:cubicBezTo>
                  <a:cubicBezTo>
                    <a:pt x="1924" y="128"/>
                    <a:pt x="1924" y="128"/>
                    <a:pt x="1924" y="128"/>
                  </a:cubicBezTo>
                  <a:cubicBezTo>
                    <a:pt x="1924" y="57"/>
                    <a:pt x="1866" y="0"/>
                    <a:pt x="1796" y="0"/>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sp>
          <p:nvSpPr>
            <p:cNvPr id="160" name="Freeform 159"/>
            <p:cNvSpPr>
              <a:spLocks/>
            </p:cNvSpPr>
            <p:nvPr/>
          </p:nvSpPr>
          <p:spPr bwMode="auto">
            <a:xfrm>
              <a:off x="-531812" y="-827088"/>
              <a:ext cx="776288" cy="987425"/>
            </a:xfrm>
            <a:custGeom>
              <a:avLst/>
              <a:gdLst>
                <a:gd name="T0" fmla="*/ 316 w 773"/>
                <a:gd name="T1" fmla="*/ 511 h 984"/>
                <a:gd name="T2" fmla="*/ 0 w 773"/>
                <a:gd name="T3" fmla="*/ 984 h 984"/>
                <a:gd name="T4" fmla="*/ 645 w 773"/>
                <a:gd name="T5" fmla="*/ 984 h 984"/>
                <a:gd name="T6" fmla="*/ 773 w 773"/>
                <a:gd name="T7" fmla="*/ 856 h 984"/>
                <a:gd name="T8" fmla="*/ 773 w 773"/>
                <a:gd name="T9" fmla="*/ 0 h 984"/>
                <a:gd name="T10" fmla="*/ 316 w 773"/>
                <a:gd name="T11" fmla="*/ 511 h 984"/>
              </a:gdLst>
              <a:ahLst/>
              <a:cxnLst>
                <a:cxn ang="0">
                  <a:pos x="T0" y="T1"/>
                </a:cxn>
                <a:cxn ang="0">
                  <a:pos x="T2" y="T3"/>
                </a:cxn>
                <a:cxn ang="0">
                  <a:pos x="T4" y="T5"/>
                </a:cxn>
                <a:cxn ang="0">
                  <a:pos x="T6" y="T7"/>
                </a:cxn>
                <a:cxn ang="0">
                  <a:pos x="T8" y="T9"/>
                </a:cxn>
                <a:cxn ang="0">
                  <a:pos x="T10" y="T11"/>
                </a:cxn>
              </a:cxnLst>
              <a:rect l="0" t="0" r="r" b="b"/>
              <a:pathLst>
                <a:path w="773" h="984">
                  <a:moveTo>
                    <a:pt x="316" y="511"/>
                  </a:moveTo>
                  <a:cubicBezTo>
                    <a:pt x="214" y="649"/>
                    <a:pt x="107" y="808"/>
                    <a:pt x="0" y="984"/>
                  </a:cubicBezTo>
                  <a:cubicBezTo>
                    <a:pt x="645" y="984"/>
                    <a:pt x="645" y="984"/>
                    <a:pt x="645" y="984"/>
                  </a:cubicBezTo>
                  <a:cubicBezTo>
                    <a:pt x="715" y="984"/>
                    <a:pt x="773" y="927"/>
                    <a:pt x="773" y="856"/>
                  </a:cubicBezTo>
                  <a:cubicBezTo>
                    <a:pt x="773" y="0"/>
                    <a:pt x="773" y="0"/>
                    <a:pt x="773" y="0"/>
                  </a:cubicBezTo>
                  <a:cubicBezTo>
                    <a:pt x="594" y="173"/>
                    <a:pt x="441" y="345"/>
                    <a:pt x="316" y="511"/>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latin typeface="Arial"/>
              </a:endParaRPr>
            </a:p>
          </p:txBody>
        </p:sp>
      </p:grpSp>
      <p:sp>
        <p:nvSpPr>
          <p:cNvPr id="161" name="Round Same Side Corner Rectangle 160"/>
          <p:cNvSpPr/>
          <p:nvPr/>
        </p:nvSpPr>
        <p:spPr>
          <a:xfrm>
            <a:off x="275623" y="4757860"/>
            <a:ext cx="8599466" cy="365760"/>
          </a:xfrm>
          <a:prstGeom prst="round2SameRect">
            <a:avLst>
              <a:gd name="adj1" fmla="val 19619"/>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p>
        </p:txBody>
      </p:sp>
      <p:sp>
        <p:nvSpPr>
          <p:cNvPr id="162" name="TextBox 161"/>
          <p:cNvSpPr txBox="1"/>
          <p:nvPr/>
        </p:nvSpPr>
        <p:spPr>
          <a:xfrm>
            <a:off x="3146856" y="4806941"/>
            <a:ext cx="2811214" cy="263149"/>
          </a:xfrm>
          <a:prstGeom prst="rect">
            <a:avLst/>
          </a:prstGeom>
          <a:noFill/>
          <a:ln w="9525">
            <a:noFill/>
            <a:miter lim="800000"/>
            <a:headEnd/>
            <a:tailEnd/>
          </a:ln>
        </p:spPr>
        <p:txBody>
          <a:bodyPr wrap="square" lIns="0" tIns="0" rIns="0" bIns="0">
            <a:spAutoFit/>
          </a:bodyPr>
          <a:lstStyle>
            <a:defPPr>
              <a:defRPr lang="en-US"/>
            </a:defPPr>
            <a:lvl1pPr algn="ctr" defTabSz="814388" eaLnBrk="0" hangingPunct="0">
              <a:lnSpc>
                <a:spcPct val="95000"/>
              </a:lnSpc>
              <a:spcBef>
                <a:spcPct val="50000"/>
              </a:spcBef>
              <a:buClr>
                <a:srgbClr val="FFFFFF"/>
              </a:buClr>
              <a:buSzPct val="100000"/>
              <a:defRPr>
                <a:solidFill>
                  <a:srgbClr val="FFFFFF"/>
                </a:solidFill>
                <a:effectLst>
                  <a:outerShdw blurRad="38100" dist="12700" dir="5400000" algn="t" rotWithShape="0">
                    <a:prstClr val="black">
                      <a:alpha val="30000"/>
                    </a:prstClr>
                  </a:outerShdw>
                </a:effectLst>
                <a:latin typeface="Arial"/>
              </a:defRPr>
            </a:lvl1pPr>
          </a:lstStyle>
          <a:p>
            <a:r>
              <a:rPr lang="en-US" dirty="0"/>
              <a:t>Cisco BYOD Solution</a:t>
            </a:r>
          </a:p>
        </p:txBody>
      </p:sp>
    </p:spTree>
    <p:extLst>
      <p:ext uri="{BB962C8B-B14F-4D97-AF65-F5344CB8AC3E}">
        <p14:creationId xmlns:mc="http://schemas.openxmlformats.org/markup-compatibility/2006" xmlns:mv="urn:schemas-microsoft-com:mac:vml" xmlns:p14="http://schemas.microsoft.com/office/powerpoint/2010/main" xmlns="" val="331660142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Let's Put These Ideas Into Action</a:t>
            </a:r>
            <a:endParaRPr/>
          </a:p>
        </p:txBody>
      </p:sp>
      <p:sp>
        <p:nvSpPr>
          <p:cNvPr id="12" name="Text Placeholder 11"/>
          <p:cNvSpPr>
            <a:spLocks noGrp="1"/>
          </p:cNvSpPr>
          <p:nvPr>
            <p:ph type="body" sz="quarter" idx="11"/>
          </p:nvPr>
        </p:nvSpPr>
        <p:spPr>
          <a:xfrm>
            <a:off x="228600" y="1050925"/>
            <a:ext cx="8610600" cy="457200"/>
          </a:xfrm>
        </p:spPr>
        <p:txBody>
          <a:bodyPr/>
          <a:lstStyle/>
          <a:p>
            <a:pPr eaLnBrk="1" hangingPunct="1">
              <a:buFont typeface="Arial" pitchFamily="34" charset="0"/>
              <a:buNone/>
              <a:defRPr/>
            </a:pPr>
            <a:r>
              <a:rPr dirty="0" smtClean="0"/>
              <a:t>What’s Next </a:t>
            </a:r>
            <a:r>
              <a:rPr dirty="0" smtClean="0"/>
              <a:t>for </a:t>
            </a:r>
            <a:r>
              <a:rPr dirty="0" smtClean="0"/>
              <a:t>You?</a:t>
            </a:r>
          </a:p>
        </p:txBody>
      </p:sp>
      <p:pic>
        <p:nvPicPr>
          <p:cNvPr id="50180" name="Picture 3" descr="\\Mv-fs\projects\Cisco\03_Assets\Brand Assets\Corporate Imagery\PNG Images\People\HAH65729.png"/>
          <p:cNvPicPr>
            <a:picLocks noChangeAspect="1" noChangeArrowheads="1"/>
          </p:cNvPicPr>
          <p:nvPr/>
        </p:nvPicPr>
        <p:blipFill>
          <a:blip r:embed="rId3" cstate="print"/>
          <a:srcRect/>
          <a:stretch>
            <a:fillRect/>
          </a:stretch>
        </p:blipFill>
        <p:spPr bwMode="auto">
          <a:xfrm>
            <a:off x="0" y="2320925"/>
            <a:ext cx="4186238" cy="4537075"/>
          </a:xfrm>
          <a:prstGeom prst="rect">
            <a:avLst/>
          </a:prstGeom>
          <a:noFill/>
          <a:ln w="9525">
            <a:noFill/>
            <a:miter lim="800000"/>
            <a:headEnd/>
            <a:tailEnd/>
          </a:ln>
        </p:spPr>
      </p:pic>
      <p:sp>
        <p:nvSpPr>
          <p:cNvPr id="19" name="Rounded Rectangle 18"/>
          <p:cNvSpPr/>
          <p:nvPr/>
        </p:nvSpPr>
        <p:spPr>
          <a:xfrm>
            <a:off x="3630706" y="4861290"/>
            <a:ext cx="5311173" cy="669505"/>
          </a:xfrm>
          <a:prstGeom prst="roundRect">
            <a:avLst>
              <a:gd name="adj" fmla="val 729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a:defRPr/>
            </a:pPr>
            <a:r>
              <a:rPr lang="en-US" sz="1600" b="1">
                <a:latin typeface="Arial" pitchFamily="34" charset="0"/>
              </a:rPr>
              <a:t>Work, Your Way lets you differentiate yourself from your competition</a:t>
            </a:r>
          </a:p>
        </p:txBody>
      </p:sp>
      <p:sp>
        <p:nvSpPr>
          <p:cNvPr id="13" name="Rounded Rectangle 12"/>
          <p:cNvSpPr/>
          <p:nvPr/>
        </p:nvSpPr>
        <p:spPr>
          <a:xfrm>
            <a:off x="2202583" y="2699885"/>
            <a:ext cx="6739296" cy="669505"/>
          </a:xfrm>
          <a:prstGeom prst="roundRect">
            <a:avLst>
              <a:gd name="adj" fmla="val 729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a:defRPr/>
            </a:pPr>
            <a:r>
              <a:rPr lang="en-US" sz="1600" b="1">
                <a:latin typeface="Arial" pitchFamily="34" charset="0"/>
              </a:rPr>
              <a:t/>
            </a:r>
            <a:br>
              <a:rPr lang="en-US" sz="1600" b="1">
                <a:latin typeface="Arial" pitchFamily="34" charset="0"/>
              </a:rPr>
            </a:br>
            <a:r>
              <a:rPr lang="en-US" sz="1600" b="1">
                <a:latin typeface="Arial" pitchFamily="34" charset="0"/>
              </a:rPr>
              <a:t>Build out your workspace strategy</a:t>
            </a:r>
          </a:p>
          <a:p>
            <a:pPr algn="r">
              <a:defRPr/>
            </a:pPr>
            <a:r>
              <a:rPr lang="en-US" sz="1600">
                <a:latin typeface="Arial" pitchFamily="34" charset="0"/>
              </a:rPr>
              <a:t>Consult with Cisco  and Cisco partners for what works best for you</a:t>
            </a:r>
            <a:endParaRPr lang="en-US" sz="1600" b="1">
              <a:latin typeface="Arial" pitchFamily="34" charset="0"/>
            </a:endParaRPr>
          </a:p>
          <a:p>
            <a:pPr algn="r">
              <a:defRPr/>
            </a:pPr>
            <a:endParaRPr lang="en-US" sz="1600" b="1">
              <a:latin typeface="Arial" pitchFamily="34" charset="0"/>
            </a:endParaRPr>
          </a:p>
        </p:txBody>
      </p:sp>
      <p:sp>
        <p:nvSpPr>
          <p:cNvPr id="17" name="Rounded Rectangle 16"/>
          <p:cNvSpPr/>
          <p:nvPr/>
        </p:nvSpPr>
        <p:spPr>
          <a:xfrm>
            <a:off x="1037927" y="1619182"/>
            <a:ext cx="7903952" cy="669505"/>
          </a:xfrm>
          <a:prstGeom prst="roundRect">
            <a:avLst>
              <a:gd name="adj" fmla="val 729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a:defRPr/>
            </a:pPr>
            <a:r>
              <a:rPr lang="en-US" sz="1600" b="1" dirty="0">
                <a:latin typeface="Arial" pitchFamily="34" charset="0"/>
              </a:rPr>
              <a:t>Identify the use cases you need to support </a:t>
            </a:r>
            <a:br>
              <a:rPr lang="en-US" sz="1600" b="1" dirty="0">
                <a:latin typeface="Arial" pitchFamily="34" charset="0"/>
              </a:rPr>
            </a:br>
            <a:r>
              <a:rPr lang="en-US" sz="1600" dirty="0">
                <a:latin typeface="Arial" pitchFamily="34" charset="0"/>
              </a:rPr>
              <a:t>Cisco </a:t>
            </a:r>
            <a:r>
              <a:rPr lang="en-US" sz="1600" dirty="0" err="1" smtClean="0">
                <a:latin typeface="Arial" pitchFamily="34" charset="0"/>
              </a:rPr>
              <a:t>BYOD</a:t>
            </a:r>
            <a:r>
              <a:rPr lang="en-US" sz="1600" dirty="0" smtClean="0">
                <a:latin typeface="Arial" pitchFamily="34" charset="0"/>
              </a:rPr>
              <a:t> Smart Solution supports </a:t>
            </a:r>
            <a:r>
              <a:rPr lang="en-US" sz="1600" dirty="0">
                <a:latin typeface="Arial" pitchFamily="34" charset="0"/>
              </a:rPr>
              <a:t>where you are now, and where you need to be</a:t>
            </a:r>
          </a:p>
        </p:txBody>
      </p:sp>
      <p:sp>
        <p:nvSpPr>
          <p:cNvPr id="18" name="Rounded Rectangle 17"/>
          <p:cNvSpPr/>
          <p:nvPr/>
        </p:nvSpPr>
        <p:spPr>
          <a:xfrm>
            <a:off x="2796988" y="3780589"/>
            <a:ext cx="6144893" cy="589705"/>
          </a:xfrm>
          <a:prstGeom prst="roundRect">
            <a:avLst>
              <a:gd name="adj" fmla="val 729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a:defRPr/>
            </a:pPr>
            <a:r>
              <a:rPr lang="en-US" sz="1600" b="1" dirty="0">
                <a:latin typeface="Arial" pitchFamily="34" charset="0"/>
              </a:rPr>
              <a:t/>
            </a:r>
            <a:br>
              <a:rPr lang="en-US" sz="1600" b="1" dirty="0">
                <a:latin typeface="Arial" pitchFamily="34" charset="0"/>
              </a:rPr>
            </a:br>
            <a:r>
              <a:rPr lang="en-US" sz="1600" b="1" dirty="0">
                <a:latin typeface="Arial" pitchFamily="34" charset="0"/>
              </a:rPr>
              <a:t>Deploy the Cisco </a:t>
            </a:r>
            <a:r>
              <a:rPr lang="en-US" sz="1600" b="1" dirty="0" err="1" smtClean="0">
                <a:latin typeface="Arial" pitchFamily="34" charset="0"/>
              </a:rPr>
              <a:t>BYOD</a:t>
            </a:r>
            <a:r>
              <a:rPr lang="en-US" sz="1600" b="1" dirty="0" smtClean="0">
                <a:latin typeface="Arial" pitchFamily="34" charset="0"/>
              </a:rPr>
              <a:t> </a:t>
            </a:r>
            <a:r>
              <a:rPr lang="en-US" sz="1600" b="1" dirty="0">
                <a:latin typeface="Arial" pitchFamily="34" charset="0"/>
              </a:rPr>
              <a:t>Smart Solutions</a:t>
            </a:r>
          </a:p>
          <a:p>
            <a:pPr algn="r">
              <a:defRPr/>
            </a:pPr>
            <a:r>
              <a:rPr lang="en-US" sz="1600" dirty="0">
                <a:latin typeface="Arial" pitchFamily="34" charset="0"/>
              </a:rPr>
              <a:t>Accelerate deployments - investment protection and reduced risk</a:t>
            </a:r>
            <a:endParaRPr lang="en-US" sz="1600" b="1" dirty="0">
              <a:latin typeface="Arial" pitchFamily="34" charset="0"/>
            </a:endParaRPr>
          </a:p>
          <a:p>
            <a:pPr algn="r">
              <a:defRPr/>
            </a:pPr>
            <a:endParaRPr lang="en-US" sz="1600" b="1" dirty="0">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Cisco </a:t>
            </a:r>
            <a:br>
              <a:rPr lang="en-US" sz="3200" dirty="0" smtClean="0"/>
            </a:br>
            <a:r>
              <a:rPr lang="en-US" sz="3200" dirty="0" err="1" smtClean="0"/>
              <a:t>BYOD</a:t>
            </a:r>
            <a:r>
              <a:rPr lang="en-US" sz="3200" dirty="0" smtClean="0"/>
              <a:t> Smart Solution</a:t>
            </a:r>
            <a:endParaRPr lang="en-US" sz="3200" dirty="0"/>
          </a:p>
        </p:txBody>
      </p:sp>
      <p:sp>
        <p:nvSpPr>
          <p:cNvPr id="7" name="Text Placeholder 6"/>
          <p:cNvSpPr>
            <a:spLocks noGrp="1"/>
          </p:cNvSpPr>
          <p:nvPr>
            <p:ph type="body" sz="quarter" idx="11"/>
          </p:nvPr>
        </p:nvSpPr>
        <p:spPr>
          <a:xfrm>
            <a:off x="4767072" y="310896"/>
            <a:ext cx="4230624" cy="6208776"/>
          </a:xfrm>
        </p:spPr>
        <p:txBody>
          <a:bodyPr/>
          <a:lstStyle/>
          <a:p>
            <a:pPr>
              <a:spcAft>
                <a:spcPts val="1200"/>
              </a:spcAft>
              <a:buFont typeface="Arial" pitchFamily="34" charset="0"/>
              <a:buChar char="•"/>
            </a:pPr>
            <a:r>
              <a:rPr lang="en-US" b="1" dirty="0" smtClean="0">
                <a:solidFill>
                  <a:schemeClr val="bg1">
                    <a:lumMod val="75000"/>
                  </a:schemeClr>
                </a:solidFill>
              </a:rPr>
              <a:t> Cisco Vision for the Enterprise </a:t>
            </a:r>
          </a:p>
          <a:p>
            <a:pPr>
              <a:spcAft>
                <a:spcPts val="1200"/>
              </a:spcAft>
              <a:buFont typeface="Arial"/>
              <a:buChar char="•"/>
            </a:pPr>
            <a:r>
              <a:rPr lang="en-US" b="1" dirty="0" smtClean="0">
                <a:solidFill>
                  <a:schemeClr val="bg1">
                    <a:lumMod val="75000"/>
                  </a:schemeClr>
                </a:solidFill>
              </a:rPr>
              <a:t> </a:t>
            </a:r>
            <a:r>
              <a:rPr lang="en-US" b="1" dirty="0" err="1" smtClean="0">
                <a:solidFill>
                  <a:schemeClr val="bg1">
                    <a:lumMod val="75000"/>
                  </a:schemeClr>
                </a:solidFill>
              </a:rPr>
              <a:t>BYOD</a:t>
            </a:r>
            <a:r>
              <a:rPr lang="en-US" b="1" dirty="0" smtClean="0">
                <a:solidFill>
                  <a:schemeClr val="bg1">
                    <a:lumMod val="75000"/>
                  </a:schemeClr>
                </a:solidFill>
              </a:rPr>
              <a:t> Challenges</a:t>
            </a:r>
          </a:p>
          <a:p>
            <a:pPr>
              <a:spcAft>
                <a:spcPts val="1200"/>
              </a:spcAft>
              <a:buFont typeface="Arial"/>
              <a:buChar char="•"/>
            </a:pPr>
            <a:r>
              <a:rPr lang="en-US" b="1" dirty="0" smtClean="0">
                <a:solidFill>
                  <a:schemeClr val="bg1">
                    <a:lumMod val="75000"/>
                  </a:schemeClr>
                </a:solidFill>
              </a:rPr>
              <a:t> The Cisco </a:t>
            </a:r>
            <a:r>
              <a:rPr lang="en-US" b="1" dirty="0" err="1" smtClean="0">
                <a:solidFill>
                  <a:schemeClr val="bg1">
                    <a:lumMod val="75000"/>
                  </a:schemeClr>
                </a:solidFill>
              </a:rPr>
              <a:t>BYOD</a:t>
            </a:r>
            <a:r>
              <a:rPr lang="en-US" b="1" dirty="0" smtClean="0">
                <a:solidFill>
                  <a:schemeClr val="bg1">
                    <a:lumMod val="75000"/>
                  </a:schemeClr>
                </a:solidFill>
              </a:rPr>
              <a:t> </a:t>
            </a:r>
            <a:r>
              <a:rPr lang="en-US" b="1" dirty="0" smtClean="0">
                <a:solidFill>
                  <a:schemeClr val="bg1">
                    <a:lumMod val="75000"/>
                  </a:schemeClr>
                </a:solidFill>
              </a:rPr>
              <a:t>Smart Solution</a:t>
            </a:r>
            <a:endParaRPr lang="en-US" b="1" dirty="0" smtClean="0">
              <a:solidFill>
                <a:schemeClr val="bg1">
                  <a:lumMod val="75000"/>
                </a:schemeClr>
              </a:solidFill>
            </a:endParaRPr>
          </a:p>
          <a:p>
            <a:pPr>
              <a:spcAft>
                <a:spcPts val="1200"/>
              </a:spcAft>
              <a:buFont typeface="Arial"/>
              <a:buChar char="•"/>
            </a:pPr>
            <a:r>
              <a:rPr lang="en-US" b="1" dirty="0" smtClean="0">
                <a:solidFill>
                  <a:schemeClr val="bg1">
                    <a:lumMod val="75000"/>
                  </a:schemeClr>
                </a:solidFill>
              </a:rPr>
              <a:t> BYOD Use Cases</a:t>
            </a:r>
          </a:p>
          <a:p>
            <a:pPr>
              <a:spcAft>
                <a:spcPts val="1200"/>
              </a:spcAft>
              <a:buFont typeface="Arial"/>
              <a:buChar char="•"/>
            </a:pPr>
            <a:r>
              <a:rPr lang="en-US" b="1" dirty="0" smtClean="0">
                <a:solidFill>
                  <a:schemeClr val="bg1">
                    <a:lumMod val="75000"/>
                  </a:schemeClr>
                </a:solidFill>
              </a:rPr>
              <a:t> </a:t>
            </a:r>
            <a:r>
              <a:rPr lang="en-US" b="1" dirty="0" err="1" smtClean="0">
                <a:solidFill>
                  <a:schemeClr val="bg1">
                    <a:lumMod val="75000"/>
                  </a:schemeClr>
                </a:solidFill>
              </a:rPr>
              <a:t>BYOD</a:t>
            </a:r>
            <a:r>
              <a:rPr lang="en-US" b="1" dirty="0" smtClean="0">
                <a:solidFill>
                  <a:schemeClr val="bg1">
                    <a:lumMod val="75000"/>
                  </a:schemeClr>
                </a:solidFill>
              </a:rPr>
              <a:t> Smart Solution Roadmap</a:t>
            </a:r>
            <a:endParaRPr lang="en-US" b="1" dirty="0" smtClean="0">
              <a:solidFill>
                <a:schemeClr val="bg1">
                  <a:lumMod val="75000"/>
                </a:schemeClr>
              </a:solidFill>
            </a:endParaRPr>
          </a:p>
          <a:p>
            <a:pPr>
              <a:spcAft>
                <a:spcPts val="1200"/>
              </a:spcAft>
              <a:buFont typeface="Arial"/>
              <a:buChar char="•"/>
            </a:pPr>
            <a:r>
              <a:rPr lang="en-US" b="1" dirty="0" smtClean="0">
                <a:solidFill>
                  <a:schemeClr val="bg1">
                    <a:lumMod val="75000"/>
                  </a:schemeClr>
                </a:solidFill>
              </a:rPr>
              <a:t> Summary</a:t>
            </a:r>
          </a:p>
        </p:txBody>
      </p:sp>
    </p:spTree>
    <p:extLst>
      <p:ext uri="{BB962C8B-B14F-4D97-AF65-F5344CB8AC3E}">
        <p14:creationId xmlns:mc="http://schemas.openxmlformats.org/markup-compatibility/2006" xmlns:mv="urn:schemas-microsoft-com:mac:vml" xmlns:p14="http://schemas.microsoft.com/office/powerpoint/2010/main" xmlns="" val="20202135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2365" y="1294224"/>
            <a:ext cx="3991963" cy="2389332"/>
            <a:chOff x="492365" y="1294224"/>
            <a:chExt cx="3991963" cy="2389332"/>
          </a:xfrm>
        </p:grpSpPr>
        <p:sp>
          <p:nvSpPr>
            <p:cNvPr id="14" name="Rectangle 13"/>
            <p:cNvSpPr/>
            <p:nvPr/>
          </p:nvSpPr>
          <p:spPr>
            <a:xfrm>
              <a:off x="492365" y="1294224"/>
              <a:ext cx="3991963" cy="2389332"/>
            </a:xfrm>
            <a:prstGeom prst="rect">
              <a:avLst/>
            </a:prstGeom>
            <a:gradFill flip="none" rotWithShape="1">
              <a:gsLst>
                <a:gs pos="0">
                  <a:schemeClr val="bg1">
                    <a:lumMod val="85000"/>
                    <a:alpha val="30000"/>
                  </a:schemeClr>
                </a:gs>
                <a:gs pos="50000">
                  <a:schemeClr val="bg1">
                    <a:lumMod val="85000"/>
                    <a:alpha val="20000"/>
                  </a:schemeClr>
                </a:gs>
                <a:gs pos="100000">
                  <a:schemeClr val="bg1">
                    <a:lumMod val="85000"/>
                    <a:shade val="100000"/>
                    <a:satMod val="115000"/>
                    <a:alpha val="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802826" y="1508494"/>
              <a:ext cx="3092761" cy="1252475"/>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4800" b="1" kern="1200" dirty="0">
                  <a:solidFill>
                    <a:srgbClr val="5C5E6C"/>
                  </a:solidFill>
                  <a:latin typeface="Arial"/>
                  <a:ea typeface="+mn-ea"/>
                  <a:cs typeface="Arial" charset="0"/>
                </a:rPr>
                <a:t>15 billion</a:t>
              </a:r>
            </a:p>
            <a:p>
              <a:pPr algn="ctr" defTabSz="814388" rtl="0" fontAlgn="base">
                <a:lnSpc>
                  <a:spcPct val="95000"/>
                </a:lnSpc>
              </a:pPr>
              <a:r>
                <a:rPr lang="en-US" sz="1600" kern="1200" dirty="0" smtClean="0">
                  <a:solidFill>
                    <a:schemeClr val="tx2">
                      <a:lumMod val="75000"/>
                    </a:schemeClr>
                  </a:solidFill>
                  <a:latin typeface="Arial"/>
                  <a:ea typeface="+mn-ea"/>
                  <a:cs typeface="Arial" charset="0"/>
                </a:rPr>
                <a:t>new networked mobile</a:t>
              </a:r>
              <a:br>
                <a:rPr lang="en-US" sz="1600" kern="1200" dirty="0" smtClean="0">
                  <a:solidFill>
                    <a:schemeClr val="tx2">
                      <a:lumMod val="75000"/>
                    </a:schemeClr>
                  </a:solidFill>
                  <a:latin typeface="Arial"/>
                  <a:ea typeface="+mn-ea"/>
                  <a:cs typeface="Arial" charset="0"/>
                </a:rPr>
              </a:br>
              <a:r>
                <a:rPr lang="en-US" sz="1600" kern="1200" dirty="0" smtClean="0">
                  <a:solidFill>
                    <a:schemeClr val="tx2">
                      <a:lumMod val="75000"/>
                    </a:schemeClr>
                  </a:solidFill>
                  <a:latin typeface="Arial"/>
                  <a:ea typeface="+mn-ea"/>
                  <a:cs typeface="Arial" charset="0"/>
                </a:rPr>
                <a:t>devices </a:t>
              </a:r>
              <a:r>
                <a:rPr lang="en-US" sz="1600" kern="1200" dirty="0">
                  <a:solidFill>
                    <a:schemeClr val="tx2">
                      <a:lumMod val="75000"/>
                    </a:schemeClr>
                  </a:solidFill>
                  <a:latin typeface="Arial"/>
                  <a:ea typeface="+mn-ea"/>
                  <a:cs typeface="Arial" charset="0"/>
                </a:rPr>
                <a:t>by </a:t>
              </a:r>
              <a:r>
                <a:rPr lang="en-US" sz="1600" b="1" kern="1200" dirty="0" smtClean="0">
                  <a:solidFill>
                    <a:schemeClr val="tx2">
                      <a:lumMod val="75000"/>
                    </a:schemeClr>
                  </a:solidFill>
                  <a:latin typeface="Arial"/>
                  <a:ea typeface="+mn-ea"/>
                </a:rPr>
                <a:t>2015</a:t>
              </a:r>
              <a:endParaRPr lang="en-US" sz="1600" b="1" kern="1200" dirty="0">
                <a:solidFill>
                  <a:schemeClr val="tx2">
                    <a:lumMod val="75000"/>
                  </a:schemeClr>
                </a:solidFill>
                <a:latin typeface="Arial"/>
                <a:ea typeface="+mn-ea"/>
                <a:cs typeface="Arial" charset="0"/>
              </a:endParaRPr>
            </a:p>
          </p:txBody>
        </p:sp>
      </p:grpSp>
      <p:grpSp>
        <p:nvGrpSpPr>
          <p:cNvPr id="16" name="Group 15"/>
          <p:cNvGrpSpPr/>
          <p:nvPr/>
        </p:nvGrpSpPr>
        <p:grpSpPr>
          <a:xfrm>
            <a:off x="492365" y="3758246"/>
            <a:ext cx="3991963" cy="2389332"/>
            <a:chOff x="492365" y="3758246"/>
            <a:chExt cx="3991963" cy="2389332"/>
          </a:xfrm>
        </p:grpSpPr>
        <p:sp>
          <p:nvSpPr>
            <p:cNvPr id="29" name="Rectangle 28"/>
            <p:cNvSpPr/>
            <p:nvPr/>
          </p:nvSpPr>
          <p:spPr>
            <a:xfrm flipV="1">
              <a:off x="492365" y="3758246"/>
              <a:ext cx="3991963" cy="2389332"/>
            </a:xfrm>
            <a:prstGeom prst="rect">
              <a:avLst/>
            </a:prstGeom>
            <a:gradFill flip="none" rotWithShape="1">
              <a:gsLst>
                <a:gs pos="0">
                  <a:schemeClr val="bg1">
                    <a:lumMod val="85000"/>
                    <a:alpha val="30000"/>
                  </a:schemeClr>
                </a:gs>
                <a:gs pos="50000">
                  <a:schemeClr val="bg1">
                    <a:lumMod val="85000"/>
                    <a:alpha val="20000"/>
                  </a:schemeClr>
                </a:gs>
                <a:gs pos="100000">
                  <a:schemeClr val="bg1">
                    <a:lumMod val="85000"/>
                    <a:shade val="100000"/>
                    <a:satMod val="115000"/>
                    <a:alpha val="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1181101" y="4311459"/>
              <a:ext cx="2376658" cy="1427908"/>
            </a:xfrm>
            <a:prstGeom prst="rect">
              <a:avLst/>
            </a:prstGeom>
            <a:noFill/>
            <a:ln w="9525" algn="ctr">
              <a:noFill/>
              <a:miter lim="800000"/>
              <a:headEnd/>
              <a:tailEnd/>
            </a:ln>
          </p:spPr>
          <p:txBody>
            <a:bodyPr wrap="square" lIns="82124" tIns="41061" rIns="82124" bIns="41061" anchor="ctr">
              <a:spAutoFit/>
            </a:bodyPr>
            <a:lstStyle/>
            <a:p>
              <a:pPr algn="ctr" rtl="0">
                <a:lnSpc>
                  <a:spcPct val="95000"/>
                </a:lnSpc>
              </a:pPr>
              <a:r>
                <a:rPr lang="en-US" sz="4800" b="1" dirty="0">
                  <a:solidFill>
                    <a:srgbClr val="5C5E6C"/>
                  </a:solidFill>
                  <a:latin typeface="Arial"/>
                  <a:cs typeface="Arial" charset="0"/>
                </a:rPr>
                <a:t>3/4</a:t>
              </a:r>
              <a:r>
                <a:rPr lang="en-US" sz="4800" b="1" kern="1200" dirty="0">
                  <a:solidFill>
                    <a:srgbClr val="000000"/>
                  </a:solidFill>
                  <a:latin typeface="Arial"/>
                  <a:ea typeface="+mn-ea"/>
                  <a:cs typeface="Arial" charset="0"/>
                </a:rPr>
                <a:t/>
              </a:r>
              <a:br>
                <a:rPr lang="en-US" sz="4800" b="1" kern="1200" dirty="0">
                  <a:solidFill>
                    <a:srgbClr val="000000"/>
                  </a:solidFill>
                  <a:latin typeface="Arial"/>
                  <a:ea typeface="+mn-ea"/>
                  <a:cs typeface="Arial" charset="0"/>
                </a:rPr>
              </a:br>
              <a:r>
                <a:rPr lang="en-US" sz="1400" kern="1200" dirty="0">
                  <a:solidFill>
                    <a:schemeClr val="tx2">
                      <a:lumMod val="75000"/>
                    </a:schemeClr>
                  </a:solidFill>
                  <a:latin typeface="Arial"/>
                  <a:ea typeface="+mn-ea"/>
                  <a:cs typeface="Arial" charset="0"/>
                </a:rPr>
                <a:t>of employees uses </a:t>
              </a:r>
              <a:r>
                <a:rPr lang="en-US" sz="1600" b="1" kern="1200" dirty="0">
                  <a:solidFill>
                    <a:schemeClr val="tx2">
                      <a:lumMod val="75000"/>
                    </a:schemeClr>
                  </a:solidFill>
                  <a:latin typeface="Arial"/>
                  <a:ea typeface="+mn-ea"/>
                </a:rPr>
                <a:t>MULTIPLE DEVICES </a:t>
              </a:r>
              <a:r>
                <a:rPr lang="en-US" sz="1600" kern="1200" dirty="0">
                  <a:solidFill>
                    <a:schemeClr val="tx2">
                      <a:lumMod val="75000"/>
                    </a:schemeClr>
                  </a:solidFill>
                  <a:latin typeface="Arial"/>
                  <a:ea typeface="+mn-ea"/>
                </a:rPr>
                <a:t/>
              </a:r>
              <a:br>
                <a:rPr lang="en-US" sz="1600" kern="1200" dirty="0">
                  <a:solidFill>
                    <a:schemeClr val="tx2">
                      <a:lumMod val="75000"/>
                    </a:schemeClr>
                  </a:solidFill>
                  <a:latin typeface="Arial"/>
                  <a:ea typeface="+mn-ea"/>
                </a:rPr>
              </a:br>
              <a:r>
                <a:rPr lang="en-US" sz="1400" kern="1200" dirty="0">
                  <a:solidFill>
                    <a:schemeClr val="tx2">
                      <a:lumMod val="75000"/>
                    </a:schemeClr>
                  </a:solidFill>
                  <a:latin typeface="Arial"/>
                  <a:ea typeface="+mn-ea"/>
                  <a:cs typeface="Arial" charset="0"/>
                </a:rPr>
                <a:t>for work</a:t>
              </a:r>
            </a:p>
          </p:txBody>
        </p:sp>
      </p:grpSp>
      <p:grpSp>
        <p:nvGrpSpPr>
          <p:cNvPr id="12" name="Group 11"/>
          <p:cNvGrpSpPr/>
          <p:nvPr/>
        </p:nvGrpSpPr>
        <p:grpSpPr>
          <a:xfrm>
            <a:off x="4584061" y="1294224"/>
            <a:ext cx="3991963" cy="2389332"/>
            <a:chOff x="4584061" y="1294224"/>
            <a:chExt cx="3991963" cy="2389332"/>
          </a:xfrm>
        </p:grpSpPr>
        <p:sp>
          <p:nvSpPr>
            <p:cNvPr id="20" name="Rectangle 19"/>
            <p:cNvSpPr/>
            <p:nvPr/>
          </p:nvSpPr>
          <p:spPr>
            <a:xfrm>
              <a:off x="4584061" y="1294224"/>
              <a:ext cx="3991963" cy="2389332"/>
            </a:xfrm>
            <a:prstGeom prst="rect">
              <a:avLst/>
            </a:prstGeom>
            <a:gradFill flip="none" rotWithShape="1">
              <a:gsLst>
                <a:gs pos="0">
                  <a:schemeClr val="bg1">
                    <a:lumMod val="85000"/>
                    <a:alpha val="30000"/>
                  </a:schemeClr>
                </a:gs>
                <a:gs pos="50000">
                  <a:schemeClr val="bg1">
                    <a:lumMod val="85000"/>
                    <a:alpha val="20000"/>
                  </a:schemeClr>
                </a:gs>
                <a:gs pos="100000">
                  <a:schemeClr val="bg1">
                    <a:lumMod val="85000"/>
                    <a:shade val="100000"/>
                    <a:satMod val="115000"/>
                    <a:alpha val="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237272" y="1505839"/>
              <a:ext cx="2799177" cy="1486385"/>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4800" b="1" dirty="0">
                  <a:solidFill>
                    <a:srgbClr val="5C5E6C"/>
                  </a:solidFill>
                  <a:latin typeface="Arial"/>
                  <a:cs typeface="Arial" charset="0"/>
                </a:rPr>
                <a:t>56%</a:t>
              </a:r>
            </a:p>
            <a:p>
              <a:pPr algn="ctr" rtl="0">
                <a:lnSpc>
                  <a:spcPct val="95000"/>
                </a:lnSpc>
              </a:pPr>
              <a:r>
                <a:rPr lang="en-US" sz="1600" kern="1200" dirty="0" smtClean="0">
                  <a:solidFill>
                    <a:schemeClr val="tx2">
                      <a:lumMod val="75000"/>
                    </a:schemeClr>
                  </a:solidFill>
                  <a:latin typeface="Arial"/>
                  <a:ea typeface="+mn-ea"/>
                  <a:cs typeface="Arial" charset="0"/>
                </a:rPr>
                <a:t>of information workers</a:t>
              </a:r>
              <a:br>
                <a:rPr lang="en-US" sz="1600" kern="1200" dirty="0" smtClean="0">
                  <a:solidFill>
                    <a:schemeClr val="tx2">
                      <a:lumMod val="75000"/>
                    </a:schemeClr>
                  </a:solidFill>
                  <a:latin typeface="Arial"/>
                  <a:ea typeface="+mn-ea"/>
                  <a:cs typeface="Arial" charset="0"/>
                </a:rPr>
              </a:br>
              <a:r>
                <a:rPr lang="en-US" sz="1600" kern="1200" dirty="0" smtClean="0">
                  <a:solidFill>
                    <a:schemeClr val="tx2">
                      <a:lumMod val="75000"/>
                    </a:schemeClr>
                  </a:solidFill>
                  <a:latin typeface="Arial"/>
                  <a:ea typeface="+mn-ea"/>
                  <a:cs typeface="Arial" charset="0"/>
                </a:rPr>
                <a:t>spend time working</a:t>
              </a:r>
              <a:br>
                <a:rPr lang="en-US" sz="1600" kern="1200" dirty="0" smtClean="0">
                  <a:solidFill>
                    <a:schemeClr val="tx2">
                      <a:lumMod val="75000"/>
                    </a:schemeClr>
                  </a:solidFill>
                  <a:latin typeface="Arial"/>
                  <a:ea typeface="+mn-ea"/>
                  <a:cs typeface="Arial" charset="0"/>
                </a:rPr>
              </a:br>
              <a:r>
                <a:rPr lang="en-US" sz="1600" b="1" kern="1200" dirty="0" smtClean="0">
                  <a:solidFill>
                    <a:schemeClr val="tx2">
                      <a:lumMod val="75000"/>
                    </a:schemeClr>
                  </a:solidFill>
                  <a:latin typeface="Arial"/>
                  <a:ea typeface="+mn-ea"/>
                  <a:cs typeface="+mn-cs"/>
                </a:rPr>
                <a:t>OUTSIDE THE OFFICE</a:t>
              </a:r>
              <a:endParaRPr lang="en-US" sz="1600" b="1" kern="1200" dirty="0">
                <a:solidFill>
                  <a:schemeClr val="tx2">
                    <a:lumMod val="75000"/>
                  </a:schemeClr>
                </a:solidFill>
                <a:latin typeface="Arial"/>
                <a:ea typeface="+mn-ea"/>
                <a:cs typeface="+mn-cs"/>
              </a:endParaRPr>
            </a:p>
          </p:txBody>
        </p:sp>
      </p:grpSp>
      <p:grpSp>
        <p:nvGrpSpPr>
          <p:cNvPr id="32" name="Group 31"/>
          <p:cNvGrpSpPr/>
          <p:nvPr/>
        </p:nvGrpSpPr>
        <p:grpSpPr>
          <a:xfrm>
            <a:off x="4584061" y="3758246"/>
            <a:ext cx="3991963" cy="2389332"/>
            <a:chOff x="4584061" y="3758246"/>
            <a:chExt cx="3991963" cy="2389332"/>
          </a:xfrm>
        </p:grpSpPr>
        <p:sp>
          <p:nvSpPr>
            <p:cNvPr id="30" name="Rectangle 29"/>
            <p:cNvSpPr/>
            <p:nvPr/>
          </p:nvSpPr>
          <p:spPr>
            <a:xfrm flipV="1">
              <a:off x="4584061" y="3758246"/>
              <a:ext cx="3991963" cy="2389332"/>
            </a:xfrm>
            <a:prstGeom prst="rect">
              <a:avLst/>
            </a:prstGeom>
            <a:gradFill flip="none" rotWithShape="1">
              <a:gsLst>
                <a:gs pos="0">
                  <a:schemeClr val="bg1">
                    <a:lumMod val="85000"/>
                    <a:alpha val="30000"/>
                  </a:schemeClr>
                </a:gs>
                <a:gs pos="50000">
                  <a:schemeClr val="bg1">
                    <a:lumMod val="85000"/>
                    <a:alpha val="20000"/>
                  </a:schemeClr>
                </a:gs>
                <a:gs pos="100000">
                  <a:schemeClr val="bg1">
                    <a:lumMod val="85000"/>
                    <a:shade val="100000"/>
                    <a:satMod val="115000"/>
                    <a:alpha val="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5208627" y="4318329"/>
              <a:ext cx="2742831" cy="1720295"/>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4800" b="1" dirty="0">
                  <a:solidFill>
                    <a:schemeClr val="accent4"/>
                  </a:solidFill>
                  <a:latin typeface="Arial"/>
                  <a:cs typeface="Arial" charset="0"/>
                </a:rPr>
                <a:t> </a:t>
              </a:r>
              <a:r>
                <a:rPr lang="en-US" sz="4800" b="1" dirty="0">
                  <a:solidFill>
                    <a:srgbClr val="5C5E6C"/>
                  </a:solidFill>
                  <a:latin typeface="Arial"/>
                  <a:cs typeface="Arial" charset="0"/>
                </a:rPr>
                <a:t>100%</a:t>
              </a:r>
            </a:p>
            <a:p>
              <a:pPr algn="ctr">
                <a:lnSpc>
                  <a:spcPct val="95000"/>
                </a:lnSpc>
              </a:pPr>
              <a:r>
                <a:rPr lang="en-US" sz="1600" dirty="0">
                  <a:solidFill>
                    <a:schemeClr val="tx2">
                      <a:lumMod val="75000"/>
                    </a:schemeClr>
                  </a:solidFill>
                  <a:latin typeface="Arial"/>
                  <a:cs typeface="Arial" charset="0"/>
                </a:rPr>
                <a:t>of IT staff</a:t>
              </a:r>
            </a:p>
            <a:p>
              <a:pPr algn="ctr" rtl="0">
                <a:lnSpc>
                  <a:spcPct val="95000"/>
                </a:lnSpc>
              </a:pPr>
              <a:r>
                <a:rPr lang="en-US" sz="1600" b="1" kern="1200" dirty="0" smtClean="0">
                  <a:solidFill>
                    <a:schemeClr val="tx2">
                      <a:lumMod val="75000"/>
                    </a:schemeClr>
                  </a:solidFill>
                  <a:latin typeface="Arial"/>
                  <a:ea typeface="+mn-ea"/>
                  <a:cs typeface="+mn-cs"/>
                </a:rPr>
                <a:t>STRUGGLE</a:t>
              </a:r>
              <a:r>
                <a:rPr lang="en-US" sz="1600" dirty="0">
                  <a:solidFill>
                    <a:srgbClr val="000000"/>
                  </a:solidFill>
                  <a:effectLst>
                    <a:outerShdw blurRad="177800" algn="ctr" rotWithShape="0">
                      <a:prstClr val="black">
                        <a:alpha val="60000"/>
                      </a:prstClr>
                    </a:outerShdw>
                  </a:effectLst>
                  <a:latin typeface="Arial"/>
                  <a:cs typeface="Arial" charset="0"/>
                </a:rPr>
                <a:t/>
              </a:r>
              <a:br>
                <a:rPr lang="en-US" sz="1600" dirty="0">
                  <a:solidFill>
                    <a:srgbClr val="000000"/>
                  </a:solidFill>
                  <a:effectLst>
                    <a:outerShdw blurRad="177800" algn="ctr" rotWithShape="0">
                      <a:prstClr val="black">
                        <a:alpha val="60000"/>
                      </a:prstClr>
                    </a:outerShdw>
                  </a:effectLst>
                  <a:latin typeface="Arial"/>
                  <a:cs typeface="Arial" charset="0"/>
                </a:rPr>
              </a:br>
              <a:r>
                <a:rPr lang="en-US" sz="1600" kern="1200" dirty="0" smtClean="0">
                  <a:solidFill>
                    <a:schemeClr val="tx2">
                      <a:lumMod val="75000"/>
                    </a:schemeClr>
                  </a:solidFill>
                  <a:latin typeface="Arial"/>
                  <a:ea typeface="+mn-ea"/>
                  <a:cs typeface="Arial" charset="0"/>
                </a:rPr>
                <a:t>to</a:t>
              </a:r>
              <a:r>
                <a:rPr lang="en-US" sz="1600" dirty="0">
                  <a:solidFill>
                    <a:schemeClr val="tx2">
                      <a:lumMod val="75000"/>
                    </a:schemeClr>
                  </a:solidFill>
                  <a:latin typeface="Arial"/>
                  <a:cs typeface="Arial" charset="0"/>
                </a:rPr>
                <a:t> </a:t>
              </a:r>
              <a:r>
                <a:rPr lang="en-US" sz="1600" kern="1200" dirty="0" smtClean="0">
                  <a:solidFill>
                    <a:schemeClr val="tx2">
                      <a:lumMod val="75000"/>
                    </a:schemeClr>
                  </a:solidFill>
                  <a:latin typeface="Arial"/>
                  <a:ea typeface="+mn-ea"/>
                  <a:cs typeface="Arial" charset="0"/>
                </a:rPr>
                <a:t>keep up with</a:t>
              </a:r>
              <a:br>
                <a:rPr lang="en-US" sz="1600" kern="1200" dirty="0" smtClean="0">
                  <a:solidFill>
                    <a:schemeClr val="tx2">
                      <a:lumMod val="75000"/>
                    </a:schemeClr>
                  </a:solidFill>
                  <a:latin typeface="Arial"/>
                  <a:ea typeface="+mn-ea"/>
                  <a:cs typeface="Arial" charset="0"/>
                </a:rPr>
              </a:br>
              <a:r>
                <a:rPr lang="en-US" sz="1600" kern="1200" dirty="0" smtClean="0">
                  <a:solidFill>
                    <a:schemeClr val="tx2">
                      <a:lumMod val="75000"/>
                    </a:schemeClr>
                  </a:solidFill>
                  <a:latin typeface="Arial"/>
                  <a:ea typeface="+mn-ea"/>
                  <a:cs typeface="Arial" charset="0"/>
                </a:rPr>
                <a:t>mobile </a:t>
              </a:r>
              <a:r>
                <a:rPr lang="en-US" sz="1600" kern="1200" dirty="0">
                  <a:solidFill>
                    <a:schemeClr val="tx2">
                      <a:lumMod val="75000"/>
                    </a:schemeClr>
                  </a:solidFill>
                  <a:latin typeface="Arial"/>
                  <a:ea typeface="+mn-ea"/>
                  <a:cs typeface="Arial" charset="0"/>
                </a:rPr>
                <a:t>needs</a:t>
              </a:r>
              <a:endParaRPr lang="en-US" sz="1600" kern="1200" spc="-100" dirty="0">
                <a:solidFill>
                  <a:schemeClr val="tx2">
                    <a:lumMod val="75000"/>
                  </a:schemeClr>
                </a:solidFill>
                <a:latin typeface="Arial"/>
                <a:ea typeface="+mn-ea"/>
              </a:endParaRPr>
            </a:p>
          </p:txBody>
        </p:sp>
      </p:grpSp>
      <p:sp>
        <p:nvSpPr>
          <p:cNvPr id="21" name="Title 2"/>
          <p:cNvSpPr txBox="1">
            <a:spLocks/>
          </p:cNvSpPr>
          <p:nvPr/>
        </p:nvSpPr>
        <p:spPr>
          <a:xfrm>
            <a:off x="229702" y="262877"/>
            <a:ext cx="8580923" cy="838200"/>
          </a:xfrm>
          <a:prstGeom prst="rect">
            <a:avLst/>
          </a:prstGeom>
        </p:spPr>
        <p:txBody>
          <a:bodyPr vert="horz" lIns="82296" tIns="45720" rIns="82296" bIns="45720" rtlCol="0" anchor="b" anchorCtr="0">
            <a:noAutofit/>
          </a:bodyPr>
          <a:lstStyle/>
          <a:p>
            <a:pPr algn="l" rtl="0">
              <a:lnSpc>
                <a:spcPct val="80000"/>
              </a:lnSpc>
              <a:spcBef>
                <a:spcPct val="0"/>
              </a:spcBef>
              <a:defRPr/>
            </a:pPr>
            <a:r>
              <a:rPr lang="en-US" sz="3200" kern="1200" dirty="0">
                <a:gradFill>
                  <a:gsLst>
                    <a:gs pos="50000">
                      <a:srgbClr val="3F5CFF"/>
                    </a:gs>
                    <a:gs pos="100000">
                      <a:srgbClr val="00A1DA">
                        <a:lumMod val="75000"/>
                      </a:srgbClr>
                    </a:gs>
                    <a:gs pos="0">
                      <a:srgbClr val="2B348E"/>
                    </a:gs>
                  </a:gsLst>
                  <a:lin ang="4800000" scaled="0"/>
                </a:gradFill>
                <a:latin typeface="Arial"/>
                <a:ea typeface="+mn-ea"/>
                <a:cs typeface="+mn-cs"/>
              </a:rPr>
              <a:t>Demand </a:t>
            </a:r>
            <a:r>
              <a:rPr lang="en-US" sz="3200" kern="1200" dirty="0" smtClean="0">
                <a:gradFill>
                  <a:gsLst>
                    <a:gs pos="50000">
                      <a:srgbClr val="3F5CFF"/>
                    </a:gs>
                    <a:gs pos="100000">
                      <a:srgbClr val="00A1DA">
                        <a:lumMod val="75000"/>
                      </a:srgbClr>
                    </a:gs>
                    <a:gs pos="0">
                      <a:srgbClr val="2B348E"/>
                    </a:gs>
                  </a:gsLst>
                  <a:lin ang="4800000" scaled="0"/>
                </a:gradFill>
                <a:latin typeface="Arial"/>
                <a:ea typeface="+mn-ea"/>
                <a:cs typeface="+mn-cs"/>
              </a:rPr>
              <a:t>for </a:t>
            </a:r>
            <a:r>
              <a:rPr lang="en-US" sz="3200" kern="1200" dirty="0">
                <a:gradFill>
                  <a:gsLst>
                    <a:gs pos="50000">
                      <a:srgbClr val="3F5CFF"/>
                    </a:gs>
                    <a:gs pos="100000">
                      <a:srgbClr val="00A1DA">
                        <a:lumMod val="75000"/>
                      </a:srgbClr>
                    </a:gs>
                    <a:gs pos="0">
                      <a:srgbClr val="2B348E"/>
                    </a:gs>
                  </a:gsLst>
                  <a:lin ang="4800000" scaled="0"/>
                </a:gradFill>
                <a:latin typeface="Arial"/>
                <a:ea typeface="+mn-ea"/>
                <a:cs typeface="+mn-cs"/>
              </a:rPr>
              <a:t>Mobile Access</a:t>
            </a:r>
          </a:p>
        </p:txBody>
      </p:sp>
      <p:sp>
        <p:nvSpPr>
          <p:cNvPr id="31" name="Oval 30"/>
          <p:cNvSpPr/>
          <p:nvPr/>
        </p:nvSpPr>
        <p:spPr>
          <a:xfrm>
            <a:off x="3553488" y="2695524"/>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8" name="Group 7"/>
          <p:cNvGrpSpPr/>
          <p:nvPr/>
        </p:nvGrpSpPr>
        <p:grpSpPr>
          <a:xfrm>
            <a:off x="3972721" y="3152182"/>
            <a:ext cx="1230765" cy="1051446"/>
            <a:chOff x="2829358" y="1627112"/>
            <a:chExt cx="1566910" cy="1338616"/>
          </a:xfrm>
        </p:grpSpPr>
        <p:grpSp>
          <p:nvGrpSpPr>
            <p:cNvPr id="2"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spTree>
    <p:extLst>
      <p:ext uri="{BB962C8B-B14F-4D97-AF65-F5344CB8AC3E}">
        <p14:creationId xmlns:mc="http://schemas.openxmlformats.org/markup-compatibility/2006" xmlns:mv="urn:schemas-microsoft-com:mac:vml" xmlns:p14="http://schemas.microsoft.com/office/powerpoint/2010/main" xmlns="" val="31362210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sp>
        <p:nvSpPr>
          <p:cNvPr id="19" name="Rectangle 18"/>
          <p:cNvSpPr/>
          <p:nvPr/>
        </p:nvSpPr>
        <p:spPr>
          <a:xfrm>
            <a:off x="-3" y="0"/>
            <a:ext cx="9143997" cy="6858000"/>
          </a:xfrm>
          <a:prstGeom prst="rect">
            <a:avLst/>
          </a:prstGeom>
          <a:gradFill flip="none" rotWithShape="1">
            <a:gsLst>
              <a:gs pos="21000">
                <a:schemeClr val="tx1"/>
              </a:gs>
              <a:gs pos="100000">
                <a:srgbClr val="0096D6">
                  <a:shade val="100000"/>
                  <a:satMod val="115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8E909E"/>
              </a:solidFill>
            </a:endParaRPr>
          </a:p>
        </p:txBody>
      </p:sp>
      <p:sp>
        <p:nvSpPr>
          <p:cNvPr id="3" name="Title 2"/>
          <p:cNvSpPr>
            <a:spLocks noGrp="1"/>
          </p:cNvSpPr>
          <p:nvPr>
            <p:ph type="title"/>
          </p:nvPr>
        </p:nvSpPr>
        <p:spPr/>
        <p:txBody>
          <a:bodyPr/>
          <a:lstStyle/>
          <a:p>
            <a:pPr fontAlgn="auto">
              <a:spcAft>
                <a:spcPts val="0"/>
              </a:spcAft>
              <a:defRPr/>
            </a:pPr>
            <a:r>
              <a:rPr/>
              <a:t>What </a:t>
            </a:r>
            <a:r>
              <a:rPr smtClean="0"/>
              <a:t>If </a:t>
            </a:r>
            <a:r>
              <a:rPr/>
              <a:t>Y</a:t>
            </a:r>
            <a:r>
              <a:rPr smtClean="0"/>
              <a:t>ou </a:t>
            </a:r>
            <a:r>
              <a:rPr/>
              <a:t>C</a:t>
            </a:r>
            <a:r>
              <a:rPr smtClean="0"/>
              <a:t>ould </a:t>
            </a:r>
            <a:r>
              <a:rPr/>
              <a:t>S</a:t>
            </a:r>
            <a:r>
              <a:rPr smtClean="0"/>
              <a:t>olve It All?</a:t>
            </a:r>
            <a:endParaRPr/>
          </a:p>
        </p:txBody>
      </p:sp>
      <p:sp>
        <p:nvSpPr>
          <p:cNvPr id="4" name="Text Placeholder 3"/>
          <p:cNvSpPr>
            <a:spLocks noGrp="1"/>
          </p:cNvSpPr>
          <p:nvPr>
            <p:ph type="body" sz="quarter" idx="11"/>
          </p:nvPr>
        </p:nvSpPr>
        <p:spPr>
          <a:xfrm>
            <a:off x="228600" y="1050925"/>
            <a:ext cx="8610600" cy="457200"/>
          </a:xfrm>
        </p:spPr>
        <p:txBody>
          <a:bodyPr/>
          <a:lstStyle/>
          <a:p>
            <a:pPr eaLnBrk="1" hangingPunct="1">
              <a:buFont typeface="Arial" pitchFamily="34" charset="0"/>
              <a:buNone/>
              <a:defRPr/>
            </a:pPr>
            <a:r>
              <a:rPr sz="2400" smtClean="0"/>
              <a:t>CEO Aspirations, CIO Imperatives and End-User Requirements</a:t>
            </a:r>
          </a:p>
        </p:txBody>
      </p:sp>
      <p:sp>
        <p:nvSpPr>
          <p:cNvPr id="20" name="Rectangle 19"/>
          <p:cNvSpPr>
            <a:spLocks noChangeArrowheads="1"/>
          </p:cNvSpPr>
          <p:nvPr/>
        </p:nvSpPr>
        <p:spPr bwMode="auto">
          <a:xfrm flipH="1">
            <a:off x="0" y="1811338"/>
            <a:ext cx="9144000" cy="1266825"/>
          </a:xfrm>
          <a:prstGeom prst="rect">
            <a:avLst/>
          </a:prstGeom>
          <a:gradFill rotWithShape="0">
            <a:gsLst>
              <a:gs pos="0">
                <a:srgbClr val="FFFFFF">
                  <a:alpha val="45999"/>
                </a:srgbClr>
              </a:gs>
              <a:gs pos="100000">
                <a:srgbClr val="0096D6">
                  <a:alpha val="0"/>
                </a:srgbClr>
              </a:gs>
            </a:gsLst>
            <a:lin ang="0"/>
          </a:gradFill>
          <a:ln w="25400">
            <a:noFill/>
            <a:miter lim="800000"/>
            <a:headEnd/>
            <a:tailEnd/>
          </a:ln>
          <a:effectLst>
            <a:outerShdw dist="38100" dir="5400000" algn="t" rotWithShape="0">
              <a:srgbClr val="808080">
                <a:alpha val="39999"/>
              </a:srgbClr>
            </a:outerShdw>
          </a:effectLst>
        </p:spPr>
        <p:txBody>
          <a:bodyPr anchor="ctr"/>
          <a:lstStyle/>
          <a:p>
            <a:pPr algn="ctr" fontAlgn="auto">
              <a:spcBef>
                <a:spcPts val="0"/>
              </a:spcBef>
              <a:spcAft>
                <a:spcPts val="0"/>
              </a:spcAft>
              <a:defRPr/>
            </a:pPr>
            <a:endParaRPr lang="en-US" dirty="0">
              <a:solidFill>
                <a:srgbClr val="FFFFFF"/>
              </a:solidFill>
              <a:latin typeface="Arial"/>
              <a:ea typeface="+mn-ea"/>
            </a:endParaRPr>
          </a:p>
        </p:txBody>
      </p:sp>
      <p:sp>
        <p:nvSpPr>
          <p:cNvPr id="21" name="Rectangle 20"/>
          <p:cNvSpPr>
            <a:spLocks noChangeArrowheads="1"/>
          </p:cNvSpPr>
          <p:nvPr/>
        </p:nvSpPr>
        <p:spPr bwMode="auto">
          <a:xfrm flipH="1">
            <a:off x="0" y="3487738"/>
            <a:ext cx="9144000" cy="1265237"/>
          </a:xfrm>
          <a:prstGeom prst="rect">
            <a:avLst/>
          </a:prstGeom>
          <a:gradFill rotWithShape="0">
            <a:gsLst>
              <a:gs pos="0">
                <a:srgbClr val="FFFFFF">
                  <a:alpha val="45999"/>
                </a:srgbClr>
              </a:gs>
              <a:gs pos="100000">
                <a:srgbClr val="0096D6">
                  <a:alpha val="0"/>
                </a:srgbClr>
              </a:gs>
            </a:gsLst>
            <a:lin ang="0"/>
          </a:gradFill>
          <a:ln w="25400">
            <a:noFill/>
            <a:miter lim="800000"/>
            <a:headEnd/>
            <a:tailEnd/>
          </a:ln>
          <a:effectLst>
            <a:outerShdw dist="38100" dir="5400000" algn="t" rotWithShape="0">
              <a:srgbClr val="808080">
                <a:alpha val="39999"/>
              </a:srgbClr>
            </a:outerShdw>
          </a:effectLst>
        </p:spPr>
        <p:txBody>
          <a:bodyPr anchor="ctr"/>
          <a:lstStyle/>
          <a:p>
            <a:pPr algn="ctr" fontAlgn="auto">
              <a:spcBef>
                <a:spcPts val="0"/>
              </a:spcBef>
              <a:spcAft>
                <a:spcPts val="0"/>
              </a:spcAft>
              <a:defRPr/>
            </a:pPr>
            <a:endParaRPr lang="en-US" dirty="0">
              <a:solidFill>
                <a:srgbClr val="FFFFFF"/>
              </a:solidFill>
              <a:latin typeface="Arial"/>
              <a:ea typeface="+mn-ea"/>
            </a:endParaRPr>
          </a:p>
        </p:txBody>
      </p:sp>
      <p:sp>
        <p:nvSpPr>
          <p:cNvPr id="22" name="Rectangle 21"/>
          <p:cNvSpPr>
            <a:spLocks noChangeArrowheads="1"/>
          </p:cNvSpPr>
          <p:nvPr/>
        </p:nvSpPr>
        <p:spPr bwMode="auto">
          <a:xfrm flipH="1">
            <a:off x="0" y="5151438"/>
            <a:ext cx="9144000" cy="1266825"/>
          </a:xfrm>
          <a:prstGeom prst="rect">
            <a:avLst/>
          </a:prstGeom>
          <a:gradFill rotWithShape="0">
            <a:gsLst>
              <a:gs pos="0">
                <a:srgbClr val="FFFFFF">
                  <a:alpha val="45999"/>
                </a:srgbClr>
              </a:gs>
              <a:gs pos="100000">
                <a:srgbClr val="0096D6">
                  <a:alpha val="0"/>
                </a:srgbClr>
              </a:gs>
            </a:gsLst>
            <a:lin ang="0"/>
          </a:gradFill>
          <a:ln w="25400">
            <a:noFill/>
            <a:miter lim="800000"/>
            <a:headEnd/>
            <a:tailEnd/>
          </a:ln>
          <a:effectLst>
            <a:outerShdw dist="38100" dir="5400000" algn="t" rotWithShape="0">
              <a:srgbClr val="808080">
                <a:alpha val="39999"/>
              </a:srgbClr>
            </a:outerShdw>
          </a:effectLst>
        </p:spPr>
        <p:txBody>
          <a:bodyPr anchor="ctr"/>
          <a:lstStyle/>
          <a:p>
            <a:pPr algn="ctr" fontAlgn="auto">
              <a:spcBef>
                <a:spcPts val="0"/>
              </a:spcBef>
              <a:spcAft>
                <a:spcPts val="0"/>
              </a:spcAft>
              <a:defRPr/>
            </a:pPr>
            <a:endParaRPr lang="en-US" dirty="0">
              <a:solidFill>
                <a:srgbClr val="FFFFFF"/>
              </a:solidFill>
              <a:latin typeface="Arial"/>
              <a:ea typeface="+mn-ea"/>
            </a:endParaRPr>
          </a:p>
        </p:txBody>
      </p:sp>
      <p:pic>
        <p:nvPicPr>
          <p:cNvPr id="18" name="Picture 4"/>
          <p:cNvPicPr>
            <a:picLocks noChangeAspect="1" noChangeArrowheads="1"/>
          </p:cNvPicPr>
          <p:nvPr/>
        </p:nvPicPr>
        <p:blipFill>
          <a:blip r:embed="rId4" cstate="print"/>
          <a:srcRect/>
          <a:stretch>
            <a:fillRect/>
          </a:stretch>
        </p:blipFill>
        <p:spPr bwMode="auto">
          <a:xfrm>
            <a:off x="649288" y="1428750"/>
            <a:ext cx="4405312" cy="5424488"/>
          </a:xfrm>
          <a:prstGeom prst="rect">
            <a:avLst/>
          </a:prstGeom>
          <a:noFill/>
          <a:ln w="9525">
            <a:noFill/>
            <a:miter lim="800000"/>
            <a:headEnd/>
            <a:tailEnd/>
          </a:ln>
        </p:spPr>
      </p:pic>
      <p:pic>
        <p:nvPicPr>
          <p:cNvPr id="6" name="Picture 2" descr="C:\Projects\current\11-0485 Celeste Fetsch\art\jpg-png\ciofront3.png"/>
          <p:cNvPicPr>
            <a:picLocks noChangeAspect="1" noChangeArrowheads="1"/>
          </p:cNvPicPr>
          <p:nvPr/>
        </p:nvPicPr>
        <p:blipFill>
          <a:blip r:embed="rId5" cstate="print"/>
          <a:srcRect/>
          <a:stretch>
            <a:fillRect/>
          </a:stretch>
        </p:blipFill>
        <p:spPr bwMode="auto">
          <a:xfrm>
            <a:off x="3175" y="1708150"/>
            <a:ext cx="3027363" cy="5149850"/>
          </a:xfrm>
          <a:prstGeom prst="rect">
            <a:avLst/>
          </a:prstGeom>
          <a:noFill/>
          <a:ln w="9525">
            <a:noFill/>
            <a:miter lim="800000"/>
            <a:headEnd/>
            <a:tailEnd/>
          </a:ln>
          <a:effectLst>
            <a:outerShdw sx="102000" sy="102000" algn="ctr" rotWithShape="0">
              <a:srgbClr val="808080">
                <a:alpha val="39999"/>
              </a:srgbClr>
            </a:outerShdw>
          </a:effectLst>
        </p:spPr>
      </p:pic>
      <p:sp>
        <p:nvSpPr>
          <p:cNvPr id="23" name="TextBox 22"/>
          <p:cNvSpPr txBox="1"/>
          <p:nvPr/>
        </p:nvSpPr>
        <p:spPr>
          <a:xfrm>
            <a:off x="4034972" y="2001086"/>
            <a:ext cx="5079994" cy="1200329"/>
          </a:xfrm>
          <a:prstGeom prst="rect">
            <a:avLst/>
          </a:prstGeom>
          <a:noFill/>
        </p:spPr>
        <p:txBody>
          <a:bodyPr>
            <a:spAutoFit/>
          </a:bodyPr>
          <a:lstStyle/>
          <a:p>
            <a:pPr fontAlgn="auto">
              <a:spcBef>
                <a:spcPts val="0"/>
              </a:spcBef>
              <a:spcAft>
                <a:spcPts val="0"/>
              </a:spcAft>
              <a:defRPr/>
            </a:pPr>
            <a:r>
              <a:rPr lang="en-US" dirty="0">
                <a:solidFill>
                  <a:srgbClr val="212227">
                    <a:lumMod val="90000"/>
                    <a:lumOff val="10000"/>
                  </a:srgbClr>
                </a:solidFill>
                <a:latin typeface="Arial"/>
                <a:ea typeface="+mn-ea"/>
              </a:rPr>
              <a:t>What if I could speed innovation by opening my network and collaborating with customers and partners…</a:t>
            </a:r>
            <a:br>
              <a:rPr lang="en-US" dirty="0">
                <a:solidFill>
                  <a:srgbClr val="212227">
                    <a:lumMod val="90000"/>
                    <a:lumOff val="10000"/>
                  </a:srgbClr>
                </a:solidFill>
                <a:latin typeface="Arial"/>
                <a:ea typeface="+mn-ea"/>
              </a:rPr>
            </a:br>
            <a:r>
              <a:rPr lang="en-US" b="1" dirty="0">
                <a:gradFill flip="none" rotWithShape="1">
                  <a:gsLst>
                    <a:gs pos="0">
                      <a:srgbClr val="7322C4">
                        <a:lumMod val="50000"/>
                        <a:shade val="30000"/>
                        <a:satMod val="115000"/>
                      </a:srgbClr>
                    </a:gs>
                    <a:gs pos="50000">
                      <a:srgbClr val="7322C4">
                        <a:lumMod val="50000"/>
                        <a:shade val="67500"/>
                        <a:satMod val="115000"/>
                      </a:srgbClr>
                    </a:gs>
                    <a:gs pos="100000">
                      <a:srgbClr val="7322C4">
                        <a:lumMod val="50000"/>
                        <a:shade val="100000"/>
                        <a:satMod val="115000"/>
                      </a:srgbClr>
                    </a:gs>
                  </a:gsLst>
                  <a:lin ang="16200000" scaled="1"/>
                  <a:tileRect/>
                </a:gradFill>
                <a:latin typeface="Arial"/>
                <a:ea typeface="+mn-ea"/>
              </a:rPr>
              <a:t>While lowering IT cost and complexity?</a:t>
            </a:r>
          </a:p>
        </p:txBody>
      </p:sp>
      <p:sp>
        <p:nvSpPr>
          <p:cNvPr id="24" name="TextBox 23"/>
          <p:cNvSpPr txBox="1"/>
          <p:nvPr/>
        </p:nvSpPr>
        <p:spPr>
          <a:xfrm>
            <a:off x="4718954" y="3625743"/>
            <a:ext cx="4599214" cy="923330"/>
          </a:xfrm>
          <a:prstGeom prst="rect">
            <a:avLst/>
          </a:prstGeom>
          <a:noFill/>
        </p:spPr>
        <p:txBody>
          <a:bodyPr>
            <a:spAutoFit/>
          </a:bodyPr>
          <a:lstStyle/>
          <a:p>
            <a:pPr fontAlgn="auto">
              <a:spcBef>
                <a:spcPts val="0"/>
              </a:spcBef>
              <a:spcAft>
                <a:spcPts val="0"/>
              </a:spcAft>
              <a:defRPr/>
            </a:pPr>
            <a:r>
              <a:rPr lang="en-US" dirty="0">
                <a:solidFill>
                  <a:srgbClr val="212227">
                    <a:lumMod val="90000"/>
                    <a:lumOff val="10000"/>
                  </a:srgbClr>
                </a:solidFill>
                <a:latin typeface="Arial"/>
                <a:ea typeface="+mn-ea"/>
              </a:rPr>
              <a:t>What if I could let my employees have greater freedom and choice….</a:t>
            </a:r>
          </a:p>
          <a:p>
            <a:pPr fontAlgn="auto">
              <a:spcBef>
                <a:spcPts val="0"/>
              </a:spcBef>
              <a:spcAft>
                <a:spcPts val="0"/>
              </a:spcAft>
              <a:defRPr/>
            </a:pPr>
            <a:r>
              <a:rPr lang="en-US" b="1" dirty="0">
                <a:gradFill flip="none" rotWithShape="1">
                  <a:gsLst>
                    <a:gs pos="0">
                      <a:srgbClr val="7322C4">
                        <a:lumMod val="50000"/>
                        <a:shade val="30000"/>
                        <a:satMod val="115000"/>
                      </a:srgbClr>
                    </a:gs>
                    <a:gs pos="50000">
                      <a:srgbClr val="7322C4">
                        <a:lumMod val="50000"/>
                        <a:shade val="67500"/>
                        <a:satMod val="115000"/>
                      </a:srgbClr>
                    </a:gs>
                    <a:gs pos="100000">
                      <a:srgbClr val="7322C4">
                        <a:lumMod val="50000"/>
                        <a:shade val="100000"/>
                        <a:satMod val="115000"/>
                      </a:srgbClr>
                    </a:gs>
                  </a:gsLst>
                  <a:lin ang="16200000" scaled="1"/>
                  <a:tileRect/>
                </a:gradFill>
                <a:latin typeface="Arial"/>
                <a:ea typeface="+mn-ea"/>
              </a:rPr>
              <a:t>While protecting Intellectual Property?</a:t>
            </a:r>
          </a:p>
        </p:txBody>
      </p:sp>
      <p:sp>
        <p:nvSpPr>
          <p:cNvPr id="25" name="TextBox 24"/>
          <p:cNvSpPr txBox="1"/>
          <p:nvPr/>
        </p:nvSpPr>
        <p:spPr>
          <a:xfrm>
            <a:off x="4849586" y="5181555"/>
            <a:ext cx="4425040" cy="1200329"/>
          </a:xfrm>
          <a:prstGeom prst="rect">
            <a:avLst/>
          </a:prstGeom>
          <a:noFill/>
        </p:spPr>
        <p:txBody>
          <a:bodyPr>
            <a:spAutoFit/>
          </a:bodyPr>
          <a:lstStyle/>
          <a:p>
            <a:pPr fontAlgn="auto">
              <a:spcBef>
                <a:spcPts val="0"/>
              </a:spcBef>
              <a:spcAft>
                <a:spcPts val="0"/>
              </a:spcAft>
              <a:defRPr/>
            </a:pPr>
            <a:r>
              <a:rPr lang="en-US" dirty="0">
                <a:solidFill>
                  <a:srgbClr val="212227">
                    <a:lumMod val="90000"/>
                    <a:lumOff val="10000"/>
                  </a:srgbClr>
                </a:solidFill>
                <a:latin typeface="Arial"/>
                <a:ea typeface="+mn-ea"/>
              </a:rPr>
              <a:t>What if I could let my team work their way…</a:t>
            </a:r>
          </a:p>
          <a:p>
            <a:pPr fontAlgn="auto">
              <a:spcBef>
                <a:spcPts val="0"/>
              </a:spcBef>
              <a:spcAft>
                <a:spcPts val="0"/>
              </a:spcAft>
              <a:defRPr/>
            </a:pPr>
            <a:r>
              <a:rPr lang="en-US" b="1" dirty="0">
                <a:gradFill flip="none" rotWithShape="1">
                  <a:gsLst>
                    <a:gs pos="0">
                      <a:srgbClr val="7322C4">
                        <a:lumMod val="50000"/>
                        <a:shade val="30000"/>
                        <a:satMod val="115000"/>
                      </a:srgbClr>
                    </a:gs>
                    <a:gs pos="50000">
                      <a:srgbClr val="7322C4">
                        <a:lumMod val="50000"/>
                        <a:shade val="67500"/>
                        <a:satMod val="115000"/>
                      </a:srgbClr>
                    </a:gs>
                    <a:gs pos="100000">
                      <a:srgbClr val="7322C4">
                        <a:lumMod val="50000"/>
                        <a:shade val="100000"/>
                        <a:satMod val="115000"/>
                      </a:srgbClr>
                    </a:gs>
                  </a:gsLst>
                  <a:lin ang="16200000" scaled="1"/>
                  <a:tileRect/>
                </a:gradFill>
                <a:latin typeface="Arial"/>
                <a:ea typeface="+mn-ea"/>
              </a:rPr>
              <a:t>Without compromising the way </a:t>
            </a:r>
            <a:br>
              <a:rPr lang="en-US" b="1" dirty="0">
                <a:gradFill flip="none" rotWithShape="1">
                  <a:gsLst>
                    <a:gs pos="0">
                      <a:srgbClr val="7322C4">
                        <a:lumMod val="50000"/>
                        <a:shade val="30000"/>
                        <a:satMod val="115000"/>
                      </a:srgbClr>
                    </a:gs>
                    <a:gs pos="50000">
                      <a:srgbClr val="7322C4">
                        <a:lumMod val="50000"/>
                        <a:shade val="67500"/>
                        <a:satMod val="115000"/>
                      </a:srgbClr>
                    </a:gs>
                    <a:gs pos="100000">
                      <a:srgbClr val="7322C4">
                        <a:lumMod val="50000"/>
                        <a:shade val="100000"/>
                        <a:satMod val="115000"/>
                      </a:srgbClr>
                    </a:gs>
                  </a:gsLst>
                  <a:lin ang="16200000" scaled="1"/>
                  <a:tileRect/>
                </a:gradFill>
                <a:latin typeface="Arial"/>
                <a:ea typeface="+mn-ea"/>
              </a:rPr>
            </a:br>
            <a:r>
              <a:rPr lang="en-US" b="1" dirty="0">
                <a:gradFill flip="none" rotWithShape="1">
                  <a:gsLst>
                    <a:gs pos="0">
                      <a:srgbClr val="7322C4">
                        <a:lumMod val="50000"/>
                        <a:shade val="30000"/>
                        <a:satMod val="115000"/>
                      </a:srgbClr>
                    </a:gs>
                    <a:gs pos="50000">
                      <a:srgbClr val="7322C4">
                        <a:lumMod val="50000"/>
                        <a:shade val="67500"/>
                        <a:satMod val="115000"/>
                      </a:srgbClr>
                    </a:gs>
                    <a:gs pos="100000">
                      <a:srgbClr val="7322C4">
                        <a:lumMod val="50000"/>
                        <a:shade val="100000"/>
                        <a:satMod val="115000"/>
                      </a:srgbClr>
                    </a:gs>
                  </a:gsLst>
                  <a:lin ang="16200000" scaled="1"/>
                  <a:tileRect/>
                </a:gradFill>
                <a:latin typeface="Arial"/>
                <a:ea typeface="+mn-ea"/>
              </a:rPr>
              <a:t>my business works?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800" fill="hold"/>
                                        <p:tgtEl>
                                          <p:spTgt spid="18"/>
                                        </p:tgtEl>
                                        <p:attrNameLst>
                                          <p:attrName>ppt_x</p:attrName>
                                        </p:attrNameLst>
                                      </p:cBhvr>
                                      <p:tavLst>
                                        <p:tav tm="0">
                                          <p:val>
                                            <p:strVal val="0-#ppt_w/2"/>
                                          </p:val>
                                        </p:tav>
                                        <p:tav tm="100000">
                                          <p:val>
                                            <p:strVal val="#ppt_x"/>
                                          </p:val>
                                        </p:tav>
                                      </p:tavLst>
                                    </p:anim>
                                    <p:anim calcmode="lin" valueType="num">
                                      <p:cBhvr additive="base">
                                        <p:cTn id="8" dur="8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smtClean="0"/>
              <a:t>Work, Your Way</a:t>
            </a:r>
            <a:endParaRPr/>
          </a:p>
        </p:txBody>
      </p:sp>
      <p:sp>
        <p:nvSpPr>
          <p:cNvPr id="6" name="Text Placeholder 5"/>
          <p:cNvSpPr>
            <a:spLocks noGrp="1"/>
          </p:cNvSpPr>
          <p:nvPr>
            <p:ph type="body" sz="quarter" idx="11"/>
          </p:nvPr>
        </p:nvSpPr>
        <p:spPr>
          <a:xfrm>
            <a:off x="228600" y="1050925"/>
            <a:ext cx="8610600" cy="457200"/>
          </a:xfrm>
        </p:spPr>
        <p:txBody>
          <a:bodyPr/>
          <a:lstStyle/>
          <a:p>
            <a:pPr eaLnBrk="1" hangingPunct="1">
              <a:buFont typeface="Arial" pitchFamily="34" charset="0"/>
              <a:buNone/>
              <a:defRPr/>
            </a:pPr>
            <a:r>
              <a:rPr smtClean="0"/>
              <a:t>The Cisco Vision for the Enterprise</a:t>
            </a:r>
          </a:p>
        </p:txBody>
      </p:sp>
      <p:grpSp>
        <p:nvGrpSpPr>
          <p:cNvPr id="2" name="Group 14"/>
          <p:cNvGrpSpPr>
            <a:grpSpLocks/>
          </p:cNvGrpSpPr>
          <p:nvPr/>
        </p:nvGrpSpPr>
        <p:grpSpPr bwMode="auto">
          <a:xfrm>
            <a:off x="230188" y="1554163"/>
            <a:ext cx="8682037" cy="1152525"/>
            <a:chOff x="230214" y="1554480"/>
            <a:chExt cx="8682138" cy="1152143"/>
          </a:xfrm>
        </p:grpSpPr>
        <p:sp>
          <p:nvSpPr>
            <p:cNvPr id="7" name="Rounded Rectangle 6"/>
            <p:cNvSpPr/>
            <p:nvPr/>
          </p:nvSpPr>
          <p:spPr>
            <a:xfrm>
              <a:off x="230214" y="1554480"/>
              <a:ext cx="8682138" cy="1152143"/>
            </a:xfrm>
            <a:prstGeom prst="roundRect">
              <a:avLst>
                <a:gd name="adj" fmla="val 2680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defTabSz="814388" eaLnBrk="0" hangingPunct="0">
                <a:lnSpc>
                  <a:spcPct val="90000"/>
                </a:lnSpc>
                <a:defRPr/>
              </a:pPr>
              <a:r>
                <a:rPr lang="en-US" sz="2000">
                  <a:solidFill>
                    <a:srgbClr val="FFFFFF"/>
                  </a:solidFill>
                  <a:latin typeface="Arial" pitchFamily="34" charset="0"/>
                </a:rPr>
                <a:t>Empowering Cisco Customers…</a:t>
              </a:r>
            </a:p>
          </p:txBody>
        </p:sp>
        <p:pic>
          <p:nvPicPr>
            <p:cNvPr id="38935" name="Picture 2" descr="C:\Users\dgill\Desktop\Pics\manu.jpg"/>
            <p:cNvPicPr>
              <a:picLocks noChangeAspect="1" noChangeArrowheads="1"/>
            </p:cNvPicPr>
            <p:nvPr/>
          </p:nvPicPr>
          <p:blipFill>
            <a:blip r:embed="rId3" cstate="print"/>
            <a:srcRect t="17896" b="20738"/>
            <a:stretch>
              <a:fillRect/>
            </a:stretch>
          </p:blipFill>
          <p:spPr bwMode="auto">
            <a:xfrm>
              <a:off x="6120256" y="1618488"/>
              <a:ext cx="2584831" cy="1024127"/>
            </a:xfrm>
            <a:prstGeom prst="rect">
              <a:avLst/>
            </a:prstGeom>
            <a:noFill/>
            <a:ln w="9525">
              <a:noFill/>
              <a:miter lim="800000"/>
              <a:headEnd/>
              <a:tailEnd/>
            </a:ln>
          </p:spPr>
        </p:pic>
      </p:grpSp>
      <p:grpSp>
        <p:nvGrpSpPr>
          <p:cNvPr id="3" name="Group 16"/>
          <p:cNvGrpSpPr>
            <a:grpSpLocks/>
          </p:cNvGrpSpPr>
          <p:nvPr/>
        </p:nvGrpSpPr>
        <p:grpSpPr bwMode="auto">
          <a:xfrm>
            <a:off x="230188" y="4037013"/>
            <a:ext cx="8682037" cy="1152525"/>
            <a:chOff x="230214" y="4037584"/>
            <a:chExt cx="8682138" cy="1152143"/>
          </a:xfrm>
        </p:grpSpPr>
        <p:sp>
          <p:nvSpPr>
            <p:cNvPr id="9" name="Rounded Rectangle 8"/>
            <p:cNvSpPr/>
            <p:nvPr/>
          </p:nvSpPr>
          <p:spPr>
            <a:xfrm>
              <a:off x="230214" y="4037584"/>
              <a:ext cx="8682138" cy="1152143"/>
            </a:xfrm>
            <a:prstGeom prst="roundRect">
              <a:avLst>
                <a:gd name="adj" fmla="val 2680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defTabSz="814388" eaLnBrk="0" hangingPunct="0">
                <a:lnSpc>
                  <a:spcPct val="90000"/>
                </a:lnSpc>
                <a:defRPr/>
              </a:pPr>
              <a:r>
                <a:rPr lang="en-US" sz="2000">
                  <a:solidFill>
                    <a:srgbClr val="FFFFFF"/>
                  </a:solidFill>
                  <a:latin typeface="Arial" pitchFamily="34" charset="0"/>
                </a:rPr>
                <a:t>…Through an Intelligent Network Platform</a:t>
              </a:r>
            </a:p>
          </p:txBody>
        </p:sp>
        <p:pic>
          <p:nvPicPr>
            <p:cNvPr id="38931" name="Picture 3" descr="C:\Users\dgill\Desktop\Pics\MAE00102.jpg"/>
            <p:cNvPicPr>
              <a:picLocks noChangeAspect="1" noChangeArrowheads="1"/>
            </p:cNvPicPr>
            <p:nvPr/>
          </p:nvPicPr>
          <p:blipFill>
            <a:blip r:embed="rId4" cstate="print"/>
            <a:srcRect t="34933" b="39375"/>
            <a:stretch>
              <a:fillRect/>
            </a:stretch>
          </p:blipFill>
          <p:spPr bwMode="auto">
            <a:xfrm>
              <a:off x="6035674" y="4156455"/>
              <a:ext cx="2669413" cy="914400"/>
            </a:xfrm>
            <a:prstGeom prst="rect">
              <a:avLst/>
            </a:prstGeom>
            <a:noFill/>
            <a:ln w="9525">
              <a:noFill/>
              <a:miter lim="800000"/>
              <a:headEnd/>
              <a:tailEnd/>
            </a:ln>
          </p:spPr>
        </p:pic>
      </p:grpSp>
      <p:grpSp>
        <p:nvGrpSpPr>
          <p:cNvPr id="4" name="Group 17"/>
          <p:cNvGrpSpPr>
            <a:grpSpLocks/>
          </p:cNvGrpSpPr>
          <p:nvPr/>
        </p:nvGrpSpPr>
        <p:grpSpPr bwMode="auto">
          <a:xfrm>
            <a:off x="230188" y="5278438"/>
            <a:ext cx="8682037" cy="1152525"/>
            <a:chOff x="230214" y="5279136"/>
            <a:chExt cx="8682138" cy="1152143"/>
          </a:xfrm>
        </p:grpSpPr>
        <p:sp>
          <p:nvSpPr>
            <p:cNvPr id="10" name="Rounded Rectangle 9"/>
            <p:cNvSpPr/>
            <p:nvPr/>
          </p:nvSpPr>
          <p:spPr>
            <a:xfrm>
              <a:off x="230214" y="5279136"/>
              <a:ext cx="8682138" cy="1152143"/>
            </a:xfrm>
            <a:prstGeom prst="roundRect">
              <a:avLst>
                <a:gd name="adj" fmla="val 2680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defTabSz="814388" eaLnBrk="0" hangingPunct="0">
                <a:lnSpc>
                  <a:spcPct val="90000"/>
                </a:lnSpc>
                <a:defRPr/>
              </a:pPr>
              <a:r>
                <a:rPr lang="en-US" sz="2000">
                  <a:solidFill>
                    <a:srgbClr val="FFFFFF"/>
                  </a:solidFill>
                  <a:latin typeface="Arial" pitchFamily="34" charset="0"/>
                </a:rPr>
                <a:t>…To Drive Profitable Growth</a:t>
              </a:r>
            </a:p>
            <a:p>
              <a:pPr algn="r" defTabSz="814388" eaLnBrk="0" hangingPunct="0">
                <a:lnSpc>
                  <a:spcPct val="90000"/>
                </a:lnSpc>
                <a:defRPr/>
              </a:pPr>
              <a:r>
                <a:rPr lang="en-US" sz="2000">
                  <a:solidFill>
                    <a:srgbClr val="FFFFFF"/>
                  </a:solidFill>
                  <a:latin typeface="Arial" pitchFamily="34" charset="0"/>
                </a:rPr>
                <a:t> and Increased Productivity</a:t>
              </a:r>
            </a:p>
          </p:txBody>
        </p:sp>
        <p:pic>
          <p:nvPicPr>
            <p:cNvPr id="38927" name="Picture 4" descr="C:\Users\dgill\Desktop\Pics\download-hires\HAG32860.jpg"/>
            <p:cNvPicPr>
              <a:picLocks noChangeAspect="1" noChangeArrowheads="1"/>
            </p:cNvPicPr>
            <p:nvPr/>
          </p:nvPicPr>
          <p:blipFill>
            <a:blip r:embed="rId5" cstate="print"/>
            <a:srcRect t="9859" b="43353"/>
            <a:stretch>
              <a:fillRect/>
            </a:stretch>
          </p:blipFill>
          <p:spPr bwMode="auto">
            <a:xfrm>
              <a:off x="469709" y="5361431"/>
              <a:ext cx="2639251" cy="987552"/>
            </a:xfrm>
            <a:prstGeom prst="rect">
              <a:avLst/>
            </a:prstGeom>
            <a:noFill/>
            <a:ln w="9525">
              <a:noFill/>
              <a:miter lim="800000"/>
              <a:headEnd/>
              <a:tailEnd/>
            </a:ln>
          </p:spPr>
        </p:pic>
      </p:grpSp>
      <p:grpSp>
        <p:nvGrpSpPr>
          <p:cNvPr id="11" name="Group 15"/>
          <p:cNvGrpSpPr>
            <a:grpSpLocks/>
          </p:cNvGrpSpPr>
          <p:nvPr/>
        </p:nvGrpSpPr>
        <p:grpSpPr bwMode="auto">
          <a:xfrm>
            <a:off x="230188" y="2795588"/>
            <a:ext cx="8682037" cy="1152525"/>
            <a:chOff x="230214" y="2796032"/>
            <a:chExt cx="8682138" cy="1152143"/>
          </a:xfrm>
        </p:grpSpPr>
        <p:sp>
          <p:nvSpPr>
            <p:cNvPr id="8" name="Rounded Rectangle 7"/>
            <p:cNvSpPr/>
            <p:nvPr/>
          </p:nvSpPr>
          <p:spPr>
            <a:xfrm>
              <a:off x="230214" y="2796032"/>
              <a:ext cx="8682138" cy="1152143"/>
            </a:xfrm>
            <a:prstGeom prst="roundRect">
              <a:avLst>
                <a:gd name="adj" fmla="val 2680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r" defTabSz="814388" eaLnBrk="0" hangingPunct="0">
                <a:lnSpc>
                  <a:spcPct val="90000"/>
                </a:lnSpc>
                <a:defRPr/>
              </a:pPr>
              <a:r>
                <a:rPr lang="en-US" sz="2000">
                  <a:solidFill>
                    <a:srgbClr val="FFFFFF"/>
                  </a:solidFill>
                  <a:latin typeface="Arial" pitchFamily="34" charset="0"/>
                </a:rPr>
                <a:t>…To Unify People and Resources</a:t>
              </a:r>
            </a:p>
          </p:txBody>
        </p:sp>
        <p:pic>
          <p:nvPicPr>
            <p:cNvPr id="38923" name="Picture 5" descr="C:\Users\dgill\Desktop\Pics\HAE16538.jpg"/>
            <p:cNvPicPr>
              <a:picLocks noChangeAspect="1" noChangeArrowheads="1"/>
            </p:cNvPicPr>
            <p:nvPr/>
          </p:nvPicPr>
          <p:blipFill>
            <a:blip r:embed="rId6" cstate="print"/>
            <a:srcRect t="21660" b="29723"/>
            <a:stretch>
              <a:fillRect/>
            </a:stretch>
          </p:blipFill>
          <p:spPr bwMode="auto">
            <a:xfrm>
              <a:off x="517652" y="2840736"/>
              <a:ext cx="2664460" cy="103632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smtClean="0"/>
              <a:t>The Cisco Unified Workspace</a:t>
            </a:r>
            <a:endParaRPr/>
          </a:p>
        </p:txBody>
      </p:sp>
      <p:sp>
        <p:nvSpPr>
          <p:cNvPr id="6" name="Text Placeholder 5"/>
          <p:cNvSpPr>
            <a:spLocks noGrp="1"/>
          </p:cNvSpPr>
          <p:nvPr>
            <p:ph type="body" sz="quarter" idx="11"/>
          </p:nvPr>
        </p:nvSpPr>
        <p:spPr>
          <a:xfrm>
            <a:off x="228600" y="1050925"/>
            <a:ext cx="8610600" cy="457200"/>
          </a:xfrm>
        </p:spPr>
        <p:txBody>
          <a:bodyPr/>
          <a:lstStyle/>
          <a:p>
            <a:pPr eaLnBrk="1" hangingPunct="1">
              <a:buFont typeface="Arial" pitchFamily="34" charset="0"/>
              <a:buNone/>
              <a:defRPr/>
            </a:pPr>
            <a:r>
              <a:rPr dirty="0" smtClean="0"/>
              <a:t>Delivering On the </a:t>
            </a:r>
            <a:r>
              <a:rPr dirty="0" smtClean="0"/>
              <a:t>Work-Your-Way </a:t>
            </a:r>
            <a:r>
              <a:rPr dirty="0" smtClean="0"/>
              <a:t>Vision</a:t>
            </a:r>
          </a:p>
        </p:txBody>
      </p:sp>
      <p:sp>
        <p:nvSpPr>
          <p:cNvPr id="9" name="Rounded Rectangle 8"/>
          <p:cNvSpPr/>
          <p:nvPr/>
        </p:nvSpPr>
        <p:spPr>
          <a:xfrm>
            <a:off x="463296" y="1566673"/>
            <a:ext cx="8132064" cy="688848"/>
          </a:xfrm>
          <a:prstGeom prst="roundRect">
            <a:avLst>
              <a:gd name="adj" fmla="val 26802"/>
            </a:avLst>
          </a:prstGeom>
          <a:gradFill flip="none" rotWithShape="1">
            <a:gsLst>
              <a:gs pos="0">
                <a:srgbClr val="552BBF"/>
              </a:gs>
              <a:gs pos="68000">
                <a:srgbClr val="025CE0"/>
              </a:gs>
              <a:gs pos="100000">
                <a:srgbClr val="176DEC"/>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r>
              <a:rPr lang="en-US" sz="2000">
                <a:solidFill>
                  <a:srgbClr val="FFFFFF"/>
                </a:solidFill>
                <a:latin typeface="Arial" pitchFamily="34" charset="0"/>
              </a:rPr>
              <a:t>The Cisco Unified Workspace</a:t>
            </a:r>
          </a:p>
          <a:p>
            <a:pPr algn="ctr" defTabSz="814388" eaLnBrk="0" hangingPunct="0">
              <a:lnSpc>
                <a:spcPct val="90000"/>
              </a:lnSpc>
              <a:defRPr/>
            </a:pPr>
            <a:r>
              <a:rPr lang="en-US">
                <a:solidFill>
                  <a:srgbClr val="FFFFFF"/>
                </a:solidFill>
                <a:latin typeface="Arial" pitchFamily="34" charset="0"/>
              </a:rPr>
              <a:t>A Framework for the Delivery of Smart Solutions</a:t>
            </a:r>
          </a:p>
        </p:txBody>
      </p:sp>
      <p:grpSp>
        <p:nvGrpSpPr>
          <p:cNvPr id="2" name="Group 13"/>
          <p:cNvGrpSpPr>
            <a:grpSpLocks/>
          </p:cNvGrpSpPr>
          <p:nvPr/>
        </p:nvGrpSpPr>
        <p:grpSpPr bwMode="auto">
          <a:xfrm>
            <a:off x="414338" y="2346325"/>
            <a:ext cx="5426075" cy="4116388"/>
            <a:chOff x="414528" y="2345743"/>
            <a:chExt cx="5425440" cy="4116589"/>
          </a:xfrm>
        </p:grpSpPr>
        <p:pic>
          <p:nvPicPr>
            <p:cNvPr id="39951" name="Picture 2" descr="C:\Users\dgill\Desktop\Pics\AM33585.jpg"/>
            <p:cNvPicPr>
              <a:picLocks noChangeAspect="1" noChangeArrowheads="1"/>
            </p:cNvPicPr>
            <p:nvPr/>
          </p:nvPicPr>
          <p:blipFill>
            <a:blip r:embed="rId3" cstate="print"/>
            <a:srcRect/>
            <a:stretch>
              <a:fillRect/>
            </a:stretch>
          </p:blipFill>
          <p:spPr bwMode="auto">
            <a:xfrm>
              <a:off x="414528" y="2908894"/>
              <a:ext cx="2621280" cy="3542324"/>
            </a:xfrm>
            <a:prstGeom prst="rect">
              <a:avLst/>
            </a:prstGeom>
            <a:noFill/>
            <a:ln w="9525">
              <a:noFill/>
              <a:miter lim="800000"/>
              <a:headEnd/>
              <a:tailEnd/>
            </a:ln>
          </p:spPr>
        </p:pic>
        <p:sp>
          <p:nvSpPr>
            <p:cNvPr id="11" name="TextBox 10"/>
            <p:cNvSpPr txBox="1"/>
            <p:nvPr/>
          </p:nvSpPr>
          <p:spPr>
            <a:xfrm>
              <a:off x="414528" y="2890283"/>
              <a:ext cx="2609545" cy="646144"/>
            </a:xfrm>
            <a:prstGeom prst="rect">
              <a:avLst/>
            </a:prstGeom>
            <a:gradFill flip="none" rotWithShape="1">
              <a:gsLst>
                <a:gs pos="0">
                  <a:srgbClr val="000000">
                    <a:alpha val="32000"/>
                  </a:srgbClr>
                </a:gs>
                <a:gs pos="100000">
                  <a:srgbClr val="000000">
                    <a:alpha val="51000"/>
                  </a:srgbClr>
                </a:gs>
              </a:gsLst>
              <a:lin ang="5400000" scaled="1"/>
              <a:tileRect/>
            </a:gradFill>
          </p:spPr>
          <p:txBody>
            <a:bodyPr>
              <a:spAutoFit/>
            </a:bodyPr>
            <a:lstStyle/>
            <a:p>
              <a:pPr algn="ctr">
                <a:defRPr/>
              </a:pPr>
              <a:r>
                <a:rPr lang="en-US" b="1">
                  <a:effectLst>
                    <a:outerShdw blurRad="38100" dist="38100" dir="2700000" algn="tl">
                      <a:srgbClr val="452298"/>
                    </a:outerShdw>
                  </a:effectLst>
                  <a:latin typeface="Arial" pitchFamily="34" charset="0"/>
                </a:rPr>
                <a:t>Cisco VXI Smart Solution</a:t>
              </a:r>
            </a:p>
          </p:txBody>
        </p:sp>
        <p:pic>
          <p:nvPicPr>
            <p:cNvPr id="39953" name="Picture 3" descr="C:\Users\dgill\Desktop\Pics\download-hires\HAE08674.jpg"/>
            <p:cNvPicPr>
              <a:picLocks noChangeAspect="1" noChangeArrowheads="1"/>
            </p:cNvPicPr>
            <p:nvPr/>
          </p:nvPicPr>
          <p:blipFill>
            <a:blip r:embed="rId4" cstate="print"/>
            <a:srcRect r="42999"/>
            <a:stretch>
              <a:fillRect/>
            </a:stretch>
          </p:blipFill>
          <p:spPr bwMode="auto">
            <a:xfrm>
              <a:off x="3060192" y="2804732"/>
              <a:ext cx="2779776" cy="3657600"/>
            </a:xfrm>
            <a:prstGeom prst="rect">
              <a:avLst/>
            </a:prstGeom>
            <a:noFill/>
            <a:ln w="9525">
              <a:noFill/>
              <a:miter lim="800000"/>
              <a:headEnd/>
              <a:tailEnd/>
            </a:ln>
          </p:spPr>
        </p:pic>
        <p:sp>
          <p:nvSpPr>
            <p:cNvPr id="12" name="TextBox 11"/>
            <p:cNvSpPr txBox="1"/>
            <p:nvPr/>
          </p:nvSpPr>
          <p:spPr>
            <a:xfrm>
              <a:off x="3011374" y="2895045"/>
              <a:ext cx="2815895" cy="603279"/>
            </a:xfrm>
            <a:prstGeom prst="rect">
              <a:avLst/>
            </a:prstGeom>
            <a:gradFill flip="none" rotWithShape="1">
              <a:gsLst>
                <a:gs pos="0">
                  <a:srgbClr val="000000">
                    <a:alpha val="32000"/>
                  </a:srgbClr>
                </a:gs>
                <a:gs pos="100000">
                  <a:srgbClr val="000000">
                    <a:alpha val="51000"/>
                  </a:srgbClr>
                </a:gs>
              </a:gsLst>
              <a:lin ang="5400000" scaled="1"/>
              <a:tileRect/>
            </a:gradFill>
          </p:spPr>
          <p:txBody>
            <a:bodyPr/>
            <a:lstStyle/>
            <a:p>
              <a:pPr algn="ctr">
                <a:defRPr/>
              </a:pPr>
              <a:r>
                <a:rPr lang="en-US" b="1">
                  <a:effectLst>
                    <a:outerShdw blurRad="38100" dist="38100" dir="2700000" algn="tl">
                      <a:srgbClr val="452298"/>
                    </a:outerShdw>
                  </a:effectLst>
                  <a:latin typeface="Arial" pitchFamily="34" charset="0"/>
                </a:rPr>
                <a:t>Cisco BYOD Smart Solution</a:t>
              </a:r>
            </a:p>
          </p:txBody>
        </p:sp>
        <p:sp>
          <p:nvSpPr>
            <p:cNvPr id="4" name="Round Same Side Corner Rectangle 3"/>
            <p:cNvSpPr/>
            <p:nvPr/>
          </p:nvSpPr>
          <p:spPr>
            <a:xfrm>
              <a:off x="414528" y="2345743"/>
              <a:ext cx="5425440" cy="558827"/>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r>
                <a:rPr lang="en-US">
                  <a:latin typeface="Arial" pitchFamily="34" charset="0"/>
                </a:rPr>
                <a:t>Technology Smart Solutions</a:t>
              </a:r>
            </a:p>
          </p:txBody>
        </p:sp>
      </p:grpSp>
      <p:grpSp>
        <p:nvGrpSpPr>
          <p:cNvPr id="3" name="Group 14"/>
          <p:cNvGrpSpPr>
            <a:grpSpLocks/>
          </p:cNvGrpSpPr>
          <p:nvPr/>
        </p:nvGrpSpPr>
        <p:grpSpPr bwMode="auto">
          <a:xfrm>
            <a:off x="5846763" y="2327275"/>
            <a:ext cx="2784475" cy="4116388"/>
            <a:chOff x="5846064" y="2327455"/>
            <a:chExt cx="2785872" cy="4115303"/>
          </a:xfrm>
        </p:grpSpPr>
        <p:pic>
          <p:nvPicPr>
            <p:cNvPr id="39948" name="Picture 1" descr="C:\Users\dgill\Desktop\Pics\HAJ58587.jpg"/>
            <p:cNvPicPr>
              <a:picLocks noChangeAspect="1" noChangeArrowheads="1"/>
            </p:cNvPicPr>
            <p:nvPr/>
          </p:nvPicPr>
          <p:blipFill>
            <a:blip r:embed="rId5" cstate="print"/>
            <a:srcRect l="15764" r="41035"/>
            <a:stretch>
              <a:fillRect/>
            </a:stretch>
          </p:blipFill>
          <p:spPr bwMode="auto">
            <a:xfrm>
              <a:off x="5852160" y="2840736"/>
              <a:ext cx="2767584" cy="3602022"/>
            </a:xfrm>
            <a:prstGeom prst="rect">
              <a:avLst/>
            </a:prstGeom>
            <a:noFill/>
            <a:ln w="9525">
              <a:noFill/>
              <a:miter lim="800000"/>
              <a:headEnd/>
              <a:tailEnd/>
            </a:ln>
          </p:spPr>
        </p:pic>
        <p:sp>
          <p:nvSpPr>
            <p:cNvPr id="13" name="TextBox 12"/>
            <p:cNvSpPr txBox="1"/>
            <p:nvPr/>
          </p:nvSpPr>
          <p:spPr>
            <a:xfrm>
              <a:off x="5846064" y="2840083"/>
              <a:ext cx="2785872" cy="671335"/>
            </a:xfrm>
            <a:prstGeom prst="rect">
              <a:avLst/>
            </a:prstGeom>
            <a:gradFill flip="none" rotWithShape="1">
              <a:gsLst>
                <a:gs pos="0">
                  <a:srgbClr val="000000">
                    <a:alpha val="32000"/>
                  </a:srgbClr>
                </a:gs>
                <a:gs pos="100000">
                  <a:srgbClr val="000000">
                    <a:alpha val="51000"/>
                  </a:srgbClr>
                </a:gs>
              </a:gsLst>
              <a:lin ang="5400000" scaled="1"/>
              <a:tileRect/>
            </a:gradFill>
          </p:spPr>
          <p:txBody>
            <a:bodyPr/>
            <a:lstStyle/>
            <a:p>
              <a:pPr algn="ctr">
                <a:defRPr/>
              </a:pPr>
              <a:r>
                <a:rPr lang="en-US" b="1">
                  <a:effectLst>
                    <a:outerShdw blurRad="38100" dist="38100" dir="2700000" algn="tl">
                      <a:srgbClr val="452298"/>
                    </a:outerShdw>
                  </a:effectLst>
                  <a:latin typeface="Arial" pitchFamily="34" charset="0"/>
                </a:rPr>
                <a:t>Cisco Remote Expert Smart Solution</a:t>
              </a:r>
            </a:p>
          </p:txBody>
        </p:sp>
        <p:sp>
          <p:nvSpPr>
            <p:cNvPr id="7" name="Round Same Side Corner Rectangle 6"/>
            <p:cNvSpPr/>
            <p:nvPr/>
          </p:nvSpPr>
          <p:spPr>
            <a:xfrm>
              <a:off x="5852417" y="2327455"/>
              <a:ext cx="2779519" cy="558653"/>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r>
                <a:rPr lang="en-US">
                  <a:latin typeface="Arial" pitchFamily="34" charset="0"/>
                </a:rPr>
                <a:t>Business Smart Solutions</a:t>
              </a:r>
            </a:p>
          </p:txBody>
        </p:sp>
      </p:grpSp>
      <p:sp>
        <p:nvSpPr>
          <p:cNvPr id="17" name="Rounded Rectangle 16"/>
          <p:cNvSpPr/>
          <p:nvPr/>
        </p:nvSpPr>
        <p:spPr>
          <a:xfrm>
            <a:off x="3072384" y="5913120"/>
            <a:ext cx="2731008" cy="536447"/>
          </a:xfrm>
          <a:prstGeom prst="roundRect">
            <a:avLst>
              <a:gd name="adj" fmla="val 26802"/>
            </a:avLst>
          </a:prstGeom>
          <a:gradFill flip="none" rotWithShape="1">
            <a:gsLst>
              <a:gs pos="0">
                <a:srgbClr val="552BBF">
                  <a:alpha val="50000"/>
                </a:srgbClr>
              </a:gs>
              <a:gs pos="68000">
                <a:srgbClr val="025CE0">
                  <a:alpha val="50000"/>
                </a:srgbClr>
              </a:gs>
              <a:gs pos="100000">
                <a:srgbClr val="176DEC">
                  <a:alpha val="50000"/>
                </a:srgbClr>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r>
              <a:rPr lang="en-US" sz="2000" dirty="0">
                <a:solidFill>
                  <a:srgbClr val="FFFFFF"/>
                </a:solidFill>
                <a:latin typeface="Arial" pitchFamily="34" charset="0"/>
              </a:rPr>
              <a:t>This Presentation’s Focus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dirty="0" err="1"/>
              <a:t>BYOD</a:t>
            </a:r>
            <a:r>
              <a:rPr dirty="0"/>
              <a:t> </a:t>
            </a:r>
            <a:r>
              <a:rPr dirty="0" smtClean="0"/>
              <a:t>Is </a:t>
            </a:r>
            <a:r>
              <a:rPr dirty="0"/>
              <a:t>Just the Tip of the Iceberg</a:t>
            </a:r>
          </a:p>
        </p:txBody>
      </p:sp>
      <p:sp>
        <p:nvSpPr>
          <p:cNvPr id="5" name="Isosceles Triangle 4"/>
          <p:cNvSpPr>
            <a:spLocks noChangeArrowheads="1"/>
          </p:cNvSpPr>
          <p:nvPr/>
        </p:nvSpPr>
        <p:spPr bwMode="auto">
          <a:xfrm>
            <a:off x="0" y="1169988"/>
            <a:ext cx="9144000" cy="5688012"/>
          </a:xfrm>
          <a:prstGeom prst="triangle">
            <a:avLst>
              <a:gd name="adj" fmla="val 49765"/>
            </a:avLst>
          </a:prstGeom>
          <a:gradFill flip="none" rotWithShape="1">
            <a:gsLst>
              <a:gs pos="0">
                <a:srgbClr val="7B55D9">
                  <a:alpha val="0"/>
                </a:srgbClr>
              </a:gs>
              <a:gs pos="100000">
                <a:srgbClr val="D9DADF">
                  <a:alpha val="0"/>
                </a:srgbClr>
              </a:gs>
              <a:gs pos="77000">
                <a:srgbClr val="D9DADF"/>
              </a:gs>
            </a:gsLst>
            <a:lin ang="189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dirty="0">
              <a:latin typeface="+mn-lt"/>
              <a:ea typeface="+mn-ea"/>
            </a:endParaRPr>
          </a:p>
        </p:txBody>
      </p:sp>
      <p:grpSp>
        <p:nvGrpSpPr>
          <p:cNvPr id="3" name="Group 26"/>
          <p:cNvGrpSpPr>
            <a:grpSpLocks/>
          </p:cNvGrpSpPr>
          <p:nvPr/>
        </p:nvGrpSpPr>
        <p:grpSpPr bwMode="auto">
          <a:xfrm>
            <a:off x="0" y="2087563"/>
            <a:ext cx="9144000" cy="473075"/>
            <a:chOff x="0" y="2086990"/>
            <a:chExt cx="9144000" cy="473330"/>
          </a:xfrm>
        </p:grpSpPr>
        <p:cxnSp>
          <p:nvCxnSpPr>
            <p:cNvPr id="40990" name="Straight Connector 13"/>
            <p:cNvCxnSpPr>
              <a:cxnSpLocks noChangeShapeType="1"/>
            </p:cNvCxnSpPr>
            <p:nvPr/>
          </p:nvCxnSpPr>
          <p:spPr bwMode="auto">
            <a:xfrm flipV="1">
              <a:off x="0" y="2528047"/>
              <a:ext cx="9144000" cy="32273"/>
            </a:xfrm>
            <a:prstGeom prst="line">
              <a:avLst/>
            </a:prstGeom>
            <a:noFill/>
            <a:ln w="50800">
              <a:solidFill>
                <a:schemeClr val="accent1"/>
              </a:solidFill>
              <a:prstDash val="dash"/>
              <a:round/>
              <a:headEnd/>
              <a:tailEnd/>
            </a:ln>
          </p:spPr>
        </p:cxnSp>
        <p:sp>
          <p:nvSpPr>
            <p:cNvPr id="18" name="TextBox 17"/>
            <p:cNvSpPr txBox="1"/>
            <p:nvPr/>
          </p:nvSpPr>
          <p:spPr>
            <a:xfrm>
              <a:off x="322729" y="2086990"/>
              <a:ext cx="1205395" cy="461665"/>
            </a:xfrm>
            <a:prstGeom prst="rect">
              <a:avLst/>
            </a:prstGeom>
            <a:noFill/>
          </p:spPr>
          <p:txBody>
            <a:bodyPr wrap="none">
              <a:spAutoFit/>
            </a:bodyPr>
            <a:lstStyle/>
            <a:p>
              <a:pPr fontAlgn="auto">
                <a:spcBef>
                  <a:spcPts val="0"/>
                </a:spcBef>
                <a:spcAft>
                  <a:spcPts val="0"/>
                </a:spcAft>
                <a:defRPr/>
              </a:pPr>
              <a:r>
                <a:rPr lang="en-US" sz="2400" b="1" spc="-100" dirty="0">
                  <a:gradFill flip="none" rotWithShape="1">
                    <a:gsLst>
                      <a:gs pos="100000">
                        <a:srgbClr val="025CE0"/>
                      </a:gs>
                      <a:gs pos="0">
                        <a:srgbClr val="332298"/>
                      </a:gs>
                    </a:gsLst>
                    <a:lin ang="13500000" scaled="1"/>
                    <a:tileRect/>
                  </a:gradFill>
                  <a:latin typeface="+mj-lt"/>
                  <a:ea typeface="+mj-ea"/>
                  <a:cs typeface="Arial"/>
                </a:rPr>
                <a:t>Tactical</a:t>
              </a:r>
            </a:p>
          </p:txBody>
        </p:sp>
      </p:grpSp>
      <p:sp>
        <p:nvSpPr>
          <p:cNvPr id="19" name="TextBox 18"/>
          <p:cNvSpPr txBox="1"/>
          <p:nvPr/>
        </p:nvSpPr>
        <p:spPr>
          <a:xfrm>
            <a:off x="322729" y="2562106"/>
            <a:ext cx="1386918" cy="461665"/>
          </a:xfrm>
          <a:prstGeom prst="rect">
            <a:avLst/>
          </a:prstGeom>
          <a:noFill/>
        </p:spPr>
        <p:txBody>
          <a:bodyPr wrap="none">
            <a:spAutoFit/>
          </a:bodyPr>
          <a:lstStyle/>
          <a:p>
            <a:pPr fontAlgn="auto">
              <a:spcBef>
                <a:spcPts val="0"/>
              </a:spcBef>
              <a:spcAft>
                <a:spcPts val="0"/>
              </a:spcAft>
              <a:defRPr/>
            </a:pPr>
            <a:r>
              <a:rPr lang="en-US" sz="2400" b="1" spc="-100" dirty="0">
                <a:gradFill flip="none" rotWithShape="1">
                  <a:gsLst>
                    <a:gs pos="100000">
                      <a:srgbClr val="025CE0"/>
                    </a:gs>
                    <a:gs pos="0">
                      <a:srgbClr val="332298"/>
                    </a:gs>
                  </a:gsLst>
                  <a:lin ang="13500000" scaled="1"/>
                  <a:tileRect/>
                </a:gradFill>
                <a:latin typeface="+mj-lt"/>
                <a:ea typeface="+mj-ea"/>
                <a:cs typeface="Arial"/>
              </a:rPr>
              <a:t>Strategic</a:t>
            </a:r>
          </a:p>
        </p:txBody>
      </p:sp>
      <p:grpSp>
        <p:nvGrpSpPr>
          <p:cNvPr id="4" name="Group 30"/>
          <p:cNvGrpSpPr>
            <a:grpSpLocks/>
          </p:cNvGrpSpPr>
          <p:nvPr/>
        </p:nvGrpSpPr>
        <p:grpSpPr bwMode="auto">
          <a:xfrm>
            <a:off x="0" y="6375400"/>
            <a:ext cx="9144000" cy="449263"/>
            <a:chOff x="0" y="6375400"/>
            <a:chExt cx="9143998" cy="449390"/>
          </a:xfrm>
        </p:grpSpPr>
        <p:sp>
          <p:nvSpPr>
            <p:cNvPr id="20" name="Rectangle 19"/>
            <p:cNvSpPr/>
            <p:nvPr/>
          </p:nvSpPr>
          <p:spPr>
            <a:xfrm>
              <a:off x="0" y="6375400"/>
              <a:ext cx="9143998" cy="449390"/>
            </a:xfrm>
            <a:prstGeom prst="rect">
              <a:avLst/>
            </a:prstGeom>
            <a:gradFill flip="none" rotWithShape="1">
              <a:gsLst>
                <a:gs pos="100000">
                  <a:schemeClr val="bg2">
                    <a:lumMod val="60000"/>
                    <a:lumOff val="40000"/>
                  </a:schemeClr>
                </a:gs>
                <a:gs pos="0">
                  <a:schemeClr val="bg2"/>
                </a:gs>
              </a:gsLst>
              <a:path path="circle">
                <a:fillToRect l="100000" t="100000"/>
              </a:path>
              <a:tileRect r="-100000" b="-10000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dirty="0">
                <a:latin typeface="+mn-lt"/>
                <a:ea typeface="+mn-ea"/>
              </a:endParaRPr>
            </a:p>
          </p:txBody>
        </p:sp>
        <p:sp>
          <p:nvSpPr>
            <p:cNvPr id="21" name="TextBox 20"/>
            <p:cNvSpPr txBox="1"/>
            <p:nvPr/>
          </p:nvSpPr>
          <p:spPr>
            <a:xfrm>
              <a:off x="2890160" y="6400807"/>
              <a:ext cx="3698640" cy="400223"/>
            </a:xfrm>
            <a:prstGeom prst="rect">
              <a:avLst/>
            </a:prstGeom>
            <a:noFill/>
          </p:spPr>
          <p:txBody>
            <a:bodyPr wrap="none">
              <a:spAutoFit/>
            </a:bodyPr>
            <a:lstStyle/>
            <a:p>
              <a:pPr algn="ctr" fontAlgn="auto">
                <a:spcBef>
                  <a:spcPts val="0"/>
                </a:spcBef>
                <a:spcAft>
                  <a:spcPts val="0"/>
                </a:spcAft>
                <a:defRPr/>
              </a:pPr>
              <a:r>
                <a:rPr lang="en-US" sz="2000" b="1" dirty="0">
                  <a:effectLst>
                    <a:outerShdw blurRad="25400" dist="12700" dir="5400000" algn="t" rotWithShape="0">
                      <a:prstClr val="black">
                        <a:alpha val="20000"/>
                      </a:prstClr>
                    </a:outerShdw>
                  </a:effectLst>
                  <a:latin typeface="+mn-lt"/>
                  <a:ea typeface="+mn-ea"/>
                </a:rPr>
                <a:t>I Need </a:t>
              </a:r>
              <a:r>
                <a:rPr lang="en-US" sz="2000" b="1" dirty="0" smtClean="0">
                  <a:effectLst>
                    <a:outerShdw blurRad="25400" dist="12700" dir="5400000" algn="t" rotWithShape="0">
                      <a:prstClr val="black">
                        <a:alpha val="20000"/>
                      </a:prstClr>
                    </a:outerShdw>
                  </a:effectLst>
                  <a:latin typeface="+mn-lt"/>
                  <a:ea typeface="+mn-ea"/>
                </a:rPr>
                <a:t>a </a:t>
              </a:r>
              <a:r>
                <a:rPr lang="en-US" sz="2000" b="1" dirty="0">
                  <a:effectLst>
                    <a:outerShdw blurRad="25400" dist="12700" dir="5400000" algn="t" rotWithShape="0">
                      <a:prstClr val="black">
                        <a:alpha val="20000"/>
                      </a:prstClr>
                    </a:outerShdw>
                  </a:effectLst>
                  <a:latin typeface="+mn-lt"/>
                  <a:ea typeface="+mn-ea"/>
                </a:rPr>
                <a:t>Workspace Strategy</a:t>
              </a:r>
            </a:p>
          </p:txBody>
        </p:sp>
      </p:grpSp>
      <p:grpSp>
        <p:nvGrpSpPr>
          <p:cNvPr id="14" name="Group 25"/>
          <p:cNvGrpSpPr>
            <a:grpSpLocks/>
          </p:cNvGrpSpPr>
          <p:nvPr/>
        </p:nvGrpSpPr>
        <p:grpSpPr bwMode="auto">
          <a:xfrm>
            <a:off x="3509963" y="1644650"/>
            <a:ext cx="5472112" cy="757238"/>
            <a:chOff x="3510420" y="1644856"/>
            <a:chExt cx="5472444" cy="757130"/>
          </a:xfrm>
        </p:grpSpPr>
        <p:sp>
          <p:nvSpPr>
            <p:cNvPr id="6" name="TextBox 6"/>
            <p:cNvSpPr txBox="1">
              <a:spLocks noChangeArrowheads="1"/>
            </p:cNvSpPr>
            <p:nvPr/>
          </p:nvSpPr>
          <p:spPr bwMode="auto">
            <a:xfrm>
              <a:off x="3510420" y="1644856"/>
              <a:ext cx="2133729" cy="757130"/>
            </a:xfrm>
            <a:prstGeom prst="roundRect">
              <a:avLst/>
            </a:prstGeom>
            <a:gradFill flip="none" rotWithShape="1">
              <a:gsLst>
                <a:gs pos="0">
                  <a:schemeClr val="tx2">
                    <a:lumMod val="60000"/>
                    <a:lumOff val="40000"/>
                  </a:schemeClr>
                </a:gs>
                <a:gs pos="100000">
                  <a:schemeClr val="tx2"/>
                </a:gs>
                <a:gs pos="4300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600" b="1">
                  <a:latin typeface="Arial" pitchFamily="34" charset="0"/>
                </a:rPr>
                <a:t>BYOD</a:t>
              </a:r>
            </a:p>
            <a:p>
              <a:pPr algn="ctr" defTabSz="814388" eaLnBrk="0" hangingPunct="0">
                <a:lnSpc>
                  <a:spcPts val="1600"/>
                </a:lnSpc>
                <a:defRPr/>
              </a:pPr>
              <a:r>
                <a:rPr lang="en-US" sz="1400">
                  <a:latin typeface="Arial" pitchFamily="34" charset="0"/>
                </a:rPr>
                <a:t>I need to allow iPads </a:t>
              </a:r>
            </a:p>
            <a:p>
              <a:pPr algn="ctr" defTabSz="814388" eaLnBrk="0" hangingPunct="0">
                <a:lnSpc>
                  <a:spcPts val="1600"/>
                </a:lnSpc>
                <a:defRPr/>
              </a:pPr>
              <a:r>
                <a:rPr lang="en-US" sz="1400">
                  <a:latin typeface="Arial" pitchFamily="34" charset="0"/>
                </a:rPr>
                <a:t>on my network</a:t>
              </a:r>
            </a:p>
          </p:txBody>
        </p:sp>
        <p:sp>
          <p:nvSpPr>
            <p:cNvPr id="40985" name="TextBox 21"/>
            <p:cNvSpPr txBox="1">
              <a:spLocks noChangeArrowheads="1"/>
            </p:cNvSpPr>
            <p:nvPr/>
          </p:nvSpPr>
          <p:spPr bwMode="auto">
            <a:xfrm>
              <a:off x="7785100" y="1838755"/>
              <a:ext cx="1197764" cy="369332"/>
            </a:xfrm>
            <a:prstGeom prst="rect">
              <a:avLst/>
            </a:prstGeom>
            <a:noFill/>
            <a:ln w="9525">
              <a:noFill/>
              <a:miter lim="800000"/>
              <a:headEnd/>
              <a:tailEnd/>
            </a:ln>
          </p:spPr>
          <p:txBody>
            <a:bodyPr wrap="none">
              <a:spAutoFit/>
            </a:bodyPr>
            <a:lstStyle/>
            <a:p>
              <a:r>
                <a:rPr lang="en-US" b="1">
                  <a:solidFill>
                    <a:schemeClr val="tx2"/>
                  </a:solidFill>
                </a:rPr>
                <a:t>End User</a:t>
              </a:r>
            </a:p>
          </p:txBody>
        </p:sp>
      </p:grpSp>
      <p:grpSp>
        <p:nvGrpSpPr>
          <p:cNvPr id="16" name="Group 27"/>
          <p:cNvGrpSpPr>
            <a:grpSpLocks/>
          </p:cNvGrpSpPr>
          <p:nvPr/>
        </p:nvGrpSpPr>
        <p:grpSpPr bwMode="auto">
          <a:xfrm>
            <a:off x="2376488" y="2705100"/>
            <a:ext cx="6605587" cy="979488"/>
            <a:chOff x="2377042" y="2705254"/>
            <a:chExt cx="6605822" cy="978729"/>
          </a:xfrm>
        </p:grpSpPr>
        <p:sp>
          <p:nvSpPr>
            <p:cNvPr id="9" name="Rounded Rectangle 8"/>
            <p:cNvSpPr>
              <a:spLocks noChangeArrowheads="1"/>
            </p:cNvSpPr>
            <p:nvPr/>
          </p:nvSpPr>
          <p:spPr bwMode="auto">
            <a:xfrm>
              <a:off x="2377042" y="2705254"/>
              <a:ext cx="2068586" cy="978729"/>
            </a:xfrm>
            <a:prstGeom prst="roundRect">
              <a:avLst/>
            </a:prstGeom>
            <a:gradFill flip="none" rotWithShape="1">
              <a:gsLst>
                <a:gs pos="0">
                  <a:schemeClr val="tx2">
                    <a:lumMod val="60000"/>
                    <a:lumOff val="40000"/>
                  </a:schemeClr>
                </a:gs>
                <a:gs pos="100000">
                  <a:schemeClr val="tx2"/>
                </a:gs>
                <a:gs pos="4300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fontAlgn="auto" hangingPunct="0">
                <a:lnSpc>
                  <a:spcPct val="90000"/>
                </a:lnSpc>
                <a:spcBef>
                  <a:spcPts val="0"/>
                </a:spcBef>
                <a:spcAft>
                  <a:spcPts val="0"/>
                </a:spcAft>
                <a:defRPr/>
              </a:pPr>
              <a:r>
                <a:rPr lang="en-US" sz="1400" dirty="0" smtClean="0"/>
                <a:t>I need to help my company develop </a:t>
              </a:r>
              <a:r>
                <a:rPr lang="en-US" sz="1400" b="1" dirty="0" smtClean="0"/>
                <a:t>new mobile business models</a:t>
              </a:r>
              <a:endParaRPr lang="en-US" sz="1400" b="1" dirty="0"/>
            </a:p>
          </p:txBody>
        </p:sp>
        <p:sp>
          <p:nvSpPr>
            <p:cNvPr id="15" name="TextBox 14"/>
            <p:cNvSpPr txBox="1">
              <a:spLocks noChangeArrowheads="1"/>
            </p:cNvSpPr>
            <p:nvPr/>
          </p:nvSpPr>
          <p:spPr bwMode="auto">
            <a:xfrm>
              <a:off x="4680586" y="2705254"/>
              <a:ext cx="2000321" cy="978729"/>
            </a:xfrm>
            <a:prstGeom prst="roundRect">
              <a:avLst/>
            </a:prstGeom>
            <a:gradFill flip="none" rotWithShape="1">
              <a:gsLst>
                <a:gs pos="100000">
                  <a:schemeClr val="tx2">
                    <a:lumMod val="75000"/>
                  </a:schemeClr>
                </a:gs>
                <a:gs pos="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400" dirty="0">
                  <a:latin typeface="Arial" pitchFamily="34" charset="0"/>
                </a:rPr>
                <a:t>I need to ensure workers can be </a:t>
              </a:r>
              <a:r>
                <a:rPr lang="en-US" sz="1600" b="1" dirty="0">
                  <a:latin typeface="Arial" pitchFamily="34" charset="0"/>
                </a:rPr>
                <a:t>more mobile and more productive</a:t>
              </a:r>
              <a:endParaRPr lang="en-US" sz="1200" b="1" dirty="0">
                <a:latin typeface="Arial" pitchFamily="34" charset="0"/>
              </a:endParaRPr>
            </a:p>
          </p:txBody>
        </p:sp>
        <p:sp>
          <p:nvSpPr>
            <p:cNvPr id="40983" name="TextBox 22"/>
            <p:cNvSpPr txBox="1">
              <a:spLocks noChangeArrowheads="1"/>
            </p:cNvSpPr>
            <p:nvPr/>
          </p:nvSpPr>
          <p:spPr bwMode="auto">
            <a:xfrm>
              <a:off x="8298061" y="3003091"/>
              <a:ext cx="684803" cy="369332"/>
            </a:xfrm>
            <a:prstGeom prst="rect">
              <a:avLst/>
            </a:prstGeom>
            <a:noFill/>
            <a:ln w="9525">
              <a:noFill/>
              <a:miter lim="800000"/>
              <a:headEnd/>
              <a:tailEnd/>
            </a:ln>
          </p:spPr>
          <p:txBody>
            <a:bodyPr wrap="none">
              <a:spAutoFit/>
            </a:bodyPr>
            <a:lstStyle/>
            <a:p>
              <a:r>
                <a:rPr lang="en-US" b="1">
                  <a:solidFill>
                    <a:schemeClr val="tx2"/>
                  </a:solidFill>
                </a:rPr>
                <a:t>CEO</a:t>
              </a:r>
            </a:p>
          </p:txBody>
        </p:sp>
      </p:grpSp>
      <p:grpSp>
        <p:nvGrpSpPr>
          <p:cNvPr id="17" name="Group 28"/>
          <p:cNvGrpSpPr>
            <a:grpSpLocks/>
          </p:cNvGrpSpPr>
          <p:nvPr/>
        </p:nvGrpSpPr>
        <p:grpSpPr bwMode="auto">
          <a:xfrm>
            <a:off x="1147763" y="3744913"/>
            <a:ext cx="7834312" cy="1155700"/>
            <a:chOff x="1147482" y="3744835"/>
            <a:chExt cx="7835382" cy="1155031"/>
          </a:xfrm>
        </p:grpSpPr>
        <p:sp>
          <p:nvSpPr>
            <p:cNvPr id="10" name="TextBox 9"/>
            <p:cNvSpPr txBox="1">
              <a:spLocks noChangeArrowheads="1"/>
            </p:cNvSpPr>
            <p:nvPr/>
          </p:nvSpPr>
          <p:spPr bwMode="auto">
            <a:xfrm>
              <a:off x="1147482" y="3757528"/>
              <a:ext cx="2260909" cy="1129646"/>
            </a:xfrm>
            <a:prstGeom prst="roundRect">
              <a:avLst/>
            </a:prstGeom>
            <a:gradFill flip="none" rotWithShape="1">
              <a:gsLst>
                <a:gs pos="0">
                  <a:schemeClr val="tx2">
                    <a:lumMod val="60000"/>
                    <a:lumOff val="40000"/>
                  </a:schemeClr>
                </a:gs>
                <a:gs pos="100000">
                  <a:schemeClr val="tx2"/>
                </a:gs>
                <a:gs pos="4300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600" b="1">
                  <a:latin typeface="Arial" pitchFamily="34" charset="0"/>
                </a:rPr>
                <a:t>I need a BYOD strategy</a:t>
              </a:r>
            </a:p>
            <a:p>
              <a:pPr algn="ctr" defTabSz="814388" eaLnBrk="0" hangingPunct="0">
                <a:lnSpc>
                  <a:spcPts val="1600"/>
                </a:lnSpc>
                <a:defRPr/>
              </a:pPr>
              <a:r>
                <a:rPr lang="en-US" sz="1400">
                  <a:latin typeface="Arial" pitchFamily="34" charset="0"/>
                </a:rPr>
                <a:t>that aligns with my VDI and workspace needs</a:t>
              </a:r>
            </a:p>
          </p:txBody>
        </p:sp>
        <p:sp>
          <p:nvSpPr>
            <p:cNvPr id="11" name="TextBox 10"/>
            <p:cNvSpPr txBox="1">
              <a:spLocks noChangeArrowheads="1"/>
            </p:cNvSpPr>
            <p:nvPr/>
          </p:nvSpPr>
          <p:spPr bwMode="auto">
            <a:xfrm>
              <a:off x="3565574" y="3744835"/>
              <a:ext cx="2024339" cy="1155031"/>
            </a:xfrm>
            <a:prstGeom prst="roundRect">
              <a:avLst/>
            </a:prstGeom>
            <a:gradFill flip="none" rotWithShape="1">
              <a:gsLst>
                <a:gs pos="100000">
                  <a:schemeClr val="tx2">
                    <a:lumMod val="75000"/>
                  </a:schemeClr>
                </a:gs>
                <a:gs pos="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r>
                <a:rPr lang="en-US" sz="1600" b="1">
                  <a:latin typeface="Arial" pitchFamily="34" charset="0"/>
                </a:rPr>
                <a:t>I need to protect intellectual property </a:t>
              </a:r>
            </a:p>
            <a:p>
              <a:pPr algn="ctr" defTabSz="814388" eaLnBrk="0" hangingPunct="0">
                <a:lnSpc>
                  <a:spcPct val="90000"/>
                </a:lnSpc>
                <a:defRPr/>
              </a:pPr>
              <a:r>
                <a:rPr lang="en-US" sz="1400">
                  <a:latin typeface="Arial" pitchFamily="34" charset="0"/>
                </a:rPr>
                <a:t>and confidential data</a:t>
              </a:r>
            </a:p>
          </p:txBody>
        </p:sp>
        <p:sp>
          <p:nvSpPr>
            <p:cNvPr id="12" name="TextBox 11"/>
            <p:cNvSpPr txBox="1">
              <a:spLocks noChangeArrowheads="1"/>
            </p:cNvSpPr>
            <p:nvPr/>
          </p:nvSpPr>
          <p:spPr bwMode="auto">
            <a:xfrm>
              <a:off x="5715343" y="3746421"/>
              <a:ext cx="2324417" cy="1151858"/>
            </a:xfrm>
            <a:prstGeom prst="roundRect">
              <a:avLst/>
            </a:prstGeom>
            <a:gradFill flip="none" rotWithShape="1">
              <a:gsLst>
                <a:gs pos="100000">
                  <a:schemeClr val="bg2"/>
                </a:gs>
                <a:gs pos="21000">
                  <a:schemeClr val="tx2">
                    <a:lumMod val="75000"/>
                  </a:schemeClr>
                </a:gs>
              </a:gsLst>
              <a:lin ang="2700000" scaled="1"/>
              <a:tileRect/>
            </a:gradFill>
            <a:ln w="9525" cap="flat" cmpd="sng" algn="ctr">
              <a:noFill/>
              <a:prstDash val="solid"/>
              <a:round/>
              <a:headEnd type="none" w="med" len="med"/>
              <a:tailEnd type="none" w="med" len="med"/>
            </a:ln>
            <a:effectLst/>
          </p:spPr>
          <p:txBody>
            <a:bodyPr lIns="0" tIns="41061" rIns="0" bIns="41061" anchor="ctr"/>
            <a:lstStyle/>
            <a:p>
              <a:pPr algn="ctr" defTabSz="814388" eaLnBrk="0" hangingPunct="0">
                <a:lnSpc>
                  <a:spcPts val="1600"/>
                </a:lnSpc>
                <a:defRPr/>
              </a:pPr>
              <a:r>
                <a:rPr lang="en-US" sz="1600" b="1">
                  <a:latin typeface="Arial" pitchFamily="34" charset="0"/>
                </a:rPr>
                <a:t>I need to quickly provide app services </a:t>
              </a:r>
              <a:r>
                <a:rPr lang="en-US" sz="1400">
                  <a:latin typeface="Arial" pitchFamily="34" charset="0"/>
                </a:rPr>
                <a:t>to new employees, partners and contractors</a:t>
              </a:r>
            </a:p>
          </p:txBody>
        </p:sp>
        <p:sp>
          <p:nvSpPr>
            <p:cNvPr id="40980" name="TextBox 23"/>
            <p:cNvSpPr txBox="1">
              <a:spLocks noChangeArrowheads="1"/>
            </p:cNvSpPr>
            <p:nvPr/>
          </p:nvSpPr>
          <p:spPr bwMode="auto">
            <a:xfrm>
              <a:off x="8387829" y="4118659"/>
              <a:ext cx="595035" cy="369332"/>
            </a:xfrm>
            <a:prstGeom prst="rect">
              <a:avLst/>
            </a:prstGeom>
            <a:noFill/>
            <a:ln w="9525">
              <a:noFill/>
              <a:miter lim="800000"/>
              <a:headEnd/>
              <a:tailEnd/>
            </a:ln>
          </p:spPr>
          <p:txBody>
            <a:bodyPr wrap="none">
              <a:spAutoFit/>
            </a:bodyPr>
            <a:lstStyle/>
            <a:p>
              <a:r>
                <a:rPr lang="en-US" b="1">
                  <a:solidFill>
                    <a:schemeClr val="tx2"/>
                  </a:solidFill>
                </a:rPr>
                <a:t>CIO</a:t>
              </a:r>
            </a:p>
          </p:txBody>
        </p:sp>
      </p:grpSp>
      <p:grpSp>
        <p:nvGrpSpPr>
          <p:cNvPr id="22" name="Group 29"/>
          <p:cNvGrpSpPr>
            <a:grpSpLocks/>
          </p:cNvGrpSpPr>
          <p:nvPr/>
        </p:nvGrpSpPr>
        <p:grpSpPr bwMode="auto">
          <a:xfrm>
            <a:off x="538163" y="4960938"/>
            <a:ext cx="8443912" cy="1200150"/>
            <a:chOff x="538159" y="4960718"/>
            <a:chExt cx="8444705" cy="1200329"/>
          </a:xfrm>
        </p:grpSpPr>
        <p:sp>
          <p:nvSpPr>
            <p:cNvPr id="7" name="TextBox 6"/>
            <p:cNvSpPr txBox="1">
              <a:spLocks noChangeArrowheads="1"/>
            </p:cNvSpPr>
            <p:nvPr/>
          </p:nvSpPr>
          <p:spPr bwMode="auto">
            <a:xfrm>
              <a:off x="3173656" y="4960718"/>
              <a:ext cx="2806964" cy="1200329"/>
            </a:xfrm>
            <a:prstGeom prst="roundRect">
              <a:avLst/>
            </a:prstGeom>
            <a:gradFill flip="none" rotWithShape="1">
              <a:gsLst>
                <a:gs pos="100000">
                  <a:schemeClr val="tx2">
                    <a:lumMod val="75000"/>
                  </a:schemeClr>
                </a:gs>
                <a:gs pos="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600" b="1">
                  <a:latin typeface="Arial" pitchFamily="34" charset="0"/>
                </a:rPr>
                <a:t>I need video and voice on virtual desktops </a:t>
              </a:r>
            </a:p>
            <a:p>
              <a:pPr algn="ctr" defTabSz="814388" eaLnBrk="0" hangingPunct="0">
                <a:lnSpc>
                  <a:spcPts val="1600"/>
                </a:lnSpc>
                <a:defRPr/>
              </a:pPr>
              <a:r>
                <a:rPr lang="en-US" sz="1400">
                  <a:latin typeface="Arial" pitchFamily="34" charset="0"/>
                </a:rPr>
                <a:t>but I can’t compromise the experience</a:t>
              </a:r>
            </a:p>
          </p:txBody>
        </p:sp>
        <p:sp>
          <p:nvSpPr>
            <p:cNvPr id="8" name="TextBox 7"/>
            <p:cNvSpPr txBox="1">
              <a:spLocks noChangeArrowheads="1"/>
            </p:cNvSpPr>
            <p:nvPr/>
          </p:nvSpPr>
          <p:spPr bwMode="auto">
            <a:xfrm>
              <a:off x="538159" y="4960718"/>
              <a:ext cx="2565641" cy="1200329"/>
            </a:xfrm>
            <a:prstGeom prst="roundRect">
              <a:avLst/>
            </a:prstGeom>
            <a:gradFill flip="none" rotWithShape="1">
              <a:gsLst>
                <a:gs pos="0">
                  <a:schemeClr val="tx2">
                    <a:lumMod val="60000"/>
                    <a:lumOff val="40000"/>
                  </a:schemeClr>
                </a:gs>
                <a:gs pos="100000">
                  <a:schemeClr val="tx2"/>
                </a:gs>
                <a:gs pos="43000">
                  <a:schemeClr val="tx2"/>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600" b="1">
                  <a:latin typeface="Arial" pitchFamily="34" charset="0"/>
                </a:rPr>
                <a:t>I need to support multiple device types </a:t>
              </a:r>
              <a:r>
                <a:rPr lang="en-US" sz="1400">
                  <a:latin typeface="Arial" pitchFamily="34" charset="0"/>
                </a:rPr>
                <a:t>without increasing cost or complexity</a:t>
              </a:r>
            </a:p>
          </p:txBody>
        </p:sp>
        <p:sp>
          <p:nvSpPr>
            <p:cNvPr id="13" name="TextBox 12"/>
            <p:cNvSpPr txBox="1">
              <a:spLocks noChangeArrowheads="1"/>
            </p:cNvSpPr>
            <p:nvPr/>
          </p:nvSpPr>
          <p:spPr bwMode="auto">
            <a:xfrm>
              <a:off x="6069528" y="4960718"/>
              <a:ext cx="2294152" cy="1181276"/>
            </a:xfrm>
            <a:prstGeom prst="roundRect">
              <a:avLst/>
            </a:prstGeom>
            <a:gradFill flip="none" rotWithShape="1">
              <a:gsLst>
                <a:gs pos="100000">
                  <a:schemeClr val="bg2"/>
                </a:gs>
                <a:gs pos="21000">
                  <a:schemeClr val="tx2">
                    <a:lumMod val="75000"/>
                  </a:schemeClr>
                </a:gs>
              </a:gsLst>
              <a:lin ang="2700000" scaled="1"/>
              <a:tileRect/>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ts val="1600"/>
                </a:lnSpc>
                <a:defRPr/>
              </a:pPr>
              <a:r>
                <a:rPr lang="en-US" sz="1600" b="1">
                  <a:latin typeface="Arial" pitchFamily="34" charset="0"/>
                </a:rPr>
                <a:t>Legacy applications don’t run natively</a:t>
              </a:r>
              <a:r>
                <a:rPr lang="en-US" sz="1600">
                  <a:latin typeface="Arial" pitchFamily="34" charset="0"/>
                </a:rPr>
                <a:t> </a:t>
              </a:r>
              <a:br>
                <a:rPr lang="en-US" sz="1600">
                  <a:latin typeface="Arial" pitchFamily="34" charset="0"/>
                </a:rPr>
              </a:br>
              <a:r>
                <a:rPr lang="en-US" sz="1400">
                  <a:latin typeface="Arial" pitchFamily="34" charset="0"/>
                </a:rPr>
                <a:t>on new or mobile operating systems</a:t>
              </a:r>
            </a:p>
          </p:txBody>
        </p:sp>
        <p:sp>
          <p:nvSpPr>
            <p:cNvPr id="40976" name="TextBox 24"/>
            <p:cNvSpPr txBox="1">
              <a:spLocks noChangeArrowheads="1"/>
            </p:cNvSpPr>
            <p:nvPr/>
          </p:nvSpPr>
          <p:spPr bwMode="auto">
            <a:xfrm>
              <a:off x="8593014" y="5362243"/>
              <a:ext cx="389850" cy="369332"/>
            </a:xfrm>
            <a:prstGeom prst="rect">
              <a:avLst/>
            </a:prstGeom>
            <a:noFill/>
            <a:ln w="9525">
              <a:noFill/>
              <a:miter lim="800000"/>
              <a:headEnd/>
              <a:tailEnd/>
            </a:ln>
          </p:spPr>
          <p:txBody>
            <a:bodyPr wrap="none">
              <a:spAutoFit/>
            </a:bodyPr>
            <a:lstStyle/>
            <a:p>
              <a:r>
                <a:rPr lang="en-US" b="1">
                  <a:solidFill>
                    <a:schemeClr val="tx2"/>
                  </a:solidFill>
                </a:rPr>
                <a:t>IT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isco_Temp_2012_4x3_Arial">
  <a:themeElements>
    <a:clrScheme name="Cisco Mobilty">
      <a:dk1>
        <a:srgbClr val="FFFFFF"/>
      </a:dk1>
      <a:lt1>
        <a:srgbClr val="8E909E"/>
      </a:lt1>
      <a:dk2>
        <a:srgbClr val="277EFD"/>
      </a:dk2>
      <a:lt2>
        <a:srgbClr val="7322C4"/>
      </a:lt2>
      <a:accent1>
        <a:srgbClr val="B42EE8"/>
      </a:accent1>
      <a:accent2>
        <a:srgbClr val="11E5BB"/>
      </a:accent2>
      <a:accent3>
        <a:srgbClr val="08ACF6"/>
      </a:accent3>
      <a:accent4>
        <a:srgbClr val="212227"/>
      </a:accent4>
      <a:accent5>
        <a:srgbClr val="8E909E"/>
      </a:accent5>
      <a:accent6>
        <a:srgbClr val="FFFFFF"/>
      </a:accent6>
      <a:hlink>
        <a:srgbClr val="025CE0"/>
      </a:hlink>
      <a:folHlink>
        <a:srgbClr val="5699FD"/>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TBU-SecureX-Sarah">
  <a:themeElements>
    <a:clrScheme name="Cisco Light">
      <a:dk1>
        <a:srgbClr val="000000"/>
      </a:dk1>
      <a:lt1>
        <a:srgbClr val="FFFFFF"/>
      </a:lt1>
      <a:dk2>
        <a:srgbClr val="00A1DA"/>
      </a:dk2>
      <a:lt2>
        <a:srgbClr val="FFFFFF"/>
      </a:lt2>
      <a:accent1>
        <a:srgbClr val="71DAFF"/>
      </a:accent1>
      <a:accent2>
        <a:srgbClr val="5147D1"/>
      </a:accent2>
      <a:accent3>
        <a:srgbClr val="3F5CFF"/>
      </a:accent3>
      <a:accent4>
        <a:srgbClr val="9336B4"/>
      </a:accent4>
      <a:accent5>
        <a:srgbClr val="9090A4"/>
      </a:accent5>
      <a:accent6>
        <a:srgbClr val="D3D3DB"/>
      </a:accent6>
      <a:hlink>
        <a:srgbClr val="3F5CFF"/>
      </a:hlink>
      <a:folHlink>
        <a:srgbClr val="9090A4"/>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Cisco_Temp_2012_4x3_Arial</Template>
  <TotalTime>16844</TotalTime>
  <Words>3921</Words>
  <Application>Microsoft Office PowerPoint</Application>
  <PresentationFormat>On-screen Show (4:3)</PresentationFormat>
  <Paragraphs>755</Paragraphs>
  <Slides>39</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Arial</vt:lpstr>
      <vt:lpstr>Ciscolight</vt:lpstr>
      <vt:lpstr>ＭＳ Ｐゴシック</vt:lpstr>
      <vt:lpstr>Wingdings</vt:lpstr>
      <vt:lpstr>Wingdings 3</vt:lpstr>
      <vt:lpstr>Calibri</vt:lpstr>
      <vt:lpstr>Times New Roman</vt:lpstr>
      <vt:lpstr>Cambria</vt:lpstr>
      <vt:lpstr>CiscoSans ExtraLight</vt:lpstr>
      <vt:lpstr>Arial Narrow</vt:lpstr>
      <vt:lpstr>Symbol</vt:lpstr>
      <vt:lpstr>Cisco_Temp_2012_4x3_Arial</vt:lpstr>
      <vt:lpstr>STBU-SecureX-Sarah</vt:lpstr>
      <vt:lpstr>BYOD and Beyond: Cisco BYOD Smart Solution for Enterprise Customers </vt:lpstr>
      <vt:lpstr>Slide 2</vt:lpstr>
      <vt:lpstr>How to Use this Deck</vt:lpstr>
      <vt:lpstr>Cisco  BYOD Smart Solution</vt:lpstr>
      <vt:lpstr>Slide 5</vt:lpstr>
      <vt:lpstr>What If You Could Solve It All?</vt:lpstr>
      <vt:lpstr>Work, Your Way</vt:lpstr>
      <vt:lpstr>The Cisco Unified Workspace</vt:lpstr>
      <vt:lpstr>BYOD Is Just the Tip of the Iceberg</vt:lpstr>
      <vt:lpstr>BYOD: A Company-Wide Project</vt:lpstr>
      <vt:lpstr>Who Is Addressing the BYOD Needs</vt:lpstr>
      <vt:lpstr>Building Blocks  of the Cisco BYOD  Smart Solution</vt:lpstr>
      <vt:lpstr>Cisco BYOD Smart Solution Building Blocks</vt:lpstr>
      <vt:lpstr>The Cisco BYOD Smart Solution</vt:lpstr>
      <vt:lpstr>The BYOD Spectrum</vt:lpstr>
      <vt:lpstr>BYOD Use Cases n Solutions </vt:lpstr>
      <vt:lpstr>BYOD Use Case #1: Limit</vt:lpstr>
      <vt:lpstr>BYOD Use Case #2: Basic</vt:lpstr>
      <vt:lpstr>Wireless Access for BYOD Deployments</vt:lpstr>
      <vt:lpstr>Cisco Switching Differentiators for BYOD</vt:lpstr>
      <vt:lpstr>Technologies to Address BYOD  Business Challenges</vt:lpstr>
      <vt:lpstr>Cisco Routing Differentiators for BYOD</vt:lpstr>
      <vt:lpstr>Optimizing the BYOD User Experience</vt:lpstr>
      <vt:lpstr>Universal Management for BYOD Deployments</vt:lpstr>
      <vt:lpstr>Context Awareness:  Guest Management for BYOD</vt:lpstr>
      <vt:lpstr>Network Access Control for  BYOD Deployments</vt:lpstr>
      <vt:lpstr>Simplified On-Boarding for BYOD</vt:lpstr>
      <vt:lpstr>Policy Enforcement for BYOD</vt:lpstr>
      <vt:lpstr>BYOD Use Case #3: Enhanced</vt:lpstr>
      <vt:lpstr>Simplified On-Boarding for BYOD</vt:lpstr>
      <vt:lpstr>BYOD: Use Case #4: Advanced</vt:lpstr>
      <vt:lpstr>Positioning ISE vis-à-vis MDM</vt:lpstr>
      <vt:lpstr>MDM Landscape</vt:lpstr>
      <vt:lpstr>Cisco BYOD Smart Solution Roadmap</vt:lpstr>
      <vt:lpstr>BYOD Smart Solution Roadmap</vt:lpstr>
      <vt:lpstr>Summary</vt:lpstr>
      <vt:lpstr>Summary</vt:lpstr>
      <vt:lpstr>Let's Put These Ideas Into Action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Relevant,  Surprising and Fresh: Cisco Brand</dc:title>
  <dc:creator>Danforth</dc:creator>
  <cp:lastModifiedBy>Information Technology</cp:lastModifiedBy>
  <cp:revision>215</cp:revision>
  <cp:lastPrinted>2012-03-02T18:34:16Z</cp:lastPrinted>
  <dcterms:created xsi:type="dcterms:W3CDTF">2012-04-18T00:32:42Z</dcterms:created>
  <dcterms:modified xsi:type="dcterms:W3CDTF">2012-05-31T03:33:56Z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9104448</vt:lpwstr>
  </property>
  <property fmtid="{D5CDD505-2E9C-101B-9397-08002B2CF9AE}" pid="3" name="NXPowerLiteVersion">
    <vt:lpwstr>D4.1.4</vt:lpwstr>
  </property>
</Properties>
</file>