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5" r:id="rId1"/>
  </p:sldMasterIdLst>
  <p:notesMasterIdLst>
    <p:notesMasterId r:id="rId23"/>
  </p:notesMasterIdLst>
  <p:handoutMasterIdLst>
    <p:handoutMasterId r:id="rId24"/>
  </p:handoutMasterIdLst>
  <p:sldIdLst>
    <p:sldId id="336" r:id="rId2"/>
    <p:sldId id="442" r:id="rId3"/>
    <p:sldId id="465" r:id="rId4"/>
    <p:sldId id="470" r:id="rId5"/>
    <p:sldId id="468" r:id="rId6"/>
    <p:sldId id="469" r:id="rId7"/>
    <p:sldId id="467" r:id="rId8"/>
    <p:sldId id="471" r:id="rId9"/>
    <p:sldId id="472" r:id="rId10"/>
    <p:sldId id="473" r:id="rId11"/>
    <p:sldId id="474" r:id="rId12"/>
    <p:sldId id="475" r:id="rId13"/>
    <p:sldId id="476" r:id="rId14"/>
    <p:sldId id="477" r:id="rId15"/>
    <p:sldId id="478" r:id="rId16"/>
    <p:sldId id="487" r:id="rId17"/>
    <p:sldId id="483" r:id="rId18"/>
    <p:sldId id="486" r:id="rId19"/>
    <p:sldId id="484" r:id="rId20"/>
    <p:sldId id="485" r:id="rId21"/>
    <p:sldId id="458" r:id="rId22"/>
  </p:sldIdLst>
  <p:sldSz cx="9144000" cy="6858000" type="screen4x3"/>
  <p:notesSz cx="6858000" cy="9296400"/>
  <p:embeddedFontLst>
    <p:embeddedFont>
      <p:font typeface="ＭＳ Ｐゴシック" pitchFamily="34" charset="-128"/>
      <p:regular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11B0F7"/>
    <a:srgbClr val="012A67"/>
    <a:srgbClr val="1D11B7"/>
    <a:srgbClr val="0B0B0D"/>
    <a:srgbClr val="9933FF"/>
    <a:srgbClr val="01457D"/>
    <a:srgbClr val="FFCCFF"/>
    <a:srgbClr val="FF7C80"/>
    <a:srgbClr val="FF5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0" autoAdjust="0"/>
    <p:restoredTop sz="76867" autoAdjust="0"/>
  </p:normalViewPr>
  <p:slideViewPr>
    <p:cSldViewPr snapToGrid="0" snapToObjects="1">
      <p:cViewPr varScale="1">
        <p:scale>
          <a:sx n="59" d="100"/>
          <a:sy n="59" d="100"/>
        </p:scale>
        <p:origin x="-143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06"/>
    </p:cViewPr>
  </p:sorterViewPr>
  <p:notesViewPr>
    <p:cSldViewPr snapToGrid="0" snapToObjects="1">
      <p:cViewPr>
        <p:scale>
          <a:sx n="160" d="100"/>
          <a:sy n="160" d="100"/>
        </p:scale>
        <p:origin x="-300" y="27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72B7363-77E8-48F5-9508-B24BC515EFA5}" type="datetimeFigureOut">
              <a:rPr lang="en-US" smtClean="0"/>
              <a:pPr/>
              <a:t>6/5/2012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75EA1FC-DD7F-4640-A889-0DD9E8EF89BF}" type="slidenum">
              <a:rPr lang="en-US" smtClean="0"/>
              <a:pPr/>
              <a:t>‹#›</a:t>
            </a:fld>
            <a:endParaRPr lang="en-US" dirty="0"/>
          </a:p>
        </p:txBody>
      </p:sp>
    </p:spTree>
    <p:extLst>
      <p:ext uri="{BB962C8B-B14F-4D97-AF65-F5344CB8AC3E}">
        <p14:creationId xmlns="" xmlns:p14="http://schemas.microsoft.com/office/powerpoint/2010/main" val="142500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A402F0CD-EA6F-4BD2-B99C-AC5077F99FF3}" type="datetimeFigureOut">
              <a:rPr lang="en-US" smtClean="0"/>
              <a:pPr/>
              <a:t>6/5/2012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E959F602-BDF1-407D-A79B-0A9565B44417}" type="slidenum">
              <a:rPr lang="en-US" smtClean="0"/>
              <a:pPr/>
              <a:t>‹#›</a:t>
            </a:fld>
            <a:endParaRPr lang="en-US" dirty="0"/>
          </a:p>
        </p:txBody>
      </p:sp>
    </p:spTree>
    <p:extLst>
      <p:ext uri="{BB962C8B-B14F-4D97-AF65-F5344CB8AC3E}">
        <p14:creationId xmlns="" xmlns:p14="http://schemas.microsoft.com/office/powerpoint/2010/main" val="267121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designed to help you communicate the value of</a:t>
            </a:r>
            <a:r>
              <a:rPr lang="en-US" baseline="0" dirty="0" smtClean="0"/>
              <a:t> the </a:t>
            </a:r>
            <a:r>
              <a:rPr lang="en-US" baseline="0" dirty="0" smtClean="0"/>
              <a:t>commercial </a:t>
            </a:r>
            <a:r>
              <a:rPr lang="en-US" baseline="0" dirty="0" err="1" smtClean="0"/>
              <a:t>BYOD</a:t>
            </a:r>
            <a:r>
              <a:rPr lang="en-US" baseline="0" smtClean="0"/>
              <a:t> Smart </a:t>
            </a:r>
            <a:r>
              <a:rPr lang="en-US" baseline="0" dirty="0" smtClean="0"/>
              <a:t>Solution to your customers.</a:t>
            </a:r>
          </a:p>
          <a:p>
            <a:endParaRPr lang="en-US" baseline="0" dirty="0" smtClean="0"/>
          </a:p>
          <a:p>
            <a:r>
              <a:rPr lang="en-US" baseline="0" dirty="0" smtClean="0"/>
              <a:t>[Last updated June 2012]</a:t>
            </a:r>
            <a:endParaRPr lang="en-US" dirty="0"/>
          </a:p>
        </p:txBody>
      </p:sp>
      <p:sp>
        <p:nvSpPr>
          <p:cNvPr id="4" name="Slide Number Placeholder 3"/>
          <p:cNvSpPr>
            <a:spLocks noGrp="1"/>
          </p:cNvSpPr>
          <p:nvPr>
            <p:ph type="sldNum" sz="quarter" idx="10"/>
          </p:nvPr>
        </p:nvSpPr>
        <p:spPr/>
        <p:txBody>
          <a:bodyPr/>
          <a:lstStyle/>
          <a:p>
            <a:fld id="{E959F602-BDF1-407D-A79B-0A9565B4441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client LAN access switches address the primary responsibility of connecting end-users’ devices to the network. The client LAN access design provides Layer 2 switching functionality for all connected endpoints, either directly through wired-Ethernet connections, or indirectly via connected wireless access points (</a:t>
            </a:r>
            <a:r>
              <a:rPr lang="en-US" dirty="0" err="1" smtClean="0"/>
              <a:t>APs</a:t>
            </a:r>
            <a:r>
              <a:rPr lang="en-US" dirty="0" smtClean="0"/>
              <a:t>). Switches must supply adequate bandwidth to every endpoint device, both on the access port and in the connection to the core. </a:t>
            </a:r>
          </a:p>
          <a:p>
            <a:r>
              <a:rPr lang="en-US" dirty="0" smtClean="0"/>
              <a:t>Another important function of the LAN access switch role is supplying Power over Ethernet (</a:t>
            </a:r>
            <a:r>
              <a:rPr lang="en-US" dirty="0" err="1" smtClean="0"/>
              <a:t>PoE</a:t>
            </a:r>
            <a:r>
              <a:rPr lang="en-US" dirty="0" smtClean="0"/>
              <a:t>). </a:t>
            </a:r>
            <a:r>
              <a:rPr lang="en-US" dirty="0" err="1" smtClean="0"/>
              <a:t>PoE</a:t>
            </a:r>
            <a:r>
              <a:rPr lang="en-US" dirty="0" smtClean="0"/>
              <a:t>/</a:t>
            </a:r>
            <a:r>
              <a:rPr lang="en-US" dirty="0" err="1" smtClean="0"/>
              <a:t>PoE</a:t>
            </a:r>
            <a:r>
              <a:rPr lang="en-US" dirty="0" smtClean="0"/>
              <a:t>+ delivers power to IP telephones, wireless access points (</a:t>
            </a:r>
            <a:r>
              <a:rPr lang="en-US" dirty="0" err="1" smtClean="0"/>
              <a:t>APs</a:t>
            </a:r>
            <a:r>
              <a:rPr lang="en-US" dirty="0" smtClean="0"/>
              <a:t>), security cameras, and other low-power devices. cost of re-engineering the network in the future as </a:t>
            </a:r>
            <a:r>
              <a:rPr lang="en-US" dirty="0" err="1" smtClean="0"/>
              <a:t>PoE</a:t>
            </a:r>
            <a:r>
              <a:rPr lang="en-US" dirty="0" smtClean="0"/>
              <a:t> devices are deployed. </a:t>
            </a:r>
          </a:p>
          <a:p>
            <a:endParaRPr lang="en-US" dirty="0" smtClean="0"/>
          </a:p>
          <a:p>
            <a:r>
              <a:rPr lang="en-US" dirty="0" smtClean="0"/>
              <a:t>The BYOD Smart Solution recommends either the Catalyst 3750-X or the Catalyst 3560-X:</a:t>
            </a:r>
          </a:p>
          <a:p>
            <a:endParaRPr lang="en-US" dirty="0" smtClean="0"/>
          </a:p>
          <a:p>
            <a:pPr>
              <a:buFont typeface="Arial" pitchFamily="34" charset="0"/>
              <a:buChar char="•"/>
            </a:pPr>
            <a:r>
              <a:rPr lang="en-US" dirty="0" smtClean="0"/>
              <a:t> The Cisco Catalyst 3750-X Series is a fixed-port stackable switch with modular uplinks that is capable of expansion.</a:t>
            </a:r>
          </a:p>
          <a:p>
            <a:pPr>
              <a:buFont typeface="Arial" pitchFamily="34" charset="0"/>
              <a:buChar char="•"/>
            </a:pPr>
            <a:endParaRPr lang="en-US" dirty="0" smtClean="0"/>
          </a:p>
          <a:p>
            <a:pPr>
              <a:buFont typeface="Arial" pitchFamily="34" charset="0"/>
              <a:buChar char="•"/>
            </a:pPr>
            <a:r>
              <a:rPr lang="en-US" dirty="0" smtClean="0"/>
              <a:t> The Cisco Catalyst 3560-X Series is a fixed-configuration, non-stackable switch with modular uplinks that provides flexibility and features for many access-level switching environments with low port-density requirements. </a:t>
            </a:r>
          </a:p>
          <a:p>
            <a:endParaRPr lang="en-US" dirty="0" smtClean="0"/>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10</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VPN experience  is simpler and more secure with the enhanced remote access technology of Cisco AnyConnect Secure Mobility Client. As mobile workers roam to different locations, with always-on and intelligent VPN, the Cisco AnyConnect client can:</a:t>
            </a:r>
          </a:p>
          <a:p>
            <a:pPr>
              <a:buFont typeface="Arial" pitchFamily="34" charset="0"/>
              <a:buChar char="•"/>
            </a:pPr>
            <a:r>
              <a:rPr lang="en-US" dirty="0" smtClean="0"/>
              <a:t> Automatically select the optimal network access point </a:t>
            </a:r>
          </a:p>
          <a:p>
            <a:pPr>
              <a:buFont typeface="Arial" pitchFamily="34" charset="0"/>
              <a:buChar char="•"/>
            </a:pPr>
            <a:r>
              <a:rPr lang="en-US" dirty="0" smtClean="0"/>
              <a:t> Adapt its tunneling protocol to the most efficient method </a:t>
            </a:r>
          </a:p>
          <a:p>
            <a:pPr>
              <a:buFont typeface="Arial" pitchFamily="34" charset="0"/>
              <a:buChar char="•"/>
            </a:pPr>
            <a:endParaRPr lang="en-US" dirty="0" smtClean="0"/>
          </a:p>
          <a:p>
            <a:r>
              <a:rPr lang="en-US" dirty="0" smtClean="0"/>
              <a:t>The BYOD Commercial Smart Solution recommends the  Cisco Adaptive Security Appliance (ASA) 5515-X for up to 250 users and the ASA 5545-X for up to 2,500 users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11</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smtClean="0"/>
              <a:t>The Cisco Identity Services Engine is a next-generation identity and access control policy platform that enables enterprises to enforce compliance, enhance infrastructure security, and streamline service operations</a:t>
            </a:r>
            <a:r>
              <a:rPr lang="en-US" b="0" i="0" u="none" strike="noStrike" baseline="0" dirty="0" smtClean="0"/>
              <a:t> – it is a core component of the Cisco BYOD Smart Solution and Cisco continues to invest in its capabilities. Here are some of the recent innovations,</a:t>
            </a:r>
            <a:r>
              <a:rPr lang="en-US" b="0" i="0" u="none" strike="noStrike" dirty="0" smtClean="0"/>
              <a:t> including the automatic provisioning of new devices.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also an ISE virtual machine. </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12</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ISE provides visibility and control for every device accessing the network and can block unwanted devices. </a:t>
            </a:r>
          </a:p>
          <a:p>
            <a:r>
              <a:rPr lang="en-US" sz="1200" kern="1200" baseline="0" dirty="0" smtClean="0">
                <a:solidFill>
                  <a:schemeClr val="tx1"/>
                </a:solidFill>
                <a:latin typeface="+mn-lt"/>
                <a:ea typeface="+mn-ea"/>
                <a:cs typeface="+mn-cs"/>
              </a:rPr>
              <a:t>It automates policy enforcement for devices on the network, including adding an employee’s personally owned smartphone or tablet. </a:t>
            </a:r>
          </a:p>
          <a:p>
            <a:r>
              <a:rPr lang="en-US" sz="1200" kern="1200" baseline="0" dirty="0" smtClean="0">
                <a:solidFill>
                  <a:schemeClr val="tx1"/>
                </a:solidFill>
                <a:latin typeface="+mn-lt"/>
                <a:ea typeface="+mn-ea"/>
                <a:cs typeface="+mn-cs"/>
              </a:rPr>
              <a:t>It customizes each user’s access to resources based on their role, the device they are using, and how they are accessing the network. </a:t>
            </a:r>
          </a:p>
          <a:p>
            <a:r>
              <a:rPr lang="en-US" sz="1200" kern="1200" baseline="0" dirty="0" smtClean="0">
                <a:solidFill>
                  <a:schemeClr val="tx1"/>
                </a:solidFill>
                <a:latin typeface="+mn-lt"/>
                <a:ea typeface="+mn-ea"/>
                <a:cs typeface="+mn-cs"/>
              </a:rPr>
              <a:t>It provides a way for employees to update their devices and helps ensure that they have the latest software installed to minimize security risks before they access the network.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Cisco ISE has been positioned as a leader in the </a:t>
            </a:r>
            <a:r>
              <a:rPr lang="en-US" sz="1200" u="sng" kern="1200" baseline="0" dirty="0" smtClean="0">
                <a:solidFill>
                  <a:schemeClr val="tx1"/>
                </a:solidFill>
                <a:latin typeface="+mn-lt"/>
                <a:ea typeface="+mn-ea"/>
                <a:cs typeface="+mn-cs"/>
              </a:rPr>
              <a:t>Gartner Magic Quadrant for Network Access Control.</a:t>
            </a:r>
          </a:p>
          <a:p>
            <a:endParaRPr lang="en-US" u="sng" dirty="0" smtClean="0"/>
          </a:p>
          <a:p>
            <a:r>
              <a:rPr lang="en-US" u="sng" dirty="0" smtClean="0"/>
              <a:t>[Note: see http://www.gartner.com/technology/reprints.do?id=1-18VNF2C&amp;ct=120119&amp;st=sb]</a:t>
            </a:r>
            <a:endParaRPr lang="en-US" sz="1200" u="sng"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13</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ISE protects information by deleting it remotely when devices are lost. This will be accomplished through partnerships with third parties by end of 2012 calendar year. Initial partnerships include </a:t>
            </a:r>
            <a:r>
              <a:rPr lang="en-US" sz="1200" kern="1200" baseline="0" dirty="0" err="1" smtClean="0">
                <a:solidFill>
                  <a:schemeClr val="tx1"/>
                </a:solidFill>
                <a:latin typeface="+mn-lt"/>
                <a:ea typeface="+mn-ea"/>
                <a:cs typeface="+mn-cs"/>
              </a:rPr>
              <a:t>Airwatch</a:t>
            </a:r>
            <a:r>
              <a:rPr lang="en-US" sz="1200" kern="1200" baseline="0" dirty="0" smtClean="0">
                <a:solidFill>
                  <a:schemeClr val="tx1"/>
                </a:solidFill>
                <a:latin typeface="+mn-lt"/>
                <a:ea typeface="+mn-ea"/>
                <a:cs typeface="+mn-cs"/>
              </a:rPr>
              <a:t>, Good Technology, </a:t>
            </a:r>
            <a:r>
              <a:rPr lang="en-US" sz="1200" kern="1200" baseline="0" dirty="0" err="1" smtClean="0">
                <a:solidFill>
                  <a:schemeClr val="tx1"/>
                </a:solidFill>
                <a:latin typeface="+mn-lt"/>
                <a:ea typeface="+mn-ea"/>
                <a:cs typeface="+mn-cs"/>
              </a:rPr>
              <a:t>MobileIron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Zenprise</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(Note: See the </a:t>
            </a:r>
            <a:r>
              <a:rPr lang="en-US" sz="1200" u="sng" kern="1200" baseline="0" dirty="0" smtClean="0">
                <a:solidFill>
                  <a:schemeClr val="tx1"/>
                </a:solidFill>
                <a:latin typeface="+mn-lt"/>
                <a:ea typeface="+mn-ea"/>
                <a:cs typeface="+mn-cs"/>
              </a:rPr>
              <a:t>Cisco Helps Companies Move Beyond Basic ‘Bring Your Own Device’ Connectivity to Create a Better Workplace Experience press release at http://newsroom.cisco.com/press-release-content?articleId=736376&amp;type=webcontent </a:t>
            </a:r>
            <a:r>
              <a:rPr lang="en-US" sz="1200" u="none" kern="1200" baseline="0" dirty="0" smtClean="0">
                <a:solidFill>
                  <a:schemeClr val="tx1"/>
                </a:solidFill>
                <a:latin typeface="+mn-lt"/>
                <a:ea typeface="+mn-ea"/>
                <a:cs typeface="+mn-cs"/>
              </a:rPr>
              <a:t>for more information.)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14</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b="1" dirty="0" smtClean="0"/>
          </a:p>
          <a:p>
            <a:r>
              <a:rPr lang="en-US" dirty="0" smtClean="0"/>
              <a:t>Cisco Prime for Enterprise is an innovative strategy and portfolio of management products that empower IT departments to more effectively manage their networks and the services they deliver. Cisco Prime simplifies network management, improves operations efficiency, reduces errors, and makes the delivery of network services more predictable.</a:t>
            </a:r>
          </a:p>
          <a:p>
            <a:endParaRPr lang="en-US" dirty="0" smtClean="0"/>
          </a:p>
          <a:p>
            <a:r>
              <a:rPr lang="en-US" dirty="0" smtClean="0"/>
              <a:t>Cisco Prime Infrastructure is a bundled solution for complete wired and wireless lifecycle management. It offers: </a:t>
            </a:r>
          </a:p>
          <a:p>
            <a:r>
              <a:rPr lang="en-US" dirty="0" smtClean="0"/>
              <a:t>Converged management for ease of monitoring, troubleshooting, and reporting </a:t>
            </a:r>
          </a:p>
          <a:p>
            <a:r>
              <a:rPr lang="en-US" dirty="0" smtClean="0"/>
              <a:t>Improved configuration, change, and compliance management for lower TCO </a:t>
            </a:r>
          </a:p>
          <a:p>
            <a:r>
              <a:rPr lang="en-US" dirty="0" smtClean="0"/>
              <a:t>Similar look and feel for an improved user experience and workflow management </a:t>
            </a:r>
          </a:p>
          <a:p>
            <a:endParaRPr lang="en-US" dirty="0" smtClean="0"/>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15</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Cisco is the only vendor that brings these capabilities together, bringing you a competitive advantage.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You can:</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Connect employees to the network wherever they are </a:t>
            </a:r>
          </a:p>
          <a:p>
            <a:pPr>
              <a:buFont typeface="Arial" pitchFamily="34" charset="0"/>
              <a:buChar char="•"/>
            </a:pPr>
            <a:r>
              <a:rPr lang="en-US" sz="1200" kern="1200" baseline="0" dirty="0" smtClean="0">
                <a:solidFill>
                  <a:schemeClr val="tx1"/>
                </a:solidFill>
                <a:latin typeface="+mn-lt"/>
                <a:ea typeface="+mn-ea"/>
                <a:cs typeface="+mn-cs"/>
              </a:rPr>
              <a:t> Automate the addition of new devices to the network </a:t>
            </a:r>
          </a:p>
          <a:p>
            <a:pPr>
              <a:buFont typeface="Arial" pitchFamily="34" charset="0"/>
              <a:buChar char="•"/>
            </a:pPr>
            <a:r>
              <a:rPr lang="en-US" sz="1200" kern="1200" baseline="0" dirty="0" smtClean="0">
                <a:solidFill>
                  <a:schemeClr val="tx1"/>
                </a:solidFill>
                <a:latin typeface="+mn-lt"/>
                <a:ea typeface="+mn-ea"/>
                <a:cs typeface="+mn-cs"/>
              </a:rPr>
              <a:t> Enforce policy across all the devices on the network </a:t>
            </a:r>
          </a:p>
          <a:p>
            <a:pPr>
              <a:buFont typeface="Arial" pitchFamily="34" charset="0"/>
              <a:buChar char="•"/>
            </a:pPr>
            <a:r>
              <a:rPr lang="en-US" sz="1200" kern="1200" baseline="0" dirty="0" smtClean="0">
                <a:solidFill>
                  <a:schemeClr val="tx1"/>
                </a:solidFill>
                <a:latin typeface="+mn-lt"/>
                <a:ea typeface="+mn-ea"/>
                <a:cs typeface="+mn-cs"/>
              </a:rPr>
              <a:t> Manage wired, wireless, VPN, and security with a “single pane of glass” </a:t>
            </a:r>
          </a:p>
          <a:p>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16</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Cisco has invested in pretested, validated solutions for us to build on for your requirements. [We – meaning the partner – can adapt these designs for your specific needs at greatly reduced risk.]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more information about the Smart Business Architecture (SBA) see, www.cisco.com/go/sba ]</a:t>
            </a: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17</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Cisco Smart</a:t>
            </a:r>
            <a:r>
              <a:rPr lang="en-US" baseline="0" dirty="0" smtClean="0"/>
              <a:t> </a:t>
            </a:r>
            <a:r>
              <a:rPr lang="en-US" dirty="0" smtClean="0"/>
              <a:t>Services from Cisco and its partners enable you to realize the full business value of your technology investments by harnessing the network as a powerful business platform. </a:t>
            </a:r>
          </a:p>
          <a:p>
            <a:endParaRPr lang="en-US" dirty="0" smtClean="0"/>
          </a:p>
          <a:p>
            <a:endParaRPr lang="en-US" dirty="0" smtClean="0"/>
          </a:p>
          <a:p>
            <a:r>
              <a:rPr lang="en-US" dirty="0" smtClean="0"/>
              <a:t>Cisco SMARTnet® Service facilitates rapid resolution of critical network issues and improves operational efficiency through a combination of expert technical support, flexible hardware coverage, OS updates, and smart, personalized capabilities. </a:t>
            </a: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18</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Cisco Capital offers financing options that makes Cisco technology affordable and quickly accessible, giving you customers more flexibility without having to wait for budget to become available.</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19</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032" indent="-241032" defTabSz="931774" eaLnBrk="1" hangingPunct="1">
              <a:lnSpc>
                <a:spcPct val="95000"/>
              </a:lnSpc>
              <a:spcBef>
                <a:spcPts val="1465"/>
              </a:spcBef>
              <a:buSzTx/>
              <a:buFontTx/>
              <a:buNone/>
              <a:defRPr/>
            </a:pPr>
            <a:r>
              <a:rPr lang="en-GB" sz="1200" kern="1200" dirty="0" smtClean="0">
                <a:solidFill>
                  <a:schemeClr val="tx1"/>
                </a:solidFill>
                <a:latin typeface="+mn-lt"/>
                <a:ea typeface="+mn-ea"/>
                <a:cs typeface="+mn-cs"/>
              </a:rPr>
              <a:t>The presentation is organized around this agenda.</a:t>
            </a:r>
          </a:p>
        </p:txBody>
      </p:sp>
      <p:sp>
        <p:nvSpPr>
          <p:cNvPr id="4" name="Slide Number Placeholder 3"/>
          <p:cNvSpPr>
            <a:spLocks noGrp="1"/>
          </p:cNvSpPr>
          <p:nvPr>
            <p:ph type="sldNum" sz="quarter" idx="10"/>
          </p:nvPr>
        </p:nvSpPr>
        <p:spPr/>
        <p:txBody>
          <a:bodyPr/>
          <a:lstStyle/>
          <a:p>
            <a:fld id="{925E9EDE-A6D3-423B-92CE-31D99599BA3B}" type="slidenum">
              <a:rPr lang="en-US" smtClean="0">
                <a:solidFill>
                  <a:prstClr val="black"/>
                </a:solidFill>
              </a:rPr>
              <a:pPr/>
              <a:t>2</a:t>
            </a:fld>
            <a:endParaRPr lang="en-US" dirty="0">
              <a:solidFill>
                <a:prstClr val="black"/>
              </a:solidFill>
            </a:endParaRPr>
          </a:p>
        </p:txBody>
      </p:sp>
    </p:spTree>
    <p:extLst>
      <p:ext uri="{BB962C8B-B14F-4D97-AF65-F5344CB8AC3E}">
        <p14:creationId xmlns="" xmlns:p14="http://schemas.microsoft.com/office/powerpoint/2010/main" val="1442439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[Partner, we recommend that you customize this slide for your customer and the next steps you anticipate with the account.]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Cisco BYOD Smart Solution is designed to streamline and simplify the process for you. </a:t>
            </a: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20</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59F602-BDF1-407D-A79B-0A9565B44417}"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032" indent="-241032" defTabSz="931774" eaLnBrk="1" hangingPunct="1">
              <a:lnSpc>
                <a:spcPct val="95000"/>
              </a:lnSpc>
              <a:spcBef>
                <a:spcPts val="1465"/>
              </a:spcBef>
              <a:buSzTx/>
              <a:buFontTx/>
              <a:buNone/>
              <a:defRPr/>
            </a:pPr>
            <a:r>
              <a:rPr lang="en-GB" sz="1200" kern="1200" dirty="0" smtClean="0">
                <a:solidFill>
                  <a:schemeClr val="tx1"/>
                </a:solidFill>
                <a:latin typeface="+mn-lt"/>
                <a:ea typeface="+mn-ea"/>
                <a:cs typeface="+mn-cs"/>
              </a:rPr>
              <a:t>It</a:t>
            </a:r>
            <a:r>
              <a:rPr lang="en-GB" sz="1200" kern="1200" baseline="0" dirty="0" smtClean="0">
                <a:solidFill>
                  <a:schemeClr val="tx1"/>
                </a:solidFill>
                <a:latin typeface="+mn-lt"/>
                <a:ea typeface="+mn-ea"/>
                <a:cs typeface="+mn-cs"/>
              </a:rPr>
              <a:t> is estimated that there will be 15 billion networked mobile devices in the next three years. </a:t>
            </a:r>
          </a:p>
          <a:p>
            <a:pPr marL="241032" indent="-241032" defTabSz="931774" eaLnBrk="1" hangingPunct="1">
              <a:lnSpc>
                <a:spcPct val="95000"/>
              </a:lnSpc>
              <a:spcBef>
                <a:spcPts val="1465"/>
              </a:spcBef>
              <a:buSzTx/>
              <a:buFontTx/>
              <a:buNone/>
              <a:defRPr/>
            </a:pPr>
            <a:endParaRPr lang="en-GB" sz="1200" kern="1200" baseline="0" dirty="0" smtClean="0">
              <a:solidFill>
                <a:schemeClr val="tx1"/>
              </a:solidFill>
              <a:latin typeface="+mn-lt"/>
              <a:ea typeface="+mn-ea"/>
              <a:cs typeface="+mn-cs"/>
            </a:endParaRPr>
          </a:p>
          <a:p>
            <a:pPr marL="241032" indent="-241032" defTabSz="931774" eaLnBrk="1" hangingPunct="1">
              <a:lnSpc>
                <a:spcPct val="95000"/>
              </a:lnSpc>
              <a:spcBef>
                <a:spcPts val="1465"/>
              </a:spcBef>
              <a:buSzTx/>
              <a:buFontTx/>
              <a:buNone/>
              <a:defRPr/>
            </a:pPr>
            <a:r>
              <a:rPr lang="en-GB" sz="1200" kern="1200" baseline="0" dirty="0" smtClean="0">
                <a:solidFill>
                  <a:schemeClr val="tx1"/>
                </a:solidFill>
                <a:latin typeface="+mn-lt"/>
                <a:ea typeface="+mn-ea"/>
                <a:cs typeface="+mn-cs"/>
              </a:rPr>
              <a:t>Work is no longer a place that you go, but a thing that you do: from any location, on any device. </a:t>
            </a:r>
          </a:p>
          <a:p>
            <a:pPr marL="241032" indent="-241032" defTabSz="931774" eaLnBrk="1" hangingPunct="1">
              <a:lnSpc>
                <a:spcPct val="95000"/>
              </a:lnSpc>
              <a:spcBef>
                <a:spcPts val="1465"/>
              </a:spcBef>
              <a:buSzTx/>
              <a:buFontTx/>
              <a:buNone/>
              <a:defRPr/>
            </a:pPr>
            <a:endParaRPr lang="en-GB" sz="1200" kern="1200" baseline="0" dirty="0" smtClean="0">
              <a:solidFill>
                <a:schemeClr val="tx1"/>
              </a:solidFill>
              <a:latin typeface="+mn-lt"/>
              <a:ea typeface="+mn-ea"/>
              <a:cs typeface="+mn-cs"/>
            </a:endParaRPr>
          </a:p>
          <a:p>
            <a:pPr marL="241032" indent="-241032" defTabSz="931774" eaLnBrk="1" hangingPunct="1">
              <a:lnSpc>
                <a:spcPct val="95000"/>
              </a:lnSpc>
              <a:spcBef>
                <a:spcPts val="1465"/>
              </a:spcBef>
              <a:buSzTx/>
              <a:buFontTx/>
              <a:buNone/>
              <a:defRPr/>
            </a:pPr>
            <a:r>
              <a:rPr lang="en-GB" sz="1200" kern="1200" baseline="0" dirty="0" smtClean="0">
                <a:solidFill>
                  <a:schemeClr val="tx1"/>
                </a:solidFill>
                <a:latin typeface="+mn-lt"/>
                <a:ea typeface="+mn-ea"/>
                <a:cs typeface="+mn-cs"/>
              </a:rPr>
              <a:t>The result of these transformative trends is that IT teams are universally struggling to keep up with the new demands. </a:t>
            </a:r>
          </a:p>
          <a:p>
            <a:pPr marL="241032" indent="-241032" defTabSz="931774" eaLnBrk="1" hangingPunct="1">
              <a:lnSpc>
                <a:spcPct val="95000"/>
              </a:lnSpc>
              <a:spcBef>
                <a:spcPts val="1465"/>
              </a:spcBef>
              <a:buSzTx/>
              <a:buFontTx/>
              <a:buNone/>
              <a:defRPr/>
            </a:pPr>
            <a:endParaRPr lang="en-GB" sz="1200" kern="1200" baseline="0" dirty="0" smtClean="0">
              <a:solidFill>
                <a:schemeClr val="tx1"/>
              </a:solidFill>
              <a:latin typeface="+mn-lt"/>
              <a:ea typeface="+mn-ea"/>
              <a:cs typeface="+mn-cs"/>
            </a:endParaRPr>
          </a:p>
          <a:p>
            <a:pPr marL="241032" indent="-241032" defTabSz="931774" eaLnBrk="1" hangingPunct="1">
              <a:lnSpc>
                <a:spcPct val="95000"/>
              </a:lnSpc>
              <a:spcBef>
                <a:spcPts val="1465"/>
              </a:spcBef>
              <a:buSzTx/>
              <a:buFontTx/>
              <a:buNone/>
              <a:defRPr/>
            </a:pPr>
            <a:r>
              <a:rPr lang="en-GB" sz="1200" kern="1200" baseline="0" dirty="0" smtClean="0">
                <a:solidFill>
                  <a:schemeClr val="tx1"/>
                </a:solidFill>
                <a:latin typeface="+mn-lt"/>
                <a:ea typeface="+mn-ea"/>
                <a:cs typeface="+mn-cs"/>
              </a:rPr>
              <a:t>But there is no escaping that people love their devices, so IT needs to find a way to manage them. </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3</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good news of the BYOD and mobile workforce policies is that organizations who empower these capabilities report significant increases in productivity and are able to attract high-quality employees who are increasingly expecting this level of flexibility.</a:t>
            </a: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4</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transition slide.]</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5</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This employee empowerment does create additional challenges for the IT team.</a:t>
            </a: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6</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Cisco® BYOD Smart Solution is designed to address today’s trends and the resulting challenges. The solution includes the required networking, security, and management technologies to create a reliable and highly secure solution.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Customers can: </a:t>
            </a:r>
          </a:p>
          <a:p>
            <a:r>
              <a:rPr lang="en-US" sz="1200" kern="1200" baseline="0" dirty="0" smtClean="0">
                <a:solidFill>
                  <a:schemeClr val="tx1"/>
                </a:solidFill>
                <a:latin typeface="+mn-lt"/>
                <a:ea typeface="+mn-ea"/>
                <a:cs typeface="+mn-cs"/>
              </a:rPr>
              <a:t>Connect to the network wherever they are </a:t>
            </a:r>
          </a:p>
          <a:p>
            <a:r>
              <a:rPr lang="en-US" sz="1200" kern="1200" baseline="0" dirty="0" smtClean="0">
                <a:solidFill>
                  <a:schemeClr val="tx1"/>
                </a:solidFill>
                <a:latin typeface="+mn-lt"/>
                <a:ea typeface="+mn-ea"/>
                <a:cs typeface="+mn-cs"/>
              </a:rPr>
              <a:t>Automate the addition of new devices to the network </a:t>
            </a:r>
          </a:p>
          <a:p>
            <a:r>
              <a:rPr lang="en-US" sz="1200" kern="1200" baseline="0" dirty="0" smtClean="0">
                <a:solidFill>
                  <a:schemeClr val="tx1"/>
                </a:solidFill>
                <a:latin typeface="+mn-lt"/>
                <a:ea typeface="+mn-ea"/>
                <a:cs typeface="+mn-cs"/>
              </a:rPr>
              <a:t>Enforce policy across all the devices on the network </a:t>
            </a:r>
          </a:p>
          <a:p>
            <a:r>
              <a:rPr lang="en-US" sz="1200" kern="1200" baseline="0" dirty="0" smtClean="0">
                <a:solidFill>
                  <a:schemeClr val="tx1"/>
                </a:solidFill>
                <a:latin typeface="+mn-lt"/>
                <a:ea typeface="+mn-ea"/>
                <a:cs typeface="+mn-cs"/>
              </a:rPr>
              <a:t>Manage wired, wireless, VPN, and security with a “single pane of glass” </a:t>
            </a:r>
          </a:p>
          <a:p>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7</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Cisco® BYOD Smart Solution  has been validated with Cisco’s Smart Business Architecture (SBA) and includes recommended configurations for three different-sized organizations:</a:t>
            </a:r>
          </a:p>
          <a:p>
            <a:r>
              <a:rPr lang="en-US" sz="1200" kern="1200" baseline="0" dirty="0" smtClean="0">
                <a:solidFill>
                  <a:schemeClr val="tx1"/>
                </a:solidFill>
                <a:latin typeface="+mn-lt"/>
                <a:ea typeface="+mn-ea"/>
                <a:cs typeface="+mn-cs"/>
              </a:rPr>
              <a:t>Up to 250 users</a:t>
            </a:r>
          </a:p>
          <a:p>
            <a:r>
              <a:rPr lang="en-US" sz="1200" kern="1200" baseline="0" dirty="0" smtClean="0">
                <a:solidFill>
                  <a:schemeClr val="tx1"/>
                </a:solidFill>
                <a:latin typeface="+mn-lt"/>
                <a:ea typeface="+mn-ea"/>
                <a:cs typeface="+mn-cs"/>
              </a:rPr>
              <a:t>250 to 1000 users</a:t>
            </a:r>
          </a:p>
          <a:p>
            <a:r>
              <a:rPr lang="en-US" sz="1200" kern="1200" baseline="0" dirty="0" smtClean="0">
                <a:solidFill>
                  <a:schemeClr val="tx1"/>
                </a:solidFill>
                <a:latin typeface="+mn-lt"/>
                <a:ea typeface="+mn-ea"/>
                <a:cs typeface="+mn-cs"/>
              </a:rPr>
              <a:t>1000 to 2500 users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Supporting technologies for the Cisco BYOD Smart Solution include: </a:t>
            </a:r>
          </a:p>
          <a:p>
            <a:pPr lvl="0">
              <a:buFont typeface="Arial" pitchFamily="34" charset="0"/>
              <a:buChar char="•"/>
            </a:pPr>
            <a:r>
              <a:rPr lang="en-US" sz="1200" kern="1200" baseline="0" dirty="0" smtClean="0">
                <a:solidFill>
                  <a:schemeClr val="tx1"/>
                </a:solidFill>
                <a:latin typeface="+mn-lt"/>
                <a:ea typeface="+mn-ea"/>
                <a:cs typeface="+mn-cs"/>
              </a:rPr>
              <a:t> Wireless networking for connecting devices in the office </a:t>
            </a:r>
          </a:p>
          <a:p>
            <a:pPr lvl="0">
              <a:buFont typeface="Arial" pitchFamily="34" charset="0"/>
              <a:buChar char="•"/>
            </a:pPr>
            <a:r>
              <a:rPr lang="en-US" sz="1200" kern="1200" baseline="0" dirty="0" smtClean="0">
                <a:solidFill>
                  <a:schemeClr val="tx1"/>
                </a:solidFill>
                <a:latin typeface="+mn-lt"/>
                <a:ea typeface="+mn-ea"/>
                <a:cs typeface="+mn-cs"/>
              </a:rPr>
              <a:t> LAN switching for wired connections and to support the wireless access points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VPN connectivity for connecting devices while away from the office </a:t>
            </a:r>
          </a:p>
          <a:p>
            <a:pPr lvl="0">
              <a:buFont typeface="Arial" pitchFamily="34" charset="0"/>
              <a:buChar char="•"/>
            </a:pPr>
            <a:r>
              <a:rPr lang="en-US" sz="1200" kern="1200" baseline="0" dirty="0" smtClean="0">
                <a:solidFill>
                  <a:schemeClr val="tx1"/>
                </a:solidFill>
                <a:latin typeface="+mn-lt"/>
                <a:ea typeface="+mn-ea"/>
                <a:cs typeface="+mn-cs"/>
              </a:rPr>
              <a:t> Identity services for detecting devices and users, automating the process of adding new devices, and enforcing access policies </a:t>
            </a:r>
          </a:p>
          <a:p>
            <a:pPr lvl="0">
              <a:buFont typeface="Arial" pitchFamily="34" charset="0"/>
              <a:buChar char="•"/>
            </a:pPr>
            <a:r>
              <a:rPr lang="en-US" sz="1200" kern="1200" baseline="0" dirty="0" smtClean="0">
                <a:solidFill>
                  <a:schemeClr val="tx1"/>
                </a:solidFill>
                <a:latin typeface="+mn-lt"/>
                <a:ea typeface="+mn-ea"/>
                <a:cs typeface="+mn-cs"/>
              </a:rPr>
              <a:t> Network management for managing wired, wireless, VPN, and identity with a “single pane of glass”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8</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vast majority of personal devices connect to the network via Wi-Fi. </a:t>
            </a:r>
            <a:r>
              <a:rPr lang="en-US" dirty="0" smtClean="0"/>
              <a:t>Cisco delivers the best in business mobility with one network that can span wired, Wi-Fi, and cellular access. Cisco provides one source of policy and one unified management platform to help you deliver "bring your own device (BYOD)" support. With Cisco solutions you can deliver highly secure access for any device, simplify operations end to end, and build an intelligent network to facilitate productive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BYOD Commercial Smart Solution recommends the  Cisco 2500 Series Wireless LAN Controller for up to 250 users and the  Cisco 5500 Series Wireless LAN Controller for up to 250 users for up to 2,500 </a:t>
            </a:r>
            <a:r>
              <a:rPr lang="en-US" dirty="0" err="1" smtClean="0"/>
              <a:t>user.s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a:fld id="{A7448708-2966-4C91-BA5F-4B8FF3395829}" type="slidenum">
              <a:rPr lang="en-US" sz="1200" kern="1200">
                <a:solidFill>
                  <a:prstClr val="black"/>
                </a:solidFill>
                <a:latin typeface="Calibri"/>
                <a:ea typeface="+mn-ea"/>
                <a:cs typeface="+mn-cs"/>
              </a:rPr>
              <a:pPr algn="r" rtl="0"/>
              <a:t>9</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3952574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pic>
        <p:nvPicPr>
          <p:cNvPr id="27" name="Picture 3" descr="C:\Users\rmuta\Desktop\final 4x3 dark b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chemeClr val="tx1"/>
                </a:solidFill>
                <a:latin typeface="+mj-lt"/>
              </a:rPr>
              <a:t>© 2012 Cisco and/or its affiliates. All rights reserved.</a:t>
            </a:r>
            <a:endParaRPr lang="en-US" sz="600" dirty="0">
              <a:solidFill>
                <a:schemeClr val="tx1"/>
              </a:solidFill>
              <a:latin typeface="+mj-lt"/>
            </a:endParaRPr>
          </a:p>
        </p:txBody>
      </p:sp>
      <p:sp>
        <p:nvSpPr>
          <p:cNvPr id="5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tx1"/>
                </a:solidFill>
                <a:latin typeface="+mj-lt"/>
              </a:rPr>
              <a:t>Cisco Confidential</a:t>
            </a:r>
          </a:p>
        </p:txBody>
      </p:sp>
      <p:sp>
        <p:nvSpPr>
          <p:cNvPr id="55"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tx1"/>
                </a:solidFill>
                <a:latin typeface="+mj-lt"/>
              </a:rPr>
              <a:pPr algn="r" defTabSz="814388">
                <a:lnSpc>
                  <a:spcPct val="100000"/>
                </a:lnSpc>
              </a:pPr>
              <a:t>‹#›</a:t>
            </a:fld>
            <a:endParaRPr lang="en-US" sz="600" dirty="0">
              <a:solidFill>
                <a:schemeClr val="tx1"/>
              </a:solidFill>
              <a:latin typeface="+mj-lt"/>
            </a:endParaRPr>
          </a:p>
        </p:txBody>
      </p:sp>
      <p:sp>
        <p:nvSpPr>
          <p:cNvPr id="50" name="Title 1"/>
          <p:cNvSpPr>
            <a:spLocks noGrp="1"/>
          </p:cNvSpPr>
          <p:nvPr>
            <p:ph type="ctrTitle" hasCustomPrompt="1"/>
          </p:nvPr>
        </p:nvSpPr>
        <p:spPr>
          <a:xfrm>
            <a:off x="293963" y="2046516"/>
            <a:ext cx="8112125" cy="2907239"/>
          </a:xfrm>
        </p:spPr>
        <p:txBody>
          <a:bodyPr/>
          <a:lstStyle>
            <a:lvl1pPr algn="l" defTabSz="914400" rtl="0" eaLnBrk="1" latinLnBrk="0" hangingPunct="1">
              <a:lnSpc>
                <a:spcPct val="90000"/>
              </a:lnSpc>
              <a:spcBef>
                <a:spcPct val="0"/>
              </a:spcBef>
              <a:buNone/>
              <a:def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1030286" cy="544682"/>
            <a:chOff x="609600" y="528537"/>
            <a:chExt cx="1444734" cy="763789"/>
          </a:xfrm>
          <a:solidFill>
            <a:schemeClr val="tx1"/>
          </a:solidFill>
          <a:effectLst>
            <a:outerShdw blurRad="38100" dist="25400" dir="5400000" algn="t" rotWithShape="0">
              <a:prstClr val="black">
                <a:alpha val="20000"/>
              </a:prstClr>
            </a:outerShdw>
          </a:effectLst>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62" name="Subtitle 2"/>
          <p:cNvSpPr>
            <a:spLocks noGrp="1"/>
          </p:cNvSpPr>
          <p:nvPr>
            <p:ph type="subTitle" idx="1" hasCustomPrompt="1"/>
          </p:nvPr>
        </p:nvSpPr>
        <p:spPr>
          <a:xfrm>
            <a:off x="308953" y="4968518"/>
            <a:ext cx="8112126" cy="384175"/>
          </a:xfrm>
          <a:prstGeom prst="rect">
            <a:avLst/>
          </a:prstGeom>
        </p:spPr>
        <p:txBody>
          <a:bodyPr anchor="b" anchorCtr="0">
            <a:noAutofit/>
          </a:bodyPr>
          <a:lstStyle>
            <a:lvl1pPr marL="0" indent="0" algn="l">
              <a:buNone/>
              <a:defRPr sz="20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63" name="Text Placeholder 38"/>
          <p:cNvSpPr>
            <a:spLocks noGrp="1"/>
          </p:cNvSpPr>
          <p:nvPr>
            <p:ph type="body" sz="quarter" idx="10" hasCustomPrompt="1"/>
          </p:nvPr>
        </p:nvSpPr>
        <p:spPr>
          <a:xfrm>
            <a:off x="308375" y="5305901"/>
            <a:ext cx="8112650" cy="384175"/>
          </a:xfrm>
          <a:prstGeom prst="rect">
            <a:avLst/>
          </a:prstGeom>
        </p:spPr>
        <p:txBody>
          <a:bodyPr/>
          <a:lstStyle>
            <a:lvl1pPr marL="0" indent="0">
              <a:buFontTx/>
              <a:buNone/>
              <a:defRPr lang="en-US" sz="2000" kern="1200" dirty="0" smtClean="0">
                <a:solidFill>
                  <a:schemeClr val="tx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64" name="Text Placeholder 40"/>
          <p:cNvSpPr>
            <a:spLocks noGrp="1"/>
          </p:cNvSpPr>
          <p:nvPr>
            <p:ph type="body" sz="quarter" idx="11" hasCustomPrompt="1"/>
          </p:nvPr>
        </p:nvSpPr>
        <p:spPr>
          <a:xfrm>
            <a:off x="308375" y="5692007"/>
            <a:ext cx="8112650" cy="384175"/>
          </a:xfrm>
          <a:prstGeom prst="rect">
            <a:avLst/>
          </a:prstGeom>
        </p:spPr>
        <p:txBody>
          <a:bodyPr/>
          <a:lstStyle>
            <a:lvl1pPr marL="0" indent="0">
              <a:buFontTx/>
              <a:buNone/>
              <a:defRPr lang="en-US" sz="1400" kern="1200" dirty="0" smtClean="0">
                <a:solidFill>
                  <a:schemeClr val="tx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32700585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able and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lang="en-US" sz="2600" kern="1200" spc="-50" baseline="0" dirty="0">
                <a:solidFill>
                  <a:schemeClr val="bg1">
                    <a:lumMod val="20000"/>
                    <a:lumOff val="80000"/>
                  </a:schemeClr>
                </a:solidFill>
                <a:latin typeface="+mj-lt"/>
                <a:ea typeface="+mn-ea"/>
                <a:cs typeface="+mn-cs"/>
              </a:defRPr>
            </a:lvl1pPr>
          </a:lstStyle>
          <a:p>
            <a:pPr marL="0" lvl="0" indent="0" algn="l" defTabSz="914400" rtl="0" eaLnBrk="1" latinLnBrk="0" hangingPunct="1">
              <a:lnSpc>
                <a:spcPct val="95000"/>
              </a:lnSpc>
              <a:spcBef>
                <a:spcPts val="1440"/>
              </a:spcBef>
              <a:buClr>
                <a:schemeClr val="accent1">
                  <a:lumMod val="40000"/>
                  <a:lumOff val="60000"/>
                </a:schemeClr>
              </a:buClr>
              <a:buSzPct val="90000"/>
              <a:buFont typeface="Arial" pitchFamily="34" charset="0"/>
              <a:buNone/>
              <a:tabLst/>
            </a:pPr>
            <a:r>
              <a:rPr lang="en-US" dirty="0" smtClean="0"/>
              <a:t>Slide Subtitle</a:t>
            </a:r>
            <a:endParaRPr lang="en-US" dirty="0"/>
          </a:p>
        </p:txBody>
      </p:sp>
      <p:sp>
        <p:nvSpPr>
          <p:cNvPr id="4" name="Content Placeholder 3"/>
          <p:cNvSpPr>
            <a:spLocks noGrp="1"/>
          </p:cNvSpPr>
          <p:nvPr>
            <p:ph sz="quarter" idx="13" hasCustomPrompt="1"/>
          </p:nvPr>
        </p:nvSpPr>
        <p:spPr>
          <a:xfrm>
            <a:off x="228601" y="1538287"/>
            <a:ext cx="8610600" cy="4891541"/>
          </a:xfrm>
        </p:spPr>
        <p:txBody>
          <a:bodyPr anchor="ctr" anchorCtr="0"/>
          <a:lstStyle>
            <a:lvl1pPr marL="0" indent="0" algn="ctr">
              <a:buNone/>
              <a:defRPr baseline="0">
                <a:solidFill>
                  <a:schemeClr val="bg1">
                    <a:lumMod val="40000"/>
                    <a:lumOff val="60000"/>
                  </a:schemeClr>
                </a:solidFill>
              </a:defRPr>
            </a:lvl1pPr>
          </a:lstStyle>
          <a:p>
            <a:pPr lvl="0"/>
            <a:r>
              <a:rPr lang="en-US" dirty="0" smtClean="0"/>
              <a:t>Click to add content</a:t>
            </a:r>
            <a:endParaRPr lang="en-US" dirty="0"/>
          </a:p>
        </p:txBody>
      </p:sp>
    </p:spTree>
    <p:extLst>
      <p:ext uri="{BB962C8B-B14F-4D97-AF65-F5344CB8AC3E}">
        <p14:creationId xmlns="" xmlns:p14="http://schemas.microsoft.com/office/powerpoint/2010/main" val="24645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512491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6" name="Picture 3" descr="C:\Users\rmuta\Desktop\final 4x3 dark b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1428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6" name="Picture 3" descr="C:\Users\rmuta\Desktop\final 4x3 dark b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
          <p:cNvGrpSpPr/>
          <p:nvPr userDrawn="1"/>
        </p:nvGrpSpPr>
        <p:grpSpPr>
          <a:xfrm>
            <a:off x="4150321" y="5843128"/>
            <a:ext cx="842812" cy="187954"/>
            <a:chOff x="4150321" y="5843128"/>
            <a:chExt cx="842812" cy="187954"/>
          </a:xfrm>
          <a:solidFill>
            <a:schemeClr val="tx1"/>
          </a:solidFill>
        </p:grpSpPr>
        <p:sp>
          <p:nvSpPr>
            <p:cNvPr id="48" name="Rectangle 47"/>
            <p:cNvSpPr>
              <a:spLocks noChangeArrowheads="1"/>
            </p:cNvSpPr>
            <p:nvPr/>
          </p:nvSpPr>
          <p:spPr bwMode="black">
            <a:xfrm>
              <a:off x="4347086" y="5848060"/>
              <a:ext cx="47005" cy="178090"/>
            </a:xfrm>
            <a:prstGeom prst="rect">
              <a:avLst/>
            </a:prstGeom>
            <a:grpFill/>
            <a:ln w="9525">
              <a:noFill/>
              <a:miter lim="800000"/>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49" name="Freeform 48"/>
            <p:cNvSpPr>
              <a:spLocks/>
            </p:cNvSpPr>
            <p:nvPr/>
          </p:nvSpPr>
          <p:spPr bwMode="black">
            <a:xfrm>
              <a:off x="4620918" y="5843128"/>
              <a:ext cx="136096" cy="18795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0" name="Freeform 49"/>
            <p:cNvSpPr>
              <a:spLocks/>
            </p:cNvSpPr>
            <p:nvPr/>
          </p:nvSpPr>
          <p:spPr bwMode="black">
            <a:xfrm>
              <a:off x="4150321" y="5843128"/>
              <a:ext cx="136096" cy="18795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1" name="Freeform 50"/>
            <p:cNvSpPr>
              <a:spLocks noEditPoints="1"/>
            </p:cNvSpPr>
            <p:nvPr/>
          </p:nvSpPr>
          <p:spPr bwMode="black">
            <a:xfrm>
              <a:off x="4806205" y="5843128"/>
              <a:ext cx="186928" cy="18795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2" name="Freeform 51"/>
            <p:cNvSpPr>
              <a:spLocks/>
            </p:cNvSpPr>
            <p:nvPr/>
          </p:nvSpPr>
          <p:spPr bwMode="black">
            <a:xfrm>
              <a:off x="4454760" y="5843128"/>
              <a:ext cx="121886" cy="18795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53" name="Freeform 52"/>
          <p:cNvSpPr>
            <a:spLocks/>
          </p:cNvSpPr>
          <p:nvPr userDrawn="1"/>
        </p:nvSpPr>
        <p:spPr bwMode="black">
          <a:xfrm>
            <a:off x="4056857" y="5632160"/>
            <a:ext cx="44272" cy="915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4" name="Freeform 53"/>
          <p:cNvSpPr>
            <a:spLocks/>
          </p:cNvSpPr>
          <p:nvPr userDrawn="1"/>
        </p:nvSpPr>
        <p:spPr bwMode="black">
          <a:xfrm>
            <a:off x="4180928"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5" name="Freeform 54"/>
          <p:cNvSpPr>
            <a:spLocks/>
          </p:cNvSpPr>
          <p:nvPr userDrawn="1"/>
        </p:nvSpPr>
        <p:spPr bwMode="black">
          <a:xfrm>
            <a:off x="4302814" y="5486400"/>
            <a:ext cx="44272" cy="28165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6" name="Freeform 55"/>
          <p:cNvSpPr>
            <a:spLocks/>
          </p:cNvSpPr>
          <p:nvPr userDrawn="1"/>
        </p:nvSpPr>
        <p:spPr bwMode="black">
          <a:xfrm>
            <a:off x="4426885"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7" name="Freeform 56"/>
          <p:cNvSpPr>
            <a:spLocks/>
          </p:cNvSpPr>
          <p:nvPr userDrawn="1"/>
        </p:nvSpPr>
        <p:spPr bwMode="black">
          <a:xfrm>
            <a:off x="4548224" y="5632160"/>
            <a:ext cx="47005" cy="915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8" name="Freeform 57"/>
          <p:cNvSpPr>
            <a:spLocks/>
          </p:cNvSpPr>
          <p:nvPr userDrawn="1"/>
        </p:nvSpPr>
        <p:spPr bwMode="black">
          <a:xfrm>
            <a:off x="4672295" y="5570787"/>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9" name="Freeform 58"/>
          <p:cNvSpPr>
            <a:spLocks/>
          </p:cNvSpPr>
          <p:nvPr userDrawn="1"/>
        </p:nvSpPr>
        <p:spPr bwMode="black">
          <a:xfrm>
            <a:off x="4796368" y="5486400"/>
            <a:ext cx="44819" cy="28165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0" name="Freeform 59"/>
          <p:cNvSpPr>
            <a:spLocks/>
          </p:cNvSpPr>
          <p:nvPr userDrawn="1"/>
        </p:nvSpPr>
        <p:spPr bwMode="black">
          <a:xfrm>
            <a:off x="4918255" y="5570788"/>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1" name="Freeform 60"/>
          <p:cNvSpPr>
            <a:spLocks/>
          </p:cNvSpPr>
          <p:nvPr userDrawn="1"/>
        </p:nvSpPr>
        <p:spPr bwMode="black">
          <a:xfrm>
            <a:off x="5042329" y="5632160"/>
            <a:ext cx="44819" cy="915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nvGrpSpPr>
          <p:cNvPr id="20" name="Group 19"/>
          <p:cNvGrpSpPr/>
          <p:nvPr userDrawn="1"/>
        </p:nvGrpSpPr>
        <p:grpSpPr>
          <a:xfrm>
            <a:off x="4150321" y="5843128"/>
            <a:ext cx="842812" cy="187954"/>
            <a:chOff x="4150321" y="5843128"/>
            <a:chExt cx="842812" cy="187954"/>
          </a:xfrm>
          <a:solidFill>
            <a:schemeClr val="tx1"/>
          </a:solidFill>
        </p:grpSpPr>
        <p:sp>
          <p:nvSpPr>
            <p:cNvPr id="21" name="Rectangle 20"/>
            <p:cNvSpPr>
              <a:spLocks noChangeArrowheads="1"/>
            </p:cNvSpPr>
            <p:nvPr/>
          </p:nvSpPr>
          <p:spPr bwMode="black">
            <a:xfrm>
              <a:off x="4347086" y="5848060"/>
              <a:ext cx="47005" cy="178090"/>
            </a:xfrm>
            <a:prstGeom prst="rect">
              <a:avLst/>
            </a:prstGeom>
            <a:grpFill/>
            <a:ln w="9525">
              <a:noFill/>
              <a:miter lim="800000"/>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2" name="Freeform 21"/>
            <p:cNvSpPr>
              <a:spLocks/>
            </p:cNvSpPr>
            <p:nvPr/>
          </p:nvSpPr>
          <p:spPr bwMode="black">
            <a:xfrm>
              <a:off x="4620918" y="5843128"/>
              <a:ext cx="136096" cy="18795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3" name="Freeform 22"/>
            <p:cNvSpPr>
              <a:spLocks/>
            </p:cNvSpPr>
            <p:nvPr/>
          </p:nvSpPr>
          <p:spPr bwMode="black">
            <a:xfrm>
              <a:off x="4150321" y="5843128"/>
              <a:ext cx="136096" cy="18795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4" name="Freeform 23"/>
            <p:cNvSpPr>
              <a:spLocks noEditPoints="1"/>
            </p:cNvSpPr>
            <p:nvPr/>
          </p:nvSpPr>
          <p:spPr bwMode="black">
            <a:xfrm>
              <a:off x="4806205" y="5843128"/>
              <a:ext cx="186928" cy="18795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5" name="Freeform 24"/>
            <p:cNvSpPr>
              <a:spLocks/>
            </p:cNvSpPr>
            <p:nvPr/>
          </p:nvSpPr>
          <p:spPr bwMode="black">
            <a:xfrm>
              <a:off x="4454760" y="5843128"/>
              <a:ext cx="121886" cy="18795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Tree>
    <p:extLst>
      <p:ext uri="{BB962C8B-B14F-4D97-AF65-F5344CB8AC3E}">
        <p14:creationId xmlns="" xmlns:p14="http://schemas.microsoft.com/office/powerpoint/2010/main" val="1002867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6" presetClass="emph" presetSubtype="0" autoRev="1" fill="hold" grpId="1" nodeType="withEffect">
                                  <p:stCondLst>
                                    <p:cond delay="0"/>
                                  </p:stCondLst>
                                  <p:childTnLst>
                                    <p:animScale>
                                      <p:cBhvr>
                                        <p:cTn id="9" dur="250" fill="hold"/>
                                        <p:tgtEl>
                                          <p:spTgt spid="53"/>
                                        </p:tgtEl>
                                      </p:cBhvr>
                                      <p:by x="135000" y="135000"/>
                                    </p:animScale>
                                  </p:childTnLst>
                                </p:cTn>
                              </p:par>
                              <p:par>
                                <p:cTn id="10" presetID="10" presetClass="entr" presetSubtype="0" fill="hold" grpId="0" nodeType="withEffect">
                                  <p:stCondLst>
                                    <p:cond delay="1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6" presetClass="emph" presetSubtype="0" autoRev="1" fill="hold" grpId="1" nodeType="withEffect">
                                  <p:stCondLst>
                                    <p:cond delay="100"/>
                                  </p:stCondLst>
                                  <p:childTnLst>
                                    <p:animScale>
                                      <p:cBhvr>
                                        <p:cTn id="14" dur="250" fill="hold"/>
                                        <p:tgtEl>
                                          <p:spTgt spid="54"/>
                                        </p:tgtEl>
                                      </p:cBhvr>
                                      <p:by x="135000" y="135000"/>
                                    </p:animScale>
                                  </p:childTnLst>
                                </p:cTn>
                              </p:par>
                              <p:par>
                                <p:cTn id="15" presetID="10" presetClass="entr" presetSubtype="0" fill="hold" grpId="0" nodeType="withEffect">
                                  <p:stCondLst>
                                    <p:cond delay="2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6" presetClass="emph" presetSubtype="0" autoRev="1" fill="hold" grpId="1" nodeType="withEffect">
                                  <p:stCondLst>
                                    <p:cond delay="200"/>
                                  </p:stCondLst>
                                  <p:childTnLst>
                                    <p:animScale>
                                      <p:cBhvr>
                                        <p:cTn id="19" dur="250" fill="hold"/>
                                        <p:tgtEl>
                                          <p:spTgt spid="55"/>
                                        </p:tgtEl>
                                      </p:cBhvr>
                                      <p:by x="135000" y="135000"/>
                                    </p:animScale>
                                  </p:childTnLst>
                                </p:cTn>
                              </p:par>
                              <p:par>
                                <p:cTn id="20" presetID="10" presetClass="entr" presetSubtype="0" fill="hold" grpId="0" nodeType="withEffect">
                                  <p:stCondLst>
                                    <p:cond delay="30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6" presetClass="emph" presetSubtype="0" autoRev="1" fill="hold" grpId="1" nodeType="withEffect">
                                  <p:stCondLst>
                                    <p:cond delay="300"/>
                                  </p:stCondLst>
                                  <p:childTnLst>
                                    <p:animScale>
                                      <p:cBhvr>
                                        <p:cTn id="24" dur="250" fill="hold"/>
                                        <p:tgtEl>
                                          <p:spTgt spid="56"/>
                                        </p:tgtEl>
                                      </p:cBhvr>
                                      <p:by x="135000" y="135000"/>
                                    </p:animScale>
                                  </p:childTnLst>
                                </p:cTn>
                              </p:par>
                              <p:par>
                                <p:cTn id="25" presetID="10" presetClass="entr" presetSubtype="0" fill="hold" grpId="0" nodeType="withEffect">
                                  <p:stCondLst>
                                    <p:cond delay="4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6" presetClass="emph" presetSubtype="0" autoRev="1" fill="hold" grpId="1" nodeType="withEffect">
                                  <p:stCondLst>
                                    <p:cond delay="400"/>
                                  </p:stCondLst>
                                  <p:childTnLst>
                                    <p:animScale>
                                      <p:cBhvr>
                                        <p:cTn id="29" dur="250" fill="hold"/>
                                        <p:tgtEl>
                                          <p:spTgt spid="57"/>
                                        </p:tgtEl>
                                      </p:cBhvr>
                                      <p:by x="135000" y="135000"/>
                                    </p:animScale>
                                  </p:childTnLst>
                                </p:cTn>
                              </p:par>
                              <p:par>
                                <p:cTn id="30" presetID="10" presetClass="entr" presetSubtype="0" fill="hold" grpId="0" nodeType="withEffect">
                                  <p:stCondLst>
                                    <p:cond delay="50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6" presetClass="emph" presetSubtype="0" autoRev="1" fill="hold" grpId="1" nodeType="withEffect">
                                  <p:stCondLst>
                                    <p:cond delay="500"/>
                                  </p:stCondLst>
                                  <p:childTnLst>
                                    <p:animScale>
                                      <p:cBhvr>
                                        <p:cTn id="34" dur="250" fill="hold"/>
                                        <p:tgtEl>
                                          <p:spTgt spid="58"/>
                                        </p:tgtEl>
                                      </p:cBhvr>
                                      <p:by x="135000" y="135000"/>
                                    </p:animScale>
                                  </p:childTnLst>
                                </p:cTn>
                              </p:par>
                              <p:par>
                                <p:cTn id="35" presetID="10" presetClass="entr" presetSubtype="0" fill="hold" grpId="0" nodeType="withEffect">
                                  <p:stCondLst>
                                    <p:cond delay="60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6" presetClass="emph" presetSubtype="0" autoRev="1" fill="hold" grpId="1" nodeType="withEffect">
                                  <p:stCondLst>
                                    <p:cond delay="600"/>
                                  </p:stCondLst>
                                  <p:childTnLst>
                                    <p:animScale>
                                      <p:cBhvr>
                                        <p:cTn id="39" dur="250" fill="hold"/>
                                        <p:tgtEl>
                                          <p:spTgt spid="59"/>
                                        </p:tgtEl>
                                      </p:cBhvr>
                                      <p:by x="135000" y="135000"/>
                                    </p:animScale>
                                  </p:childTnLst>
                                </p:cTn>
                              </p:par>
                              <p:par>
                                <p:cTn id="40" presetID="10" presetClass="entr" presetSubtype="0" fill="hold" grpId="0" nodeType="withEffect">
                                  <p:stCondLst>
                                    <p:cond delay="70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6" presetClass="emph" presetSubtype="0" autoRev="1" fill="hold" grpId="1" nodeType="withEffect">
                                  <p:stCondLst>
                                    <p:cond delay="700"/>
                                  </p:stCondLst>
                                  <p:childTnLst>
                                    <p:animScale>
                                      <p:cBhvr>
                                        <p:cTn id="44" dur="250" fill="hold"/>
                                        <p:tgtEl>
                                          <p:spTgt spid="60"/>
                                        </p:tgtEl>
                                      </p:cBhvr>
                                      <p:by x="135000" y="135000"/>
                                    </p:animScale>
                                  </p:childTnLst>
                                </p:cTn>
                              </p:par>
                              <p:par>
                                <p:cTn id="45" presetID="10" presetClass="entr" presetSubtype="0" fill="hold" grpId="0" nodeType="withEffect">
                                  <p:stCondLst>
                                    <p:cond delay="8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6" presetClass="emph" presetSubtype="0" autoRev="1" fill="hold" grpId="1" nodeType="withEffect">
                                  <p:stCondLst>
                                    <p:cond delay="800"/>
                                  </p:stCondLst>
                                  <p:childTnLst>
                                    <p:animScale>
                                      <p:cBhvr>
                                        <p:cTn id="49" dur="250" fill="hold"/>
                                        <p:tgtEl>
                                          <p:spTgt spid="61"/>
                                        </p:tgtEl>
                                      </p:cBhvr>
                                      <p:by x="135000" y="135000"/>
                                    </p:animScale>
                                  </p:childTnLst>
                                </p:cTn>
                              </p:par>
                              <p:par>
                                <p:cTn id="50" presetID="10" presetClass="entr" presetSubtype="0" fill="hold" nodeType="withEffect">
                                  <p:stCondLst>
                                    <p:cond delay="13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nodeType="withEffect">
                                  <p:stCondLst>
                                    <p:cond delay="13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Thank You">
    <p:spTree>
      <p:nvGrpSpPr>
        <p:cNvPr id="1" name=""/>
        <p:cNvGrpSpPr/>
        <p:nvPr/>
      </p:nvGrpSpPr>
      <p:grpSpPr>
        <a:xfrm>
          <a:off x="0" y="0"/>
          <a:ext cx="0" cy="0"/>
          <a:chOff x="0" y="0"/>
          <a:chExt cx="0" cy="0"/>
        </a:xfrm>
      </p:grpSpPr>
      <p:pic>
        <p:nvPicPr>
          <p:cNvPr id="39" name="Picture 3" descr="C:\Users\rmuta\Desktop\final 4x3 dark b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6292359" y="2831012"/>
            <a:ext cx="1500073" cy="793041"/>
            <a:chOff x="4056857" y="5486400"/>
            <a:chExt cx="1030291" cy="544682"/>
          </a:xfrm>
        </p:grpSpPr>
        <p:grpSp>
          <p:nvGrpSpPr>
            <p:cNvPr id="2" name="Group 1"/>
            <p:cNvGrpSpPr/>
            <p:nvPr userDrawn="1"/>
          </p:nvGrpSpPr>
          <p:grpSpPr>
            <a:xfrm>
              <a:off x="4150321" y="5843128"/>
              <a:ext cx="842812" cy="187954"/>
              <a:chOff x="4150321" y="5843128"/>
              <a:chExt cx="842812" cy="187954"/>
            </a:xfrm>
            <a:solidFill>
              <a:schemeClr val="tx1"/>
            </a:solidFill>
          </p:grpSpPr>
          <p:sp>
            <p:nvSpPr>
              <p:cNvPr id="48" name="Rectangle 47"/>
              <p:cNvSpPr>
                <a:spLocks noChangeArrowheads="1"/>
              </p:cNvSpPr>
              <p:nvPr/>
            </p:nvSpPr>
            <p:spPr bwMode="black">
              <a:xfrm>
                <a:off x="4347086" y="5848060"/>
                <a:ext cx="47005" cy="178090"/>
              </a:xfrm>
              <a:prstGeom prst="rect">
                <a:avLst/>
              </a:prstGeom>
              <a:grpFill/>
              <a:ln w="9525">
                <a:noFill/>
                <a:miter lim="800000"/>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49" name="Freeform 48"/>
              <p:cNvSpPr>
                <a:spLocks/>
              </p:cNvSpPr>
              <p:nvPr/>
            </p:nvSpPr>
            <p:spPr bwMode="black">
              <a:xfrm>
                <a:off x="4620918" y="5843128"/>
                <a:ext cx="136096" cy="18795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0" name="Freeform 49"/>
              <p:cNvSpPr>
                <a:spLocks/>
              </p:cNvSpPr>
              <p:nvPr/>
            </p:nvSpPr>
            <p:spPr bwMode="black">
              <a:xfrm>
                <a:off x="4150321" y="5843128"/>
                <a:ext cx="136096" cy="18795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1" name="Freeform 50"/>
              <p:cNvSpPr>
                <a:spLocks noEditPoints="1"/>
              </p:cNvSpPr>
              <p:nvPr/>
            </p:nvSpPr>
            <p:spPr bwMode="black">
              <a:xfrm>
                <a:off x="4806205" y="5843128"/>
                <a:ext cx="186928" cy="18795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2" name="Freeform 51"/>
              <p:cNvSpPr>
                <a:spLocks/>
              </p:cNvSpPr>
              <p:nvPr/>
            </p:nvSpPr>
            <p:spPr bwMode="black">
              <a:xfrm>
                <a:off x="4454760" y="5843128"/>
                <a:ext cx="121886" cy="18795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53" name="Freeform 52"/>
            <p:cNvSpPr>
              <a:spLocks/>
            </p:cNvSpPr>
            <p:nvPr/>
          </p:nvSpPr>
          <p:spPr bwMode="black">
            <a:xfrm>
              <a:off x="4056857" y="5632160"/>
              <a:ext cx="44272" cy="915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4" name="Freeform 53"/>
            <p:cNvSpPr>
              <a:spLocks/>
            </p:cNvSpPr>
            <p:nvPr/>
          </p:nvSpPr>
          <p:spPr bwMode="black">
            <a:xfrm>
              <a:off x="4180928"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5" name="Freeform 54"/>
            <p:cNvSpPr>
              <a:spLocks/>
            </p:cNvSpPr>
            <p:nvPr/>
          </p:nvSpPr>
          <p:spPr bwMode="black">
            <a:xfrm>
              <a:off x="4302814" y="5486400"/>
              <a:ext cx="44272" cy="28165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6" name="Freeform 55"/>
            <p:cNvSpPr>
              <a:spLocks/>
            </p:cNvSpPr>
            <p:nvPr/>
          </p:nvSpPr>
          <p:spPr bwMode="black">
            <a:xfrm>
              <a:off x="4426885"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7" name="Freeform 56"/>
            <p:cNvSpPr>
              <a:spLocks/>
            </p:cNvSpPr>
            <p:nvPr/>
          </p:nvSpPr>
          <p:spPr bwMode="black">
            <a:xfrm>
              <a:off x="4548224" y="5632160"/>
              <a:ext cx="47005" cy="915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8" name="Freeform 57"/>
            <p:cNvSpPr>
              <a:spLocks/>
            </p:cNvSpPr>
            <p:nvPr/>
          </p:nvSpPr>
          <p:spPr bwMode="black">
            <a:xfrm>
              <a:off x="4672295" y="5570787"/>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59" name="Freeform 58"/>
            <p:cNvSpPr>
              <a:spLocks/>
            </p:cNvSpPr>
            <p:nvPr/>
          </p:nvSpPr>
          <p:spPr bwMode="black">
            <a:xfrm>
              <a:off x="4796368" y="5486400"/>
              <a:ext cx="44819" cy="28165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0" name="Freeform 59"/>
            <p:cNvSpPr>
              <a:spLocks/>
            </p:cNvSpPr>
            <p:nvPr/>
          </p:nvSpPr>
          <p:spPr bwMode="black">
            <a:xfrm>
              <a:off x="4918255" y="5570788"/>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61" name="Freeform 60"/>
            <p:cNvSpPr>
              <a:spLocks/>
            </p:cNvSpPr>
            <p:nvPr/>
          </p:nvSpPr>
          <p:spPr bwMode="black">
            <a:xfrm>
              <a:off x="5042329" y="5632160"/>
              <a:ext cx="44819" cy="915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4" name="TextBox 3"/>
          <p:cNvSpPr txBox="1"/>
          <p:nvPr/>
        </p:nvSpPr>
        <p:spPr>
          <a:xfrm>
            <a:off x="916806" y="2921168"/>
            <a:ext cx="3647537" cy="923330"/>
          </a:xfrm>
          <a:prstGeom prst="rect">
            <a:avLst/>
          </a:prstGeom>
          <a:noFill/>
        </p:spPr>
        <p:txBody>
          <a:bodyPr wrap="none" rtlCol="0">
            <a:spAutoFit/>
          </a:bodyPr>
          <a:lstStyle/>
          <a:p>
            <a:pPr algn="l" defTabSz="914400" rtl="0" eaLnBrk="1" latinLnBrk="0" hangingPunct="1">
              <a:lnSpc>
                <a:spcPct val="90000"/>
              </a:lnSpc>
              <a:spcBef>
                <a:spcPct val="0"/>
              </a:spcBef>
              <a:buNone/>
            </a:pPr>
            <a:r>
              <a:rPr lang="en-US" sz="6000" b="0" kern="1200" spc="-150" baseline="0" dirty="0" smtClean="0">
                <a:solidFill>
                  <a:schemeClr val="tx1"/>
                </a:solidFill>
                <a:effectLst>
                  <a:outerShdw blurRad="38100" dist="25400" dir="5400000" algn="t" rotWithShape="0">
                    <a:prstClr val="black">
                      <a:alpha val="20000"/>
                    </a:prstClr>
                  </a:outerShdw>
                </a:effectLst>
                <a:latin typeface="+mj-lt"/>
                <a:ea typeface="+mj-ea"/>
                <a:cs typeface="+mj-cs"/>
              </a:rPr>
              <a:t>Thank You</a:t>
            </a:r>
            <a:endPara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endParaRPr>
          </a:p>
        </p:txBody>
      </p:sp>
      <p:grpSp>
        <p:nvGrpSpPr>
          <p:cNvPr id="21" name="Group 20"/>
          <p:cNvGrpSpPr/>
          <p:nvPr userDrawn="1"/>
        </p:nvGrpSpPr>
        <p:grpSpPr>
          <a:xfrm>
            <a:off x="6292359" y="2831012"/>
            <a:ext cx="1500073" cy="793041"/>
            <a:chOff x="4056857" y="5486400"/>
            <a:chExt cx="1030291" cy="544682"/>
          </a:xfrm>
        </p:grpSpPr>
        <p:grpSp>
          <p:nvGrpSpPr>
            <p:cNvPr id="23" name="Group 22"/>
            <p:cNvGrpSpPr/>
            <p:nvPr userDrawn="1"/>
          </p:nvGrpSpPr>
          <p:grpSpPr>
            <a:xfrm>
              <a:off x="4150321" y="5843128"/>
              <a:ext cx="842812" cy="187954"/>
              <a:chOff x="4150321" y="5843128"/>
              <a:chExt cx="842812" cy="187954"/>
            </a:xfrm>
            <a:solidFill>
              <a:schemeClr val="tx1"/>
            </a:solidFill>
          </p:grpSpPr>
          <p:sp>
            <p:nvSpPr>
              <p:cNvPr id="33" name="Rectangle 32"/>
              <p:cNvSpPr>
                <a:spLocks noChangeArrowheads="1"/>
              </p:cNvSpPr>
              <p:nvPr/>
            </p:nvSpPr>
            <p:spPr bwMode="black">
              <a:xfrm>
                <a:off x="4347086" y="5848060"/>
                <a:ext cx="47005" cy="178090"/>
              </a:xfrm>
              <a:prstGeom prst="rect">
                <a:avLst/>
              </a:prstGeom>
              <a:grpFill/>
              <a:ln w="9525">
                <a:noFill/>
                <a:miter lim="800000"/>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4" name="Freeform 33"/>
              <p:cNvSpPr>
                <a:spLocks/>
              </p:cNvSpPr>
              <p:nvPr/>
            </p:nvSpPr>
            <p:spPr bwMode="black">
              <a:xfrm>
                <a:off x="4620918" y="5843128"/>
                <a:ext cx="136096" cy="18795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5" name="Freeform 34"/>
              <p:cNvSpPr>
                <a:spLocks/>
              </p:cNvSpPr>
              <p:nvPr/>
            </p:nvSpPr>
            <p:spPr bwMode="black">
              <a:xfrm>
                <a:off x="4150321" y="5843128"/>
                <a:ext cx="136096" cy="18795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6" name="Freeform 35"/>
              <p:cNvSpPr>
                <a:spLocks noEditPoints="1"/>
              </p:cNvSpPr>
              <p:nvPr/>
            </p:nvSpPr>
            <p:spPr bwMode="black">
              <a:xfrm>
                <a:off x="4806205" y="5843128"/>
                <a:ext cx="186928" cy="18795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7" name="Freeform 36"/>
              <p:cNvSpPr>
                <a:spLocks/>
              </p:cNvSpPr>
              <p:nvPr/>
            </p:nvSpPr>
            <p:spPr bwMode="black">
              <a:xfrm>
                <a:off x="4454760" y="5843128"/>
                <a:ext cx="121886" cy="18795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24" name="Freeform 23"/>
            <p:cNvSpPr>
              <a:spLocks/>
            </p:cNvSpPr>
            <p:nvPr/>
          </p:nvSpPr>
          <p:spPr bwMode="black">
            <a:xfrm>
              <a:off x="4056857" y="5632160"/>
              <a:ext cx="44272" cy="9151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5" name="Freeform 24"/>
            <p:cNvSpPr>
              <a:spLocks/>
            </p:cNvSpPr>
            <p:nvPr/>
          </p:nvSpPr>
          <p:spPr bwMode="black">
            <a:xfrm>
              <a:off x="4180928"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6" name="Freeform 25"/>
            <p:cNvSpPr>
              <a:spLocks/>
            </p:cNvSpPr>
            <p:nvPr/>
          </p:nvSpPr>
          <p:spPr bwMode="black">
            <a:xfrm>
              <a:off x="4302814" y="5486400"/>
              <a:ext cx="44272" cy="28165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7" name="Freeform 26"/>
            <p:cNvSpPr>
              <a:spLocks/>
            </p:cNvSpPr>
            <p:nvPr/>
          </p:nvSpPr>
          <p:spPr bwMode="black">
            <a:xfrm>
              <a:off x="4426885" y="5570787"/>
              <a:ext cx="44272" cy="1528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8" name="Freeform 27"/>
            <p:cNvSpPr>
              <a:spLocks/>
            </p:cNvSpPr>
            <p:nvPr/>
          </p:nvSpPr>
          <p:spPr bwMode="black">
            <a:xfrm>
              <a:off x="4548224" y="5632160"/>
              <a:ext cx="47005" cy="9151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29" name="Freeform 28"/>
            <p:cNvSpPr>
              <a:spLocks/>
            </p:cNvSpPr>
            <p:nvPr/>
          </p:nvSpPr>
          <p:spPr bwMode="black">
            <a:xfrm>
              <a:off x="4672295" y="5570787"/>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0" name="Freeform 29"/>
            <p:cNvSpPr>
              <a:spLocks/>
            </p:cNvSpPr>
            <p:nvPr/>
          </p:nvSpPr>
          <p:spPr bwMode="black">
            <a:xfrm>
              <a:off x="4796368" y="5486400"/>
              <a:ext cx="44819" cy="28165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1" name="Freeform 30"/>
            <p:cNvSpPr>
              <a:spLocks/>
            </p:cNvSpPr>
            <p:nvPr/>
          </p:nvSpPr>
          <p:spPr bwMode="black">
            <a:xfrm>
              <a:off x="4918255" y="5570788"/>
              <a:ext cx="44819" cy="1528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sp>
          <p:nvSpPr>
            <p:cNvPr id="32" name="Freeform 31"/>
            <p:cNvSpPr>
              <a:spLocks/>
            </p:cNvSpPr>
            <p:nvPr/>
          </p:nvSpPr>
          <p:spPr bwMode="black">
            <a:xfrm>
              <a:off x="5042329" y="5632160"/>
              <a:ext cx="44819" cy="9151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a:effectLst>
              <a:outerShdw blurRad="38100" dist="25400" dir="5400000" algn="t" rotWithShape="0">
                <a:prstClr val="black">
                  <a:alpha val="20000"/>
                </a:prstClr>
              </a:outerShdw>
            </a:effectLst>
          </p:spPr>
          <p:txBody>
            <a:bodyPr/>
            <a:lstStyle/>
            <a:p>
              <a:endParaRPr lang="en-US" dirty="0">
                <a:latin typeface="+mj-lt"/>
              </a:endParaRPr>
            </a:p>
          </p:txBody>
        </p:sp>
      </p:grpSp>
      <p:sp>
        <p:nvSpPr>
          <p:cNvPr id="38" name="TextBox 37"/>
          <p:cNvSpPr txBox="1"/>
          <p:nvPr userDrawn="1"/>
        </p:nvSpPr>
        <p:spPr>
          <a:xfrm>
            <a:off x="916806" y="2921168"/>
            <a:ext cx="3647537" cy="923330"/>
          </a:xfrm>
          <a:prstGeom prst="rect">
            <a:avLst/>
          </a:prstGeom>
          <a:noFill/>
        </p:spPr>
        <p:txBody>
          <a:bodyPr wrap="none" rtlCol="0">
            <a:spAutoFit/>
          </a:bodyPr>
          <a:lstStyle/>
          <a:p>
            <a:pPr algn="l" defTabSz="914400" rtl="0" eaLnBrk="1" latinLnBrk="0" hangingPunct="1">
              <a:lnSpc>
                <a:spcPct val="90000"/>
              </a:lnSpc>
              <a:spcBef>
                <a:spcPct val="0"/>
              </a:spcBef>
              <a:buNone/>
            </a:pPr>
            <a:r>
              <a:rPr lang="en-US" sz="6000" b="0" kern="1200" spc="-150" baseline="0" dirty="0" smtClean="0">
                <a:solidFill>
                  <a:schemeClr val="tx1"/>
                </a:solidFill>
                <a:effectLst>
                  <a:outerShdw blurRad="38100" dist="25400" dir="5400000" algn="t" rotWithShape="0">
                    <a:prstClr val="black">
                      <a:alpha val="20000"/>
                    </a:prstClr>
                  </a:outerShdw>
                </a:effectLst>
                <a:latin typeface="+mj-lt"/>
                <a:ea typeface="+mj-ea"/>
                <a:cs typeface="+mj-cs"/>
              </a:rPr>
              <a:t>Thank You</a:t>
            </a:r>
            <a:endPara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endParaRPr>
          </a:p>
        </p:txBody>
      </p:sp>
    </p:spTree>
    <p:extLst>
      <p:ext uri="{BB962C8B-B14F-4D97-AF65-F5344CB8AC3E}">
        <p14:creationId xmlns="" xmlns:p14="http://schemas.microsoft.com/office/powerpoint/2010/main" val="2882170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 xmlns:p14="http://schemas.microsoft.com/office/powerpoint/2010/main" val="1621458718"/>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 xmlns:p14="http://schemas.microsoft.com/office/powerpoint/2010/main" val="1868627662"/>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88413371"/>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gue Slide">
    <p:spTree>
      <p:nvGrpSpPr>
        <p:cNvPr id="1" name=""/>
        <p:cNvGrpSpPr/>
        <p:nvPr/>
      </p:nvGrpSpPr>
      <p:grpSpPr>
        <a:xfrm>
          <a:off x="0" y="0"/>
          <a:ext cx="0" cy="0"/>
          <a:chOff x="0" y="0"/>
          <a:chExt cx="0" cy="0"/>
        </a:xfrm>
      </p:grpSpPr>
      <p:sp>
        <p:nvSpPr>
          <p:cNvPr id="2" name="Title 1"/>
          <p:cNvSpPr>
            <a:spLocks noGrp="1"/>
          </p:cNvSpPr>
          <p:nvPr>
            <p:ph type="title"/>
          </p:nvPr>
        </p:nvSpPr>
        <p:spPr>
          <a:xfrm>
            <a:off x="302273" y="627046"/>
            <a:ext cx="8551442" cy="4326709"/>
          </a:xfrm>
        </p:spPr>
        <p:txBody>
          <a:bodyPr/>
          <a:lstStyle>
            <a:lvl1pPr algn="l" defTabSz="914400" rtl="0" eaLnBrk="1" latinLnBrk="0" hangingPunct="1">
              <a:lnSpc>
                <a:spcPct val="90000"/>
              </a:lnSpc>
              <a:spcBef>
                <a:spcPct val="0"/>
              </a:spcBef>
              <a:buNone/>
              <a:defRPr lang="en-US" sz="6000" b="0" kern="1200" spc="-150" baseline="0" dirty="0">
                <a:gradFill flip="none" rotWithShape="1">
                  <a:gsLst>
                    <a:gs pos="0">
                      <a:srgbClr val="8998FB"/>
                    </a:gs>
                    <a:gs pos="98750">
                      <a:schemeClr val="tx1"/>
                    </a:gs>
                    <a:gs pos="26000">
                      <a:srgbClr val="83BBFF"/>
                    </a:gs>
                  </a:gsLst>
                  <a:lin ang="13500000" scaled="1"/>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 xmlns:p14="http://schemas.microsoft.com/office/powerpoint/2010/main" val="3895795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 Slide 2">
    <p:spTree>
      <p:nvGrpSpPr>
        <p:cNvPr id="1" name=""/>
        <p:cNvGrpSpPr/>
        <p:nvPr/>
      </p:nvGrpSpPr>
      <p:grpSpPr>
        <a:xfrm>
          <a:off x="0" y="0"/>
          <a:ext cx="0" cy="0"/>
          <a:chOff x="0" y="0"/>
          <a:chExt cx="0" cy="0"/>
        </a:xfrm>
      </p:grpSpPr>
      <p:pic>
        <p:nvPicPr>
          <p:cNvPr id="9" name="Picture 3" descr="C:\Users\rmuta\Desktop\final 4x3 dark b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02273" y="627046"/>
            <a:ext cx="8551442" cy="4326709"/>
          </a:xfrm>
        </p:spPr>
        <p:txBody>
          <a:bodyPr/>
          <a:lstStyle>
            <a:lvl1pPr algn="l" defTabSz="914400" rtl="0" eaLnBrk="1" latinLnBrk="0" hangingPunct="1">
              <a:lnSpc>
                <a:spcPct val="90000"/>
              </a:lnSpc>
              <a:spcBef>
                <a:spcPct val="0"/>
              </a:spcBef>
              <a:buNone/>
              <a:def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defRPr>
            </a:lvl1pPr>
          </a:lstStyle>
          <a:p>
            <a:r>
              <a:rPr lang="en-US" smtClean="0"/>
              <a:t>Click to edit Master title style</a:t>
            </a:r>
            <a:endParaRPr lang="en-US" dirty="0"/>
          </a:p>
        </p:txBody>
      </p:sp>
      <p:sp>
        <p:nvSpPr>
          <p:cNvPr id="4"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chemeClr val="tx1"/>
                </a:solidFill>
                <a:latin typeface="+mj-lt"/>
              </a:rPr>
              <a:t>© 2012 Cisco and/or its affiliates. All rights reserved.</a:t>
            </a:r>
            <a:endParaRPr lang="en-US" sz="600" dirty="0">
              <a:solidFill>
                <a:schemeClr val="tx1"/>
              </a:solidFill>
              <a:latin typeface="+mj-lt"/>
            </a:endParaRPr>
          </a:p>
        </p:txBody>
      </p:sp>
      <p:sp>
        <p:nvSpPr>
          <p:cNvPr id="5"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tx1"/>
                </a:solidFill>
                <a:latin typeface="+mj-lt"/>
              </a:rPr>
              <a:t>Cisco Confidential</a:t>
            </a:r>
          </a:p>
        </p:txBody>
      </p:sp>
      <p:sp>
        <p:nvSpPr>
          <p:cNvPr id="6"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tx1"/>
                </a:solidFill>
                <a:latin typeface="+mj-lt"/>
              </a:rPr>
              <a:pPr algn="r" defTabSz="814388">
                <a:lnSpc>
                  <a:spcPct val="100000"/>
                </a:lnSpc>
              </a:pPr>
              <a:t>‹#›</a:t>
            </a:fld>
            <a:endParaRPr lang="en-US" sz="600" dirty="0">
              <a:solidFill>
                <a:schemeClr val="tx1"/>
              </a:solidFill>
              <a:latin typeface="+mj-lt"/>
            </a:endParaRPr>
          </a:p>
        </p:txBody>
      </p:sp>
    </p:spTree>
    <p:extLst>
      <p:ext uri="{BB962C8B-B14F-4D97-AF65-F5344CB8AC3E}">
        <p14:creationId xmlns="" xmlns:p14="http://schemas.microsoft.com/office/powerpoint/2010/main" val="14009707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2" name="Title 1"/>
          <p:cNvSpPr>
            <a:spLocks noGrp="1"/>
          </p:cNvSpPr>
          <p:nvPr>
            <p:ph type="title"/>
          </p:nvPr>
        </p:nvSpPr>
        <p:spPr>
          <a:xfrm>
            <a:off x="258730" y="627046"/>
            <a:ext cx="8588861" cy="4326709"/>
          </a:xfrm>
        </p:spPr>
        <p:txBody>
          <a:bodyPr/>
          <a:lstStyle>
            <a:lvl1pPr marL="231775" indent="-231775" algn="l" defTabSz="914400" rtl="0" eaLnBrk="1" latinLnBrk="0" hangingPunct="1">
              <a:lnSpc>
                <a:spcPct val="90000"/>
              </a:lnSpc>
              <a:spcBef>
                <a:spcPct val="0"/>
              </a:spcBef>
              <a:buNone/>
              <a:defRPr lang="en-US" sz="6000" b="0" kern="1200" spc="-15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58730" y="5126460"/>
            <a:ext cx="8594984" cy="609600"/>
          </a:xfrm>
        </p:spPr>
        <p:txBody>
          <a:bodyPr>
            <a:noAutofit/>
          </a:bodyPr>
          <a:lstStyle>
            <a:lvl1pPr marL="231775"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chemeClr val="bg1">
                    <a:lumMod val="20000"/>
                    <a:lumOff val="80000"/>
                  </a:schemeClr>
                </a:solidFill>
                <a:latin typeface="+mj-lt"/>
                <a:ea typeface="+mn-ea"/>
                <a:cs typeface="+mn-cs"/>
              </a:defRPr>
            </a:lvl1pPr>
            <a:lvl2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2pPr>
            <a:lvl3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3pPr>
            <a:lvl4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4pPr>
            <a:lvl5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5pPr>
          </a:lstStyle>
          <a:p>
            <a:pPr marL="115888" lvl="0" indent="0" algn="l" defTabSz="914400" rtl="0" eaLnBrk="1" latinLnBrk="0" hangingPunct="1">
              <a:lnSpc>
                <a:spcPct val="95000"/>
              </a:lnSpc>
              <a:spcBef>
                <a:spcPts val="1440"/>
              </a:spcBef>
              <a:buClr>
                <a:schemeClr val="accent1">
                  <a:lumMod val="40000"/>
                  <a:lumOff val="60000"/>
                </a:schemeClr>
              </a:buClr>
              <a:buSzPct val="90000"/>
              <a:buFont typeface="Arial" pitchFamily="34" charset="0"/>
              <a:buNone/>
              <a:tabLst/>
            </a:pPr>
            <a:r>
              <a:rPr lang="en-US" smtClean="0"/>
              <a:t>Click to edit Master text styles</a:t>
            </a:r>
          </a:p>
        </p:txBody>
      </p:sp>
    </p:spTree>
    <p:extLst>
      <p:ext uri="{BB962C8B-B14F-4D97-AF65-F5344CB8AC3E}">
        <p14:creationId xmlns="" xmlns:p14="http://schemas.microsoft.com/office/powerpoint/2010/main" val="16602164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Slide 2">
    <p:spTree>
      <p:nvGrpSpPr>
        <p:cNvPr id="1" name=""/>
        <p:cNvGrpSpPr/>
        <p:nvPr/>
      </p:nvGrpSpPr>
      <p:grpSpPr>
        <a:xfrm>
          <a:off x="0" y="0"/>
          <a:ext cx="0" cy="0"/>
          <a:chOff x="0" y="0"/>
          <a:chExt cx="0" cy="0"/>
        </a:xfrm>
      </p:grpSpPr>
      <p:pic>
        <p:nvPicPr>
          <p:cNvPr id="8" name="Picture 3" descr="C:\Users\rmuta\Desktop\final 4x3 dark bg.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58730" y="627046"/>
            <a:ext cx="8588861" cy="4326709"/>
          </a:xfrm>
        </p:spPr>
        <p:txBody>
          <a:bodyPr/>
          <a:lstStyle>
            <a:lvl1pPr marL="231775" indent="-231775" algn="l" defTabSz="914400" rtl="0" eaLnBrk="1" latinLnBrk="0" hangingPunct="1">
              <a:lnSpc>
                <a:spcPct val="90000"/>
              </a:lnSpc>
              <a:spcBef>
                <a:spcPct val="0"/>
              </a:spcBef>
              <a:buNone/>
              <a:defRPr lang="en-US" sz="6000" b="0" kern="1200" spc="-150" baseline="0" dirty="0">
                <a:solidFill>
                  <a:schemeClr val="tx1"/>
                </a:solidFill>
                <a:effectLst>
                  <a:outerShdw blurRad="38100" dist="25400" dir="5400000" algn="t" rotWithShape="0">
                    <a:prstClr val="black">
                      <a:alpha val="20000"/>
                    </a:prstClr>
                  </a:outerShdw>
                </a:effectLst>
                <a:latin typeface="+mj-lt"/>
                <a:ea typeface="+mj-ea"/>
                <a:cs typeface="+mj-cs"/>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58730" y="5126460"/>
            <a:ext cx="8594984" cy="609600"/>
          </a:xfrm>
        </p:spPr>
        <p:txBody>
          <a:bodyPr>
            <a:noAutofit/>
          </a:bodyPr>
          <a:lstStyle>
            <a:lvl1pPr marL="231775"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chemeClr val="tx1"/>
                </a:solidFill>
                <a:latin typeface="+mj-lt"/>
                <a:ea typeface="+mn-ea"/>
                <a:cs typeface="+mn-cs"/>
              </a:defRPr>
            </a:lvl1pPr>
            <a:lvl2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2pPr>
            <a:lvl3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3pPr>
            <a:lvl4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4pPr>
            <a:lvl5pPr marL="0" indent="0" algn="l" defTabSz="914400" rtl="0" eaLnBrk="1" latinLnBrk="0" hangingPunct="1">
              <a:lnSpc>
                <a:spcPct val="95000"/>
              </a:lnSpc>
              <a:spcBef>
                <a:spcPts val="1440"/>
              </a:spcBef>
              <a:buClr>
                <a:schemeClr val="tx2"/>
              </a:buClr>
              <a:buSzPct val="90000"/>
              <a:buFont typeface="Arial" pitchFamily="34" charset="0"/>
              <a:buNone/>
              <a:tabLst/>
              <a:defRPr lang="en-US" sz="2200" kern="1200" dirty="0" smtClean="0">
                <a:solidFill>
                  <a:srgbClr val="5C5E6C"/>
                </a:solidFill>
                <a:latin typeface="+mj-lt"/>
                <a:ea typeface="+mn-ea"/>
                <a:cs typeface="+mn-cs"/>
              </a:defRPr>
            </a:lvl5pPr>
          </a:lstStyle>
          <a:p>
            <a:pPr lvl="0"/>
            <a:r>
              <a:rPr lang="en-US" smtClean="0"/>
              <a:t>Click to edit Master text styles</a:t>
            </a:r>
          </a:p>
        </p:txBody>
      </p:sp>
      <p:sp>
        <p:nvSpPr>
          <p:cNvPr id="5"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chemeClr val="tx1"/>
                </a:solidFill>
                <a:latin typeface="+mj-lt"/>
              </a:rPr>
              <a:t>© 2012 Cisco and/or its affiliates. All rights reserved.</a:t>
            </a:r>
            <a:endParaRPr lang="en-US" sz="600" dirty="0">
              <a:solidFill>
                <a:schemeClr val="tx1"/>
              </a:solidFill>
              <a:latin typeface="+mj-lt"/>
            </a:endParaRPr>
          </a:p>
        </p:txBody>
      </p:sp>
      <p:sp>
        <p:nvSpPr>
          <p:cNvPr id="7"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tx1"/>
                </a:solidFill>
                <a:latin typeface="+mj-lt"/>
              </a:rPr>
              <a:t>Cisco Confidential</a:t>
            </a:r>
          </a:p>
        </p:txBody>
      </p:sp>
      <p:sp>
        <p:nvSpPr>
          <p:cNvPr id="9" name="Rectangle 7"/>
          <p:cNvSpPr>
            <a:spLocks noChangeArrowheads="1"/>
          </p:cNvSpPr>
          <p:nvPr userDrawn="1"/>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tx1"/>
                </a:solidFill>
                <a:latin typeface="+mj-lt"/>
              </a:rPr>
              <a:pPr algn="r" defTabSz="814388">
                <a:lnSpc>
                  <a:spcPct val="100000"/>
                </a:lnSpc>
              </a:pPr>
              <a:t>‹#›</a:t>
            </a:fld>
            <a:endParaRPr lang="en-US" sz="600" dirty="0">
              <a:solidFill>
                <a:schemeClr val="tx1"/>
              </a:solidFill>
              <a:latin typeface="+mj-lt"/>
            </a:endParaRPr>
          </a:p>
        </p:txBody>
      </p:sp>
    </p:spTree>
    <p:extLst>
      <p:ext uri="{BB962C8B-B14F-4D97-AF65-F5344CB8AC3E}">
        <p14:creationId xmlns="" xmlns:p14="http://schemas.microsoft.com/office/powerpoint/2010/main" val="21187370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sz="2600" spc="-50" baseline="0">
                <a:solidFill>
                  <a:schemeClr val="bg1">
                    <a:lumMod val="20000"/>
                    <a:lumOff val="80000"/>
                  </a:schemeClr>
                </a:solidFill>
              </a:defRPr>
            </a:lvl1pPr>
          </a:lstStyle>
          <a:p>
            <a:pPr lvl="0"/>
            <a:r>
              <a:rPr lang="en-US" dirty="0" smtClean="0"/>
              <a:t>Slide Subtitle</a:t>
            </a:r>
            <a:endParaRPr lang="en-US" dirty="0"/>
          </a:p>
        </p:txBody>
      </p:sp>
      <p:sp>
        <p:nvSpPr>
          <p:cNvPr id="7" name="Text Placeholder 4"/>
          <p:cNvSpPr>
            <a:spLocks noGrp="1"/>
          </p:cNvSpPr>
          <p:nvPr>
            <p:ph type="body" sz="quarter" idx="12"/>
          </p:nvPr>
        </p:nvSpPr>
        <p:spPr>
          <a:xfrm>
            <a:off x="239712" y="1524000"/>
            <a:ext cx="8586787"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 Slide 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524000"/>
            <a:ext cx="4187144" cy="4557486"/>
          </a:xfrm>
        </p:spPr>
        <p:txBody>
          <a:bodyPr/>
          <a:lstStyle>
            <a:lvl1pPr marL="228600" indent="-228600">
              <a:lnSpc>
                <a:spcPct val="95000"/>
              </a:lnSpc>
              <a:spcBef>
                <a:spcPts val="1480"/>
              </a:spcBef>
              <a:buClr>
                <a:schemeClr val="accent1">
                  <a:lumMod val="40000"/>
                  <a:lumOff val="60000"/>
                </a:schemeClr>
              </a:buClr>
              <a:defRPr lang="en-US" sz="2000" kern="1200" dirty="0" smtClean="0">
                <a:solidFill>
                  <a:schemeClr val="bg1">
                    <a:lumMod val="20000"/>
                    <a:lumOff val="80000"/>
                  </a:schemeClr>
                </a:solidFill>
                <a:latin typeface="+mj-lt"/>
                <a:ea typeface="+mn-ea"/>
                <a:cs typeface="+mn-cs"/>
              </a:defRPr>
            </a:lvl1pPr>
            <a:lvl2pPr>
              <a:lnSpc>
                <a:spcPct val="95000"/>
              </a:lnSpc>
              <a:spcBef>
                <a:spcPts val="600"/>
              </a:spcBef>
              <a:defRPr>
                <a:solidFill>
                  <a:schemeClr val="bg1">
                    <a:lumMod val="20000"/>
                    <a:lumOff val="80000"/>
                  </a:schemeClr>
                </a:solidFill>
                <a:latin typeface="+mj-lt"/>
              </a:defRPr>
            </a:lvl2pPr>
            <a:lvl3pPr>
              <a:defRPr>
                <a:solidFill>
                  <a:schemeClr val="bg1">
                    <a:lumMod val="20000"/>
                    <a:lumOff val="80000"/>
                  </a:schemeClr>
                </a:solidFill>
                <a:latin typeface="+mj-lt"/>
              </a:defRPr>
            </a:lvl3pPr>
            <a:lvl4pPr>
              <a:defRPr>
                <a:solidFill>
                  <a:schemeClr val="bg1">
                    <a:lumMod val="20000"/>
                    <a:lumOff val="80000"/>
                  </a:schemeClr>
                </a:solidFill>
                <a:latin typeface="+mj-lt"/>
              </a:defRPr>
            </a:lvl4pPr>
            <a:lvl5pPr>
              <a:defRPr>
                <a:solidFill>
                  <a:schemeClr val="bg1">
                    <a:lumMod val="20000"/>
                    <a:lumOff val="80000"/>
                  </a:schemeClr>
                </a:solidFill>
                <a:latin typeface="+mj-lt"/>
              </a:defRPr>
            </a:lvl5pPr>
          </a:lstStyle>
          <a:p>
            <a:pPr marL="228600" lvl="0"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pPr>
            <a:r>
              <a:rPr lang="en-US" smtClean="0"/>
              <a:t>Click to edit Master text styles</a:t>
            </a:r>
          </a:p>
          <a:p>
            <a:pPr marL="228600" lvl="1"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pPr>
            <a:r>
              <a:rPr lang="en-US" smtClean="0"/>
              <a:t>Second level</a:t>
            </a:r>
          </a:p>
          <a:p>
            <a:pPr marL="228600" lvl="2"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pPr>
            <a:r>
              <a:rPr lang="en-US" smtClean="0"/>
              <a:t>Third level</a:t>
            </a:r>
          </a:p>
          <a:p>
            <a:pPr marL="228600" lvl="3"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pPr>
            <a:r>
              <a:rPr lang="en-US" smtClean="0"/>
              <a:t>Fourth level</a:t>
            </a:r>
          </a:p>
          <a:p>
            <a:pPr marL="228600" lvl="4"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pPr>
            <a:r>
              <a:rPr lang="en-US" smtClean="0"/>
              <a:t>Fifth level</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lang="en-US" sz="2600" kern="1200" spc="-50" baseline="0" dirty="0">
                <a:solidFill>
                  <a:schemeClr val="bg1">
                    <a:lumMod val="20000"/>
                    <a:lumOff val="80000"/>
                  </a:schemeClr>
                </a:solidFill>
                <a:latin typeface="+mj-lt"/>
                <a:ea typeface="+mn-ea"/>
                <a:cs typeface="+mn-cs"/>
              </a:defRPr>
            </a:lvl1pPr>
          </a:lstStyle>
          <a:p>
            <a:pPr marL="0" lvl="0" indent="0" algn="l" defTabSz="914400" rtl="0" eaLnBrk="1" latinLnBrk="0" hangingPunct="1">
              <a:lnSpc>
                <a:spcPct val="95000"/>
              </a:lnSpc>
              <a:spcBef>
                <a:spcPts val="1440"/>
              </a:spcBef>
              <a:buClr>
                <a:schemeClr val="accent1">
                  <a:lumMod val="40000"/>
                  <a:lumOff val="60000"/>
                </a:schemeClr>
              </a:buClr>
              <a:buSzPct val="90000"/>
              <a:buFont typeface="Arial" pitchFamily="34" charset="0"/>
              <a:buNone/>
              <a:tabLst/>
            </a:pPr>
            <a:r>
              <a:rPr lang="en-US" dirty="0" smtClean="0"/>
              <a:t>Slide Subtitle</a:t>
            </a:r>
            <a:endParaRPr lang="en-US" dirty="0"/>
          </a:p>
        </p:txBody>
      </p:sp>
      <p:sp>
        <p:nvSpPr>
          <p:cNvPr id="6" name="Text Placeholder 5"/>
          <p:cNvSpPr>
            <a:spLocks noGrp="1"/>
          </p:cNvSpPr>
          <p:nvPr>
            <p:ph type="body" sz="quarter" idx="13"/>
          </p:nvPr>
        </p:nvSpPr>
        <p:spPr>
          <a:xfrm>
            <a:off x="4688114" y="1524000"/>
            <a:ext cx="4163785" cy="4572000"/>
          </a:xfrm>
        </p:spPr>
        <p:txBody>
          <a:bodyPr/>
          <a:lstStyle>
            <a:lvl1pPr>
              <a:defRPr sz="2000">
                <a:solidFill>
                  <a:schemeClr val="bg1">
                    <a:lumMod val="20000"/>
                    <a:lumOff val="80000"/>
                  </a:schemeClr>
                </a:solidFill>
              </a:defRPr>
            </a:lvl1pPr>
            <a:lvl2pPr>
              <a:defRPr>
                <a:solidFill>
                  <a:schemeClr val="bg1">
                    <a:lumMod val="20000"/>
                    <a:lumOff val="80000"/>
                  </a:schemeClr>
                </a:solidFill>
              </a:defRPr>
            </a:lvl2pPr>
            <a:lvl3pPr>
              <a:defRPr>
                <a:solidFill>
                  <a:schemeClr val="bg1">
                    <a:lumMod val="20000"/>
                    <a:lumOff val="80000"/>
                  </a:schemeClr>
                </a:solidFill>
              </a:defRPr>
            </a:lvl3pPr>
            <a:lvl4pPr>
              <a:defRPr>
                <a:solidFill>
                  <a:schemeClr val="bg1">
                    <a:lumMod val="20000"/>
                    <a:lumOff val="80000"/>
                  </a:schemeClr>
                </a:solidFill>
              </a:defRPr>
            </a:lvl4pPr>
            <a:lvl5pPr>
              <a:defRPr>
                <a:solidFill>
                  <a:schemeClr val="bg1">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11156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Slide Pull Quote">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lang="en-US" sz="2600" kern="1200" spc="-50" baseline="0" dirty="0">
                <a:solidFill>
                  <a:schemeClr val="bg1">
                    <a:lumMod val="20000"/>
                    <a:lumOff val="80000"/>
                  </a:schemeClr>
                </a:solidFill>
                <a:latin typeface="+mj-lt"/>
                <a:ea typeface="+mn-ea"/>
                <a:cs typeface="+mn-cs"/>
              </a:defRPr>
            </a:lvl1pPr>
          </a:lstStyle>
          <a:p>
            <a:pPr marL="0" lvl="0" indent="0" algn="l" defTabSz="914400" rtl="0" eaLnBrk="1" latinLnBrk="0" hangingPunct="1">
              <a:lnSpc>
                <a:spcPct val="95000"/>
              </a:lnSpc>
              <a:spcBef>
                <a:spcPts val="1440"/>
              </a:spcBef>
              <a:buClr>
                <a:schemeClr val="accent1">
                  <a:lumMod val="40000"/>
                  <a:lumOff val="60000"/>
                </a:schemeClr>
              </a:buClr>
              <a:buSzPct val="90000"/>
              <a:buFont typeface="Arial" pitchFamily="34" charset="0"/>
              <a:buNone/>
              <a:tabLst/>
            </a:pPr>
            <a:r>
              <a:rPr lang="en-US" dirty="0" smtClean="0"/>
              <a:t>Slide Subtitle</a:t>
            </a:r>
            <a:endParaRPr lang="en-US" dirty="0"/>
          </a:p>
        </p:txBody>
      </p:sp>
      <p:sp>
        <p:nvSpPr>
          <p:cNvPr id="8" name="Text Placeholder 7"/>
          <p:cNvSpPr>
            <a:spLocks noGrp="1"/>
          </p:cNvSpPr>
          <p:nvPr>
            <p:ph type="body" sz="quarter" idx="12" hasCustomPrompt="1"/>
          </p:nvPr>
        </p:nvSpPr>
        <p:spPr>
          <a:xfrm>
            <a:off x="4572000" y="1524000"/>
            <a:ext cx="4281488" cy="4470400"/>
          </a:xfrm>
        </p:spPr>
        <p:txBody>
          <a:bodyPr>
            <a:normAutofit/>
          </a:bodyPr>
          <a:lstStyle>
            <a:lvl1pPr marL="115888" indent="-115888" algn="l" defTabSz="914400" rtl="0" eaLnBrk="1" latinLnBrk="0" hangingPunct="1">
              <a:lnSpc>
                <a:spcPct val="9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pPr lvl="0"/>
            <a:r>
              <a:rPr lang="en-US" dirty="0" smtClean="0"/>
              <a:t>Click to edit Master title style</a:t>
            </a:r>
            <a:endParaRPr lang="en-US" dirty="0"/>
          </a:p>
        </p:txBody>
      </p:sp>
      <p:sp>
        <p:nvSpPr>
          <p:cNvPr id="14" name="Text Placeholder 13"/>
          <p:cNvSpPr>
            <a:spLocks noGrp="1"/>
          </p:cNvSpPr>
          <p:nvPr>
            <p:ph type="body" sz="quarter" idx="14"/>
          </p:nvPr>
        </p:nvSpPr>
        <p:spPr>
          <a:xfrm>
            <a:off x="4572000" y="5384800"/>
            <a:ext cx="4267200" cy="638175"/>
          </a:xfrm>
        </p:spPr>
        <p:txBody>
          <a:bodyPr>
            <a:normAutofit/>
          </a:bodyPr>
          <a:lstStyle>
            <a:lvl1pPr marL="115888" indent="0">
              <a:buNone/>
              <a:defRPr sz="2000">
                <a:solidFill>
                  <a:schemeClr val="bg1">
                    <a:lumMod val="20000"/>
                    <a:lumOff val="80000"/>
                  </a:schemeClr>
                </a:solidFill>
              </a:defRPr>
            </a:lvl1pPr>
          </a:lstStyle>
          <a:p>
            <a:pPr lvl="0"/>
            <a:r>
              <a:rPr lang="en-US" smtClean="0"/>
              <a:t>Click to edit Master text styles</a:t>
            </a:r>
          </a:p>
        </p:txBody>
      </p:sp>
      <p:sp>
        <p:nvSpPr>
          <p:cNvPr id="4" name="Text Placeholder 3"/>
          <p:cNvSpPr>
            <a:spLocks noGrp="1"/>
          </p:cNvSpPr>
          <p:nvPr>
            <p:ph type="body" sz="quarter" idx="15"/>
          </p:nvPr>
        </p:nvSpPr>
        <p:spPr>
          <a:xfrm>
            <a:off x="228600" y="1524000"/>
            <a:ext cx="4216400" cy="458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6694091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 Slid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274320"/>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1051560"/>
            <a:ext cx="8610600" cy="457200"/>
          </a:xfrm>
        </p:spPr>
        <p:txBody>
          <a:bodyPr>
            <a:noAutofit/>
          </a:bodyPr>
          <a:lstStyle>
            <a:lvl1pPr marL="0" indent="0">
              <a:buNone/>
              <a:defRPr lang="en-US" sz="2600" kern="1200" spc="-50" baseline="0" dirty="0">
                <a:solidFill>
                  <a:schemeClr val="bg1">
                    <a:lumMod val="20000"/>
                    <a:lumOff val="80000"/>
                  </a:schemeClr>
                </a:solidFill>
                <a:latin typeface="+mj-lt"/>
                <a:ea typeface="+mn-ea"/>
                <a:cs typeface="+mn-cs"/>
              </a:defRPr>
            </a:lvl1pPr>
          </a:lstStyle>
          <a:p>
            <a:pPr marL="0" lvl="0" indent="0" algn="l" defTabSz="914400" rtl="0" eaLnBrk="1" latinLnBrk="0" hangingPunct="1">
              <a:lnSpc>
                <a:spcPct val="95000"/>
              </a:lnSpc>
              <a:spcBef>
                <a:spcPts val="1440"/>
              </a:spcBef>
              <a:buClr>
                <a:schemeClr val="accent1">
                  <a:lumMod val="40000"/>
                  <a:lumOff val="60000"/>
                </a:schemeClr>
              </a:buClr>
              <a:buSzPct val="90000"/>
              <a:buFont typeface="Arial" pitchFamily="34" charset="0"/>
              <a:buNone/>
              <a:tabLst/>
            </a:pPr>
            <a:r>
              <a:rPr lang="en-US" dirty="0" smtClean="0"/>
              <a:t>Slide Subtitle</a:t>
            </a:r>
            <a:endParaRPr lang="en-US" dirty="0"/>
          </a:p>
        </p:txBody>
      </p:sp>
    </p:spTree>
    <p:extLst>
      <p:ext uri="{BB962C8B-B14F-4D97-AF65-F5344CB8AC3E}">
        <p14:creationId xmlns="" xmlns:p14="http://schemas.microsoft.com/office/powerpoint/2010/main" val="2507331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B0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274320"/>
            <a:ext cx="8588861" cy="838200"/>
          </a:xfrm>
          <a:prstGeom prst="rect">
            <a:avLst/>
          </a:prstGeom>
        </p:spPr>
        <p:txBody>
          <a:bodyPr vert="horz" lIns="82296" tIns="45720" rIns="82296" bIns="45720" rtlCol="0" anchor="b" anchorCtr="0">
            <a:noAutofit/>
          </a:bodyPr>
          <a:lstStyle/>
          <a:p>
            <a:endParaRPr lang="en-US" dirty="0"/>
          </a:p>
        </p:txBody>
      </p:sp>
      <p:sp>
        <p:nvSpPr>
          <p:cNvPr id="3" name="Text Placeholder 2"/>
          <p:cNvSpPr>
            <a:spLocks noGrp="1"/>
          </p:cNvSpPr>
          <p:nvPr>
            <p:ph type="body" idx="1"/>
          </p:nvPr>
        </p:nvSpPr>
        <p:spPr>
          <a:xfrm>
            <a:off x="229701" y="1143000"/>
            <a:ext cx="8551441" cy="5162444"/>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2" descr="C:\Users\rmuta\Desktop\final 4x3 dark bg.png"/>
          <p:cNvPicPr>
            <a:picLocks noChangeAspect="1" noChangeArrowheads="1"/>
          </p:cNvPicPr>
          <p:nvPr/>
        </p:nvPicPr>
        <p:blipFill rotWithShape="1">
          <a:blip r:embed="rId19" cstate="print">
            <a:extLst>
              <a:ext uri="{28A0092B-C50C-407E-A947-70E740481C1C}">
                <a14:useLocalDpi xmlns="" xmlns:a14="http://schemas.microsoft.com/office/drawing/2010/main" val="0"/>
              </a:ext>
            </a:extLst>
          </a:blip>
          <a:srcRect t="99333"/>
          <a:stretch/>
        </p:blipFill>
        <p:spPr bwMode="auto">
          <a:xfrm>
            <a:off x="0" y="6812280"/>
            <a:ext cx="9144000" cy="4571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41" r:id="rId1"/>
    <p:sldLayoutId id="2147483935" r:id="rId2"/>
    <p:sldLayoutId id="2147483939" r:id="rId3"/>
    <p:sldLayoutId id="2147483936" r:id="rId4"/>
    <p:sldLayoutId id="2147483940" r:id="rId5"/>
    <p:sldLayoutId id="2147483901" r:id="rId6"/>
    <p:sldLayoutId id="2147483937" r:id="rId7"/>
    <p:sldLayoutId id="2147483942" r:id="rId8"/>
    <p:sldLayoutId id="2147483934" r:id="rId9"/>
    <p:sldLayoutId id="2147483938" r:id="rId10"/>
    <p:sldLayoutId id="2147483969" r:id="rId11"/>
    <p:sldLayoutId id="2147483956" r:id="rId12"/>
    <p:sldLayoutId id="2147483957" r:id="rId13"/>
    <p:sldLayoutId id="2147483958" r:id="rId14"/>
    <p:sldLayoutId id="2147483970" r:id="rId15"/>
    <p:sldLayoutId id="2147483972" r:id="rId16"/>
    <p:sldLayoutId id="2147483973"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n-US" sz="3600" b="0" kern="1200" spc="-150" baseline="0" dirty="0">
          <a:gradFill flip="none" rotWithShape="1">
            <a:gsLst>
              <a:gs pos="0">
                <a:srgbClr val="8998FB"/>
              </a:gs>
              <a:gs pos="98750">
                <a:schemeClr val="tx1"/>
              </a:gs>
              <a:gs pos="26000">
                <a:srgbClr val="83BBFF"/>
              </a:gs>
            </a:gsLst>
            <a:lin ang="13500000" scaled="1"/>
            <a:tileRect/>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defRPr lang="en-US" sz="2000" kern="1200" dirty="0" smtClean="0">
          <a:solidFill>
            <a:schemeClr val="bg1">
              <a:lumMod val="20000"/>
              <a:lumOff val="80000"/>
            </a:schemeClr>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lumMod val="20000"/>
              <a:lumOff val="80000"/>
            </a:schemeClr>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lumMod val="20000"/>
              <a:lumOff val="80000"/>
            </a:schemeClr>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lumMod val="20000"/>
              <a:lumOff val="80000"/>
            </a:schemeClr>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lumMod val="20000"/>
              <a:lumOff val="8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NUL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Your Network Ready for BYOD?</a:t>
            </a:r>
            <a:br>
              <a:rPr lang="en-US" dirty="0" smtClean="0"/>
            </a:br>
            <a:r>
              <a:rPr lang="en-US" sz="3600" dirty="0" smtClean="0"/>
              <a:t>Introducing the Cisco </a:t>
            </a:r>
            <a:r>
              <a:rPr lang="en-US" sz="3600" dirty="0" err="1" smtClean="0"/>
              <a:t>BYOD</a:t>
            </a:r>
            <a:r>
              <a:rPr lang="en-US" sz="3600" dirty="0" smtClean="0"/>
              <a:t> </a:t>
            </a:r>
            <a:r>
              <a:rPr lang="en-US" sz="3600" dirty="0" smtClean="0"/>
              <a:t>Smart Solution for </a:t>
            </a:r>
            <a:r>
              <a:rPr lang="en-US" sz="3600" smtClean="0"/>
              <a:t>Commercial Customers</a:t>
            </a:r>
            <a:endParaRPr lang="en-US" sz="3600" dirty="0"/>
          </a:p>
        </p:txBody>
      </p:sp>
      <p:sp>
        <p:nvSpPr>
          <p:cNvPr id="8" name="Subtitle 7"/>
          <p:cNvSpPr>
            <a:spLocks noGrp="1"/>
          </p:cNvSpPr>
          <p:nvPr>
            <p:ph type="subTitle" idx="1"/>
          </p:nvPr>
        </p:nvSpPr>
        <p:spPr/>
        <p:txBody>
          <a:bodyPr/>
          <a:lstStyle/>
          <a:p>
            <a:endParaRPr lang="en-US" dirty="0"/>
          </a:p>
        </p:txBody>
      </p:sp>
      <p:sp>
        <p:nvSpPr>
          <p:cNvPr id="9" name="Text Placeholder 8"/>
          <p:cNvSpPr>
            <a:spLocks noGrp="1"/>
          </p:cNvSpPr>
          <p:nvPr>
            <p:ph type="body" sz="quarter" idx="10"/>
          </p:nvPr>
        </p:nvSpPr>
        <p:spPr/>
        <p:txBody>
          <a:bodyPr>
            <a:normAutofit/>
          </a:bodyPr>
          <a:lstStyle/>
          <a:p>
            <a:endParaRPr lang="en-US" dirty="0"/>
          </a:p>
        </p:txBody>
      </p:sp>
      <p:sp>
        <p:nvSpPr>
          <p:cNvPr id="10" name="Text Placeholder 9"/>
          <p:cNvSpPr>
            <a:spLocks noGrp="1"/>
          </p:cNvSpPr>
          <p:nvPr>
            <p:ph type="body" sz="quarter" idx="11"/>
          </p:nvPr>
        </p:nvSpPr>
        <p:spPr/>
        <p:txBody>
          <a:bodyPr/>
          <a:lstStyle/>
          <a:p>
            <a:r>
              <a:rPr lang="en-US" dirty="0" smtClean="0"/>
              <a:t>June </a:t>
            </a:r>
            <a:r>
              <a:rPr lang="en-US" dirty="0"/>
              <a:t>2012 </a:t>
            </a:r>
          </a:p>
        </p:txBody>
      </p:sp>
    </p:spTree>
    <p:extLst>
      <p:ext uri="{BB962C8B-B14F-4D97-AF65-F5344CB8AC3E}">
        <p14:creationId xmlns="" xmlns:p14="http://schemas.microsoft.com/office/powerpoint/2010/main" val="1690399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Switching</a:t>
            </a:r>
            <a:endParaRPr lang="en-US" dirty="0"/>
          </a:p>
        </p:txBody>
      </p:sp>
      <p:sp>
        <p:nvSpPr>
          <p:cNvPr id="11" name="Text Placeholder 10"/>
          <p:cNvSpPr>
            <a:spLocks noGrp="1"/>
          </p:cNvSpPr>
          <p:nvPr>
            <p:ph type="body" sz="quarter" idx="11"/>
          </p:nvPr>
        </p:nvSpPr>
        <p:spPr/>
        <p:txBody>
          <a:bodyPr/>
          <a:lstStyle/>
          <a:p>
            <a:r>
              <a:rPr lang="en-US" dirty="0" smtClean="0"/>
              <a:t>Access points and wired devices connect with Ethernet</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2" name="Group 11"/>
          <p:cNvGrpSpPr/>
          <p:nvPr/>
        </p:nvGrpSpPr>
        <p:grpSpPr>
          <a:xfrm>
            <a:off x="210420" y="1501080"/>
            <a:ext cx="8864579" cy="3670513"/>
            <a:chOff x="210420" y="1501080"/>
            <a:chExt cx="8864579" cy="3670513"/>
          </a:xfrm>
        </p:grpSpPr>
        <p:pic>
          <p:nvPicPr>
            <p:cNvPr id="2" name="Picture 1" descr="HKJ41111.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62904" y="3183981"/>
              <a:ext cx="2484515" cy="1987612"/>
            </a:xfrm>
            <a:prstGeom prst="rect">
              <a:avLst/>
            </a:prstGeom>
            <a:effectLst/>
          </p:spPr>
        </p:pic>
        <p:sp>
          <p:nvSpPr>
            <p:cNvPr id="3" name="TextBox 2"/>
            <p:cNvSpPr txBox="1"/>
            <p:nvPr/>
          </p:nvSpPr>
          <p:spPr>
            <a:xfrm>
              <a:off x="6462520" y="1501080"/>
              <a:ext cx="2460079" cy="461665"/>
            </a:xfrm>
            <a:prstGeom prst="rect">
              <a:avLst/>
            </a:prstGeom>
            <a:noFill/>
          </p:spPr>
          <p:txBody>
            <a:bodyPr wrap="none" rtlCol="0">
              <a:spAutoFit/>
            </a:bodyPr>
            <a:lstStyle/>
            <a:p>
              <a:r>
                <a:rPr lang="en-US" sz="2400" b="1" dirty="0" smtClean="0"/>
                <a:t>Catalyst 3750-X</a:t>
              </a:r>
              <a:endParaRPr lang="en-US" sz="2400" b="1" dirty="0"/>
            </a:p>
          </p:txBody>
        </p:sp>
        <p:sp>
          <p:nvSpPr>
            <p:cNvPr id="13" name="TextBox 12"/>
            <p:cNvSpPr txBox="1"/>
            <p:nvPr/>
          </p:nvSpPr>
          <p:spPr>
            <a:xfrm>
              <a:off x="6614920" y="3100388"/>
              <a:ext cx="2460079" cy="461665"/>
            </a:xfrm>
            <a:prstGeom prst="rect">
              <a:avLst/>
            </a:prstGeom>
            <a:noFill/>
          </p:spPr>
          <p:txBody>
            <a:bodyPr wrap="none" rtlCol="0">
              <a:spAutoFit/>
            </a:bodyPr>
            <a:lstStyle/>
            <a:p>
              <a:r>
                <a:rPr lang="en-US" sz="2400" b="1" dirty="0" smtClean="0"/>
                <a:t>Catalyst 3560-X</a:t>
              </a:r>
              <a:endParaRPr lang="en-US" sz="2400" b="1" dirty="0"/>
            </a:p>
          </p:txBody>
        </p:sp>
        <p:pic>
          <p:nvPicPr>
            <p:cNvPr id="5" name="Picture 4" descr="HKJ41103.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14919" y="1630417"/>
              <a:ext cx="2332499" cy="1866000"/>
            </a:xfrm>
            <a:prstGeom prst="rect">
              <a:avLst/>
            </a:prstGeom>
          </p:spPr>
        </p:pic>
        <p:sp>
          <p:nvSpPr>
            <p:cNvPr id="16" name="Rectangle 15"/>
            <p:cNvSpPr/>
            <p:nvPr/>
          </p:nvSpPr>
          <p:spPr>
            <a:xfrm>
              <a:off x="216622" y="1678075"/>
              <a:ext cx="6117042"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17" name="Round Same Side Corner Rectangle 16"/>
            <p:cNvSpPr/>
            <p:nvPr/>
          </p:nvSpPr>
          <p:spPr>
            <a:xfrm>
              <a:off x="210420" y="1530743"/>
              <a:ext cx="6123397"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18" name="TextBox 17"/>
            <p:cNvSpPr txBox="1"/>
            <p:nvPr/>
          </p:nvSpPr>
          <p:spPr>
            <a:xfrm>
              <a:off x="365437" y="1599060"/>
              <a:ext cx="5880514" cy="324448"/>
            </a:xfrm>
            <a:prstGeom prst="rect">
              <a:avLst/>
            </a:prstGeom>
            <a:noFill/>
            <a:ln w="9525">
              <a:noFill/>
              <a:miter lim="800000"/>
              <a:headEnd/>
              <a:tailEnd/>
            </a:ln>
          </p:spPr>
          <p:txBody>
            <a:bodyPr wrap="square" lIns="0" tIns="0" rIns="0" bIns="0">
              <a:spAutoFit/>
            </a:bodyPr>
            <a:lstStyle/>
            <a:p>
              <a:pPr defTabSz="814388" rtl="0" eaLnBrk="0" hangingPunct="0">
                <a:lnSpc>
                  <a:spcPct val="95000"/>
                </a:lnSpc>
                <a:spcBef>
                  <a:spcPct val="50000"/>
                </a:spcBef>
                <a:buClr>
                  <a:srgbClr val="FFFFFF"/>
                </a:buClr>
                <a:buSzPct val="100000"/>
                <a:defRPr/>
              </a:pPr>
              <a:r>
                <a:rPr lang="en-US" sz="2200" b="1" kern="1200" dirty="0" smtClean="0">
                  <a:solidFill>
                    <a:srgbClr val="FFFFFF"/>
                  </a:solidFill>
                  <a:effectLst>
                    <a:outerShdw blurRad="38100" dist="12700" dir="5400000" algn="t" rotWithShape="0">
                      <a:prstClr val="black">
                        <a:alpha val="30000"/>
                      </a:prstClr>
                    </a:outerShdw>
                  </a:effectLst>
                  <a:latin typeface="Arial"/>
                  <a:ea typeface="+mn-ea"/>
                  <a:cs typeface="+mn-cs"/>
                </a:rPr>
                <a:t>Unique Differentiators for BYOD</a:t>
              </a:r>
              <a:endParaRPr lang="en-US" sz="22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19" name="Group 87"/>
            <p:cNvGrpSpPr/>
            <p:nvPr/>
          </p:nvGrpSpPr>
          <p:grpSpPr>
            <a:xfrm>
              <a:off x="210420" y="1983252"/>
              <a:ext cx="6139196" cy="45719"/>
              <a:chOff x="7087711" y="3203216"/>
              <a:chExt cx="505822" cy="500910"/>
            </a:xfrm>
            <a:effectLst>
              <a:outerShdw blurRad="25400" dist="12700" dir="5400000" algn="t" rotWithShape="0">
                <a:prstClr val="black">
                  <a:alpha val="20000"/>
                </a:prstClr>
              </a:outerShdw>
            </a:effectLst>
          </p:grpSpPr>
          <p:sp>
            <p:nvSpPr>
              <p:cNvPr id="20"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21"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22" name="Text Placeholder 2"/>
            <p:cNvSpPr txBox="1">
              <a:spLocks/>
            </p:cNvSpPr>
            <p:nvPr/>
          </p:nvSpPr>
          <p:spPr>
            <a:xfrm>
              <a:off x="229701" y="2139643"/>
              <a:ext cx="6256363"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80"/>
                </a:spcBef>
                <a:buClr>
                  <a:srgbClr val="277EFD"/>
                </a:buClr>
                <a:buNone/>
              </a:pPr>
              <a:r>
                <a:rPr lang="en-US" b="1" dirty="0">
                  <a:solidFill>
                    <a:schemeClr val="tx1"/>
                  </a:solidFill>
                </a:rPr>
                <a:t>Discover and </a:t>
              </a:r>
              <a:r>
                <a:rPr lang="en-US" b="1" dirty="0" smtClean="0">
                  <a:solidFill>
                    <a:schemeClr val="tx1"/>
                  </a:solidFill>
                </a:rPr>
                <a:t>Profile: </a:t>
              </a:r>
              <a:r>
                <a:rPr lang="en-US" dirty="0" smtClean="0">
                  <a:solidFill>
                    <a:schemeClr val="tx1"/>
                  </a:solidFill>
                </a:rPr>
                <a:t>End </a:t>
              </a:r>
              <a:r>
                <a:rPr lang="en-US" dirty="0">
                  <a:solidFill>
                    <a:schemeClr val="tx1"/>
                  </a:solidFill>
                </a:rPr>
                <a:t>devices with IOS Sensor</a:t>
              </a:r>
            </a:p>
            <a:p>
              <a:pPr marL="0" indent="0">
                <a:spcBef>
                  <a:spcPts val="1480"/>
                </a:spcBef>
                <a:buClr>
                  <a:srgbClr val="277EFD"/>
                </a:buClr>
                <a:buNone/>
              </a:pPr>
              <a:r>
                <a:rPr lang="en-US" b="1" dirty="0">
                  <a:solidFill>
                    <a:schemeClr val="tx1"/>
                  </a:solidFill>
                </a:rPr>
                <a:t>A</a:t>
              </a:r>
              <a:r>
                <a:rPr lang="en-US" b="1" dirty="0" smtClean="0">
                  <a:solidFill>
                    <a:schemeClr val="tx1"/>
                  </a:solidFill>
                </a:rPr>
                <a:t>ccess Control:</a:t>
              </a:r>
              <a:r>
                <a:rPr lang="en-US" dirty="0" smtClean="0">
                  <a:solidFill>
                    <a:schemeClr val="tx1"/>
                  </a:solidFill>
                </a:rPr>
                <a:t> No </a:t>
              </a:r>
              <a:r>
                <a:rPr lang="en-US" dirty="0">
                  <a:solidFill>
                    <a:schemeClr val="tx1"/>
                  </a:solidFill>
                </a:rPr>
                <a:t>impact using Monitor Mode</a:t>
              </a:r>
            </a:p>
            <a:p>
              <a:pPr marL="0" indent="0">
                <a:spcBef>
                  <a:spcPts val="1480"/>
                </a:spcBef>
                <a:buClr>
                  <a:srgbClr val="277EFD"/>
                </a:buClr>
                <a:buNone/>
              </a:pPr>
              <a:r>
                <a:rPr lang="en-US" b="1" dirty="0">
                  <a:solidFill>
                    <a:schemeClr val="tx1"/>
                  </a:solidFill>
                </a:rPr>
                <a:t>Link </a:t>
              </a:r>
              <a:r>
                <a:rPr lang="en-US" b="1" dirty="0" smtClean="0">
                  <a:solidFill>
                    <a:schemeClr val="tx1"/>
                  </a:solidFill>
                </a:rPr>
                <a:t>Layer Encryption: </a:t>
              </a:r>
              <a:r>
                <a:rPr lang="en-US" dirty="0" smtClean="0">
                  <a:solidFill>
                    <a:schemeClr val="tx1"/>
                  </a:solidFill>
                </a:rPr>
                <a:t>Embedded </a:t>
              </a:r>
              <a:r>
                <a:rPr lang="en-US" dirty="0" err="1">
                  <a:solidFill>
                    <a:schemeClr val="tx1"/>
                  </a:solidFill>
                </a:rPr>
                <a:t>MACsec</a:t>
              </a:r>
              <a:endParaRPr lang="en-US" dirty="0">
                <a:solidFill>
                  <a:schemeClr val="tx1"/>
                </a:solidFill>
              </a:endParaRPr>
            </a:p>
            <a:p>
              <a:pPr marL="0" indent="0">
                <a:spcBef>
                  <a:spcPts val="1480"/>
                </a:spcBef>
                <a:buClr>
                  <a:srgbClr val="277EFD"/>
                </a:buClr>
                <a:buNone/>
              </a:pPr>
              <a:r>
                <a:rPr lang="en-US" b="1" dirty="0">
                  <a:solidFill>
                    <a:schemeClr val="tx1"/>
                  </a:solidFill>
                </a:rPr>
                <a:t>Network </a:t>
              </a:r>
              <a:r>
                <a:rPr lang="en-US" b="1" dirty="0" smtClean="0">
                  <a:solidFill>
                    <a:schemeClr val="tx1"/>
                  </a:solidFill>
                </a:rPr>
                <a:t>Visibility:</a:t>
              </a:r>
              <a:r>
                <a:rPr lang="en-US" dirty="0" smtClean="0">
                  <a:solidFill>
                    <a:schemeClr val="tx1"/>
                  </a:solidFill>
                </a:rPr>
                <a:t> </a:t>
              </a:r>
              <a:r>
                <a:rPr lang="en-US" dirty="0">
                  <a:solidFill>
                    <a:schemeClr val="tx1"/>
                  </a:solidFill>
                </a:rPr>
                <a:t>Flexible </a:t>
              </a:r>
              <a:r>
                <a:rPr lang="en-US" dirty="0" err="1">
                  <a:solidFill>
                    <a:schemeClr val="tx1"/>
                  </a:solidFill>
                </a:rPr>
                <a:t>NetFlow</a:t>
              </a:r>
              <a:endParaRPr lang="en-US" dirty="0">
                <a:solidFill>
                  <a:schemeClr val="tx1"/>
                </a:solidFill>
              </a:endParaRPr>
            </a:p>
            <a:p>
              <a:pPr marL="0" indent="0">
                <a:spcBef>
                  <a:spcPts val="1480"/>
                </a:spcBef>
                <a:buClr>
                  <a:srgbClr val="277EFD"/>
                </a:buClr>
                <a:buNone/>
              </a:pPr>
              <a:r>
                <a:rPr lang="en-US" b="1" dirty="0">
                  <a:solidFill>
                    <a:schemeClr val="tx1"/>
                  </a:solidFill>
                </a:rPr>
                <a:t>Attack F</a:t>
              </a:r>
              <a:r>
                <a:rPr lang="en-US" b="1" dirty="0" smtClean="0">
                  <a:solidFill>
                    <a:schemeClr val="tx1"/>
                  </a:solidFill>
                </a:rPr>
                <a:t>orensics:</a:t>
              </a:r>
              <a:r>
                <a:rPr lang="en-US" dirty="0" smtClean="0">
                  <a:solidFill>
                    <a:schemeClr val="tx1"/>
                  </a:solidFill>
                </a:rPr>
                <a:t> </a:t>
              </a:r>
              <a:r>
                <a:rPr lang="en-US" dirty="0">
                  <a:solidFill>
                    <a:schemeClr val="tx1"/>
                  </a:solidFill>
                </a:rPr>
                <a:t>Smart Logging and </a:t>
              </a:r>
              <a:r>
                <a:rPr lang="en-US" dirty="0" smtClean="0">
                  <a:solidFill>
                    <a:schemeClr val="tx1"/>
                  </a:solidFill>
                </a:rPr>
                <a:t>Telemetry</a:t>
              </a:r>
              <a:endParaRPr lang="en-US" dirty="0">
                <a:solidFill>
                  <a:schemeClr val="tx1"/>
                </a:solidFill>
              </a:endParaRPr>
            </a:p>
          </p:txBody>
        </p:sp>
      </p:grpSp>
      <p:sp>
        <p:nvSpPr>
          <p:cNvPr id="9" name="Rectangle 8"/>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Catalyst 3750-X: Network &amp; Power Stacking</a:t>
            </a:r>
          </a:p>
        </p:txBody>
      </p:sp>
      <p:sp>
        <p:nvSpPr>
          <p:cNvPr id="10" name="Rectangle 9"/>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Catalyst 3560-X: Stand Alone Fixed Switch</a:t>
            </a:r>
          </a:p>
        </p:txBody>
      </p:sp>
    </p:spTree>
    <p:extLst>
      <p:ext uri="{BB962C8B-B14F-4D97-AF65-F5344CB8AC3E}">
        <p14:creationId xmlns="" xmlns:p14="http://schemas.microsoft.com/office/powerpoint/2010/main" val="5979534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a:t>
            </a:r>
            <a:r>
              <a:rPr lang="en-US" dirty="0" err="1" smtClean="0"/>
              <a:t>AnyConnect</a:t>
            </a:r>
            <a:endParaRPr lang="en-US" dirty="0"/>
          </a:p>
        </p:txBody>
      </p:sp>
      <p:sp>
        <p:nvSpPr>
          <p:cNvPr id="2" name="Text Placeholder 1"/>
          <p:cNvSpPr>
            <a:spLocks noGrp="1"/>
          </p:cNvSpPr>
          <p:nvPr>
            <p:ph type="body" sz="quarter" idx="11"/>
          </p:nvPr>
        </p:nvSpPr>
        <p:spPr>
          <a:xfrm>
            <a:off x="228600" y="1051560"/>
            <a:ext cx="9283592" cy="457200"/>
          </a:xfrm>
        </p:spPr>
        <p:txBody>
          <a:bodyPr/>
          <a:lstStyle/>
          <a:p>
            <a:r>
              <a:rPr lang="en-US" dirty="0" smtClean="0"/>
              <a:t>Using devices away from the office builds on productivity gains</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5"/>
          <p:cNvGrpSpPr/>
          <p:nvPr/>
        </p:nvGrpSpPr>
        <p:grpSpPr>
          <a:xfrm>
            <a:off x="210420" y="1530743"/>
            <a:ext cx="8876652" cy="3202456"/>
            <a:chOff x="210420" y="1530743"/>
            <a:chExt cx="8876652" cy="3202456"/>
          </a:xfrm>
        </p:grpSpPr>
        <p:sp>
          <p:nvSpPr>
            <p:cNvPr id="80" name="Rectangle 79"/>
            <p:cNvSpPr/>
            <p:nvPr/>
          </p:nvSpPr>
          <p:spPr>
            <a:xfrm>
              <a:off x="216622" y="1678075"/>
              <a:ext cx="6117042"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6123397"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24448"/>
            </a:xfrm>
            <a:prstGeom prst="rect">
              <a:avLst/>
            </a:prstGeom>
            <a:noFill/>
            <a:ln w="9525">
              <a:noFill/>
              <a:miter lim="800000"/>
              <a:headEnd/>
              <a:tailEnd/>
            </a:ln>
          </p:spPr>
          <p:txBody>
            <a:bodyPr wrap="square" lIns="0" tIns="0" rIns="0" bIns="0">
              <a:spAutoFit/>
            </a:bodyPr>
            <a:lstStyle/>
            <a:p>
              <a:pPr defTabSz="814388" rtl="0" eaLnBrk="0" hangingPunct="0">
                <a:lnSpc>
                  <a:spcPct val="95000"/>
                </a:lnSpc>
                <a:spcBef>
                  <a:spcPct val="50000"/>
                </a:spcBef>
                <a:buClr>
                  <a:srgbClr val="FFFFFF"/>
                </a:buClr>
                <a:buSzPct val="100000"/>
                <a:defRPr/>
              </a:pPr>
              <a:r>
                <a:rPr lang="en-US" sz="2200" b="1" kern="1200" dirty="0" smtClean="0">
                  <a:solidFill>
                    <a:srgbClr val="FFFFFF"/>
                  </a:solidFill>
                  <a:effectLst>
                    <a:outerShdw blurRad="38100" dist="12700" dir="5400000" algn="t" rotWithShape="0">
                      <a:prstClr val="black">
                        <a:alpha val="30000"/>
                      </a:prstClr>
                    </a:outerShdw>
                  </a:effectLst>
                  <a:latin typeface="Arial"/>
                  <a:ea typeface="+mn-ea"/>
                  <a:cs typeface="+mn-cs"/>
                </a:rPr>
                <a:t>Easily Manage Remote Security</a:t>
              </a:r>
              <a:endParaRPr lang="en-US" sz="22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83" name="Group 87"/>
            <p:cNvGrpSpPr/>
            <p:nvPr/>
          </p:nvGrpSpPr>
          <p:grpSpPr>
            <a:xfrm>
              <a:off x="210420" y="1983252"/>
              <a:ext cx="6139196"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342098"/>
              <a:ext cx="6256363"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80"/>
                </a:spcBef>
                <a:spcAft>
                  <a:spcPts val="1200"/>
                </a:spcAft>
                <a:buClr>
                  <a:srgbClr val="277EFD"/>
                </a:buClr>
                <a:buNone/>
              </a:pPr>
              <a:r>
                <a:rPr lang="en-US" b="1" dirty="0" smtClean="0">
                  <a:solidFill>
                    <a:schemeClr val="tx1"/>
                  </a:solidFill>
                </a:rPr>
                <a:t>Policy Enforcement</a:t>
              </a:r>
              <a:r>
                <a:rPr lang="en-US" dirty="0" smtClean="0">
                  <a:solidFill>
                    <a:schemeClr val="tx1"/>
                  </a:solidFill>
                </a:rPr>
                <a:t>: Context-aware and preemptive</a:t>
              </a:r>
              <a:endParaRPr lang="en-US" dirty="0">
                <a:solidFill>
                  <a:schemeClr val="tx1"/>
                </a:solidFill>
              </a:endParaRPr>
            </a:p>
            <a:p>
              <a:pPr marL="0" indent="0">
                <a:spcBef>
                  <a:spcPts val="2080"/>
                </a:spcBef>
                <a:spcAft>
                  <a:spcPts val="1200"/>
                </a:spcAft>
                <a:buClr>
                  <a:srgbClr val="277EFD"/>
                </a:buClr>
                <a:buNone/>
              </a:pPr>
              <a:r>
                <a:rPr lang="en-US" b="1" dirty="0" smtClean="0">
                  <a:solidFill>
                    <a:schemeClr val="tx1"/>
                  </a:solidFill>
                </a:rPr>
                <a:t>Always-On: </a:t>
              </a:r>
              <a:r>
                <a:rPr lang="en-US" dirty="0">
                  <a:solidFill>
                    <a:schemeClr val="tx1"/>
                  </a:solidFill>
                </a:rPr>
                <a:t>S</a:t>
              </a:r>
              <a:r>
                <a:rPr lang="en-US" dirty="0" smtClean="0">
                  <a:solidFill>
                    <a:schemeClr val="tx1"/>
                  </a:solidFill>
                </a:rPr>
                <a:t>implified user experience</a:t>
              </a:r>
              <a:endParaRPr lang="en-US" dirty="0">
                <a:solidFill>
                  <a:schemeClr val="tx1"/>
                </a:solidFill>
              </a:endParaRPr>
            </a:p>
            <a:p>
              <a:pPr marL="0" indent="0">
                <a:spcBef>
                  <a:spcPts val="2080"/>
                </a:spcBef>
                <a:spcAft>
                  <a:spcPts val="1200"/>
                </a:spcAft>
                <a:buClr>
                  <a:srgbClr val="277EFD"/>
                </a:buClr>
                <a:buNone/>
              </a:pPr>
              <a:r>
                <a:rPr lang="en-US" b="1" dirty="0" smtClean="0">
                  <a:solidFill>
                    <a:schemeClr val="tx1"/>
                  </a:solidFill>
                </a:rPr>
                <a:t>Easy to Deploy: </a:t>
              </a:r>
              <a:r>
                <a:rPr lang="en-US" dirty="0">
                  <a:solidFill>
                    <a:schemeClr val="tx1"/>
                  </a:solidFill>
                </a:rPr>
                <a:t>M</a:t>
              </a:r>
              <a:r>
                <a:rPr lang="en-US" dirty="0" smtClean="0">
                  <a:solidFill>
                    <a:schemeClr val="tx1"/>
                  </a:solidFill>
                </a:rPr>
                <a:t>anaged and unmanaged devices</a:t>
              </a:r>
              <a:endParaRPr lang="en-US" dirty="0">
                <a:solidFill>
                  <a:schemeClr val="tx1"/>
                </a:solidFill>
              </a:endParaRPr>
            </a:p>
          </p:txBody>
        </p:sp>
        <p:pic>
          <p:nvPicPr>
            <p:cNvPr id="89" name="Picture 17" descr="C:\Users\Melissa.DUARTE\Desktop\keynotepics\Iphone4.png"/>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99767" y="1651664"/>
              <a:ext cx="571265" cy="1049578"/>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91" name="TextBox 58"/>
            <p:cNvSpPr txBox="1">
              <a:spLocks noChangeArrowheads="1"/>
            </p:cNvSpPr>
            <p:nvPr/>
          </p:nvSpPr>
          <p:spPr bwMode="auto">
            <a:xfrm>
              <a:off x="6430840" y="2701242"/>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err="1" smtClean="0">
                  <a:solidFill>
                    <a:srgbClr val="FFFFFF"/>
                  </a:solidFill>
                  <a:ea typeface="ＭＳ Ｐゴシック" pitchFamily="29" charset="-128"/>
                  <a:cs typeface="Arial" charset="0"/>
                </a:rPr>
                <a:t>iOS</a:t>
              </a:r>
              <a:endParaRPr lang="en-US" b="1" dirty="0">
                <a:solidFill>
                  <a:srgbClr val="FFFFFF"/>
                </a:solidFill>
                <a:ea typeface="ＭＳ Ｐゴシック" pitchFamily="29" charset="-128"/>
                <a:cs typeface="Arial" charset="0"/>
              </a:endParaRPr>
            </a:p>
          </p:txBody>
        </p:sp>
        <p:pic>
          <p:nvPicPr>
            <p:cNvPr id="3" name="Picture 2" descr="Samsung-Galaxy-S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46880" y="2108805"/>
              <a:ext cx="475864" cy="884809"/>
            </a:xfrm>
            <a:prstGeom prst="rect">
              <a:avLst/>
            </a:prstGeom>
          </p:spPr>
        </p:pic>
        <p:sp>
          <p:nvSpPr>
            <p:cNvPr id="92" name="TextBox 58"/>
            <p:cNvSpPr txBox="1">
              <a:spLocks noChangeArrowheads="1"/>
            </p:cNvSpPr>
            <p:nvPr/>
          </p:nvSpPr>
          <p:spPr bwMode="auto">
            <a:xfrm>
              <a:off x="7563072" y="3111363"/>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Android</a:t>
              </a:r>
              <a:endParaRPr lang="en-US" b="1" dirty="0">
                <a:solidFill>
                  <a:srgbClr val="FFFFFF"/>
                </a:solidFill>
                <a:ea typeface="ＭＳ Ｐゴシック" pitchFamily="29" charset="-128"/>
                <a:cs typeface="Arial" charset="0"/>
              </a:endParaRPr>
            </a:p>
          </p:txBody>
        </p:sp>
        <p:sp>
          <p:nvSpPr>
            <p:cNvPr id="94" name="TextBox 58"/>
            <p:cNvSpPr txBox="1">
              <a:spLocks noChangeArrowheads="1"/>
            </p:cNvSpPr>
            <p:nvPr/>
          </p:nvSpPr>
          <p:spPr bwMode="auto">
            <a:xfrm>
              <a:off x="7563072" y="4282680"/>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Windows</a:t>
              </a:r>
              <a:endParaRPr lang="en-US" b="1" dirty="0">
                <a:solidFill>
                  <a:srgbClr val="FFFFFF"/>
                </a:solidFill>
                <a:ea typeface="ＭＳ Ｐゴシック" pitchFamily="29" charset="-128"/>
                <a:cs typeface="Arial" charset="0"/>
              </a:endParaRPr>
            </a:p>
          </p:txBody>
        </p:sp>
        <p:sp>
          <p:nvSpPr>
            <p:cNvPr id="95" name="TextBox 58"/>
            <p:cNvSpPr txBox="1">
              <a:spLocks noChangeArrowheads="1"/>
            </p:cNvSpPr>
            <p:nvPr/>
          </p:nvSpPr>
          <p:spPr bwMode="auto">
            <a:xfrm>
              <a:off x="6357208" y="3990308"/>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OS X</a:t>
              </a:r>
              <a:endParaRPr lang="en-US" b="1" dirty="0">
                <a:solidFill>
                  <a:srgbClr val="FFFFFF"/>
                </a:solidFill>
                <a:ea typeface="ＭＳ Ｐゴシック" pitchFamily="29" charset="-128"/>
                <a:cs typeface="Arial" charset="0"/>
              </a:endParaRPr>
            </a:p>
          </p:txBody>
        </p:sp>
        <p:pic>
          <p:nvPicPr>
            <p:cNvPr id="96" name="Picture 95" descr="PC_laptop.png"/>
            <p:cNvPicPr>
              <a:picLocks noChangeAspect="1"/>
            </p:cNvPicPr>
            <p:nvPr/>
          </p:nvPicPr>
          <p:blipFill>
            <a:blip r:embed="rId5" cstate="print"/>
            <a:srcRect/>
            <a:stretch>
              <a:fillRect/>
            </a:stretch>
          </p:blipFill>
          <p:spPr bwMode="auto">
            <a:xfrm>
              <a:off x="7735021" y="3425194"/>
              <a:ext cx="1169864" cy="857486"/>
            </a:xfrm>
            <a:prstGeom prst="rect">
              <a:avLst/>
            </a:prstGeom>
            <a:noFill/>
            <a:ln w="9525">
              <a:noFill/>
              <a:miter lim="800000"/>
              <a:headEnd/>
              <a:tailEnd/>
            </a:ln>
            <a:effectLst>
              <a:outerShdw blurRad="63500" dist="38100" dir="5400000" algn="t" rotWithShape="0">
                <a:srgbClr val="000000">
                  <a:alpha val="39999"/>
                </a:srgbClr>
              </a:outerShdw>
            </a:effectLst>
          </p:spPr>
        </p:pic>
        <p:pic>
          <p:nvPicPr>
            <p:cNvPr id="97" name="Picture 3" descr="C:\Users\Brent.DUARTE\Documents\Current jobs\Adobe\09-0988\Art\Png\macbookpro.png"/>
            <p:cNvPicPr>
              <a:picLocks noChangeAspect="1" noChangeArrowheads="1"/>
            </p:cNvPicPr>
            <p:nvPr/>
          </p:nvPicPr>
          <p:blipFill>
            <a:blip r:embed="rId6" cstate="print"/>
            <a:srcRect/>
            <a:stretch>
              <a:fillRect/>
            </a:stretch>
          </p:blipFill>
          <p:spPr bwMode="auto">
            <a:xfrm>
              <a:off x="6338800" y="3162211"/>
              <a:ext cx="1468776" cy="786086"/>
            </a:xfrm>
            <a:prstGeom prst="rect">
              <a:avLst/>
            </a:prstGeom>
            <a:noFill/>
            <a:ln w="9525">
              <a:noFill/>
              <a:miter lim="800000"/>
              <a:headEnd/>
              <a:tailEnd/>
            </a:ln>
            <a:effectLst>
              <a:outerShdw blurRad="63500" dist="38100" dir="5400000" algn="t" rotWithShape="0">
                <a:srgbClr val="000000">
                  <a:alpha val="39999"/>
                </a:srgbClr>
              </a:outerShdw>
            </a:effectLst>
          </p:spPr>
        </p:pic>
      </p:grpSp>
      <p:sp>
        <p:nvSpPr>
          <p:cNvPr id="78" name="Rectangle 77"/>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ASA 5515-X: Up to 250 Users</a:t>
            </a:r>
          </a:p>
        </p:txBody>
      </p:sp>
      <p:sp>
        <p:nvSpPr>
          <p:cNvPr id="79" name="Rectangle 78"/>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ASA 5545-X: Up to 2,500 Users</a:t>
            </a:r>
          </a:p>
        </p:txBody>
      </p:sp>
    </p:spTree>
    <p:extLst>
      <p:ext uri="{BB962C8B-B14F-4D97-AF65-F5344CB8AC3E}">
        <p14:creationId xmlns="" xmlns:p14="http://schemas.microsoft.com/office/powerpoint/2010/main" val="338187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left)">
                                      <p:cBhvr>
                                        <p:cTn id="12" dur="500"/>
                                        <p:tgtEl>
                                          <p:spTgt spid="7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left)">
                                      <p:cBhvr>
                                        <p:cTn id="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ISE</a:t>
            </a:r>
            <a:endParaRPr lang="en-US" dirty="0"/>
          </a:p>
        </p:txBody>
      </p:sp>
      <p:sp>
        <p:nvSpPr>
          <p:cNvPr id="2" name="Text Placeholder 1"/>
          <p:cNvSpPr>
            <a:spLocks noGrp="1"/>
          </p:cNvSpPr>
          <p:nvPr>
            <p:ph type="body" sz="quarter" idx="11"/>
          </p:nvPr>
        </p:nvSpPr>
        <p:spPr/>
        <p:txBody>
          <a:bodyPr/>
          <a:lstStyle/>
          <a:p>
            <a:r>
              <a:rPr lang="en-US" dirty="0" smtClean="0"/>
              <a:t>Automate Adding </a:t>
            </a:r>
            <a:r>
              <a:rPr lang="en-US" dirty="0"/>
              <a:t>N</a:t>
            </a:r>
            <a:r>
              <a:rPr lang="en-US" dirty="0" smtClean="0"/>
              <a:t>ew </a:t>
            </a:r>
            <a:r>
              <a:rPr lang="en-US" dirty="0"/>
              <a:t>E</a:t>
            </a:r>
            <a:r>
              <a:rPr lang="en-US" dirty="0" smtClean="0"/>
              <a:t>mployee </a:t>
            </a:r>
            <a:r>
              <a:rPr lang="en-US" dirty="0"/>
              <a:t>O</a:t>
            </a:r>
            <a:r>
              <a:rPr lang="en-US" dirty="0" smtClean="0"/>
              <a:t>wned </a:t>
            </a:r>
            <a:r>
              <a:rPr lang="en-US" dirty="0"/>
              <a:t>D</a:t>
            </a:r>
            <a:r>
              <a:rPr lang="en-US" dirty="0" smtClean="0"/>
              <a:t>evices </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0" name="Rectangle 79"/>
          <p:cNvSpPr/>
          <p:nvPr/>
        </p:nvSpPr>
        <p:spPr>
          <a:xfrm>
            <a:off x="216622" y="1678075"/>
            <a:ext cx="6117042"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6123397"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24448"/>
          </a:xfrm>
          <a:prstGeom prst="rect">
            <a:avLst/>
          </a:prstGeom>
          <a:noFill/>
          <a:ln w="9525">
            <a:noFill/>
            <a:miter lim="800000"/>
            <a:headEnd/>
            <a:tailEnd/>
          </a:ln>
        </p:spPr>
        <p:txBody>
          <a:bodyPr wrap="square" lIns="0" tIns="0" rIns="0" bIns="0">
            <a:spAutoFit/>
          </a:bodyPr>
          <a:lstStyle/>
          <a:p>
            <a:pPr defTabSz="814388" rtl="0" eaLnBrk="0" hangingPunct="0">
              <a:lnSpc>
                <a:spcPct val="95000"/>
              </a:lnSpc>
              <a:spcBef>
                <a:spcPct val="50000"/>
              </a:spcBef>
              <a:buClr>
                <a:srgbClr val="FFFFFF"/>
              </a:buClr>
              <a:buSzPct val="100000"/>
              <a:defRPr/>
            </a:pPr>
            <a:r>
              <a:rPr lang="en-US" sz="2200" b="1" kern="1200" dirty="0" smtClean="0">
                <a:solidFill>
                  <a:srgbClr val="FFFFFF"/>
                </a:solidFill>
                <a:effectLst>
                  <a:outerShdw blurRad="38100" dist="12700" dir="5400000" algn="t" rotWithShape="0">
                    <a:prstClr val="black">
                      <a:alpha val="30000"/>
                    </a:prstClr>
                  </a:outerShdw>
                </a:effectLst>
                <a:latin typeface="Arial"/>
                <a:ea typeface="+mn-ea"/>
                <a:cs typeface="+mn-cs"/>
              </a:rPr>
              <a:t>New Capa</a:t>
            </a:r>
            <a:r>
              <a:rPr lang="en-US" sz="2200" b="1" dirty="0" smtClean="0">
                <a:solidFill>
                  <a:srgbClr val="FFFFFF"/>
                </a:solidFill>
                <a:effectLst>
                  <a:outerShdw blurRad="38100" dist="12700" dir="5400000" algn="t" rotWithShape="0">
                    <a:prstClr val="black">
                      <a:alpha val="30000"/>
                    </a:prstClr>
                  </a:outerShdw>
                </a:effectLst>
                <a:latin typeface="Arial"/>
              </a:rPr>
              <a:t>bilities in ISE 1.1MR</a:t>
            </a:r>
            <a:endParaRPr lang="en-US" sz="22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83" name="Group 87"/>
          <p:cNvGrpSpPr/>
          <p:nvPr/>
        </p:nvGrpSpPr>
        <p:grpSpPr>
          <a:xfrm>
            <a:off x="210420" y="1983252"/>
            <a:ext cx="6139196"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176453"/>
            <a:ext cx="6256363"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80"/>
              </a:spcBef>
              <a:buClr>
                <a:srgbClr val="277EFD"/>
              </a:buClr>
              <a:buNone/>
            </a:pPr>
            <a:r>
              <a:rPr lang="en-US" b="1" dirty="0" smtClean="0">
                <a:solidFill>
                  <a:schemeClr val="tx1"/>
                </a:solidFill>
              </a:rPr>
              <a:t>Zero-Touch On-Boarding</a:t>
            </a:r>
            <a:r>
              <a:rPr lang="en-US" dirty="0" smtClean="0">
                <a:solidFill>
                  <a:schemeClr val="tx1"/>
                </a:solidFill>
              </a:rPr>
              <a:t>: Minimizes impact on IT</a:t>
            </a:r>
            <a:endParaRPr lang="en-US" dirty="0">
              <a:solidFill>
                <a:schemeClr val="tx1"/>
              </a:solidFill>
            </a:endParaRPr>
          </a:p>
          <a:p>
            <a:pPr marL="0" indent="0">
              <a:spcBef>
                <a:spcPts val="1480"/>
              </a:spcBef>
              <a:buClr>
                <a:srgbClr val="277EFD"/>
              </a:buClr>
              <a:buNone/>
            </a:pPr>
            <a:r>
              <a:rPr lang="en-US" b="1" dirty="0">
                <a:solidFill>
                  <a:schemeClr val="tx1"/>
                </a:solidFill>
              </a:rPr>
              <a:t>Self-Service: </a:t>
            </a:r>
            <a:r>
              <a:rPr lang="en-US" dirty="0">
                <a:solidFill>
                  <a:schemeClr val="tx1"/>
                </a:solidFill>
              </a:rPr>
              <a:t>U</a:t>
            </a:r>
            <a:r>
              <a:rPr lang="en-US" dirty="0" smtClean="0">
                <a:solidFill>
                  <a:schemeClr val="tx1"/>
                </a:solidFill>
              </a:rPr>
              <a:t>ser-based </a:t>
            </a:r>
            <a:r>
              <a:rPr lang="en-US" dirty="0">
                <a:solidFill>
                  <a:schemeClr val="tx1"/>
                </a:solidFill>
              </a:rPr>
              <a:t>registration</a:t>
            </a:r>
          </a:p>
          <a:p>
            <a:pPr marL="0" indent="0">
              <a:spcBef>
                <a:spcPts val="1480"/>
              </a:spcBef>
              <a:buClr>
                <a:srgbClr val="277EFD"/>
              </a:buClr>
              <a:buNone/>
            </a:pPr>
            <a:r>
              <a:rPr lang="en-US" b="1" dirty="0" smtClean="0">
                <a:solidFill>
                  <a:schemeClr val="tx1"/>
                </a:solidFill>
              </a:rPr>
              <a:t>Registration: </a:t>
            </a:r>
            <a:r>
              <a:rPr lang="en-US" dirty="0" smtClean="0">
                <a:solidFill>
                  <a:schemeClr val="tx1"/>
                </a:solidFill>
              </a:rPr>
              <a:t>In-band or out-of-band</a:t>
            </a:r>
          </a:p>
          <a:p>
            <a:pPr marL="0" indent="0">
              <a:spcBef>
                <a:spcPts val="1480"/>
              </a:spcBef>
              <a:buClr>
                <a:srgbClr val="277EFD"/>
              </a:buClr>
              <a:buNone/>
            </a:pPr>
            <a:r>
              <a:rPr lang="en-US" b="1" dirty="0" smtClean="0">
                <a:solidFill>
                  <a:schemeClr val="tx1"/>
                </a:solidFill>
              </a:rPr>
              <a:t>802.1x</a:t>
            </a:r>
            <a:r>
              <a:rPr lang="en-US" dirty="0" smtClean="0">
                <a:solidFill>
                  <a:schemeClr val="tx1"/>
                </a:solidFill>
              </a:rPr>
              <a:t>: Flexible profiles</a:t>
            </a:r>
          </a:p>
          <a:p>
            <a:pPr marL="0" indent="0">
              <a:spcBef>
                <a:spcPts val="1480"/>
              </a:spcBef>
              <a:buClr>
                <a:srgbClr val="277EFD"/>
              </a:buClr>
              <a:buNone/>
            </a:pPr>
            <a:r>
              <a:rPr lang="en-US" b="1" dirty="0" smtClean="0">
                <a:solidFill>
                  <a:schemeClr val="tx1"/>
                </a:solidFill>
              </a:rPr>
              <a:t>Devices</a:t>
            </a:r>
            <a:r>
              <a:rPr lang="en-US" dirty="0" smtClean="0">
                <a:solidFill>
                  <a:schemeClr val="tx1"/>
                </a:solidFill>
              </a:rPr>
              <a:t>: Black-listing and reinstating</a:t>
            </a:r>
            <a:endParaRPr lang="en-US" dirty="0">
              <a:solidFill>
                <a:schemeClr val="tx1"/>
              </a:solidFill>
            </a:endParaRPr>
          </a:p>
        </p:txBody>
      </p:sp>
      <p:sp>
        <p:nvSpPr>
          <p:cNvPr id="88" name="TextBox 58"/>
          <p:cNvSpPr txBox="1">
            <a:spLocks noChangeArrowheads="1"/>
          </p:cNvSpPr>
          <p:nvPr/>
        </p:nvSpPr>
        <p:spPr bwMode="auto">
          <a:xfrm>
            <a:off x="7563072" y="4282680"/>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Windows</a:t>
            </a:r>
            <a:endParaRPr lang="en-US" b="1" dirty="0">
              <a:solidFill>
                <a:srgbClr val="FFFFFF"/>
              </a:solidFill>
              <a:ea typeface="ＭＳ Ｐゴシック" pitchFamily="29" charset="-128"/>
              <a:cs typeface="Arial" charset="0"/>
            </a:endParaRPr>
          </a:p>
        </p:txBody>
      </p:sp>
      <p:sp>
        <p:nvSpPr>
          <p:cNvPr id="78" name="Rectangle 77"/>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3315: Up to 250 Users</a:t>
            </a:r>
          </a:p>
        </p:txBody>
      </p:sp>
      <p:sp>
        <p:nvSpPr>
          <p:cNvPr id="79" name="Rectangle 78"/>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3355: Up to 1,000 Users</a:t>
            </a:r>
          </a:p>
        </p:txBody>
      </p:sp>
      <p:pic>
        <p:nvPicPr>
          <p:cNvPr id="89" name="Picture 17" descr="C:\Users\Melissa.DUARTE\Desktop\keynotepics\Iphone4.png"/>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99767" y="1651664"/>
            <a:ext cx="571265" cy="1049578"/>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91" name="TextBox 58"/>
          <p:cNvSpPr txBox="1">
            <a:spLocks noChangeArrowheads="1"/>
          </p:cNvSpPr>
          <p:nvPr/>
        </p:nvSpPr>
        <p:spPr bwMode="auto">
          <a:xfrm>
            <a:off x="6430840" y="2701242"/>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err="1" smtClean="0">
                <a:solidFill>
                  <a:srgbClr val="FFFFFF"/>
                </a:solidFill>
                <a:ea typeface="ＭＳ Ｐゴシック" pitchFamily="29" charset="-128"/>
                <a:cs typeface="Arial" charset="0"/>
              </a:rPr>
              <a:t>iOS</a:t>
            </a:r>
            <a:endParaRPr lang="en-US" b="1" dirty="0">
              <a:solidFill>
                <a:srgbClr val="FFFFFF"/>
              </a:solidFill>
              <a:ea typeface="ＭＳ Ｐゴシック" pitchFamily="29" charset="-128"/>
              <a:cs typeface="Arial" charset="0"/>
            </a:endParaRPr>
          </a:p>
        </p:txBody>
      </p:sp>
      <p:sp>
        <p:nvSpPr>
          <p:cNvPr id="93" name="TextBox 58"/>
          <p:cNvSpPr txBox="1">
            <a:spLocks noChangeArrowheads="1"/>
          </p:cNvSpPr>
          <p:nvPr/>
        </p:nvSpPr>
        <p:spPr bwMode="auto">
          <a:xfrm>
            <a:off x="6357208" y="3990308"/>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OS X</a:t>
            </a:r>
            <a:endParaRPr lang="en-US" b="1" dirty="0">
              <a:solidFill>
                <a:srgbClr val="FFFFFF"/>
              </a:solidFill>
              <a:ea typeface="ＭＳ Ｐゴシック" pitchFamily="29" charset="-128"/>
              <a:cs typeface="Arial" charset="0"/>
            </a:endParaRPr>
          </a:p>
        </p:txBody>
      </p:sp>
      <p:sp>
        <p:nvSpPr>
          <p:cNvPr id="26" name="Rectangle 25"/>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3395: Up to 2,500 Users</a:t>
            </a:r>
          </a:p>
        </p:txBody>
      </p:sp>
      <p:pic>
        <p:nvPicPr>
          <p:cNvPr id="29" name="Picture 28" descr="PC_laptop.png"/>
          <p:cNvPicPr>
            <a:picLocks noChangeAspect="1"/>
          </p:cNvPicPr>
          <p:nvPr/>
        </p:nvPicPr>
        <p:blipFill>
          <a:blip r:embed="rId4" cstate="print"/>
          <a:srcRect/>
          <a:stretch>
            <a:fillRect/>
          </a:stretch>
        </p:blipFill>
        <p:spPr bwMode="auto">
          <a:xfrm>
            <a:off x="7735021" y="3425194"/>
            <a:ext cx="1169864" cy="857486"/>
          </a:xfrm>
          <a:prstGeom prst="rect">
            <a:avLst/>
          </a:prstGeom>
          <a:noFill/>
          <a:ln w="9525">
            <a:noFill/>
            <a:miter lim="800000"/>
            <a:headEnd/>
            <a:tailEnd/>
          </a:ln>
          <a:effectLst>
            <a:outerShdw blurRad="63500" dist="38100" dir="5400000" algn="t" rotWithShape="0">
              <a:srgbClr val="000000">
                <a:alpha val="39999"/>
              </a:srgbClr>
            </a:outerShdw>
          </a:effectLst>
        </p:spPr>
      </p:pic>
      <p:pic>
        <p:nvPicPr>
          <p:cNvPr id="30" name="Picture 3" descr="C:\Users\Brent.DUARTE\Documents\Current jobs\Adobe\09-0988\Art\Png\macbookpro.png"/>
          <p:cNvPicPr>
            <a:picLocks noChangeAspect="1" noChangeArrowheads="1"/>
          </p:cNvPicPr>
          <p:nvPr/>
        </p:nvPicPr>
        <p:blipFill>
          <a:blip r:embed="rId5" cstate="print"/>
          <a:srcRect/>
          <a:stretch>
            <a:fillRect/>
          </a:stretch>
        </p:blipFill>
        <p:spPr bwMode="auto">
          <a:xfrm>
            <a:off x="6338800" y="3162211"/>
            <a:ext cx="1468776" cy="786086"/>
          </a:xfrm>
          <a:prstGeom prst="rect">
            <a:avLst/>
          </a:prstGeom>
          <a:noFill/>
          <a:ln w="9525">
            <a:noFill/>
            <a:miter lim="800000"/>
            <a:headEnd/>
            <a:tailEnd/>
          </a:ln>
          <a:effectLst>
            <a:outerShdw blurRad="63500" dist="38100" dir="5400000" algn="t" rotWithShape="0">
              <a:srgbClr val="000000">
                <a:alpha val="39999"/>
              </a:srgbClr>
            </a:outerShdw>
          </a:effectLst>
        </p:spPr>
      </p:pic>
      <p:pic>
        <p:nvPicPr>
          <p:cNvPr id="31" name="Picture 30" descr="Samsung-Galaxy-S2.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046880" y="2108805"/>
            <a:ext cx="475864" cy="884809"/>
          </a:xfrm>
          <a:prstGeom prst="rect">
            <a:avLst/>
          </a:prstGeom>
        </p:spPr>
      </p:pic>
      <p:sp>
        <p:nvSpPr>
          <p:cNvPr id="33" name="TextBox 58"/>
          <p:cNvSpPr txBox="1">
            <a:spLocks noChangeArrowheads="1"/>
          </p:cNvSpPr>
          <p:nvPr/>
        </p:nvSpPr>
        <p:spPr bwMode="auto">
          <a:xfrm>
            <a:off x="7563072" y="3111363"/>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Android</a:t>
            </a:r>
            <a:endParaRPr lang="en-US" b="1" dirty="0">
              <a:solidFill>
                <a:srgbClr val="FFFFFF"/>
              </a:solidFill>
              <a:ea typeface="ＭＳ Ｐゴシック" pitchFamily="29" charset="-128"/>
              <a:cs typeface="Arial" charset="0"/>
            </a:endParaRPr>
          </a:p>
        </p:txBody>
      </p:sp>
      <p:sp>
        <p:nvSpPr>
          <p:cNvPr id="6" name="Explosion 1 5"/>
          <p:cNvSpPr/>
          <p:nvPr/>
        </p:nvSpPr>
        <p:spPr>
          <a:xfrm>
            <a:off x="7516910" y="4688110"/>
            <a:ext cx="2211467" cy="2084165"/>
          </a:xfrm>
          <a:prstGeom prst="irregularSeal1">
            <a:avLst/>
          </a:prstGeom>
          <a:solidFill>
            <a:srgbClr val="000090">
              <a:alpha val="83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Or… </a:t>
            </a:r>
          </a:p>
          <a:p>
            <a:pPr algn="ctr"/>
            <a:r>
              <a:rPr lang="en-US" dirty="0" smtClean="0">
                <a:solidFill>
                  <a:srgbClr val="FFFFFF"/>
                </a:solidFill>
              </a:rPr>
              <a:t>a Virtual</a:t>
            </a:r>
          </a:p>
          <a:p>
            <a:pPr algn="ctr"/>
            <a:r>
              <a:rPr lang="en-US" dirty="0" smtClean="0">
                <a:solidFill>
                  <a:srgbClr val="FFFFFF"/>
                </a:solidFill>
              </a:rPr>
              <a:t>Machine </a:t>
            </a:r>
          </a:p>
        </p:txBody>
      </p:sp>
    </p:spTree>
    <p:extLst>
      <p:ext uri="{BB962C8B-B14F-4D97-AF65-F5344CB8AC3E}">
        <p14:creationId xmlns="" xmlns:p14="http://schemas.microsoft.com/office/powerpoint/2010/main" val="1009588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left)">
                                      <p:cBhvr>
                                        <p:cTn id="13" dur="500"/>
                                        <p:tgtEl>
                                          <p:spTgt spid="82"/>
                                        </p:tgtEl>
                                      </p:cBhvr>
                                    </p:animEffect>
                                  </p:childTnLst>
                                </p:cTn>
                              </p:par>
                              <p:par>
                                <p:cTn id="14" presetID="22" presetClass="entr" presetSubtype="8"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p:bldP spid="86" grpId="0"/>
      <p:bldP spid="78" grpId="0" animBg="1"/>
      <p:bldP spid="79" grpId="0" animBg="1"/>
      <p:bldP spid="26"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ISE</a:t>
            </a:r>
            <a:endParaRPr lang="en-US" dirty="0"/>
          </a:p>
        </p:txBody>
      </p:sp>
      <p:sp>
        <p:nvSpPr>
          <p:cNvPr id="2" name="Text Placeholder 1"/>
          <p:cNvSpPr>
            <a:spLocks noGrp="1"/>
          </p:cNvSpPr>
          <p:nvPr>
            <p:ph type="body" sz="quarter" idx="11"/>
          </p:nvPr>
        </p:nvSpPr>
        <p:spPr/>
        <p:txBody>
          <a:bodyPr/>
          <a:lstStyle/>
          <a:p>
            <a:r>
              <a:rPr lang="en-US" dirty="0" smtClean="0"/>
              <a:t>Enforce Policy Consistently Across </a:t>
            </a:r>
            <a:r>
              <a:rPr lang="en-US" dirty="0"/>
              <a:t>D</a:t>
            </a:r>
            <a:r>
              <a:rPr lang="en-US" dirty="0" smtClean="0"/>
              <a:t>evices</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2"/>
          <p:cNvGrpSpPr/>
          <p:nvPr/>
        </p:nvGrpSpPr>
        <p:grpSpPr>
          <a:xfrm>
            <a:off x="210420" y="1530743"/>
            <a:ext cx="6275644" cy="3157367"/>
            <a:chOff x="210420" y="1530743"/>
            <a:chExt cx="6275644" cy="3157367"/>
          </a:xfrm>
        </p:grpSpPr>
        <p:sp>
          <p:nvSpPr>
            <p:cNvPr id="80" name="Rectangle 79"/>
            <p:cNvSpPr/>
            <p:nvPr/>
          </p:nvSpPr>
          <p:spPr>
            <a:xfrm>
              <a:off x="216622" y="1678075"/>
              <a:ext cx="6117042"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6123397"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24448"/>
            </a:xfrm>
            <a:prstGeom prst="rect">
              <a:avLst/>
            </a:prstGeom>
            <a:noFill/>
            <a:ln w="9525">
              <a:noFill/>
              <a:miter lim="800000"/>
              <a:headEnd/>
              <a:tailEnd/>
            </a:ln>
          </p:spPr>
          <p:txBody>
            <a:bodyPr wrap="square" lIns="0" tIns="0" rIns="0" bIns="0">
              <a:spAutoFit/>
            </a:bodyPr>
            <a:lstStyle/>
            <a:p>
              <a:pPr defTabSz="814388" rtl="0" eaLnBrk="0" hangingPunct="0">
                <a:lnSpc>
                  <a:spcPct val="95000"/>
                </a:lnSpc>
                <a:spcBef>
                  <a:spcPct val="50000"/>
                </a:spcBef>
                <a:buClr>
                  <a:srgbClr val="FFFFFF"/>
                </a:buClr>
                <a:buSzPct val="100000"/>
                <a:defRPr/>
              </a:pPr>
              <a:r>
                <a:rPr lang="en-US" sz="2200" b="1" dirty="0" smtClean="0">
                  <a:solidFill>
                    <a:srgbClr val="FFFFFF"/>
                  </a:solidFill>
                  <a:effectLst>
                    <a:outerShdw blurRad="38100" dist="12700" dir="5400000" algn="t" rotWithShape="0">
                      <a:prstClr val="black">
                        <a:alpha val="30000"/>
                      </a:prstClr>
                    </a:outerShdw>
                  </a:effectLst>
                  <a:latin typeface="Arial"/>
                </a:rPr>
                <a:t>Regardless of device ownership</a:t>
              </a:r>
              <a:endParaRPr lang="en-US" sz="22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83" name="Group 87"/>
            <p:cNvGrpSpPr/>
            <p:nvPr/>
          </p:nvGrpSpPr>
          <p:grpSpPr>
            <a:xfrm>
              <a:off x="210420" y="1983252"/>
              <a:ext cx="6139196"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176453"/>
              <a:ext cx="6256363"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80"/>
                </a:spcBef>
                <a:buClr>
                  <a:srgbClr val="277EFD"/>
                </a:buClr>
                <a:buNone/>
              </a:pPr>
              <a:r>
                <a:rPr lang="en-US" b="1" dirty="0" smtClean="0">
                  <a:solidFill>
                    <a:schemeClr val="tx1"/>
                  </a:solidFill>
                </a:rPr>
                <a:t>Increased Visibility: W</a:t>
              </a:r>
              <a:r>
                <a:rPr lang="en-US" dirty="0" smtClean="0">
                  <a:solidFill>
                    <a:schemeClr val="tx1"/>
                  </a:solidFill>
                </a:rPr>
                <a:t>ho/what is on the network</a:t>
              </a:r>
              <a:endParaRPr lang="en-US" dirty="0">
                <a:solidFill>
                  <a:schemeClr val="tx1"/>
                </a:solidFill>
              </a:endParaRPr>
            </a:p>
            <a:p>
              <a:pPr marL="0" indent="0">
                <a:spcBef>
                  <a:spcPts val="1480"/>
                </a:spcBef>
                <a:buClr>
                  <a:srgbClr val="277EFD"/>
                </a:buClr>
                <a:buNone/>
              </a:pPr>
              <a:r>
                <a:rPr lang="en-US" b="1" dirty="0" smtClean="0">
                  <a:solidFill>
                    <a:schemeClr val="tx1"/>
                  </a:solidFill>
                </a:rPr>
                <a:t>Integrated AAA, Profile, Posture: </a:t>
              </a:r>
              <a:r>
                <a:rPr lang="en-US" dirty="0">
                  <a:solidFill>
                    <a:schemeClr val="tx1"/>
                  </a:solidFill>
                </a:rPr>
                <a:t>S</a:t>
              </a:r>
              <a:r>
                <a:rPr lang="en-US" dirty="0" smtClean="0">
                  <a:solidFill>
                    <a:schemeClr val="tx1"/>
                  </a:solidFill>
                </a:rPr>
                <a:t>implifies installs</a:t>
              </a:r>
              <a:endParaRPr lang="en-US" dirty="0">
                <a:solidFill>
                  <a:schemeClr val="tx1"/>
                </a:solidFill>
              </a:endParaRPr>
            </a:p>
            <a:p>
              <a:pPr marL="0" indent="0">
                <a:spcBef>
                  <a:spcPts val="1480"/>
                </a:spcBef>
                <a:buClr>
                  <a:srgbClr val="277EFD"/>
                </a:buClr>
                <a:buNone/>
              </a:pPr>
              <a:r>
                <a:rPr lang="en-US" b="1" dirty="0" smtClean="0">
                  <a:solidFill>
                    <a:schemeClr val="tx1"/>
                  </a:solidFill>
                </a:rPr>
                <a:t>Accurate Device </a:t>
              </a:r>
              <a:r>
                <a:rPr lang="en-US" b="1" dirty="0">
                  <a:solidFill>
                    <a:schemeClr val="tx1"/>
                  </a:solidFill>
                </a:rPr>
                <a:t>P</a:t>
              </a:r>
              <a:r>
                <a:rPr lang="en-US" b="1" dirty="0" smtClean="0">
                  <a:solidFill>
                    <a:schemeClr val="tx1"/>
                  </a:solidFill>
                </a:rPr>
                <a:t>rofiling: </a:t>
              </a:r>
              <a:r>
                <a:rPr lang="en-US" dirty="0">
                  <a:solidFill>
                    <a:schemeClr val="tx1"/>
                  </a:solidFill>
                </a:rPr>
                <a:t>I</a:t>
              </a:r>
              <a:r>
                <a:rPr lang="en-US" dirty="0" smtClean="0">
                  <a:solidFill>
                    <a:schemeClr val="tx1"/>
                  </a:solidFill>
                </a:rPr>
                <a:t>ncreases security</a:t>
              </a:r>
            </a:p>
            <a:p>
              <a:pPr marL="0" indent="0">
                <a:spcBef>
                  <a:spcPts val="1480"/>
                </a:spcBef>
                <a:buClr>
                  <a:srgbClr val="277EFD"/>
                </a:buClr>
                <a:buNone/>
              </a:pPr>
              <a:r>
                <a:rPr lang="en-US" b="1" dirty="0" smtClean="0">
                  <a:solidFill>
                    <a:schemeClr val="tx1"/>
                  </a:solidFill>
                </a:rPr>
                <a:t>Context-Aware </a:t>
              </a:r>
              <a:r>
                <a:rPr lang="en-US" b="1" dirty="0">
                  <a:solidFill>
                    <a:schemeClr val="tx1"/>
                  </a:solidFill>
                </a:rPr>
                <a:t>P</a:t>
              </a:r>
              <a:r>
                <a:rPr lang="en-US" b="1" dirty="0" smtClean="0">
                  <a:solidFill>
                    <a:schemeClr val="tx1"/>
                  </a:solidFill>
                </a:rPr>
                <a:t>olicies</a:t>
              </a:r>
              <a:r>
                <a:rPr lang="en-US" dirty="0" smtClean="0">
                  <a:solidFill>
                    <a:schemeClr val="tx1"/>
                  </a:solidFill>
                </a:rPr>
                <a:t>: Adapt to business needs</a:t>
              </a:r>
            </a:p>
            <a:p>
              <a:pPr marL="0" indent="0">
                <a:spcBef>
                  <a:spcPts val="1480"/>
                </a:spcBef>
                <a:buClr>
                  <a:srgbClr val="277EFD"/>
                </a:buClr>
                <a:buNone/>
              </a:pPr>
              <a:r>
                <a:rPr lang="en-US" b="1" dirty="0" smtClean="0">
                  <a:solidFill>
                    <a:schemeClr val="tx1"/>
                  </a:solidFill>
                </a:rPr>
                <a:t>Gartner</a:t>
              </a:r>
              <a:r>
                <a:rPr lang="en-US" dirty="0" smtClean="0">
                  <a:solidFill>
                    <a:schemeClr val="tx1"/>
                  </a:solidFill>
                </a:rPr>
                <a:t>: Leader in Magic Quadrant for NAC</a:t>
              </a:r>
            </a:p>
          </p:txBody>
        </p:sp>
      </p:grpSp>
      <p:sp>
        <p:nvSpPr>
          <p:cNvPr id="88" name="TextBox 58"/>
          <p:cNvSpPr txBox="1">
            <a:spLocks noChangeArrowheads="1"/>
          </p:cNvSpPr>
          <p:nvPr/>
        </p:nvSpPr>
        <p:spPr bwMode="auto">
          <a:xfrm>
            <a:off x="7563072" y="4282680"/>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Windows</a:t>
            </a:r>
            <a:endParaRPr lang="en-US" b="1" dirty="0">
              <a:solidFill>
                <a:srgbClr val="FFFFFF"/>
              </a:solidFill>
              <a:ea typeface="ＭＳ Ｐゴシック" pitchFamily="29" charset="-128"/>
              <a:cs typeface="Arial" charset="0"/>
            </a:endParaRPr>
          </a:p>
        </p:txBody>
      </p:sp>
      <p:sp>
        <p:nvSpPr>
          <p:cNvPr id="78" name="Rectangle 77"/>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3315: Up to 250 Users</a:t>
            </a:r>
          </a:p>
        </p:txBody>
      </p:sp>
      <p:sp>
        <p:nvSpPr>
          <p:cNvPr id="79" name="Rectangle 78"/>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3355: Up to 1,000 Users</a:t>
            </a:r>
          </a:p>
        </p:txBody>
      </p:sp>
      <p:pic>
        <p:nvPicPr>
          <p:cNvPr id="89" name="Picture 17" descr="C:\Users\Melissa.DUARTE\Desktop\keynotepics\Iphone4.png"/>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99767" y="1651664"/>
            <a:ext cx="571265" cy="1049578"/>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91" name="TextBox 58"/>
          <p:cNvSpPr txBox="1">
            <a:spLocks noChangeArrowheads="1"/>
          </p:cNvSpPr>
          <p:nvPr/>
        </p:nvSpPr>
        <p:spPr bwMode="auto">
          <a:xfrm>
            <a:off x="6430840" y="2701242"/>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err="1" smtClean="0">
                <a:solidFill>
                  <a:srgbClr val="FFFFFF"/>
                </a:solidFill>
                <a:ea typeface="ＭＳ Ｐゴシック" pitchFamily="29" charset="-128"/>
                <a:cs typeface="Arial" charset="0"/>
              </a:rPr>
              <a:t>iOS</a:t>
            </a:r>
            <a:endParaRPr lang="en-US" b="1" dirty="0">
              <a:solidFill>
                <a:srgbClr val="FFFFFF"/>
              </a:solidFill>
              <a:ea typeface="ＭＳ Ｐゴシック" pitchFamily="29" charset="-128"/>
              <a:cs typeface="Arial" charset="0"/>
            </a:endParaRPr>
          </a:p>
        </p:txBody>
      </p:sp>
      <p:sp>
        <p:nvSpPr>
          <p:cNvPr id="93" name="TextBox 58"/>
          <p:cNvSpPr txBox="1">
            <a:spLocks noChangeArrowheads="1"/>
          </p:cNvSpPr>
          <p:nvPr/>
        </p:nvSpPr>
        <p:spPr bwMode="auto">
          <a:xfrm>
            <a:off x="6357208" y="3990308"/>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OS X</a:t>
            </a:r>
            <a:endParaRPr lang="en-US" b="1" dirty="0">
              <a:solidFill>
                <a:srgbClr val="FFFFFF"/>
              </a:solidFill>
              <a:ea typeface="ＭＳ Ｐゴシック" pitchFamily="29" charset="-128"/>
              <a:cs typeface="Arial" charset="0"/>
            </a:endParaRPr>
          </a:p>
        </p:txBody>
      </p:sp>
      <p:sp>
        <p:nvSpPr>
          <p:cNvPr id="26" name="Rectangle 25"/>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3395: Up to 2,500 Users</a:t>
            </a:r>
          </a:p>
        </p:txBody>
      </p:sp>
      <p:pic>
        <p:nvPicPr>
          <p:cNvPr id="29" name="Picture 28" descr="PC_laptop.png"/>
          <p:cNvPicPr>
            <a:picLocks noChangeAspect="1"/>
          </p:cNvPicPr>
          <p:nvPr/>
        </p:nvPicPr>
        <p:blipFill>
          <a:blip r:embed="rId4" cstate="print"/>
          <a:srcRect/>
          <a:stretch>
            <a:fillRect/>
          </a:stretch>
        </p:blipFill>
        <p:spPr bwMode="auto">
          <a:xfrm>
            <a:off x="7735021" y="3425194"/>
            <a:ext cx="1169864" cy="857486"/>
          </a:xfrm>
          <a:prstGeom prst="rect">
            <a:avLst/>
          </a:prstGeom>
          <a:noFill/>
          <a:ln w="9525">
            <a:noFill/>
            <a:miter lim="800000"/>
            <a:headEnd/>
            <a:tailEnd/>
          </a:ln>
          <a:effectLst>
            <a:outerShdw blurRad="63500" dist="38100" dir="5400000" algn="t" rotWithShape="0">
              <a:srgbClr val="000000">
                <a:alpha val="39999"/>
              </a:srgbClr>
            </a:outerShdw>
          </a:effectLst>
        </p:spPr>
      </p:pic>
      <p:pic>
        <p:nvPicPr>
          <p:cNvPr id="30" name="Picture 3" descr="C:\Users\Brent.DUARTE\Documents\Current jobs\Adobe\09-0988\Art\Png\macbookpro.png"/>
          <p:cNvPicPr>
            <a:picLocks noChangeAspect="1" noChangeArrowheads="1"/>
          </p:cNvPicPr>
          <p:nvPr/>
        </p:nvPicPr>
        <p:blipFill>
          <a:blip r:embed="rId5" cstate="print"/>
          <a:srcRect/>
          <a:stretch>
            <a:fillRect/>
          </a:stretch>
        </p:blipFill>
        <p:spPr bwMode="auto">
          <a:xfrm>
            <a:off x="6338800" y="3162211"/>
            <a:ext cx="1468776" cy="786086"/>
          </a:xfrm>
          <a:prstGeom prst="rect">
            <a:avLst/>
          </a:prstGeom>
          <a:noFill/>
          <a:ln w="9525">
            <a:noFill/>
            <a:miter lim="800000"/>
            <a:headEnd/>
            <a:tailEnd/>
          </a:ln>
          <a:effectLst>
            <a:outerShdw blurRad="63500" dist="38100" dir="5400000" algn="t" rotWithShape="0">
              <a:srgbClr val="000000">
                <a:alpha val="39999"/>
              </a:srgbClr>
            </a:outerShdw>
          </a:effectLst>
        </p:spPr>
      </p:pic>
      <p:pic>
        <p:nvPicPr>
          <p:cNvPr id="31" name="Picture 30" descr="Samsung-Galaxy-S2.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046880" y="2108805"/>
            <a:ext cx="475864" cy="884809"/>
          </a:xfrm>
          <a:prstGeom prst="rect">
            <a:avLst/>
          </a:prstGeom>
        </p:spPr>
      </p:pic>
      <p:sp>
        <p:nvSpPr>
          <p:cNvPr id="33" name="TextBox 58"/>
          <p:cNvSpPr txBox="1">
            <a:spLocks noChangeArrowheads="1"/>
          </p:cNvSpPr>
          <p:nvPr/>
        </p:nvSpPr>
        <p:spPr bwMode="auto">
          <a:xfrm>
            <a:off x="7563072" y="3111363"/>
            <a:ext cx="1524000"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Android</a:t>
            </a:r>
            <a:endParaRPr lang="en-US" b="1" dirty="0">
              <a:solidFill>
                <a:srgbClr val="FFFFFF"/>
              </a:solidFill>
              <a:ea typeface="ＭＳ Ｐゴシック" pitchFamily="29" charset="-128"/>
              <a:cs typeface="Arial" charset="0"/>
            </a:endParaRPr>
          </a:p>
        </p:txBody>
      </p:sp>
      <p:sp>
        <p:nvSpPr>
          <p:cNvPr id="37" name="Explosion 1 36"/>
          <p:cNvSpPr/>
          <p:nvPr/>
        </p:nvSpPr>
        <p:spPr>
          <a:xfrm>
            <a:off x="7516910" y="4688110"/>
            <a:ext cx="2211467" cy="2084165"/>
          </a:xfrm>
          <a:prstGeom prst="irregularSeal1">
            <a:avLst/>
          </a:prstGeom>
          <a:solidFill>
            <a:srgbClr val="000090">
              <a:alpha val="83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Or… </a:t>
            </a:r>
          </a:p>
          <a:p>
            <a:pPr algn="ctr"/>
            <a:r>
              <a:rPr lang="en-US" dirty="0" smtClean="0">
                <a:solidFill>
                  <a:srgbClr val="FFFFFF"/>
                </a:solidFill>
              </a:rPr>
              <a:t>a Virtual</a:t>
            </a:r>
          </a:p>
          <a:p>
            <a:pPr algn="ctr"/>
            <a:r>
              <a:rPr lang="en-US" dirty="0" smtClean="0">
                <a:solidFill>
                  <a:srgbClr val="FFFFFF"/>
                </a:solidFill>
              </a:rPr>
              <a:t>Machine</a:t>
            </a:r>
          </a:p>
        </p:txBody>
      </p:sp>
    </p:spTree>
    <p:extLst>
      <p:ext uri="{BB962C8B-B14F-4D97-AF65-F5344CB8AC3E}">
        <p14:creationId xmlns="" xmlns:p14="http://schemas.microsoft.com/office/powerpoint/2010/main" val="30605567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ISE</a:t>
            </a:r>
            <a:endParaRPr lang="en-US" dirty="0"/>
          </a:p>
        </p:txBody>
      </p:sp>
      <p:sp>
        <p:nvSpPr>
          <p:cNvPr id="2" name="Text Placeholder 1"/>
          <p:cNvSpPr>
            <a:spLocks noGrp="1"/>
          </p:cNvSpPr>
          <p:nvPr>
            <p:ph type="body" sz="quarter" idx="11"/>
          </p:nvPr>
        </p:nvSpPr>
        <p:spPr/>
        <p:txBody>
          <a:bodyPr/>
          <a:lstStyle/>
          <a:p>
            <a:r>
              <a:rPr lang="en-US" dirty="0" smtClean="0"/>
              <a:t>Integrate Mobile Device Management (MDM)</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5" name="Group 4"/>
          <p:cNvGrpSpPr/>
          <p:nvPr/>
        </p:nvGrpSpPr>
        <p:grpSpPr>
          <a:xfrm>
            <a:off x="210420" y="1530743"/>
            <a:ext cx="6275644" cy="3157367"/>
            <a:chOff x="210420" y="1530743"/>
            <a:chExt cx="6275644" cy="3157367"/>
          </a:xfrm>
        </p:grpSpPr>
        <p:sp>
          <p:nvSpPr>
            <p:cNvPr id="80" name="Rectangle 79"/>
            <p:cNvSpPr/>
            <p:nvPr/>
          </p:nvSpPr>
          <p:spPr>
            <a:xfrm>
              <a:off x="216622" y="1678075"/>
              <a:ext cx="6117042"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6123397"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24448"/>
            </a:xfrm>
            <a:prstGeom prst="rect">
              <a:avLst/>
            </a:prstGeom>
            <a:noFill/>
            <a:ln w="9525">
              <a:noFill/>
              <a:miter lim="800000"/>
              <a:headEnd/>
              <a:tailEnd/>
            </a:ln>
          </p:spPr>
          <p:txBody>
            <a:bodyPr wrap="square" lIns="0" tIns="0" rIns="0" bIns="0">
              <a:spAutoFit/>
            </a:bodyPr>
            <a:lstStyle/>
            <a:p>
              <a:pPr defTabSz="814388" rtl="0" eaLnBrk="0" hangingPunct="0">
                <a:lnSpc>
                  <a:spcPct val="95000"/>
                </a:lnSpc>
                <a:spcBef>
                  <a:spcPct val="50000"/>
                </a:spcBef>
                <a:buClr>
                  <a:srgbClr val="FFFFFF"/>
                </a:buClr>
                <a:buSzPct val="100000"/>
                <a:defRPr/>
              </a:pPr>
              <a:r>
                <a:rPr lang="en-US" sz="2200" b="1" dirty="0" smtClean="0">
                  <a:solidFill>
                    <a:srgbClr val="FFFFFF"/>
                  </a:solidFill>
                  <a:effectLst>
                    <a:outerShdw blurRad="38100" dist="12700" dir="5400000" algn="t" rotWithShape="0">
                      <a:prstClr val="black">
                        <a:alpha val="30000"/>
                      </a:prstClr>
                    </a:outerShdw>
                  </a:effectLst>
                  <a:latin typeface="Arial"/>
                </a:rPr>
                <a:t>2</a:t>
              </a:r>
              <a:r>
                <a:rPr lang="en-US" sz="2200" b="1" baseline="30000" dirty="0" smtClean="0">
                  <a:solidFill>
                    <a:srgbClr val="FFFFFF"/>
                  </a:solidFill>
                  <a:effectLst>
                    <a:outerShdw blurRad="38100" dist="12700" dir="5400000" algn="t" rotWithShape="0">
                      <a:prstClr val="black">
                        <a:alpha val="30000"/>
                      </a:prstClr>
                    </a:outerShdw>
                  </a:effectLst>
                  <a:latin typeface="Arial"/>
                </a:rPr>
                <a:t>nd</a:t>
              </a:r>
              <a:r>
                <a:rPr lang="en-US" sz="2200" b="1" dirty="0" smtClean="0">
                  <a:solidFill>
                    <a:srgbClr val="FFFFFF"/>
                  </a:solidFill>
                  <a:effectLst>
                    <a:outerShdw blurRad="38100" dist="12700" dir="5400000" algn="t" rotWithShape="0">
                      <a:prstClr val="black">
                        <a:alpha val="30000"/>
                      </a:prstClr>
                    </a:outerShdw>
                  </a:effectLst>
                  <a:latin typeface="Arial"/>
                </a:rPr>
                <a:t> Half 2012: Added Capabilities</a:t>
              </a:r>
              <a:endParaRPr lang="en-US" sz="22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83" name="Group 87"/>
            <p:cNvGrpSpPr/>
            <p:nvPr/>
          </p:nvGrpSpPr>
          <p:grpSpPr>
            <a:xfrm>
              <a:off x="210420" y="1983252"/>
              <a:ext cx="6139196"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176453"/>
              <a:ext cx="6256363"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80"/>
                </a:spcBef>
                <a:spcAft>
                  <a:spcPts val="1200"/>
                </a:spcAft>
                <a:buClr>
                  <a:srgbClr val="277EFD"/>
                </a:buClr>
                <a:buNone/>
              </a:pPr>
              <a:r>
                <a:rPr lang="en-US" b="1" dirty="0" smtClean="0">
                  <a:solidFill>
                    <a:schemeClr val="tx1"/>
                  </a:solidFill>
                </a:rPr>
                <a:t>On-Premises: </a:t>
              </a:r>
              <a:r>
                <a:rPr lang="en-US" dirty="0" smtClean="0">
                  <a:solidFill>
                    <a:schemeClr val="tx1"/>
                  </a:solidFill>
                </a:rPr>
                <a:t>Directed to registration site</a:t>
              </a:r>
              <a:endParaRPr lang="en-US" dirty="0">
                <a:solidFill>
                  <a:schemeClr val="tx1"/>
                </a:solidFill>
              </a:endParaRPr>
            </a:p>
            <a:p>
              <a:pPr marL="0" indent="0">
                <a:spcBef>
                  <a:spcPts val="1480"/>
                </a:spcBef>
                <a:spcAft>
                  <a:spcPts val="1200"/>
                </a:spcAft>
                <a:buClr>
                  <a:srgbClr val="277EFD"/>
                </a:buClr>
                <a:buNone/>
              </a:pPr>
              <a:r>
                <a:rPr lang="en-US" b="1" dirty="0" smtClean="0">
                  <a:solidFill>
                    <a:schemeClr val="tx1"/>
                  </a:solidFill>
                </a:rPr>
                <a:t>Restricted Access: </a:t>
              </a:r>
              <a:r>
                <a:rPr lang="en-US" dirty="0" smtClean="0">
                  <a:solidFill>
                    <a:schemeClr val="tx1"/>
                  </a:solidFill>
                </a:rPr>
                <a:t>For non-compliant devices</a:t>
              </a:r>
              <a:endParaRPr lang="en-US" dirty="0">
                <a:solidFill>
                  <a:schemeClr val="tx1"/>
                </a:solidFill>
              </a:endParaRPr>
            </a:p>
            <a:p>
              <a:pPr marL="0" indent="0">
                <a:spcBef>
                  <a:spcPts val="1480"/>
                </a:spcBef>
                <a:spcAft>
                  <a:spcPts val="1200"/>
                </a:spcAft>
                <a:buClr>
                  <a:srgbClr val="277EFD"/>
                </a:buClr>
                <a:buNone/>
              </a:pPr>
              <a:r>
                <a:rPr lang="en-US" b="1" dirty="0" smtClean="0">
                  <a:solidFill>
                    <a:schemeClr val="tx1"/>
                  </a:solidFill>
                </a:rPr>
                <a:t>End-Point Data: </a:t>
              </a:r>
              <a:r>
                <a:rPr lang="en-US" dirty="0" smtClean="0">
                  <a:solidFill>
                    <a:schemeClr val="tx1"/>
                  </a:solidFill>
                </a:rPr>
                <a:t>In addition to profiling data</a:t>
              </a:r>
            </a:p>
            <a:p>
              <a:pPr marL="0" indent="0">
                <a:spcBef>
                  <a:spcPts val="1480"/>
                </a:spcBef>
                <a:spcAft>
                  <a:spcPts val="1200"/>
                </a:spcAft>
                <a:buClr>
                  <a:srgbClr val="277EFD"/>
                </a:buClr>
                <a:buNone/>
              </a:pPr>
              <a:r>
                <a:rPr lang="en-US" b="1" dirty="0" smtClean="0">
                  <a:solidFill>
                    <a:schemeClr val="tx1"/>
                  </a:solidFill>
                </a:rPr>
                <a:t>Initiate Action</a:t>
              </a:r>
              <a:r>
                <a:rPr lang="en-US" dirty="0" smtClean="0">
                  <a:solidFill>
                    <a:schemeClr val="tx1"/>
                  </a:solidFill>
                </a:rPr>
                <a:t>: Device wipe or application upgrades</a:t>
              </a:r>
            </a:p>
          </p:txBody>
        </p:sp>
      </p:grpSp>
      <p:sp>
        <p:nvSpPr>
          <p:cNvPr id="78" name="Rectangle 77"/>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3315: Up to 250 Users</a:t>
            </a:r>
          </a:p>
        </p:txBody>
      </p:sp>
      <p:sp>
        <p:nvSpPr>
          <p:cNvPr id="79" name="Rectangle 78"/>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3355: Up to 1,000 Users</a:t>
            </a:r>
          </a:p>
        </p:txBody>
      </p:sp>
      <p:sp>
        <p:nvSpPr>
          <p:cNvPr id="26" name="Rectangle 25"/>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ISE 3395: Up to 2,500 Users</a:t>
            </a:r>
          </a:p>
        </p:txBody>
      </p:sp>
      <p:grpSp>
        <p:nvGrpSpPr>
          <p:cNvPr id="4" name="Group 3"/>
          <p:cNvGrpSpPr/>
          <p:nvPr/>
        </p:nvGrpSpPr>
        <p:grpSpPr>
          <a:xfrm>
            <a:off x="6486064" y="1690880"/>
            <a:ext cx="2533757" cy="2663880"/>
            <a:chOff x="6486064" y="1690880"/>
            <a:chExt cx="2533757" cy="2663880"/>
          </a:xfrm>
        </p:grpSpPr>
        <p:pic>
          <p:nvPicPr>
            <p:cNvPr id="35" name="Picture 34" descr="airwatch-logo-notag.png"/>
            <p:cNvPicPr>
              <a:picLocks noChangeAspect="1"/>
            </p:cNvPicPr>
            <p:nvPr/>
          </p:nvPicPr>
          <p:blipFill>
            <a:blip r:embed="rId3" cstate="print"/>
            <a:stretch>
              <a:fillRect/>
            </a:stretch>
          </p:blipFill>
          <p:spPr>
            <a:xfrm>
              <a:off x="7720188" y="3130395"/>
              <a:ext cx="1299633" cy="567300"/>
            </a:xfrm>
            <a:prstGeom prst="rect">
              <a:avLst/>
            </a:prstGeom>
          </p:spPr>
        </p:pic>
        <p:pic>
          <p:nvPicPr>
            <p:cNvPr id="36" name="Picture 35" descr="zenprise_logo.png"/>
            <p:cNvPicPr>
              <a:picLocks noChangeAspect="1"/>
            </p:cNvPicPr>
            <p:nvPr/>
          </p:nvPicPr>
          <p:blipFill>
            <a:blip r:embed="rId4" cstate="print"/>
            <a:stretch>
              <a:fillRect/>
            </a:stretch>
          </p:blipFill>
          <p:spPr>
            <a:xfrm>
              <a:off x="6486064" y="3864129"/>
              <a:ext cx="1803400" cy="490631"/>
            </a:xfrm>
            <a:prstGeom prst="rect">
              <a:avLst/>
            </a:prstGeom>
          </p:spPr>
        </p:pic>
        <p:pic>
          <p:nvPicPr>
            <p:cNvPr id="3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15564" y="2071030"/>
              <a:ext cx="623636" cy="623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print">
              <a:extLst>
                <a:ext uri="{BEBA8EAE-BF5A-486C-A8C5-ECC9F3942E4B}">
                  <a14:imgProps xmlns="" xmlns:a14="http://schemas.microsoft.com/office/drawing/2010/main">
                    <a14:imgLayer r:embed="rId7">
                      <a14:imgEffect>
                        <a14:backgroundRemoval t="0" b="100000" l="0" r="100000">
                          <a14:foregroundMark x1="9682" y1="70769" x2="9682" y2="70769"/>
                          <a14:foregroundMark x1="14661" y1="69231" x2="14661" y2="69231"/>
                          <a14:foregroundMark x1="19779" y1="69231" x2="19779" y2="69231"/>
                          <a14:foregroundMark x1="1383" y1="69231" x2="1383" y2="69231"/>
                          <a14:foregroundMark x1="18534" y1="85769" x2="18534" y2="85769"/>
                          <a14:foregroundMark x1="25173" y1="73462" x2="25173" y2="73462"/>
                          <a14:foregroundMark x1="29184" y1="66154" x2="29184" y2="66154"/>
                          <a14:foregroundMark x1="35823" y1="57692" x2="35823" y2="57692"/>
                          <a14:foregroundMark x1="39419" y1="63077" x2="39419" y2="63077"/>
                          <a14:foregroundMark x1="39281" y1="78462" x2="39281" y2="78462"/>
                          <a14:foregroundMark x1="39281" y1="68462" x2="39281" y2="68462"/>
                          <a14:foregroundMark x1="39419" y1="84231" x2="39419" y2="84231"/>
                          <a14:foregroundMark x1="46888" y1="78077" x2="46888" y2="78077"/>
                          <a14:foregroundMark x1="46750" y1="88077" x2="46750" y2="88077"/>
                          <a14:foregroundMark x1="46750" y1="65769" x2="46750" y2="65769"/>
                          <a14:foregroundMark x1="50346" y1="75385" x2="50346" y2="75385"/>
                          <a14:foregroundMark x1="44122" y1="76923" x2="44122" y2="76923"/>
                          <a14:foregroundMark x1="44122" y1="84231" x2="44122" y2="84231"/>
                          <a14:foregroundMark x1="64869" y1="60000" x2="64869" y2="60000"/>
                          <a14:foregroundMark x1="69848" y1="84231" x2="69848" y2="84231"/>
                          <a14:foregroundMark x1="69848" y1="76923" x2="69848" y2="76923"/>
                          <a14:foregroundMark x1="71508" y1="66923" x2="71508" y2="66923"/>
                          <a14:foregroundMark x1="63071" y1="58462" x2="63071" y2="58462"/>
                          <a14:foregroundMark x1="63071" y1="86923" x2="63071" y2="86923"/>
                          <a14:foregroundMark x1="79668" y1="66923" x2="79668" y2="66923"/>
                          <a14:foregroundMark x1="82988" y1="73077" x2="82988" y2="73077"/>
                          <a14:foregroundMark x1="80913" y1="83077" x2="80913" y2="83077"/>
                          <a14:foregroundMark x1="77732" y1="86538" x2="77732" y2="86538"/>
                          <a14:foregroundMark x1="86584" y1="83077" x2="86584" y2="83077"/>
                          <a14:foregroundMark x1="88105" y1="69615" x2="88105" y2="69615"/>
                          <a14:foregroundMark x1="91563" y1="67308" x2="91563" y2="67308"/>
                          <a14:foregroundMark x1="66252" y1="85385" x2="66252" y2="85385"/>
                          <a14:foregroundMark x1="64869" y1="84231" x2="64869" y2="84231"/>
                          <a14:foregroundMark x1="64869" y1="77308" x2="64869" y2="77308"/>
                          <a14:foregroundMark x1="64869" y1="70000" x2="64869" y2="70000"/>
                          <a14:foregroundMark x1="64869" y1="65000" x2="64869" y2="65000"/>
                          <a14:foregroundMark x1="36238" y1="70769" x2="36238" y2="70769"/>
                          <a14:foregroundMark x1="36100" y1="76154" x2="36100" y2="76154"/>
                          <a14:foregroundMark x1="35823" y1="81154" x2="35823" y2="81154"/>
                          <a14:foregroundMark x1="35823" y1="85769" x2="35823" y2="85769"/>
                          <a14:foregroundMark x1="36515" y1="87692" x2="36515" y2="87692"/>
                          <a14:foregroundMark x1="35270" y1="72692" x2="35270" y2="72692"/>
                          <a14:foregroundMark x1="35131" y1="68077" x2="35131" y2="68077"/>
                        </a14:backgroundRemoval>
                      </a14:imgEffect>
                    </a14:imgLayer>
                  </a14:imgProps>
                </a:ext>
              </a:extLst>
            </a:blip>
            <a:stretch>
              <a:fillRect/>
            </a:stretch>
          </p:blipFill>
          <p:spPr>
            <a:xfrm>
              <a:off x="6486064" y="2316305"/>
              <a:ext cx="1944639" cy="699317"/>
            </a:xfrm>
            <a:prstGeom prst="rect">
              <a:avLst/>
            </a:prstGeom>
          </p:spPr>
        </p:pic>
        <p:sp>
          <p:nvSpPr>
            <p:cNvPr id="38" name="TextBox 58"/>
            <p:cNvSpPr txBox="1">
              <a:spLocks noChangeArrowheads="1"/>
            </p:cNvSpPr>
            <p:nvPr/>
          </p:nvSpPr>
          <p:spPr bwMode="auto">
            <a:xfrm>
              <a:off x="6518656" y="1690880"/>
              <a:ext cx="2451015" cy="292372"/>
            </a:xfrm>
            <a:prstGeom prst="rect">
              <a:avLst/>
            </a:prstGeom>
            <a:noFill/>
            <a:ln w="9525">
              <a:noFill/>
              <a:miter lim="800000"/>
              <a:headEnd/>
              <a:tailEnd/>
            </a:ln>
          </p:spPr>
          <p:txBody>
            <a:bodyPr lIns="0" tIns="0" rIns="0" bIns="0" anchor="ctr"/>
            <a:lstStyle/>
            <a:p>
              <a:pPr algn="ctr" defTabSz="457200" fontAlgn="base">
                <a:spcBef>
                  <a:spcPct val="0"/>
                </a:spcBef>
                <a:spcAft>
                  <a:spcPct val="0"/>
                </a:spcAft>
                <a:buClr>
                  <a:srgbClr val="000000"/>
                </a:buClr>
                <a:buSzPct val="100000"/>
                <a:buFont typeface="Times New Roman" pitchFamily="18" charset="0"/>
                <a:buNone/>
                <a:defRPr/>
              </a:pPr>
              <a:r>
                <a:rPr lang="en-US" b="1" dirty="0" smtClean="0">
                  <a:solidFill>
                    <a:srgbClr val="FFFFFF"/>
                  </a:solidFill>
                  <a:ea typeface="ＭＳ Ｐゴシック" pitchFamily="29" charset="-128"/>
                  <a:cs typeface="Arial" charset="0"/>
                </a:rPr>
                <a:t>ISE 1.2 Partners</a:t>
              </a:r>
              <a:endParaRPr lang="en-US" b="1" dirty="0">
                <a:solidFill>
                  <a:srgbClr val="FFFFFF"/>
                </a:solidFill>
                <a:ea typeface="ＭＳ Ｐゴシック" pitchFamily="29" charset="-128"/>
                <a:cs typeface="Arial" charset="0"/>
              </a:endParaRPr>
            </a:p>
          </p:txBody>
        </p:sp>
      </p:grpSp>
      <p:sp>
        <p:nvSpPr>
          <p:cNvPr id="39" name="Explosion 1 38"/>
          <p:cNvSpPr/>
          <p:nvPr/>
        </p:nvSpPr>
        <p:spPr>
          <a:xfrm>
            <a:off x="7516910" y="4688110"/>
            <a:ext cx="2211467" cy="2084165"/>
          </a:xfrm>
          <a:prstGeom prst="irregularSeal1">
            <a:avLst/>
          </a:prstGeom>
          <a:solidFill>
            <a:srgbClr val="000090">
              <a:alpha val="83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Or… </a:t>
            </a:r>
          </a:p>
          <a:p>
            <a:pPr algn="ctr"/>
            <a:r>
              <a:rPr lang="en-US" dirty="0" smtClean="0">
                <a:solidFill>
                  <a:srgbClr val="FFFFFF"/>
                </a:solidFill>
              </a:rPr>
              <a:t>a Virtual</a:t>
            </a:r>
          </a:p>
          <a:p>
            <a:pPr algn="ctr"/>
            <a:r>
              <a:rPr lang="en-US" dirty="0" smtClean="0">
                <a:solidFill>
                  <a:srgbClr val="FFFFFF"/>
                </a:solidFill>
              </a:rPr>
              <a:t>Machine</a:t>
            </a:r>
          </a:p>
        </p:txBody>
      </p:sp>
    </p:spTree>
    <p:extLst>
      <p:ext uri="{BB962C8B-B14F-4D97-AF65-F5344CB8AC3E}">
        <p14:creationId xmlns="" xmlns:p14="http://schemas.microsoft.com/office/powerpoint/2010/main" val="129497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Cisco Prime</a:t>
            </a:r>
            <a:endParaRPr lang="en-US" dirty="0"/>
          </a:p>
        </p:txBody>
      </p:sp>
      <p:sp>
        <p:nvSpPr>
          <p:cNvPr id="2" name="Text Placeholder 1"/>
          <p:cNvSpPr>
            <a:spLocks noGrp="1"/>
          </p:cNvSpPr>
          <p:nvPr>
            <p:ph type="body" sz="quarter" idx="11"/>
          </p:nvPr>
        </p:nvSpPr>
        <p:spPr>
          <a:xfrm>
            <a:off x="228600" y="1051560"/>
            <a:ext cx="8938944" cy="457200"/>
          </a:xfrm>
        </p:spPr>
        <p:txBody>
          <a:bodyPr/>
          <a:lstStyle/>
          <a:p>
            <a:r>
              <a:rPr lang="en-US" dirty="0" smtClean="0"/>
              <a:t>Manage Wired, Wireless, VPN and Policy with One Interface</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7" name="Group 6"/>
          <p:cNvGrpSpPr/>
          <p:nvPr/>
        </p:nvGrpSpPr>
        <p:grpSpPr>
          <a:xfrm>
            <a:off x="210420" y="1530743"/>
            <a:ext cx="8933579" cy="3157367"/>
            <a:chOff x="210420" y="1530743"/>
            <a:chExt cx="8933579" cy="3157367"/>
          </a:xfrm>
        </p:grpSpPr>
        <p:sp>
          <p:nvSpPr>
            <p:cNvPr id="80" name="Rectangle 79"/>
            <p:cNvSpPr/>
            <p:nvPr/>
          </p:nvSpPr>
          <p:spPr>
            <a:xfrm>
              <a:off x="216622" y="1678075"/>
              <a:ext cx="6117042"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6123397"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24448"/>
            </a:xfrm>
            <a:prstGeom prst="rect">
              <a:avLst/>
            </a:prstGeom>
            <a:noFill/>
            <a:ln w="9525">
              <a:noFill/>
              <a:miter lim="800000"/>
              <a:headEnd/>
              <a:tailEnd/>
            </a:ln>
          </p:spPr>
          <p:txBody>
            <a:bodyPr wrap="square" lIns="0" tIns="0" rIns="0" bIns="0">
              <a:spAutoFit/>
            </a:bodyPr>
            <a:lstStyle/>
            <a:p>
              <a:pPr defTabSz="814388" rtl="0" eaLnBrk="0" hangingPunct="0">
                <a:lnSpc>
                  <a:spcPct val="95000"/>
                </a:lnSpc>
                <a:spcBef>
                  <a:spcPct val="50000"/>
                </a:spcBef>
                <a:buClr>
                  <a:srgbClr val="FFFFFF"/>
                </a:buClr>
                <a:buSzPct val="100000"/>
                <a:defRPr/>
              </a:pPr>
              <a:r>
                <a:rPr lang="en-US" sz="2200" b="1" dirty="0" smtClean="0">
                  <a:solidFill>
                    <a:srgbClr val="FFFFFF"/>
                  </a:solidFill>
                  <a:effectLst>
                    <a:outerShdw blurRad="38100" dist="12700" dir="5400000" algn="t" rotWithShape="0">
                      <a:prstClr val="black">
                        <a:alpha val="30000"/>
                      </a:prstClr>
                    </a:outerShdw>
                  </a:effectLst>
                  <a:latin typeface="Arial"/>
                </a:rPr>
                <a:t>Prime Infrastructure: LMS + NCS</a:t>
              </a:r>
              <a:endParaRPr lang="en-US" sz="22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83" name="Group 87"/>
            <p:cNvGrpSpPr/>
            <p:nvPr/>
          </p:nvGrpSpPr>
          <p:grpSpPr>
            <a:xfrm>
              <a:off x="210420" y="1983252"/>
              <a:ext cx="6139196"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176453"/>
              <a:ext cx="6256363"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80"/>
                </a:spcBef>
                <a:spcAft>
                  <a:spcPts val="1200"/>
                </a:spcAft>
                <a:buClr>
                  <a:srgbClr val="277EFD"/>
                </a:buClr>
                <a:buNone/>
              </a:pPr>
              <a:r>
                <a:rPr lang="en-US" b="1" dirty="0">
                  <a:solidFill>
                    <a:schemeClr val="tx1"/>
                  </a:solidFill>
                </a:rPr>
                <a:t>Integrated Interface: </a:t>
              </a:r>
              <a:r>
                <a:rPr lang="en-US" dirty="0">
                  <a:solidFill>
                    <a:schemeClr val="tx1"/>
                  </a:solidFill>
                </a:rPr>
                <a:t>All locations, devices, users</a:t>
              </a:r>
            </a:p>
            <a:p>
              <a:pPr marL="0" indent="0">
                <a:spcBef>
                  <a:spcPts val="1480"/>
                </a:spcBef>
                <a:spcAft>
                  <a:spcPts val="1200"/>
                </a:spcAft>
                <a:buClr>
                  <a:srgbClr val="277EFD"/>
                </a:buClr>
                <a:buNone/>
              </a:pPr>
              <a:r>
                <a:rPr lang="en-US" b="1" dirty="0" smtClean="0">
                  <a:solidFill>
                    <a:schemeClr val="tx1"/>
                  </a:solidFill>
                </a:rPr>
                <a:t>Complete Management: </a:t>
              </a:r>
              <a:r>
                <a:rPr lang="en-US" dirty="0" smtClean="0">
                  <a:solidFill>
                    <a:schemeClr val="tx1"/>
                  </a:solidFill>
                </a:rPr>
                <a:t>Across products’ lifecycles</a:t>
              </a:r>
              <a:endParaRPr lang="en-US" dirty="0">
                <a:solidFill>
                  <a:schemeClr val="tx1"/>
                </a:solidFill>
              </a:endParaRPr>
            </a:p>
            <a:p>
              <a:pPr marL="0" indent="0">
                <a:spcBef>
                  <a:spcPts val="1480"/>
                </a:spcBef>
                <a:spcAft>
                  <a:spcPts val="1200"/>
                </a:spcAft>
                <a:buClr>
                  <a:srgbClr val="277EFD"/>
                </a:buClr>
                <a:buNone/>
              </a:pPr>
              <a:r>
                <a:rPr lang="en-US" b="1" dirty="0" smtClean="0">
                  <a:solidFill>
                    <a:schemeClr val="tx1"/>
                  </a:solidFill>
                </a:rPr>
                <a:t>Simplified Deployment: </a:t>
              </a:r>
              <a:r>
                <a:rPr lang="en-US" dirty="0" smtClean="0">
                  <a:solidFill>
                    <a:schemeClr val="tx1"/>
                  </a:solidFill>
                </a:rPr>
                <a:t>Automate network services</a:t>
              </a:r>
            </a:p>
            <a:p>
              <a:pPr marL="0" indent="0">
                <a:spcBef>
                  <a:spcPts val="1480"/>
                </a:spcBef>
                <a:spcAft>
                  <a:spcPts val="1200"/>
                </a:spcAft>
                <a:buClr>
                  <a:srgbClr val="277EFD"/>
                </a:buClr>
                <a:buNone/>
              </a:pPr>
              <a:r>
                <a:rPr lang="en-US" b="1" dirty="0" smtClean="0">
                  <a:solidFill>
                    <a:schemeClr val="tx1"/>
                  </a:solidFill>
                </a:rPr>
                <a:t>Accelerated Troubleshooting</a:t>
              </a:r>
              <a:r>
                <a:rPr lang="en-US" dirty="0" smtClean="0">
                  <a:solidFill>
                    <a:schemeClr val="tx1"/>
                  </a:solidFill>
                </a:rPr>
                <a:t>: Single user interface</a:t>
              </a:r>
            </a:p>
          </p:txBody>
        </p:sp>
        <p:pic>
          <p:nvPicPr>
            <p:cNvPr id="6" name="Picture 5" descr="prime_infrastructure_large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63910" y="3552396"/>
              <a:ext cx="2280089" cy="966323"/>
            </a:xfrm>
            <a:prstGeom prst="rect">
              <a:avLst/>
            </a:prstGeom>
            <a:ln w="38100" cmpd="sng">
              <a:solidFill>
                <a:schemeClr val="bg2">
                  <a:lumMod val="50000"/>
                </a:schemeClr>
              </a:solidFill>
            </a:ln>
          </p:spPr>
        </p:pic>
        <p:pic>
          <p:nvPicPr>
            <p:cNvPr id="4" name="Picture 3" descr="prime_infrastructure_large.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86064" y="2632532"/>
              <a:ext cx="1670861" cy="1168297"/>
            </a:xfrm>
            <a:prstGeom prst="rect">
              <a:avLst/>
            </a:prstGeom>
            <a:ln w="38100" cmpd="sng">
              <a:solidFill>
                <a:schemeClr val="bg2">
                  <a:lumMod val="50000"/>
                </a:schemeClr>
              </a:solidFill>
            </a:ln>
          </p:spPr>
        </p:pic>
        <p:pic>
          <p:nvPicPr>
            <p:cNvPr id="5" name="Picture 4" descr="prime_infrastructure_large1.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09241" y="1909271"/>
              <a:ext cx="1460431" cy="1110352"/>
            </a:xfrm>
            <a:prstGeom prst="rect">
              <a:avLst/>
            </a:prstGeom>
            <a:ln w="38100" cmpd="sng">
              <a:solidFill>
                <a:schemeClr val="bg2">
                  <a:lumMod val="50000"/>
                </a:schemeClr>
              </a:solidFill>
            </a:ln>
          </p:spPr>
        </p:pic>
      </p:grpSp>
      <p:sp>
        <p:nvSpPr>
          <p:cNvPr id="78" name="Rectangle 77"/>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Application Requires a Server (e.g.—UCS)</a:t>
            </a:r>
          </a:p>
        </p:txBody>
      </p:sp>
      <p:sp>
        <p:nvSpPr>
          <p:cNvPr id="79" name="Rectangle 78"/>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Dedicated Appliance (NCS) Available</a:t>
            </a:r>
          </a:p>
        </p:txBody>
      </p:sp>
      <p:sp>
        <p:nvSpPr>
          <p:cNvPr id="26" name="Rectangle 25"/>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Can be Deployed on Virtual Machine(s)</a:t>
            </a:r>
          </a:p>
        </p:txBody>
      </p:sp>
    </p:spTree>
    <p:extLst>
      <p:ext uri="{BB962C8B-B14F-4D97-AF65-F5344CB8AC3E}">
        <p14:creationId xmlns="" xmlns:p14="http://schemas.microsoft.com/office/powerpoint/2010/main" val="12229060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lef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Summary</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808501" y="1330151"/>
            <a:ext cx="2965911" cy="1314030"/>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3600" b="1" dirty="0" smtClean="0">
                <a:solidFill>
                  <a:srgbClr val="FFFFFF"/>
                </a:solidFill>
                <a:latin typeface="Arial"/>
                <a:cs typeface="Arial" charset="0"/>
              </a:rPr>
              <a:t>Connect</a:t>
            </a:r>
          </a:p>
          <a:p>
            <a:pPr algn="ctr" defTabSz="814388" rtl="0" fontAlgn="base">
              <a:lnSpc>
                <a:spcPct val="95000"/>
              </a:lnSpc>
            </a:pPr>
            <a:r>
              <a:rPr lang="en-US" sz="2400" dirty="0">
                <a:solidFill>
                  <a:srgbClr val="FFFFFF"/>
                </a:solidFill>
                <a:latin typeface="Arial"/>
                <a:cs typeface="Arial" charset="0"/>
              </a:rPr>
              <a:t>w</a:t>
            </a:r>
            <a:r>
              <a:rPr lang="en-US" sz="2400" kern="1200" dirty="0" smtClean="0">
                <a:solidFill>
                  <a:srgbClr val="FFFFFF"/>
                </a:solidFill>
                <a:latin typeface="Arial"/>
                <a:cs typeface="Arial" charset="0"/>
              </a:rPr>
              <a:t>herever employees are</a:t>
            </a:r>
            <a:endParaRPr lang="en-US" sz="2400" kern="1200" dirty="0">
              <a:solidFill>
                <a:srgbClr val="FFFFFF"/>
              </a:solidFill>
              <a:latin typeface="Arial"/>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661237" y="3122577"/>
            <a:ext cx="3222772" cy="1517419"/>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3600" b="1" dirty="0" smtClean="0">
                <a:solidFill>
                  <a:srgbClr val="FFFFFF"/>
                </a:solidFill>
                <a:latin typeface="Arial"/>
                <a:cs typeface="Arial" charset="0"/>
              </a:rPr>
              <a:t>Enforce</a:t>
            </a:r>
            <a:r>
              <a:rPr lang="en-US" sz="4800" b="1" kern="1200" dirty="0">
                <a:solidFill>
                  <a:srgbClr val="FFFFFF"/>
                </a:solidFill>
                <a:latin typeface="Arial"/>
                <a:ea typeface="+mn-ea"/>
                <a:cs typeface="Arial" charset="0"/>
              </a:rPr>
              <a:t/>
            </a:r>
            <a:br>
              <a:rPr lang="en-US" sz="4800" b="1" kern="1200" dirty="0">
                <a:solidFill>
                  <a:srgbClr val="FFFFFF"/>
                </a:solidFill>
                <a:latin typeface="Arial"/>
                <a:ea typeface="+mn-ea"/>
                <a:cs typeface="Arial" charset="0"/>
              </a:rPr>
            </a:br>
            <a:r>
              <a:rPr lang="en-US" sz="2400" kern="1200" dirty="0" smtClean="0">
                <a:solidFill>
                  <a:srgbClr val="FFFFFF"/>
                </a:solidFill>
                <a:latin typeface="Arial"/>
                <a:ea typeface="+mn-ea"/>
                <a:cs typeface="Arial" charset="0"/>
              </a:rPr>
              <a:t>policy across all devices</a:t>
            </a: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118441" y="1344141"/>
            <a:ext cx="2684368" cy="1314030"/>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3600" b="1" dirty="0" smtClean="0">
                <a:solidFill>
                  <a:srgbClr val="FFFFFF"/>
                </a:solidFill>
                <a:latin typeface="Arial"/>
                <a:cs typeface="Arial" charset="0"/>
              </a:rPr>
              <a:t>Automate</a:t>
            </a:r>
          </a:p>
          <a:p>
            <a:pPr algn="ctr" defTabSz="814388" fontAlgn="base">
              <a:lnSpc>
                <a:spcPct val="95000"/>
              </a:lnSpc>
            </a:pPr>
            <a:r>
              <a:rPr lang="en-US" sz="2400" dirty="0">
                <a:solidFill>
                  <a:srgbClr val="FFFFFF"/>
                </a:solidFill>
                <a:latin typeface="Arial"/>
                <a:cs typeface="Arial" charset="0"/>
              </a:rPr>
              <a:t>a</a:t>
            </a:r>
            <a:r>
              <a:rPr lang="en-US" sz="2400" kern="1200" dirty="0" smtClean="0">
                <a:solidFill>
                  <a:srgbClr val="FFFFFF"/>
                </a:solidFill>
                <a:latin typeface="Arial"/>
                <a:cs typeface="Arial" charset="0"/>
              </a:rPr>
              <a:t>dding new devices</a:t>
            </a:r>
            <a:endParaRPr lang="en-US" sz="2400" kern="1200" dirty="0">
              <a:solidFill>
                <a:srgbClr val="FFFFFF"/>
              </a:solidFill>
              <a:latin typeface="Arial"/>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810462" y="3021788"/>
            <a:ext cx="3380945" cy="1720295"/>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a:t>
            </a:r>
            <a:r>
              <a:rPr lang="en-US" sz="3600" b="1" dirty="0" smtClean="0">
                <a:solidFill>
                  <a:srgbClr val="FFFFFF"/>
                </a:solidFill>
                <a:latin typeface="Arial"/>
                <a:cs typeface="Arial" charset="0"/>
              </a:rPr>
              <a:t>Manage</a:t>
            </a:r>
            <a:endParaRPr lang="en-US" sz="3600" b="1" dirty="0">
              <a:solidFill>
                <a:srgbClr val="FFFFFF"/>
              </a:solidFill>
              <a:latin typeface="Arial"/>
              <a:cs typeface="Arial" charset="0"/>
            </a:endParaRPr>
          </a:p>
          <a:p>
            <a:pPr algn="ctr">
              <a:lnSpc>
                <a:spcPct val="95000"/>
              </a:lnSpc>
            </a:pPr>
            <a:r>
              <a:rPr lang="en-US" sz="2400" dirty="0">
                <a:solidFill>
                  <a:srgbClr val="FFFFFF"/>
                </a:solidFill>
                <a:latin typeface="Arial"/>
                <a:cs typeface="Arial" charset="0"/>
              </a:rPr>
              <a:t>w</a:t>
            </a:r>
            <a:r>
              <a:rPr lang="en-US" sz="2400" dirty="0" smtClean="0">
                <a:solidFill>
                  <a:srgbClr val="FFFFFF"/>
                </a:solidFill>
                <a:latin typeface="Arial"/>
                <a:cs typeface="Arial" charset="0"/>
              </a:rPr>
              <a:t>ired, wireless, VPN, and identity</a:t>
            </a:r>
            <a:endParaRPr lang="en-US" sz="2400" kern="1200" dirty="0" smtClean="0">
              <a:solidFill>
                <a:srgbClr val="FFFFFF"/>
              </a:solidFill>
              <a:latin typeface="Arial"/>
              <a:cs typeface="Arial" charset="0"/>
            </a:endParaRPr>
          </a:p>
          <a:p>
            <a:pPr algn="ctr">
              <a:lnSpc>
                <a:spcPct val="95000"/>
              </a:lnSpc>
            </a:pPr>
            <a:endParaRPr lang="en-US" sz="1600" kern="1200" spc="-100" dirty="0">
              <a:solidFill>
                <a:srgbClr val="FFFFFF"/>
              </a:solidFill>
              <a:latin typeface="Arial"/>
              <a:ea typeface="+mn-ea"/>
            </a:endParaRPr>
          </a:p>
        </p:txBody>
      </p:sp>
      <p:sp>
        <p:nvSpPr>
          <p:cNvPr id="31" name="Oval 30"/>
          <p:cNvSpPr/>
          <p:nvPr/>
        </p:nvSpPr>
        <p:spPr>
          <a:xfrm>
            <a:off x="3363657"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 name="Group 7"/>
          <p:cNvGrpSpPr/>
          <p:nvPr/>
        </p:nvGrpSpPr>
        <p:grpSpPr>
          <a:xfrm>
            <a:off x="3782890" y="2497140"/>
            <a:ext cx="1230765" cy="1051446"/>
            <a:chOff x="2829358" y="1627112"/>
            <a:chExt cx="1566910" cy="1338616"/>
          </a:xfrm>
        </p:grpSpPr>
        <p:grpSp>
          <p:nvGrpSpPr>
            <p:cNvPr id="3"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sp>
        <p:nvSpPr>
          <p:cNvPr id="17" name="Rectangle 16"/>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Wired, </a:t>
            </a:r>
            <a:r>
              <a:rPr lang="en-US" sz="2800" b="1" dirty="0" err="1" smtClean="0">
                <a:solidFill>
                  <a:schemeClr val="accent4"/>
                </a:solidFill>
              </a:rPr>
              <a:t>Wireless,VPN</a:t>
            </a:r>
            <a:r>
              <a:rPr lang="en-US" sz="2800" b="1" dirty="0" smtClean="0">
                <a:solidFill>
                  <a:schemeClr val="accent4"/>
                </a:solidFill>
              </a:rPr>
              <a:t>, and Identity</a:t>
            </a:r>
          </a:p>
        </p:txBody>
      </p:sp>
      <p:sp>
        <p:nvSpPr>
          <p:cNvPr id="48" name="Rectangle 47"/>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“Single Pane of Glass” Management</a:t>
            </a:r>
          </a:p>
        </p:txBody>
      </p:sp>
      <p:sp>
        <p:nvSpPr>
          <p:cNvPr id="49" name="Rectangle 48"/>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Industry Leading Network Access Control</a:t>
            </a:r>
          </a:p>
        </p:txBody>
      </p:sp>
    </p:spTree>
    <p:extLst>
      <p:ext uri="{BB962C8B-B14F-4D97-AF65-F5344CB8AC3E}">
        <p14:creationId xmlns="" xmlns:p14="http://schemas.microsoft.com/office/powerpoint/2010/main" val="2091635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6" grpId="0"/>
      <p:bldP spid="1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a:xfrm>
            <a:off x="229702" y="274320"/>
            <a:ext cx="8914298" cy="838200"/>
          </a:xfrm>
        </p:spPr>
        <p:txBody>
          <a:bodyPr/>
          <a:lstStyle/>
          <a:p>
            <a:r>
              <a:rPr lang="en-US" dirty="0" smtClean="0"/>
              <a:t>Cisco BYOD Smart Solution: Getting Started</a:t>
            </a:r>
            <a:endParaRPr lang="en-US" dirty="0"/>
          </a:p>
        </p:txBody>
      </p:sp>
      <p:sp>
        <p:nvSpPr>
          <p:cNvPr id="3" name="Text Placeholder 2"/>
          <p:cNvSpPr>
            <a:spLocks noGrp="1"/>
          </p:cNvSpPr>
          <p:nvPr>
            <p:ph type="body" sz="quarter" idx="11"/>
          </p:nvPr>
        </p:nvSpPr>
        <p:spPr/>
        <p:txBody>
          <a:bodyPr/>
          <a:lstStyle/>
          <a:p>
            <a:r>
              <a:rPr lang="en-US" dirty="0" smtClean="0"/>
              <a:t>Pre-Tested, Validate Solutions: Smart Business Architecture</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5"/>
          <p:cNvGrpSpPr/>
          <p:nvPr/>
        </p:nvGrpSpPr>
        <p:grpSpPr>
          <a:xfrm>
            <a:off x="1810067" y="1553476"/>
            <a:ext cx="1842787" cy="3068295"/>
            <a:chOff x="1810067" y="1553476"/>
            <a:chExt cx="1842787" cy="3068295"/>
          </a:xfrm>
        </p:grpSpPr>
        <p:sp>
          <p:nvSpPr>
            <p:cNvPr id="59" name="Rectangle 58"/>
            <p:cNvSpPr/>
            <p:nvPr/>
          </p:nvSpPr>
          <p:spPr>
            <a:xfrm>
              <a:off x="1944694" y="1611736"/>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60" name="Round Same Side Corner Rectangle 59"/>
            <p:cNvSpPr/>
            <p:nvPr/>
          </p:nvSpPr>
          <p:spPr>
            <a:xfrm>
              <a:off x="1938493" y="1556429"/>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61" name="TextBox 60"/>
            <p:cNvSpPr txBox="1"/>
            <p:nvPr/>
          </p:nvSpPr>
          <p:spPr>
            <a:xfrm>
              <a:off x="1964653" y="1553476"/>
              <a:ext cx="1569996" cy="469872"/>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sz="1600" b="1" kern="1200" dirty="0" smtClean="0">
                  <a:solidFill>
                    <a:srgbClr val="FFFFFF"/>
                  </a:solidFill>
                  <a:effectLst>
                    <a:outerShdw blurRad="38100" dist="12700" dir="5400000" algn="t" rotWithShape="0">
                      <a:prstClr val="black">
                        <a:alpha val="30000"/>
                      </a:prstClr>
                    </a:outerShdw>
                  </a:effectLst>
                  <a:latin typeface="Arial"/>
                  <a:ea typeface="+mn-ea"/>
                  <a:cs typeface="+mn-cs"/>
                </a:rPr>
                <a:t>Identity Services Engine</a:t>
              </a:r>
              <a:endParaRPr lang="en-US" sz="16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sp>
          <p:nvSpPr>
            <p:cNvPr id="65" name="Oval 10"/>
            <p:cNvSpPr>
              <a:spLocks noChangeArrowheads="1"/>
            </p:cNvSpPr>
            <p:nvPr/>
          </p:nvSpPr>
          <p:spPr bwMode="auto">
            <a:xfrm>
              <a:off x="1938493" y="2008938"/>
              <a:ext cx="1599217" cy="45719"/>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66" name="Oval 10"/>
            <p:cNvSpPr>
              <a:spLocks noChangeArrowheads="1"/>
            </p:cNvSpPr>
            <p:nvPr/>
          </p:nvSpPr>
          <p:spPr bwMode="auto">
            <a:xfrm>
              <a:off x="1938493" y="2008938"/>
              <a:ext cx="1599217" cy="45719"/>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64" name="Text Placeholder 2"/>
            <p:cNvSpPr txBox="1">
              <a:spLocks/>
            </p:cNvSpPr>
            <p:nvPr/>
          </p:nvSpPr>
          <p:spPr>
            <a:xfrm>
              <a:off x="1810067" y="2167289"/>
              <a:ext cx="1842787"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lang="en-US" sz="1800" dirty="0" smtClean="0">
                  <a:solidFill>
                    <a:schemeClr val="tx1"/>
                  </a:solidFill>
                  <a:latin typeface="Arial"/>
                </a:rPr>
                <a:t>Authentication, Authorization, Accounting</a:t>
              </a:r>
            </a:p>
            <a:p>
              <a:pPr marL="0" indent="0" algn="ctr">
                <a:spcBef>
                  <a:spcPts val="1480"/>
                </a:spcBef>
                <a:buClr>
                  <a:srgbClr val="277EFD"/>
                </a:buClr>
                <a:buNone/>
              </a:pPr>
              <a:r>
                <a:rPr lang="en-US" sz="1800" dirty="0" smtClean="0">
                  <a:solidFill>
                    <a:schemeClr val="tx1"/>
                  </a:solidFill>
                  <a:latin typeface="Arial"/>
                </a:rPr>
                <a:t>Device Profiling</a:t>
              </a:r>
            </a:p>
            <a:p>
              <a:pPr marL="0" indent="0" algn="ctr">
                <a:spcBef>
                  <a:spcPts val="1480"/>
                </a:spcBef>
                <a:buClr>
                  <a:srgbClr val="277EFD"/>
                </a:buClr>
                <a:buNone/>
              </a:pPr>
              <a:r>
                <a:rPr lang="en-US" sz="1800" dirty="0" smtClean="0">
                  <a:solidFill>
                    <a:schemeClr val="tx1"/>
                  </a:solidFill>
                  <a:latin typeface="Arial"/>
                </a:rPr>
                <a:t>Posture Assessment</a:t>
              </a:r>
              <a:endParaRPr sz="1400" dirty="0">
                <a:solidFill>
                  <a:schemeClr val="tx1"/>
                </a:solidFill>
                <a:latin typeface="Arial"/>
              </a:endParaRPr>
            </a:p>
          </p:txBody>
        </p:sp>
      </p:grpSp>
      <p:grpSp>
        <p:nvGrpSpPr>
          <p:cNvPr id="2" name="Group 1"/>
          <p:cNvGrpSpPr/>
          <p:nvPr/>
        </p:nvGrpSpPr>
        <p:grpSpPr>
          <a:xfrm>
            <a:off x="110449" y="1549148"/>
            <a:ext cx="1810067" cy="3065342"/>
            <a:chOff x="110449" y="1549148"/>
            <a:chExt cx="1810067" cy="3065342"/>
          </a:xfrm>
        </p:grpSpPr>
        <p:sp>
          <p:nvSpPr>
            <p:cNvPr id="77" name="Rectangle 76"/>
            <p:cNvSpPr/>
            <p:nvPr/>
          </p:nvSpPr>
          <p:spPr>
            <a:xfrm>
              <a:off x="216622" y="1604455"/>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78" name="Round Same Side Corner Rectangle 77"/>
            <p:cNvSpPr/>
            <p:nvPr/>
          </p:nvSpPr>
          <p:spPr>
            <a:xfrm>
              <a:off x="210421" y="1549148"/>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79" name="TextBox 78"/>
            <p:cNvSpPr txBox="1"/>
            <p:nvPr/>
          </p:nvSpPr>
          <p:spPr>
            <a:xfrm>
              <a:off x="236581" y="1627255"/>
              <a:ext cx="1569996"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smtClean="0">
                  <a:solidFill>
                    <a:srgbClr val="FFFFFF"/>
                  </a:solidFill>
                  <a:effectLst>
                    <a:outerShdw blurRad="38100" dist="12700" dir="5400000" algn="t" rotWithShape="0">
                      <a:prstClr val="black">
                        <a:alpha val="30000"/>
                      </a:prstClr>
                    </a:outerShdw>
                  </a:effectLst>
                  <a:latin typeface="Arial"/>
                  <a:ea typeface="+mn-ea"/>
                  <a:cs typeface="+mn-cs"/>
                </a:rPr>
                <a:t>Foundation</a:t>
              </a:r>
              <a:endParaRPr lang="en-US"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80" name="Group 87"/>
            <p:cNvGrpSpPr/>
            <p:nvPr/>
          </p:nvGrpSpPr>
          <p:grpSpPr>
            <a:xfrm>
              <a:off x="210421" y="2001657"/>
              <a:ext cx="1599217" cy="45719"/>
              <a:chOff x="7087711" y="3203216"/>
              <a:chExt cx="505822" cy="500910"/>
            </a:xfrm>
            <a:effectLst>
              <a:outerShdw blurRad="25400" dist="12700" dir="5400000" algn="t" rotWithShape="0">
                <a:prstClr val="black">
                  <a:alpha val="20000"/>
                </a:prstClr>
              </a:outerShdw>
            </a:effectLst>
          </p:grpSpPr>
          <p:sp>
            <p:nvSpPr>
              <p:cNvPr id="83"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4"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1" name="Text Placeholder 2"/>
            <p:cNvSpPr txBox="1">
              <a:spLocks/>
            </p:cNvSpPr>
            <p:nvPr/>
          </p:nvSpPr>
          <p:spPr>
            <a:xfrm>
              <a:off x="110449" y="2196818"/>
              <a:ext cx="1810067"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lang="en-US" sz="1800" dirty="0" smtClean="0">
                  <a:solidFill>
                    <a:schemeClr val="tx1"/>
                  </a:solidFill>
                  <a:latin typeface="Arial"/>
                </a:rPr>
                <a:t>Wireless</a:t>
              </a:r>
            </a:p>
            <a:p>
              <a:pPr marL="0" indent="0" algn="ctr">
                <a:spcBef>
                  <a:spcPts val="1480"/>
                </a:spcBef>
                <a:buClr>
                  <a:srgbClr val="277EFD"/>
                </a:buClr>
                <a:buNone/>
              </a:pPr>
              <a:r>
                <a:rPr lang="en-US" sz="1800" dirty="0" smtClean="0">
                  <a:solidFill>
                    <a:schemeClr val="tx1"/>
                  </a:solidFill>
                  <a:latin typeface="Arial"/>
                </a:rPr>
                <a:t>Guest Network</a:t>
              </a:r>
            </a:p>
            <a:p>
              <a:pPr marL="0" indent="0" algn="ctr">
                <a:spcBef>
                  <a:spcPts val="1480"/>
                </a:spcBef>
                <a:buClr>
                  <a:srgbClr val="277EFD"/>
                </a:buClr>
                <a:buNone/>
              </a:pPr>
              <a:r>
                <a:rPr lang="en-US" sz="1800" dirty="0" smtClean="0">
                  <a:solidFill>
                    <a:schemeClr val="tx1"/>
                  </a:solidFill>
                  <a:latin typeface="Arial"/>
                </a:rPr>
                <a:t>Switching</a:t>
              </a:r>
            </a:p>
            <a:p>
              <a:pPr marL="0" indent="0" algn="ctr">
                <a:spcBef>
                  <a:spcPts val="1480"/>
                </a:spcBef>
                <a:buClr>
                  <a:srgbClr val="277EFD"/>
                </a:buClr>
                <a:buNone/>
              </a:pPr>
              <a:r>
                <a:rPr lang="en-US" sz="1800" dirty="0" smtClean="0">
                  <a:solidFill>
                    <a:schemeClr val="tx1"/>
                  </a:solidFill>
                  <a:latin typeface="Arial"/>
                </a:rPr>
                <a:t>VPN</a:t>
              </a:r>
            </a:p>
          </p:txBody>
        </p:sp>
      </p:grpSp>
      <p:grpSp>
        <p:nvGrpSpPr>
          <p:cNvPr id="5" name="Group 4"/>
          <p:cNvGrpSpPr/>
          <p:nvPr/>
        </p:nvGrpSpPr>
        <p:grpSpPr>
          <a:xfrm>
            <a:off x="3532874" y="1512946"/>
            <a:ext cx="5364370" cy="3114513"/>
            <a:chOff x="3532874" y="1512946"/>
            <a:chExt cx="5364370" cy="3114513"/>
          </a:xfrm>
        </p:grpSpPr>
        <p:grpSp>
          <p:nvGrpSpPr>
            <p:cNvPr id="4" name="Group 3"/>
            <p:cNvGrpSpPr/>
            <p:nvPr/>
          </p:nvGrpSpPr>
          <p:grpSpPr>
            <a:xfrm>
              <a:off x="3652855" y="1512946"/>
              <a:ext cx="5244389" cy="3114513"/>
              <a:chOff x="3652855" y="1512946"/>
              <a:chExt cx="5244389" cy="3114513"/>
            </a:xfrm>
          </p:grpSpPr>
          <p:sp>
            <p:nvSpPr>
              <p:cNvPr id="36" name="Rectangle 35"/>
              <p:cNvSpPr/>
              <p:nvPr/>
            </p:nvSpPr>
            <p:spPr>
              <a:xfrm>
                <a:off x="5384988" y="1607185"/>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37" name="Rectangle 36"/>
              <p:cNvSpPr/>
              <p:nvPr/>
            </p:nvSpPr>
            <p:spPr>
              <a:xfrm>
                <a:off x="3657478" y="1611736"/>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38" name="Round Same Side Corner Rectangle 37"/>
              <p:cNvSpPr/>
              <p:nvPr/>
            </p:nvSpPr>
            <p:spPr>
              <a:xfrm>
                <a:off x="5384988" y="1551878"/>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39" name="TextBox 38"/>
              <p:cNvSpPr txBox="1"/>
              <p:nvPr/>
            </p:nvSpPr>
            <p:spPr>
              <a:xfrm>
                <a:off x="5411148" y="1575945"/>
                <a:ext cx="1569996" cy="469872"/>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sz="1600" b="1" kern="1200" dirty="0" smtClean="0">
                    <a:solidFill>
                      <a:srgbClr val="FFFFFF"/>
                    </a:solidFill>
                    <a:effectLst>
                      <a:outerShdw blurRad="38100" dist="12700" dir="5400000" algn="t" rotWithShape="0">
                        <a:prstClr val="black">
                          <a:alpha val="30000"/>
                        </a:prstClr>
                      </a:outerShdw>
                    </a:effectLst>
                    <a:latin typeface="Arial"/>
                    <a:ea typeface="+mn-ea"/>
                    <a:cs typeface="+mn-cs"/>
                  </a:rPr>
                  <a:t>Advanced Remote Access</a:t>
                </a:r>
                <a:endParaRPr lang="en-US" sz="1600"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sp>
            <p:nvSpPr>
              <p:cNvPr id="40" name="Round Same Side Corner Rectangle 39"/>
              <p:cNvSpPr/>
              <p:nvPr/>
            </p:nvSpPr>
            <p:spPr>
              <a:xfrm>
                <a:off x="3652855" y="1556429"/>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nvGrpSpPr>
              <p:cNvPr id="43" name="Group 84"/>
              <p:cNvGrpSpPr/>
              <p:nvPr/>
            </p:nvGrpSpPr>
            <p:grpSpPr>
              <a:xfrm>
                <a:off x="5384988" y="2002006"/>
                <a:ext cx="1599217" cy="45719"/>
                <a:chOff x="7087711" y="3203216"/>
                <a:chExt cx="505822" cy="500910"/>
              </a:xfrm>
              <a:effectLst>
                <a:outerShdw blurRad="25400" dist="12700" dir="5400000" algn="t" rotWithShape="0">
                  <a:prstClr val="black">
                    <a:alpha val="20000"/>
                  </a:prstClr>
                </a:outerShdw>
              </a:effectLst>
            </p:grpSpPr>
            <p:sp>
              <p:nvSpPr>
                <p:cNvPr id="57"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58"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grpSp>
            <p:nvGrpSpPr>
              <p:cNvPr id="44" name="Group 90"/>
              <p:cNvGrpSpPr/>
              <p:nvPr/>
            </p:nvGrpSpPr>
            <p:grpSpPr>
              <a:xfrm>
                <a:off x="3652855" y="2006557"/>
                <a:ext cx="1599217" cy="45719"/>
                <a:chOff x="7087711" y="3203216"/>
                <a:chExt cx="505822" cy="500910"/>
              </a:xfrm>
              <a:effectLst>
                <a:outerShdw blurRad="25400" dist="12700" dir="5400000" algn="t" rotWithShape="0">
                  <a:prstClr val="black">
                    <a:alpha val="20000"/>
                  </a:prstClr>
                </a:outerShdw>
              </a:effectLst>
            </p:grpSpPr>
            <p:sp>
              <p:nvSpPr>
                <p:cNvPr id="5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5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46" name="Text Placeholder 2"/>
              <p:cNvSpPr txBox="1">
                <a:spLocks/>
              </p:cNvSpPr>
              <p:nvPr/>
            </p:nvSpPr>
            <p:spPr>
              <a:xfrm>
                <a:off x="5252072" y="2236358"/>
                <a:ext cx="1836398"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lang="en-US" sz="1800" dirty="0" smtClean="0">
                    <a:solidFill>
                      <a:schemeClr val="tx1"/>
                    </a:solidFill>
                    <a:latin typeface="Arial"/>
                  </a:rPr>
                  <a:t>Integrated </a:t>
                </a:r>
                <a:r>
                  <a:rPr lang="en-US" sz="1800" dirty="0" err="1" smtClean="0">
                    <a:solidFill>
                      <a:schemeClr val="tx1"/>
                    </a:solidFill>
                    <a:latin typeface="Arial"/>
                  </a:rPr>
                  <a:t>ScanSafe</a:t>
                </a:r>
                <a:endParaRPr lang="en-US" sz="1800" dirty="0" smtClean="0">
                  <a:solidFill>
                    <a:schemeClr val="tx1"/>
                  </a:solidFill>
                  <a:latin typeface="Arial"/>
                </a:endParaRPr>
              </a:p>
              <a:p>
                <a:pPr marL="0" indent="0" algn="ctr">
                  <a:spcBef>
                    <a:spcPts val="1480"/>
                  </a:spcBef>
                  <a:buClr>
                    <a:srgbClr val="277EFD"/>
                  </a:buClr>
                  <a:buNone/>
                </a:pPr>
                <a:r>
                  <a:rPr lang="en-US" sz="1800" dirty="0" smtClean="0">
                    <a:solidFill>
                      <a:schemeClr val="tx1"/>
                    </a:solidFill>
                    <a:latin typeface="Arial"/>
                  </a:rPr>
                  <a:t>Always-On Protection</a:t>
                </a:r>
              </a:p>
              <a:p>
                <a:pPr marL="0" indent="0" algn="ctr">
                  <a:spcBef>
                    <a:spcPts val="1480"/>
                  </a:spcBef>
                  <a:buClr>
                    <a:srgbClr val="277EFD"/>
                  </a:buClr>
                  <a:buNone/>
                </a:pPr>
                <a:r>
                  <a:rPr lang="en-US" sz="1800" dirty="0" smtClean="0">
                    <a:solidFill>
                      <a:schemeClr val="tx1"/>
                    </a:solidFill>
                    <a:latin typeface="Arial"/>
                  </a:rPr>
                  <a:t>Simplifies Remote Tablets</a:t>
                </a:r>
                <a:endParaRPr sz="1800" dirty="0">
                  <a:solidFill>
                    <a:schemeClr val="tx1"/>
                  </a:solidFill>
                  <a:latin typeface="Arial"/>
                </a:endParaRPr>
              </a:p>
            </p:txBody>
          </p:sp>
          <p:sp>
            <p:nvSpPr>
              <p:cNvPr id="68" name="Rectangle 67"/>
              <p:cNvSpPr/>
              <p:nvPr/>
            </p:nvSpPr>
            <p:spPr>
              <a:xfrm>
                <a:off x="7094906" y="1611736"/>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69" name="Round Same Side Corner Rectangle 68"/>
              <p:cNvSpPr/>
              <p:nvPr/>
            </p:nvSpPr>
            <p:spPr>
              <a:xfrm>
                <a:off x="7088470" y="1556429"/>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70" name="TextBox 69"/>
              <p:cNvSpPr txBox="1"/>
              <p:nvPr/>
            </p:nvSpPr>
            <p:spPr>
              <a:xfrm>
                <a:off x="3669070" y="1512946"/>
                <a:ext cx="1575765" cy="528606"/>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smtClean="0">
                    <a:solidFill>
                      <a:srgbClr val="FFFFFF"/>
                    </a:solidFill>
                    <a:effectLst>
                      <a:outerShdw blurRad="38100" dist="12700" dir="5400000" algn="t" rotWithShape="0">
                        <a:prstClr val="black">
                          <a:alpha val="30000"/>
                        </a:prstClr>
                      </a:outerShdw>
                    </a:effectLst>
                    <a:latin typeface="Arial"/>
                    <a:ea typeface="+mn-ea"/>
                    <a:cs typeface="+mn-cs"/>
                  </a:rPr>
                  <a:t>Advanced  ISE</a:t>
                </a:r>
                <a:endParaRPr lang="en-US"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72" name="Group 33"/>
              <p:cNvGrpSpPr/>
              <p:nvPr/>
            </p:nvGrpSpPr>
            <p:grpSpPr>
              <a:xfrm>
                <a:off x="7088470" y="2006557"/>
                <a:ext cx="1599217" cy="45719"/>
                <a:chOff x="7087711" y="3203216"/>
                <a:chExt cx="505822" cy="500910"/>
              </a:xfrm>
              <a:effectLst>
                <a:outerShdw blurRad="25400" dist="12700" dir="5400000" algn="t" rotWithShape="0">
                  <a:prstClr val="black">
                    <a:alpha val="20000"/>
                  </a:prstClr>
                </a:outerShdw>
              </a:effectLst>
            </p:grpSpPr>
            <p:sp>
              <p:nvSpPr>
                <p:cNvPr id="7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7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48" name="TextBox 47"/>
              <p:cNvSpPr txBox="1"/>
              <p:nvPr/>
            </p:nvSpPr>
            <p:spPr>
              <a:xfrm>
                <a:off x="7165111" y="1539966"/>
                <a:ext cx="1569996" cy="528606"/>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dirty="0" smtClean="0">
                    <a:solidFill>
                      <a:srgbClr val="FFFFFF"/>
                    </a:solidFill>
                    <a:effectLst>
                      <a:outerShdw blurRad="38100" dist="12700" dir="5400000" algn="t" rotWithShape="0">
                        <a:prstClr val="black">
                          <a:alpha val="30000"/>
                        </a:prstClr>
                      </a:outerShdw>
                    </a:effectLst>
                    <a:latin typeface="Arial"/>
                  </a:rPr>
                  <a:t>Advanced Wireless</a:t>
                </a:r>
                <a:endParaRPr lang="en-US"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sp>
            <p:nvSpPr>
              <p:cNvPr id="49" name="Text Placeholder 2"/>
              <p:cNvSpPr txBox="1">
                <a:spLocks/>
              </p:cNvSpPr>
              <p:nvPr/>
            </p:nvSpPr>
            <p:spPr>
              <a:xfrm>
                <a:off x="7025592" y="2180799"/>
                <a:ext cx="1871652" cy="23530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lang="en-US" sz="1800" dirty="0" smtClean="0">
                    <a:solidFill>
                      <a:schemeClr val="tx1"/>
                    </a:solidFill>
                    <a:latin typeface="Arial"/>
                  </a:rPr>
                  <a:t>Automated Guest Access</a:t>
                </a:r>
              </a:p>
              <a:p>
                <a:pPr marL="0" indent="0" algn="ctr">
                  <a:spcBef>
                    <a:spcPts val="1480"/>
                  </a:spcBef>
                  <a:buClr>
                    <a:srgbClr val="277EFD"/>
                  </a:buClr>
                  <a:buNone/>
                </a:pPr>
                <a:r>
                  <a:rPr lang="en-US" sz="1800" dirty="0" smtClean="0">
                    <a:solidFill>
                      <a:schemeClr val="tx1"/>
                    </a:solidFill>
                    <a:latin typeface="Arial"/>
                  </a:rPr>
                  <a:t>Zero-Touch Provisioning</a:t>
                </a:r>
              </a:p>
              <a:p>
                <a:pPr marL="0" indent="0" algn="ctr">
                  <a:spcBef>
                    <a:spcPts val="1480"/>
                  </a:spcBef>
                  <a:buClr>
                    <a:srgbClr val="277EFD"/>
                  </a:buClr>
                  <a:buNone/>
                </a:pPr>
                <a:r>
                  <a:rPr lang="en-US" sz="1800" dirty="0" smtClean="0">
                    <a:solidFill>
                      <a:schemeClr val="tx1"/>
                    </a:solidFill>
                    <a:latin typeface="Arial"/>
                  </a:rPr>
                  <a:t>Full Compliance</a:t>
                </a:r>
                <a:endParaRPr sz="1400" dirty="0">
                  <a:solidFill>
                    <a:schemeClr val="tx1"/>
                  </a:solidFill>
                  <a:latin typeface="Arial"/>
                </a:endParaRPr>
              </a:p>
            </p:txBody>
          </p:sp>
        </p:grpSp>
        <p:sp>
          <p:nvSpPr>
            <p:cNvPr id="73" name="Text Placeholder 2"/>
            <p:cNvSpPr txBox="1">
              <a:spLocks/>
            </p:cNvSpPr>
            <p:nvPr/>
          </p:nvSpPr>
          <p:spPr>
            <a:xfrm>
              <a:off x="3532874" y="2185694"/>
              <a:ext cx="1860766" cy="2273299"/>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lang="en-US" sz="1800" dirty="0" smtClean="0">
                  <a:solidFill>
                    <a:schemeClr val="tx1"/>
                  </a:solidFill>
                  <a:latin typeface="Arial"/>
                </a:rPr>
                <a:t>Phased Implementation</a:t>
              </a:r>
            </a:p>
            <a:p>
              <a:pPr marL="0" indent="0" algn="ctr">
                <a:spcBef>
                  <a:spcPts val="1480"/>
                </a:spcBef>
                <a:buClr>
                  <a:srgbClr val="277EFD"/>
                </a:buClr>
                <a:buNone/>
              </a:pPr>
              <a:r>
                <a:rPr lang="en-US" sz="1800" dirty="0" smtClean="0">
                  <a:solidFill>
                    <a:schemeClr val="tx1"/>
                  </a:solidFill>
                  <a:latin typeface="Arial"/>
                </a:rPr>
                <a:t>Recommended Migration Path</a:t>
              </a:r>
            </a:p>
            <a:p>
              <a:pPr marL="0" indent="0" algn="ctr">
                <a:spcBef>
                  <a:spcPts val="1480"/>
                </a:spcBef>
                <a:buClr>
                  <a:srgbClr val="277EFD"/>
                </a:buClr>
                <a:buNone/>
              </a:pPr>
              <a:r>
                <a:rPr lang="en-US" sz="1800" dirty="0" smtClean="0">
                  <a:solidFill>
                    <a:schemeClr val="tx1"/>
                  </a:solidFill>
                  <a:latin typeface="Arial"/>
                </a:rPr>
                <a:t>Full </a:t>
              </a:r>
              <a:r>
                <a:rPr lang="en-US" sz="1800" dirty="0" err="1" smtClean="0">
                  <a:solidFill>
                    <a:schemeClr val="tx1"/>
                  </a:solidFill>
                  <a:latin typeface="Arial"/>
                </a:rPr>
                <a:t>TrustSec</a:t>
              </a:r>
              <a:r>
                <a:rPr lang="en-US" sz="1800" dirty="0" smtClean="0">
                  <a:solidFill>
                    <a:schemeClr val="tx1"/>
                  </a:solidFill>
                  <a:latin typeface="Arial"/>
                </a:rPr>
                <a:t> Deployment</a:t>
              </a:r>
              <a:endParaRPr sz="1800" dirty="0">
                <a:solidFill>
                  <a:schemeClr val="tx1"/>
                </a:solidFill>
                <a:latin typeface="Arial"/>
              </a:endParaRPr>
            </a:p>
          </p:txBody>
        </p:sp>
      </p:grpSp>
      <p:sp>
        <p:nvSpPr>
          <p:cNvPr id="85" name="Rectangle 84"/>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Based on Live Network Configurations</a:t>
            </a:r>
          </a:p>
        </p:txBody>
      </p:sp>
      <p:sp>
        <p:nvSpPr>
          <p:cNvPr id="86" name="Rectangle 85"/>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Fully Documented Down to the CLI</a:t>
            </a:r>
          </a:p>
        </p:txBody>
      </p:sp>
      <p:sp>
        <p:nvSpPr>
          <p:cNvPr id="54" name="Rectangle 53"/>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Updated Every 6 Months</a:t>
            </a:r>
          </a:p>
        </p:txBody>
      </p:sp>
    </p:spTree>
    <p:extLst>
      <p:ext uri="{BB962C8B-B14F-4D97-AF65-F5344CB8AC3E}">
        <p14:creationId xmlns="" xmlns:p14="http://schemas.microsoft.com/office/powerpoint/2010/main" val="5304610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left)">
                                      <p:cBhvr>
                                        <p:cTn id="25" dur="500"/>
                                        <p:tgtEl>
                                          <p:spTgt spid="8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Smart Services</a:t>
            </a:r>
            <a:endParaRPr lang="en-US" dirty="0"/>
          </a:p>
        </p:txBody>
      </p:sp>
      <p:sp>
        <p:nvSpPr>
          <p:cNvPr id="2" name="Text Placeholder 1"/>
          <p:cNvSpPr>
            <a:spLocks noGrp="1"/>
          </p:cNvSpPr>
          <p:nvPr>
            <p:ph type="body" sz="quarter" idx="11"/>
          </p:nvPr>
        </p:nvSpPr>
        <p:spPr>
          <a:xfrm>
            <a:off x="228600" y="1051560"/>
            <a:ext cx="9283592" cy="457200"/>
          </a:xfrm>
        </p:spPr>
        <p:txBody>
          <a:bodyPr/>
          <a:lstStyle/>
          <a:p>
            <a:r>
              <a:rPr lang="en-US" dirty="0" smtClean="0"/>
              <a:t>Accelerating Your Profitability and Differentiation</a:t>
            </a:r>
            <a:br>
              <a:rPr lang="en-US" dirty="0" smtClean="0"/>
            </a:br>
            <a:r>
              <a:rPr lang="en-US" dirty="0" smtClean="0"/>
              <a:t>Differentiation</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0" name="Rectangle 79"/>
          <p:cNvSpPr/>
          <p:nvPr/>
        </p:nvSpPr>
        <p:spPr>
          <a:xfrm>
            <a:off x="216621" y="1678075"/>
            <a:ext cx="8397599"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spcBef>
                <a:spcPts val="1475"/>
              </a:spcBef>
            </a:pPr>
            <a:r>
              <a:rPr lang="en-GB" dirty="0" smtClean="0"/>
              <a:t>Improve risk management</a:t>
            </a:r>
          </a:p>
          <a:p>
            <a:pPr>
              <a:spcBef>
                <a:spcPts val="1475"/>
              </a:spcBef>
            </a:pPr>
            <a:r>
              <a:rPr lang="en-GB" dirty="0" smtClean="0"/>
              <a:t>Simplify operations to create efficiencies</a:t>
            </a:r>
          </a:p>
          <a:p>
            <a:pPr>
              <a:spcBef>
                <a:spcPts val="1475"/>
              </a:spcBef>
            </a:pPr>
            <a:r>
              <a:rPr lang="en-GB" dirty="0" smtClean="0"/>
              <a:t>Resolve problems faster</a:t>
            </a:r>
          </a:p>
          <a:p>
            <a:pPr>
              <a:spcBef>
                <a:spcPts val="1475"/>
              </a:spcBef>
            </a:pPr>
            <a:r>
              <a:rPr lang="en-GB" dirty="0" smtClean="0"/>
              <a:t>Reduce costs </a:t>
            </a:r>
          </a:p>
          <a:p>
            <a:pPr marL="342900" indent="-342900"/>
            <a:r>
              <a:rPr lang="en-US" dirty="0" smtClean="0"/>
              <a:t>Improve user and customer satisfaction </a:t>
            </a:r>
          </a:p>
        </p:txBody>
      </p:sp>
      <p:sp>
        <p:nvSpPr>
          <p:cNvPr id="81" name="Round Same Side Corner Rectangle 80"/>
          <p:cNvSpPr/>
          <p:nvPr/>
        </p:nvSpPr>
        <p:spPr>
          <a:xfrm>
            <a:off x="210420" y="1530743"/>
            <a:ext cx="8406324"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69332"/>
          </a:xfrm>
          <a:prstGeom prst="rect">
            <a:avLst/>
          </a:prstGeom>
          <a:noFill/>
          <a:ln w="9525">
            <a:noFill/>
            <a:miter lim="800000"/>
            <a:headEnd/>
            <a:tailEnd/>
          </a:ln>
        </p:spPr>
        <p:txBody>
          <a:bodyPr wrap="square" lIns="0" tIns="0" rIns="0" bIns="0">
            <a:spAutoFit/>
          </a:bodyPr>
          <a:lstStyle/>
          <a:p>
            <a:r>
              <a:rPr lang="en-US" sz="2400" dirty="0" smtClean="0"/>
              <a:t>Smart Services drive business results</a:t>
            </a:r>
            <a:endParaRPr lang="en-US" sz="2400" dirty="0"/>
          </a:p>
        </p:txBody>
      </p:sp>
      <p:grpSp>
        <p:nvGrpSpPr>
          <p:cNvPr id="3" name="Group 87"/>
          <p:cNvGrpSpPr/>
          <p:nvPr/>
        </p:nvGrpSpPr>
        <p:grpSpPr>
          <a:xfrm>
            <a:off x="210419" y="1983252"/>
            <a:ext cx="8428013"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342098"/>
            <a:ext cx="8588862"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80"/>
              </a:spcBef>
              <a:spcAft>
                <a:spcPts val="600"/>
              </a:spcAft>
              <a:buClr>
                <a:srgbClr val="277EFD"/>
              </a:buClr>
              <a:buNone/>
            </a:pPr>
            <a:endParaRPr lang="en-US" b="1" dirty="0">
              <a:solidFill>
                <a:schemeClr val="tx1"/>
              </a:solidFill>
            </a:endParaRPr>
          </a:p>
        </p:txBody>
      </p:sp>
    </p:spTree>
    <p:extLst>
      <p:ext uri="{BB962C8B-B14F-4D97-AF65-F5344CB8AC3E}">
        <p14:creationId xmlns="" xmlns:p14="http://schemas.microsoft.com/office/powerpoint/2010/main" val="12622208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left)">
                                      <p:cBhvr>
                                        <p:cTn id="13" dur="500"/>
                                        <p:tgtEl>
                                          <p:spTgt spid="8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Cisco Capital</a:t>
            </a:r>
            <a:endParaRPr lang="en-US" dirty="0"/>
          </a:p>
        </p:txBody>
      </p:sp>
      <p:sp>
        <p:nvSpPr>
          <p:cNvPr id="2" name="Text Placeholder 1"/>
          <p:cNvSpPr>
            <a:spLocks noGrp="1"/>
          </p:cNvSpPr>
          <p:nvPr>
            <p:ph type="body" sz="quarter" idx="11"/>
          </p:nvPr>
        </p:nvSpPr>
        <p:spPr>
          <a:xfrm>
            <a:off x="228600" y="1051560"/>
            <a:ext cx="9283592" cy="457200"/>
          </a:xfrm>
        </p:spPr>
        <p:txBody>
          <a:bodyPr/>
          <a:lstStyle/>
          <a:p>
            <a:r>
              <a:rPr lang="en-US" dirty="0" smtClean="0"/>
              <a:t>Defer payment for 6-months</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0" name="Rectangle 79"/>
          <p:cNvSpPr/>
          <p:nvPr/>
        </p:nvSpPr>
        <p:spPr>
          <a:xfrm>
            <a:off x="216621" y="1678075"/>
            <a:ext cx="8397599"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8406324"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69332"/>
          </a:xfrm>
          <a:prstGeom prst="rect">
            <a:avLst/>
          </a:prstGeom>
          <a:noFill/>
          <a:ln w="9525">
            <a:noFill/>
            <a:miter lim="800000"/>
            <a:headEnd/>
            <a:tailEnd/>
          </a:ln>
        </p:spPr>
        <p:txBody>
          <a:bodyPr wrap="square" lIns="0" tIns="0" rIns="0" bIns="0">
            <a:spAutoFit/>
          </a:bodyPr>
          <a:lstStyle/>
          <a:p>
            <a:r>
              <a:rPr lang="en-US" sz="2400" dirty="0" smtClean="0"/>
              <a:t>Don’t </a:t>
            </a:r>
            <a:r>
              <a:rPr lang="en-US" sz="2400" dirty="0"/>
              <a:t>wait for budget to </a:t>
            </a:r>
            <a:r>
              <a:rPr lang="en-US" sz="2400" dirty="0" smtClean="0"/>
              <a:t>become available</a:t>
            </a:r>
            <a:endParaRPr lang="en-US" sz="2400" dirty="0"/>
          </a:p>
        </p:txBody>
      </p:sp>
      <p:grpSp>
        <p:nvGrpSpPr>
          <p:cNvPr id="83" name="Group 87"/>
          <p:cNvGrpSpPr/>
          <p:nvPr/>
        </p:nvGrpSpPr>
        <p:grpSpPr>
          <a:xfrm>
            <a:off x="210419" y="1983252"/>
            <a:ext cx="8428013"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342098"/>
            <a:ext cx="8588862"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80"/>
              </a:spcBef>
              <a:spcAft>
                <a:spcPts val="600"/>
              </a:spcAft>
              <a:buClr>
                <a:srgbClr val="277EFD"/>
              </a:buClr>
              <a:buNone/>
            </a:pPr>
            <a:r>
              <a:rPr lang="en-US" b="1" dirty="0" smtClean="0">
                <a:solidFill>
                  <a:schemeClr val="tx1"/>
                </a:solidFill>
              </a:rPr>
              <a:t>Alternate Credit</a:t>
            </a:r>
            <a:r>
              <a:rPr lang="en-US" dirty="0" smtClean="0">
                <a:solidFill>
                  <a:schemeClr val="tx1"/>
                </a:solidFill>
              </a:rPr>
              <a:t>: Delay payment without affecting existing credit lines</a:t>
            </a:r>
            <a:endParaRPr lang="en-US" dirty="0">
              <a:solidFill>
                <a:schemeClr val="tx1"/>
              </a:solidFill>
            </a:endParaRPr>
          </a:p>
          <a:p>
            <a:pPr marL="0" indent="0">
              <a:spcBef>
                <a:spcPts val="2080"/>
              </a:spcBef>
              <a:spcAft>
                <a:spcPts val="600"/>
              </a:spcAft>
              <a:buClr>
                <a:srgbClr val="277EFD"/>
              </a:buClr>
              <a:buNone/>
            </a:pPr>
            <a:r>
              <a:rPr lang="en-US" b="1" dirty="0" smtClean="0">
                <a:solidFill>
                  <a:schemeClr val="tx1"/>
                </a:solidFill>
              </a:rPr>
              <a:t>Flexible Terms: </a:t>
            </a:r>
            <a:r>
              <a:rPr lang="en-US" dirty="0" smtClean="0">
                <a:solidFill>
                  <a:schemeClr val="tx1"/>
                </a:solidFill>
              </a:rPr>
              <a:t>Convert capital expenses to operating expenses</a:t>
            </a:r>
            <a:endParaRPr lang="en-US" dirty="0">
              <a:solidFill>
                <a:schemeClr val="tx1"/>
              </a:solidFill>
            </a:endParaRPr>
          </a:p>
          <a:p>
            <a:pPr marL="0" indent="0">
              <a:spcBef>
                <a:spcPts val="2080"/>
              </a:spcBef>
              <a:spcAft>
                <a:spcPts val="600"/>
              </a:spcAft>
              <a:buClr>
                <a:srgbClr val="277EFD"/>
              </a:buClr>
              <a:buNone/>
            </a:pPr>
            <a:r>
              <a:rPr lang="en-US" b="1" dirty="0" smtClean="0">
                <a:solidFill>
                  <a:schemeClr val="tx1"/>
                </a:solidFill>
              </a:rPr>
              <a:t>Align Technology Costs: </a:t>
            </a:r>
            <a:r>
              <a:rPr lang="en-US" dirty="0" smtClean="0">
                <a:solidFill>
                  <a:schemeClr val="tx1"/>
                </a:solidFill>
              </a:rPr>
              <a:t>With user benefits</a:t>
            </a:r>
          </a:p>
          <a:p>
            <a:pPr marL="0" indent="0">
              <a:spcBef>
                <a:spcPts val="2080"/>
              </a:spcBef>
              <a:spcAft>
                <a:spcPts val="600"/>
              </a:spcAft>
              <a:buClr>
                <a:srgbClr val="277EFD"/>
              </a:buClr>
              <a:buNone/>
            </a:pPr>
            <a:r>
              <a:rPr lang="en-US" b="1" dirty="0" smtClean="0">
                <a:solidFill>
                  <a:schemeClr val="tx1"/>
                </a:solidFill>
              </a:rPr>
              <a:t>Reduce Total Cost of Ownership</a:t>
            </a:r>
            <a:endParaRPr lang="en-US" b="1" dirty="0">
              <a:solidFill>
                <a:schemeClr val="tx1"/>
              </a:solidFill>
            </a:endParaRPr>
          </a:p>
        </p:txBody>
      </p:sp>
    </p:spTree>
    <p:extLst>
      <p:ext uri="{BB962C8B-B14F-4D97-AF65-F5344CB8AC3E}">
        <p14:creationId xmlns="" xmlns:p14="http://schemas.microsoft.com/office/powerpoint/2010/main" val="37395112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left)">
                                      <p:cBhvr>
                                        <p:cTn id="13" dur="500"/>
                                        <p:tgtEl>
                                          <p:spTgt spid="82"/>
                                        </p:tgtEl>
                                      </p:cBhvr>
                                    </p:animEffect>
                                  </p:childTnLst>
                                </p:cTn>
                              </p:par>
                              <p:par>
                                <p:cTn id="14" presetID="22" presetClass="entr" presetSubtype="8"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1" animBg="1"/>
      <p:bldP spid="81" grpId="1" animBg="1"/>
      <p:bldP spid="82" grpId="1"/>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Oval 19"/>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itle 1"/>
          <p:cNvSpPr>
            <a:spLocks noGrp="1"/>
          </p:cNvSpPr>
          <p:nvPr>
            <p:ph type="title"/>
          </p:nvPr>
        </p:nvSpPr>
        <p:spPr/>
        <p:txBody>
          <a:bodyPr/>
          <a:lstStyle/>
          <a:p>
            <a:r>
              <a:rPr lang="en-US" dirty="0" smtClean="0"/>
              <a:t>Agenda</a:t>
            </a:r>
            <a:endParaRPr lang="en-US" dirty="0"/>
          </a:p>
        </p:txBody>
      </p:sp>
      <p:sp>
        <p:nvSpPr>
          <p:cNvPr id="8" name="Rectangle 7"/>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Rectangle 15"/>
          <p:cNvSpPr/>
          <p:nvPr/>
        </p:nvSpPr>
        <p:spPr>
          <a:xfrm>
            <a:off x="4788040" y="1194925"/>
            <a:ext cx="4828823" cy="2831544"/>
          </a:xfrm>
          <a:prstGeom prst="rect">
            <a:avLst/>
          </a:prstGeom>
        </p:spPr>
        <p:txBody>
          <a:bodyPr wrap="square">
            <a:spAutoFit/>
          </a:bodyPr>
          <a:lstStyle/>
          <a:p>
            <a:pPr>
              <a:spcBef>
                <a:spcPts val="2640"/>
              </a:spcBef>
              <a:buClr>
                <a:srgbClr val="96CA4B"/>
              </a:buClr>
              <a:buSzPct val="90000"/>
              <a:defRPr/>
            </a:pPr>
            <a:r>
              <a:rPr lang="en-US" sz="2800" dirty="0" smtClean="0">
                <a:effectLst>
                  <a:outerShdw blurRad="50800" dist="38100" dir="2700000" algn="tl" rotWithShape="0">
                    <a:prstClr val="black">
                      <a:alpha val="40000"/>
                    </a:prstClr>
                  </a:outerShdw>
                </a:effectLst>
                <a:latin typeface="+mj-lt"/>
              </a:rPr>
              <a:t>Market Trends</a:t>
            </a:r>
            <a:endParaRPr lang="en-US" sz="2800" dirty="0">
              <a:effectLst>
                <a:outerShdw blurRad="50800" dist="38100" dir="2700000" algn="tl" rotWithShape="0">
                  <a:prstClr val="black">
                    <a:alpha val="40000"/>
                  </a:prstClr>
                </a:outerShdw>
              </a:effectLst>
              <a:latin typeface="+mj-lt"/>
            </a:endParaRPr>
          </a:p>
          <a:p>
            <a:pPr>
              <a:spcBef>
                <a:spcPts val="2640"/>
              </a:spcBef>
              <a:buClr>
                <a:srgbClr val="96CA4B"/>
              </a:buClr>
              <a:buSzPct val="90000"/>
              <a:defRPr/>
            </a:pPr>
            <a:r>
              <a:rPr lang="en-US" sz="2800" dirty="0" smtClean="0">
                <a:effectLst>
                  <a:outerShdw blurRad="50800" dist="38100" dir="2700000" algn="tl" rotWithShape="0">
                    <a:prstClr val="black">
                      <a:alpha val="40000"/>
                    </a:prstClr>
                  </a:outerShdw>
                </a:effectLst>
                <a:latin typeface="+mj-lt"/>
              </a:rPr>
              <a:t>Key Challenges</a:t>
            </a:r>
            <a:endParaRPr lang="en-US" sz="2800" dirty="0">
              <a:effectLst>
                <a:outerShdw blurRad="50800" dist="38100" dir="2700000" algn="tl" rotWithShape="0">
                  <a:prstClr val="black">
                    <a:alpha val="40000"/>
                  </a:prstClr>
                </a:outerShdw>
              </a:effectLst>
              <a:latin typeface="+mj-lt"/>
            </a:endParaRPr>
          </a:p>
          <a:p>
            <a:pPr>
              <a:spcBef>
                <a:spcPts val="2640"/>
              </a:spcBef>
              <a:buClr>
                <a:srgbClr val="96CA4B"/>
              </a:buClr>
              <a:buSzPct val="90000"/>
              <a:defRPr/>
            </a:pPr>
            <a:r>
              <a:rPr lang="en-US" sz="2800" dirty="0" smtClean="0">
                <a:effectLst>
                  <a:outerShdw blurRad="50800" dist="38100" dir="2700000" algn="tl" rotWithShape="0">
                    <a:prstClr val="black">
                      <a:alpha val="40000"/>
                    </a:prstClr>
                  </a:outerShdw>
                </a:effectLst>
                <a:latin typeface="+mj-lt"/>
              </a:rPr>
              <a:t>Cisco Smart Solution</a:t>
            </a:r>
          </a:p>
          <a:p>
            <a:pPr>
              <a:spcBef>
                <a:spcPts val="2640"/>
              </a:spcBef>
              <a:buClr>
                <a:srgbClr val="96CA4B"/>
              </a:buClr>
              <a:buSzPct val="90000"/>
              <a:defRPr/>
            </a:pPr>
            <a:r>
              <a:rPr lang="en-US" sz="2800" dirty="0" smtClean="0">
                <a:effectLst>
                  <a:outerShdw blurRad="50800" dist="38100" dir="2700000" algn="tl" rotWithShape="0">
                    <a:prstClr val="black">
                      <a:alpha val="40000"/>
                    </a:prstClr>
                  </a:outerShdw>
                </a:effectLst>
                <a:latin typeface="+mj-lt"/>
              </a:rPr>
              <a:t>Getting Started</a:t>
            </a:r>
            <a:endParaRPr lang="en-US" sz="2800" dirty="0">
              <a:effectLst>
                <a:outerShdw blurRad="50800" dist="38100" dir="2700000" algn="tl" rotWithShape="0">
                  <a:prstClr val="black">
                    <a:alpha val="40000"/>
                  </a:prstClr>
                </a:outerShdw>
              </a:effectLst>
              <a:latin typeface="+mj-lt"/>
            </a:endParaRPr>
          </a:p>
        </p:txBody>
      </p:sp>
      <p:sp>
        <p:nvSpPr>
          <p:cNvPr id="18" name="Oval 17"/>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Oval 8"/>
          <p:cNvSpPr/>
          <p:nvPr/>
        </p:nvSpPr>
        <p:spPr>
          <a:xfrm>
            <a:off x="-269140" y="4573270"/>
            <a:ext cx="5308600" cy="188987"/>
          </a:xfrm>
          <a:prstGeom prst="ellipse">
            <a:avLst/>
          </a:prstGeom>
          <a:gradFill>
            <a:gsLst>
              <a:gs pos="0">
                <a:srgbClr val="000000"/>
              </a:gs>
              <a:gs pos="100000">
                <a:schemeClr val="accent1">
                  <a:tint val="23500"/>
                  <a:satMod val="160000"/>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9" name="Picture 18" descr="MAJ44499.jpg"/>
          <p:cNvPicPr>
            <a:picLocks noChangeAspect="1"/>
          </p:cNvPicPr>
          <p:nvPr/>
        </p:nvPicPr>
        <p:blipFill rotWithShape="1">
          <a:blip r:embed="rId3" cstate="print"/>
          <a:stretch/>
        </p:blipFill>
        <p:spPr>
          <a:xfrm>
            <a:off x="636470" y="1333500"/>
            <a:ext cx="4037130" cy="3299350"/>
          </a:xfrm>
          <a:prstGeom prst="rect">
            <a:avLst/>
          </a:prstGeom>
          <a:effectLst>
            <a:reflection blurRad="6350" stA="40000" endPos="35000" dist="38100" dir="5400000" sy="-100000" algn="bl" rotWithShape="0"/>
          </a:effectLst>
        </p:spPr>
      </p:pic>
    </p:spTree>
    <p:extLst>
      <p:ext uri="{BB962C8B-B14F-4D97-AF65-F5344CB8AC3E}">
        <p14:creationId xmlns="" xmlns:p14="http://schemas.microsoft.com/office/powerpoint/2010/main" val="38044091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0" name="Rectangle 79"/>
          <p:cNvSpPr/>
          <p:nvPr/>
        </p:nvSpPr>
        <p:spPr>
          <a:xfrm>
            <a:off x="216621" y="1678075"/>
            <a:ext cx="8397599"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81" name="Round Same Side Corner Rectangle 80"/>
          <p:cNvSpPr/>
          <p:nvPr/>
        </p:nvSpPr>
        <p:spPr>
          <a:xfrm>
            <a:off x="210420" y="1530743"/>
            <a:ext cx="8406324"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2" name="TextBox 81"/>
          <p:cNvSpPr txBox="1"/>
          <p:nvPr/>
        </p:nvSpPr>
        <p:spPr>
          <a:xfrm>
            <a:off x="365437" y="1599060"/>
            <a:ext cx="5880514" cy="369332"/>
          </a:xfrm>
          <a:prstGeom prst="rect">
            <a:avLst/>
          </a:prstGeom>
          <a:noFill/>
          <a:ln w="9525">
            <a:noFill/>
            <a:miter lim="800000"/>
            <a:headEnd/>
            <a:tailEnd/>
          </a:ln>
        </p:spPr>
        <p:txBody>
          <a:bodyPr wrap="square" lIns="0" tIns="0" rIns="0" bIns="0">
            <a:spAutoFit/>
          </a:bodyPr>
          <a:lstStyle/>
          <a:p>
            <a:r>
              <a:rPr lang="en-US" sz="2400" dirty="0" smtClean="0"/>
              <a:t>Next Steps</a:t>
            </a:r>
            <a:endParaRPr lang="en-US" sz="2400" dirty="0"/>
          </a:p>
        </p:txBody>
      </p:sp>
      <p:grpSp>
        <p:nvGrpSpPr>
          <p:cNvPr id="83" name="Group 87"/>
          <p:cNvGrpSpPr/>
          <p:nvPr/>
        </p:nvGrpSpPr>
        <p:grpSpPr>
          <a:xfrm>
            <a:off x="210419" y="1983252"/>
            <a:ext cx="8428013" cy="45719"/>
            <a:chOff x="7087711" y="3203216"/>
            <a:chExt cx="505822" cy="500910"/>
          </a:xfrm>
          <a:effectLst>
            <a:outerShdw blurRad="25400" dist="12700" dir="5400000" algn="t" rotWithShape="0">
              <a:prstClr val="black">
                <a:alpha val="20000"/>
              </a:prstClr>
            </a:outerShdw>
          </a:effectLst>
        </p:grpSpPr>
        <p:sp>
          <p:nvSpPr>
            <p:cNvPr id="8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8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86" name="Text Placeholder 2"/>
          <p:cNvSpPr txBox="1">
            <a:spLocks/>
          </p:cNvSpPr>
          <p:nvPr/>
        </p:nvSpPr>
        <p:spPr>
          <a:xfrm>
            <a:off x="229701" y="2342098"/>
            <a:ext cx="8588862"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80"/>
              </a:spcBef>
              <a:spcAft>
                <a:spcPts val="600"/>
              </a:spcAft>
              <a:buClr>
                <a:srgbClr val="277EFD"/>
              </a:buClr>
              <a:buNone/>
            </a:pPr>
            <a:r>
              <a:rPr lang="en-US" b="1" dirty="0" smtClean="0">
                <a:solidFill>
                  <a:schemeClr val="tx1"/>
                </a:solidFill>
              </a:rPr>
              <a:t>Agree on Your Goals</a:t>
            </a:r>
            <a:endParaRPr lang="en-US" dirty="0">
              <a:solidFill>
                <a:schemeClr val="tx1"/>
              </a:solidFill>
            </a:endParaRPr>
          </a:p>
          <a:p>
            <a:pPr marL="0" indent="0">
              <a:spcBef>
                <a:spcPts val="2080"/>
              </a:spcBef>
              <a:spcAft>
                <a:spcPts val="600"/>
              </a:spcAft>
              <a:buClr>
                <a:srgbClr val="277EFD"/>
              </a:buClr>
              <a:buNone/>
            </a:pPr>
            <a:r>
              <a:rPr lang="en-US" b="1" dirty="0" smtClean="0">
                <a:solidFill>
                  <a:schemeClr val="tx1"/>
                </a:solidFill>
              </a:rPr>
              <a:t>Assess Your Situation</a:t>
            </a:r>
            <a:endParaRPr lang="en-US" dirty="0">
              <a:solidFill>
                <a:schemeClr val="tx1"/>
              </a:solidFill>
            </a:endParaRPr>
          </a:p>
          <a:p>
            <a:pPr marL="0" indent="0">
              <a:spcBef>
                <a:spcPts val="2080"/>
              </a:spcBef>
              <a:spcAft>
                <a:spcPts val="600"/>
              </a:spcAft>
              <a:buClr>
                <a:srgbClr val="277EFD"/>
              </a:buClr>
              <a:buNone/>
            </a:pPr>
            <a:r>
              <a:rPr lang="en-US" b="1" dirty="0" smtClean="0">
                <a:solidFill>
                  <a:schemeClr val="tx1"/>
                </a:solidFill>
              </a:rPr>
              <a:t>Customize a Solution</a:t>
            </a:r>
            <a:endParaRPr lang="en-US" dirty="0" smtClean="0">
              <a:solidFill>
                <a:schemeClr val="tx1"/>
              </a:solidFill>
            </a:endParaRPr>
          </a:p>
          <a:p>
            <a:pPr marL="0" indent="0">
              <a:spcBef>
                <a:spcPts val="2080"/>
              </a:spcBef>
              <a:spcAft>
                <a:spcPts val="600"/>
              </a:spcAft>
              <a:buClr>
                <a:srgbClr val="277EFD"/>
              </a:buClr>
              <a:buNone/>
            </a:pPr>
            <a:r>
              <a:rPr lang="en-US" b="1" dirty="0" smtClean="0">
                <a:solidFill>
                  <a:schemeClr val="tx1"/>
                </a:solidFill>
              </a:rPr>
              <a:t>Plan Timing and Deployment</a:t>
            </a:r>
            <a:endParaRPr lang="en-US" b="1" dirty="0">
              <a:solidFill>
                <a:schemeClr val="tx1"/>
              </a:solidFill>
            </a:endParaRP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 xmlns:p14="http://schemas.microsoft.com/office/powerpoint/2010/main" val="21525302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left)">
                                      <p:cBhvr>
                                        <p:cTn id="13" dur="500"/>
                                        <p:tgtEl>
                                          <p:spTgt spid="82"/>
                                        </p:tgtEl>
                                      </p:cBhvr>
                                    </p:animEffect>
                                  </p:childTnLst>
                                </p:cTn>
                              </p:par>
                              <p:par>
                                <p:cTn id="14" presetID="22" presetClass="entr" presetSubtype="8"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88537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What’s Happening</a:t>
            </a:r>
            <a:endParaRPr lang="en-US" dirty="0"/>
          </a:p>
        </p:txBody>
      </p:sp>
      <p:sp>
        <p:nvSpPr>
          <p:cNvPr id="51" name="Rectangle 50"/>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918949" y="1359902"/>
            <a:ext cx="2965911" cy="1254527"/>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4800" b="1" kern="1200" dirty="0">
                <a:solidFill>
                  <a:srgbClr val="FFFFFF"/>
                </a:solidFill>
                <a:latin typeface="Arial"/>
                <a:ea typeface="+mn-ea"/>
                <a:cs typeface="Arial" charset="0"/>
              </a:rPr>
              <a:t>15 billion</a:t>
            </a:r>
          </a:p>
          <a:p>
            <a:pPr algn="ctr" defTabSz="814388" rtl="0" fontAlgn="base">
              <a:lnSpc>
                <a:spcPct val="95000"/>
              </a:lnSpc>
            </a:pPr>
            <a:r>
              <a:rPr lang="en-US" sz="1600" kern="1200" dirty="0" smtClean="0">
                <a:solidFill>
                  <a:srgbClr val="FFFFFF"/>
                </a:solidFill>
                <a:latin typeface="Arial"/>
                <a:ea typeface="+mn-ea"/>
                <a:cs typeface="Arial" charset="0"/>
              </a:rPr>
              <a:t>networked mobile</a:t>
            </a:r>
            <a:br>
              <a:rPr lang="en-US" sz="1600" kern="1200" dirty="0" smtClean="0">
                <a:solidFill>
                  <a:srgbClr val="FFFFFF"/>
                </a:solidFill>
                <a:latin typeface="Arial"/>
                <a:ea typeface="+mn-ea"/>
                <a:cs typeface="Arial" charset="0"/>
              </a:rPr>
            </a:br>
            <a:r>
              <a:rPr lang="en-US" sz="1600" kern="1200" dirty="0" smtClean="0">
                <a:solidFill>
                  <a:srgbClr val="FFFFFF"/>
                </a:solidFill>
                <a:latin typeface="Arial"/>
                <a:ea typeface="+mn-ea"/>
                <a:cs typeface="Arial" charset="0"/>
              </a:rPr>
              <a:t>devices </a:t>
            </a:r>
            <a:r>
              <a:rPr lang="en-US" sz="1600" kern="1200" dirty="0">
                <a:solidFill>
                  <a:srgbClr val="FFFFFF"/>
                </a:solidFill>
                <a:latin typeface="Arial"/>
                <a:ea typeface="+mn-ea"/>
                <a:cs typeface="Arial" charset="0"/>
              </a:rPr>
              <a:t>by </a:t>
            </a:r>
            <a:r>
              <a:rPr lang="en-US" sz="1600" b="1" kern="1200" dirty="0" smtClean="0">
                <a:solidFill>
                  <a:srgbClr val="FFFFFF"/>
                </a:solidFill>
                <a:latin typeface="Arial"/>
                <a:ea typeface="+mn-ea"/>
              </a:rPr>
              <a:t>2015</a:t>
            </a:r>
            <a:endParaRPr lang="en-US" sz="1600" b="1" kern="1200" dirty="0">
              <a:solidFill>
                <a:srgbClr val="FFFFFF"/>
              </a:solidFill>
              <a:latin typeface="Arial"/>
              <a:ea typeface="+mn-ea"/>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918949" y="3151816"/>
            <a:ext cx="3222772" cy="1458942"/>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4800" b="1" dirty="0">
                <a:solidFill>
                  <a:srgbClr val="FFFFFF"/>
                </a:solidFill>
                <a:latin typeface="Arial"/>
                <a:cs typeface="Arial" charset="0"/>
              </a:rPr>
              <a:t>3/4</a:t>
            </a:r>
            <a:r>
              <a:rPr lang="en-US" sz="4800" b="1" kern="1200" dirty="0">
                <a:solidFill>
                  <a:srgbClr val="FFFFFF"/>
                </a:solidFill>
                <a:latin typeface="Arial"/>
                <a:ea typeface="+mn-ea"/>
                <a:cs typeface="Arial" charset="0"/>
              </a:rPr>
              <a:t/>
            </a:r>
            <a:br>
              <a:rPr lang="en-US" sz="4800" b="1" kern="1200" dirty="0">
                <a:solidFill>
                  <a:srgbClr val="FFFFFF"/>
                </a:solidFill>
                <a:latin typeface="Arial"/>
                <a:ea typeface="+mn-ea"/>
                <a:cs typeface="Arial" charset="0"/>
              </a:rPr>
            </a:br>
            <a:r>
              <a:rPr lang="en-US" sz="1400" kern="1200" dirty="0">
                <a:solidFill>
                  <a:srgbClr val="FFFFFF"/>
                </a:solidFill>
                <a:latin typeface="Arial"/>
                <a:ea typeface="+mn-ea"/>
                <a:cs typeface="Arial" charset="0"/>
              </a:rPr>
              <a:t>of employees uses </a:t>
            </a:r>
            <a:r>
              <a:rPr lang="en-US" sz="1600" b="1" kern="1200" dirty="0">
                <a:solidFill>
                  <a:srgbClr val="FFFFFF"/>
                </a:solidFill>
                <a:latin typeface="Arial"/>
                <a:ea typeface="+mn-ea"/>
              </a:rPr>
              <a:t>MULTIPLE DEVICES </a:t>
            </a:r>
            <a:r>
              <a:rPr lang="en-US" sz="1400" kern="1200" dirty="0" smtClean="0">
                <a:solidFill>
                  <a:srgbClr val="FFFFFF"/>
                </a:solidFill>
                <a:latin typeface="Arial"/>
                <a:ea typeface="+mn-ea"/>
                <a:cs typeface="Arial" charset="0"/>
              </a:rPr>
              <a:t>for work</a:t>
            </a: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247297" y="1256936"/>
            <a:ext cx="2684368" cy="1488437"/>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56%</a:t>
            </a:r>
          </a:p>
          <a:p>
            <a:pPr algn="ctr" rtl="0">
              <a:lnSpc>
                <a:spcPct val="95000"/>
              </a:lnSpc>
            </a:pPr>
            <a:r>
              <a:rPr lang="en-US" sz="1600" kern="1200" dirty="0" smtClean="0">
                <a:solidFill>
                  <a:srgbClr val="FFFFFF"/>
                </a:solidFill>
                <a:latin typeface="Arial"/>
                <a:ea typeface="+mn-ea"/>
                <a:cs typeface="Arial" charset="0"/>
              </a:rPr>
              <a:t>of information workers</a:t>
            </a:r>
            <a:br>
              <a:rPr lang="en-US" sz="1600" kern="1200" dirty="0" smtClean="0">
                <a:solidFill>
                  <a:srgbClr val="FFFFFF"/>
                </a:solidFill>
                <a:latin typeface="Arial"/>
                <a:ea typeface="+mn-ea"/>
                <a:cs typeface="Arial" charset="0"/>
              </a:rPr>
            </a:br>
            <a:r>
              <a:rPr lang="en-US" sz="1600" kern="1200" dirty="0" smtClean="0">
                <a:solidFill>
                  <a:srgbClr val="FFFFFF"/>
                </a:solidFill>
                <a:latin typeface="Arial"/>
                <a:ea typeface="+mn-ea"/>
                <a:cs typeface="Arial" charset="0"/>
              </a:rPr>
              <a:t>spend time working</a:t>
            </a:r>
            <a:br>
              <a:rPr lang="en-US" sz="1600" kern="1200" dirty="0" smtClean="0">
                <a:solidFill>
                  <a:srgbClr val="FFFFFF"/>
                </a:solidFill>
                <a:latin typeface="Arial"/>
                <a:ea typeface="+mn-ea"/>
                <a:cs typeface="Arial" charset="0"/>
              </a:rPr>
            </a:br>
            <a:r>
              <a:rPr lang="en-US" sz="1600" b="1" kern="1200" dirty="0" smtClean="0">
                <a:solidFill>
                  <a:srgbClr val="FFFFFF"/>
                </a:solidFill>
                <a:latin typeface="Arial"/>
                <a:ea typeface="+mn-ea"/>
                <a:cs typeface="+mn-cs"/>
              </a:rPr>
              <a:t>OUTSIDE THE OFFICE</a:t>
            </a:r>
            <a:endParaRPr lang="en-US" sz="1600" b="1" kern="1200" dirty="0">
              <a:solidFill>
                <a:srgbClr val="FFFFFF"/>
              </a:solidFill>
              <a:latin typeface="Arial"/>
              <a:ea typeface="+mn-ea"/>
              <a:cs typeface="+mn-cs"/>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914845" y="3137716"/>
            <a:ext cx="3239746" cy="1488437"/>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100%</a:t>
            </a:r>
          </a:p>
          <a:p>
            <a:pPr algn="ctr">
              <a:lnSpc>
                <a:spcPct val="95000"/>
              </a:lnSpc>
            </a:pPr>
            <a:r>
              <a:rPr lang="en-US" sz="1600" dirty="0">
                <a:solidFill>
                  <a:srgbClr val="FFFFFF"/>
                </a:solidFill>
                <a:latin typeface="Arial"/>
                <a:cs typeface="Arial" charset="0"/>
              </a:rPr>
              <a:t>of IT </a:t>
            </a:r>
            <a:r>
              <a:rPr lang="en-US" sz="1600" dirty="0" smtClean="0">
                <a:solidFill>
                  <a:srgbClr val="FFFFFF"/>
                </a:solidFill>
                <a:latin typeface="Arial"/>
                <a:cs typeface="Arial" charset="0"/>
              </a:rPr>
              <a:t>staff </a:t>
            </a:r>
            <a:r>
              <a:rPr lang="en-US" sz="1600" b="1" kern="1200" dirty="0" smtClean="0">
                <a:solidFill>
                  <a:srgbClr val="FFFFFF"/>
                </a:solidFill>
                <a:latin typeface="Arial"/>
                <a:ea typeface="+mn-ea"/>
                <a:cs typeface="+mn-cs"/>
              </a:rPr>
              <a:t>STRUGGLE</a:t>
            </a:r>
            <a:r>
              <a:rPr lang="en-US" sz="1600" dirty="0">
                <a:solidFill>
                  <a:srgbClr val="FFFFFF"/>
                </a:solidFill>
                <a:effectLst>
                  <a:outerShdw blurRad="177800" algn="ctr" rotWithShape="0">
                    <a:prstClr val="black">
                      <a:alpha val="60000"/>
                    </a:prstClr>
                  </a:outerShdw>
                </a:effectLst>
                <a:latin typeface="Arial"/>
                <a:cs typeface="Arial" charset="0"/>
              </a:rPr>
              <a:t/>
            </a:r>
            <a:br>
              <a:rPr lang="en-US" sz="1600" dirty="0">
                <a:solidFill>
                  <a:srgbClr val="FFFFFF"/>
                </a:solidFill>
                <a:effectLst>
                  <a:outerShdw blurRad="177800" algn="ctr" rotWithShape="0">
                    <a:prstClr val="black">
                      <a:alpha val="60000"/>
                    </a:prstClr>
                  </a:outerShdw>
                </a:effectLst>
                <a:latin typeface="Arial"/>
                <a:cs typeface="Arial" charset="0"/>
              </a:rPr>
            </a:br>
            <a:r>
              <a:rPr lang="en-US" sz="1600" kern="1200" dirty="0" smtClean="0">
                <a:solidFill>
                  <a:srgbClr val="FFFFFF"/>
                </a:solidFill>
                <a:latin typeface="Arial"/>
                <a:ea typeface="+mn-ea"/>
                <a:cs typeface="Arial" charset="0"/>
              </a:rPr>
              <a:t>to</a:t>
            </a:r>
            <a:r>
              <a:rPr lang="en-US" sz="1600" dirty="0">
                <a:solidFill>
                  <a:srgbClr val="FFFFFF"/>
                </a:solidFill>
                <a:latin typeface="Arial"/>
                <a:cs typeface="Arial" charset="0"/>
              </a:rPr>
              <a:t> </a:t>
            </a:r>
            <a:r>
              <a:rPr lang="en-US" sz="1600" kern="1200" dirty="0" smtClean="0">
                <a:solidFill>
                  <a:srgbClr val="FFFFFF"/>
                </a:solidFill>
                <a:latin typeface="Arial"/>
                <a:ea typeface="+mn-ea"/>
                <a:cs typeface="Arial" charset="0"/>
              </a:rPr>
              <a:t>keep up with mobile needs</a:t>
            </a:r>
          </a:p>
          <a:p>
            <a:pPr algn="ctr">
              <a:lnSpc>
                <a:spcPct val="95000"/>
              </a:lnSpc>
            </a:pPr>
            <a:endParaRPr lang="en-US" sz="1600" kern="1200" spc="-100" dirty="0">
              <a:solidFill>
                <a:srgbClr val="FFFFFF"/>
              </a:solidFill>
              <a:latin typeface="Arial"/>
              <a:ea typeface="+mn-ea"/>
            </a:endParaRPr>
          </a:p>
        </p:txBody>
      </p:sp>
      <p:grpSp>
        <p:nvGrpSpPr>
          <p:cNvPr id="50" name="Group 49"/>
          <p:cNvGrpSpPr/>
          <p:nvPr/>
        </p:nvGrpSpPr>
        <p:grpSpPr>
          <a:xfrm>
            <a:off x="3363657" y="2040482"/>
            <a:ext cx="2061146" cy="2061146"/>
            <a:chOff x="3529329" y="2040482"/>
            <a:chExt cx="2061146" cy="2061146"/>
          </a:xfrm>
        </p:grpSpPr>
        <p:sp>
          <p:nvSpPr>
            <p:cNvPr id="31" name="Oval 30"/>
            <p:cNvSpPr/>
            <p:nvPr/>
          </p:nvSpPr>
          <p:spPr>
            <a:xfrm>
              <a:off x="3529329"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7"/>
            <p:cNvGrpSpPr/>
            <p:nvPr/>
          </p:nvGrpSpPr>
          <p:grpSpPr>
            <a:xfrm>
              <a:off x="3948562" y="2497140"/>
              <a:ext cx="1230765" cy="1051446"/>
              <a:chOff x="2829358" y="1627112"/>
              <a:chExt cx="1566910" cy="1338616"/>
            </a:xfrm>
          </p:grpSpPr>
          <p:grpSp>
            <p:nvGrpSpPr>
              <p:cNvPr id="7"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grpSp>
    </p:spTree>
    <p:extLst>
      <p:ext uri="{BB962C8B-B14F-4D97-AF65-F5344CB8AC3E}">
        <p14:creationId xmlns="" xmlns:p14="http://schemas.microsoft.com/office/powerpoint/2010/main" val="15814732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The Good News…</a:t>
            </a:r>
            <a:endParaRPr lang="en-US" dirty="0"/>
          </a:p>
        </p:txBody>
      </p:sp>
      <p:sp>
        <p:nvSpPr>
          <p:cNvPr id="34" name="Rectangle 33"/>
          <p:cNvSpPr/>
          <p:nvPr/>
        </p:nvSpPr>
        <p:spPr>
          <a:xfrm>
            <a:off x="5136" y="4500315"/>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918949" y="1359902"/>
            <a:ext cx="2965911" cy="1254527"/>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4800" b="1" kern="1200" dirty="0">
                <a:solidFill>
                  <a:srgbClr val="FFFFFF"/>
                </a:solidFill>
                <a:latin typeface="Arial"/>
                <a:ea typeface="+mn-ea"/>
                <a:cs typeface="Arial" charset="0"/>
              </a:rPr>
              <a:t>15 billion</a:t>
            </a:r>
          </a:p>
          <a:p>
            <a:pPr algn="ctr" defTabSz="814388" rtl="0" fontAlgn="base">
              <a:lnSpc>
                <a:spcPct val="95000"/>
              </a:lnSpc>
            </a:pPr>
            <a:r>
              <a:rPr lang="en-US" sz="1600" kern="1200" dirty="0" smtClean="0">
                <a:solidFill>
                  <a:srgbClr val="FFFFFF"/>
                </a:solidFill>
                <a:latin typeface="Arial"/>
                <a:ea typeface="+mn-ea"/>
                <a:cs typeface="Arial" charset="0"/>
              </a:rPr>
              <a:t>new networked mobile</a:t>
            </a:r>
            <a:br>
              <a:rPr lang="en-US" sz="1600" kern="1200" dirty="0" smtClean="0">
                <a:solidFill>
                  <a:srgbClr val="FFFFFF"/>
                </a:solidFill>
                <a:latin typeface="Arial"/>
                <a:ea typeface="+mn-ea"/>
                <a:cs typeface="Arial" charset="0"/>
              </a:rPr>
            </a:br>
            <a:r>
              <a:rPr lang="en-US" sz="1600" kern="1200" dirty="0" smtClean="0">
                <a:solidFill>
                  <a:srgbClr val="FFFFFF"/>
                </a:solidFill>
                <a:latin typeface="Arial"/>
                <a:ea typeface="+mn-ea"/>
                <a:cs typeface="Arial" charset="0"/>
              </a:rPr>
              <a:t>devices </a:t>
            </a:r>
            <a:r>
              <a:rPr lang="en-US" sz="1600" kern="1200" dirty="0">
                <a:solidFill>
                  <a:srgbClr val="FFFFFF"/>
                </a:solidFill>
                <a:latin typeface="Arial"/>
                <a:ea typeface="+mn-ea"/>
                <a:cs typeface="Arial" charset="0"/>
              </a:rPr>
              <a:t>by </a:t>
            </a:r>
            <a:r>
              <a:rPr lang="en-US" sz="1600" b="1" kern="1200" dirty="0" smtClean="0">
                <a:solidFill>
                  <a:srgbClr val="FFFFFF"/>
                </a:solidFill>
                <a:latin typeface="Arial"/>
                <a:ea typeface="+mn-ea"/>
              </a:rPr>
              <a:t>2015</a:t>
            </a:r>
            <a:endParaRPr lang="en-US" sz="1600" b="1" kern="1200" dirty="0">
              <a:solidFill>
                <a:srgbClr val="FFFFFF"/>
              </a:solidFill>
              <a:latin typeface="Arial"/>
              <a:ea typeface="+mn-ea"/>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918949" y="3151816"/>
            <a:ext cx="3222772" cy="1458942"/>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4800" b="1" dirty="0">
                <a:solidFill>
                  <a:srgbClr val="FFFFFF"/>
                </a:solidFill>
                <a:latin typeface="Arial"/>
                <a:cs typeface="Arial" charset="0"/>
              </a:rPr>
              <a:t>3/4</a:t>
            </a:r>
            <a:r>
              <a:rPr lang="en-US" sz="4800" b="1" kern="1200" dirty="0">
                <a:solidFill>
                  <a:srgbClr val="FFFFFF"/>
                </a:solidFill>
                <a:latin typeface="Arial"/>
                <a:ea typeface="+mn-ea"/>
                <a:cs typeface="Arial" charset="0"/>
              </a:rPr>
              <a:t/>
            </a:r>
            <a:br>
              <a:rPr lang="en-US" sz="4800" b="1" kern="1200" dirty="0">
                <a:solidFill>
                  <a:srgbClr val="FFFFFF"/>
                </a:solidFill>
                <a:latin typeface="Arial"/>
                <a:ea typeface="+mn-ea"/>
                <a:cs typeface="Arial" charset="0"/>
              </a:rPr>
            </a:br>
            <a:r>
              <a:rPr lang="en-US" sz="1400" kern="1200" dirty="0">
                <a:solidFill>
                  <a:srgbClr val="FFFFFF"/>
                </a:solidFill>
                <a:latin typeface="Arial"/>
                <a:ea typeface="+mn-ea"/>
                <a:cs typeface="Arial" charset="0"/>
              </a:rPr>
              <a:t>of employees uses </a:t>
            </a:r>
            <a:r>
              <a:rPr lang="en-US" sz="1600" b="1" kern="1200" dirty="0">
                <a:solidFill>
                  <a:srgbClr val="FFFFFF"/>
                </a:solidFill>
                <a:latin typeface="Arial"/>
                <a:ea typeface="+mn-ea"/>
              </a:rPr>
              <a:t>MULTIPLE DEVICES </a:t>
            </a:r>
            <a:r>
              <a:rPr lang="en-US" sz="1400" kern="1200" dirty="0" smtClean="0">
                <a:solidFill>
                  <a:srgbClr val="FFFFFF"/>
                </a:solidFill>
                <a:latin typeface="Arial"/>
                <a:ea typeface="+mn-ea"/>
                <a:cs typeface="Arial" charset="0"/>
              </a:rPr>
              <a:t>for work</a:t>
            </a: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247297" y="1256936"/>
            <a:ext cx="2684368" cy="1488437"/>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56%</a:t>
            </a:r>
          </a:p>
          <a:p>
            <a:pPr algn="ctr" rtl="0">
              <a:lnSpc>
                <a:spcPct val="95000"/>
              </a:lnSpc>
            </a:pPr>
            <a:r>
              <a:rPr lang="en-US" sz="1600" kern="1200" dirty="0" smtClean="0">
                <a:solidFill>
                  <a:srgbClr val="FFFFFF"/>
                </a:solidFill>
                <a:latin typeface="Arial"/>
                <a:ea typeface="+mn-ea"/>
                <a:cs typeface="Arial" charset="0"/>
              </a:rPr>
              <a:t>of information workers</a:t>
            </a:r>
            <a:br>
              <a:rPr lang="en-US" sz="1600" kern="1200" dirty="0" smtClean="0">
                <a:solidFill>
                  <a:srgbClr val="FFFFFF"/>
                </a:solidFill>
                <a:latin typeface="Arial"/>
                <a:ea typeface="+mn-ea"/>
                <a:cs typeface="Arial" charset="0"/>
              </a:rPr>
            </a:br>
            <a:r>
              <a:rPr lang="en-US" sz="1600" kern="1200" dirty="0" smtClean="0">
                <a:solidFill>
                  <a:srgbClr val="FFFFFF"/>
                </a:solidFill>
                <a:latin typeface="Arial"/>
                <a:ea typeface="+mn-ea"/>
                <a:cs typeface="Arial" charset="0"/>
              </a:rPr>
              <a:t>spend time working</a:t>
            </a:r>
            <a:br>
              <a:rPr lang="en-US" sz="1600" kern="1200" dirty="0" smtClean="0">
                <a:solidFill>
                  <a:srgbClr val="FFFFFF"/>
                </a:solidFill>
                <a:latin typeface="Arial"/>
                <a:ea typeface="+mn-ea"/>
                <a:cs typeface="Arial" charset="0"/>
              </a:rPr>
            </a:br>
            <a:r>
              <a:rPr lang="en-US" sz="1600" b="1" kern="1200" dirty="0" smtClean="0">
                <a:solidFill>
                  <a:srgbClr val="FFFFFF"/>
                </a:solidFill>
                <a:latin typeface="Arial"/>
                <a:ea typeface="+mn-ea"/>
                <a:cs typeface="+mn-cs"/>
              </a:rPr>
              <a:t>OUTSIDE THE OFFICE</a:t>
            </a:r>
            <a:endParaRPr lang="en-US" sz="1600" b="1" kern="1200" dirty="0">
              <a:solidFill>
                <a:srgbClr val="FFFFFF"/>
              </a:solidFill>
              <a:latin typeface="Arial"/>
              <a:ea typeface="+mn-ea"/>
              <a:cs typeface="+mn-cs"/>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914845" y="3137716"/>
            <a:ext cx="3239746" cy="1488437"/>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100%</a:t>
            </a:r>
          </a:p>
          <a:p>
            <a:pPr algn="ctr">
              <a:lnSpc>
                <a:spcPct val="95000"/>
              </a:lnSpc>
            </a:pPr>
            <a:r>
              <a:rPr lang="en-US" sz="1600" dirty="0">
                <a:solidFill>
                  <a:srgbClr val="FFFFFF"/>
                </a:solidFill>
                <a:latin typeface="Arial"/>
                <a:cs typeface="Arial" charset="0"/>
              </a:rPr>
              <a:t>of IT </a:t>
            </a:r>
            <a:r>
              <a:rPr lang="en-US" sz="1600" dirty="0" smtClean="0">
                <a:solidFill>
                  <a:srgbClr val="FFFFFF"/>
                </a:solidFill>
                <a:latin typeface="Arial"/>
                <a:cs typeface="Arial" charset="0"/>
              </a:rPr>
              <a:t>staff </a:t>
            </a:r>
            <a:r>
              <a:rPr lang="en-US" sz="1600" b="1" kern="1200" dirty="0" smtClean="0">
                <a:solidFill>
                  <a:srgbClr val="FFFFFF"/>
                </a:solidFill>
                <a:latin typeface="Arial"/>
                <a:ea typeface="+mn-ea"/>
                <a:cs typeface="+mn-cs"/>
              </a:rPr>
              <a:t>STRUGGLE</a:t>
            </a:r>
            <a:r>
              <a:rPr lang="en-US" sz="1600" dirty="0">
                <a:solidFill>
                  <a:srgbClr val="FFFFFF"/>
                </a:solidFill>
                <a:effectLst>
                  <a:outerShdw blurRad="177800" algn="ctr" rotWithShape="0">
                    <a:prstClr val="black">
                      <a:alpha val="60000"/>
                    </a:prstClr>
                  </a:outerShdw>
                </a:effectLst>
                <a:latin typeface="Arial"/>
                <a:cs typeface="Arial" charset="0"/>
              </a:rPr>
              <a:t/>
            </a:r>
            <a:br>
              <a:rPr lang="en-US" sz="1600" dirty="0">
                <a:solidFill>
                  <a:srgbClr val="FFFFFF"/>
                </a:solidFill>
                <a:effectLst>
                  <a:outerShdw blurRad="177800" algn="ctr" rotWithShape="0">
                    <a:prstClr val="black">
                      <a:alpha val="60000"/>
                    </a:prstClr>
                  </a:outerShdw>
                </a:effectLst>
                <a:latin typeface="Arial"/>
                <a:cs typeface="Arial" charset="0"/>
              </a:rPr>
            </a:br>
            <a:r>
              <a:rPr lang="en-US" sz="1600" kern="1200" dirty="0" smtClean="0">
                <a:solidFill>
                  <a:srgbClr val="FFFFFF"/>
                </a:solidFill>
                <a:latin typeface="Arial"/>
                <a:ea typeface="+mn-ea"/>
                <a:cs typeface="Arial" charset="0"/>
              </a:rPr>
              <a:t>to</a:t>
            </a:r>
            <a:r>
              <a:rPr lang="en-US" sz="1600" dirty="0">
                <a:solidFill>
                  <a:srgbClr val="FFFFFF"/>
                </a:solidFill>
                <a:latin typeface="Arial"/>
                <a:cs typeface="Arial" charset="0"/>
              </a:rPr>
              <a:t> </a:t>
            </a:r>
            <a:r>
              <a:rPr lang="en-US" sz="1600" kern="1200" dirty="0" smtClean="0">
                <a:solidFill>
                  <a:srgbClr val="FFFFFF"/>
                </a:solidFill>
                <a:latin typeface="Arial"/>
                <a:ea typeface="+mn-ea"/>
                <a:cs typeface="Arial" charset="0"/>
              </a:rPr>
              <a:t>keep up with mobile needs</a:t>
            </a:r>
          </a:p>
          <a:p>
            <a:pPr algn="ctr">
              <a:lnSpc>
                <a:spcPct val="95000"/>
              </a:lnSpc>
            </a:pPr>
            <a:endParaRPr lang="en-US" sz="1600" kern="1200" spc="-100" dirty="0">
              <a:solidFill>
                <a:srgbClr val="FFFFFF"/>
              </a:solidFill>
              <a:latin typeface="Arial"/>
              <a:ea typeface="+mn-ea"/>
            </a:endParaRPr>
          </a:p>
        </p:txBody>
      </p:sp>
      <p:grpSp>
        <p:nvGrpSpPr>
          <p:cNvPr id="50" name="Group 49"/>
          <p:cNvGrpSpPr/>
          <p:nvPr/>
        </p:nvGrpSpPr>
        <p:grpSpPr>
          <a:xfrm>
            <a:off x="3363657" y="2040482"/>
            <a:ext cx="2061146" cy="2061146"/>
            <a:chOff x="3529329" y="2040482"/>
            <a:chExt cx="2061146" cy="2061146"/>
          </a:xfrm>
        </p:grpSpPr>
        <p:sp>
          <p:nvSpPr>
            <p:cNvPr id="31" name="Oval 30"/>
            <p:cNvSpPr/>
            <p:nvPr/>
          </p:nvSpPr>
          <p:spPr>
            <a:xfrm>
              <a:off x="3529329"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7"/>
            <p:cNvGrpSpPr/>
            <p:nvPr/>
          </p:nvGrpSpPr>
          <p:grpSpPr>
            <a:xfrm>
              <a:off x="3948562" y="2497140"/>
              <a:ext cx="1230765" cy="1051446"/>
              <a:chOff x="2829358" y="1627112"/>
              <a:chExt cx="1566910" cy="1338616"/>
            </a:xfrm>
          </p:grpSpPr>
          <p:grpSp>
            <p:nvGrpSpPr>
              <p:cNvPr id="7"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grpSp>
      <p:sp>
        <p:nvSpPr>
          <p:cNvPr id="17" name="Rectangle 16"/>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solidFill>
              </a:rPr>
              <a:t>Increase Productivity</a:t>
            </a:r>
          </a:p>
        </p:txBody>
      </p:sp>
      <p:sp>
        <p:nvSpPr>
          <p:cNvPr id="48" name="Rectangle 47"/>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solidFill>
              </a:rPr>
              <a:t>Attract Employees</a:t>
            </a:r>
          </a:p>
        </p:txBody>
      </p:sp>
      <p:sp>
        <p:nvSpPr>
          <p:cNvPr id="49" name="Rectangle 48"/>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solidFill>
              </a:rPr>
              <a:t>Drive Innovation</a:t>
            </a:r>
          </a:p>
        </p:txBody>
      </p:sp>
    </p:spTree>
    <p:extLst>
      <p:ext uri="{BB962C8B-B14F-4D97-AF65-F5344CB8AC3E}">
        <p14:creationId xmlns="" xmlns:p14="http://schemas.microsoft.com/office/powerpoint/2010/main" val="25588835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The Good News…</a:t>
            </a:r>
            <a:endParaRPr lang="en-US" dirty="0"/>
          </a:p>
        </p:txBody>
      </p:sp>
      <p:sp>
        <p:nvSpPr>
          <p:cNvPr id="32" name="Rectangle 31"/>
          <p:cNvSpPr/>
          <p:nvPr/>
        </p:nvSpPr>
        <p:spPr>
          <a:xfrm>
            <a:off x="23544" y="4500315"/>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918949" y="1359902"/>
            <a:ext cx="2965911" cy="1254527"/>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4800" b="1" kern="1200" dirty="0">
                <a:solidFill>
                  <a:srgbClr val="FFFFFF"/>
                </a:solidFill>
                <a:latin typeface="Arial"/>
                <a:ea typeface="+mn-ea"/>
                <a:cs typeface="Arial" charset="0"/>
              </a:rPr>
              <a:t>15 billion</a:t>
            </a:r>
          </a:p>
          <a:p>
            <a:pPr algn="ctr" defTabSz="814388" rtl="0" fontAlgn="base">
              <a:lnSpc>
                <a:spcPct val="95000"/>
              </a:lnSpc>
            </a:pPr>
            <a:r>
              <a:rPr lang="en-US" sz="1600" kern="1200" dirty="0" smtClean="0">
                <a:solidFill>
                  <a:srgbClr val="FFFFFF"/>
                </a:solidFill>
                <a:latin typeface="Arial"/>
                <a:ea typeface="+mn-ea"/>
                <a:cs typeface="Arial" charset="0"/>
              </a:rPr>
              <a:t>new networked mobile</a:t>
            </a:r>
            <a:br>
              <a:rPr lang="en-US" sz="1600" kern="1200" dirty="0" smtClean="0">
                <a:solidFill>
                  <a:srgbClr val="FFFFFF"/>
                </a:solidFill>
                <a:latin typeface="Arial"/>
                <a:ea typeface="+mn-ea"/>
                <a:cs typeface="Arial" charset="0"/>
              </a:rPr>
            </a:br>
            <a:r>
              <a:rPr lang="en-US" sz="1600" kern="1200" dirty="0" smtClean="0">
                <a:solidFill>
                  <a:srgbClr val="FFFFFF"/>
                </a:solidFill>
                <a:latin typeface="Arial"/>
                <a:ea typeface="+mn-ea"/>
                <a:cs typeface="Arial" charset="0"/>
              </a:rPr>
              <a:t>devices </a:t>
            </a:r>
            <a:r>
              <a:rPr lang="en-US" sz="1600" kern="1200" dirty="0">
                <a:solidFill>
                  <a:srgbClr val="FFFFFF"/>
                </a:solidFill>
                <a:latin typeface="Arial"/>
                <a:ea typeface="+mn-ea"/>
                <a:cs typeface="Arial" charset="0"/>
              </a:rPr>
              <a:t>by </a:t>
            </a:r>
            <a:r>
              <a:rPr lang="en-US" sz="1600" b="1" kern="1200" dirty="0" smtClean="0">
                <a:solidFill>
                  <a:srgbClr val="FFFFFF"/>
                </a:solidFill>
                <a:latin typeface="Arial"/>
                <a:ea typeface="+mn-ea"/>
              </a:rPr>
              <a:t>2015</a:t>
            </a:r>
            <a:endParaRPr lang="en-US" sz="1600" b="1" kern="1200" dirty="0">
              <a:solidFill>
                <a:srgbClr val="FFFFFF"/>
              </a:solidFill>
              <a:latin typeface="Arial"/>
              <a:ea typeface="+mn-ea"/>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918949" y="3151816"/>
            <a:ext cx="3222772" cy="1458942"/>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4800" b="1" dirty="0">
                <a:solidFill>
                  <a:srgbClr val="FFFFFF"/>
                </a:solidFill>
                <a:latin typeface="Arial"/>
                <a:cs typeface="Arial" charset="0"/>
              </a:rPr>
              <a:t>3/4</a:t>
            </a:r>
            <a:r>
              <a:rPr lang="en-US" sz="4800" b="1" kern="1200" dirty="0">
                <a:solidFill>
                  <a:srgbClr val="FFFFFF"/>
                </a:solidFill>
                <a:latin typeface="Arial"/>
                <a:ea typeface="+mn-ea"/>
                <a:cs typeface="Arial" charset="0"/>
              </a:rPr>
              <a:t/>
            </a:r>
            <a:br>
              <a:rPr lang="en-US" sz="4800" b="1" kern="1200" dirty="0">
                <a:solidFill>
                  <a:srgbClr val="FFFFFF"/>
                </a:solidFill>
                <a:latin typeface="Arial"/>
                <a:ea typeface="+mn-ea"/>
                <a:cs typeface="Arial" charset="0"/>
              </a:rPr>
            </a:br>
            <a:r>
              <a:rPr lang="en-US" sz="1400" kern="1200" dirty="0">
                <a:solidFill>
                  <a:srgbClr val="FFFFFF"/>
                </a:solidFill>
                <a:latin typeface="Arial"/>
                <a:ea typeface="+mn-ea"/>
                <a:cs typeface="Arial" charset="0"/>
              </a:rPr>
              <a:t>of employees uses </a:t>
            </a:r>
            <a:r>
              <a:rPr lang="en-US" sz="1600" b="1" kern="1200" dirty="0">
                <a:solidFill>
                  <a:srgbClr val="FFFFFF"/>
                </a:solidFill>
                <a:latin typeface="Arial"/>
                <a:ea typeface="+mn-ea"/>
              </a:rPr>
              <a:t>MULTIPLE DEVICES </a:t>
            </a:r>
            <a:r>
              <a:rPr lang="en-US" sz="1400" kern="1200" dirty="0" smtClean="0">
                <a:solidFill>
                  <a:srgbClr val="FFFFFF"/>
                </a:solidFill>
                <a:latin typeface="Arial"/>
                <a:ea typeface="+mn-ea"/>
                <a:cs typeface="Arial" charset="0"/>
              </a:rPr>
              <a:t>for work</a:t>
            </a: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247297" y="1256936"/>
            <a:ext cx="2684368" cy="1488437"/>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56%</a:t>
            </a:r>
          </a:p>
          <a:p>
            <a:pPr algn="ctr" rtl="0">
              <a:lnSpc>
                <a:spcPct val="95000"/>
              </a:lnSpc>
            </a:pPr>
            <a:r>
              <a:rPr lang="en-US" sz="1600" kern="1200" dirty="0" smtClean="0">
                <a:solidFill>
                  <a:srgbClr val="FFFFFF"/>
                </a:solidFill>
                <a:latin typeface="Arial"/>
                <a:ea typeface="+mn-ea"/>
                <a:cs typeface="Arial" charset="0"/>
              </a:rPr>
              <a:t>of information workers</a:t>
            </a:r>
            <a:br>
              <a:rPr lang="en-US" sz="1600" kern="1200" dirty="0" smtClean="0">
                <a:solidFill>
                  <a:srgbClr val="FFFFFF"/>
                </a:solidFill>
                <a:latin typeface="Arial"/>
                <a:ea typeface="+mn-ea"/>
                <a:cs typeface="Arial" charset="0"/>
              </a:rPr>
            </a:br>
            <a:r>
              <a:rPr lang="en-US" sz="1600" kern="1200" dirty="0" smtClean="0">
                <a:solidFill>
                  <a:srgbClr val="FFFFFF"/>
                </a:solidFill>
                <a:latin typeface="Arial"/>
                <a:ea typeface="+mn-ea"/>
                <a:cs typeface="Arial" charset="0"/>
              </a:rPr>
              <a:t>spend time working</a:t>
            </a:r>
            <a:br>
              <a:rPr lang="en-US" sz="1600" kern="1200" dirty="0" smtClean="0">
                <a:solidFill>
                  <a:srgbClr val="FFFFFF"/>
                </a:solidFill>
                <a:latin typeface="Arial"/>
                <a:ea typeface="+mn-ea"/>
                <a:cs typeface="Arial" charset="0"/>
              </a:rPr>
            </a:br>
            <a:r>
              <a:rPr lang="en-US" sz="1600" b="1" kern="1200" dirty="0" smtClean="0">
                <a:solidFill>
                  <a:srgbClr val="FFFFFF"/>
                </a:solidFill>
                <a:latin typeface="Arial"/>
                <a:ea typeface="+mn-ea"/>
                <a:cs typeface="+mn-cs"/>
              </a:rPr>
              <a:t>OUTSIDE THE OFFICE</a:t>
            </a:r>
            <a:endParaRPr lang="en-US" sz="1600" b="1" kern="1200" dirty="0">
              <a:solidFill>
                <a:srgbClr val="FFFFFF"/>
              </a:solidFill>
              <a:latin typeface="Arial"/>
              <a:ea typeface="+mn-ea"/>
              <a:cs typeface="+mn-cs"/>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914845" y="3137716"/>
            <a:ext cx="3239746" cy="1488437"/>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100%</a:t>
            </a:r>
          </a:p>
          <a:p>
            <a:pPr algn="ctr">
              <a:lnSpc>
                <a:spcPct val="95000"/>
              </a:lnSpc>
            </a:pPr>
            <a:r>
              <a:rPr lang="en-US" sz="1600" dirty="0">
                <a:solidFill>
                  <a:srgbClr val="FFFFFF"/>
                </a:solidFill>
                <a:latin typeface="Arial"/>
                <a:cs typeface="Arial" charset="0"/>
              </a:rPr>
              <a:t>of IT </a:t>
            </a:r>
            <a:r>
              <a:rPr lang="en-US" sz="1600" dirty="0" smtClean="0">
                <a:solidFill>
                  <a:srgbClr val="FFFFFF"/>
                </a:solidFill>
                <a:latin typeface="Arial"/>
                <a:cs typeface="Arial" charset="0"/>
              </a:rPr>
              <a:t>staff </a:t>
            </a:r>
            <a:r>
              <a:rPr lang="en-US" sz="1600" b="1" kern="1200" dirty="0" smtClean="0">
                <a:solidFill>
                  <a:srgbClr val="FFFFFF"/>
                </a:solidFill>
                <a:latin typeface="Arial"/>
                <a:ea typeface="+mn-ea"/>
                <a:cs typeface="+mn-cs"/>
              </a:rPr>
              <a:t>STRUGGLE</a:t>
            </a:r>
            <a:r>
              <a:rPr lang="en-US" sz="1600" dirty="0">
                <a:solidFill>
                  <a:srgbClr val="FFFFFF"/>
                </a:solidFill>
                <a:effectLst>
                  <a:outerShdw blurRad="177800" algn="ctr" rotWithShape="0">
                    <a:prstClr val="black">
                      <a:alpha val="60000"/>
                    </a:prstClr>
                  </a:outerShdw>
                </a:effectLst>
                <a:latin typeface="Arial"/>
                <a:cs typeface="Arial" charset="0"/>
              </a:rPr>
              <a:t/>
            </a:r>
            <a:br>
              <a:rPr lang="en-US" sz="1600" dirty="0">
                <a:solidFill>
                  <a:srgbClr val="FFFFFF"/>
                </a:solidFill>
                <a:effectLst>
                  <a:outerShdw blurRad="177800" algn="ctr" rotWithShape="0">
                    <a:prstClr val="black">
                      <a:alpha val="60000"/>
                    </a:prstClr>
                  </a:outerShdw>
                </a:effectLst>
                <a:latin typeface="Arial"/>
                <a:cs typeface="Arial" charset="0"/>
              </a:rPr>
            </a:br>
            <a:r>
              <a:rPr lang="en-US" sz="1600" kern="1200" dirty="0" smtClean="0">
                <a:solidFill>
                  <a:srgbClr val="FFFFFF"/>
                </a:solidFill>
                <a:latin typeface="Arial"/>
                <a:ea typeface="+mn-ea"/>
                <a:cs typeface="Arial" charset="0"/>
              </a:rPr>
              <a:t>to</a:t>
            </a:r>
            <a:r>
              <a:rPr lang="en-US" sz="1600" dirty="0">
                <a:solidFill>
                  <a:srgbClr val="FFFFFF"/>
                </a:solidFill>
                <a:latin typeface="Arial"/>
                <a:cs typeface="Arial" charset="0"/>
              </a:rPr>
              <a:t> </a:t>
            </a:r>
            <a:r>
              <a:rPr lang="en-US" sz="1600" kern="1200" dirty="0" smtClean="0">
                <a:solidFill>
                  <a:srgbClr val="FFFFFF"/>
                </a:solidFill>
                <a:latin typeface="Arial"/>
                <a:ea typeface="+mn-ea"/>
                <a:cs typeface="Arial" charset="0"/>
              </a:rPr>
              <a:t>keep up with mobile needs</a:t>
            </a:r>
          </a:p>
          <a:p>
            <a:pPr algn="ctr">
              <a:lnSpc>
                <a:spcPct val="95000"/>
              </a:lnSpc>
            </a:pPr>
            <a:endParaRPr lang="en-US" sz="1600" kern="1200" spc="-100" dirty="0">
              <a:solidFill>
                <a:srgbClr val="FFFFFF"/>
              </a:solidFill>
              <a:latin typeface="Arial"/>
              <a:ea typeface="+mn-ea"/>
            </a:endParaRPr>
          </a:p>
        </p:txBody>
      </p:sp>
      <p:grpSp>
        <p:nvGrpSpPr>
          <p:cNvPr id="50" name="Group 49"/>
          <p:cNvGrpSpPr/>
          <p:nvPr/>
        </p:nvGrpSpPr>
        <p:grpSpPr>
          <a:xfrm>
            <a:off x="3363657" y="2040482"/>
            <a:ext cx="2061146" cy="2061146"/>
            <a:chOff x="3529329" y="2040482"/>
            <a:chExt cx="2061146" cy="2061146"/>
          </a:xfrm>
        </p:grpSpPr>
        <p:sp>
          <p:nvSpPr>
            <p:cNvPr id="31" name="Oval 30"/>
            <p:cNvSpPr/>
            <p:nvPr/>
          </p:nvSpPr>
          <p:spPr>
            <a:xfrm>
              <a:off x="3529329"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7"/>
            <p:cNvGrpSpPr/>
            <p:nvPr/>
          </p:nvGrpSpPr>
          <p:grpSpPr>
            <a:xfrm>
              <a:off x="3948562" y="2497140"/>
              <a:ext cx="1230765" cy="1051446"/>
              <a:chOff x="2829358" y="1627112"/>
              <a:chExt cx="1566910" cy="1338616"/>
            </a:xfrm>
          </p:grpSpPr>
          <p:grpSp>
            <p:nvGrpSpPr>
              <p:cNvPr id="7"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grpSp>
      <p:sp>
        <p:nvSpPr>
          <p:cNvPr id="17" name="Rectangle 16"/>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solidFill>
              </a:rPr>
              <a:t>Increase Productivity</a:t>
            </a:r>
          </a:p>
        </p:txBody>
      </p:sp>
      <p:sp>
        <p:nvSpPr>
          <p:cNvPr id="48" name="Rectangle 47"/>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solidFill>
              </a:rPr>
              <a:t>Attract Employees</a:t>
            </a:r>
          </a:p>
        </p:txBody>
      </p:sp>
      <p:sp>
        <p:nvSpPr>
          <p:cNvPr id="49" name="Rectangle 48"/>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solidFill>
              </a:rPr>
              <a:t>Drive Innovation</a:t>
            </a:r>
          </a:p>
        </p:txBody>
      </p:sp>
    </p:spTree>
    <p:extLst>
      <p:ext uri="{BB962C8B-B14F-4D97-AF65-F5344CB8AC3E}">
        <p14:creationId xmlns="" xmlns:p14="http://schemas.microsoft.com/office/powerpoint/2010/main" val="4274228842"/>
      </p:ext>
    </p:extLst>
  </p:cSld>
  <p:clrMapOvr>
    <a:masterClrMapping/>
  </p:clrMapOvr>
  <mc:AlternateContent xmlns:mc="http://schemas.openxmlformats.org/markup-compatibility/2006">
    <mc:Choice xmlns=""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9"/>
                                        </p:tgtEl>
                                      </p:cBhvr>
                                    </p:animEffect>
                                    <p:set>
                                      <p:cBhvr>
                                        <p:cTn id="22" dur="1" fill="hold">
                                          <p:stCondLst>
                                            <p:cond delay="499"/>
                                          </p:stCondLst>
                                        </p:cTn>
                                        <p:tgtEl>
                                          <p:spTgt spid="4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2" grpId="0"/>
      <p:bldP spid="26" grpId="0"/>
      <p:bldP spid="1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The Key Challenges</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621223" y="1417097"/>
            <a:ext cx="3520498" cy="1140136"/>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3600" b="1" dirty="0" smtClean="0">
                <a:solidFill>
                  <a:srgbClr val="FFFFFF"/>
                </a:solidFill>
                <a:latin typeface="Arial"/>
                <a:cs typeface="Arial" charset="0"/>
              </a:rPr>
              <a:t>Straining the</a:t>
            </a:r>
            <a:r>
              <a:rPr lang="en-US" sz="3600" b="1" kern="1200" dirty="0" smtClean="0">
                <a:solidFill>
                  <a:srgbClr val="FFFFFF"/>
                </a:solidFill>
                <a:latin typeface="Arial"/>
                <a:ea typeface="+mn-ea"/>
                <a:cs typeface="Arial" charset="0"/>
              </a:rPr>
              <a:t> Network</a:t>
            </a:r>
            <a:endParaRPr lang="en-US" sz="3600" b="1" kern="1200" dirty="0">
              <a:solidFill>
                <a:srgbClr val="FFFFFF"/>
              </a:solidFill>
              <a:latin typeface="Arial"/>
              <a:ea typeface="+mn-ea"/>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621222" y="3210293"/>
            <a:ext cx="3372915" cy="1341987"/>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3600" b="1" dirty="0" smtClean="0">
                <a:solidFill>
                  <a:srgbClr val="FFFFFF"/>
                </a:solidFill>
                <a:latin typeface="Arial"/>
                <a:cs typeface="Arial" charset="0"/>
              </a:rPr>
              <a:t>Creating Security Risks</a:t>
            </a:r>
            <a:endParaRPr lang="en-US" sz="3600" kern="1200" dirty="0" smtClean="0">
              <a:solidFill>
                <a:srgbClr val="FFFFFF"/>
              </a:solidFill>
              <a:latin typeface="Arial"/>
              <a:cs typeface="Arial" charset="0"/>
            </a:endParaRP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4565654" y="1431087"/>
            <a:ext cx="3588937" cy="1140136"/>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3600" b="1" dirty="0" smtClean="0">
                <a:solidFill>
                  <a:srgbClr val="FFFFFF"/>
                </a:solidFill>
                <a:latin typeface="Arial"/>
                <a:cs typeface="Arial" charset="0"/>
              </a:rPr>
              <a:t>Overwhelming IT</a:t>
            </a:r>
            <a:endParaRPr lang="en-US" sz="3600" b="1" kern="1200" dirty="0">
              <a:solidFill>
                <a:srgbClr val="FFFFFF"/>
              </a:solidFill>
              <a:latin typeface="Arial"/>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914845" y="3108478"/>
            <a:ext cx="3239746" cy="1546914"/>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a:t>
            </a:r>
            <a:r>
              <a:rPr lang="en-US" sz="3600" b="1" dirty="0" smtClean="0">
                <a:solidFill>
                  <a:srgbClr val="FFFFFF"/>
                </a:solidFill>
                <a:latin typeface="Arial"/>
                <a:cs typeface="Arial" charset="0"/>
              </a:rPr>
              <a:t>Increasing Complexity</a:t>
            </a:r>
            <a:endParaRPr lang="en-US" sz="1600" kern="1200" dirty="0" smtClean="0">
              <a:solidFill>
                <a:srgbClr val="FFFFFF"/>
              </a:solidFill>
              <a:latin typeface="Arial"/>
              <a:ea typeface="+mn-ea"/>
              <a:cs typeface="Arial" charset="0"/>
            </a:endParaRPr>
          </a:p>
          <a:p>
            <a:pPr algn="ctr">
              <a:lnSpc>
                <a:spcPct val="95000"/>
              </a:lnSpc>
            </a:pPr>
            <a:endParaRPr lang="en-US" sz="1600" kern="1200" spc="-100" dirty="0">
              <a:solidFill>
                <a:srgbClr val="FFFFFF"/>
              </a:solidFill>
              <a:latin typeface="Arial"/>
              <a:ea typeface="+mn-ea"/>
            </a:endParaRPr>
          </a:p>
        </p:txBody>
      </p:sp>
      <p:grpSp>
        <p:nvGrpSpPr>
          <p:cNvPr id="50" name="Group 49"/>
          <p:cNvGrpSpPr/>
          <p:nvPr/>
        </p:nvGrpSpPr>
        <p:grpSpPr>
          <a:xfrm>
            <a:off x="3363657" y="2040482"/>
            <a:ext cx="2061146" cy="2061146"/>
            <a:chOff x="3529329" y="2040482"/>
            <a:chExt cx="2061146" cy="2061146"/>
          </a:xfrm>
        </p:grpSpPr>
        <p:sp>
          <p:nvSpPr>
            <p:cNvPr id="31" name="Oval 30"/>
            <p:cNvSpPr/>
            <p:nvPr/>
          </p:nvSpPr>
          <p:spPr>
            <a:xfrm>
              <a:off x="3529329"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7"/>
            <p:cNvGrpSpPr/>
            <p:nvPr/>
          </p:nvGrpSpPr>
          <p:grpSpPr>
            <a:xfrm>
              <a:off x="3948562" y="2497140"/>
              <a:ext cx="1230765" cy="1051446"/>
              <a:chOff x="2829358" y="1627112"/>
              <a:chExt cx="1566910" cy="1338616"/>
            </a:xfrm>
          </p:grpSpPr>
          <p:grpSp>
            <p:nvGrpSpPr>
              <p:cNvPr id="7"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grpSp>
    </p:spTree>
    <p:extLst>
      <p:ext uri="{BB962C8B-B14F-4D97-AF65-F5344CB8AC3E}">
        <p14:creationId xmlns="" xmlns:p14="http://schemas.microsoft.com/office/powerpoint/2010/main" val="8253110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808501" y="1330151"/>
            <a:ext cx="2965911" cy="1314030"/>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3600" b="1" dirty="0" smtClean="0">
                <a:solidFill>
                  <a:srgbClr val="FFFFFF"/>
                </a:solidFill>
                <a:latin typeface="Arial"/>
                <a:cs typeface="Arial" charset="0"/>
              </a:rPr>
              <a:t>Connect</a:t>
            </a:r>
          </a:p>
          <a:p>
            <a:pPr algn="ctr" defTabSz="814388" rtl="0" fontAlgn="base">
              <a:lnSpc>
                <a:spcPct val="95000"/>
              </a:lnSpc>
            </a:pPr>
            <a:r>
              <a:rPr lang="en-US" sz="2400" dirty="0">
                <a:solidFill>
                  <a:srgbClr val="FFFFFF"/>
                </a:solidFill>
                <a:latin typeface="Arial"/>
                <a:cs typeface="Arial" charset="0"/>
              </a:rPr>
              <a:t>w</a:t>
            </a:r>
            <a:r>
              <a:rPr lang="en-US" sz="2400" kern="1200" dirty="0" smtClean="0">
                <a:solidFill>
                  <a:srgbClr val="FFFFFF"/>
                </a:solidFill>
                <a:latin typeface="Arial"/>
                <a:cs typeface="Arial" charset="0"/>
              </a:rPr>
              <a:t>herever employees are</a:t>
            </a:r>
            <a:endParaRPr lang="en-US" sz="2400" kern="1200" dirty="0">
              <a:solidFill>
                <a:srgbClr val="FFFFFF"/>
              </a:solidFill>
              <a:latin typeface="Arial"/>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661237" y="3122577"/>
            <a:ext cx="3222772" cy="1517419"/>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3600" b="1" dirty="0" smtClean="0">
                <a:solidFill>
                  <a:srgbClr val="FFFFFF"/>
                </a:solidFill>
                <a:latin typeface="Arial"/>
                <a:cs typeface="Arial" charset="0"/>
              </a:rPr>
              <a:t>Enforce</a:t>
            </a:r>
            <a:r>
              <a:rPr lang="en-US" sz="4800" b="1" kern="1200" dirty="0">
                <a:solidFill>
                  <a:srgbClr val="FFFFFF"/>
                </a:solidFill>
                <a:latin typeface="Arial"/>
                <a:ea typeface="+mn-ea"/>
                <a:cs typeface="Arial" charset="0"/>
              </a:rPr>
              <a:t/>
            </a:r>
            <a:br>
              <a:rPr lang="en-US" sz="4800" b="1" kern="1200" dirty="0">
                <a:solidFill>
                  <a:srgbClr val="FFFFFF"/>
                </a:solidFill>
                <a:latin typeface="Arial"/>
                <a:ea typeface="+mn-ea"/>
                <a:cs typeface="Arial" charset="0"/>
              </a:rPr>
            </a:br>
            <a:r>
              <a:rPr lang="en-US" sz="2400" kern="1200" dirty="0" smtClean="0">
                <a:solidFill>
                  <a:srgbClr val="FFFFFF"/>
                </a:solidFill>
                <a:latin typeface="Arial"/>
                <a:ea typeface="+mn-ea"/>
                <a:cs typeface="Arial" charset="0"/>
              </a:rPr>
              <a:t>policy across all devices</a:t>
            </a: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118441" y="1344141"/>
            <a:ext cx="2684368" cy="1314030"/>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3600" b="1" dirty="0" smtClean="0">
                <a:solidFill>
                  <a:srgbClr val="FFFFFF"/>
                </a:solidFill>
                <a:latin typeface="Arial"/>
                <a:cs typeface="Arial" charset="0"/>
              </a:rPr>
              <a:t>Automate</a:t>
            </a:r>
          </a:p>
          <a:p>
            <a:pPr algn="ctr" defTabSz="814388" fontAlgn="base">
              <a:lnSpc>
                <a:spcPct val="95000"/>
              </a:lnSpc>
            </a:pPr>
            <a:r>
              <a:rPr lang="en-US" sz="2400" dirty="0">
                <a:solidFill>
                  <a:srgbClr val="FFFFFF"/>
                </a:solidFill>
                <a:latin typeface="Arial"/>
                <a:cs typeface="Arial" charset="0"/>
              </a:rPr>
              <a:t>a</a:t>
            </a:r>
            <a:r>
              <a:rPr lang="en-US" sz="2400" kern="1200" dirty="0" smtClean="0">
                <a:solidFill>
                  <a:srgbClr val="FFFFFF"/>
                </a:solidFill>
                <a:latin typeface="Arial"/>
                <a:cs typeface="Arial" charset="0"/>
              </a:rPr>
              <a:t>dding new devices</a:t>
            </a:r>
            <a:endParaRPr lang="en-US" sz="2400" kern="1200" dirty="0">
              <a:solidFill>
                <a:srgbClr val="FFFFFF"/>
              </a:solidFill>
              <a:latin typeface="Arial"/>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810462" y="3021788"/>
            <a:ext cx="3380945" cy="1720295"/>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a:t>
            </a:r>
            <a:r>
              <a:rPr lang="en-US" sz="3600" b="1" dirty="0" smtClean="0">
                <a:solidFill>
                  <a:srgbClr val="FFFFFF"/>
                </a:solidFill>
                <a:latin typeface="Arial"/>
                <a:cs typeface="Arial" charset="0"/>
              </a:rPr>
              <a:t>Manage</a:t>
            </a:r>
            <a:endParaRPr lang="en-US" sz="3600" b="1" dirty="0">
              <a:solidFill>
                <a:srgbClr val="FFFFFF"/>
              </a:solidFill>
              <a:latin typeface="Arial"/>
              <a:cs typeface="Arial" charset="0"/>
            </a:endParaRPr>
          </a:p>
          <a:p>
            <a:pPr algn="ctr">
              <a:lnSpc>
                <a:spcPct val="95000"/>
              </a:lnSpc>
            </a:pPr>
            <a:r>
              <a:rPr lang="en-US" sz="2400" dirty="0">
                <a:solidFill>
                  <a:srgbClr val="FFFFFF"/>
                </a:solidFill>
                <a:latin typeface="Arial"/>
                <a:cs typeface="Arial" charset="0"/>
              </a:rPr>
              <a:t>w</a:t>
            </a:r>
            <a:r>
              <a:rPr lang="en-US" sz="2400" dirty="0" smtClean="0">
                <a:solidFill>
                  <a:srgbClr val="FFFFFF"/>
                </a:solidFill>
                <a:latin typeface="Arial"/>
                <a:cs typeface="Arial" charset="0"/>
              </a:rPr>
              <a:t>ired, wireless, VPN, and identity</a:t>
            </a:r>
            <a:endParaRPr lang="en-US" sz="2400" kern="1200" dirty="0" smtClean="0">
              <a:solidFill>
                <a:srgbClr val="FFFFFF"/>
              </a:solidFill>
              <a:latin typeface="Arial"/>
              <a:cs typeface="Arial" charset="0"/>
            </a:endParaRPr>
          </a:p>
          <a:p>
            <a:pPr algn="ctr">
              <a:lnSpc>
                <a:spcPct val="95000"/>
              </a:lnSpc>
            </a:pPr>
            <a:endParaRPr lang="en-US" sz="1600" kern="1200" spc="-100" dirty="0">
              <a:solidFill>
                <a:srgbClr val="FFFFFF"/>
              </a:solidFill>
              <a:latin typeface="Arial"/>
              <a:ea typeface="+mn-ea"/>
            </a:endParaRPr>
          </a:p>
        </p:txBody>
      </p:sp>
      <p:sp>
        <p:nvSpPr>
          <p:cNvPr id="31" name="Oval 30"/>
          <p:cNvSpPr/>
          <p:nvPr/>
        </p:nvSpPr>
        <p:spPr>
          <a:xfrm>
            <a:off x="3363657"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6" name="Group 7"/>
          <p:cNvGrpSpPr/>
          <p:nvPr/>
        </p:nvGrpSpPr>
        <p:grpSpPr>
          <a:xfrm>
            <a:off x="3782890" y="2497140"/>
            <a:ext cx="1230765" cy="1051446"/>
            <a:chOff x="2829358" y="1627112"/>
            <a:chExt cx="1566910" cy="1338616"/>
          </a:xfrm>
        </p:grpSpPr>
        <p:grpSp>
          <p:nvGrpSpPr>
            <p:cNvPr id="7" name="Group 8"/>
            <p:cNvGrpSpPr/>
            <p:nvPr/>
          </p:nvGrpSpPr>
          <p:grpSpPr>
            <a:xfrm>
              <a:off x="2829358" y="1627112"/>
              <a:ext cx="473338" cy="1338616"/>
              <a:chOff x="5006316" y="1934223"/>
              <a:chExt cx="621819" cy="1737083"/>
            </a:xfrm>
            <a:gradFill>
              <a:gsLst>
                <a:gs pos="100000">
                  <a:schemeClr val="tx1">
                    <a:lumMod val="50000"/>
                  </a:schemeClr>
                </a:gs>
                <a:gs pos="46000">
                  <a:srgbClr val="BCCDD6">
                    <a:alpha val="65882"/>
                  </a:srgbClr>
                </a:gs>
                <a:gs pos="0">
                  <a:srgbClr val="C1D6D9"/>
                </a:gs>
              </a:gsLst>
              <a:lin ang="5400000" scaled="0"/>
            </a:gradFill>
            <a:effectLst>
              <a:outerShdw blurRad="177800" dist="12700" dir="2640000" sy="23000" kx="-1200000" algn="bl" rotWithShape="0">
                <a:prstClr val="black">
                  <a:alpha val="48000"/>
                </a:prstClr>
              </a:outerShdw>
            </a:effectLst>
            <a:scene3d>
              <a:camera prst="orthographicFront"/>
              <a:lightRig rig="threePt" dir="t"/>
            </a:scene3d>
          </p:grpSpPr>
          <p:sp>
            <p:nvSpPr>
              <p:cNvPr id="10" name="Freeform 52"/>
              <p:cNvSpPr>
                <a:spLocks/>
              </p:cNvSpPr>
              <p:nvPr/>
            </p:nvSpPr>
            <p:spPr bwMode="auto">
              <a:xfrm>
                <a:off x="5006316" y="2441708"/>
                <a:ext cx="621819" cy="1229598"/>
              </a:xfrm>
              <a:custGeom>
                <a:avLst/>
                <a:gdLst>
                  <a:gd name="T0" fmla="*/ 208 w 261"/>
                  <a:gd name="T1" fmla="*/ 9 h 515"/>
                  <a:gd name="T2" fmla="*/ 143 w 261"/>
                  <a:gd name="T3" fmla="*/ 0 h 515"/>
                  <a:gd name="T4" fmla="*/ 143 w 261"/>
                  <a:gd name="T5" fmla="*/ 0 h 515"/>
                  <a:gd name="T6" fmla="*/ 131 w 261"/>
                  <a:gd name="T7" fmla="*/ 0 h 515"/>
                  <a:gd name="T8" fmla="*/ 119 w 261"/>
                  <a:gd name="T9" fmla="*/ 0 h 515"/>
                  <a:gd name="T10" fmla="*/ 119 w 261"/>
                  <a:gd name="T11" fmla="*/ 0 h 515"/>
                  <a:gd name="T12" fmla="*/ 54 w 261"/>
                  <a:gd name="T13" fmla="*/ 9 h 515"/>
                  <a:gd name="T14" fmla="*/ 0 w 261"/>
                  <a:gd name="T15" fmla="*/ 58 h 515"/>
                  <a:gd name="T16" fmla="*/ 5 w 261"/>
                  <a:gd name="T17" fmla="*/ 173 h 515"/>
                  <a:gd name="T18" fmla="*/ 20 w 261"/>
                  <a:gd name="T19" fmla="*/ 275 h 515"/>
                  <a:gd name="T20" fmla="*/ 40 w 261"/>
                  <a:gd name="T21" fmla="*/ 299 h 515"/>
                  <a:gd name="T22" fmla="*/ 51 w 261"/>
                  <a:gd name="T23" fmla="*/ 392 h 515"/>
                  <a:gd name="T24" fmla="*/ 76 w 261"/>
                  <a:gd name="T25" fmla="*/ 515 h 515"/>
                  <a:gd name="T26" fmla="*/ 186 w 261"/>
                  <a:gd name="T27" fmla="*/ 515 h 515"/>
                  <a:gd name="T28" fmla="*/ 211 w 261"/>
                  <a:gd name="T29" fmla="*/ 392 h 515"/>
                  <a:gd name="T30" fmla="*/ 221 w 261"/>
                  <a:gd name="T31" fmla="*/ 299 h 515"/>
                  <a:gd name="T32" fmla="*/ 242 w 261"/>
                  <a:gd name="T33" fmla="*/ 275 h 515"/>
                  <a:gd name="T34" fmla="*/ 257 w 261"/>
                  <a:gd name="T35" fmla="*/ 173 h 515"/>
                  <a:gd name="T36" fmla="*/ 261 w 261"/>
                  <a:gd name="T37" fmla="*/ 58 h 515"/>
                  <a:gd name="T38" fmla="*/ 208 w 261"/>
                  <a:gd name="T39" fmla="*/ 9 h 5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515"/>
                  <a:gd name="T62" fmla="*/ 261 w 261"/>
                  <a:gd name="T63" fmla="*/ 515 h 5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515">
                    <a:moveTo>
                      <a:pt x="208" y="9"/>
                    </a:moveTo>
                    <a:cubicBezTo>
                      <a:pt x="189" y="3"/>
                      <a:pt x="162" y="1"/>
                      <a:pt x="143" y="0"/>
                    </a:cubicBezTo>
                    <a:cubicBezTo>
                      <a:pt x="143" y="0"/>
                      <a:pt x="143" y="0"/>
                      <a:pt x="143" y="0"/>
                    </a:cubicBezTo>
                    <a:cubicBezTo>
                      <a:pt x="143" y="0"/>
                      <a:pt x="138" y="0"/>
                      <a:pt x="131" y="0"/>
                    </a:cubicBezTo>
                    <a:cubicBezTo>
                      <a:pt x="124" y="0"/>
                      <a:pt x="119" y="0"/>
                      <a:pt x="119" y="0"/>
                    </a:cubicBezTo>
                    <a:cubicBezTo>
                      <a:pt x="119" y="0"/>
                      <a:pt x="119" y="0"/>
                      <a:pt x="119" y="0"/>
                    </a:cubicBezTo>
                    <a:cubicBezTo>
                      <a:pt x="100" y="1"/>
                      <a:pt x="73" y="3"/>
                      <a:pt x="54" y="9"/>
                    </a:cubicBezTo>
                    <a:cubicBezTo>
                      <a:pt x="14" y="22"/>
                      <a:pt x="0" y="38"/>
                      <a:pt x="0" y="58"/>
                    </a:cubicBezTo>
                    <a:cubicBezTo>
                      <a:pt x="0" y="58"/>
                      <a:pt x="0" y="118"/>
                      <a:pt x="5" y="173"/>
                    </a:cubicBezTo>
                    <a:cubicBezTo>
                      <a:pt x="9" y="228"/>
                      <a:pt x="20" y="275"/>
                      <a:pt x="20" y="275"/>
                    </a:cubicBezTo>
                    <a:cubicBezTo>
                      <a:pt x="40" y="299"/>
                      <a:pt x="40" y="299"/>
                      <a:pt x="40" y="299"/>
                    </a:cubicBezTo>
                    <a:cubicBezTo>
                      <a:pt x="40" y="299"/>
                      <a:pt x="43" y="323"/>
                      <a:pt x="51" y="392"/>
                    </a:cubicBezTo>
                    <a:cubicBezTo>
                      <a:pt x="58" y="462"/>
                      <a:pt x="76" y="515"/>
                      <a:pt x="76" y="515"/>
                    </a:cubicBezTo>
                    <a:cubicBezTo>
                      <a:pt x="186" y="515"/>
                      <a:pt x="186" y="515"/>
                      <a:pt x="186" y="515"/>
                    </a:cubicBezTo>
                    <a:cubicBezTo>
                      <a:pt x="186" y="515"/>
                      <a:pt x="204" y="462"/>
                      <a:pt x="211" y="392"/>
                    </a:cubicBezTo>
                    <a:cubicBezTo>
                      <a:pt x="218" y="323"/>
                      <a:pt x="221" y="299"/>
                      <a:pt x="221" y="299"/>
                    </a:cubicBezTo>
                    <a:cubicBezTo>
                      <a:pt x="242" y="275"/>
                      <a:pt x="242" y="275"/>
                      <a:pt x="242" y="275"/>
                    </a:cubicBezTo>
                    <a:cubicBezTo>
                      <a:pt x="242" y="275"/>
                      <a:pt x="252" y="228"/>
                      <a:pt x="257" y="173"/>
                    </a:cubicBezTo>
                    <a:cubicBezTo>
                      <a:pt x="261" y="118"/>
                      <a:pt x="261" y="58"/>
                      <a:pt x="261" y="58"/>
                    </a:cubicBezTo>
                    <a:cubicBezTo>
                      <a:pt x="261" y="38"/>
                      <a:pt x="248" y="22"/>
                      <a:pt x="208" y="9"/>
                    </a:cubicBezTo>
                    <a:close/>
                  </a:path>
                </a:pathLst>
              </a:custGeom>
              <a:grpFill/>
              <a:ln w="9525">
                <a:noFill/>
                <a:miter lim="800000"/>
                <a:headEnd/>
                <a:tailEnd/>
              </a:ln>
              <a:effectLst>
                <a:outerShdw blurRad="152400" dist="25400" dir="5400000" sx="90000" sy="-19000" rotWithShape="0">
                  <a:prstClr val="black">
                    <a:alpha val="15000"/>
                  </a:prstClr>
                </a:outerShdw>
              </a:effectLst>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sp>
            <p:nvSpPr>
              <p:cNvPr id="11" name="Oval 51"/>
              <p:cNvSpPr>
                <a:spLocks noChangeArrowheads="1"/>
              </p:cNvSpPr>
              <p:nvPr/>
            </p:nvSpPr>
            <p:spPr bwMode="auto">
              <a:xfrm>
                <a:off x="5082539" y="1934223"/>
                <a:ext cx="469373" cy="467368"/>
              </a:xfrm>
              <a:prstGeom prst="ellipse">
                <a:avLst/>
              </a:prstGeom>
              <a:grpFill/>
              <a:ln w="9525" algn="ctr">
                <a:noFill/>
                <a:miter lim="800000"/>
                <a:headEnd/>
                <a:tailEnd/>
              </a:ln>
              <a:sp3d extrusionH="241300">
                <a:bevelT w="31750" h="38100"/>
                <a:extrusionClr>
                  <a:schemeClr val="tx1"/>
                </a:extrusionClr>
              </a:sp3d>
            </p:spPr>
            <p:txBody>
              <a:bodyPr/>
              <a:lstStyle/>
              <a:p>
                <a:pPr algn="ctr" rtl="0" eaLnBrk="0" fontAlgn="base" hangingPunct="0">
                  <a:lnSpc>
                    <a:spcPct val="90000"/>
                  </a:lnSpc>
                  <a:spcBef>
                    <a:spcPct val="0"/>
                  </a:spcBef>
                  <a:spcAft>
                    <a:spcPct val="0"/>
                  </a:spcAft>
                  <a:defRPr/>
                </a:pPr>
                <a:endParaRPr lang="en-US" sz="2400" kern="1200" dirty="0">
                  <a:solidFill>
                    <a:srgbClr val="FFFFFF"/>
                  </a:solidFill>
                  <a:latin typeface="Arial" charset="0"/>
                  <a:ea typeface="+mn-ea"/>
                  <a:cs typeface="+mn-cs"/>
                </a:endParaRPr>
              </a:p>
            </p:txBody>
          </p:sp>
        </p:grpSp>
        <p:pic>
          <p:nvPicPr>
            <p:cNvPr id="1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3978" y="1781917"/>
              <a:ext cx="672290" cy="1151715"/>
            </a:xfrm>
            <a:prstGeom prst="rect">
              <a:avLst/>
            </a:prstGeom>
            <a:noFill/>
            <a:ln>
              <a:noFill/>
            </a:ln>
            <a:effectLst>
              <a:outerShdw blurRad="152400" dist="12700" dir="5400000" sx="90000" sy="-19000" rotWithShape="0">
                <a:prstClr val="black">
                  <a:alpha val="15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Heart 24"/>
            <p:cNvSpPr/>
            <p:nvPr/>
          </p:nvSpPr>
          <p:spPr bwMode="auto">
            <a:xfrm>
              <a:off x="3247462" y="2057844"/>
              <a:ext cx="632326" cy="599862"/>
            </a:xfrm>
            <a:prstGeom prst="heart">
              <a:avLst/>
            </a:prstGeom>
            <a:gradFill flip="none" rotWithShape="1">
              <a:gsLst>
                <a:gs pos="100000">
                  <a:srgbClr val="FF0000"/>
                </a:gs>
                <a:gs pos="0">
                  <a:srgbClr val="FF0066">
                    <a:alpha val="43000"/>
                  </a:srgbClr>
                </a:gs>
              </a:gsLst>
              <a:path path="circle">
                <a:fillToRect r="100000" b="100000"/>
              </a:path>
              <a:tileRect l="-100000" t="-100000"/>
            </a:gradFill>
            <a:ln w="12700" cap="flat">
              <a:noFill/>
              <a:prstDash val="solid"/>
              <a:miter lim="800000"/>
              <a:headEnd/>
              <a:tailEnd/>
            </a:ln>
            <a:scene3d>
              <a:camera prst="orthographicFront"/>
              <a:lightRig rig="threePt" dir="t"/>
            </a:scene3d>
            <a:sp3d prstMaterial="matte">
              <a:contourClr>
                <a:schemeClr val="accent1">
                  <a:lumMod val="20000"/>
                  <a:lumOff val="80000"/>
                </a:schemeClr>
              </a:contourClr>
            </a:sp3d>
          </p:spPr>
          <p:txBody>
            <a:bodyPr/>
            <a:lstStyle/>
            <a:p>
              <a:pPr algn="ctr" rtl="0" eaLnBrk="0" fontAlgn="base" hangingPunct="0">
                <a:lnSpc>
                  <a:spcPct val="90000"/>
                </a:lnSpc>
                <a:spcBef>
                  <a:spcPct val="0"/>
                </a:spcBef>
                <a:spcAft>
                  <a:spcPct val="0"/>
                </a:spcAft>
              </a:pPr>
              <a:endParaRPr lang="en-US" sz="2400" kern="1200" dirty="0">
                <a:solidFill>
                  <a:srgbClr val="FFFFFF"/>
                </a:solidFill>
                <a:latin typeface="Arial" charset="0"/>
                <a:ea typeface="+mn-ea"/>
                <a:cs typeface="+mn-cs"/>
              </a:endParaRPr>
            </a:p>
          </p:txBody>
        </p:sp>
      </p:grpSp>
      <p:sp>
        <p:nvSpPr>
          <p:cNvPr id="17" name="Rectangle 16"/>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Wired, </a:t>
            </a:r>
            <a:r>
              <a:rPr lang="en-US" sz="2800" b="1" dirty="0" err="1" smtClean="0">
                <a:solidFill>
                  <a:schemeClr val="accent4"/>
                </a:solidFill>
              </a:rPr>
              <a:t>Wireless,VPN</a:t>
            </a:r>
            <a:r>
              <a:rPr lang="en-US" sz="2800" b="1" dirty="0" smtClean="0">
                <a:solidFill>
                  <a:schemeClr val="accent4"/>
                </a:solidFill>
              </a:rPr>
              <a:t>, and Identity</a:t>
            </a:r>
          </a:p>
        </p:txBody>
      </p:sp>
      <p:sp>
        <p:nvSpPr>
          <p:cNvPr id="48" name="Rectangle 47"/>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“Single Pane of Glass” Management</a:t>
            </a:r>
          </a:p>
        </p:txBody>
      </p:sp>
      <p:sp>
        <p:nvSpPr>
          <p:cNvPr id="49" name="Rectangle 48"/>
          <p:cNvSpPr/>
          <p:nvPr/>
        </p:nvSpPr>
        <p:spPr>
          <a:xfrm>
            <a:off x="1381086" y="6133899"/>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Industry Leading Network Access Control</a:t>
            </a:r>
          </a:p>
        </p:txBody>
      </p:sp>
    </p:spTree>
    <p:extLst>
      <p:ext uri="{BB962C8B-B14F-4D97-AF65-F5344CB8AC3E}">
        <p14:creationId xmlns="" xmlns:p14="http://schemas.microsoft.com/office/powerpoint/2010/main" val="2091635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6" grpId="0"/>
      <p:bldP spid="1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522076"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p:txBody>
          <a:bodyPr/>
          <a:lstStyle/>
          <a:p>
            <a:r>
              <a:rPr lang="en-US" dirty="0" smtClean="0"/>
              <a:t>Cisco BYOD Smart Solution: In Detail</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621222"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8" name="Text Box 93"/>
          <p:cNvSpPr txBox="1">
            <a:spLocks noChangeArrowheads="1"/>
          </p:cNvSpPr>
          <p:nvPr/>
        </p:nvSpPr>
        <p:spPr bwMode="auto">
          <a:xfrm>
            <a:off x="808501" y="1330151"/>
            <a:ext cx="2965911" cy="1314030"/>
          </a:xfrm>
          <a:prstGeom prst="rect">
            <a:avLst/>
          </a:prstGeom>
          <a:noFill/>
          <a:ln w="9525" algn="ctr">
            <a:noFill/>
            <a:miter lim="800000"/>
            <a:headEnd/>
            <a:tailEnd/>
          </a:ln>
        </p:spPr>
        <p:txBody>
          <a:bodyPr wrap="square" lIns="82124" tIns="41061" rIns="82124" bIns="41061" anchor="ctr">
            <a:spAutoFit/>
          </a:bodyPr>
          <a:lstStyle/>
          <a:p>
            <a:pPr algn="ctr" defTabSz="814388" rtl="0" fontAlgn="base">
              <a:lnSpc>
                <a:spcPct val="95000"/>
              </a:lnSpc>
            </a:pPr>
            <a:r>
              <a:rPr lang="en-US" sz="3600" b="1" dirty="0" smtClean="0">
                <a:solidFill>
                  <a:srgbClr val="FFFFFF"/>
                </a:solidFill>
                <a:latin typeface="Arial"/>
                <a:cs typeface="Arial" charset="0"/>
              </a:rPr>
              <a:t>Connect</a:t>
            </a:r>
          </a:p>
          <a:p>
            <a:pPr algn="ctr" defTabSz="814388" rtl="0" fontAlgn="base">
              <a:lnSpc>
                <a:spcPct val="95000"/>
              </a:lnSpc>
            </a:pPr>
            <a:r>
              <a:rPr lang="en-US" sz="2400" dirty="0" smtClean="0">
                <a:solidFill>
                  <a:srgbClr val="FFFFFF"/>
                </a:solidFill>
                <a:latin typeface="Arial"/>
                <a:cs typeface="Arial" charset="0"/>
              </a:rPr>
              <a:t>Wireless LAN, Switching, VPN</a:t>
            </a:r>
            <a:endParaRPr lang="en-US" sz="2400" kern="1200" dirty="0">
              <a:solidFill>
                <a:srgbClr val="FFFFFF"/>
              </a:solidFill>
              <a:latin typeface="Arial"/>
              <a:cs typeface="Arial" charset="0"/>
            </a:endParaRPr>
          </a:p>
        </p:txBody>
      </p:sp>
      <p:sp>
        <p:nvSpPr>
          <p:cNvPr id="29" name="Rectangle 28"/>
          <p:cNvSpPr/>
          <p:nvPr/>
        </p:nvSpPr>
        <p:spPr>
          <a:xfrm flipV="1">
            <a:off x="621222"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19" name="Text Box 93"/>
          <p:cNvSpPr txBox="1">
            <a:spLocks noChangeArrowheads="1"/>
          </p:cNvSpPr>
          <p:nvPr/>
        </p:nvSpPr>
        <p:spPr bwMode="auto">
          <a:xfrm>
            <a:off x="661237" y="3122577"/>
            <a:ext cx="3222772" cy="1517419"/>
          </a:xfrm>
          <a:prstGeom prst="rect">
            <a:avLst/>
          </a:prstGeom>
          <a:noFill/>
          <a:ln w="9525" algn="ctr">
            <a:noFill/>
            <a:miter lim="800000"/>
            <a:headEnd/>
            <a:tailEnd/>
          </a:ln>
          <a:effectLst/>
        </p:spPr>
        <p:txBody>
          <a:bodyPr wrap="square" lIns="82124" tIns="41061" rIns="82124" bIns="41061" anchor="ctr">
            <a:spAutoFit/>
          </a:bodyPr>
          <a:lstStyle/>
          <a:p>
            <a:pPr algn="ctr" rtl="0">
              <a:lnSpc>
                <a:spcPct val="95000"/>
              </a:lnSpc>
            </a:pPr>
            <a:r>
              <a:rPr lang="en-US" sz="3600" b="1" dirty="0" smtClean="0">
                <a:solidFill>
                  <a:srgbClr val="FFFFFF"/>
                </a:solidFill>
                <a:latin typeface="Arial"/>
                <a:cs typeface="Arial" charset="0"/>
              </a:rPr>
              <a:t>Enforce</a:t>
            </a:r>
            <a:endParaRPr lang="en-US" sz="4800" b="1" kern="1200" dirty="0" smtClean="0">
              <a:solidFill>
                <a:srgbClr val="FFFFFF"/>
              </a:solidFill>
              <a:latin typeface="Arial"/>
              <a:ea typeface="+mn-ea"/>
              <a:cs typeface="Arial" charset="0"/>
            </a:endParaRPr>
          </a:p>
          <a:p>
            <a:pPr algn="ctr" rtl="0">
              <a:lnSpc>
                <a:spcPct val="95000"/>
              </a:lnSpc>
            </a:pPr>
            <a:r>
              <a:rPr lang="en-US" sz="2400" kern="1200" dirty="0" smtClean="0">
                <a:solidFill>
                  <a:srgbClr val="FFFFFF"/>
                </a:solidFill>
                <a:latin typeface="Arial"/>
                <a:ea typeface="+mn-ea"/>
                <a:cs typeface="Arial" charset="0"/>
              </a:rPr>
              <a:t>Identity Services Engine</a:t>
            </a:r>
          </a:p>
          <a:p>
            <a:pPr algn="ctr" rtl="0">
              <a:lnSpc>
                <a:spcPct val="95000"/>
              </a:lnSpc>
            </a:pPr>
            <a:endParaRPr lang="en-US" sz="1400" kern="1200" dirty="0">
              <a:solidFill>
                <a:srgbClr val="FFFFFF"/>
              </a:solidFill>
              <a:latin typeface="Arial"/>
              <a:ea typeface="+mn-ea"/>
              <a:cs typeface="Arial" charset="0"/>
            </a:endParaRPr>
          </a:p>
        </p:txBody>
      </p:sp>
      <p:sp>
        <p:nvSpPr>
          <p:cNvPr id="20" name="Rectangle 19"/>
          <p:cNvSpPr/>
          <p:nvPr/>
        </p:nvSpPr>
        <p:spPr>
          <a:xfrm>
            <a:off x="4565654" y="1349439"/>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2" name="Text Box 93"/>
          <p:cNvSpPr txBox="1">
            <a:spLocks noChangeArrowheads="1"/>
          </p:cNvSpPr>
          <p:nvPr/>
        </p:nvSpPr>
        <p:spPr bwMode="auto">
          <a:xfrm>
            <a:off x="5118441" y="1344141"/>
            <a:ext cx="2684368" cy="1314030"/>
          </a:xfrm>
          <a:prstGeom prst="rect">
            <a:avLst/>
          </a:prstGeom>
          <a:noFill/>
          <a:ln w="9525" algn="ctr">
            <a:noFill/>
            <a:miter lim="800000"/>
            <a:headEnd/>
            <a:tailEnd/>
          </a:ln>
        </p:spPr>
        <p:txBody>
          <a:bodyPr wrap="square" lIns="82124" tIns="41061" rIns="82124" bIns="41061" anchor="ctr">
            <a:spAutoFit/>
          </a:bodyPr>
          <a:lstStyle/>
          <a:p>
            <a:pPr algn="ctr" defTabSz="814388" fontAlgn="base">
              <a:lnSpc>
                <a:spcPct val="95000"/>
              </a:lnSpc>
            </a:pPr>
            <a:r>
              <a:rPr lang="en-US" sz="3600" b="1" dirty="0" smtClean="0">
                <a:solidFill>
                  <a:srgbClr val="FFFFFF"/>
                </a:solidFill>
                <a:latin typeface="Arial"/>
                <a:cs typeface="Arial" charset="0"/>
              </a:rPr>
              <a:t>Automate</a:t>
            </a:r>
          </a:p>
          <a:p>
            <a:pPr algn="ctr" defTabSz="814388" fontAlgn="base">
              <a:lnSpc>
                <a:spcPct val="95000"/>
              </a:lnSpc>
            </a:pPr>
            <a:r>
              <a:rPr lang="en-US" sz="2400" dirty="0" smtClean="0">
                <a:solidFill>
                  <a:srgbClr val="FFFFFF"/>
                </a:solidFill>
                <a:latin typeface="Arial"/>
                <a:cs typeface="Arial" charset="0"/>
              </a:rPr>
              <a:t>Identity Services Engine*</a:t>
            </a:r>
            <a:endParaRPr lang="en-US" sz="2400" kern="1200" dirty="0">
              <a:solidFill>
                <a:srgbClr val="FFFFFF"/>
              </a:solidFill>
              <a:latin typeface="Arial"/>
            </a:endParaRPr>
          </a:p>
        </p:txBody>
      </p:sp>
      <p:sp>
        <p:nvSpPr>
          <p:cNvPr id="30" name="Rectangle 29"/>
          <p:cNvSpPr/>
          <p:nvPr/>
        </p:nvSpPr>
        <p:spPr>
          <a:xfrm flipV="1">
            <a:off x="4565654" y="3169286"/>
            <a:ext cx="3588937" cy="1446638"/>
          </a:xfrm>
          <a:prstGeom prst="rect">
            <a:avLst/>
          </a:prstGeom>
          <a:gradFill flip="none" rotWithShape="1">
            <a:gsLst>
              <a:gs pos="0">
                <a:schemeClr val="tx2">
                  <a:lumMod val="50000"/>
                </a:schemeClr>
              </a:gs>
              <a:gs pos="100000">
                <a:schemeClr val="bg2">
                  <a:lumMod val="50000"/>
                </a:schemeClr>
              </a:gs>
            </a:gsLst>
            <a:lin ang="5160000" scaled="0"/>
            <a:tileRect/>
          </a:gradFill>
          <a:ln>
            <a:noFill/>
          </a:ln>
          <a:effectLst>
            <a:outerShdw blurRad="76200" dist="50800" dir="5400000" algn="ctr" rotWithShape="0">
              <a:srgbClr val="000000">
                <a:alpha val="27000"/>
              </a:srgb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6" name="Text Box 93"/>
          <p:cNvSpPr txBox="1">
            <a:spLocks noChangeArrowheads="1"/>
          </p:cNvSpPr>
          <p:nvPr/>
        </p:nvSpPr>
        <p:spPr bwMode="auto">
          <a:xfrm>
            <a:off x="4810462" y="3020762"/>
            <a:ext cx="3380945" cy="1722347"/>
          </a:xfrm>
          <a:prstGeom prst="rect">
            <a:avLst/>
          </a:prstGeom>
          <a:noFill/>
          <a:ln w="9525" algn="ctr">
            <a:noFill/>
            <a:miter lim="800000"/>
            <a:headEnd/>
            <a:tailEnd/>
          </a:ln>
          <a:effectLst/>
        </p:spPr>
        <p:txBody>
          <a:bodyPr wrap="square" lIns="82124" tIns="41061" rIns="82124" bIns="41061" anchor="ctr">
            <a:spAutoFit/>
          </a:bodyPr>
          <a:lstStyle/>
          <a:p>
            <a:pPr algn="ctr" defTabSz="814388" fontAlgn="base">
              <a:lnSpc>
                <a:spcPct val="95000"/>
              </a:lnSpc>
            </a:pPr>
            <a:r>
              <a:rPr lang="en-US" sz="4800" b="1" dirty="0">
                <a:solidFill>
                  <a:srgbClr val="FFFFFF"/>
                </a:solidFill>
                <a:latin typeface="Arial"/>
                <a:cs typeface="Arial" charset="0"/>
              </a:rPr>
              <a:t> </a:t>
            </a:r>
            <a:r>
              <a:rPr lang="en-US" sz="3600" b="1" dirty="0" smtClean="0">
                <a:solidFill>
                  <a:srgbClr val="FFFFFF"/>
                </a:solidFill>
                <a:latin typeface="Arial"/>
                <a:cs typeface="Arial" charset="0"/>
              </a:rPr>
              <a:t>Manage</a:t>
            </a:r>
            <a:endParaRPr lang="en-US" sz="3600" b="1" dirty="0">
              <a:solidFill>
                <a:srgbClr val="FFFFFF"/>
              </a:solidFill>
              <a:latin typeface="Arial"/>
              <a:cs typeface="Arial" charset="0"/>
            </a:endParaRPr>
          </a:p>
          <a:p>
            <a:pPr algn="ctr">
              <a:lnSpc>
                <a:spcPct val="95000"/>
              </a:lnSpc>
            </a:pPr>
            <a:r>
              <a:rPr lang="en-US" sz="2400" dirty="0" smtClean="0">
                <a:solidFill>
                  <a:srgbClr val="FFFFFF"/>
                </a:solidFill>
                <a:latin typeface="Arial"/>
                <a:cs typeface="Arial" charset="0"/>
              </a:rPr>
              <a:t>Cisco Prime Infrastructure</a:t>
            </a:r>
            <a:endParaRPr lang="en-US" sz="2400" kern="1200" dirty="0" smtClean="0">
              <a:solidFill>
                <a:srgbClr val="FFFFFF"/>
              </a:solidFill>
              <a:latin typeface="Arial"/>
              <a:cs typeface="Arial" charset="0"/>
            </a:endParaRPr>
          </a:p>
          <a:p>
            <a:pPr algn="ctr">
              <a:lnSpc>
                <a:spcPct val="95000"/>
              </a:lnSpc>
            </a:pPr>
            <a:endParaRPr lang="en-US" sz="1600" kern="1200" spc="-100" dirty="0">
              <a:solidFill>
                <a:srgbClr val="FFFFFF"/>
              </a:solidFill>
              <a:latin typeface="Arial"/>
              <a:ea typeface="+mn-ea"/>
            </a:endParaRPr>
          </a:p>
        </p:txBody>
      </p:sp>
      <p:sp>
        <p:nvSpPr>
          <p:cNvPr id="31" name="Oval 30"/>
          <p:cNvSpPr/>
          <p:nvPr/>
        </p:nvSpPr>
        <p:spPr>
          <a:xfrm>
            <a:off x="3363657" y="2040482"/>
            <a:ext cx="2061146" cy="2061146"/>
          </a:xfrm>
          <a:prstGeom prst="ellipse">
            <a:avLst/>
          </a:prstGeom>
          <a:solidFill>
            <a:schemeClr val="tx1"/>
          </a:solidFill>
          <a:ln w="34925">
            <a:gradFill>
              <a:gsLst>
                <a:gs pos="0">
                  <a:schemeClr val="tx2"/>
                </a:gs>
                <a:gs pos="50000">
                  <a:schemeClr val="bg2">
                    <a:lumMod val="75000"/>
                  </a:schemeClr>
                </a:gs>
                <a:gs pos="100000">
                  <a:schemeClr val="tx2">
                    <a:lumMod val="7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rgbClr val="212227"/>
                </a:solidFill>
              </a:rPr>
              <a:t>Number of Users</a:t>
            </a:r>
          </a:p>
          <a:p>
            <a:pPr algn="ctr"/>
            <a:r>
              <a:rPr lang="en-US" dirty="0" smtClean="0">
                <a:solidFill>
                  <a:srgbClr val="212227"/>
                </a:solidFill>
              </a:rPr>
              <a:t>&lt; 250</a:t>
            </a:r>
          </a:p>
          <a:p>
            <a:pPr algn="ctr"/>
            <a:r>
              <a:rPr lang="en-US" dirty="0" smtClean="0">
                <a:solidFill>
                  <a:srgbClr val="212227"/>
                </a:solidFill>
              </a:rPr>
              <a:t>250–1,000</a:t>
            </a:r>
          </a:p>
          <a:p>
            <a:pPr algn="ctr"/>
            <a:r>
              <a:rPr lang="en-US" dirty="0" smtClean="0">
                <a:solidFill>
                  <a:srgbClr val="212227"/>
                </a:solidFill>
              </a:rPr>
              <a:t>1,000–2,500</a:t>
            </a:r>
          </a:p>
        </p:txBody>
      </p:sp>
      <p:sp>
        <p:nvSpPr>
          <p:cNvPr id="2" name="TextBox 1"/>
          <p:cNvSpPr txBox="1"/>
          <p:nvPr/>
        </p:nvSpPr>
        <p:spPr>
          <a:xfrm>
            <a:off x="621222" y="6402943"/>
            <a:ext cx="6317617" cy="369332"/>
          </a:xfrm>
          <a:prstGeom prst="rect">
            <a:avLst/>
          </a:prstGeom>
          <a:noFill/>
        </p:spPr>
        <p:txBody>
          <a:bodyPr wrap="none" rtlCol="0">
            <a:spAutoFit/>
          </a:bodyPr>
          <a:lstStyle/>
          <a:p>
            <a:r>
              <a:rPr lang="en-US" dirty="0" smtClean="0"/>
              <a:t>* NOTE: Automated device on-boarding requires ISE 1.1MR</a:t>
            </a:r>
            <a:endParaRPr lang="en-US" dirty="0"/>
          </a:p>
        </p:txBody>
      </p:sp>
      <p:sp>
        <p:nvSpPr>
          <p:cNvPr id="33" name="Rectangle 32"/>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Unique Configurations for Different Sizes</a:t>
            </a:r>
          </a:p>
        </p:txBody>
      </p:sp>
      <p:sp>
        <p:nvSpPr>
          <p:cNvPr id="34" name="Rectangle 33"/>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Validated with Smart Business Architecture</a:t>
            </a:r>
          </a:p>
        </p:txBody>
      </p:sp>
    </p:spTree>
    <p:extLst>
      <p:ext uri="{BB962C8B-B14F-4D97-AF65-F5344CB8AC3E}">
        <p14:creationId xmlns="" xmlns:p14="http://schemas.microsoft.com/office/powerpoint/2010/main" val="1361816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left)">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wipe(left)">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wipe(left)">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nodeType="with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left)">
                                      <p:cBhvr>
                                        <p:cTn id="34" dur="500"/>
                                        <p:tgtEl>
                                          <p:spTgt spid="31">
                                            <p:txEl>
                                              <p:pRg st="0" end="0"/>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wipe(left)">
                                      <p:cBhvr>
                                        <p:cTn id="37" dur="500"/>
                                        <p:tgtEl>
                                          <p:spTgt spid="31">
                                            <p:txEl>
                                              <p:pRg st="1" end="1"/>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1">
                                            <p:txEl>
                                              <p:pRg st="2" end="2"/>
                                            </p:txEl>
                                          </p:spTgt>
                                        </p:tgtEl>
                                        <p:attrNameLst>
                                          <p:attrName>style.visibility</p:attrName>
                                        </p:attrNameLst>
                                      </p:cBhvr>
                                      <p:to>
                                        <p:strVal val="visible"/>
                                      </p:to>
                                    </p:set>
                                    <p:animEffect transition="in" filter="wipe(left)">
                                      <p:cBhvr>
                                        <p:cTn id="40" dur="500"/>
                                        <p:tgtEl>
                                          <p:spTgt spid="31">
                                            <p:txEl>
                                              <p:pRg st="2" end="2"/>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1">
                                            <p:txEl>
                                              <p:pRg st="3" end="3"/>
                                            </p:txEl>
                                          </p:spTgt>
                                        </p:tgtEl>
                                        <p:attrNameLst>
                                          <p:attrName>style.visibility</p:attrName>
                                        </p:attrNameLst>
                                      </p:cBhvr>
                                      <p:to>
                                        <p:strVal val="visible"/>
                                      </p:to>
                                    </p:set>
                                    <p:animEffect transition="in" filter="wipe(left)">
                                      <p:cBhvr>
                                        <p:cTn id="43" dur="500"/>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83545" y="3257549"/>
            <a:ext cx="10711090" cy="2887345"/>
          </a:xfrm>
          <a:prstGeom prst="ellipse">
            <a:avLst/>
          </a:prstGeom>
          <a:gradFill flip="none" rotWithShape="1">
            <a:gsLst>
              <a:gs pos="0">
                <a:schemeClr val="accent2">
                  <a:alpha val="50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Rectangle 23"/>
          <p:cNvSpPr/>
          <p:nvPr/>
        </p:nvSpPr>
        <p:spPr>
          <a:xfrm>
            <a:off x="0" y="447675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Oval 26"/>
          <p:cNvSpPr/>
          <p:nvPr/>
        </p:nvSpPr>
        <p:spPr>
          <a:xfrm>
            <a:off x="-1189038" y="4410075"/>
            <a:ext cx="11480049" cy="142875"/>
          </a:xfrm>
          <a:prstGeom prst="ellipse">
            <a:avLst/>
          </a:prstGeom>
          <a:gradFill flip="none" rotWithShape="1">
            <a:gsLst>
              <a:gs pos="0">
                <a:schemeClr val="tx2">
                  <a:alpha val="37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Oval 27"/>
          <p:cNvSpPr/>
          <p:nvPr/>
        </p:nvSpPr>
        <p:spPr>
          <a:xfrm>
            <a:off x="-74612" y="1593105"/>
            <a:ext cx="9293225" cy="6079490"/>
          </a:xfrm>
          <a:prstGeom prst="ellipse">
            <a:avLst/>
          </a:prstGeom>
          <a:gradFill flip="none" rotWithShape="1">
            <a:gsLst>
              <a:gs pos="0">
                <a:schemeClr val="tx2">
                  <a:alpha val="52000"/>
                </a:scheme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Title 14"/>
          <p:cNvSpPr>
            <a:spLocks noGrp="1"/>
          </p:cNvSpPr>
          <p:nvPr>
            <p:ph type="title"/>
          </p:nvPr>
        </p:nvSpPr>
        <p:spPr>
          <a:xfrm>
            <a:off x="229702" y="274320"/>
            <a:ext cx="8988911" cy="838200"/>
          </a:xfrm>
        </p:spPr>
        <p:txBody>
          <a:bodyPr/>
          <a:lstStyle/>
          <a:p>
            <a:r>
              <a:rPr lang="en-US" dirty="0" smtClean="0"/>
              <a:t>Cisco BYOD Smart Solution: Wireless Access</a:t>
            </a:r>
            <a:endParaRPr lang="en-US" dirty="0"/>
          </a:p>
        </p:txBody>
      </p:sp>
      <p:sp>
        <p:nvSpPr>
          <p:cNvPr id="5" name="Text Placeholder 4"/>
          <p:cNvSpPr>
            <a:spLocks noGrp="1"/>
          </p:cNvSpPr>
          <p:nvPr>
            <p:ph type="body" sz="quarter" idx="11"/>
          </p:nvPr>
        </p:nvSpPr>
        <p:spPr/>
        <p:txBody>
          <a:bodyPr/>
          <a:lstStyle/>
          <a:p>
            <a:r>
              <a:rPr lang="en-US" dirty="0" smtClean="0"/>
              <a:t>Most employee owned devices will connect with Wi-Fi</a:t>
            </a:r>
            <a:endParaRPr lang="en-US" dirty="0"/>
          </a:p>
        </p:txBody>
      </p:sp>
      <p:sp>
        <p:nvSpPr>
          <p:cNvPr id="32" name="Rectangle 31"/>
          <p:cNvSpPr/>
          <p:nvPr/>
        </p:nvSpPr>
        <p:spPr>
          <a:xfrm>
            <a:off x="23544" y="4518720"/>
            <a:ext cx="9144000" cy="2295525"/>
          </a:xfrm>
          <a:prstGeom prst="rect">
            <a:avLst/>
          </a:prstGeom>
          <a:solidFill>
            <a:srgbClr val="000000">
              <a:alpha val="55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9" name="Group 8"/>
          <p:cNvGrpSpPr/>
          <p:nvPr/>
        </p:nvGrpSpPr>
        <p:grpSpPr>
          <a:xfrm>
            <a:off x="1938493" y="1551878"/>
            <a:ext cx="5149977" cy="3588961"/>
            <a:chOff x="1938493" y="1551878"/>
            <a:chExt cx="5149977" cy="3588961"/>
          </a:xfrm>
        </p:grpSpPr>
        <p:grpSp>
          <p:nvGrpSpPr>
            <p:cNvPr id="7" name="Group 6"/>
            <p:cNvGrpSpPr/>
            <p:nvPr/>
          </p:nvGrpSpPr>
          <p:grpSpPr>
            <a:xfrm>
              <a:off x="1938493" y="1556429"/>
              <a:ext cx="1601003" cy="3515341"/>
              <a:chOff x="1938493" y="1556429"/>
              <a:chExt cx="1601003" cy="3515341"/>
            </a:xfrm>
          </p:grpSpPr>
          <p:sp>
            <p:nvSpPr>
              <p:cNvPr id="25" name="Rectangle 24"/>
              <p:cNvSpPr/>
              <p:nvPr/>
            </p:nvSpPr>
            <p:spPr>
              <a:xfrm>
                <a:off x="1944694" y="1611736"/>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39" name="Round Same Side Corner Rectangle 38"/>
              <p:cNvSpPr/>
              <p:nvPr/>
            </p:nvSpPr>
            <p:spPr>
              <a:xfrm>
                <a:off x="1938493" y="1556429"/>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40" name="TextBox 39"/>
              <p:cNvSpPr txBox="1"/>
              <p:nvPr/>
            </p:nvSpPr>
            <p:spPr>
              <a:xfrm>
                <a:off x="1964653" y="1661556"/>
                <a:ext cx="1569996"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a:solidFill>
                      <a:srgbClr val="FFFFFF"/>
                    </a:solidFill>
                    <a:effectLst>
                      <a:outerShdw blurRad="38100" dist="12700" dir="5400000" algn="t" rotWithShape="0">
                        <a:prstClr val="black">
                          <a:alpha val="30000"/>
                        </a:prstClr>
                      </a:outerShdw>
                    </a:effectLst>
                    <a:latin typeface="Arial"/>
                    <a:ea typeface="+mn-ea"/>
                    <a:cs typeface="+mn-cs"/>
                  </a:rPr>
                  <a:t>ClientLink 2.0</a:t>
                </a:r>
              </a:p>
            </p:txBody>
          </p:sp>
          <p:pic>
            <p:nvPicPr>
              <p:cNvPr id="47" name="Picture 46" descr="clientlink.png"/>
              <p:cNvPicPr>
                <a:picLocks noChangeAspect="1"/>
              </p:cNvPicPr>
              <p:nvPr/>
            </p:nvPicPr>
            <p:blipFill>
              <a:blip r:embed="rId3" cstate="print"/>
              <a:stretch>
                <a:fillRect/>
              </a:stretch>
            </p:blipFill>
            <p:spPr>
              <a:xfrm>
                <a:off x="2283939" y="2078505"/>
                <a:ext cx="1014153" cy="682221"/>
              </a:xfrm>
              <a:prstGeom prst="rect">
                <a:avLst/>
              </a:prstGeom>
              <a:ln>
                <a:noFill/>
              </a:ln>
              <a:effectLst>
                <a:outerShdw blurRad="190500" dist="38100" dir="5400000" algn="tl" rotWithShape="0">
                  <a:srgbClr val="333333">
                    <a:alpha val="53000"/>
                  </a:srgbClr>
                </a:outerShdw>
              </a:effectLst>
            </p:spPr>
          </p:pic>
          <p:grpSp>
            <p:nvGrpSpPr>
              <p:cNvPr id="51" name="Group 87"/>
              <p:cNvGrpSpPr/>
              <p:nvPr/>
            </p:nvGrpSpPr>
            <p:grpSpPr>
              <a:xfrm>
                <a:off x="1938493" y="2008938"/>
                <a:ext cx="1599217" cy="45719"/>
                <a:chOff x="7087711" y="3203216"/>
                <a:chExt cx="505822" cy="500910"/>
              </a:xfrm>
              <a:effectLst>
                <a:outerShdw blurRad="25400" dist="12700" dir="5400000" algn="t" rotWithShape="0">
                  <a:prstClr val="black">
                    <a:alpha val="20000"/>
                  </a:prstClr>
                </a:outerShdw>
              </a:effectLst>
            </p:grpSpPr>
            <p:sp>
              <p:nvSpPr>
                <p:cNvPr id="52"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53"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67" name="Text Placeholder 2"/>
              <p:cNvSpPr txBox="1">
                <a:spLocks/>
              </p:cNvSpPr>
              <p:nvPr/>
            </p:nvSpPr>
            <p:spPr>
              <a:xfrm>
                <a:off x="1957774" y="2680669"/>
                <a:ext cx="1581722"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800" dirty="0">
                    <a:solidFill>
                      <a:schemeClr val="tx1"/>
                    </a:solidFill>
                    <a:latin typeface="Arial"/>
                  </a:rPr>
                  <a:t>Improved Performance</a:t>
                </a:r>
              </a:p>
              <a:p>
                <a:pPr marL="0" lvl="1" algn="ctr">
                  <a:spcBef>
                    <a:spcPts val="1480"/>
                  </a:spcBef>
                  <a:buClr>
                    <a:srgbClr val="277EFD"/>
                  </a:buClr>
                </a:pPr>
                <a:r>
                  <a:rPr sz="1400" dirty="0">
                    <a:solidFill>
                      <a:schemeClr val="tx1"/>
                    </a:solidFill>
                    <a:latin typeface="Arial"/>
                  </a:rPr>
                  <a:t>Proactive and automatic </a:t>
                </a:r>
                <a:r>
                  <a:rPr sz="1400" dirty="0" smtClean="0">
                    <a:solidFill>
                      <a:schemeClr val="tx1"/>
                    </a:solidFill>
                    <a:latin typeface="Arial"/>
                  </a:rPr>
                  <a:t>beam</a:t>
                </a:r>
                <a:br>
                  <a:rPr sz="1400" dirty="0" smtClean="0">
                    <a:solidFill>
                      <a:schemeClr val="tx1"/>
                    </a:solidFill>
                    <a:latin typeface="Arial"/>
                  </a:rPr>
                </a:br>
                <a:r>
                  <a:rPr sz="1400" dirty="0" smtClean="0">
                    <a:solidFill>
                      <a:schemeClr val="tx1"/>
                    </a:solidFill>
                    <a:latin typeface="Arial"/>
                  </a:rPr>
                  <a:t>forming </a:t>
                </a:r>
                <a:r>
                  <a:rPr sz="1400" dirty="0">
                    <a:solidFill>
                      <a:schemeClr val="tx1"/>
                    </a:solidFill>
                    <a:latin typeface="Arial"/>
                  </a:rPr>
                  <a:t>for 802.11n and legacy clients</a:t>
                </a:r>
              </a:p>
            </p:txBody>
          </p:sp>
        </p:grpSp>
        <p:grpSp>
          <p:nvGrpSpPr>
            <p:cNvPr id="8" name="Group 7"/>
            <p:cNvGrpSpPr/>
            <p:nvPr/>
          </p:nvGrpSpPr>
          <p:grpSpPr>
            <a:xfrm>
              <a:off x="3539496" y="1551878"/>
              <a:ext cx="3548974" cy="3588961"/>
              <a:chOff x="3539496" y="1551878"/>
              <a:chExt cx="3548974" cy="3588961"/>
            </a:xfrm>
          </p:grpSpPr>
          <p:sp>
            <p:nvSpPr>
              <p:cNvPr id="21" name="Rectangle 20"/>
              <p:cNvSpPr/>
              <p:nvPr/>
            </p:nvSpPr>
            <p:spPr>
              <a:xfrm>
                <a:off x="5384988" y="1607185"/>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35" name="Rectangle 34"/>
              <p:cNvSpPr/>
              <p:nvPr/>
            </p:nvSpPr>
            <p:spPr>
              <a:xfrm>
                <a:off x="3657478" y="1611736"/>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37" name="Round Same Side Corner Rectangle 36"/>
              <p:cNvSpPr/>
              <p:nvPr/>
            </p:nvSpPr>
            <p:spPr>
              <a:xfrm>
                <a:off x="5384988" y="1551878"/>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38" name="TextBox 37"/>
              <p:cNvSpPr txBox="1"/>
              <p:nvPr/>
            </p:nvSpPr>
            <p:spPr>
              <a:xfrm>
                <a:off x="5411148" y="1657005"/>
                <a:ext cx="1569996" cy="265457"/>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a:solidFill>
                      <a:srgbClr val="FFFFFF"/>
                    </a:solidFill>
                    <a:effectLst>
                      <a:outerShdw blurRad="38100" dist="12700" dir="5400000" algn="t" rotWithShape="0">
                        <a:prstClr val="black">
                          <a:alpha val="30000"/>
                        </a:prstClr>
                      </a:outerShdw>
                    </a:effectLst>
                    <a:latin typeface="Arial"/>
                    <a:ea typeface="+mn-ea"/>
                    <a:cs typeface="+mn-cs"/>
                  </a:rPr>
                  <a:t>CleanAir</a:t>
                </a:r>
              </a:p>
            </p:txBody>
          </p:sp>
          <p:sp>
            <p:nvSpPr>
              <p:cNvPr id="41" name="Round Same Side Corner Rectangle 40"/>
              <p:cNvSpPr/>
              <p:nvPr/>
            </p:nvSpPr>
            <p:spPr>
              <a:xfrm>
                <a:off x="3652855" y="1556429"/>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42" name="TextBox 41"/>
              <p:cNvSpPr txBox="1"/>
              <p:nvPr/>
            </p:nvSpPr>
            <p:spPr>
              <a:xfrm>
                <a:off x="3679015" y="1661556"/>
                <a:ext cx="1569996" cy="265457"/>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a:solidFill>
                      <a:srgbClr val="FFFFFF"/>
                    </a:solidFill>
                    <a:effectLst>
                      <a:outerShdw blurRad="38100" dist="12700" dir="5400000" algn="t" rotWithShape="0">
                        <a:prstClr val="black">
                          <a:alpha val="30000"/>
                        </a:prstClr>
                      </a:outerShdw>
                    </a:effectLst>
                    <a:latin typeface="Arial"/>
                    <a:ea typeface="+mn-ea"/>
                    <a:cs typeface="+mn-cs"/>
                  </a:rPr>
                  <a:t>VideoStream</a:t>
                </a:r>
              </a:p>
            </p:txBody>
          </p:sp>
          <p:pic>
            <p:nvPicPr>
              <p:cNvPr id="43" name="Picture 42" descr="cleanair.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17000"/>
                        </a14:imgEffect>
                      </a14:imgLayer>
                    </a14:imgProps>
                  </a:ext>
                </a:extLst>
              </a:blip>
              <a:stretch>
                <a:fillRect/>
              </a:stretch>
            </p:blipFill>
            <p:spPr>
              <a:xfrm>
                <a:off x="5983001" y="2193641"/>
                <a:ext cx="504895" cy="619565"/>
              </a:xfrm>
              <a:prstGeom prst="rect">
                <a:avLst/>
              </a:prstGeom>
              <a:ln>
                <a:noFill/>
              </a:ln>
              <a:effectLst>
                <a:outerShdw blurRad="190500" dist="38100" dir="5400000" algn="tl" rotWithShape="0">
                  <a:srgbClr val="333333">
                    <a:alpha val="53000"/>
                  </a:srgbClr>
                </a:outerShdw>
              </a:effectLst>
            </p:spPr>
          </p:pic>
          <p:grpSp>
            <p:nvGrpSpPr>
              <p:cNvPr id="48" name="Group 84"/>
              <p:cNvGrpSpPr/>
              <p:nvPr/>
            </p:nvGrpSpPr>
            <p:grpSpPr>
              <a:xfrm>
                <a:off x="5384988" y="2002006"/>
                <a:ext cx="1599217" cy="45719"/>
                <a:chOff x="7087711" y="3203216"/>
                <a:chExt cx="505822" cy="500910"/>
              </a:xfrm>
              <a:effectLst>
                <a:outerShdw blurRad="25400" dist="12700" dir="5400000" algn="t" rotWithShape="0">
                  <a:prstClr val="black">
                    <a:alpha val="20000"/>
                  </a:prstClr>
                </a:outerShdw>
              </a:effectLst>
            </p:grpSpPr>
            <p:sp>
              <p:nvSpPr>
                <p:cNvPr id="49"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50"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grpSp>
            <p:nvGrpSpPr>
              <p:cNvPr id="54" name="Group 90"/>
              <p:cNvGrpSpPr/>
              <p:nvPr/>
            </p:nvGrpSpPr>
            <p:grpSpPr>
              <a:xfrm>
                <a:off x="3652855" y="2006557"/>
                <a:ext cx="1599217" cy="45719"/>
                <a:chOff x="7087711" y="3203216"/>
                <a:chExt cx="505822" cy="500910"/>
              </a:xfrm>
              <a:effectLst>
                <a:outerShdw blurRad="25400" dist="12700" dir="5400000" algn="t" rotWithShape="0">
                  <a:prstClr val="black">
                    <a:alpha val="20000"/>
                  </a:prstClr>
                </a:outerShdw>
              </a:effectLst>
            </p:grpSpPr>
            <p:sp>
              <p:nvSpPr>
                <p:cNvPr id="5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5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grpSp>
            <p:nvGrpSpPr>
              <p:cNvPr id="60" name="Group 144"/>
              <p:cNvGrpSpPr>
                <a:grpSpLocks/>
              </p:cNvGrpSpPr>
              <p:nvPr/>
            </p:nvGrpSpPr>
            <p:grpSpPr bwMode="auto">
              <a:xfrm>
                <a:off x="4221215" y="2219412"/>
                <a:ext cx="570398" cy="460778"/>
                <a:chOff x="0" y="0"/>
                <a:chExt cx="695" cy="503"/>
              </a:xfrm>
              <a:solidFill>
                <a:schemeClr val="tx2">
                  <a:lumMod val="75000"/>
                </a:schemeClr>
              </a:solidFill>
              <a:effectLst/>
            </p:grpSpPr>
            <p:sp>
              <p:nvSpPr>
                <p:cNvPr id="61" name="AutoShape 145"/>
                <p:cNvSpPr>
                  <a:spLocks/>
                </p:cNvSpPr>
                <p:nvPr/>
              </p:nvSpPr>
              <p:spPr bwMode="auto">
                <a:xfrm>
                  <a:off x="0" y="45"/>
                  <a:ext cx="695" cy="458"/>
                </a:xfrm>
                <a:custGeom>
                  <a:avLst/>
                  <a:gdLst>
                    <a:gd name="T0" fmla="*/ 348 w 21600"/>
                    <a:gd name="T1" fmla="*/ 229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cubicBezTo>
                        <a:pt x="0" y="0"/>
                        <a:pt x="0" y="0"/>
                        <a:pt x="0" y="0"/>
                      </a:cubicBezTo>
                      <a:cubicBezTo>
                        <a:pt x="8840" y="0"/>
                        <a:pt x="8840" y="0"/>
                        <a:pt x="8840" y="0"/>
                      </a:cubicBezTo>
                      <a:cubicBezTo>
                        <a:pt x="8840" y="464"/>
                        <a:pt x="8840" y="464"/>
                        <a:pt x="8840" y="464"/>
                      </a:cubicBezTo>
                      <a:cubicBezTo>
                        <a:pt x="8840" y="2088"/>
                        <a:pt x="9724" y="3421"/>
                        <a:pt x="10800" y="3421"/>
                      </a:cubicBezTo>
                      <a:cubicBezTo>
                        <a:pt x="10800" y="3421"/>
                        <a:pt x="10800" y="3421"/>
                        <a:pt x="10800" y="3421"/>
                      </a:cubicBezTo>
                      <a:cubicBezTo>
                        <a:pt x="11876" y="3421"/>
                        <a:pt x="12760" y="2088"/>
                        <a:pt x="12779" y="464"/>
                      </a:cubicBezTo>
                      <a:cubicBezTo>
                        <a:pt x="12779" y="464"/>
                        <a:pt x="12779" y="464"/>
                        <a:pt x="12779" y="464"/>
                      </a:cubicBezTo>
                      <a:cubicBezTo>
                        <a:pt x="12779" y="0"/>
                        <a:pt x="12779" y="0"/>
                        <a:pt x="12779" y="0"/>
                      </a:cubicBezTo>
                      <a:cubicBezTo>
                        <a:pt x="21600" y="0"/>
                        <a:pt x="21600" y="0"/>
                        <a:pt x="21600" y="0"/>
                      </a:cubicBezTo>
                      <a:cubicBezTo>
                        <a:pt x="21600" y="21600"/>
                        <a:pt x="21600" y="21600"/>
                        <a:pt x="21600" y="21600"/>
                      </a:cubicBezTo>
                      <a:cubicBezTo>
                        <a:pt x="0" y="21600"/>
                        <a:pt x="0" y="21600"/>
                        <a:pt x="0" y="21600"/>
                      </a:cubicBezTo>
                      <a:close/>
                      <a:moveTo>
                        <a:pt x="615" y="20672"/>
                      </a:moveTo>
                      <a:cubicBezTo>
                        <a:pt x="20985" y="20672"/>
                        <a:pt x="20985" y="20672"/>
                        <a:pt x="20985" y="20672"/>
                      </a:cubicBezTo>
                      <a:cubicBezTo>
                        <a:pt x="20985" y="928"/>
                        <a:pt x="20985" y="928"/>
                        <a:pt x="20985" y="928"/>
                      </a:cubicBezTo>
                      <a:cubicBezTo>
                        <a:pt x="13375" y="928"/>
                        <a:pt x="13375" y="928"/>
                        <a:pt x="13375" y="928"/>
                      </a:cubicBezTo>
                      <a:cubicBezTo>
                        <a:pt x="13202" y="2841"/>
                        <a:pt x="12126" y="4349"/>
                        <a:pt x="10800" y="4349"/>
                      </a:cubicBezTo>
                      <a:cubicBezTo>
                        <a:pt x="10800" y="4349"/>
                        <a:pt x="10800" y="4349"/>
                        <a:pt x="10800" y="4349"/>
                      </a:cubicBezTo>
                      <a:cubicBezTo>
                        <a:pt x="9493" y="4349"/>
                        <a:pt x="8398" y="2841"/>
                        <a:pt x="8244" y="928"/>
                      </a:cubicBezTo>
                      <a:cubicBezTo>
                        <a:pt x="8244" y="928"/>
                        <a:pt x="8244" y="928"/>
                        <a:pt x="8244" y="928"/>
                      </a:cubicBezTo>
                      <a:cubicBezTo>
                        <a:pt x="615" y="928"/>
                        <a:pt x="615" y="928"/>
                        <a:pt x="615" y="928"/>
                      </a:cubicBezTo>
                      <a:cubicBezTo>
                        <a:pt x="615" y="20672"/>
                        <a:pt x="615" y="20672"/>
                        <a:pt x="615" y="20672"/>
                      </a:cubicBezTo>
                      <a:close/>
                      <a:moveTo>
                        <a:pt x="13087" y="928"/>
                      </a:moveTo>
                      <a:cubicBezTo>
                        <a:pt x="13087" y="464"/>
                        <a:pt x="13087" y="464"/>
                        <a:pt x="13087" y="464"/>
                      </a:cubicBezTo>
                      <a:cubicBezTo>
                        <a:pt x="13087" y="928"/>
                        <a:pt x="13087" y="928"/>
                        <a:pt x="13087" y="928"/>
                      </a:cubicBezTo>
                      <a:close/>
                      <a:moveTo>
                        <a:pt x="13087" y="928"/>
                      </a:moveTo>
                    </a:path>
                  </a:pathLst>
                </a:custGeom>
                <a:grpFill/>
                <a:ln w="127">
                  <a:noFill/>
                  <a:round/>
                  <a:headEnd/>
                  <a:tailEnd/>
                </a:ln>
                <a:effectLst/>
              </p:spPr>
              <p:txBody>
                <a:bodyPr lIns="0" tIns="0" rIns="0" bIns="0"/>
                <a:lstStyle/>
                <a:p>
                  <a:endParaRPr lang="en-US" dirty="0">
                    <a:solidFill>
                      <a:srgbClr val="0E243E"/>
                    </a:solidFill>
                  </a:endParaRPr>
                </a:p>
              </p:txBody>
            </p:sp>
            <p:sp>
              <p:nvSpPr>
                <p:cNvPr id="62" name="AutoShape 146"/>
                <p:cNvSpPr>
                  <a:spLocks/>
                </p:cNvSpPr>
                <p:nvPr/>
              </p:nvSpPr>
              <p:spPr bwMode="auto">
                <a:xfrm>
                  <a:off x="294" y="0"/>
                  <a:ext cx="103" cy="102"/>
                </a:xfrm>
                <a:custGeom>
                  <a:avLst/>
                  <a:gdLst>
                    <a:gd name="T0" fmla="*/ 52 w 21600"/>
                    <a:gd name="T1" fmla="*/ 51 h 21600"/>
                    <a:gd name="T2" fmla="*/ 0 60000 65536"/>
                    <a:gd name="T3" fmla="*/ 0 w 21600"/>
                    <a:gd name="T4" fmla="*/ 0 h 21600"/>
                    <a:gd name="T5" fmla="*/ 21600 w 21600"/>
                    <a:gd name="T6" fmla="*/ 21600 h 21600"/>
                  </a:gdLst>
                  <a:ahLst/>
                  <a:cxnLst>
                    <a:cxn ang="T2">
                      <a:pos x="T0" y="T1"/>
                    </a:cxn>
                  </a:cxnLst>
                  <a:rect l="T3" t="T4" r="T5" b="T6"/>
                  <a:pathLst>
                    <a:path w="21600" h="21600">
                      <a:moveTo>
                        <a:pt x="0" y="10800"/>
                      </a:moveTo>
                      <a:cubicBezTo>
                        <a:pt x="0" y="4814"/>
                        <a:pt x="4814" y="0"/>
                        <a:pt x="10800" y="0"/>
                      </a:cubicBezTo>
                      <a:cubicBezTo>
                        <a:pt x="10800" y="0"/>
                        <a:pt x="10800" y="0"/>
                        <a:pt x="10800" y="0"/>
                      </a:cubicBezTo>
                      <a:cubicBezTo>
                        <a:pt x="16655" y="0"/>
                        <a:pt x="21600" y="4814"/>
                        <a:pt x="21600" y="10800"/>
                      </a:cubicBezTo>
                      <a:cubicBezTo>
                        <a:pt x="21600" y="10800"/>
                        <a:pt x="21600" y="10800"/>
                        <a:pt x="21600" y="10800"/>
                      </a:cubicBezTo>
                      <a:cubicBezTo>
                        <a:pt x="21600" y="16786"/>
                        <a:pt x="16655" y="21600"/>
                        <a:pt x="10800" y="21600"/>
                      </a:cubicBezTo>
                      <a:cubicBezTo>
                        <a:pt x="10800" y="21600"/>
                        <a:pt x="10800" y="21600"/>
                        <a:pt x="10800" y="21600"/>
                      </a:cubicBezTo>
                      <a:cubicBezTo>
                        <a:pt x="4814" y="21600"/>
                        <a:pt x="0" y="16786"/>
                        <a:pt x="0" y="10800"/>
                      </a:cubicBezTo>
                      <a:close/>
                      <a:moveTo>
                        <a:pt x="4164" y="10800"/>
                      </a:moveTo>
                      <a:cubicBezTo>
                        <a:pt x="4164" y="14443"/>
                        <a:pt x="7027" y="17436"/>
                        <a:pt x="10800" y="17436"/>
                      </a:cubicBezTo>
                      <a:cubicBezTo>
                        <a:pt x="10800" y="17436"/>
                        <a:pt x="10800" y="17436"/>
                        <a:pt x="10800" y="17436"/>
                      </a:cubicBezTo>
                      <a:cubicBezTo>
                        <a:pt x="14443" y="17436"/>
                        <a:pt x="17436" y="14443"/>
                        <a:pt x="17436" y="10800"/>
                      </a:cubicBezTo>
                      <a:cubicBezTo>
                        <a:pt x="17436" y="10800"/>
                        <a:pt x="17436" y="10800"/>
                        <a:pt x="17436" y="10800"/>
                      </a:cubicBezTo>
                      <a:cubicBezTo>
                        <a:pt x="17436" y="7157"/>
                        <a:pt x="14443" y="4164"/>
                        <a:pt x="10800" y="4164"/>
                      </a:cubicBezTo>
                      <a:cubicBezTo>
                        <a:pt x="10800" y="4164"/>
                        <a:pt x="10800" y="4164"/>
                        <a:pt x="10800" y="4164"/>
                      </a:cubicBezTo>
                      <a:cubicBezTo>
                        <a:pt x="7027" y="4164"/>
                        <a:pt x="4164" y="7157"/>
                        <a:pt x="4164" y="10800"/>
                      </a:cubicBezTo>
                      <a:close/>
                      <a:moveTo>
                        <a:pt x="4164" y="10800"/>
                      </a:moveTo>
                    </a:path>
                  </a:pathLst>
                </a:custGeom>
                <a:grpFill/>
                <a:ln w="127">
                  <a:noFill/>
                  <a:round/>
                  <a:headEnd/>
                  <a:tailEnd/>
                </a:ln>
                <a:effectLst>
                  <a:outerShdw blurRad="25400" dist="12700" dir="2700000" algn="tl" rotWithShape="0">
                    <a:prstClr val="black">
                      <a:alpha val="40000"/>
                    </a:prstClr>
                  </a:outerShdw>
                </a:effectLst>
              </p:spPr>
              <p:txBody>
                <a:bodyPr lIns="0" tIns="0" rIns="0" bIns="0"/>
                <a:lstStyle/>
                <a:p>
                  <a:endParaRPr lang="en-US" dirty="0">
                    <a:solidFill>
                      <a:srgbClr val="0E243E"/>
                    </a:solidFill>
                  </a:endParaRPr>
                </a:p>
              </p:txBody>
            </p:sp>
            <p:sp>
              <p:nvSpPr>
                <p:cNvPr id="63" name="Oval 147"/>
                <p:cNvSpPr>
                  <a:spLocks/>
                </p:cNvSpPr>
                <p:nvPr/>
              </p:nvSpPr>
              <p:spPr bwMode="auto">
                <a:xfrm>
                  <a:off x="322" y="32"/>
                  <a:ext cx="38" cy="37"/>
                </a:xfrm>
                <a:prstGeom prst="ellipse">
                  <a:avLst/>
                </a:prstGeom>
                <a:grpFill/>
                <a:ln w="127">
                  <a:noFill/>
                  <a:round/>
                  <a:headEnd/>
                  <a:tailEnd/>
                </a:ln>
                <a:effectLst/>
              </p:spPr>
              <p:txBody>
                <a:bodyPr lIns="0" tIns="0" rIns="0" bIns="0"/>
                <a:lstStyle/>
                <a:p>
                  <a:endParaRPr lang="en-US" dirty="0">
                    <a:solidFill>
                      <a:srgbClr val="0E243E"/>
                    </a:solidFill>
                  </a:endParaRPr>
                </a:p>
              </p:txBody>
            </p:sp>
            <p:sp>
              <p:nvSpPr>
                <p:cNvPr id="64" name="Oval 148"/>
                <p:cNvSpPr>
                  <a:spLocks/>
                </p:cNvSpPr>
                <p:nvPr/>
              </p:nvSpPr>
              <p:spPr bwMode="auto">
                <a:xfrm>
                  <a:off x="275" y="157"/>
                  <a:ext cx="134" cy="133"/>
                </a:xfrm>
                <a:prstGeom prst="ellipse">
                  <a:avLst/>
                </a:prstGeom>
                <a:grpFill/>
                <a:ln w="127">
                  <a:noFill/>
                  <a:round/>
                  <a:headEnd/>
                  <a:tailEnd/>
                </a:ln>
                <a:effectLst>
                  <a:outerShdw blurRad="25400" dist="12700" dir="2700000" algn="tl" rotWithShape="0">
                    <a:prstClr val="black">
                      <a:alpha val="40000"/>
                    </a:prstClr>
                  </a:outerShdw>
                </a:effectLst>
              </p:spPr>
              <p:txBody>
                <a:bodyPr lIns="0" tIns="0" rIns="0" bIns="0"/>
                <a:lstStyle/>
                <a:p>
                  <a:endParaRPr lang="en-US" dirty="0">
                    <a:solidFill>
                      <a:srgbClr val="0E243E"/>
                    </a:solidFill>
                  </a:endParaRPr>
                </a:p>
              </p:txBody>
            </p:sp>
            <p:sp>
              <p:nvSpPr>
                <p:cNvPr id="65" name="Freeform 149"/>
                <p:cNvSpPr>
                  <a:spLocks/>
                </p:cNvSpPr>
                <p:nvPr/>
              </p:nvSpPr>
              <p:spPr bwMode="auto">
                <a:xfrm>
                  <a:off x="246" y="300"/>
                  <a:ext cx="196" cy="190"/>
                </a:xfrm>
                <a:custGeom>
                  <a:avLst/>
                  <a:gdLst>
                    <a:gd name="T0" fmla="*/ 0 w 21600"/>
                    <a:gd name="T1" fmla="*/ 21600 h 21600"/>
                    <a:gd name="T2" fmla="*/ 0 w 21600"/>
                    <a:gd name="T3" fmla="*/ 2805 h 21600"/>
                    <a:gd name="T4" fmla="*/ 3291 w 21600"/>
                    <a:gd name="T5" fmla="*/ 0 h 21600"/>
                    <a:gd name="T6" fmla="*/ 18309 w 21600"/>
                    <a:gd name="T7" fmla="*/ 0 h 21600"/>
                    <a:gd name="T8" fmla="*/ 21600 w 21600"/>
                    <a:gd name="T9" fmla="*/ 2805 h 21600"/>
                    <a:gd name="T10" fmla="*/ 21600 w 21600"/>
                    <a:gd name="T11" fmla="*/ 21600 h 21600"/>
                    <a:gd name="T12" fmla="*/ 0 w 21600"/>
                    <a:gd name="T13" fmla="*/ 21600 h 21600"/>
                    <a:gd name="T14" fmla="*/ 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0" y="2805"/>
                        <a:pt x="0" y="2805"/>
                        <a:pt x="0" y="2805"/>
                      </a:cubicBezTo>
                      <a:cubicBezTo>
                        <a:pt x="0" y="631"/>
                        <a:pt x="1440" y="0"/>
                        <a:pt x="3291" y="0"/>
                      </a:cubicBezTo>
                      <a:cubicBezTo>
                        <a:pt x="18309" y="0"/>
                        <a:pt x="18309" y="0"/>
                        <a:pt x="18309" y="0"/>
                      </a:cubicBezTo>
                      <a:cubicBezTo>
                        <a:pt x="20091" y="0"/>
                        <a:pt x="21600" y="631"/>
                        <a:pt x="21600" y="2805"/>
                      </a:cubicBezTo>
                      <a:cubicBezTo>
                        <a:pt x="21600" y="21600"/>
                        <a:pt x="21600" y="21600"/>
                        <a:pt x="21600" y="21600"/>
                      </a:cubicBezTo>
                      <a:lnTo>
                        <a:pt x="0" y="21600"/>
                      </a:lnTo>
                      <a:close/>
                      <a:moveTo>
                        <a:pt x="0" y="21600"/>
                      </a:moveTo>
                    </a:path>
                  </a:pathLst>
                </a:custGeom>
                <a:grpFill/>
                <a:ln w="127">
                  <a:noFill/>
                  <a:round/>
                  <a:headEnd/>
                  <a:tailEnd/>
                </a:ln>
                <a:effectLst>
                  <a:outerShdw blurRad="25400" dist="12700" dir="2700000" algn="tl" rotWithShape="0">
                    <a:prstClr val="black">
                      <a:alpha val="40000"/>
                    </a:prstClr>
                  </a:outerShdw>
                </a:effectLst>
              </p:spPr>
              <p:txBody>
                <a:bodyPr lIns="0" tIns="0" rIns="0" bIns="0"/>
                <a:lstStyle/>
                <a:p>
                  <a:endParaRPr lang="en-US" dirty="0">
                    <a:solidFill>
                      <a:srgbClr val="0E243E"/>
                    </a:solidFill>
                  </a:endParaRPr>
                </a:p>
              </p:txBody>
            </p:sp>
          </p:grpSp>
          <p:sp>
            <p:nvSpPr>
              <p:cNvPr id="66" name="Text Placeholder 2"/>
              <p:cNvSpPr txBox="1">
                <a:spLocks/>
              </p:cNvSpPr>
              <p:nvPr/>
            </p:nvSpPr>
            <p:spPr>
              <a:xfrm>
                <a:off x="5252072" y="2749738"/>
                <a:ext cx="1836398"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800" dirty="0">
                    <a:solidFill>
                      <a:schemeClr val="tx1"/>
                    </a:solidFill>
                    <a:latin typeface="Arial"/>
                  </a:rPr>
                  <a:t>Improved Performance</a:t>
                </a:r>
              </a:p>
              <a:p>
                <a:pPr marL="0" lvl="1" algn="ctr">
                  <a:spcBef>
                    <a:spcPts val="1480"/>
                  </a:spcBef>
                  <a:buClr>
                    <a:srgbClr val="277EFD"/>
                  </a:buClr>
                </a:pPr>
                <a:r>
                  <a:rPr sz="1400" dirty="0">
                    <a:solidFill>
                      <a:schemeClr val="tx1"/>
                    </a:solidFill>
                    <a:latin typeface="Arial"/>
                  </a:rPr>
                  <a:t>Proactive and automatic </a:t>
                </a:r>
                <a:r>
                  <a:rPr sz="1400" dirty="0" smtClean="0">
                    <a:solidFill>
                      <a:schemeClr val="tx1"/>
                    </a:solidFill>
                    <a:latin typeface="Arial"/>
                  </a:rPr>
                  <a:t>interference </a:t>
                </a:r>
                <a:r>
                  <a:rPr sz="1400" dirty="0">
                    <a:solidFill>
                      <a:schemeClr val="tx1"/>
                    </a:solidFill>
                    <a:latin typeface="Arial"/>
                  </a:rPr>
                  <a:t>mitigation</a:t>
                </a:r>
              </a:p>
            </p:txBody>
          </p:sp>
          <p:sp>
            <p:nvSpPr>
              <p:cNvPr id="68" name="Text Placeholder 2"/>
              <p:cNvSpPr txBox="1">
                <a:spLocks/>
              </p:cNvSpPr>
              <p:nvPr/>
            </p:nvSpPr>
            <p:spPr>
              <a:xfrm>
                <a:off x="3539496" y="2680669"/>
                <a:ext cx="1871652" cy="23530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800" dirty="0">
                    <a:solidFill>
                      <a:schemeClr val="tx1"/>
                    </a:solidFill>
                    <a:latin typeface="Arial"/>
                  </a:rPr>
                  <a:t>Improved Performance</a:t>
                </a:r>
              </a:p>
              <a:p>
                <a:pPr marL="0" lvl="1" algn="ctr">
                  <a:spcBef>
                    <a:spcPts val="1480"/>
                  </a:spcBef>
                  <a:buClr>
                    <a:srgbClr val="277EFD"/>
                  </a:buClr>
                </a:pPr>
                <a:r>
                  <a:rPr sz="1400" dirty="0">
                    <a:solidFill>
                      <a:schemeClr val="tx1"/>
                    </a:solidFill>
                    <a:latin typeface="Arial"/>
                  </a:rPr>
                  <a:t>Wired multicast over a </a:t>
                </a:r>
                <a:r>
                  <a:rPr sz="1400" dirty="0" smtClean="0">
                    <a:solidFill>
                      <a:schemeClr val="tx1"/>
                    </a:solidFill>
                    <a:latin typeface="Arial"/>
                  </a:rPr>
                  <a:t>wireless </a:t>
                </a:r>
                <a:r>
                  <a:rPr sz="1400" dirty="0">
                    <a:solidFill>
                      <a:schemeClr val="tx1"/>
                    </a:solidFill>
                    <a:latin typeface="Arial"/>
                  </a:rPr>
                  <a:t>network</a:t>
                </a:r>
              </a:p>
            </p:txBody>
          </p:sp>
        </p:grpSp>
      </p:grpSp>
      <p:grpSp>
        <p:nvGrpSpPr>
          <p:cNvPr id="10" name="Group 9"/>
          <p:cNvGrpSpPr/>
          <p:nvPr/>
        </p:nvGrpSpPr>
        <p:grpSpPr>
          <a:xfrm>
            <a:off x="6978434" y="1556429"/>
            <a:ext cx="1860766" cy="3415944"/>
            <a:chOff x="6978434" y="1556429"/>
            <a:chExt cx="1860766" cy="3415944"/>
          </a:xfrm>
        </p:grpSpPr>
        <p:sp>
          <p:nvSpPr>
            <p:cNvPr id="36" name="Rectangle 35"/>
            <p:cNvSpPr/>
            <p:nvPr/>
          </p:nvSpPr>
          <p:spPr>
            <a:xfrm>
              <a:off x="7094906" y="1611736"/>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44" name="Round Same Side Corner Rectangle 43"/>
            <p:cNvSpPr/>
            <p:nvPr/>
          </p:nvSpPr>
          <p:spPr>
            <a:xfrm>
              <a:off x="7088470" y="1556429"/>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45" name="TextBox 44"/>
            <p:cNvSpPr txBox="1"/>
            <p:nvPr/>
          </p:nvSpPr>
          <p:spPr>
            <a:xfrm>
              <a:off x="7114630" y="1661556"/>
              <a:ext cx="1575765"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a:solidFill>
                    <a:srgbClr val="FFFFFF"/>
                  </a:solidFill>
                  <a:effectLst>
                    <a:outerShdw blurRad="38100" dist="12700" dir="5400000" algn="t" rotWithShape="0">
                      <a:prstClr val="black">
                        <a:alpha val="30000"/>
                      </a:prstClr>
                    </a:outerShdw>
                  </a:effectLst>
                  <a:latin typeface="Arial"/>
                  <a:ea typeface="+mn-ea"/>
                  <a:cs typeface="+mn-cs"/>
                </a:rPr>
                <a:t>AP 3600</a:t>
              </a:r>
            </a:p>
          </p:txBody>
        </p:sp>
        <p:pic>
          <p:nvPicPr>
            <p:cNvPr id="46" name="Picture 45" descr="47124_AP-3600.png"/>
            <p:cNvPicPr>
              <a:picLocks noChangeAspect="1"/>
            </p:cNvPicPr>
            <p:nvPr/>
          </p:nvPicPr>
          <p:blipFill>
            <a:blip r:embed="rId6" cstate="print">
              <a:extLst>
                <a:ext uri="{BEBA8EAE-BF5A-486C-A8C5-ECC9F3942E4B}">
                  <a14:imgProps xmlns="" xmlns:a14="http://schemas.microsoft.com/office/drawing/2010/main">
                    <a14:imgLayer r:embed="rId5">
                      <a14:imgEffect>
                        <a14:brightnessContrast bright="9000"/>
                      </a14:imgEffect>
                    </a14:imgLayer>
                  </a14:imgProps>
                </a:ext>
              </a:extLst>
            </a:blip>
            <a:stretch>
              <a:fillRect/>
            </a:stretch>
          </p:blipFill>
          <p:spPr>
            <a:xfrm>
              <a:off x="7623507" y="2105219"/>
              <a:ext cx="663982" cy="673912"/>
            </a:xfrm>
            <a:prstGeom prst="rect">
              <a:avLst/>
            </a:prstGeom>
            <a:ln>
              <a:noFill/>
            </a:ln>
            <a:effectLst>
              <a:outerShdw blurRad="190500" dist="38100" dir="5400000" algn="tl" rotWithShape="0">
                <a:srgbClr val="333333">
                  <a:alpha val="53000"/>
                </a:srgbClr>
              </a:outerShdw>
            </a:effectLst>
          </p:spPr>
        </p:pic>
        <p:grpSp>
          <p:nvGrpSpPr>
            <p:cNvPr id="57" name="Group 33"/>
            <p:cNvGrpSpPr/>
            <p:nvPr/>
          </p:nvGrpSpPr>
          <p:grpSpPr>
            <a:xfrm>
              <a:off x="7088470" y="2006557"/>
              <a:ext cx="1599217" cy="45719"/>
              <a:chOff x="7087711" y="3203216"/>
              <a:chExt cx="505822" cy="500910"/>
            </a:xfrm>
            <a:effectLst>
              <a:outerShdw blurRad="25400" dist="12700" dir="5400000" algn="t" rotWithShape="0">
                <a:prstClr val="black">
                  <a:alpha val="20000"/>
                </a:prstClr>
              </a:outerShdw>
            </a:effectLst>
          </p:grpSpPr>
          <p:sp>
            <p:nvSpPr>
              <p:cNvPr id="58"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59"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69" name="Text Placeholder 2"/>
            <p:cNvSpPr txBox="1">
              <a:spLocks/>
            </p:cNvSpPr>
            <p:nvPr/>
          </p:nvSpPr>
          <p:spPr>
            <a:xfrm>
              <a:off x="6978434" y="2699074"/>
              <a:ext cx="1860766" cy="2273299"/>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sz="1800" dirty="0">
                  <a:solidFill>
                    <a:schemeClr val="tx1"/>
                  </a:solidFill>
                  <a:latin typeface="Arial"/>
                </a:rPr>
                <a:t>Access Point Innovation</a:t>
              </a:r>
            </a:p>
            <a:p>
              <a:pPr marL="0" lvl="1" algn="ctr">
                <a:spcBef>
                  <a:spcPts val="1480"/>
                </a:spcBef>
                <a:buClr>
                  <a:srgbClr val="277EFD"/>
                </a:buClr>
              </a:pPr>
              <a:r>
                <a:rPr sz="1400" dirty="0">
                  <a:solidFill>
                    <a:schemeClr val="tx1"/>
                  </a:solidFill>
                  <a:latin typeface="Arial"/>
                </a:rPr>
                <a:t>The Tablet AP, </a:t>
              </a:r>
              <a:r>
                <a:rPr lang="en-US" sz="1400" dirty="0" smtClean="0">
                  <a:solidFill>
                    <a:schemeClr val="tx1"/>
                  </a:solidFill>
                  <a:latin typeface="Arial"/>
                </a:rPr>
                <a:t>4x4 MIMO</a:t>
              </a:r>
              <a:r>
                <a:rPr sz="1400" dirty="0" smtClean="0">
                  <a:solidFill>
                    <a:schemeClr val="tx1"/>
                  </a:solidFill>
                  <a:latin typeface="Arial"/>
                </a:rPr>
                <a:t> </a:t>
              </a:r>
              <a:r>
                <a:rPr sz="1400" dirty="0">
                  <a:solidFill>
                    <a:schemeClr val="tx1"/>
                  </a:solidFill>
                  <a:latin typeface="Arial"/>
                </a:rPr>
                <a:t>throughput and coverage for advanced </a:t>
              </a:r>
              <a:r>
                <a:rPr sz="1400" dirty="0" smtClean="0">
                  <a:solidFill>
                    <a:schemeClr val="tx1"/>
                  </a:solidFill>
                  <a:latin typeface="Arial"/>
                </a:rPr>
                <a:t>applications</a:t>
              </a:r>
              <a:endParaRPr sz="1400" dirty="0">
                <a:solidFill>
                  <a:schemeClr val="tx1"/>
                </a:solidFill>
                <a:latin typeface="Arial"/>
              </a:endParaRPr>
            </a:p>
          </p:txBody>
        </p:sp>
      </p:grpSp>
      <p:grpSp>
        <p:nvGrpSpPr>
          <p:cNvPr id="6" name="Group 5"/>
          <p:cNvGrpSpPr/>
          <p:nvPr/>
        </p:nvGrpSpPr>
        <p:grpSpPr>
          <a:xfrm>
            <a:off x="110449" y="1549148"/>
            <a:ext cx="1810067" cy="3552151"/>
            <a:chOff x="110449" y="1549148"/>
            <a:chExt cx="1810067" cy="3552151"/>
          </a:xfrm>
        </p:grpSpPr>
        <p:sp>
          <p:nvSpPr>
            <p:cNvPr id="70" name="Rectangle 69"/>
            <p:cNvSpPr/>
            <p:nvPr/>
          </p:nvSpPr>
          <p:spPr>
            <a:xfrm>
              <a:off x="216622" y="1604455"/>
              <a:ext cx="1593446" cy="3010035"/>
            </a:xfrm>
            <a:prstGeom prst="rect">
              <a:avLst/>
            </a:prstGeom>
            <a:gradFill flip="none" rotWithShape="1">
              <a:gsLst>
                <a:gs pos="0">
                  <a:schemeClr val="accent1">
                    <a:lumMod val="50000"/>
                    <a:alpha val="64000"/>
                  </a:schemeClr>
                </a:gs>
                <a:gs pos="100000">
                  <a:srgbClr val="D9DADF">
                    <a:alpha val="0"/>
                  </a:srgbClr>
                </a:gs>
                <a:gs pos="29000">
                  <a:schemeClr val="bg1">
                    <a:lumMod val="50000"/>
                  </a:schemeClr>
                </a:gs>
              </a:gsLst>
              <a:lin ang="16200000" scaled="0"/>
              <a:tileRect/>
            </a:gradFill>
            <a:ln w="9525" cap="flat" cmpd="sng" algn="ctr">
              <a:noFill/>
              <a:prstDash val="solid"/>
              <a:round/>
              <a:headEnd type="none" w="med" len="med"/>
              <a:tailEnd type="none" w="med" len="med"/>
            </a:ln>
            <a:effectLst>
              <a:reflection blurRad="6350" stA="50000" endA="300" endPos="55000" dir="5400000" sy="-100000" algn="bl" rotWithShape="0"/>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dirty="0">
                <a:solidFill>
                  <a:srgbClr val="0E243E"/>
                </a:solidFill>
              </a:endParaRPr>
            </a:p>
          </p:txBody>
        </p:sp>
        <p:sp>
          <p:nvSpPr>
            <p:cNvPr id="71" name="Round Same Side Corner Rectangle 70"/>
            <p:cNvSpPr/>
            <p:nvPr/>
          </p:nvSpPr>
          <p:spPr>
            <a:xfrm>
              <a:off x="210421" y="1549148"/>
              <a:ext cx="1593446" cy="457200"/>
            </a:xfrm>
            <a:prstGeom prst="round2SameRect">
              <a:avLst>
                <a:gd name="adj1" fmla="val 28570"/>
                <a:gd name="adj2" fmla="val 0"/>
              </a:avLst>
            </a:prstGeom>
            <a:gradFill flip="none" rotWithShape="1">
              <a:gsLst>
                <a:gs pos="0">
                  <a:schemeClr val="bg2"/>
                </a:gs>
                <a:gs pos="100000">
                  <a:srgbClr val="025CE0"/>
                </a:gs>
                <a:gs pos="65000">
                  <a:srgbClr val="277EFD"/>
                </a:gs>
              </a:gsLst>
              <a:lin ang="135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72" name="TextBox 71"/>
            <p:cNvSpPr txBox="1"/>
            <p:nvPr/>
          </p:nvSpPr>
          <p:spPr>
            <a:xfrm>
              <a:off x="236581" y="1654275"/>
              <a:ext cx="1569996" cy="263149"/>
            </a:xfrm>
            <a:prstGeom prst="rect">
              <a:avLst/>
            </a:prstGeom>
            <a:noFill/>
            <a:ln w="9525">
              <a:noFill/>
              <a:miter lim="800000"/>
              <a:headEnd/>
              <a:tailEnd/>
            </a:ln>
          </p:spPr>
          <p:txBody>
            <a:bodyPr wrap="square" lIns="0" tIns="0" rIns="0" bIns="0">
              <a:spAutoFit/>
            </a:bodyPr>
            <a:lstStyle/>
            <a:p>
              <a:pPr algn="ctr" defTabSz="814388" rtl="0" eaLnBrk="0" hangingPunct="0">
                <a:lnSpc>
                  <a:spcPct val="95000"/>
                </a:lnSpc>
                <a:spcBef>
                  <a:spcPct val="50000"/>
                </a:spcBef>
                <a:buClr>
                  <a:srgbClr val="FFFFFF"/>
                </a:buClr>
                <a:buSzPct val="100000"/>
                <a:defRPr/>
              </a:pPr>
              <a:r>
                <a:rPr lang="en-US" b="1" kern="1200" dirty="0" smtClean="0">
                  <a:solidFill>
                    <a:srgbClr val="FFFFFF"/>
                  </a:solidFill>
                  <a:effectLst>
                    <a:outerShdw blurRad="38100" dist="12700" dir="5400000" algn="t" rotWithShape="0">
                      <a:prstClr val="black">
                        <a:alpha val="30000"/>
                      </a:prstClr>
                    </a:outerShdw>
                  </a:effectLst>
                  <a:latin typeface="Arial"/>
                  <a:ea typeface="+mn-ea"/>
                  <a:cs typeface="+mn-cs"/>
                </a:rPr>
                <a:t>AP 1040</a:t>
              </a:r>
              <a:endParaRPr lang="en-US" b="1" kern="1200" dirty="0">
                <a:solidFill>
                  <a:srgbClr val="FFFFFF"/>
                </a:solidFill>
                <a:effectLst>
                  <a:outerShdw blurRad="38100" dist="12700" dir="5400000" algn="t" rotWithShape="0">
                    <a:prstClr val="black">
                      <a:alpha val="30000"/>
                    </a:prstClr>
                  </a:outerShdw>
                </a:effectLst>
                <a:latin typeface="Arial"/>
                <a:ea typeface="+mn-ea"/>
                <a:cs typeface="+mn-cs"/>
              </a:endParaRPr>
            </a:p>
          </p:txBody>
        </p:sp>
        <p:grpSp>
          <p:nvGrpSpPr>
            <p:cNvPr id="74" name="Group 87"/>
            <p:cNvGrpSpPr/>
            <p:nvPr/>
          </p:nvGrpSpPr>
          <p:grpSpPr>
            <a:xfrm>
              <a:off x="210421" y="2001657"/>
              <a:ext cx="1599217" cy="45719"/>
              <a:chOff x="7087711" y="3203216"/>
              <a:chExt cx="505822" cy="500910"/>
            </a:xfrm>
            <a:effectLst>
              <a:outerShdw blurRad="25400" dist="12700" dir="5400000" algn="t" rotWithShape="0">
                <a:prstClr val="black">
                  <a:alpha val="20000"/>
                </a:prstClr>
              </a:outerShdw>
            </a:effectLst>
          </p:grpSpPr>
          <p:sp>
            <p:nvSpPr>
              <p:cNvPr id="75"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sp>
            <p:nvSpPr>
              <p:cNvPr id="76"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rtl="0" eaLnBrk="0" fontAlgn="base" hangingPunct="0">
                  <a:lnSpc>
                    <a:spcPct val="90000"/>
                  </a:lnSpc>
                  <a:spcBef>
                    <a:spcPct val="0"/>
                  </a:spcBef>
                  <a:spcAft>
                    <a:spcPct val="0"/>
                  </a:spcAft>
                </a:pPr>
                <a:endParaRPr lang="en-US" sz="1600" kern="1200" dirty="0">
                  <a:solidFill>
                    <a:srgbClr val="0E243E"/>
                  </a:solidFill>
                  <a:latin typeface="Arial"/>
                  <a:ea typeface="+mn-ea"/>
                  <a:cs typeface="+mn-cs"/>
                </a:endParaRPr>
              </a:p>
            </p:txBody>
          </p:sp>
        </p:grpSp>
        <p:sp>
          <p:nvSpPr>
            <p:cNvPr id="77" name="Text Placeholder 2"/>
            <p:cNvSpPr txBox="1">
              <a:spLocks/>
            </p:cNvSpPr>
            <p:nvPr/>
          </p:nvSpPr>
          <p:spPr>
            <a:xfrm>
              <a:off x="110449" y="2710198"/>
              <a:ext cx="1810067" cy="2391101"/>
            </a:xfrm>
            <a:prstGeom prst="rect">
              <a:avLst/>
            </a:prstGeom>
          </p:spPr>
          <p:txBody>
            <a:bodyPr lIns="137160" rIns="13716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480"/>
                </a:spcBef>
                <a:buClr>
                  <a:srgbClr val="277EFD"/>
                </a:buClr>
                <a:buNone/>
              </a:pPr>
              <a:r>
                <a:rPr lang="en-US" sz="1800" dirty="0" smtClean="0">
                  <a:solidFill>
                    <a:schemeClr val="tx1"/>
                  </a:solidFill>
                  <a:latin typeface="Arial"/>
                </a:rPr>
                <a:t>Business Ready 802.11n </a:t>
              </a:r>
            </a:p>
            <a:p>
              <a:pPr marL="0" indent="0" algn="ctr">
                <a:spcBef>
                  <a:spcPts val="1480"/>
                </a:spcBef>
                <a:buClr>
                  <a:srgbClr val="277EFD"/>
                </a:buClr>
                <a:buNone/>
              </a:pPr>
              <a:r>
                <a:rPr lang="en-US" sz="1400" dirty="0" smtClean="0">
                  <a:solidFill>
                    <a:schemeClr val="tx1"/>
                  </a:solidFill>
                  <a:latin typeface="Arial"/>
                </a:rPr>
                <a:t>2x2 MIMO Performance, 802.3af </a:t>
              </a:r>
              <a:r>
                <a:rPr lang="en-US" sz="1400" dirty="0" err="1" smtClean="0">
                  <a:solidFill>
                    <a:schemeClr val="tx1"/>
                  </a:solidFill>
                  <a:latin typeface="Arial"/>
                </a:rPr>
                <a:t>PoE</a:t>
              </a:r>
              <a:r>
                <a:rPr lang="en-US" sz="1400" dirty="0" smtClean="0">
                  <a:solidFill>
                    <a:schemeClr val="tx1"/>
                  </a:solidFill>
                  <a:latin typeface="Arial"/>
                </a:rPr>
                <a:t>,    LLW </a:t>
              </a:r>
              <a:endParaRPr sz="1400" dirty="0">
                <a:solidFill>
                  <a:schemeClr val="tx1"/>
                </a:solidFill>
                <a:latin typeface="Arial"/>
              </a:endParaRPr>
            </a:p>
          </p:txBody>
        </p:sp>
        <p:pic>
          <p:nvPicPr>
            <p:cNvPr id="4" name="Picture 3" descr="HKK52031.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81083" y="2122976"/>
              <a:ext cx="826074" cy="660859"/>
            </a:xfrm>
            <a:prstGeom prst="rect">
              <a:avLst/>
            </a:prstGeom>
          </p:spPr>
        </p:pic>
      </p:grpSp>
      <p:sp>
        <p:nvSpPr>
          <p:cNvPr id="78" name="Rectangle 77"/>
          <p:cNvSpPr/>
          <p:nvPr/>
        </p:nvSpPr>
        <p:spPr>
          <a:xfrm>
            <a:off x="842118" y="474836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2500 Series WLC: Up to 250 Users</a:t>
            </a:r>
          </a:p>
        </p:txBody>
      </p:sp>
      <p:sp>
        <p:nvSpPr>
          <p:cNvPr id="79" name="Rectangle 78"/>
          <p:cNvSpPr/>
          <p:nvPr/>
        </p:nvSpPr>
        <p:spPr>
          <a:xfrm>
            <a:off x="1104966" y="5452914"/>
            <a:ext cx="7588586" cy="570552"/>
          </a:xfrm>
          <a:prstGeom prst="rect">
            <a:avLst/>
          </a:prstGeom>
          <a:gradFill flip="none" rotWithShape="1">
            <a:gsLst>
              <a:gs pos="0">
                <a:srgbClr val="1D11B7"/>
              </a:gs>
              <a:gs pos="38000">
                <a:srgbClr val="FFFFFF"/>
              </a:gs>
            </a:gsLst>
            <a:lin ang="3780000" scaled="0"/>
            <a:tileRect/>
          </a:gradFill>
          <a:ln>
            <a:noFill/>
          </a:ln>
          <a:effectLst>
            <a:outerShdw blurRad="76200" dist="50800" dir="5400000" algn="ctr" rotWithShape="0">
              <a:srgbClr val="000000">
                <a:alpha val="27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4"/>
                </a:solidFill>
              </a:rPr>
              <a:t>Cisco 5500 Series WLC: Up to 2,500 Users</a:t>
            </a:r>
          </a:p>
        </p:txBody>
      </p:sp>
    </p:spTree>
    <p:extLst>
      <p:ext uri="{BB962C8B-B14F-4D97-AF65-F5344CB8AC3E}">
        <p14:creationId xmlns="" xmlns:p14="http://schemas.microsoft.com/office/powerpoint/2010/main" val="5315510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left)">
                                      <p:cBhvr>
                                        <p:cTn id="2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Lst>
  </p:timing>
</p:sld>
</file>

<file path=ppt/theme/theme1.xml><?xml version="1.0" encoding="utf-8"?>
<a:theme xmlns:a="http://schemas.openxmlformats.org/drawingml/2006/main" name="Cisco_Temp_2012_dark_4x3_Arial">
  <a:themeElements>
    <a:clrScheme name="Cisco Mobilty">
      <a:dk1>
        <a:srgbClr val="FFFFFF"/>
      </a:dk1>
      <a:lt1>
        <a:srgbClr val="8E909E"/>
      </a:lt1>
      <a:dk2>
        <a:srgbClr val="277EFD"/>
      </a:dk2>
      <a:lt2>
        <a:srgbClr val="7322C4"/>
      </a:lt2>
      <a:accent1>
        <a:srgbClr val="B42EE8"/>
      </a:accent1>
      <a:accent2>
        <a:srgbClr val="11E5BB"/>
      </a:accent2>
      <a:accent3>
        <a:srgbClr val="08ACF6"/>
      </a:accent3>
      <a:accent4>
        <a:srgbClr val="212227"/>
      </a:accent4>
      <a:accent5>
        <a:srgbClr val="8E909E"/>
      </a:accent5>
      <a:accent6>
        <a:srgbClr val="FFFFFF"/>
      </a:accent6>
      <a:hlink>
        <a:srgbClr val="025CE0"/>
      </a:hlink>
      <a:folHlink>
        <a:srgbClr val="5699FD"/>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2263472D11A4286BA8AD5BC215F21" ma:contentTypeVersion="6" ma:contentTypeDescription="Create a new document." ma:contentTypeScope="" ma:versionID="1732f645af9afbf3db365491fb4248e9">
  <xsd:schema xmlns:xsd="http://www.w3.org/2001/XMLSchema" xmlns:p="http://schemas.microsoft.com/office/2006/metadata/properties" xmlns:ns1="http://schemas.microsoft.com/sharepoint/v3" xmlns:ns2="dec458b3-cf08-43be-b843-d5b7c8cf1fd6" targetNamespace="http://schemas.microsoft.com/office/2006/metadata/properties" ma:root="true" ma:fieldsID="2a053076d7f6f2dda3c9d83306c788f7" ns1:_="" ns2:_="">
    <xsd:import namespace="http://schemas.microsoft.com/sharepoint/v3"/>
    <xsd:import namespace="dec458b3-cf08-43be-b843-d5b7c8cf1fd6"/>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PMLiveListConfig"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dec458b3-cf08-43be-b843-d5b7c8cf1fd6" elementFormDefault="qualified">
    <xsd:import namespace="http://schemas.microsoft.com/office/2006/documentManagement/types"/>
    <xsd:element name="EPMLiveListConfig" ma:index="13"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PMLiveListConfig xmlns="dec458b3-cf08-43be-b843-d5b7c8cf1fd6" xsi:nil="true"/>
    <EmailTo xmlns="http://schemas.microsoft.com/sharepoint/v3">marco-attachments(mailer list) &amp;lt;marco-attachments@cisco.com&amp;gt;; &amp;lt;marco-attachments@team.cisco.com&amp;gt;</EmailTo>
    <EmailSender xmlns="http://schemas.microsoft.com/sharepoint/v3">&lt;a href="mailto:lheidema@cisco.com"&gt;lheidema@cisco.com&lt;/a&gt;</EmailSender>
    <EmailFrom xmlns="http://schemas.microsoft.com/sharepoint/v3">Lynda Heideman (lheidema) &lt;lheidema@cisco.com&gt;</EmailFrom>
    <EmailSubject xmlns="http://schemas.microsoft.com/sharepoint/v3">INC000023956502 Attachments</EmailSubject>
    <EmailCc xmlns="http://schemas.microsoft.com/sharepoint/v3" xsi:nil="true"/>
  </documentManagement>
</p:properties>
</file>

<file path=customXml/itemProps1.xml><?xml version="1.0" encoding="utf-8"?>
<ds:datastoreItem xmlns:ds="http://schemas.openxmlformats.org/officeDocument/2006/customXml" ds:itemID="{D50DB1A1-36EA-4A21-8E0E-B08B5E817154}"/>
</file>

<file path=customXml/itemProps2.xml><?xml version="1.0" encoding="utf-8"?>
<ds:datastoreItem xmlns:ds="http://schemas.openxmlformats.org/officeDocument/2006/customXml" ds:itemID="{932E9E63-73A5-43B2-93A6-B570CB59650D}"/>
</file>

<file path=customXml/itemProps3.xml><?xml version="1.0" encoding="utf-8"?>
<ds:datastoreItem xmlns:ds="http://schemas.openxmlformats.org/officeDocument/2006/customXml" ds:itemID="{1BB841D0-60ED-40B1-9332-6E614B640244}"/>
</file>

<file path=docProps/app.xml><?xml version="1.0" encoding="utf-8"?>
<Properties xmlns="http://schemas.openxmlformats.org/officeDocument/2006/extended-properties" xmlns:vt="http://schemas.openxmlformats.org/officeDocument/2006/docPropsVTypes">
  <Template>Cisco_Temp_2012_dark_4x3_Arial</Template>
  <TotalTime>6871</TotalTime>
  <Words>2287</Words>
  <Application>Microsoft Office PowerPoint</Application>
  <PresentationFormat>On-screen Show (4:3)</PresentationFormat>
  <Paragraphs>350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ＭＳ Ｐゴシック</vt:lpstr>
      <vt:lpstr>Times New Roman</vt:lpstr>
      <vt:lpstr>Calibri</vt:lpstr>
      <vt:lpstr>Cisco_Temp_2012_dark_4x3_Arial</vt:lpstr>
      <vt:lpstr>Is Your Network Ready for BYOD? Introducing the Cisco BYOD Smart Solution for Commercial Customers</vt:lpstr>
      <vt:lpstr>Agenda</vt:lpstr>
      <vt:lpstr>What’s Happening</vt:lpstr>
      <vt:lpstr>The Good News…</vt:lpstr>
      <vt:lpstr>The Good News…</vt:lpstr>
      <vt:lpstr>The Key Challenges</vt:lpstr>
      <vt:lpstr>Cisco BYOD Smart Solution</vt:lpstr>
      <vt:lpstr>Cisco BYOD Smart Solution: In Detail</vt:lpstr>
      <vt:lpstr>Cisco BYOD Smart Solution: Wireless Access</vt:lpstr>
      <vt:lpstr>Cisco BYOD Smart Solution: Switching</vt:lpstr>
      <vt:lpstr>Cisco BYOD Smart Solution: AnyConnect</vt:lpstr>
      <vt:lpstr>Cisco BYOD Smart Solution: ISE</vt:lpstr>
      <vt:lpstr>Cisco BYOD Smart Solution: ISE</vt:lpstr>
      <vt:lpstr>Cisco BYOD Smart Solution: ISE</vt:lpstr>
      <vt:lpstr>Cisco BYOD Smart Solution: Cisco Prime</vt:lpstr>
      <vt:lpstr>Cisco BYOD Smart Solution: Summary</vt:lpstr>
      <vt:lpstr>Cisco BYOD Smart Solution: Getting Started</vt:lpstr>
      <vt:lpstr>Cisco Smart Services</vt:lpstr>
      <vt:lpstr>Cisco BYOD Smart Solution: Cisco Capital</vt:lpstr>
      <vt:lpstr>Cisco BYOD Smart Solution</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Relevant,  Surprising and Fresh: Cisco Brand</dc:title>
  <dc:creator>Ryan Muta</dc:creator>
  <cp:lastModifiedBy>Information Technology</cp:lastModifiedBy>
  <cp:revision>568</cp:revision>
  <dcterms:created xsi:type="dcterms:W3CDTF">2012-04-04T17:24:58Z</dcterms:created>
  <dcterms:modified xsi:type="dcterms:W3CDTF">2012-06-05T19:31:22Z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5930652</vt:lpwstr>
  </property>
  <property fmtid="{D5CDD505-2E9C-101B-9397-08002B2CF9AE}" pid="3" name="NXPowerLiteSettings">
    <vt:lpwstr>B6000400038000</vt:lpwstr>
  </property>
  <property fmtid="{D5CDD505-2E9C-101B-9397-08002B2CF9AE}" pid="4" name="NXPowerLiteVersion">
    <vt:lpwstr>D5.0.2</vt:lpwstr>
  </property>
  <property fmtid="{D5CDD505-2E9C-101B-9397-08002B2CF9AE}" pid="5" name="ContentTypeId">
    <vt:lpwstr>0x010100D192263472D11A4286BA8AD5BC215F21</vt:lpwstr>
  </property>
</Properties>
</file>