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8"/>
  </p:notesMasterIdLst>
  <p:handoutMasterIdLst>
    <p:handoutMasterId r:id="rId9"/>
  </p:handoutMasterIdLst>
  <p:sldIdLst>
    <p:sldId id="467" r:id="rId2"/>
    <p:sldId id="499" r:id="rId3"/>
    <p:sldId id="497" r:id="rId4"/>
    <p:sldId id="498" r:id="rId5"/>
    <p:sldId id="500" r:id="rId6"/>
    <p:sldId id="470" r:id="rId7"/>
  </p:sldIdLst>
  <p:sldSz cx="9144000" cy="5143500" type="screen16x9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9">
          <p15:clr>
            <a:srgbClr val="A4A3A4"/>
          </p15:clr>
        </p15:guide>
        <p15:guide id="2" orient="horz" pos="395" userDrawn="1">
          <p15:clr>
            <a:srgbClr val="A4A3A4"/>
          </p15:clr>
        </p15:guide>
        <p15:guide id="4" pos="230" userDrawn="1">
          <p15:clr>
            <a:srgbClr val="A4A3A4"/>
          </p15:clr>
        </p15:guide>
        <p15:guide id="5" pos="5531">
          <p15:clr>
            <a:srgbClr val="A4A3A4"/>
          </p15:clr>
        </p15:guide>
        <p15:guide id="6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pa Panchal (alpmehta)" initials="A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A2BF"/>
    <a:srgbClr val="7F7F7F"/>
    <a:srgbClr val="E6EADB"/>
    <a:srgbClr val="4D4D4F"/>
    <a:srgbClr val="39BBB9"/>
    <a:srgbClr val="B8E1D0"/>
    <a:srgbClr val="32BEBD"/>
    <a:srgbClr val="272749"/>
    <a:srgbClr val="546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4072" autoAdjust="0"/>
  </p:normalViewPr>
  <p:slideViewPr>
    <p:cSldViewPr>
      <p:cViewPr varScale="1">
        <p:scale>
          <a:sx n="102" d="100"/>
          <a:sy n="102" d="100"/>
        </p:scale>
        <p:origin x="1086" y="90"/>
      </p:cViewPr>
      <p:guideLst>
        <p:guide orient="horz" pos="1629"/>
        <p:guide orient="horz" pos="395"/>
        <p:guide pos="230"/>
        <p:guide pos="5531"/>
        <p:guide pos="2880"/>
      </p:guideLst>
    </p:cSldViewPr>
  </p:slideViewPr>
  <p:outlineViewPr>
    <p:cViewPr>
      <p:scale>
        <a:sx n="33" d="100"/>
        <a:sy n="33" d="100"/>
      </p:scale>
      <p:origin x="0" y="10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3300" y="60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32D8C-52DD-4DA0-BEA4-61BCF7C2EDF9}" type="datetimeFigureOut">
              <a:rPr lang="en-GB" smtClean="0"/>
              <a:t>4/9/15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49DD2-7A7F-45D3-BF51-7B5A70AFB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798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76084-FF89-C546-BB62-0004C5E16AD5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0"/>
            <a:r>
              <a:rPr lang="en-GB" dirty="0" smtClean="0"/>
              <a:t>	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FCB79-2C0C-F84D-A224-30C295992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4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20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9525" y="244475"/>
            <a:ext cx="7073900" cy="3979863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b="1" smtClean="0"/>
              <a:t>Cash and credit conservation </a:t>
            </a:r>
            <a:r>
              <a:rPr lang="en-GB" smtClean="0"/>
              <a:t>that provides access to an alternative line of credit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b="1" smtClean="0"/>
              <a:t>Flexible financing structures and terms </a:t>
            </a:r>
            <a:r>
              <a:rPr lang="en-GB" smtClean="0"/>
              <a:t>that allow access to future budgets, with the option to convert capital expenditures to operating expenditures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b="1" smtClean="0"/>
              <a:t>Captive finance rates and residuals </a:t>
            </a:r>
            <a:r>
              <a:rPr lang="en-GB" smtClean="0"/>
              <a:t>that help to reduce your total cost of ownership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b="1" smtClean="0"/>
              <a:t>Alignment of project costs to technology benefits </a:t>
            </a:r>
            <a:r>
              <a:rPr lang="en-GB" smtClean="0"/>
              <a:t>delivering increased ROI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b="1" smtClean="0"/>
              <a:t>Total business solution financing </a:t>
            </a:r>
            <a:r>
              <a:rPr lang="en-GB" smtClean="0"/>
              <a:t>(Cisco equipment, software, services, partner services and complementary third-party equipment)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b="1" smtClean="0"/>
              <a:t>Customised financing </a:t>
            </a:r>
            <a:r>
              <a:rPr lang="en-GB" smtClean="0"/>
              <a:t>to produce the best economic and useful life scenarios for your unique business circumstances</a:t>
            </a:r>
          </a:p>
          <a:p>
            <a:endParaRPr lang="en-GB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defTabSz="901700"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01700"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01700"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01700"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fld id="{65A35F71-1C60-4781-B33B-ADC060E79F96}" type="slidenum">
              <a:rPr lang="en-US" sz="800" b="0" smtClean="0">
                <a:solidFill>
                  <a:schemeClr val="tx1"/>
                </a:solidFill>
              </a:rPr>
              <a:pPr/>
              <a:t>4</a:t>
            </a:fld>
            <a:endParaRPr lang="en-US" sz="8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4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slide" Target="../slides/slide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040912" cy="5161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1060" y="-9831"/>
            <a:ext cx="6790220" cy="5171607"/>
          </a:xfrm>
          <a:prstGeom prst="rect">
            <a:avLst/>
          </a:prstGeom>
        </p:spPr>
      </p:pic>
      <p:sp>
        <p:nvSpPr>
          <p:cNvPr id="69" name="Rectangle 5"/>
          <p:cNvSpPr>
            <a:spLocks noChangeArrowheads="1"/>
          </p:cNvSpPr>
          <p:nvPr userDrawn="1"/>
        </p:nvSpPr>
        <p:spPr bwMode="ltGray">
          <a:xfrm>
            <a:off x="7784628" y="4894570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251374" y="4895871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>
                <a:solidFill>
                  <a:srgbClr val="2C2A2A"/>
                </a:solidFill>
                <a:latin typeface="Arial"/>
              </a:rPr>
              <a:t>© </a:t>
            </a:r>
            <a:r>
              <a:rPr lang="en-US" sz="600" smtClean="0">
                <a:solidFill>
                  <a:srgbClr val="2C2A2A"/>
                </a:solidFill>
                <a:latin typeface="Arial"/>
              </a:rPr>
              <a:t>2014 </a:t>
            </a:r>
            <a:r>
              <a:rPr lang="en-US" sz="600" dirty="0">
                <a:solidFill>
                  <a:srgbClr val="2C2A2A"/>
                </a:solidFill>
                <a:latin typeface="Arial"/>
              </a:rPr>
              <a:t>Cisco and/or its affiliates. All rights reserved.</a:t>
            </a: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8639982" y="4891492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961693"/>
            <a:ext cx="6111477" cy="1239064"/>
          </a:xfrm>
        </p:spPr>
        <p:txBody>
          <a:bodyPr anchor="b"/>
          <a:lstStyle>
            <a:lvl1pPr>
              <a:lnSpc>
                <a:spcPct val="90000"/>
              </a:lnSpc>
              <a:defRPr lang="en-US" sz="4400" b="0" kern="1200" spc="-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348052"/>
            <a:ext cx="8112126" cy="28813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3576640"/>
            <a:ext cx="8097838" cy="288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rgbClr val="2C2A2A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9" y="3924578"/>
            <a:ext cx="8112125" cy="288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rgbClr val="2C2A2A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256" y="175852"/>
            <a:ext cx="96079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22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vide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4391620" y="692638"/>
            <a:ext cx="4424562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6" tIns="34294" rIns="68586" bIns="34294" rtlCol="0" anchor="ctr">
            <a:normAutofit/>
          </a:bodyPr>
          <a:lstStyle>
            <a:lvl1pPr marL="0" indent="0" algn="ctr" defTabSz="685862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ltGray">
          <a:xfrm>
            <a:off x="7813257" y="4822170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 dirty="0">
                <a:solidFill>
                  <a:schemeClr val="tx1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ltGray">
          <a:xfrm>
            <a:off x="8665598" y="4819092"/>
            <a:ext cx="215771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chemeClr val="tx1"/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 dirty="0">
              <a:solidFill>
                <a:schemeClr val="tx1"/>
              </a:solidFill>
              <a:latin typeface="+mn-lt"/>
              <a:cs typeface="CiscoSans Thin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92043" y="4823470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algn="l" defTabSz="610846">
              <a:lnSpc>
                <a:spcPct val="100000"/>
              </a:lnSpc>
            </a:pPr>
            <a:r>
              <a:rPr lang="en-US" sz="600" b="0" i="0" dirty="0" smtClean="0">
                <a:solidFill>
                  <a:schemeClr val="tx1"/>
                </a:solidFill>
                <a:latin typeface="+mn-lt"/>
                <a:cs typeface="CiscoSans Thin"/>
              </a:rPr>
              <a:t>© 2014  Cisco and/or its affiliates. All rights reserved.</a:t>
            </a:r>
            <a:endParaRPr lang="en-US" sz="600" b="0" i="0" dirty="0">
              <a:solidFill>
                <a:schemeClr val="tx1"/>
              </a:solidFill>
              <a:latin typeface="+mn-l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3397688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_green">
    <p:bg>
      <p:bgPr>
        <a:gradFill>
          <a:gsLst>
            <a:gs pos="0">
              <a:srgbClr val="272749"/>
            </a:gs>
            <a:gs pos="100000">
              <a:srgbClr val="32BEB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57657" y="3977231"/>
            <a:ext cx="828686" cy="8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225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-green thank you">
    <p:bg>
      <p:bgPr>
        <a:gradFill>
          <a:gsLst>
            <a:gs pos="0">
              <a:srgbClr val="272749"/>
            </a:gs>
            <a:gs pos="100000">
              <a:srgbClr val="32BEB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 userDrawn="1"/>
        </p:nvSpPr>
        <p:spPr>
          <a:xfrm>
            <a:off x="626132" y="2228453"/>
            <a:ext cx="2507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50" dirty="0" smtClean="0">
                <a:ln w="13500">
                  <a:solidFill>
                    <a:srgbClr val="21419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214195">
                    <a:tint val="3000"/>
                    <a:alpha val="95000"/>
                  </a:srgbClr>
                </a:solidFill>
                <a:latin typeface="CiscoSansTT ExtraLight"/>
              </a:rPr>
              <a:t>Thank you.</a:t>
            </a:r>
            <a:endParaRPr lang="en-US" sz="3600" spc="50" dirty="0">
              <a:ln w="13500">
                <a:solidFill>
                  <a:srgbClr val="214195">
                    <a:shade val="2500"/>
                    <a:alpha val="6500"/>
                  </a:srgbClr>
                </a:solidFill>
                <a:prstDash val="solid"/>
              </a:ln>
              <a:solidFill>
                <a:srgbClr val="214195">
                  <a:tint val="3000"/>
                  <a:alpha val="95000"/>
                </a:srgbClr>
              </a:solidFill>
              <a:latin typeface="CiscoSansTT ExtraLight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1729" y="1779948"/>
            <a:ext cx="1997776" cy="1583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650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68586" tIns="34294" rIns="68586" bIns="34294" anchor="ctr"/>
          <a:lstStyle/>
          <a:p>
            <a:endParaRPr lang="en-US">
              <a:solidFill>
                <a:srgbClr val="224095"/>
              </a:solidFill>
              <a:latin typeface="CiscoSansTT ExtraLight"/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68586" tIns="34294" rIns="68586" bIns="34294" anchor="ctr"/>
          <a:lstStyle/>
          <a:p>
            <a:endParaRPr lang="en-US">
              <a:solidFill>
                <a:srgbClr val="224095"/>
              </a:solidFill>
              <a:latin typeface="CiscoSansTT ExtraLigh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5456" y="571574"/>
            <a:ext cx="8301718" cy="256994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cap="none" spc="50" baseline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/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66410" y="3406248"/>
            <a:ext cx="2099188" cy="12132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034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g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5456" y="562609"/>
            <a:ext cx="8301718" cy="256994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pic>
        <p:nvPicPr>
          <p:cNvPr id="8" name="Picture 2" descr="C:\Users\Charlie\Desktop\arrows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6410" y="3382354"/>
            <a:ext cx="2099188" cy="1261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7813257" y="4822170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/>
            <a:r>
              <a:rPr lang="en-US" sz="600" dirty="0">
                <a:solidFill>
                  <a:srgbClr val="FFFFFF"/>
                </a:solidFill>
                <a:cs typeface="CiscoSans Thin"/>
              </a:rPr>
              <a:t>Cisco Confidential</a:t>
            </a: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ltGray">
          <a:xfrm>
            <a:off x="8665598" y="4819092"/>
            <a:ext cx="215771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/>
            <a:fld id="{DFCF27A5-1A5B-48D3-A060-2758FFBB1ADD}" type="slidenum">
              <a:rPr lang="en-US" sz="600">
                <a:solidFill>
                  <a:srgbClr val="FFFFFF"/>
                </a:solidFill>
                <a:cs typeface="CiscoSans Thin"/>
              </a:rPr>
              <a:pPr algn="r" defTabSz="610846"/>
              <a:t>‹#›</a:t>
            </a:fld>
            <a:endParaRPr lang="en-US" sz="600" dirty="0">
              <a:solidFill>
                <a:srgbClr val="FFFFFF"/>
              </a:solidFill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292043" y="4823470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defTabSz="610846"/>
            <a:r>
              <a:rPr lang="en-US" sz="600" dirty="0" smtClean="0">
                <a:solidFill>
                  <a:srgbClr val="FFFFFF"/>
                </a:solidFill>
                <a:cs typeface="CiscoSans Thin"/>
              </a:rPr>
              <a:t>© 2014  Cisco and/or its affiliates. All rights reserved.</a:t>
            </a:r>
            <a:endParaRPr lang="en-US" sz="600" dirty="0">
              <a:solidFill>
                <a:srgbClr val="FFFFFF"/>
              </a:solidFill>
              <a:cs typeface="CiscoSans Thin"/>
            </a:endParaRPr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609" y="194209"/>
            <a:ext cx="432854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17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5456" y="1249964"/>
            <a:ext cx="8582751" cy="3266034"/>
          </a:xfrm>
          <a:prstGeom prst="rect">
            <a:avLst/>
          </a:prstGeom>
        </p:spPr>
        <p:txBody>
          <a:bodyPr>
            <a:noAutofit/>
          </a:bodyPr>
          <a:lstStyle>
            <a:lvl1pPr marL="280988" indent="-223838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 b="0" i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 marL="508000" indent="-2159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00" b="0" i="0">
                <a:solidFill>
                  <a:schemeClr val="accent1"/>
                </a:solidFill>
                <a:latin typeface="+mn-lt"/>
                <a:cs typeface="CiscoSans ExtraLight"/>
              </a:defRPr>
            </a:lvl2pPr>
            <a:lvl3pPr marL="747713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accent1"/>
                </a:solidFill>
                <a:latin typeface="+mn-lt"/>
                <a:cs typeface="CiscoSans ExtraLight"/>
              </a:defRPr>
            </a:lvl3pPr>
            <a:lvl4pPr marL="91122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accent1"/>
                </a:solidFill>
                <a:latin typeface="+mn-lt"/>
                <a:cs typeface="CiscoSans ExtraLight"/>
              </a:defRPr>
            </a:lvl4pPr>
            <a:lvl5pPr marL="1082675" indent="-168275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 b="0" i="0">
                <a:solidFill>
                  <a:schemeClr val="accent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84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5143102" y="1229803"/>
            <a:ext cx="3623212" cy="330635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EEF"/>
              </a:solidFill>
              <a:latin typeface="CiscoSansTT ExtraLigh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310763"/>
            <a:ext cx="3236976" cy="1830001"/>
          </a:xfrm>
          <a:prstGeom prst="rect">
            <a:avLst/>
          </a:prstGeom>
        </p:spPr>
        <p:txBody>
          <a:bodyPr>
            <a:noAutofit/>
          </a:bodyPr>
          <a:lstStyle>
            <a:lvl1pPr marL="85733" indent="-85733" algn="l" defTabSz="685862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150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/>
              </a:defRPr>
            </a:lvl1pPr>
            <a:lvl2pPr marL="85733" indent="-85733" algn="l" defTabSz="685862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5733" indent="-85733" algn="l" defTabSz="685862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5733" indent="-85733" algn="l" defTabSz="685862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5733" indent="-85733" algn="l" defTabSz="685862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pull quote.”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299797" y="3552444"/>
            <a:ext cx="3326071" cy="2537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200">
                <a:solidFill>
                  <a:schemeClr val="accent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59741" y="302419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Pull Quote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5457" y="1249964"/>
            <a:ext cx="4169632" cy="3266034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171450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 marL="455613" indent="-1905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accent1"/>
                </a:solidFill>
                <a:latin typeface="+mn-lt"/>
                <a:cs typeface="CiscoSans ExtraLight"/>
              </a:defRPr>
            </a:lvl2pPr>
            <a:lvl3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r>
              <a:rPr lang="en-US" dirty="0" smtClean="0"/>
              <a:t>This is an example of a bullet</a:t>
            </a:r>
            <a:br>
              <a:rPr lang="en-US" dirty="0" smtClean="0"/>
            </a:br>
            <a:r>
              <a:rPr lang="en-US" dirty="0" smtClean="0"/>
              <a:t>slide with a pull quote</a:t>
            </a:r>
          </a:p>
          <a:p>
            <a:pPr lvl="1"/>
            <a:r>
              <a:rPr lang="en-US" dirty="0" smtClean="0"/>
              <a:t>This is where all the second level </a:t>
            </a:r>
            <a:br>
              <a:rPr lang="en-US" dirty="0" smtClean="0"/>
            </a:br>
            <a:r>
              <a:rPr lang="en-US" dirty="0" smtClean="0"/>
              <a:t>information goes</a:t>
            </a:r>
          </a:p>
          <a:p>
            <a:pPr lvl="1"/>
            <a:r>
              <a:rPr lang="en-US" dirty="0" smtClean="0"/>
              <a:t>This is another bullet point</a:t>
            </a:r>
          </a:p>
          <a:p>
            <a:r>
              <a:rPr lang="en-US" dirty="0" smtClean="0"/>
              <a:t>First level bullets are 16 points</a:t>
            </a:r>
            <a:br>
              <a:rPr lang="en-US" dirty="0" smtClean="0"/>
            </a:br>
            <a:r>
              <a:rPr lang="en-US" dirty="0" smtClean="0"/>
              <a:t>and use a bullet point</a:t>
            </a:r>
          </a:p>
          <a:p>
            <a:pPr lvl="1"/>
            <a:r>
              <a:rPr lang="en-US" dirty="0" smtClean="0"/>
              <a:t>Second level bullets are 14 points in size</a:t>
            </a:r>
          </a:p>
          <a:p>
            <a:pPr lvl="1"/>
            <a:r>
              <a:rPr lang="en-US" dirty="0" smtClean="0"/>
              <a:t>It’s important to keep consistency </a:t>
            </a:r>
          </a:p>
        </p:txBody>
      </p:sp>
    </p:spTree>
    <p:extLst>
      <p:ext uri="{BB962C8B-B14F-4D97-AF65-F5344CB8AC3E}">
        <p14:creationId xmlns:p14="http://schemas.microsoft.com/office/powerpoint/2010/main" val="1641820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19514" y="75438"/>
            <a:ext cx="2668457" cy="86410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00A2BF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258399" y="75438"/>
            <a:ext cx="2599859" cy="86410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00A2BF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72202" y="75438"/>
            <a:ext cx="2634158" cy="86410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00A2BF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9514" y="1201574"/>
            <a:ext cx="2668457" cy="3336008"/>
          </a:xfrm>
          <a:prstGeom prst="rect">
            <a:avLst/>
          </a:prstGeom>
        </p:spPr>
        <p:txBody>
          <a:bodyPr>
            <a:noAutofit/>
          </a:bodyPr>
          <a:lstStyle>
            <a:lvl1pPr marL="223838" indent="-171450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 marL="403225" indent="-1905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accent1"/>
                </a:solidFill>
                <a:latin typeface="+mn-lt"/>
                <a:cs typeface="CiscoSans ExtraLight"/>
              </a:defRPr>
            </a:lvl2pPr>
            <a:lvl3pPr marL="569913" indent="-166688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  <a:latin typeface="+mn-lt"/>
                <a:cs typeface="CiscoSans ExtraLight"/>
              </a:defRPr>
            </a:lvl3pPr>
            <a:lvl4pPr marL="74612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000">
                <a:solidFill>
                  <a:schemeClr val="accent1"/>
                </a:solidFill>
                <a:latin typeface="+mn-lt"/>
                <a:cs typeface="CiscoSans ExtraLight"/>
              </a:defRPr>
            </a:lvl4pPr>
            <a:lvl5pPr marL="91757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900">
                <a:solidFill>
                  <a:schemeClr val="accent1"/>
                </a:solidFill>
                <a:latin typeface="+mn-lt"/>
                <a:cs typeface="CiscoSans ExtraLight"/>
              </a:defRPr>
            </a:lvl5pPr>
            <a:lvl6pPr marL="692527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72202" y="1183948"/>
            <a:ext cx="2634158" cy="3336008"/>
          </a:xfrm>
          <a:prstGeom prst="rect">
            <a:avLst/>
          </a:prstGeom>
        </p:spPr>
        <p:txBody>
          <a:bodyPr>
            <a:noAutofit/>
          </a:bodyPr>
          <a:lstStyle>
            <a:lvl1pPr marL="171473" indent="-171473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 marL="360000" indent="-2160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accent1"/>
                </a:solidFill>
                <a:latin typeface="+mn-lt"/>
                <a:cs typeface="CiscoSans ExtraLight"/>
              </a:defRPr>
            </a:lvl2pPr>
            <a:lvl3pPr marL="573088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  <a:latin typeface="+mn-lt"/>
                <a:cs typeface="CiscoSans ExtraLight"/>
              </a:defRPr>
            </a:lvl3pPr>
            <a:lvl4pPr marL="74612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000">
                <a:solidFill>
                  <a:schemeClr val="accent1"/>
                </a:solidFill>
                <a:latin typeface="+mn-lt"/>
                <a:cs typeface="CiscoSans ExtraLight"/>
              </a:defRPr>
            </a:lvl4pPr>
            <a:lvl5pPr marL="91757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900">
                <a:solidFill>
                  <a:schemeClr val="accent1"/>
                </a:solidFill>
                <a:latin typeface="+mn-lt"/>
                <a:cs typeface="CiscoSans ExtraLight"/>
              </a:defRPr>
            </a:lvl5pPr>
            <a:lvl6pPr marL="692527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258399" y="1201574"/>
            <a:ext cx="2599859" cy="3336008"/>
          </a:xfrm>
          <a:prstGeom prst="rect">
            <a:avLst/>
          </a:prstGeom>
        </p:spPr>
        <p:txBody>
          <a:bodyPr>
            <a:noAutofit/>
          </a:bodyPr>
          <a:lstStyle>
            <a:lvl1pPr marL="171473" indent="-171473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 marL="344488" indent="-176213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accent1"/>
                </a:solidFill>
                <a:latin typeface="+mn-lt"/>
                <a:cs typeface="CiscoSans ExtraLight"/>
              </a:defRPr>
            </a:lvl2pPr>
            <a:lvl3pPr marL="514350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  <a:latin typeface="+mn-lt"/>
                <a:cs typeface="CiscoSans ExtraLight"/>
              </a:defRPr>
            </a:lvl3pPr>
            <a:lvl4pPr marL="687388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000">
                <a:solidFill>
                  <a:schemeClr val="accent1"/>
                </a:solidFill>
                <a:latin typeface="+mn-lt"/>
                <a:cs typeface="CiscoSans ExtraLight"/>
              </a:defRPr>
            </a:lvl4pPr>
            <a:lvl5pPr marL="855663" indent="-168275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900">
                <a:solidFill>
                  <a:schemeClr val="accent1"/>
                </a:solidFill>
                <a:latin typeface="+mn-lt"/>
                <a:cs typeface="CiscoSans ExtraLight"/>
              </a:defRPr>
            </a:lvl5pPr>
            <a:lvl6pPr marL="692527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076575" y="1212850"/>
            <a:ext cx="0" cy="3382009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67425" y="1212850"/>
            <a:ext cx="0" cy="3382009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366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3668713" y="233363"/>
            <a:ext cx="3268136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/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91" y="233363"/>
            <a:ext cx="326786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68586" tIns="34294" rIns="68586" bIns="34294" rtlCol="0" anchor="ctr" anchorCtr="0">
            <a:normAutofit/>
          </a:bodyPr>
          <a:lstStyle>
            <a:lvl1pPr marL="0" indent="0" algn="ctr" defTabSz="685862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baseline="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233363"/>
            <a:ext cx="3287736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/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233363"/>
            <a:ext cx="330200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68586" tIns="34294" rIns="68586" bIns="34294" rtlCol="0" anchor="ctr" anchorCtr="0">
            <a:normAutofit/>
          </a:bodyPr>
          <a:lstStyle>
            <a:lvl1pPr marL="0" indent="0" algn="ctr" defTabSz="685862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/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68586" tIns="34294" rIns="68586" bIns="34294" rtlCol="0" anchor="ctr" anchorCtr="0">
            <a:normAutofit/>
          </a:bodyPr>
          <a:lstStyle>
            <a:lvl1pPr marL="0" indent="0" algn="ctr" defTabSz="685862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5" y="2271714"/>
            <a:ext cx="2523161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/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2271714"/>
            <a:ext cx="2537420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68586" tIns="34294" rIns="68586" bIns="34294" rtlCol="0" anchor="ctr" anchorCtr="0">
            <a:normAutofit/>
          </a:bodyPr>
          <a:lstStyle>
            <a:lvl1pPr marL="0" indent="0" algn="ctr" defTabSz="685862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2271714"/>
            <a:ext cx="4025374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/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2271714"/>
            <a:ext cx="4028516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68586" tIns="34294" rIns="68586" bIns="34294" rtlCol="0" anchor="ctr" anchorCtr="0">
            <a:normAutofit/>
          </a:bodyPr>
          <a:lstStyle>
            <a:lvl1pPr marL="0" indent="0" algn="ctr" defTabSz="685862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979833" y="1262745"/>
            <a:ext cx="1838730" cy="258161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/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6979833" y="1257301"/>
            <a:ext cx="1838730" cy="258705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68586" tIns="34294" rIns="68586" bIns="34294" rtlCol="0" anchor="ctr" anchorCtr="0">
            <a:normAutofit/>
          </a:bodyPr>
          <a:lstStyle>
            <a:lvl1pPr marL="0" indent="0" algn="ctr" defTabSz="685862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979833" y="3887222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/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6979833" y="3887222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vert="horz" lIns="68586" tIns="34294" rIns="68586" bIns="34294" rtlCol="0" anchor="ctr" anchorCtr="0">
            <a:normAutofit/>
          </a:bodyPr>
          <a:lstStyle>
            <a:lvl1pPr marL="0" indent="0" algn="ctr" defTabSz="685862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3" name="Rectangle 5"/>
          <p:cNvSpPr>
            <a:spLocks noChangeArrowheads="1"/>
          </p:cNvSpPr>
          <p:nvPr userDrawn="1"/>
        </p:nvSpPr>
        <p:spPr bwMode="ltGray">
          <a:xfrm>
            <a:off x="7813257" y="4822170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/>
            <a:r>
              <a:rPr lang="en-US" sz="600" dirty="0">
                <a:solidFill>
                  <a:srgbClr val="FFFFFF"/>
                </a:solidFill>
                <a:cs typeface="CiscoSans Thin"/>
              </a:rPr>
              <a:t>Cisco Confidential</a:t>
            </a:r>
          </a:p>
        </p:txBody>
      </p:sp>
      <p:sp>
        <p:nvSpPr>
          <p:cNvPr id="24" name="Rectangle 7"/>
          <p:cNvSpPr>
            <a:spLocks noChangeArrowheads="1"/>
          </p:cNvSpPr>
          <p:nvPr userDrawn="1"/>
        </p:nvSpPr>
        <p:spPr bwMode="ltGray">
          <a:xfrm>
            <a:off x="8665598" y="4819092"/>
            <a:ext cx="215771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/>
            <a:fld id="{DFCF27A5-1A5B-48D3-A060-2758FFBB1ADD}" type="slidenum">
              <a:rPr lang="en-US" sz="600">
                <a:solidFill>
                  <a:srgbClr val="FFFFFF"/>
                </a:solidFill>
                <a:cs typeface="CiscoSans Thin"/>
              </a:rPr>
              <a:pPr algn="r" defTabSz="610846"/>
              <a:t>‹#›</a:t>
            </a:fld>
            <a:endParaRPr lang="en-US" sz="600" dirty="0">
              <a:solidFill>
                <a:srgbClr val="FFFFFF"/>
              </a:solidFill>
              <a:cs typeface="CiscoSans Thin"/>
            </a:endParaRPr>
          </a:p>
        </p:txBody>
      </p:sp>
      <p:sp>
        <p:nvSpPr>
          <p:cNvPr id="25" name="Rectangle 4"/>
          <p:cNvSpPr>
            <a:spLocks noChangeArrowheads="1"/>
          </p:cNvSpPr>
          <p:nvPr userDrawn="1"/>
        </p:nvSpPr>
        <p:spPr bwMode="ltGray">
          <a:xfrm>
            <a:off x="292043" y="4823470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defTabSz="610846"/>
            <a:r>
              <a:rPr lang="en-US" sz="600" dirty="0" smtClean="0">
                <a:solidFill>
                  <a:srgbClr val="FFFFFF"/>
                </a:solidFill>
                <a:cs typeface="CiscoSans Thin"/>
              </a:rPr>
              <a:t>© 2014  Cisco and/or its affiliates. All rights reserved.</a:t>
            </a:r>
            <a:endParaRPr lang="en-US" sz="600" dirty="0">
              <a:solidFill>
                <a:srgbClr val="FFFFFF"/>
              </a:solidFill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3378016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ight blu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3" y="324161"/>
            <a:ext cx="8588861" cy="628650"/>
          </a:xfrm>
        </p:spPr>
        <p:txBody>
          <a:bodyPr/>
          <a:lstStyle>
            <a:lvl1pPr algn="l" defTabSz="685891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500" b="0" kern="1200" spc="0" baseline="0" dirty="0">
                <a:solidFill>
                  <a:schemeClr val="tx2"/>
                </a:solidFill>
                <a:latin typeface="+mj-lt"/>
                <a:ea typeface="+mj-ea"/>
                <a:cs typeface="Cisco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081009"/>
            <a:ext cx="8578850" cy="3395741"/>
          </a:xfrm>
          <a:prstGeom prst="rect">
            <a:avLst/>
          </a:prstGeo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CiscoSans" pitchFamily="34" charset="0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CiscoSans" pitchFamily="34" charset="0"/>
              </a:defRPr>
            </a:lvl2pPr>
            <a:lvl3pPr>
              <a:defRPr>
                <a:solidFill>
                  <a:srgbClr val="435153"/>
                </a:solidFill>
                <a:latin typeface="CiscoSans" pitchFamily="34" charset="0"/>
              </a:defRPr>
            </a:lvl3pPr>
            <a:lvl4pPr>
              <a:defRPr>
                <a:solidFill>
                  <a:srgbClr val="435153"/>
                </a:solidFill>
                <a:latin typeface="CiscoSans" pitchFamily="34" charset="0"/>
              </a:defRPr>
            </a:lvl4pPr>
            <a:lvl5pPr>
              <a:defRPr>
                <a:solidFill>
                  <a:srgbClr val="435153"/>
                </a:solidFill>
                <a:latin typeface="CiscoSan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76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de screen vide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2916766" y="692638"/>
            <a:ext cx="5899416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6" tIns="34294" rIns="68586" bIns="34294" rtlCol="0" anchor="ctr">
            <a:normAutofit/>
          </a:bodyPr>
          <a:lstStyle>
            <a:lvl1pPr marL="0" indent="0" algn="ctr" defTabSz="685862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7813257" y="4822170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 dirty="0">
                <a:solidFill>
                  <a:schemeClr val="tx1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ltGray">
          <a:xfrm>
            <a:off x="8665598" y="4819092"/>
            <a:ext cx="215771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chemeClr val="tx1"/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 dirty="0">
              <a:solidFill>
                <a:schemeClr val="tx1"/>
              </a:solidFill>
              <a:latin typeface="+mn-lt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ltGray">
          <a:xfrm>
            <a:off x="292043" y="4823470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algn="l" defTabSz="610846">
              <a:lnSpc>
                <a:spcPct val="100000"/>
              </a:lnSpc>
            </a:pPr>
            <a:r>
              <a:rPr lang="en-US" sz="600" b="0" i="0" dirty="0" smtClean="0">
                <a:solidFill>
                  <a:schemeClr val="tx1"/>
                </a:solidFill>
                <a:latin typeface="+mn-lt"/>
                <a:cs typeface="CiscoSans Thin"/>
              </a:rPr>
              <a:t>© 2014  Cisco and/or its affiliates. All rights reserved.</a:t>
            </a:r>
            <a:endParaRPr lang="en-US" sz="600" b="0" i="0" dirty="0">
              <a:solidFill>
                <a:schemeClr val="tx1"/>
              </a:solidFill>
              <a:latin typeface="+mn-l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1956842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5"/>
          <p:cNvSpPr>
            <a:spLocks noGrp="1"/>
          </p:cNvSpPr>
          <p:nvPr>
            <p:ph type="title"/>
          </p:nvPr>
        </p:nvSpPr>
        <p:spPr>
          <a:xfrm>
            <a:off x="260619" y="341158"/>
            <a:ext cx="8659368" cy="7315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ltGray">
          <a:xfrm>
            <a:off x="7813257" y="4822170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/>
            <a:r>
              <a:rPr lang="en-US" sz="600" dirty="0">
                <a:solidFill>
                  <a:srgbClr val="231F20"/>
                </a:solidFill>
                <a:cs typeface="CiscoSans Thin"/>
              </a:rPr>
              <a:t>Cisco Confidential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8665598" y="4819092"/>
            <a:ext cx="215771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/>
            <a:fld id="{DFCF27A5-1A5B-48D3-A060-2758FFBB1ADD}" type="slidenum">
              <a:rPr lang="en-US" sz="600">
                <a:solidFill>
                  <a:srgbClr val="231F20"/>
                </a:solidFill>
                <a:cs typeface="CiscoSans Thin"/>
              </a:rPr>
              <a:pPr algn="r" defTabSz="610846"/>
              <a:t>‹#›</a:t>
            </a:fld>
            <a:endParaRPr lang="en-US" sz="600" dirty="0">
              <a:solidFill>
                <a:srgbClr val="231F20"/>
              </a:solidFill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292043" y="4823470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defTabSz="610846"/>
            <a:r>
              <a:rPr lang="en-US" sz="600" dirty="0" smtClean="0">
                <a:solidFill>
                  <a:srgbClr val="231F20"/>
                </a:solidFill>
                <a:cs typeface="CiscoSans Thin"/>
              </a:rPr>
              <a:t>© 2014  Cisco and/or its affiliates. All rights reserved.</a:t>
            </a:r>
            <a:endParaRPr lang="en-US" sz="600" dirty="0">
              <a:solidFill>
                <a:srgbClr val="231F20"/>
              </a:solidFill>
              <a:cs typeface="CiscoSans Thi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gradFill flip="none" rotWithShape="1">
              <a:gsLst>
                <a:gs pos="47900">
                  <a:schemeClr val="accent1"/>
                </a:gs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6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18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7" r:id="rId2"/>
    <p:sldLayoutId id="2147483838" r:id="rId3"/>
    <p:sldLayoutId id="2147483840" r:id="rId4"/>
    <p:sldLayoutId id="2147483844" r:id="rId5"/>
    <p:sldLayoutId id="2147483847" r:id="rId6"/>
    <p:sldLayoutId id="2147483862" r:id="rId7"/>
    <p:sldLayoutId id="2147483929" r:id="rId8"/>
    <p:sldLayoutId id="2147483932" r:id="rId9"/>
    <p:sldLayoutId id="2147483933" r:id="rId10"/>
    <p:sldLayoutId id="2147483873" r:id="rId11"/>
    <p:sldLayoutId id="2147483874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685891" rtl="0" eaLnBrk="1" latinLnBrk="0" hangingPunct="1">
        <a:lnSpc>
          <a:spcPct val="80000"/>
        </a:lnSpc>
        <a:spcBef>
          <a:spcPct val="0"/>
        </a:spcBef>
        <a:buNone/>
        <a:defRPr lang="en-US" sz="2500" b="0" kern="1200" spc="0" baseline="0" dirty="0">
          <a:solidFill>
            <a:schemeClr val="tx2"/>
          </a:solidFill>
          <a:latin typeface="+mj-lt"/>
          <a:ea typeface="+mj-ea"/>
          <a:cs typeface="CiscoSans"/>
        </a:defRPr>
      </a:lvl1pPr>
    </p:titleStyle>
    <p:bodyStyle>
      <a:lvl1pPr marL="171473" indent="-171473" algn="l" defTabSz="685891" rtl="0" eaLnBrk="1" latinLnBrk="0" hangingPunct="1">
        <a:lnSpc>
          <a:spcPct val="95000"/>
        </a:lnSpc>
        <a:spcBef>
          <a:spcPts val="108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1500" kern="1200" dirty="0" smtClean="0">
          <a:solidFill>
            <a:schemeClr val="tx1"/>
          </a:solidFill>
          <a:latin typeface="+mn-lt"/>
          <a:ea typeface="+mn-ea"/>
          <a:cs typeface="CiscoSans"/>
        </a:defRPr>
      </a:lvl1pPr>
      <a:lvl2pPr marL="360000" indent="-216000" algn="l" defTabSz="685891" rtl="0" eaLnBrk="1" latinLnBrk="0" hangingPunct="1">
        <a:lnSpc>
          <a:spcPct val="95000"/>
        </a:lnSpc>
        <a:spcBef>
          <a:spcPts val="600"/>
        </a:spcBef>
        <a:buClr>
          <a:schemeClr val="tx2"/>
        </a:buClr>
        <a:buFont typeface="Arial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CiscoSans"/>
        </a:defRPr>
      </a:lvl2pPr>
      <a:lvl3pPr marL="432000" indent="-171450" algn="l" defTabSz="685891" rtl="0" eaLnBrk="1" latinLnBrk="0" hangingPunct="1">
        <a:lnSpc>
          <a:spcPct val="95000"/>
        </a:lnSpc>
        <a:spcBef>
          <a:spcPts val="630"/>
        </a:spcBef>
        <a:buFont typeface="Arial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CiscoSans"/>
        </a:defRPr>
      </a:lvl3pPr>
      <a:lvl4pPr marL="504000" indent="-171450" algn="l" defTabSz="685891" rtl="0" eaLnBrk="1" latinLnBrk="0" hangingPunct="1">
        <a:lnSpc>
          <a:spcPct val="95000"/>
        </a:lnSpc>
        <a:spcBef>
          <a:spcPts val="630"/>
        </a:spcBef>
        <a:buFont typeface="Arial"/>
        <a:buChar char="•"/>
        <a:defRPr lang="en-US" sz="1100" kern="1200" dirty="0" smtClean="0">
          <a:solidFill>
            <a:schemeClr val="tx1"/>
          </a:solidFill>
          <a:latin typeface="+mn-lt"/>
          <a:ea typeface="+mn-ea"/>
          <a:cs typeface="CiscoSans"/>
        </a:defRPr>
      </a:lvl4pPr>
      <a:lvl5pPr marL="576000" indent="-171450" algn="l" defTabSz="685891" rtl="0" eaLnBrk="1" latinLnBrk="0" hangingPunct="1">
        <a:lnSpc>
          <a:spcPct val="95000"/>
        </a:lnSpc>
        <a:spcBef>
          <a:spcPts val="630"/>
        </a:spcBef>
        <a:buFont typeface="Arial"/>
        <a:buChar char="•"/>
        <a:defRPr lang="en-US" sz="1100" kern="1200" dirty="0">
          <a:solidFill>
            <a:schemeClr val="tx1"/>
          </a:solidFill>
          <a:latin typeface="+mn-lt"/>
          <a:ea typeface="+mn-ea"/>
          <a:cs typeface="CiscoSans"/>
        </a:defRPr>
      </a:lvl5pPr>
      <a:lvl6pPr marL="864000" indent="-171473" algn="l" defTabSz="685891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6000" indent="-171450" algn="l" defTabSz="685891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620" indent="0" algn="l" defTabSz="685891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iscocapital.com/emea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Payment Deferrals</a:t>
            </a:r>
            <a:endParaRPr lang="en-US" sz="48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September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62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A2BF"/>
                </a:solidFill>
                <a:cs typeface="CiscoSans Thin"/>
              </a:rPr>
              <a:t>Payment Deferrals:</a:t>
            </a:r>
            <a:br>
              <a:rPr lang="en-GB" dirty="0" smtClean="0">
                <a:solidFill>
                  <a:srgbClr val="00A2BF"/>
                </a:solidFill>
                <a:cs typeface="CiscoSans Thin"/>
              </a:rPr>
            </a:br>
            <a:r>
              <a:rPr lang="en-GB" dirty="0" smtClean="0">
                <a:solidFill>
                  <a:srgbClr val="00A2BF"/>
                </a:solidFill>
                <a:cs typeface="CiscoSans Thin"/>
              </a:rPr>
              <a:t>Get </a:t>
            </a:r>
            <a:r>
              <a:rPr lang="en-GB" dirty="0">
                <a:solidFill>
                  <a:srgbClr val="00A2BF"/>
                </a:solidFill>
                <a:cs typeface="CiscoSans Thin"/>
              </a:rPr>
              <a:t>it now, pay later</a:t>
            </a:r>
            <a:r>
              <a:rPr lang="en-GB" dirty="0" smtClean="0">
                <a:solidFill>
                  <a:srgbClr val="00A2BF"/>
                </a:solidFill>
                <a:cs typeface="CiscoSans Thin"/>
              </a:rPr>
              <a:t>!</a:t>
            </a:r>
            <a:endParaRPr lang="en-GB" dirty="0">
              <a:solidFill>
                <a:srgbClr val="00A2BF"/>
              </a:solidFill>
              <a:cs typeface="CiscoSans Thi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25610" y="4127364"/>
            <a:ext cx="6288463" cy="53758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106"/>
              </a:spcBef>
            </a:pPr>
            <a:r>
              <a:rPr lang="en-GB" sz="1500" dirty="0"/>
              <a:t>Includes software, services and maintenance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1425610" y="3358665"/>
            <a:ext cx="6288463" cy="53758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106"/>
              </a:spcBef>
            </a:pPr>
            <a:r>
              <a:rPr lang="en-GB" sz="1500" dirty="0"/>
              <a:t>Available for all Cisco technologies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5610" y="2589966"/>
            <a:ext cx="6288463" cy="53758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106"/>
              </a:spcBef>
            </a:pPr>
            <a:r>
              <a:rPr lang="en-GB" sz="1500" dirty="0"/>
              <a:t>Deferred interest is included in remaining payments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25610" y="1821267"/>
            <a:ext cx="6288463" cy="53758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106"/>
              </a:spcBef>
            </a:pPr>
            <a:r>
              <a:rPr lang="en-GB" sz="1500" dirty="0"/>
              <a:t>36, 48 or 60 months term including the deferral period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5610" y="1052568"/>
            <a:ext cx="6288463" cy="53758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106"/>
              </a:spcBef>
            </a:pPr>
            <a:r>
              <a:rPr lang="en-GB" sz="1500" smtClean="0"/>
              <a:t>Up to six </a:t>
            </a:r>
            <a:r>
              <a:rPr lang="en-GB" sz="1500" dirty="0"/>
              <a:t>month </a:t>
            </a:r>
            <a:r>
              <a:rPr lang="en-GB" sz="1500"/>
              <a:t>payment </a:t>
            </a:r>
            <a:r>
              <a:rPr lang="en-GB" sz="1500" smtClean="0"/>
              <a:t>deferrals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82612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8" grpId="0" animBg="1"/>
      <p:bldP spid="11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714763" y="1783190"/>
            <a:ext cx="7543800" cy="25547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7431" y="1031846"/>
            <a:ext cx="8292048" cy="847201"/>
          </a:xfrm>
        </p:spPr>
        <p:txBody>
          <a:bodyPr/>
          <a:lstStyle/>
          <a:p>
            <a:pPr marL="354013" indent="-296863"/>
            <a:r>
              <a:rPr lang="en-GB" sz="1600" dirty="0" smtClean="0"/>
              <a:t>Up to 6 month payment deferrals that allows organisations to acquire the technology solution they need today, and start making payments in six months time.</a:t>
            </a:r>
            <a:endParaRPr lang="en-GB" sz="16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Payment Deferrals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688871" y="2658646"/>
            <a:ext cx="789242" cy="1668252"/>
          </a:xfrm>
          <a:prstGeom prst="rect">
            <a:avLst/>
          </a:prstGeom>
          <a:solidFill>
            <a:schemeClr val="accent1"/>
          </a:solidFill>
          <a:effectLst/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6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45301" y="3749129"/>
            <a:ext cx="252075" cy="577769"/>
          </a:xfrm>
          <a:prstGeom prst="rect">
            <a:avLst/>
          </a:prstGeom>
          <a:solidFill>
            <a:schemeClr val="accent2"/>
          </a:solidFill>
          <a:effectLst/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6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3880" y="3749129"/>
            <a:ext cx="252075" cy="577769"/>
          </a:xfrm>
          <a:prstGeom prst="rect">
            <a:avLst/>
          </a:prstGeom>
          <a:solidFill>
            <a:schemeClr val="accent2"/>
          </a:solidFill>
          <a:effectLst/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6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6610" y="3749129"/>
            <a:ext cx="252075" cy="577769"/>
          </a:xfrm>
          <a:prstGeom prst="rect">
            <a:avLst/>
          </a:prstGeom>
          <a:solidFill>
            <a:schemeClr val="accent1"/>
          </a:solidFill>
          <a:effectLst/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6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55189" y="3749129"/>
            <a:ext cx="252075" cy="577769"/>
          </a:xfrm>
          <a:prstGeom prst="rect">
            <a:avLst/>
          </a:prstGeom>
          <a:solidFill>
            <a:schemeClr val="accent1"/>
          </a:solidFill>
          <a:effectLst/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6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8313" y="3749129"/>
            <a:ext cx="252075" cy="577769"/>
          </a:xfrm>
          <a:prstGeom prst="rect">
            <a:avLst/>
          </a:prstGeom>
          <a:solidFill>
            <a:schemeClr val="accent1"/>
          </a:solidFill>
          <a:effectLst/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6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48604" y="3749129"/>
            <a:ext cx="252075" cy="577769"/>
          </a:xfrm>
          <a:prstGeom prst="rect">
            <a:avLst/>
          </a:prstGeom>
          <a:solidFill>
            <a:schemeClr val="accent1"/>
          </a:solidFill>
          <a:effectLst/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6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8894" y="3749129"/>
            <a:ext cx="252075" cy="577769"/>
          </a:xfrm>
          <a:prstGeom prst="rect">
            <a:avLst/>
          </a:prstGeom>
          <a:solidFill>
            <a:schemeClr val="accent1"/>
          </a:solidFill>
          <a:effectLst/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6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89187" y="3749129"/>
            <a:ext cx="252075" cy="577769"/>
          </a:xfrm>
          <a:prstGeom prst="rect">
            <a:avLst/>
          </a:prstGeom>
          <a:solidFill>
            <a:schemeClr val="accent1"/>
          </a:solidFill>
          <a:effectLst/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6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36619" y="3749129"/>
            <a:ext cx="252075" cy="577769"/>
          </a:xfrm>
          <a:prstGeom prst="rect">
            <a:avLst/>
          </a:prstGeom>
          <a:solidFill>
            <a:schemeClr val="accent1"/>
          </a:solidFill>
          <a:effectLst/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6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56910" y="3749129"/>
            <a:ext cx="252075" cy="577769"/>
          </a:xfrm>
          <a:prstGeom prst="rect">
            <a:avLst/>
          </a:prstGeom>
          <a:solidFill>
            <a:schemeClr val="accent1"/>
          </a:solidFill>
          <a:effectLst/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6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77200" y="3749129"/>
            <a:ext cx="252075" cy="577769"/>
          </a:xfrm>
          <a:prstGeom prst="rect">
            <a:avLst/>
          </a:prstGeom>
          <a:solidFill>
            <a:schemeClr val="accent1"/>
          </a:solidFill>
          <a:effectLst/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6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97493" y="3749129"/>
            <a:ext cx="252075" cy="577769"/>
          </a:xfrm>
          <a:prstGeom prst="rect">
            <a:avLst/>
          </a:prstGeom>
          <a:solidFill>
            <a:schemeClr val="accent1"/>
          </a:solidFill>
          <a:effectLst/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6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9721" y="2028343"/>
            <a:ext cx="13377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Cost to purchase</a:t>
            </a:r>
          </a:p>
          <a:p>
            <a:pPr algn="ctr"/>
            <a:r>
              <a:rPr lang="en-GB" sz="1000" dirty="0" smtClean="0"/>
              <a:t>Technology BUT no</a:t>
            </a:r>
          </a:p>
          <a:p>
            <a:pPr algn="ctr"/>
            <a:r>
              <a:rPr lang="en-GB" sz="1000" dirty="0"/>
              <a:t>b</a:t>
            </a:r>
            <a:r>
              <a:rPr lang="en-GB" sz="1000" dirty="0" smtClean="0"/>
              <a:t>udget remaining</a:t>
            </a:r>
            <a:endParaRPr lang="en-GB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3587161" y="2705766"/>
            <a:ext cx="1945587" cy="301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Payment Deferral</a:t>
            </a:r>
            <a:endParaRPr lang="en-GB" sz="1000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831087" y="3670109"/>
            <a:ext cx="0" cy="65110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643907" y="3670109"/>
            <a:ext cx="0" cy="65110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23489" y="3670109"/>
            <a:ext cx="826659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245483" y="2851977"/>
            <a:ext cx="0" cy="82526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31737" y="2851977"/>
            <a:ext cx="404148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91365" y="4391636"/>
            <a:ext cx="886747" cy="301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/>
              <a:t>Today</a:t>
            </a:r>
            <a:endParaRPr lang="en-GB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3176183" y="4391636"/>
            <a:ext cx="915086" cy="301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Year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89339" y="4391636"/>
            <a:ext cx="915086" cy="301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Year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25097" y="4391636"/>
            <a:ext cx="5677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/>
              <a:t>Year 3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362460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00A2BF"/>
                </a:solidFill>
                <a:cs typeface="CiscoSans Thin"/>
              </a:rPr>
              <a:t>Benefit from…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425610" y="1293416"/>
            <a:ext cx="1955660" cy="967151"/>
            <a:chOff x="376813" y="1724555"/>
            <a:chExt cx="2607547" cy="1289534"/>
          </a:xfrm>
        </p:grpSpPr>
        <p:sp>
          <p:nvSpPr>
            <p:cNvPr id="9" name="Rounded Rectangle 8"/>
            <p:cNvSpPr/>
            <p:nvPr/>
          </p:nvSpPr>
          <p:spPr>
            <a:xfrm>
              <a:off x="376813" y="1724555"/>
              <a:ext cx="2607547" cy="128953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</a:schemeClr>
                </a:gs>
                <a:gs pos="88000">
                  <a:schemeClr val="tx1"/>
                </a:gs>
                <a:gs pos="98000">
                  <a:schemeClr val="tx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9000" rtlCol="0" anchor="ctr"/>
            <a:lstStyle/>
            <a:p>
              <a:pPr>
                <a:spcBef>
                  <a:spcPts val="450"/>
                </a:spcBef>
              </a:pPr>
              <a:r>
                <a:rPr lang="en-GB" sz="1500" spc="-68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Getting the technology you need, today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3736" y="1953823"/>
              <a:ext cx="59469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spc="38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2">
                      <a:lumMod val="60000"/>
                      <a:lumOff val="40000"/>
                      <a:alpha val="9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25610" y="2395907"/>
            <a:ext cx="1955660" cy="967151"/>
            <a:chOff x="376813" y="3194543"/>
            <a:chExt cx="2607547" cy="1289534"/>
          </a:xfrm>
        </p:grpSpPr>
        <p:sp>
          <p:nvSpPr>
            <p:cNvPr id="10" name="Rounded Rectangle 9"/>
            <p:cNvSpPr/>
            <p:nvPr/>
          </p:nvSpPr>
          <p:spPr>
            <a:xfrm>
              <a:off x="376813" y="3194543"/>
              <a:ext cx="2607547" cy="128953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</a:schemeClr>
                </a:gs>
                <a:gs pos="88000">
                  <a:schemeClr val="tx1"/>
                </a:gs>
                <a:gs pos="98000">
                  <a:schemeClr val="tx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9000" rtlCol="0" anchor="ctr"/>
            <a:lstStyle/>
            <a:p>
              <a:pPr>
                <a:spcBef>
                  <a:spcPts val="450"/>
                </a:spcBef>
              </a:pPr>
              <a:r>
                <a:rPr lang="en-GB" sz="1500" spc="-68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Cash and credit conservation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3736" y="3408274"/>
              <a:ext cx="59469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spc="38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2">
                      <a:lumMod val="60000"/>
                      <a:lumOff val="40000"/>
                      <a:alpha val="9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425610" y="3498398"/>
            <a:ext cx="1955660" cy="967151"/>
            <a:chOff x="376813" y="4664531"/>
            <a:chExt cx="2607547" cy="1289534"/>
          </a:xfrm>
        </p:grpSpPr>
        <p:sp>
          <p:nvSpPr>
            <p:cNvPr id="11" name="Rounded Rectangle 10"/>
            <p:cNvSpPr/>
            <p:nvPr/>
          </p:nvSpPr>
          <p:spPr>
            <a:xfrm>
              <a:off x="376813" y="4664531"/>
              <a:ext cx="2607547" cy="128953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</a:schemeClr>
                </a:gs>
                <a:gs pos="88000">
                  <a:schemeClr val="tx1"/>
                </a:gs>
                <a:gs pos="98000">
                  <a:schemeClr val="tx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9000" rtlCol="0" anchor="ctr"/>
            <a:lstStyle/>
            <a:p>
              <a:pPr>
                <a:spcBef>
                  <a:spcPts val="450"/>
                </a:spcBef>
              </a:pPr>
              <a:r>
                <a:rPr lang="en-GB" sz="1500" spc="-68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Flexible financing structures and terms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3736" y="4893799"/>
              <a:ext cx="59469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spc="38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2">
                      <a:lumMod val="60000"/>
                      <a:lumOff val="40000"/>
                      <a:alpha val="9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15001" y="1293416"/>
            <a:ext cx="1955660" cy="967151"/>
            <a:chOff x="6096000" y="1724555"/>
            <a:chExt cx="2607547" cy="1289534"/>
          </a:xfrm>
        </p:grpSpPr>
        <p:sp>
          <p:nvSpPr>
            <p:cNvPr id="12" name="Rectangle 11"/>
            <p:cNvSpPr/>
            <p:nvPr/>
          </p:nvSpPr>
          <p:spPr>
            <a:xfrm>
              <a:off x="6096000" y="1724555"/>
              <a:ext cx="2607547" cy="128953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</a:schemeClr>
                </a:gs>
                <a:gs pos="88000">
                  <a:schemeClr val="tx1"/>
                </a:gs>
                <a:gs pos="98000">
                  <a:schemeClr val="tx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9000" rtlCol="0" anchor="ctr"/>
            <a:lstStyle/>
            <a:p>
              <a:pPr>
                <a:spcBef>
                  <a:spcPts val="450"/>
                </a:spcBef>
              </a:pPr>
              <a:r>
                <a:rPr lang="en-GB" sz="1500" spc="-68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Captive finance rates and residuals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72200" y="1953823"/>
              <a:ext cx="59469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spc="38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2">
                      <a:lumMod val="60000"/>
                      <a:lumOff val="40000"/>
                      <a:alpha val="95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15001" y="2395907"/>
            <a:ext cx="1955660" cy="967151"/>
            <a:chOff x="6096000" y="3194543"/>
            <a:chExt cx="2607547" cy="1289534"/>
          </a:xfrm>
        </p:grpSpPr>
        <p:sp>
          <p:nvSpPr>
            <p:cNvPr id="13" name="Rounded Rectangle 12"/>
            <p:cNvSpPr/>
            <p:nvPr/>
          </p:nvSpPr>
          <p:spPr>
            <a:xfrm>
              <a:off x="6096000" y="3194543"/>
              <a:ext cx="2607547" cy="128953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</a:schemeClr>
                </a:gs>
                <a:gs pos="88000">
                  <a:schemeClr val="tx1"/>
                </a:gs>
                <a:gs pos="98000">
                  <a:schemeClr val="tx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9000" rtlCol="0" anchor="ctr"/>
            <a:lstStyle/>
            <a:p>
              <a:pPr>
                <a:spcBef>
                  <a:spcPts val="450"/>
                </a:spcBef>
              </a:pPr>
              <a:r>
                <a:rPr lang="en-GB" sz="1500" spc="-68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Alignment of project costs to technology benefits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72200" y="3408274"/>
              <a:ext cx="59469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spc="38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2">
                      <a:lumMod val="60000"/>
                      <a:lumOff val="40000"/>
                      <a:alpha val="95000"/>
                    </a:schemeClr>
                  </a:solidFill>
                </a:rPr>
                <a:t>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715001" y="3498398"/>
            <a:ext cx="1955660" cy="967151"/>
            <a:chOff x="6096000" y="4664531"/>
            <a:chExt cx="2607547" cy="1289534"/>
          </a:xfrm>
        </p:grpSpPr>
        <p:sp>
          <p:nvSpPr>
            <p:cNvPr id="14" name="Rounded Rectangle 13"/>
            <p:cNvSpPr/>
            <p:nvPr/>
          </p:nvSpPr>
          <p:spPr>
            <a:xfrm>
              <a:off x="6096000" y="4664531"/>
              <a:ext cx="2607547" cy="128953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</a:schemeClr>
                </a:gs>
                <a:gs pos="88000">
                  <a:schemeClr val="tx1"/>
                </a:gs>
                <a:gs pos="98000">
                  <a:schemeClr val="tx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9000" rtlCol="0" anchor="ctr"/>
            <a:lstStyle/>
            <a:p>
              <a:pPr>
                <a:spcBef>
                  <a:spcPts val="450"/>
                </a:spcBef>
              </a:pPr>
              <a:r>
                <a:rPr lang="en-GB" sz="1500" spc="-68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</a:rPr>
                <a:t>Customised total business solution financing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72200" y="4893799"/>
              <a:ext cx="59469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spc="38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2">
                      <a:lumMod val="60000"/>
                      <a:lumOff val="40000"/>
                      <a:alpha val="95000"/>
                    </a:schemeClr>
                  </a:solidFill>
                </a:rPr>
                <a:t>6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6" t="14507" r="36709"/>
          <a:stretch/>
        </p:blipFill>
        <p:spPr>
          <a:xfrm>
            <a:off x="3478513" y="916236"/>
            <a:ext cx="2170193" cy="39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64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00A2BF"/>
                </a:solidFill>
                <a:cs typeface="CiscoSans Thin"/>
              </a:rPr>
              <a:t>Let’s start working </a:t>
            </a:r>
            <a:r>
              <a:rPr lang="en-GB" dirty="0" smtClean="0">
                <a:solidFill>
                  <a:srgbClr val="00A2BF"/>
                </a:solidFill>
                <a:cs typeface="CiscoSans Thin"/>
              </a:rPr>
              <a:t>together</a:t>
            </a:r>
            <a:endParaRPr lang="en-US" dirty="0">
              <a:solidFill>
                <a:srgbClr val="00A2BF"/>
              </a:solidFill>
              <a:cs typeface="CiscoSans Thin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65125" y="971550"/>
            <a:ext cx="8415338" cy="18288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450"/>
              </a:spcBef>
              <a:buNone/>
            </a:pPr>
            <a:r>
              <a:rPr lang="en-GB" sz="1800" b="1" dirty="0" smtClean="0"/>
              <a:t>Don’t let the lack of upfront budget stop you from making the technology investment decisions necessary to drive your business forward.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buNone/>
            </a:pPr>
            <a:r>
              <a:rPr lang="en-GB" sz="1800" b="1" dirty="0" smtClean="0"/>
              <a:t>Find out how Cisco Capital can help: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GB" sz="1600" dirty="0"/>
              <a:t>Visit our website for more information </a:t>
            </a:r>
            <a:r>
              <a:rPr lang="en-GB" sz="1600" dirty="0">
                <a:hlinkClick r:id="rId2"/>
              </a:rPr>
              <a:t>www.ciscocapital.com/emea</a:t>
            </a:r>
            <a:r>
              <a:rPr lang="en-GB" sz="1600" dirty="0"/>
              <a:t> 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GB" sz="1600" dirty="0"/>
              <a:t>Or talk to your Cisco or Partner account manager</a:t>
            </a:r>
          </a:p>
        </p:txBody>
      </p:sp>
      <p:pic>
        <p:nvPicPr>
          <p:cNvPr id="6" name="Picture 2" descr="C:\Users\Charlie2012\Desktop\cisco-c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783" y="202782"/>
            <a:ext cx="95999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:\HOME NETWORK\CS-Design\wip\cisco cap\new template FY12\Cisco Cap New Template Images FY13\High Res\flex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6" b="23899"/>
          <a:stretch/>
        </p:blipFill>
        <p:spPr bwMode="auto">
          <a:xfrm>
            <a:off x="380728" y="2688332"/>
            <a:ext cx="8390308" cy="198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757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084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apital Feb-2014 (full deck) 16x9_07">
  <a:themeElements>
    <a:clrScheme name="Cisco_Capital_2013_colour_palette">
      <a:dk1>
        <a:srgbClr val="224095"/>
      </a:dk1>
      <a:lt1>
        <a:srgbClr val="FFFFFF"/>
      </a:lt1>
      <a:dk2>
        <a:srgbClr val="00AEEF"/>
      </a:dk2>
      <a:lt2>
        <a:srgbClr val="FFFFFF"/>
      </a:lt2>
      <a:accent1>
        <a:srgbClr val="214195"/>
      </a:accent1>
      <a:accent2>
        <a:srgbClr val="00AEEF"/>
      </a:accent2>
      <a:accent3>
        <a:srgbClr val="1AA94B"/>
      </a:accent3>
      <a:accent4>
        <a:srgbClr val="2D763A"/>
      </a:accent4>
      <a:accent5>
        <a:srgbClr val="C9DB2B"/>
      </a:accent5>
      <a:accent6>
        <a:srgbClr val="5A3996"/>
      </a:accent6>
      <a:hlink>
        <a:srgbClr val="00AEEF"/>
      </a:hlink>
      <a:folHlink>
        <a:srgbClr val="7F7F7F"/>
      </a:folHlink>
    </a:clrScheme>
    <a:fontScheme name="cisco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isco Cool Palette Theme">
      <a:dk1>
        <a:srgbClr val="000000"/>
      </a:dk1>
      <a:lt1>
        <a:srgbClr val="FFFFFF"/>
      </a:lt1>
      <a:dk2>
        <a:srgbClr val="272848"/>
      </a:dk2>
      <a:lt2>
        <a:srgbClr val="FFFFFF"/>
      </a:lt2>
      <a:accent1>
        <a:srgbClr val="272A48"/>
      </a:accent1>
      <a:accent2>
        <a:srgbClr val="52526D"/>
      </a:accent2>
      <a:accent3>
        <a:srgbClr val="FFFFFF"/>
      </a:accent3>
      <a:accent4>
        <a:srgbClr val="D3D3DA"/>
      </a:accent4>
      <a:accent5>
        <a:srgbClr val="33828D"/>
      </a:accent5>
      <a:accent6>
        <a:srgbClr val="3CBBB9"/>
      </a:accent6>
      <a:hlink>
        <a:srgbClr val="3CBBB9"/>
      </a:hlink>
      <a:folHlink>
        <a:srgbClr val="33828D"/>
      </a:folHlink>
    </a:clrScheme>
    <a:fontScheme name="CiscoSans Custom Font">
      <a:majorFont>
        <a:latin typeface="CiscoSansTT Thin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isco Cool Palette Theme">
      <a:dk1>
        <a:srgbClr val="000000"/>
      </a:dk1>
      <a:lt1>
        <a:srgbClr val="FFFFFF"/>
      </a:lt1>
      <a:dk2>
        <a:srgbClr val="272848"/>
      </a:dk2>
      <a:lt2>
        <a:srgbClr val="FFFFFF"/>
      </a:lt2>
      <a:accent1>
        <a:srgbClr val="272A48"/>
      </a:accent1>
      <a:accent2>
        <a:srgbClr val="52526D"/>
      </a:accent2>
      <a:accent3>
        <a:srgbClr val="FFFFFF"/>
      </a:accent3>
      <a:accent4>
        <a:srgbClr val="D3D3DA"/>
      </a:accent4>
      <a:accent5>
        <a:srgbClr val="33828D"/>
      </a:accent5>
      <a:accent6>
        <a:srgbClr val="3CBBB9"/>
      </a:accent6>
      <a:hlink>
        <a:srgbClr val="3CBBB9"/>
      </a:hlink>
      <a:folHlink>
        <a:srgbClr val="33828D"/>
      </a:folHlink>
    </a:clrScheme>
    <a:fontScheme name="CiscoSans Custom Font">
      <a:majorFont>
        <a:latin typeface="CiscoSansTT Thin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 Feb-2014 (full deck) 16x9_07</Template>
  <TotalTime>34048</TotalTime>
  <Words>276</Words>
  <Application>Microsoft Office PowerPoint</Application>
  <PresentationFormat>On-screen Show (16:9)</PresentationFormat>
  <Paragraphs>44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ＭＳ Ｐゴシック</vt:lpstr>
      <vt:lpstr>Arial</vt:lpstr>
      <vt:lpstr>Broadway</vt:lpstr>
      <vt:lpstr>Ciscolight</vt:lpstr>
      <vt:lpstr>CiscoSans</vt:lpstr>
      <vt:lpstr>CiscoSans ExtraLight</vt:lpstr>
      <vt:lpstr>CiscoSans Thin</vt:lpstr>
      <vt:lpstr>CiscoSansTT ExtraLight</vt:lpstr>
      <vt:lpstr>Wingdings</vt:lpstr>
      <vt:lpstr>1_Capital Feb-2014 (full deck) 16x9_07</vt:lpstr>
      <vt:lpstr>Payment Deferrals</vt:lpstr>
      <vt:lpstr>Payment Deferrals: Get it now, pay later!</vt:lpstr>
      <vt:lpstr>Payment Deferrals</vt:lpstr>
      <vt:lpstr>Benefit from…</vt:lpstr>
      <vt:lpstr>Let’s start working together</vt:lpstr>
      <vt:lpstr>PowerPoint Presentation</vt:lpstr>
    </vt:vector>
  </TitlesOfParts>
  <Company>Cisco 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</dc:title>
  <dc:creator>Heidi Berry (heberry)</dc:creator>
  <cp:lastModifiedBy>Nonie Hyde (nhyde)</cp:lastModifiedBy>
  <cp:revision>405</cp:revision>
  <cp:lastPrinted>2014-11-17T18:14:06Z</cp:lastPrinted>
  <dcterms:created xsi:type="dcterms:W3CDTF">2014-02-07T10:58:18Z</dcterms:created>
  <dcterms:modified xsi:type="dcterms:W3CDTF">2015-09-04T13:35:16Z</dcterms:modified>
</cp:coreProperties>
</file>