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3" r:id="rId1"/>
  </p:sldMasterIdLst>
  <p:notesMasterIdLst>
    <p:notesMasterId r:id="rId18"/>
  </p:notesMasterIdLst>
  <p:sldIdLst>
    <p:sldId id="257" r:id="rId2"/>
    <p:sldId id="271" r:id="rId3"/>
    <p:sldId id="259" r:id="rId4"/>
    <p:sldId id="282" r:id="rId5"/>
    <p:sldId id="286" r:id="rId6"/>
    <p:sldId id="284" r:id="rId7"/>
    <p:sldId id="262" r:id="rId8"/>
    <p:sldId id="280" r:id="rId9"/>
    <p:sldId id="272" r:id="rId10"/>
    <p:sldId id="285" r:id="rId11"/>
    <p:sldId id="264" r:id="rId12"/>
    <p:sldId id="273" r:id="rId13"/>
    <p:sldId id="270" r:id="rId14"/>
    <p:sldId id="267" r:id="rId15"/>
    <p:sldId id="274" r:id="rId16"/>
    <p:sldId id="269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  <p15:guide id="3" pos="281" userDrawn="1">
          <p15:clr>
            <a:srgbClr val="A4A3A4"/>
          </p15:clr>
        </p15:guide>
        <p15:guide id="4" pos="7399" userDrawn="1">
          <p15:clr>
            <a:srgbClr val="A4A3A4"/>
          </p15:clr>
        </p15:guide>
        <p15:guide id="5" orient="horz" pos="521" userDrawn="1">
          <p15:clr>
            <a:srgbClr val="A4A3A4"/>
          </p15:clr>
        </p15:guide>
        <p15:guide id="6" pos="5155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Alpa Mehta (alpmehta)" initials="AM(" lastIdx="3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35153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437" autoAdjust="0"/>
    <p:restoredTop sz="71295" autoAdjust="0"/>
  </p:normalViewPr>
  <p:slideViewPr>
    <p:cSldViewPr>
      <p:cViewPr varScale="1">
        <p:scale>
          <a:sx n="57" d="100"/>
          <a:sy n="57" d="100"/>
        </p:scale>
        <p:origin x="1704" y="78"/>
      </p:cViewPr>
      <p:guideLst>
        <p:guide orient="horz" pos="2160"/>
        <p:guide pos="3840"/>
        <p:guide pos="281"/>
        <p:guide pos="7399"/>
        <p:guide orient="horz" pos="521"/>
        <p:guide pos="5155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1764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EC5B2CF-5C1C-4A09-8680-EF3E2DDE28C3}" type="datetimeFigureOut">
              <a:rPr lang="en-GB" smtClean="0"/>
              <a:t>17/9/15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A8EE476-36F8-4A9A-9C02-457CD15F755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8586005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4213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538F6E-9316-4444-871D-09EB7255A34C}" type="slidenum">
              <a:rPr lang="en-US" smtClean="0">
                <a:solidFill>
                  <a:prstClr val="black"/>
                </a:solidFill>
              </a:rPr>
              <a:pPr/>
              <a:t>5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761996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11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37927243" indent="-37470096" eaLnBrk="0" hangingPunct="0"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457146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914292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13714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1828584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fld id="{C8EB13AE-B82B-4C90-B399-82F6CD57E1BD}" type="slidenum">
              <a:rPr lang="en-US" sz="1200">
                <a:solidFill>
                  <a:prstClr val="black"/>
                </a:solidFill>
                <a:latin typeface="Calibri" pitchFamily="34" charset="0"/>
              </a:rPr>
              <a:pPr eaLnBrk="1" hangingPunct="1"/>
              <a:t>6</a:t>
            </a:fld>
            <a:endParaRPr lang="en-US" sz="1200" dirty="0">
              <a:solidFill>
                <a:prstClr val="black"/>
              </a:solidFill>
              <a:latin typeface="Calibri" pitchFamily="34" charset="0"/>
            </a:endParaRPr>
          </a:p>
        </p:txBody>
      </p:sp>
      <p:sp>
        <p:nvSpPr>
          <p:cNvPr id="491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9156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r>
              <a:rPr lang="en-US" sz="900" dirty="0" smtClean="0">
                <a:ea typeface="ＭＳ Ｐゴシック" pitchFamily="34" charset="-128"/>
              </a:rPr>
              <a:t>With Cisco Capital customers can identify a more strategic acquisition path for Cisco solutions with the following business benefits: </a:t>
            </a:r>
          </a:p>
          <a:p>
            <a:pPr marL="171450" indent="-171450" eaLnBrk="1" hangingPunct="1"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n-US" sz="900" dirty="0" smtClean="0">
                <a:ea typeface="ＭＳ Ｐゴシック" pitchFamily="34" charset="-128"/>
              </a:rPr>
              <a:t>Conserving capital and credit lines</a:t>
            </a:r>
          </a:p>
          <a:p>
            <a:pPr marL="171450" indent="-171450" eaLnBrk="1" hangingPunct="1"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n-US" sz="900" dirty="0" smtClean="0">
                <a:ea typeface="ＭＳ Ｐゴシック" pitchFamily="34" charset="-128"/>
              </a:rPr>
              <a:t>Ensuring a lower total cost of ownership with competitive rates and residuals</a:t>
            </a:r>
          </a:p>
          <a:p>
            <a:pPr marL="171450" indent="-171450" eaLnBrk="1" hangingPunct="1"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n-US" sz="900" dirty="0" err="1" smtClean="0">
                <a:ea typeface="ＭＳ Ｐゴシック" pitchFamily="34" charset="-128"/>
              </a:rPr>
              <a:t>Utilising</a:t>
            </a:r>
            <a:r>
              <a:rPr lang="en-US" sz="900" dirty="0" smtClean="0">
                <a:ea typeface="ＭＳ Ｐゴシック" pitchFamily="34" charset="-128"/>
              </a:rPr>
              <a:t> </a:t>
            </a:r>
            <a:r>
              <a:rPr lang="en-US" sz="900" dirty="0" smtClean="0">
                <a:ea typeface="ＭＳ Ｐゴシック" pitchFamily="34" charset="-128"/>
              </a:rPr>
              <a:t>flexible financing structures and terms allow access to futures budgets while using them more effectively </a:t>
            </a:r>
          </a:p>
          <a:p>
            <a:pPr marL="171450" indent="-171450" eaLnBrk="1" hangingPunct="1"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n-US" sz="900" dirty="0" smtClean="0">
                <a:ea typeface="ＭＳ Ｐゴシック" pitchFamily="34" charset="-128"/>
              </a:rPr>
              <a:t>Better balancing the cash flow associated with project costs with the projected returns, thereby accelerating  ROI</a:t>
            </a:r>
          </a:p>
          <a:p>
            <a:pPr marL="171450" indent="-171450" eaLnBrk="1" hangingPunct="1"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n-US" sz="900" dirty="0" smtClean="0">
                <a:ea typeface="ＭＳ Ｐゴシック" pitchFamily="34" charset="-128"/>
              </a:rPr>
              <a:t>Financing the total business solution (Cisco equipment, software, services, partner services, and </a:t>
            </a:r>
            <a:r>
              <a:rPr lang="en-US" sz="900" dirty="0" smtClean="0">
                <a:ea typeface="ＭＳ Ｐゴシック" pitchFamily="34" charset="-128"/>
              </a:rPr>
              <a:t>complementary third </a:t>
            </a:r>
            <a:r>
              <a:rPr lang="en-US" sz="900" dirty="0" smtClean="0">
                <a:ea typeface="ＭＳ Ｐゴシック" pitchFamily="34" charset="-128"/>
              </a:rPr>
              <a:t>party equipment)</a:t>
            </a:r>
          </a:p>
          <a:p>
            <a:pPr eaLnBrk="1" hangingPunct="1">
              <a:spcBef>
                <a:spcPct val="0"/>
              </a:spcBef>
            </a:pPr>
            <a:endParaRPr lang="en-US" sz="900" dirty="0" smtClean="0">
              <a:ea typeface="ＭＳ Ｐゴシック" pitchFamily="34" charset="-128"/>
            </a:endParaRPr>
          </a:p>
          <a:p>
            <a:pPr eaLnBrk="1" hangingPunct="1">
              <a:spcBef>
                <a:spcPct val="0"/>
              </a:spcBef>
            </a:pPr>
            <a:r>
              <a:rPr lang="en-US" sz="900" dirty="0" smtClean="0">
                <a:ea typeface="ＭＳ Ｐゴシック" pitchFamily="34" charset="-128"/>
              </a:rPr>
              <a:t>Financing allows customers to refresh more often. </a:t>
            </a:r>
            <a:endParaRPr lang="en-US" sz="900" dirty="0" smtClean="0">
              <a:ea typeface="ＭＳ Ｐゴシック" pitchFamily="34" charset="-128"/>
            </a:endParaRPr>
          </a:p>
          <a:p>
            <a:pPr eaLnBrk="1" hangingPunct="1">
              <a:spcBef>
                <a:spcPct val="0"/>
              </a:spcBef>
            </a:pPr>
            <a:r>
              <a:rPr lang="en-US" sz="900" dirty="0" smtClean="0">
                <a:ea typeface="ＭＳ Ｐゴシック" pitchFamily="34" charset="-128"/>
              </a:rPr>
              <a:t>This </a:t>
            </a:r>
            <a:r>
              <a:rPr lang="en-US" sz="900" dirty="0" smtClean="0">
                <a:ea typeface="ＭＳ Ｐゴシック" pitchFamily="34" charset="-128"/>
              </a:rPr>
              <a:t>is a huge benefit for </a:t>
            </a:r>
            <a:r>
              <a:rPr lang="en-US" sz="900" dirty="0" smtClean="0">
                <a:ea typeface="ＭＳ Ｐゴシック" pitchFamily="34" charset="-128"/>
              </a:rPr>
              <a:t>you as financed </a:t>
            </a:r>
            <a:r>
              <a:rPr lang="en-US" sz="900" dirty="0" smtClean="0">
                <a:ea typeface="ＭＳ Ｐゴシック" pitchFamily="34" charset="-128"/>
              </a:rPr>
              <a:t>equipment is typically replaced in ½ the time.  In place life for financed equipment is 37 </a:t>
            </a:r>
            <a:r>
              <a:rPr lang="en-US" sz="900" dirty="0" smtClean="0">
                <a:ea typeface="ＭＳ Ｐゴシック" pitchFamily="34" charset="-128"/>
              </a:rPr>
              <a:t>vs 69 months when </a:t>
            </a:r>
            <a:r>
              <a:rPr lang="en-US" sz="900" dirty="0" smtClean="0">
                <a:ea typeface="ＭＳ Ｐゴシック" pitchFamily="34" charset="-128"/>
              </a:rPr>
              <a:t>acquired by cash. (Yankee Group study</a:t>
            </a:r>
            <a:r>
              <a:rPr lang="en-US" sz="900" dirty="0" smtClean="0">
                <a:ea typeface="ＭＳ Ｐゴシック" pitchFamily="34" charset="-128"/>
              </a:rPr>
              <a:t>).</a:t>
            </a:r>
            <a:endParaRPr lang="en-US" sz="900" dirty="0" smtClean="0"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9611910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dirty="0" smtClean="0">
                <a:solidFill>
                  <a:srgbClr val="435153"/>
                </a:solidFill>
              </a:rPr>
              <a:t>The program remains subject to, among other things, credit and equipment approval and the satisfaction of all funding conditions to be established and required by Cisco Capital, including  the  execution </a:t>
            </a:r>
            <a:r>
              <a:rPr lang="en-US" sz="1200" dirty="0" smtClean="0">
                <a:solidFill>
                  <a:srgbClr val="435153"/>
                </a:solidFill>
              </a:rPr>
              <a:t>of </a:t>
            </a:r>
            <a:r>
              <a:rPr lang="en-US" sz="1200" dirty="0" smtClean="0">
                <a:solidFill>
                  <a:srgbClr val="435153"/>
                </a:solidFill>
              </a:rPr>
              <a:t>mutually acceptable definitive documentation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BCFFBB-1420-45AA-87D1-329BB0E2C14C}" type="slidenum">
              <a:rPr lang="en-GB" smtClean="0"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6220700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8EE476-36F8-4A9A-9C02-457CD15F755C}" type="slidenum">
              <a:rPr lang="en-GB" smtClean="0"/>
              <a:t>15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3229398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3_Title Slide-animated gradient">
    <p:bg>
      <p:bgPr>
        <a:gradFill>
          <a:gsLst>
            <a:gs pos="0">
              <a:srgbClr val="272749"/>
            </a:gs>
            <a:gs pos="100000">
              <a:srgbClr val="32BEBD"/>
            </a:gs>
          </a:gsLst>
          <a:lin ang="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-1" y="0"/>
            <a:ext cx="1219199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94245" y="256053"/>
            <a:ext cx="1104915" cy="11049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" name="Title 1"/>
          <p:cNvSpPr>
            <a:spLocks noGrp="1"/>
          </p:cNvSpPr>
          <p:nvPr>
            <p:ph type="ctrTitle" hasCustomPrompt="1"/>
          </p:nvPr>
        </p:nvSpPr>
        <p:spPr>
          <a:xfrm>
            <a:off x="295191" y="2811836"/>
            <a:ext cx="11068957" cy="859640"/>
          </a:xfrm>
          <a:prstGeom prst="rect">
            <a:avLst/>
          </a:prstGeom>
        </p:spPr>
        <p:txBody>
          <a:bodyPr anchor="b" anchorCtr="0"/>
          <a:lstStyle>
            <a:lvl1pPr marL="0" indent="0" algn="l">
              <a:lnSpc>
                <a:spcPct val="90000"/>
              </a:lnSpc>
              <a:buFont typeface="Arial" panose="020B0604020202020204" pitchFamily="34" charset="0"/>
              <a:buNone/>
              <a:defRPr sz="4800" b="0" i="0" spc="0" baseline="0">
                <a:solidFill>
                  <a:schemeClr val="bg1"/>
                </a:solidFill>
                <a:latin typeface="+mj-lt"/>
                <a:cs typeface="CiscoSans Thin"/>
              </a:defRPr>
            </a:lvl1pPr>
          </a:lstStyle>
          <a:p>
            <a:r>
              <a:rPr lang="en-US" dirty="0" smtClean="0"/>
              <a:t>Presentation Title Goes Here</a:t>
            </a:r>
            <a:endParaRPr lang="en-US" dirty="0"/>
          </a:p>
        </p:txBody>
      </p:sp>
      <p:sp>
        <p:nvSpPr>
          <p:cNvPr id="24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295191" y="4828018"/>
            <a:ext cx="10816168" cy="384175"/>
          </a:xfrm>
          <a:prstGeom prst="rect">
            <a:avLst/>
          </a:prstGeom>
        </p:spPr>
        <p:txBody>
          <a:bodyPr anchor="b" anchorCtr="0">
            <a:noAutofit/>
          </a:bodyPr>
          <a:lstStyle>
            <a:lvl1pPr marL="0" indent="0" algn="l">
              <a:buNone/>
              <a:defRPr sz="1600" b="0" i="0">
                <a:solidFill>
                  <a:schemeClr val="bg1"/>
                </a:solidFill>
                <a:latin typeface="+mn-lt"/>
                <a:cs typeface="CiscoSans"/>
              </a:defRPr>
            </a:lvl1pPr>
            <a:lvl2pPr marL="4572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9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92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15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3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61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84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Speaker Name</a:t>
            </a:r>
            <a:endParaRPr lang="en-US" dirty="0"/>
          </a:p>
        </p:txBody>
      </p:sp>
      <p:sp>
        <p:nvSpPr>
          <p:cNvPr id="25" name="Text Placeholder 38"/>
          <p:cNvSpPr>
            <a:spLocks noGrp="1"/>
          </p:cNvSpPr>
          <p:nvPr>
            <p:ph type="body" sz="quarter" idx="10" hasCustomPrompt="1"/>
          </p:nvPr>
        </p:nvSpPr>
        <p:spPr>
          <a:xfrm>
            <a:off x="295191" y="5164903"/>
            <a:ext cx="10816867" cy="384175"/>
          </a:xfrm>
          <a:prstGeom prst="rect">
            <a:avLst/>
          </a:prstGeom>
        </p:spPr>
        <p:txBody>
          <a:bodyPr/>
          <a:lstStyle>
            <a:lvl1pPr marL="0" indent="0" algn="l">
              <a:buFontTx/>
              <a:buNone/>
              <a:defRPr lang="en-US" sz="1600" b="0" i="0" kern="1200" dirty="0" smtClean="0">
                <a:solidFill>
                  <a:schemeClr val="bg1"/>
                </a:solidFill>
                <a:latin typeface="+mn-lt"/>
                <a:ea typeface="+mn-ea"/>
                <a:cs typeface="CiscoSans ExtraLight" pitchFamily="34" charset="0"/>
              </a:defRPr>
            </a:lvl1pPr>
            <a:lvl2pPr>
              <a:buFontTx/>
              <a:buNone/>
              <a:defRPr lang="en-US" sz="20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2pPr>
            <a:lvl3pPr>
              <a:buFontTx/>
              <a:buNone/>
              <a:defRPr lang="en-US" sz="20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3pPr>
            <a:lvl4pPr>
              <a:buFontTx/>
              <a:buNone/>
              <a:defRPr lang="en-US" sz="20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4pPr>
            <a:lvl5pPr>
              <a:buFontTx/>
              <a:buNone/>
              <a:defRPr lang="en-US" sz="20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5pPr>
          </a:lstStyle>
          <a:p>
            <a:pPr lvl="0"/>
            <a:r>
              <a:rPr lang="en-US" dirty="0" smtClean="0"/>
              <a:t>Speaker Title</a:t>
            </a:r>
            <a:endParaRPr lang="en-US" dirty="0"/>
          </a:p>
        </p:txBody>
      </p:sp>
      <p:sp>
        <p:nvSpPr>
          <p:cNvPr id="26" name="Text Placeholder 40"/>
          <p:cNvSpPr>
            <a:spLocks noGrp="1"/>
          </p:cNvSpPr>
          <p:nvPr>
            <p:ph type="body" sz="quarter" idx="11" hasCustomPrompt="1"/>
          </p:nvPr>
        </p:nvSpPr>
        <p:spPr>
          <a:xfrm>
            <a:off x="295191" y="5938225"/>
            <a:ext cx="10816867" cy="384175"/>
          </a:xfrm>
          <a:prstGeom prst="rect">
            <a:avLst/>
          </a:prstGeom>
        </p:spPr>
        <p:txBody>
          <a:bodyPr/>
          <a:lstStyle>
            <a:lvl1pPr marL="0" indent="0" algn="l">
              <a:buFontTx/>
              <a:buNone/>
              <a:defRPr lang="en-US" sz="1600" b="0" i="0" kern="1200" dirty="0" smtClean="0">
                <a:solidFill>
                  <a:schemeClr val="bg1"/>
                </a:solidFill>
                <a:latin typeface="+mn-lt"/>
                <a:ea typeface="+mn-ea"/>
                <a:cs typeface="CiscoSans ExtraLight" pitchFamily="34" charset="0"/>
              </a:defRPr>
            </a:lvl1pPr>
            <a:lvl2pPr>
              <a:buFontTx/>
              <a:buNone/>
              <a:defRPr lang="en-US" sz="20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2pPr>
            <a:lvl3pPr>
              <a:buFontTx/>
              <a:buNone/>
              <a:defRPr lang="en-US" sz="20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3pPr>
            <a:lvl4pPr>
              <a:buFontTx/>
              <a:buNone/>
              <a:defRPr lang="en-US" sz="20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4pPr>
            <a:lvl5pPr>
              <a:buFontTx/>
              <a:buNone/>
              <a:defRPr lang="en-US" sz="20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5pPr>
          </a:lstStyle>
          <a:p>
            <a:pPr lvl="0"/>
            <a:r>
              <a:rPr lang="en-US" dirty="0" smtClean="0"/>
              <a:t>Date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 hasCustomPrompt="1"/>
          </p:nvPr>
        </p:nvSpPr>
        <p:spPr>
          <a:xfrm>
            <a:off x="295191" y="3750412"/>
            <a:ext cx="11070167" cy="398668"/>
          </a:xfrm>
          <a:prstGeom prst="rect">
            <a:avLst/>
          </a:prstGeom>
        </p:spPr>
        <p:txBody>
          <a:bodyPr/>
          <a:lstStyle>
            <a:lvl1pPr marL="0" indent="0">
              <a:buFont typeface="Arial" panose="020B0604020202020204" pitchFamily="34" charset="0"/>
              <a:buNone/>
              <a:defRPr sz="2000" baseline="0">
                <a:solidFill>
                  <a:schemeClr val="bg1"/>
                </a:solidFill>
                <a:latin typeface="+mj-lt"/>
              </a:defRPr>
            </a:lvl1pPr>
            <a:lvl2pPr marL="406445" indent="0">
              <a:buNone/>
              <a:defRPr/>
            </a:lvl2pPr>
            <a:lvl3pPr marL="569974" indent="0">
              <a:buNone/>
              <a:defRPr/>
            </a:lvl3pPr>
            <a:lvl4pPr marL="689049" indent="0">
              <a:buNone/>
              <a:defRPr/>
            </a:lvl4pPr>
            <a:lvl5pPr marL="801775" indent="0">
              <a:buNone/>
              <a:defRPr/>
            </a:lvl5pPr>
          </a:lstStyle>
          <a:p>
            <a:pPr lvl="0"/>
            <a:r>
              <a:rPr lang="en-GB" dirty="0" smtClean="0"/>
              <a:t>Subhead goes here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99188105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24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24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5" grpId="0" build="p">
        <p:tmplLst>
          <p:tmpl lvl="1">
            <p:tnLst>
              <p:par>
                <p:cTn presetID="2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25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6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26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  <p:hf sldNum="0" hd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Big Statem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ctrTitle" hasCustomPrompt="1"/>
          </p:nvPr>
        </p:nvSpPr>
        <p:spPr>
          <a:xfrm>
            <a:off x="327275" y="940735"/>
            <a:ext cx="11068957" cy="3248691"/>
          </a:xfrm>
          <a:prstGeom prst="rect">
            <a:avLst/>
          </a:prstGeom>
        </p:spPr>
        <p:txBody>
          <a:bodyPr anchor="b" anchorCtr="0">
            <a:noAutofit/>
          </a:bodyPr>
          <a:lstStyle>
            <a:lvl1pPr algn="l">
              <a:lnSpc>
                <a:spcPct val="90000"/>
              </a:lnSpc>
              <a:defRPr sz="6000" b="0" i="0" cap="none" spc="67" baseline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tx2">
                    <a:alpha val="95000"/>
                  </a:schemeClr>
                </a:solidFill>
                <a:effectLst/>
                <a:latin typeface="+mj-lt"/>
                <a:cs typeface="CiscoSans Thin"/>
              </a:defRPr>
            </a:lvl1pPr>
          </a:lstStyle>
          <a:p>
            <a:r>
              <a:rPr lang="en-US" dirty="0" smtClean="0"/>
              <a:t>Statement Goes Here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14613181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  <p:hf sldNum="0" hd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1_Blank_gradient only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-1" y="0"/>
            <a:ext cx="1219199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 5"/>
          <p:cNvSpPr>
            <a:spLocks noChangeArrowheads="1"/>
          </p:cNvSpPr>
          <p:nvPr/>
        </p:nvSpPr>
        <p:spPr bwMode="ltGray">
          <a:xfrm>
            <a:off x="10420346" y="6429559"/>
            <a:ext cx="1013855" cy="2060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82131" tIns="41064" rIns="82131" bIns="41064" anchor="b">
            <a:spAutoFit/>
          </a:bodyPr>
          <a:lstStyle/>
          <a:p>
            <a:pPr algn="r" defTabSz="814441">
              <a:lnSpc>
                <a:spcPct val="100000"/>
              </a:lnSpc>
            </a:pPr>
            <a:r>
              <a:rPr lang="en-US" sz="800" b="0" i="0" dirty="0">
                <a:solidFill>
                  <a:schemeClr val="tx1"/>
                </a:solidFill>
                <a:latin typeface="+mn-lt"/>
                <a:cs typeface="CiscoSans Thin"/>
              </a:rPr>
              <a:t>Cisco Confidential</a:t>
            </a:r>
          </a:p>
        </p:txBody>
      </p:sp>
      <p:sp>
        <p:nvSpPr>
          <p:cNvPr id="11" name="Rectangle 10"/>
          <p:cNvSpPr>
            <a:spLocks noChangeArrowheads="1"/>
          </p:cNvSpPr>
          <p:nvPr/>
        </p:nvSpPr>
        <p:spPr bwMode="ltGray">
          <a:xfrm>
            <a:off x="11554132" y="6425455"/>
            <a:ext cx="287694" cy="206041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lIns="82131" tIns="41064" rIns="82131" bIns="41064" anchor="b">
            <a:spAutoFit/>
          </a:bodyPr>
          <a:lstStyle/>
          <a:p>
            <a:pPr algn="r" defTabSz="814441">
              <a:lnSpc>
                <a:spcPct val="100000"/>
              </a:lnSpc>
            </a:pPr>
            <a:fld id="{DFCF27A5-1A5B-48D3-A060-2758FFBB1ADD}" type="slidenum">
              <a:rPr lang="en-US" sz="800" b="0" i="0">
                <a:solidFill>
                  <a:schemeClr val="tx1"/>
                </a:solidFill>
                <a:latin typeface="+mn-lt"/>
                <a:cs typeface="CiscoSans Thin"/>
              </a:rPr>
              <a:pPr algn="r" defTabSz="814441">
                <a:lnSpc>
                  <a:spcPct val="100000"/>
                </a:lnSpc>
              </a:pPr>
              <a:t>‹#›</a:t>
            </a:fld>
            <a:endParaRPr lang="en-US" sz="800" b="0" i="0" dirty="0">
              <a:solidFill>
                <a:schemeClr val="tx1"/>
              </a:solidFill>
              <a:latin typeface="+mn-lt"/>
              <a:cs typeface="CiscoSans Thin"/>
            </a:endParaRPr>
          </a:p>
        </p:txBody>
      </p:sp>
      <p:sp>
        <p:nvSpPr>
          <p:cNvPr id="12" name="Rectangle 4"/>
          <p:cNvSpPr>
            <a:spLocks noChangeArrowheads="1"/>
          </p:cNvSpPr>
          <p:nvPr/>
        </p:nvSpPr>
        <p:spPr bwMode="ltGray">
          <a:xfrm>
            <a:off x="389391" y="6431292"/>
            <a:ext cx="4560687" cy="2060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82131" tIns="41064" rIns="82131" bIns="41064" anchor="b" anchorCtr="0">
            <a:spAutoFit/>
          </a:bodyPr>
          <a:lstStyle/>
          <a:p>
            <a:pPr algn="l" defTabSz="814441">
              <a:lnSpc>
                <a:spcPct val="100000"/>
              </a:lnSpc>
            </a:pPr>
            <a:r>
              <a:rPr lang="en-US" sz="800" b="0" i="0" dirty="0" smtClean="0">
                <a:solidFill>
                  <a:schemeClr val="tx1"/>
                </a:solidFill>
                <a:latin typeface="+mn-lt"/>
                <a:cs typeface="CiscoSans Thin"/>
              </a:rPr>
              <a:t>© 2014  Cisco and/or its affiliates. All rights reserved.</a:t>
            </a:r>
            <a:endParaRPr lang="en-US" sz="800" b="0" i="0" dirty="0">
              <a:solidFill>
                <a:schemeClr val="tx1"/>
              </a:solidFill>
              <a:latin typeface="+mn-lt"/>
              <a:cs typeface="CiscoSans Thin"/>
            </a:endParaRPr>
          </a:p>
        </p:txBody>
      </p:sp>
    </p:spTree>
    <p:extLst>
      <p:ext uri="{BB962C8B-B14F-4D97-AF65-F5344CB8AC3E}">
        <p14:creationId xmlns:p14="http://schemas.microsoft.com/office/powerpoint/2010/main" val="132943696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>
    <p:fade/>
  </p:transition>
  <p:timing>
    <p:tnLst>
      <p:par>
        <p:cTn id="1" dur="indefinite" restart="never" nodeType="tmRoot"/>
      </p:par>
    </p:tnLst>
  </p:timing>
  <p:hf sldNum="0" hd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losing Slide-green thank you">
    <p:bg>
      <p:bgPr>
        <a:gradFill>
          <a:gsLst>
            <a:gs pos="0">
              <a:srgbClr val="272749"/>
            </a:gs>
            <a:gs pos="100000">
              <a:srgbClr val="32BEBD"/>
            </a:gs>
          </a:gsLst>
          <a:lin ang="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-1" y="0"/>
            <a:ext cx="1219199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4" name="TextBox 63"/>
          <p:cNvSpPr txBox="1"/>
          <p:nvPr/>
        </p:nvSpPr>
        <p:spPr>
          <a:xfrm>
            <a:off x="834843" y="2971271"/>
            <a:ext cx="328423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b="0" cap="none" spc="67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/>
                <a:latin typeface="+mj-lt"/>
              </a:rPr>
              <a:t>Thank you.</a:t>
            </a:r>
            <a:endParaRPr lang="en-US" sz="4800" b="0" cap="none" spc="67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accent1">
                  <a:tint val="3000"/>
                  <a:alpha val="95000"/>
                </a:schemeClr>
              </a:solidFill>
              <a:effectLst/>
              <a:latin typeface="+mj-lt"/>
            </a:endParaRPr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68972" y="2373265"/>
            <a:ext cx="2663701" cy="211147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86275294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4" grpId="0"/>
    </p:bldLst>
  </p:timing>
  <p:hf sldNum="0" hd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2_Segue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-1" y="0"/>
            <a:ext cx="1219199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itle 1"/>
          <p:cNvSpPr>
            <a:spLocks noGrp="1"/>
          </p:cNvSpPr>
          <p:nvPr>
            <p:ph type="ctrTitle" hasCustomPrompt="1"/>
          </p:nvPr>
        </p:nvSpPr>
        <p:spPr>
          <a:xfrm>
            <a:off x="327275" y="750145"/>
            <a:ext cx="11068957" cy="3426595"/>
          </a:xfrm>
          <a:prstGeom prst="rect">
            <a:avLst/>
          </a:prstGeom>
        </p:spPr>
        <p:txBody>
          <a:bodyPr anchor="b" anchorCtr="0">
            <a:noAutofit/>
          </a:bodyPr>
          <a:lstStyle>
            <a:lvl1pPr marL="0" indent="0" algn="l">
              <a:lnSpc>
                <a:spcPct val="90000"/>
              </a:lnSpc>
              <a:buFont typeface="Arial" panose="020B0604020202020204" pitchFamily="34" charset="0"/>
              <a:buNone/>
              <a:defRPr sz="4800" b="0" i="0" spc="0" baseline="0">
                <a:solidFill>
                  <a:schemeClr val="bg1"/>
                </a:solidFill>
                <a:latin typeface="+mj-lt"/>
                <a:cs typeface="CiscoSans Thin"/>
              </a:defRPr>
            </a:lvl1pPr>
          </a:lstStyle>
          <a:p>
            <a:r>
              <a:rPr lang="en-US" dirty="0" smtClean="0"/>
              <a:t>Section Title Goes Here</a:t>
            </a:r>
            <a:endParaRPr lang="en-US" dirty="0"/>
          </a:p>
        </p:txBody>
      </p:sp>
      <p:pic>
        <p:nvPicPr>
          <p:cNvPr id="8" name="Picture 2" descr="C:\Users\Charlie\Desktop\arrows.pn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755214" y="4509805"/>
            <a:ext cx="2798917" cy="1681440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Rectangle 5"/>
          <p:cNvSpPr>
            <a:spLocks noChangeArrowheads="1"/>
          </p:cNvSpPr>
          <p:nvPr/>
        </p:nvSpPr>
        <p:spPr bwMode="ltGray">
          <a:xfrm>
            <a:off x="10420346" y="6429559"/>
            <a:ext cx="1013855" cy="2060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82131" tIns="41064" rIns="82131" bIns="41064" anchor="b">
            <a:spAutoFit/>
          </a:bodyPr>
          <a:lstStyle/>
          <a:p>
            <a:pPr algn="r" defTabSz="814441">
              <a:lnSpc>
                <a:spcPct val="100000"/>
              </a:lnSpc>
            </a:pPr>
            <a:r>
              <a:rPr lang="en-US" sz="800" b="0" i="0" dirty="0">
                <a:solidFill>
                  <a:schemeClr val="bg2"/>
                </a:solidFill>
                <a:latin typeface="+mn-lt"/>
                <a:cs typeface="CiscoSans Thin"/>
              </a:rPr>
              <a:t>Cisco Confidential</a:t>
            </a:r>
          </a:p>
        </p:txBody>
      </p:sp>
      <p:sp>
        <p:nvSpPr>
          <p:cNvPr id="12" name="Rectangle 7"/>
          <p:cNvSpPr>
            <a:spLocks noChangeArrowheads="1"/>
          </p:cNvSpPr>
          <p:nvPr/>
        </p:nvSpPr>
        <p:spPr bwMode="ltGray">
          <a:xfrm>
            <a:off x="11554132" y="6425455"/>
            <a:ext cx="287694" cy="206041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lIns="82131" tIns="41064" rIns="82131" bIns="41064" anchor="b">
            <a:spAutoFit/>
          </a:bodyPr>
          <a:lstStyle/>
          <a:p>
            <a:pPr algn="r" defTabSz="814441">
              <a:lnSpc>
                <a:spcPct val="100000"/>
              </a:lnSpc>
            </a:pPr>
            <a:fld id="{DFCF27A5-1A5B-48D3-A060-2758FFBB1ADD}" type="slidenum">
              <a:rPr lang="en-US" sz="800" b="0" i="0">
                <a:solidFill>
                  <a:schemeClr val="bg2"/>
                </a:solidFill>
                <a:latin typeface="+mn-lt"/>
                <a:cs typeface="CiscoSans Thin"/>
              </a:rPr>
              <a:pPr algn="r" defTabSz="814441">
                <a:lnSpc>
                  <a:spcPct val="100000"/>
                </a:lnSpc>
              </a:pPr>
              <a:t>‹#›</a:t>
            </a:fld>
            <a:endParaRPr lang="en-US" sz="800" b="0" i="0" dirty="0">
              <a:solidFill>
                <a:schemeClr val="bg2"/>
              </a:solidFill>
              <a:latin typeface="+mn-lt"/>
              <a:cs typeface="CiscoSans Thin"/>
            </a:endParaRPr>
          </a:p>
        </p:txBody>
      </p:sp>
      <p:sp>
        <p:nvSpPr>
          <p:cNvPr id="13" name="Rectangle 4"/>
          <p:cNvSpPr>
            <a:spLocks noChangeArrowheads="1"/>
          </p:cNvSpPr>
          <p:nvPr/>
        </p:nvSpPr>
        <p:spPr bwMode="ltGray">
          <a:xfrm>
            <a:off x="389391" y="6431292"/>
            <a:ext cx="4560687" cy="2060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82131" tIns="41064" rIns="82131" bIns="41064" anchor="b" anchorCtr="0">
            <a:spAutoFit/>
          </a:bodyPr>
          <a:lstStyle/>
          <a:p>
            <a:pPr algn="l" defTabSz="814441">
              <a:lnSpc>
                <a:spcPct val="100000"/>
              </a:lnSpc>
            </a:pPr>
            <a:r>
              <a:rPr lang="en-US" sz="800" b="0" i="0" dirty="0" smtClean="0">
                <a:solidFill>
                  <a:schemeClr val="bg2"/>
                </a:solidFill>
                <a:latin typeface="+mn-lt"/>
                <a:cs typeface="CiscoSans Thin"/>
              </a:rPr>
              <a:t>© 2014  Cisco and/or its affiliates. All rights reserved.</a:t>
            </a:r>
            <a:endParaRPr lang="en-US" sz="800" b="0" i="0" dirty="0">
              <a:solidFill>
                <a:schemeClr val="bg2"/>
              </a:solidFill>
              <a:latin typeface="+mn-lt"/>
              <a:cs typeface="CiscoSans Thin"/>
            </a:endParaRPr>
          </a:p>
        </p:txBody>
      </p:sp>
    </p:spTree>
    <p:extLst>
      <p:ext uri="{BB962C8B-B14F-4D97-AF65-F5344CB8AC3E}">
        <p14:creationId xmlns:p14="http://schemas.microsoft.com/office/powerpoint/2010/main" val="1714735244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  <p:hf sldNum="0" hd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ulle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327275" y="1666619"/>
            <a:ext cx="11443668" cy="4354712"/>
          </a:xfrm>
          <a:prstGeom prst="rect">
            <a:avLst/>
          </a:prstGeom>
        </p:spPr>
        <p:txBody>
          <a:bodyPr>
            <a:noAutofit/>
          </a:bodyPr>
          <a:lstStyle>
            <a:lvl1pPr marL="374641" indent="-298443">
              <a:lnSpc>
                <a:spcPct val="95000"/>
              </a:lnSpc>
              <a:spcBef>
                <a:spcPts val="1480"/>
              </a:spcBef>
              <a:buClr>
                <a:schemeClr val="tx2"/>
              </a:buClr>
              <a:buSzPct val="80000"/>
              <a:buFont typeface="Wingdings" panose="05000000000000000000" pitchFamily="2" charset="2"/>
              <a:buChar char="§"/>
              <a:defRPr sz="2667" b="0" i="0">
                <a:solidFill>
                  <a:schemeClr val="accent1"/>
                </a:solidFill>
                <a:latin typeface="+mn-lt"/>
                <a:cs typeface="CiscoSans ExtraLight"/>
              </a:defRPr>
            </a:lvl1pPr>
            <a:lvl2pPr marL="677316" indent="-287859">
              <a:lnSpc>
                <a:spcPct val="95000"/>
              </a:lnSpc>
              <a:spcBef>
                <a:spcPts val="600"/>
              </a:spcBef>
              <a:buClr>
                <a:schemeClr val="tx2"/>
              </a:buClr>
              <a:buSzPct val="80000"/>
              <a:buFont typeface="Wingdings" panose="05000000000000000000" pitchFamily="2" charset="2"/>
              <a:buChar char="§"/>
              <a:defRPr sz="2400" b="0" i="0">
                <a:solidFill>
                  <a:schemeClr val="accent1"/>
                </a:solidFill>
                <a:latin typeface="+mn-lt"/>
                <a:cs typeface="CiscoSans ExtraLight"/>
              </a:defRPr>
            </a:lvl2pPr>
            <a:lvl3pPr marL="996926" indent="-228594">
              <a:buClr>
                <a:schemeClr val="tx2"/>
              </a:buClr>
              <a:buSzPct val="80000"/>
              <a:buFont typeface="Wingdings" panose="05000000000000000000" pitchFamily="2" charset="2"/>
              <a:buChar char="§"/>
              <a:defRPr sz="2133" b="0" i="0">
                <a:solidFill>
                  <a:schemeClr val="accent1"/>
                </a:solidFill>
                <a:latin typeface="+mn-lt"/>
                <a:cs typeface="CiscoSans ExtraLight"/>
              </a:defRPr>
            </a:lvl3pPr>
            <a:lvl4pPr marL="1214936" indent="-228594">
              <a:buClr>
                <a:schemeClr val="tx2"/>
              </a:buClr>
              <a:buSzPct val="80000"/>
              <a:buFont typeface="Wingdings" panose="05000000000000000000" pitchFamily="2" charset="2"/>
              <a:buChar char="§"/>
              <a:defRPr sz="1867" b="0" i="0">
                <a:solidFill>
                  <a:schemeClr val="accent1"/>
                </a:solidFill>
                <a:latin typeface="+mn-lt"/>
                <a:cs typeface="CiscoSans ExtraLight"/>
              </a:defRPr>
            </a:lvl4pPr>
            <a:lvl5pPr marL="1443531" indent="-224361">
              <a:buClr>
                <a:schemeClr val="tx2"/>
              </a:buClr>
              <a:buSzPct val="80000"/>
              <a:buFont typeface="Wingdings" panose="05000000000000000000" pitchFamily="2" charset="2"/>
              <a:buChar char="§"/>
              <a:defRPr sz="1600" b="0" i="0">
                <a:solidFill>
                  <a:schemeClr val="accent1"/>
                </a:solidFill>
                <a:latin typeface="+mn-lt"/>
                <a:cs typeface="CiscoSans ExtraLight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6" name="Title 1"/>
          <p:cNvSpPr>
            <a:spLocks noGrp="1"/>
          </p:cNvSpPr>
          <p:nvPr>
            <p:ph type="ctrTitle" hasCustomPrompt="1"/>
          </p:nvPr>
        </p:nvSpPr>
        <p:spPr>
          <a:xfrm>
            <a:off x="346322" y="404085"/>
            <a:ext cx="11546635" cy="971709"/>
          </a:xfrm>
          <a:prstGeom prst="rect">
            <a:avLst/>
          </a:prstGeom>
        </p:spPr>
        <p:txBody>
          <a:bodyPr anchor="t" anchorCtr="0">
            <a:noAutofit/>
          </a:bodyPr>
          <a:lstStyle>
            <a:lvl1pPr algn="l">
              <a:lnSpc>
                <a:spcPct val="90000"/>
              </a:lnSpc>
              <a:defRPr sz="3333" b="0" i="0" spc="0" baseline="0">
                <a:solidFill>
                  <a:srgbClr val="00A2BF"/>
                </a:solidFill>
                <a:latin typeface="+mj-lt"/>
                <a:cs typeface="CiscoSans Thin"/>
              </a:defRPr>
            </a:lvl1pPr>
          </a:lstStyle>
          <a:p>
            <a:r>
              <a:rPr lang="en-US" dirty="0" smtClean="0"/>
              <a:t>Bullet Title Goes Here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97649300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  <p:hf sldNum="0" hd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ullet_Heavy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ctrTitle" hasCustomPrompt="1"/>
          </p:nvPr>
        </p:nvSpPr>
        <p:spPr>
          <a:xfrm>
            <a:off x="346322" y="404085"/>
            <a:ext cx="11546635" cy="971709"/>
          </a:xfrm>
          <a:prstGeom prst="rect">
            <a:avLst/>
          </a:prstGeom>
        </p:spPr>
        <p:txBody>
          <a:bodyPr anchor="t" anchorCtr="0">
            <a:noAutofit/>
          </a:bodyPr>
          <a:lstStyle>
            <a:lvl1pPr algn="l">
              <a:lnSpc>
                <a:spcPct val="90000"/>
              </a:lnSpc>
              <a:defRPr sz="3333" b="0" i="0" spc="0" baseline="0">
                <a:solidFill>
                  <a:srgbClr val="00A2BF"/>
                </a:solidFill>
                <a:latin typeface="+mj-lt"/>
                <a:cs typeface="CiscoSans Thin"/>
              </a:defRPr>
            </a:lvl1pPr>
          </a:lstStyle>
          <a:p>
            <a:r>
              <a:rPr lang="en-US" dirty="0" smtClean="0"/>
              <a:t>Title Goes Here</a:t>
            </a:r>
            <a:endParaRPr lang="en-US" dirty="0"/>
          </a:p>
        </p:txBody>
      </p:sp>
      <p:sp>
        <p:nvSpPr>
          <p:cNvPr id="6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327276" y="1666619"/>
            <a:ext cx="5559509" cy="4354712"/>
          </a:xfrm>
          <a:prstGeom prst="rect">
            <a:avLst/>
          </a:prstGeom>
        </p:spPr>
        <p:txBody>
          <a:bodyPr>
            <a:noAutofit/>
          </a:bodyPr>
          <a:lstStyle>
            <a:lvl1pPr marL="304792" indent="-228594">
              <a:lnSpc>
                <a:spcPct val="95000"/>
              </a:lnSpc>
              <a:spcBef>
                <a:spcPts val="1480"/>
              </a:spcBef>
              <a:buClr>
                <a:schemeClr val="tx2"/>
              </a:buClr>
              <a:buSzPct val="80000"/>
              <a:buFont typeface="Wingdings" panose="05000000000000000000" pitchFamily="2" charset="2"/>
              <a:buChar char="§"/>
              <a:defRPr sz="2667" b="0" i="0">
                <a:solidFill>
                  <a:schemeClr val="accent1"/>
                </a:solidFill>
                <a:latin typeface="+mn-lt"/>
                <a:cs typeface="CiscoSans ExtraLight"/>
              </a:defRPr>
            </a:lvl1pPr>
            <a:lvl2pPr marL="609585" indent="-287859">
              <a:lnSpc>
                <a:spcPct val="95000"/>
              </a:lnSpc>
              <a:spcBef>
                <a:spcPts val="600"/>
              </a:spcBef>
              <a:buClr>
                <a:schemeClr val="tx2"/>
              </a:buClr>
              <a:buSzPct val="80000"/>
              <a:buFont typeface="Wingdings" panose="05000000000000000000" pitchFamily="2" charset="2"/>
              <a:buChar char="§"/>
              <a:defRPr sz="2400" b="0" i="0">
                <a:solidFill>
                  <a:schemeClr val="accent1"/>
                </a:solidFill>
                <a:latin typeface="+mn-lt"/>
                <a:cs typeface="CiscoSans ExtraLight"/>
              </a:defRPr>
            </a:lvl2pPr>
            <a:lvl3pPr marL="838179" indent="-228594">
              <a:buClr>
                <a:schemeClr val="tx2"/>
              </a:buClr>
              <a:buSzPct val="80000"/>
              <a:buFont typeface="Wingdings" panose="05000000000000000000" pitchFamily="2" charset="2"/>
              <a:buChar char="§"/>
              <a:defRPr sz="2133" b="0" i="0">
                <a:solidFill>
                  <a:schemeClr val="accent1"/>
                </a:solidFill>
                <a:latin typeface="+mn-lt"/>
                <a:cs typeface="CiscoSans ExtraLight"/>
              </a:defRPr>
            </a:lvl3pPr>
            <a:lvl4pPr marL="1066773" indent="-228594">
              <a:buClr>
                <a:schemeClr val="tx2"/>
              </a:buClr>
              <a:buSzPct val="80000"/>
              <a:buFont typeface="Wingdings" panose="05000000000000000000" pitchFamily="2" charset="2"/>
              <a:buChar char="§"/>
              <a:defRPr sz="1867" b="0" i="0">
                <a:solidFill>
                  <a:schemeClr val="accent1"/>
                </a:solidFill>
                <a:latin typeface="+mn-lt"/>
                <a:cs typeface="CiscoSans ExtraLight"/>
              </a:defRPr>
            </a:lvl4pPr>
            <a:lvl5pPr marL="1295368" indent="-228594">
              <a:buClr>
                <a:schemeClr val="tx2"/>
              </a:buClr>
              <a:buSzPct val="80000"/>
              <a:buFont typeface="Wingdings" panose="05000000000000000000" pitchFamily="2" charset="2"/>
              <a:buChar char="§"/>
              <a:defRPr sz="1600" b="0" i="0">
                <a:solidFill>
                  <a:schemeClr val="accent1"/>
                </a:solidFill>
                <a:latin typeface="+mn-lt"/>
                <a:cs typeface="CiscoSans ExtraLight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7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6187992" y="1666619"/>
            <a:ext cx="5559509" cy="4354712"/>
          </a:xfrm>
          <a:prstGeom prst="rect">
            <a:avLst/>
          </a:prstGeom>
        </p:spPr>
        <p:txBody>
          <a:bodyPr>
            <a:noAutofit/>
          </a:bodyPr>
          <a:lstStyle>
            <a:lvl1pPr marL="304792" indent="-228594">
              <a:lnSpc>
                <a:spcPct val="95000"/>
              </a:lnSpc>
              <a:spcBef>
                <a:spcPts val="1480"/>
              </a:spcBef>
              <a:buClr>
                <a:schemeClr val="tx2"/>
              </a:buClr>
              <a:buSzPct val="80000"/>
              <a:buFont typeface="Wingdings" panose="05000000000000000000" pitchFamily="2" charset="2"/>
              <a:buChar char="§"/>
              <a:defRPr sz="2667" b="0" i="0">
                <a:solidFill>
                  <a:schemeClr val="accent1"/>
                </a:solidFill>
                <a:latin typeface="+mn-lt"/>
                <a:cs typeface="CiscoSans ExtraLight"/>
              </a:defRPr>
            </a:lvl1pPr>
            <a:lvl2pPr marL="609585" indent="-287859">
              <a:lnSpc>
                <a:spcPct val="95000"/>
              </a:lnSpc>
              <a:spcBef>
                <a:spcPts val="600"/>
              </a:spcBef>
              <a:buClr>
                <a:schemeClr val="tx2"/>
              </a:buClr>
              <a:buSzPct val="80000"/>
              <a:buFont typeface="Wingdings" panose="05000000000000000000" pitchFamily="2" charset="2"/>
              <a:buChar char="§"/>
              <a:defRPr sz="2400" b="0" i="0">
                <a:solidFill>
                  <a:schemeClr val="accent1"/>
                </a:solidFill>
                <a:latin typeface="+mn-lt"/>
                <a:cs typeface="CiscoSans ExtraLight"/>
              </a:defRPr>
            </a:lvl2pPr>
            <a:lvl3pPr marL="838179" indent="-228594">
              <a:buClr>
                <a:schemeClr val="tx2"/>
              </a:buClr>
              <a:buSzPct val="80000"/>
              <a:buFont typeface="Wingdings" panose="05000000000000000000" pitchFamily="2" charset="2"/>
              <a:buChar char="§"/>
              <a:defRPr sz="2133" b="0" i="0">
                <a:solidFill>
                  <a:schemeClr val="accent1"/>
                </a:solidFill>
                <a:latin typeface="+mn-lt"/>
                <a:cs typeface="CiscoSans ExtraLight"/>
              </a:defRPr>
            </a:lvl3pPr>
            <a:lvl4pPr marL="1066773" indent="-228594">
              <a:buClr>
                <a:schemeClr val="tx2"/>
              </a:buClr>
              <a:buSzPct val="80000"/>
              <a:buFont typeface="Wingdings" panose="05000000000000000000" pitchFamily="2" charset="2"/>
              <a:buChar char="§"/>
              <a:defRPr sz="1867" b="0" i="0">
                <a:solidFill>
                  <a:schemeClr val="accent1"/>
                </a:solidFill>
                <a:latin typeface="+mn-lt"/>
                <a:cs typeface="CiscoSans ExtraLight"/>
              </a:defRPr>
            </a:lvl4pPr>
            <a:lvl5pPr marL="1295368" indent="-228594">
              <a:buClr>
                <a:schemeClr val="tx2"/>
              </a:buClr>
              <a:buSzPct val="80000"/>
              <a:buFont typeface="Wingdings" panose="05000000000000000000" pitchFamily="2" charset="2"/>
              <a:buChar char="§"/>
              <a:defRPr sz="1600" b="0" i="0">
                <a:solidFill>
                  <a:schemeClr val="accent1"/>
                </a:solidFill>
                <a:latin typeface="+mn-lt"/>
                <a:cs typeface="CiscoSans ExtraLight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621038056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  <p:hf sldNum="0" hd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Bullet_Heavy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/>
          <p:cNvSpPr>
            <a:spLocks noGrp="1"/>
          </p:cNvSpPr>
          <p:nvPr>
            <p:ph type="ctrTitle" hasCustomPrompt="1"/>
          </p:nvPr>
        </p:nvSpPr>
        <p:spPr>
          <a:xfrm>
            <a:off x="346322" y="404085"/>
            <a:ext cx="11546635" cy="971709"/>
          </a:xfrm>
          <a:prstGeom prst="rect">
            <a:avLst/>
          </a:prstGeom>
        </p:spPr>
        <p:txBody>
          <a:bodyPr anchor="t" anchorCtr="0">
            <a:noAutofit/>
          </a:bodyPr>
          <a:lstStyle>
            <a:lvl1pPr algn="l">
              <a:lnSpc>
                <a:spcPct val="90000"/>
              </a:lnSpc>
              <a:defRPr sz="3333" b="0" i="0" spc="0" baseline="0">
                <a:solidFill>
                  <a:srgbClr val="00A2BF"/>
                </a:solidFill>
                <a:latin typeface="+mj-lt"/>
                <a:cs typeface="CiscoSans Thin"/>
              </a:defRPr>
            </a:lvl1pPr>
          </a:lstStyle>
          <a:p>
            <a:r>
              <a:rPr lang="en-US" dirty="0" smtClean="0"/>
              <a:t>Title Goes Here</a:t>
            </a:r>
            <a:endParaRPr lang="en-US" dirty="0"/>
          </a:p>
        </p:txBody>
      </p:sp>
      <p:sp>
        <p:nvSpPr>
          <p:cNvPr id="9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327276" y="1666619"/>
            <a:ext cx="5559509" cy="4354712"/>
          </a:xfrm>
          <a:prstGeom prst="rect">
            <a:avLst/>
          </a:prstGeom>
        </p:spPr>
        <p:txBody>
          <a:bodyPr>
            <a:noAutofit/>
          </a:bodyPr>
          <a:lstStyle>
            <a:lvl1pPr marL="311143" indent="-228594">
              <a:lnSpc>
                <a:spcPct val="95000"/>
              </a:lnSpc>
              <a:spcBef>
                <a:spcPts val="1480"/>
              </a:spcBef>
              <a:buClr>
                <a:schemeClr val="tx2"/>
              </a:buClr>
              <a:buSzPct val="80000"/>
              <a:buFont typeface="Wingdings" panose="05000000000000000000" pitchFamily="2" charset="2"/>
              <a:buChar char="§"/>
              <a:defRPr sz="1867" b="0" i="0">
                <a:solidFill>
                  <a:schemeClr val="accent1"/>
                </a:solidFill>
                <a:latin typeface="+mn-lt"/>
                <a:cs typeface="CiscoSans ExtraLight"/>
              </a:defRPr>
            </a:lvl1pPr>
            <a:lvl2pPr>
              <a:lnSpc>
                <a:spcPct val="95000"/>
              </a:lnSpc>
              <a:spcBef>
                <a:spcPts val="600"/>
              </a:spcBef>
              <a:buClrTx/>
              <a:defRPr b="0" i="0">
                <a:solidFill>
                  <a:schemeClr val="tx1"/>
                </a:solidFill>
                <a:latin typeface="+mn-lt"/>
                <a:cs typeface="CiscoSans ExtraLight"/>
              </a:defRPr>
            </a:lvl2pPr>
            <a:lvl3pPr marL="575986" indent="-228594">
              <a:buClr>
                <a:schemeClr val="tx2"/>
              </a:buClr>
              <a:buSzPct val="80000"/>
              <a:buFont typeface="Wingdings" panose="05000000000000000000" pitchFamily="2" charset="2"/>
              <a:buChar char="§"/>
              <a:defRPr sz="1600" b="0" i="0">
                <a:solidFill>
                  <a:schemeClr val="accent1"/>
                </a:solidFill>
                <a:latin typeface="+mn-lt"/>
                <a:cs typeface="CiscoSans ExtraLight"/>
              </a:defRPr>
            </a:lvl3pPr>
            <a:lvl4pPr>
              <a:buClrTx/>
              <a:defRPr b="0" i="0">
                <a:solidFill>
                  <a:schemeClr val="tx1"/>
                </a:solidFill>
                <a:latin typeface="+mn-lt"/>
                <a:cs typeface="CiscoSans ExtraLight"/>
              </a:defRPr>
            </a:lvl4pPr>
            <a:lvl5pPr>
              <a:buClrTx/>
              <a:defRPr b="0" i="0">
                <a:solidFill>
                  <a:schemeClr val="tx1"/>
                </a:solidFill>
                <a:latin typeface="+mn-lt"/>
                <a:cs typeface="CiscoSans ExtraLight"/>
              </a:defRPr>
            </a:lvl5pPr>
          </a:lstStyle>
          <a:p>
            <a:r>
              <a:rPr lang="en-US" dirty="0" smtClean="0"/>
              <a:t>This is an example of a bullet slide that uses more content than the standard bullet slide will allow</a:t>
            </a:r>
          </a:p>
          <a:p>
            <a:pPr lvl="2"/>
            <a:r>
              <a:rPr lang="en-US" dirty="0" smtClean="0"/>
              <a:t>This is where all the second level information is</a:t>
            </a:r>
            <a:br>
              <a:rPr lang="en-US" dirty="0" smtClean="0"/>
            </a:br>
            <a:r>
              <a:rPr lang="en-US" dirty="0" smtClean="0"/>
              <a:t>placed if you choose to have an outline</a:t>
            </a:r>
          </a:p>
          <a:p>
            <a:pPr lvl="2"/>
            <a:r>
              <a:rPr lang="en-US" dirty="0" smtClean="0"/>
              <a:t>Here is another bullet point</a:t>
            </a:r>
          </a:p>
          <a:p>
            <a:r>
              <a:rPr lang="en-US" dirty="0" smtClean="0"/>
              <a:t>First level bullets are 14 point and</a:t>
            </a:r>
            <a:br>
              <a:rPr lang="en-US" dirty="0" smtClean="0"/>
            </a:br>
            <a:r>
              <a:rPr lang="en-US" dirty="0" smtClean="0"/>
              <a:t>use an actual bullet point</a:t>
            </a:r>
          </a:p>
          <a:p>
            <a:pPr lvl="2"/>
            <a:r>
              <a:rPr lang="en-US" dirty="0" smtClean="0"/>
              <a:t>Second level bullets are 12 points in size</a:t>
            </a:r>
          </a:p>
          <a:p>
            <a:pPr lvl="2"/>
            <a:r>
              <a:rPr lang="en-US" dirty="0" smtClean="0"/>
              <a:t>It’s important to keep consistency </a:t>
            </a:r>
          </a:p>
          <a:p>
            <a:r>
              <a:rPr lang="en-US" dirty="0" smtClean="0"/>
              <a:t>If you are using this type of slide in your presentation, you are probably creating</a:t>
            </a:r>
            <a:br>
              <a:rPr lang="en-US" dirty="0" smtClean="0"/>
            </a:br>
            <a:r>
              <a:rPr lang="en-US" dirty="0" smtClean="0"/>
              <a:t>a document that should be printed and</a:t>
            </a:r>
            <a:br>
              <a:rPr lang="en-US" dirty="0" smtClean="0"/>
            </a:br>
            <a:r>
              <a:rPr lang="en-US" dirty="0" smtClean="0"/>
              <a:t>passed out to your audience</a:t>
            </a:r>
          </a:p>
          <a:p>
            <a:endParaRPr lang="en-US" dirty="0" smtClean="0"/>
          </a:p>
        </p:txBody>
      </p:sp>
      <p:sp>
        <p:nvSpPr>
          <p:cNvPr id="10" name="Text Placeholder 3"/>
          <p:cNvSpPr>
            <a:spLocks noGrp="1"/>
          </p:cNvSpPr>
          <p:nvPr>
            <p:ph type="body" sz="quarter" idx="12" hasCustomPrompt="1"/>
          </p:nvPr>
        </p:nvSpPr>
        <p:spPr>
          <a:xfrm>
            <a:off x="6187992" y="1666619"/>
            <a:ext cx="5559509" cy="4354712"/>
          </a:xfrm>
          <a:prstGeom prst="rect">
            <a:avLst/>
          </a:prstGeom>
        </p:spPr>
        <p:txBody>
          <a:bodyPr>
            <a:noAutofit/>
          </a:bodyPr>
          <a:lstStyle>
            <a:lvl1pPr marL="298443" indent="-228594">
              <a:lnSpc>
                <a:spcPct val="95000"/>
              </a:lnSpc>
              <a:spcBef>
                <a:spcPts val="1480"/>
              </a:spcBef>
              <a:buClr>
                <a:schemeClr val="tx2"/>
              </a:buClr>
              <a:buSzPct val="80000"/>
              <a:buFont typeface="Wingdings" panose="05000000000000000000" pitchFamily="2" charset="2"/>
              <a:buChar char="§"/>
              <a:defRPr sz="1867" b="0" i="0">
                <a:solidFill>
                  <a:schemeClr val="accent1"/>
                </a:solidFill>
                <a:latin typeface="+mn-lt"/>
                <a:cs typeface="CiscoSans ExtraLight"/>
              </a:defRPr>
            </a:lvl1pPr>
            <a:lvl2pPr>
              <a:lnSpc>
                <a:spcPct val="95000"/>
              </a:lnSpc>
              <a:spcBef>
                <a:spcPts val="600"/>
              </a:spcBef>
              <a:buClrTx/>
              <a:defRPr b="0" i="0">
                <a:solidFill>
                  <a:schemeClr val="tx1"/>
                </a:solidFill>
                <a:latin typeface="+mn-lt"/>
                <a:cs typeface="CiscoSans ExtraLight"/>
              </a:defRPr>
            </a:lvl2pPr>
            <a:lvl3pPr marL="575986" indent="-228594">
              <a:buClr>
                <a:schemeClr val="tx2"/>
              </a:buClr>
              <a:buSzPct val="80000"/>
              <a:buFont typeface="Wingdings" panose="05000000000000000000" pitchFamily="2" charset="2"/>
              <a:buChar char="§"/>
              <a:defRPr sz="1600" b="0" i="0">
                <a:solidFill>
                  <a:schemeClr val="accent1"/>
                </a:solidFill>
                <a:latin typeface="+mn-lt"/>
                <a:cs typeface="CiscoSans ExtraLight"/>
              </a:defRPr>
            </a:lvl3pPr>
            <a:lvl4pPr>
              <a:buClrTx/>
              <a:defRPr b="0" i="0">
                <a:solidFill>
                  <a:schemeClr val="tx1"/>
                </a:solidFill>
                <a:latin typeface="+mn-lt"/>
                <a:cs typeface="CiscoSans ExtraLight"/>
              </a:defRPr>
            </a:lvl4pPr>
            <a:lvl5pPr>
              <a:buClrTx/>
              <a:defRPr b="0" i="0">
                <a:solidFill>
                  <a:schemeClr val="tx1"/>
                </a:solidFill>
                <a:latin typeface="+mn-lt"/>
                <a:cs typeface="CiscoSans ExtraLight"/>
              </a:defRPr>
            </a:lvl5pPr>
          </a:lstStyle>
          <a:p>
            <a:r>
              <a:rPr lang="en-US" dirty="0" smtClean="0"/>
              <a:t>This is an example of a bullet slide that uses more content than the standard bullet slide will allow</a:t>
            </a:r>
          </a:p>
          <a:p>
            <a:pPr lvl="2"/>
            <a:r>
              <a:rPr lang="en-US" dirty="0" smtClean="0"/>
              <a:t>This is where all the second level information is</a:t>
            </a:r>
            <a:br>
              <a:rPr lang="en-US" dirty="0" smtClean="0"/>
            </a:br>
            <a:r>
              <a:rPr lang="en-US" dirty="0" smtClean="0"/>
              <a:t>placed if you choose to have an outline</a:t>
            </a:r>
          </a:p>
          <a:p>
            <a:pPr lvl="2"/>
            <a:r>
              <a:rPr lang="en-US" dirty="0" smtClean="0"/>
              <a:t>Here is another bullet point</a:t>
            </a:r>
          </a:p>
          <a:p>
            <a:r>
              <a:rPr lang="en-US" dirty="0" smtClean="0"/>
              <a:t>First level bullets are 14 point and</a:t>
            </a:r>
            <a:br>
              <a:rPr lang="en-US" dirty="0" smtClean="0"/>
            </a:br>
            <a:r>
              <a:rPr lang="en-US" dirty="0" smtClean="0"/>
              <a:t>use an actual bullet point</a:t>
            </a:r>
          </a:p>
          <a:p>
            <a:pPr lvl="2"/>
            <a:r>
              <a:rPr lang="en-US" dirty="0" smtClean="0"/>
              <a:t>Second level bullets are 12 points in size</a:t>
            </a:r>
          </a:p>
          <a:p>
            <a:pPr lvl="2"/>
            <a:r>
              <a:rPr lang="en-US" dirty="0" smtClean="0"/>
              <a:t>It’s important to keep consistency </a:t>
            </a:r>
          </a:p>
          <a:p>
            <a:r>
              <a:rPr lang="en-US" dirty="0" smtClean="0"/>
              <a:t>If you are using this type of slide in your presentation, you are probably creating</a:t>
            </a:r>
            <a:br>
              <a:rPr lang="en-US" dirty="0" smtClean="0"/>
            </a:br>
            <a:r>
              <a:rPr lang="en-US" dirty="0" smtClean="0"/>
              <a:t>a document that should be printed and</a:t>
            </a:r>
            <a:br>
              <a:rPr lang="en-US" dirty="0" smtClean="0"/>
            </a:br>
            <a:r>
              <a:rPr lang="en-US" dirty="0" smtClean="0"/>
              <a:t>passed out to your audience</a:t>
            </a:r>
          </a:p>
        </p:txBody>
      </p:sp>
    </p:spTree>
    <p:extLst>
      <p:ext uri="{BB962C8B-B14F-4D97-AF65-F5344CB8AC3E}">
        <p14:creationId xmlns:p14="http://schemas.microsoft.com/office/powerpoint/2010/main" val="3459807794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  <p:hf sldNum="0" hd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ullet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ctrTitle" hasCustomPrompt="1"/>
          </p:nvPr>
        </p:nvSpPr>
        <p:spPr>
          <a:xfrm>
            <a:off x="346322" y="404085"/>
            <a:ext cx="11546635" cy="971709"/>
          </a:xfrm>
          <a:prstGeom prst="rect">
            <a:avLst/>
          </a:prstGeom>
        </p:spPr>
        <p:txBody>
          <a:bodyPr anchor="t" anchorCtr="0">
            <a:noAutofit/>
          </a:bodyPr>
          <a:lstStyle>
            <a:lvl1pPr algn="l">
              <a:lnSpc>
                <a:spcPct val="90000"/>
              </a:lnSpc>
              <a:defRPr sz="3333" b="0" i="0" spc="0" baseline="0">
                <a:solidFill>
                  <a:srgbClr val="00A2BF"/>
                </a:solidFill>
                <a:latin typeface="+mj-lt"/>
                <a:cs typeface="CiscoSans Thin"/>
              </a:defRPr>
            </a:lvl1pPr>
          </a:lstStyle>
          <a:p>
            <a:r>
              <a:rPr lang="en-US" dirty="0" smtClean="0"/>
              <a:t>Bullet Title Goes Here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94013544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ullet_2-Column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49048" y="403341"/>
            <a:ext cx="5340096" cy="838200"/>
          </a:xfrm>
          <a:prstGeom prst="rect">
            <a:avLst/>
          </a:prstGeom>
        </p:spPr>
        <p:txBody>
          <a:bodyPr vert="horz" lIns="61727" tIns="34294" rIns="61727" bIns="34294" rtlCol="0" anchor="t" anchorCtr="0">
            <a:noAutofit/>
          </a:bodyPr>
          <a:lstStyle>
            <a:lvl1pPr algn="l" defTabSz="91446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lang="en-US" sz="3333" b="0" i="0" kern="1200" spc="-100" baseline="0" dirty="0" smtClean="0">
                <a:solidFill>
                  <a:srgbClr val="00A2BF"/>
                </a:solidFill>
                <a:latin typeface="+mj-lt"/>
                <a:ea typeface="+mj-ea"/>
                <a:cs typeface="CiscoSans Thin"/>
              </a:defRPr>
            </a:lvl1pPr>
          </a:lstStyle>
          <a:p>
            <a:r>
              <a:rPr lang="en-US" dirty="0" smtClean="0"/>
              <a:t>Two Column</a:t>
            </a:r>
            <a:br>
              <a:rPr lang="en-US" dirty="0" smtClean="0"/>
            </a:br>
            <a:r>
              <a:rPr lang="en-US" dirty="0" smtClean="0"/>
              <a:t>Title Left</a:t>
            </a:r>
            <a:endParaRPr lang="en-U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1" hasCustomPrompt="1"/>
          </p:nvPr>
        </p:nvSpPr>
        <p:spPr>
          <a:xfrm>
            <a:off x="335385" y="1600200"/>
            <a:ext cx="5340096" cy="4526280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Clr>
                <a:schemeClr val="tx2"/>
              </a:buClr>
              <a:buSzPct val="80000"/>
              <a:buFont typeface="Wingdings" panose="05000000000000000000" pitchFamily="2" charset="2"/>
              <a:buNone/>
              <a:defRPr sz="2133" b="0" i="0">
                <a:solidFill>
                  <a:schemeClr val="accent1"/>
                </a:solidFill>
                <a:latin typeface="+mn-lt"/>
                <a:cs typeface="CiscoSans ExtraLight"/>
              </a:defRPr>
            </a:lvl1pPr>
            <a:lvl2pPr marL="635043" indent="-228616">
              <a:buClr>
                <a:schemeClr val="tx2"/>
              </a:buClr>
              <a:buSzPct val="80000"/>
              <a:buFont typeface="Wingdings" panose="05000000000000000000" pitchFamily="2" charset="2"/>
              <a:buChar char="§"/>
              <a:tabLst/>
              <a:defRPr b="0" i="0">
                <a:solidFill>
                  <a:schemeClr val="accent1"/>
                </a:solidFill>
                <a:latin typeface="+mn-lt"/>
                <a:cs typeface="CiscoSans ExtraLight"/>
              </a:defRPr>
            </a:lvl2pPr>
          </a:lstStyle>
          <a:p>
            <a:pPr lvl="0"/>
            <a:r>
              <a:rPr lang="en-US" dirty="0" smtClean="0"/>
              <a:t>Body copy uses sentence capital letters only, size 16, left aligned</a:t>
            </a:r>
          </a:p>
          <a:p>
            <a:pPr lvl="1"/>
            <a:r>
              <a:rPr lang="en-US" dirty="0" smtClean="0"/>
              <a:t>Sub-bullets are size 14 </a:t>
            </a:r>
            <a:br>
              <a:rPr lang="en-US" dirty="0" smtClean="0"/>
            </a:br>
            <a:r>
              <a:rPr lang="en-US" dirty="0" smtClean="0"/>
              <a:t>and indented</a:t>
            </a:r>
          </a:p>
          <a:p>
            <a:pPr lvl="1"/>
            <a:r>
              <a:rPr lang="en-US" dirty="0" smtClean="0"/>
              <a:t>Hyperlink: www.cisco.com </a:t>
            </a:r>
          </a:p>
          <a:p>
            <a:pPr lvl="0"/>
            <a:r>
              <a:rPr lang="en-US" dirty="0" smtClean="0"/>
              <a:t>Use Cisco highlight color, bold, or both when emphasizing words, </a:t>
            </a:r>
            <a:br>
              <a:rPr lang="en-US" dirty="0" smtClean="0"/>
            </a:br>
            <a:r>
              <a:rPr lang="en-US" dirty="0" smtClean="0"/>
              <a:t>do not italicize; use yellow on the </a:t>
            </a:r>
            <a:br>
              <a:rPr lang="en-US" dirty="0" smtClean="0"/>
            </a:br>
            <a:r>
              <a:rPr lang="en-US" dirty="0" smtClean="0"/>
              <a:t>black template and red for the white template</a:t>
            </a:r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2" hasCustomPrompt="1"/>
          </p:nvPr>
        </p:nvSpPr>
        <p:spPr>
          <a:xfrm>
            <a:off x="6425184" y="1600200"/>
            <a:ext cx="5340096" cy="4526280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Clr>
                <a:schemeClr val="tx2"/>
              </a:buClr>
              <a:buSzPct val="80000"/>
              <a:buFont typeface="Wingdings" panose="05000000000000000000" pitchFamily="2" charset="2"/>
              <a:buNone/>
              <a:defRPr sz="2133" b="0" i="0">
                <a:solidFill>
                  <a:schemeClr val="accent1"/>
                </a:solidFill>
                <a:latin typeface="+mn-lt"/>
                <a:cs typeface="CiscoSans ExtraLight"/>
              </a:defRPr>
            </a:lvl1pPr>
            <a:lvl2pPr marL="635043" indent="-228616">
              <a:buClr>
                <a:schemeClr val="tx2"/>
              </a:buClr>
              <a:buSzPct val="80000"/>
              <a:buFont typeface="Wingdings" panose="05000000000000000000" pitchFamily="2" charset="2"/>
              <a:buChar char="§"/>
              <a:defRPr b="0" i="0">
                <a:solidFill>
                  <a:schemeClr val="accent1"/>
                </a:solidFill>
                <a:latin typeface="+mn-lt"/>
                <a:cs typeface="CiscoSans ExtraLight"/>
              </a:defRPr>
            </a:lvl2pPr>
          </a:lstStyle>
          <a:p>
            <a:pPr lvl="0"/>
            <a:r>
              <a:rPr lang="en-US" dirty="0" smtClean="0"/>
              <a:t>Body copy uses sentence capital letters only, size 16, left aligned</a:t>
            </a:r>
          </a:p>
          <a:p>
            <a:pPr lvl="1"/>
            <a:r>
              <a:rPr lang="en-US" dirty="0" smtClean="0"/>
              <a:t>Sub-bullets are size 14</a:t>
            </a:r>
            <a:br>
              <a:rPr lang="en-US" dirty="0" smtClean="0"/>
            </a:br>
            <a:r>
              <a:rPr lang="en-US" dirty="0" smtClean="0"/>
              <a:t>and indented</a:t>
            </a:r>
          </a:p>
          <a:p>
            <a:pPr lvl="1"/>
            <a:r>
              <a:rPr lang="en-US" dirty="0" smtClean="0"/>
              <a:t>Hyperlink: www.cisco.com  </a:t>
            </a:r>
          </a:p>
          <a:p>
            <a:pPr lvl="0"/>
            <a:r>
              <a:rPr lang="en-US" dirty="0" smtClean="0"/>
              <a:t>Use Cisco highlight color, bold, or both when emphasizing words, do not italicize; use yellow on the black template and red for the white template</a:t>
            </a:r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3" hasCustomPrompt="1"/>
          </p:nvPr>
        </p:nvSpPr>
        <p:spPr>
          <a:xfrm>
            <a:off x="6429905" y="403341"/>
            <a:ext cx="5340096" cy="841248"/>
          </a:xfrm>
          <a:prstGeom prst="rect">
            <a:avLst/>
          </a:prstGeom>
        </p:spPr>
        <p:txBody>
          <a:bodyPr>
            <a:noAutofit/>
          </a:bodyPr>
          <a:lstStyle>
            <a:lvl1pPr marL="0" marR="0" indent="0" algn="l" defTabSz="914460" rtl="0" eaLnBrk="1" fontAlgn="auto" latinLnBrk="0" hangingPunct="1">
              <a:lnSpc>
                <a:spcPct val="8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en-US" sz="3333" b="0" i="0" kern="1200" spc="-100" baseline="0" dirty="0">
                <a:solidFill>
                  <a:srgbClr val="00A2BF"/>
                </a:solidFill>
                <a:latin typeface="+mj-lt"/>
                <a:ea typeface="+mj-ea"/>
                <a:cs typeface="CiscoSans Thin"/>
              </a:defRPr>
            </a:lvl1pPr>
          </a:lstStyle>
          <a:p>
            <a:pPr marL="0" marR="0" lvl="0" indent="0" algn="l" defTabSz="914460" rtl="0" eaLnBrk="1" fontAlgn="auto" latinLnBrk="0" hangingPunct="1">
              <a:lnSpc>
                <a:spcPct val="8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Two Column</a:t>
            </a:r>
            <a:br>
              <a:rPr lang="en-US" dirty="0" smtClean="0"/>
            </a:br>
            <a:r>
              <a:rPr lang="en-US" dirty="0" smtClean="0"/>
              <a:t>Title Right</a:t>
            </a:r>
            <a:endParaRPr lang="en-US" dirty="0"/>
          </a:p>
        </p:txBody>
      </p:sp>
      <p:cxnSp>
        <p:nvCxnSpPr>
          <p:cNvPr id="7" name="Straight Connector 6"/>
          <p:cNvCxnSpPr/>
          <p:nvPr/>
        </p:nvCxnSpPr>
        <p:spPr>
          <a:xfrm>
            <a:off x="6090164" y="1592649"/>
            <a:ext cx="0" cy="4547287"/>
          </a:xfrm>
          <a:prstGeom prst="line">
            <a:avLst/>
          </a:prstGeom>
          <a:ln w="38100" cap="flat" cmpd="sng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96951072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  <p:hf sldNum="0" hd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ullet_3-Column Layout No Bottom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 Placeholder 17"/>
          <p:cNvSpPr>
            <a:spLocks noGrp="1"/>
          </p:cNvSpPr>
          <p:nvPr>
            <p:ph type="body" sz="quarter" idx="17"/>
          </p:nvPr>
        </p:nvSpPr>
        <p:spPr>
          <a:xfrm>
            <a:off x="292686" y="100584"/>
            <a:ext cx="3557943" cy="1152144"/>
          </a:xfrm>
          <a:prstGeom prst="rect">
            <a:avLst/>
          </a:prstGeom>
        </p:spPr>
        <p:txBody>
          <a:bodyPr anchor="b" anchorCtr="0">
            <a:noAutofit/>
          </a:bodyPr>
          <a:lstStyle>
            <a:lvl1pPr marL="0" marR="0" indent="0" algn="l" defTabSz="914460" rtl="0" eaLnBrk="1" fontAlgn="auto" latinLnBrk="0" hangingPunct="1">
              <a:lnSpc>
                <a:spcPct val="8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lang="en-US" sz="3333" b="0" i="0" u="none" strike="noStrike" kern="1200" cap="none" spc="-100" normalizeH="0" baseline="0" noProof="0" dirty="0" smtClean="0">
                <a:ln>
                  <a:noFill/>
                </a:ln>
                <a:solidFill>
                  <a:srgbClr val="00A2BF"/>
                </a:solidFill>
                <a:effectLst/>
                <a:uLnTx/>
                <a:uFillTx/>
                <a:latin typeface="+mj-lt"/>
                <a:ea typeface="+mj-ea"/>
                <a:cs typeface="CiscoSans Thin"/>
              </a:defRPr>
            </a:lvl1pPr>
          </a:lstStyle>
          <a:p>
            <a:pPr marL="0" marR="0" lvl="0" indent="0" algn="l" defTabSz="914460" rtl="0" eaLnBrk="1" fontAlgn="auto" latinLnBrk="0" hangingPunct="1">
              <a:lnSpc>
                <a:spcPct val="8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mtClean="0"/>
              <a:t>Click to edit Master text styles</a:t>
            </a:r>
          </a:p>
        </p:txBody>
      </p:sp>
      <p:sp>
        <p:nvSpPr>
          <p:cNvPr id="22" name="Text Placeholder 17"/>
          <p:cNvSpPr>
            <a:spLocks noGrp="1"/>
          </p:cNvSpPr>
          <p:nvPr>
            <p:ph type="body" sz="quarter" idx="19"/>
          </p:nvPr>
        </p:nvSpPr>
        <p:spPr>
          <a:xfrm>
            <a:off x="4344533" y="100584"/>
            <a:ext cx="3466479" cy="1152144"/>
          </a:xfrm>
          <a:prstGeom prst="rect">
            <a:avLst/>
          </a:prstGeom>
        </p:spPr>
        <p:txBody>
          <a:bodyPr anchor="b" anchorCtr="0">
            <a:noAutofit/>
          </a:bodyPr>
          <a:lstStyle>
            <a:lvl1pPr marL="0" marR="0" indent="0" algn="l" defTabSz="914460" rtl="0" eaLnBrk="1" fontAlgn="auto" latinLnBrk="0" hangingPunct="1">
              <a:lnSpc>
                <a:spcPct val="8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lang="en-US" sz="3333" b="0" i="0" u="none" strike="noStrike" kern="1200" cap="none" spc="-100" normalizeH="0" baseline="0" noProof="0" dirty="0" smtClean="0">
                <a:ln>
                  <a:noFill/>
                </a:ln>
                <a:solidFill>
                  <a:srgbClr val="00A2BF"/>
                </a:solidFill>
                <a:effectLst/>
                <a:uLnTx/>
                <a:uFillTx/>
                <a:latin typeface="+mj-lt"/>
                <a:ea typeface="+mj-ea"/>
                <a:cs typeface="CiscoSans Thin"/>
              </a:defRPr>
            </a:lvl1pPr>
          </a:lstStyle>
          <a:p>
            <a:pPr marL="0" marR="0" lvl="0" indent="0" algn="l" defTabSz="914460" rtl="0" eaLnBrk="1" fontAlgn="auto" latinLnBrk="0" hangingPunct="1">
              <a:lnSpc>
                <a:spcPct val="8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mtClean="0"/>
              <a:t>Click to edit Master text styles</a:t>
            </a:r>
          </a:p>
        </p:txBody>
      </p:sp>
      <p:sp>
        <p:nvSpPr>
          <p:cNvPr id="23" name="Text Placeholder 17"/>
          <p:cNvSpPr>
            <a:spLocks noGrp="1"/>
          </p:cNvSpPr>
          <p:nvPr>
            <p:ph type="body" sz="quarter" idx="20"/>
          </p:nvPr>
        </p:nvSpPr>
        <p:spPr>
          <a:xfrm>
            <a:off x="8362936" y="100584"/>
            <a:ext cx="3512211" cy="1152144"/>
          </a:xfrm>
          <a:prstGeom prst="rect">
            <a:avLst/>
          </a:prstGeom>
        </p:spPr>
        <p:txBody>
          <a:bodyPr anchor="b" anchorCtr="0">
            <a:noAutofit/>
          </a:bodyPr>
          <a:lstStyle>
            <a:lvl1pPr marL="0" marR="0" indent="0" algn="l" defTabSz="914460" rtl="0" eaLnBrk="1" fontAlgn="auto" latinLnBrk="0" hangingPunct="1">
              <a:lnSpc>
                <a:spcPct val="8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lang="en-US" sz="3333" b="0" i="0" u="none" strike="noStrike" kern="1200" cap="none" spc="-100" normalizeH="0" baseline="0" noProof="0" dirty="0" smtClean="0">
                <a:ln>
                  <a:noFill/>
                </a:ln>
                <a:solidFill>
                  <a:srgbClr val="00A2BF"/>
                </a:solidFill>
                <a:effectLst/>
                <a:uLnTx/>
                <a:uFillTx/>
                <a:latin typeface="+mj-lt"/>
                <a:ea typeface="+mj-ea"/>
                <a:cs typeface="CiscoSans Thin"/>
              </a:defRPr>
            </a:lvl1pPr>
          </a:lstStyle>
          <a:p>
            <a:pPr marL="0" marR="0" lvl="0" indent="0" algn="l" defTabSz="914460" rtl="0" eaLnBrk="1" fontAlgn="auto" latinLnBrk="0" hangingPunct="1">
              <a:lnSpc>
                <a:spcPct val="8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mtClean="0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292686" y="1602098"/>
            <a:ext cx="3557943" cy="4448011"/>
          </a:xfrm>
          <a:prstGeom prst="rect">
            <a:avLst/>
          </a:prstGeom>
        </p:spPr>
        <p:txBody>
          <a:bodyPr>
            <a:noAutofit/>
          </a:bodyPr>
          <a:lstStyle>
            <a:lvl1pPr marL="298443" indent="-228594">
              <a:lnSpc>
                <a:spcPct val="95000"/>
              </a:lnSpc>
              <a:spcBef>
                <a:spcPts val="1480"/>
              </a:spcBef>
              <a:buClr>
                <a:schemeClr val="tx2"/>
              </a:buClr>
              <a:buSzPct val="80000"/>
              <a:buFont typeface="Wingdings" panose="05000000000000000000" pitchFamily="2" charset="2"/>
              <a:buChar char="§"/>
              <a:defRPr sz="2133">
                <a:solidFill>
                  <a:schemeClr val="accent1"/>
                </a:solidFill>
                <a:latin typeface="+mn-lt"/>
                <a:cs typeface="CiscoSans ExtraLight"/>
              </a:defRPr>
            </a:lvl1pPr>
            <a:lvl2pPr marL="537620" indent="-253994">
              <a:lnSpc>
                <a:spcPct val="95000"/>
              </a:lnSpc>
              <a:spcBef>
                <a:spcPts val="600"/>
              </a:spcBef>
              <a:buClr>
                <a:schemeClr val="tx2"/>
              </a:buClr>
              <a:buSzPct val="80000"/>
              <a:buFont typeface="Wingdings" panose="05000000000000000000" pitchFamily="2" charset="2"/>
              <a:buChar char="§"/>
              <a:defRPr sz="1867">
                <a:solidFill>
                  <a:schemeClr val="accent1"/>
                </a:solidFill>
                <a:latin typeface="+mn-lt"/>
                <a:cs typeface="CiscoSans ExtraLight"/>
              </a:defRPr>
            </a:lvl2pPr>
            <a:lvl3pPr marL="759865" indent="-222245">
              <a:buClr>
                <a:schemeClr val="tx2"/>
              </a:buClr>
              <a:buSzPct val="80000"/>
              <a:buFont typeface="Wingdings" panose="05000000000000000000" pitchFamily="2" charset="2"/>
              <a:buChar char="§"/>
              <a:defRPr sz="1600">
                <a:solidFill>
                  <a:schemeClr val="accent1"/>
                </a:solidFill>
                <a:latin typeface="+mn-lt"/>
                <a:cs typeface="CiscoSans ExtraLight"/>
              </a:defRPr>
            </a:lvl3pPr>
            <a:lvl4pPr marL="994808" indent="-228594">
              <a:buClr>
                <a:schemeClr val="tx2"/>
              </a:buClr>
              <a:buSzPct val="80000"/>
              <a:buFont typeface="Wingdings" panose="05000000000000000000" pitchFamily="2" charset="2"/>
              <a:buChar char="§"/>
              <a:defRPr sz="1333">
                <a:solidFill>
                  <a:schemeClr val="accent1"/>
                </a:solidFill>
                <a:latin typeface="+mn-lt"/>
                <a:cs typeface="CiscoSans ExtraLight"/>
              </a:defRPr>
            </a:lvl4pPr>
            <a:lvl5pPr marL="1223403" indent="-228594">
              <a:buClr>
                <a:schemeClr val="tx2"/>
              </a:buClr>
              <a:buSzPct val="80000"/>
              <a:buFont typeface="Wingdings" panose="05000000000000000000" pitchFamily="2" charset="2"/>
              <a:buChar char="§"/>
              <a:defRPr sz="1200">
                <a:solidFill>
                  <a:schemeClr val="accent1"/>
                </a:solidFill>
                <a:latin typeface="+mn-lt"/>
                <a:cs typeface="CiscoSans ExtraLight"/>
              </a:defRPr>
            </a:lvl5pPr>
            <a:lvl6pPr marL="923346" indent="0">
              <a:buNone/>
              <a:defRPr/>
            </a:lvl6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quarter" idx="21"/>
          </p:nvPr>
        </p:nvSpPr>
        <p:spPr>
          <a:xfrm>
            <a:off x="8362936" y="1578597"/>
            <a:ext cx="3512211" cy="4448011"/>
          </a:xfrm>
          <a:prstGeom prst="rect">
            <a:avLst/>
          </a:prstGeom>
        </p:spPr>
        <p:txBody>
          <a:bodyPr>
            <a:noAutofit/>
          </a:bodyPr>
          <a:lstStyle>
            <a:lvl1pPr marL="228625" indent="-228625">
              <a:lnSpc>
                <a:spcPct val="95000"/>
              </a:lnSpc>
              <a:spcBef>
                <a:spcPts val="1480"/>
              </a:spcBef>
              <a:buClr>
                <a:schemeClr val="tx2"/>
              </a:buClr>
              <a:buSzPct val="80000"/>
              <a:buFont typeface="Wingdings" panose="05000000000000000000" pitchFamily="2" charset="2"/>
              <a:buChar char="§"/>
              <a:defRPr sz="2133">
                <a:solidFill>
                  <a:schemeClr val="accent1"/>
                </a:solidFill>
                <a:latin typeface="+mn-lt"/>
                <a:cs typeface="CiscoSans ExtraLight"/>
              </a:defRPr>
            </a:lvl1pPr>
            <a:lvl2pPr marL="479988" indent="-287993">
              <a:lnSpc>
                <a:spcPct val="95000"/>
              </a:lnSpc>
              <a:spcBef>
                <a:spcPts val="600"/>
              </a:spcBef>
              <a:buClr>
                <a:schemeClr val="tx2"/>
              </a:buClr>
              <a:buSzPct val="80000"/>
              <a:buFont typeface="Wingdings" panose="05000000000000000000" pitchFamily="2" charset="2"/>
              <a:buChar char="§"/>
              <a:defRPr sz="1867">
                <a:solidFill>
                  <a:schemeClr val="accent1"/>
                </a:solidFill>
                <a:latin typeface="+mn-lt"/>
                <a:cs typeface="CiscoSans ExtraLight"/>
              </a:defRPr>
            </a:lvl2pPr>
            <a:lvl3pPr marL="764098" indent="-228594">
              <a:buClr>
                <a:schemeClr val="tx2"/>
              </a:buClr>
              <a:buSzPct val="80000"/>
              <a:buFont typeface="Wingdings" panose="05000000000000000000" pitchFamily="2" charset="2"/>
              <a:buChar char="§"/>
              <a:defRPr sz="1600">
                <a:solidFill>
                  <a:schemeClr val="accent1"/>
                </a:solidFill>
                <a:latin typeface="+mn-lt"/>
                <a:cs typeface="CiscoSans ExtraLight"/>
              </a:defRPr>
            </a:lvl3pPr>
            <a:lvl4pPr marL="994808" indent="-228594">
              <a:buClr>
                <a:schemeClr val="tx2"/>
              </a:buClr>
              <a:buSzPct val="80000"/>
              <a:buFont typeface="Wingdings" panose="05000000000000000000" pitchFamily="2" charset="2"/>
              <a:buChar char="§"/>
              <a:defRPr sz="1333">
                <a:solidFill>
                  <a:schemeClr val="accent1"/>
                </a:solidFill>
                <a:latin typeface="+mn-lt"/>
                <a:cs typeface="CiscoSans ExtraLight"/>
              </a:defRPr>
            </a:lvl4pPr>
            <a:lvl5pPr marL="1223403" indent="-228594">
              <a:buClr>
                <a:schemeClr val="tx2"/>
              </a:buClr>
              <a:buSzPct val="80000"/>
              <a:buFont typeface="Wingdings" panose="05000000000000000000" pitchFamily="2" charset="2"/>
              <a:buChar char="§"/>
              <a:defRPr sz="1200">
                <a:solidFill>
                  <a:schemeClr val="accent1"/>
                </a:solidFill>
                <a:latin typeface="+mn-lt"/>
                <a:cs typeface="CiscoSans ExtraLight"/>
              </a:defRPr>
            </a:lvl5pPr>
            <a:lvl6pPr marL="923346" indent="0">
              <a:buNone/>
              <a:defRPr/>
            </a:lvl6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17" name="Text Placeholder 3"/>
          <p:cNvSpPr>
            <a:spLocks noGrp="1"/>
          </p:cNvSpPr>
          <p:nvPr>
            <p:ph type="body" sz="quarter" idx="22"/>
          </p:nvPr>
        </p:nvSpPr>
        <p:spPr>
          <a:xfrm>
            <a:off x="4344533" y="1602098"/>
            <a:ext cx="3466479" cy="4448011"/>
          </a:xfrm>
          <a:prstGeom prst="rect">
            <a:avLst/>
          </a:prstGeom>
        </p:spPr>
        <p:txBody>
          <a:bodyPr>
            <a:noAutofit/>
          </a:bodyPr>
          <a:lstStyle>
            <a:lvl1pPr marL="228625" indent="-228625">
              <a:lnSpc>
                <a:spcPct val="95000"/>
              </a:lnSpc>
              <a:spcBef>
                <a:spcPts val="1480"/>
              </a:spcBef>
              <a:buClr>
                <a:schemeClr val="tx2"/>
              </a:buClr>
              <a:buSzPct val="80000"/>
              <a:buFont typeface="Wingdings" panose="05000000000000000000" pitchFamily="2" charset="2"/>
              <a:buChar char="§"/>
              <a:defRPr sz="2133">
                <a:solidFill>
                  <a:schemeClr val="accent1"/>
                </a:solidFill>
                <a:latin typeface="+mn-lt"/>
                <a:cs typeface="CiscoSans ExtraLight"/>
              </a:defRPr>
            </a:lvl1pPr>
            <a:lvl2pPr marL="459306" indent="-234945">
              <a:lnSpc>
                <a:spcPct val="95000"/>
              </a:lnSpc>
              <a:spcBef>
                <a:spcPts val="600"/>
              </a:spcBef>
              <a:buClr>
                <a:schemeClr val="tx2"/>
              </a:buClr>
              <a:buSzPct val="80000"/>
              <a:buFont typeface="Wingdings" panose="05000000000000000000" pitchFamily="2" charset="2"/>
              <a:buChar char="§"/>
              <a:defRPr sz="1867">
                <a:solidFill>
                  <a:schemeClr val="accent1"/>
                </a:solidFill>
                <a:latin typeface="+mn-lt"/>
                <a:cs typeface="CiscoSans ExtraLight"/>
              </a:defRPr>
            </a:lvl2pPr>
            <a:lvl3pPr marL="685783" indent="-228594">
              <a:buClr>
                <a:schemeClr val="tx2"/>
              </a:buClr>
              <a:buSzPct val="80000"/>
              <a:buFont typeface="Wingdings" panose="05000000000000000000" pitchFamily="2" charset="2"/>
              <a:buChar char="§"/>
              <a:defRPr sz="1600">
                <a:solidFill>
                  <a:schemeClr val="accent1"/>
                </a:solidFill>
                <a:latin typeface="+mn-lt"/>
                <a:cs typeface="CiscoSans ExtraLight"/>
              </a:defRPr>
            </a:lvl3pPr>
            <a:lvl4pPr marL="916494" indent="-228594">
              <a:buClr>
                <a:schemeClr val="tx2"/>
              </a:buClr>
              <a:buSzPct val="80000"/>
              <a:buFont typeface="Wingdings" panose="05000000000000000000" pitchFamily="2" charset="2"/>
              <a:buChar char="§"/>
              <a:defRPr sz="1333">
                <a:solidFill>
                  <a:schemeClr val="accent1"/>
                </a:solidFill>
                <a:latin typeface="+mn-lt"/>
                <a:cs typeface="CiscoSans ExtraLight"/>
              </a:defRPr>
            </a:lvl4pPr>
            <a:lvl5pPr marL="1140855" indent="-224361">
              <a:buClr>
                <a:schemeClr val="tx2"/>
              </a:buClr>
              <a:buSzPct val="80000"/>
              <a:buFont typeface="Wingdings" panose="05000000000000000000" pitchFamily="2" charset="2"/>
              <a:buChar char="§"/>
              <a:defRPr sz="1200">
                <a:solidFill>
                  <a:schemeClr val="accent1"/>
                </a:solidFill>
                <a:latin typeface="+mn-lt"/>
                <a:cs typeface="CiscoSans ExtraLight"/>
              </a:defRPr>
            </a:lvl5pPr>
            <a:lvl6pPr marL="923346" indent="0">
              <a:buNone/>
              <a:defRPr/>
            </a:lvl6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cxnSp>
        <p:nvCxnSpPr>
          <p:cNvPr id="3" name="Straight Connector 2"/>
          <p:cNvCxnSpPr/>
          <p:nvPr/>
        </p:nvCxnSpPr>
        <p:spPr>
          <a:xfrm>
            <a:off x="4102100" y="1617134"/>
            <a:ext cx="0" cy="4509345"/>
          </a:xfrm>
          <a:prstGeom prst="line">
            <a:avLst/>
          </a:prstGeom>
          <a:ln w="38100" cap="flat" cmpd="sng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8089900" y="1617134"/>
            <a:ext cx="0" cy="4509345"/>
          </a:xfrm>
          <a:prstGeom prst="line">
            <a:avLst/>
          </a:prstGeom>
          <a:ln w="38100" cap="flat" cmpd="sng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30795743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  <p:hf sldNum="0" hd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tatement_Solid_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ctrTitle" hasCustomPrompt="1"/>
          </p:nvPr>
        </p:nvSpPr>
        <p:spPr>
          <a:xfrm>
            <a:off x="295191" y="1254281"/>
            <a:ext cx="11068957" cy="3838231"/>
          </a:xfrm>
          <a:prstGeom prst="rect">
            <a:avLst/>
          </a:prstGeom>
        </p:spPr>
        <p:txBody>
          <a:bodyPr anchor="t" anchorCtr="1">
            <a:noAutofit/>
          </a:bodyPr>
          <a:lstStyle>
            <a:lvl1pPr algn="ctr">
              <a:lnSpc>
                <a:spcPct val="90000"/>
              </a:lnSpc>
              <a:defRPr sz="30666" b="0" i="1" spc="0" baseline="0">
                <a:solidFill>
                  <a:schemeClr val="accent1"/>
                </a:solidFill>
                <a:latin typeface="+mj-lt"/>
                <a:cs typeface="CiscoSans Thin"/>
              </a:defRPr>
            </a:lvl1pPr>
          </a:lstStyle>
          <a:p>
            <a:r>
              <a:rPr lang="en-US" dirty="0" smtClean="0"/>
              <a:t>70%</a:t>
            </a:r>
            <a:endParaRPr lang="en-US" dirty="0"/>
          </a:p>
        </p:txBody>
      </p:sp>
      <p:sp>
        <p:nvSpPr>
          <p:cNvPr id="3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332623" y="5820186"/>
            <a:ext cx="9948333" cy="276999"/>
          </a:xfrm>
          <a:prstGeom prst="rect">
            <a:avLst/>
          </a:prstGeom>
        </p:spPr>
        <p:txBody>
          <a:bodyPr wrap="square" anchor="b" anchorCtr="0">
            <a:noAutofit/>
          </a:bodyPr>
          <a:lstStyle>
            <a:lvl1pPr marL="0" indent="0" algn="l" defTabSz="804917">
              <a:lnSpc>
                <a:spcPct val="100000"/>
              </a:lnSpc>
              <a:spcBef>
                <a:spcPct val="50000"/>
              </a:spcBef>
              <a:buNone/>
              <a:defRPr sz="2133" b="0" i="0">
                <a:solidFill>
                  <a:schemeClr val="tx1"/>
                </a:solidFill>
                <a:latin typeface="+mj-lt"/>
                <a:cs typeface="CiscoSans ExtraLight"/>
              </a:defRPr>
            </a:lvl1pPr>
            <a:lvl2pPr>
              <a:buFont typeface="Arial" pitchFamily="34" charset="0"/>
              <a:buNone/>
              <a:defRPr sz="1467"/>
            </a:lvl2pPr>
            <a:lvl3pPr>
              <a:buFont typeface="Arial" pitchFamily="34" charset="0"/>
              <a:buNone/>
              <a:defRPr sz="1467"/>
            </a:lvl3pPr>
            <a:lvl4pPr>
              <a:buFont typeface="Arial" pitchFamily="34" charset="0"/>
              <a:buNone/>
              <a:defRPr sz="1467"/>
            </a:lvl4pPr>
            <a:lvl5pPr>
              <a:buFont typeface="Arial" pitchFamily="34" charset="0"/>
              <a:buNone/>
              <a:defRPr sz="1467"/>
            </a:lvl5pPr>
          </a:lstStyle>
          <a:p>
            <a:r>
              <a:rPr lang="en-US" dirty="0" smtClean="0"/>
              <a:t>Source information is set at 16 points.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14878050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  <p:hf sldNum="0" hd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5"/>
          <p:cNvSpPr>
            <a:spLocks noGrp="1"/>
          </p:cNvSpPr>
          <p:nvPr>
            <p:ph type="title"/>
          </p:nvPr>
        </p:nvSpPr>
        <p:spPr>
          <a:xfrm>
            <a:off x="347492" y="454877"/>
            <a:ext cx="11545824" cy="975360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4" name="Rectangle 5"/>
          <p:cNvSpPr>
            <a:spLocks noChangeArrowheads="1"/>
          </p:cNvSpPr>
          <p:nvPr/>
        </p:nvSpPr>
        <p:spPr bwMode="ltGray">
          <a:xfrm>
            <a:off x="10420346" y="6429559"/>
            <a:ext cx="1013855" cy="2060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82131" tIns="41064" rIns="82131" bIns="41064" anchor="b">
            <a:spAutoFit/>
          </a:bodyPr>
          <a:lstStyle/>
          <a:p>
            <a:pPr algn="r" defTabSz="814441">
              <a:lnSpc>
                <a:spcPct val="100000"/>
              </a:lnSpc>
            </a:pPr>
            <a:r>
              <a:rPr lang="en-US" sz="800" b="0" i="0" dirty="0">
                <a:solidFill>
                  <a:srgbClr val="231F20"/>
                </a:solidFill>
                <a:latin typeface="+mn-lt"/>
                <a:cs typeface="CiscoSans Thin"/>
              </a:rPr>
              <a:t>Cisco Confidential</a:t>
            </a:r>
          </a:p>
        </p:txBody>
      </p:sp>
      <p:sp>
        <p:nvSpPr>
          <p:cNvPr id="5" name="Rectangle 7"/>
          <p:cNvSpPr>
            <a:spLocks noChangeArrowheads="1"/>
          </p:cNvSpPr>
          <p:nvPr/>
        </p:nvSpPr>
        <p:spPr bwMode="ltGray">
          <a:xfrm>
            <a:off x="11554132" y="6425455"/>
            <a:ext cx="287694" cy="206041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lIns="82131" tIns="41064" rIns="82131" bIns="41064" anchor="b">
            <a:spAutoFit/>
          </a:bodyPr>
          <a:lstStyle/>
          <a:p>
            <a:pPr algn="r" defTabSz="814441">
              <a:lnSpc>
                <a:spcPct val="100000"/>
              </a:lnSpc>
            </a:pPr>
            <a:fld id="{DFCF27A5-1A5B-48D3-A060-2758FFBB1ADD}" type="slidenum">
              <a:rPr lang="en-US" sz="800" b="0" i="0">
                <a:solidFill>
                  <a:srgbClr val="231F20"/>
                </a:solidFill>
                <a:latin typeface="+mn-lt"/>
                <a:cs typeface="CiscoSans Thin"/>
              </a:rPr>
              <a:pPr algn="r" defTabSz="814441">
                <a:lnSpc>
                  <a:spcPct val="100000"/>
                </a:lnSpc>
              </a:pPr>
              <a:t>‹#›</a:t>
            </a:fld>
            <a:endParaRPr lang="en-US" sz="800" b="0" i="0" dirty="0">
              <a:solidFill>
                <a:srgbClr val="231F20"/>
              </a:solidFill>
              <a:latin typeface="+mn-lt"/>
              <a:cs typeface="CiscoSans Thin"/>
            </a:endParaRPr>
          </a:p>
        </p:txBody>
      </p:sp>
      <p:sp>
        <p:nvSpPr>
          <p:cNvPr id="6" name="Rectangle 4"/>
          <p:cNvSpPr>
            <a:spLocks noChangeArrowheads="1"/>
          </p:cNvSpPr>
          <p:nvPr/>
        </p:nvSpPr>
        <p:spPr bwMode="ltGray">
          <a:xfrm>
            <a:off x="389391" y="6431292"/>
            <a:ext cx="4560687" cy="2060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82131" tIns="41064" rIns="82131" bIns="41064" anchor="b" anchorCtr="0">
            <a:spAutoFit/>
          </a:bodyPr>
          <a:lstStyle/>
          <a:p>
            <a:pPr algn="l" defTabSz="814441">
              <a:lnSpc>
                <a:spcPct val="100000"/>
              </a:lnSpc>
            </a:pPr>
            <a:r>
              <a:rPr lang="en-US" sz="800" b="0" i="0" dirty="0" smtClean="0">
                <a:solidFill>
                  <a:srgbClr val="231F20"/>
                </a:solidFill>
                <a:latin typeface="+mn-lt"/>
                <a:cs typeface="CiscoSans Thin"/>
              </a:rPr>
              <a:t>© 2014  Cisco and/or its affiliates. All rights reserved.</a:t>
            </a:r>
            <a:endParaRPr lang="en-US" sz="800" b="0" i="0" dirty="0">
              <a:solidFill>
                <a:srgbClr val="231F20"/>
              </a:solidFill>
              <a:latin typeface="+mn-lt"/>
              <a:cs typeface="CiscoSans Thin"/>
            </a:endParaRPr>
          </a:p>
        </p:txBody>
      </p:sp>
      <p:cxnSp>
        <p:nvCxnSpPr>
          <p:cNvPr id="8" name="Straight Connector 7"/>
          <p:cNvCxnSpPr/>
          <p:nvPr/>
        </p:nvCxnSpPr>
        <p:spPr>
          <a:xfrm>
            <a:off x="0" y="6771693"/>
            <a:ext cx="12192000" cy="0"/>
          </a:xfrm>
          <a:prstGeom prst="line">
            <a:avLst/>
          </a:prstGeom>
          <a:ln w="177800">
            <a:gradFill flip="none" rotWithShape="1">
              <a:gsLst>
                <a:gs pos="47900">
                  <a:schemeClr val="accent1"/>
                </a:gs>
                <a:gs pos="0">
                  <a:schemeClr val="accent1">
                    <a:lumMod val="40000"/>
                    <a:lumOff val="60000"/>
                  </a:schemeClr>
                </a:gs>
                <a:gs pos="100000">
                  <a:schemeClr val="accent6"/>
                </a:gs>
              </a:gsLst>
              <a:lin ang="1080000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758695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6" r:id="rId1"/>
    <p:sldLayoutId id="2147483729" r:id="rId2"/>
    <p:sldLayoutId id="2147483731" r:id="rId3"/>
    <p:sldLayoutId id="2147483732" r:id="rId4"/>
    <p:sldLayoutId id="2147483733" r:id="rId5"/>
    <p:sldLayoutId id="2147483735" r:id="rId6"/>
    <p:sldLayoutId id="2147483736" r:id="rId7"/>
    <p:sldLayoutId id="2147483737" r:id="rId8"/>
    <p:sldLayoutId id="2147483740" r:id="rId9"/>
    <p:sldLayoutId id="2147483741" r:id="rId10"/>
    <p:sldLayoutId id="2147483761" r:id="rId11"/>
    <p:sldLayoutId id="2147483764" r:id="rId12"/>
  </p:sldLayoutIdLst>
  <p:transition spd="slow">
    <p:fade/>
  </p:transition>
  <p:timing>
    <p:tnLst>
      <p:par>
        <p:cTn id="1" dur="indefinite" restart="never" nodeType="tmRoot"/>
      </p:par>
    </p:tnLst>
  </p:timing>
  <p:hf sldNum="0" hdr="0" dt="0"/>
  <p:txStyles>
    <p:titleStyle>
      <a:lvl1pPr algn="l" defTabSz="914498" rtl="0" eaLnBrk="1" latinLnBrk="0" hangingPunct="1">
        <a:lnSpc>
          <a:spcPct val="80000"/>
        </a:lnSpc>
        <a:spcBef>
          <a:spcPct val="0"/>
        </a:spcBef>
        <a:buNone/>
        <a:defRPr lang="en-US" sz="3333" b="0" kern="1200" spc="0" baseline="0" dirty="0">
          <a:solidFill>
            <a:schemeClr val="tx2"/>
          </a:solidFill>
          <a:latin typeface="+mj-lt"/>
          <a:ea typeface="+mj-ea"/>
          <a:cs typeface="CiscoSans"/>
        </a:defRPr>
      </a:lvl1pPr>
    </p:titleStyle>
    <p:bodyStyle>
      <a:lvl1pPr marL="228625" indent="-228625" algn="l" defTabSz="914498" rtl="0" eaLnBrk="1" latinLnBrk="0" hangingPunct="1">
        <a:lnSpc>
          <a:spcPct val="95000"/>
        </a:lnSpc>
        <a:spcBef>
          <a:spcPts val="1440"/>
        </a:spcBef>
        <a:buClr>
          <a:schemeClr val="tx2"/>
        </a:buClr>
        <a:buSzPct val="90000"/>
        <a:buFont typeface="Arial" pitchFamily="34" charset="0"/>
        <a:buChar char="•"/>
        <a:tabLst/>
        <a:defRPr lang="en-US" sz="2000" kern="1200" dirty="0" smtClean="0">
          <a:solidFill>
            <a:schemeClr val="tx1"/>
          </a:solidFill>
          <a:latin typeface="+mn-lt"/>
          <a:ea typeface="+mn-ea"/>
          <a:cs typeface="CiscoSans"/>
        </a:defRPr>
      </a:lvl1pPr>
      <a:lvl2pPr marL="479988" indent="-287993" algn="l" defTabSz="914498" rtl="0" eaLnBrk="1" latinLnBrk="0" hangingPunct="1">
        <a:lnSpc>
          <a:spcPct val="95000"/>
        </a:lnSpc>
        <a:spcBef>
          <a:spcPts val="800"/>
        </a:spcBef>
        <a:buClr>
          <a:schemeClr val="tx2"/>
        </a:buClr>
        <a:buFont typeface="Arial"/>
        <a:buChar char="•"/>
        <a:defRPr lang="en-US" sz="1867" kern="1200" dirty="0" smtClean="0">
          <a:solidFill>
            <a:schemeClr val="tx1"/>
          </a:solidFill>
          <a:latin typeface="+mn-lt"/>
          <a:ea typeface="+mn-ea"/>
          <a:cs typeface="CiscoSans"/>
        </a:defRPr>
      </a:lvl2pPr>
      <a:lvl3pPr marL="575986" indent="-228594" algn="l" defTabSz="914498" rtl="0" eaLnBrk="1" latinLnBrk="0" hangingPunct="1">
        <a:lnSpc>
          <a:spcPct val="95000"/>
        </a:lnSpc>
        <a:spcBef>
          <a:spcPts val="840"/>
        </a:spcBef>
        <a:buFont typeface="Arial"/>
        <a:buChar char="•"/>
        <a:defRPr lang="en-US" sz="1600" kern="1200" dirty="0" smtClean="0">
          <a:solidFill>
            <a:schemeClr val="tx1"/>
          </a:solidFill>
          <a:latin typeface="+mn-lt"/>
          <a:ea typeface="+mn-ea"/>
          <a:cs typeface="CiscoSans"/>
        </a:defRPr>
      </a:lvl3pPr>
      <a:lvl4pPr marL="671983" indent="-228594" algn="l" defTabSz="914498" rtl="0" eaLnBrk="1" latinLnBrk="0" hangingPunct="1">
        <a:lnSpc>
          <a:spcPct val="95000"/>
        </a:lnSpc>
        <a:spcBef>
          <a:spcPts val="840"/>
        </a:spcBef>
        <a:buFont typeface="Arial"/>
        <a:buChar char="•"/>
        <a:defRPr lang="en-US" sz="1467" kern="1200" dirty="0" smtClean="0">
          <a:solidFill>
            <a:schemeClr val="tx1"/>
          </a:solidFill>
          <a:latin typeface="+mn-lt"/>
          <a:ea typeface="+mn-ea"/>
          <a:cs typeface="CiscoSans"/>
        </a:defRPr>
      </a:lvl4pPr>
      <a:lvl5pPr marL="767981" indent="-228594" algn="l" defTabSz="914498" rtl="0" eaLnBrk="1" latinLnBrk="0" hangingPunct="1">
        <a:lnSpc>
          <a:spcPct val="95000"/>
        </a:lnSpc>
        <a:spcBef>
          <a:spcPts val="840"/>
        </a:spcBef>
        <a:buFont typeface="Arial"/>
        <a:buChar char="•"/>
        <a:defRPr lang="en-US" sz="1467" kern="1200" dirty="0">
          <a:solidFill>
            <a:schemeClr val="tx1"/>
          </a:solidFill>
          <a:latin typeface="+mn-lt"/>
          <a:ea typeface="+mn-ea"/>
          <a:cs typeface="CiscoSans"/>
        </a:defRPr>
      </a:lvl5pPr>
      <a:lvl6pPr marL="1151971" indent="-228625" algn="l" defTabSz="914498" rtl="0" eaLnBrk="1" latinLnBrk="0" hangingPunct="1">
        <a:spcBef>
          <a:spcPts val="800"/>
        </a:spcBef>
        <a:buFont typeface="Arial" pitchFamily="34" charset="0"/>
        <a:buChar char="•"/>
        <a:defRPr sz="12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247969" indent="-228594" algn="l" defTabSz="914498" rtl="0" eaLnBrk="1" latinLnBrk="0" hangingPunct="1">
        <a:spcBef>
          <a:spcPts val="800"/>
        </a:spcBef>
        <a:buFont typeface="Arial" pitchFamily="34" charset="0"/>
        <a:buChar char="•"/>
        <a:defRPr sz="1067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200747" indent="0" algn="l" defTabSz="914498" rtl="0" eaLnBrk="1" latinLnBrk="0" hangingPunct="1">
        <a:spcBef>
          <a:spcPct val="20000"/>
        </a:spcBef>
        <a:buFont typeface="Arial" pitchFamily="34" charset="0"/>
        <a:buNone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621" indent="-228625" algn="l" defTabSz="914498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98" rtl="0" eaLnBrk="1" latinLnBrk="0" hangingPunct="1">
        <a:defRPr sz="1867" kern="1200">
          <a:solidFill>
            <a:schemeClr val="tx1"/>
          </a:solidFill>
          <a:latin typeface="+mn-lt"/>
          <a:ea typeface="+mn-ea"/>
          <a:cs typeface="+mn-cs"/>
        </a:defRPr>
      </a:lvl1pPr>
      <a:lvl2pPr marL="457250" algn="l" defTabSz="914498" rtl="0" eaLnBrk="1" latinLnBrk="0" hangingPunct="1">
        <a:defRPr sz="1867" kern="1200">
          <a:solidFill>
            <a:schemeClr val="tx1"/>
          </a:solidFill>
          <a:latin typeface="+mn-lt"/>
          <a:ea typeface="+mn-ea"/>
          <a:cs typeface="+mn-cs"/>
        </a:defRPr>
      </a:lvl2pPr>
      <a:lvl3pPr marL="914498" algn="l" defTabSz="914498" rtl="0" eaLnBrk="1" latinLnBrk="0" hangingPunct="1">
        <a:defRPr sz="1867" kern="1200">
          <a:solidFill>
            <a:schemeClr val="tx1"/>
          </a:solidFill>
          <a:latin typeface="+mn-lt"/>
          <a:ea typeface="+mn-ea"/>
          <a:cs typeface="+mn-cs"/>
        </a:defRPr>
      </a:lvl3pPr>
      <a:lvl4pPr marL="1371748" algn="l" defTabSz="914498" rtl="0" eaLnBrk="1" latinLnBrk="0" hangingPunct="1">
        <a:defRPr sz="1867" kern="1200">
          <a:solidFill>
            <a:schemeClr val="tx1"/>
          </a:solidFill>
          <a:latin typeface="+mn-lt"/>
          <a:ea typeface="+mn-ea"/>
          <a:cs typeface="+mn-cs"/>
        </a:defRPr>
      </a:lvl4pPr>
      <a:lvl5pPr marL="1828998" algn="l" defTabSz="914498" rtl="0" eaLnBrk="1" latinLnBrk="0" hangingPunct="1">
        <a:defRPr sz="1867" kern="1200">
          <a:solidFill>
            <a:schemeClr val="tx1"/>
          </a:solidFill>
          <a:latin typeface="+mn-lt"/>
          <a:ea typeface="+mn-ea"/>
          <a:cs typeface="+mn-cs"/>
        </a:defRPr>
      </a:lvl5pPr>
      <a:lvl6pPr marL="2286248" algn="l" defTabSz="914498" rtl="0" eaLnBrk="1" latinLnBrk="0" hangingPunct="1">
        <a:defRPr sz="1867" kern="1200">
          <a:solidFill>
            <a:schemeClr val="tx1"/>
          </a:solidFill>
          <a:latin typeface="+mn-lt"/>
          <a:ea typeface="+mn-ea"/>
          <a:cs typeface="+mn-cs"/>
        </a:defRPr>
      </a:lvl6pPr>
      <a:lvl7pPr marL="2743497" algn="l" defTabSz="914498" rtl="0" eaLnBrk="1" latinLnBrk="0" hangingPunct="1">
        <a:defRPr sz="1867" kern="1200">
          <a:solidFill>
            <a:schemeClr val="tx1"/>
          </a:solidFill>
          <a:latin typeface="+mn-lt"/>
          <a:ea typeface="+mn-ea"/>
          <a:cs typeface="+mn-cs"/>
        </a:defRPr>
      </a:lvl7pPr>
      <a:lvl8pPr marL="3200747" algn="l" defTabSz="914498" rtl="0" eaLnBrk="1" latinLnBrk="0" hangingPunct="1">
        <a:defRPr sz="1867" kern="1200">
          <a:solidFill>
            <a:schemeClr val="tx1"/>
          </a:solidFill>
          <a:latin typeface="+mn-lt"/>
          <a:ea typeface="+mn-ea"/>
          <a:cs typeface="+mn-cs"/>
        </a:defRPr>
      </a:lvl8pPr>
      <a:lvl9pPr marL="3657997" algn="l" defTabSz="914498" rtl="0" eaLnBrk="1" latinLnBrk="0" hangingPunct="1">
        <a:defRPr sz="1867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Relationship Id="rId6" Type="http://schemas.openxmlformats.org/officeDocument/2006/relationships/hyperlink" Target="http://www.cisco.com/web/ciscocapital/partners/emea/financeoffers/accelerate.html#~resources" TargetMode="External"/><Relationship Id="rId5" Type="http://schemas.openxmlformats.org/officeDocument/2006/relationships/hyperlink" Target="http://www.cisco.com/web/ciscocapital/partners/emea/contacts/index.html" TargetMode="External"/><Relationship Id="rId4" Type="http://schemas.openxmlformats.org/officeDocument/2006/relationships/hyperlink" Target="http://www.cisco.com/web/ciscocapital/partners/emea/financeoffers/accelerate.html#~overview" TargetMode="Externa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mtClean="0"/>
              <a:t>Speed up sales with</a:t>
            </a:r>
            <a:br>
              <a:rPr lang="en-US" smtClean="0"/>
            </a:br>
            <a:r>
              <a:rPr lang="en-US" smtClean="0"/>
              <a:t>Accelerate from Cisco Capital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dirty="0" smtClean="0"/>
              <a:t>To </a:t>
            </a:r>
            <a:r>
              <a:rPr lang="en-GB" dirty="0" smtClean="0"/>
              <a:t>Partner Sales</a:t>
            </a:r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08556618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>
            <a:off x="3216515" y="1840772"/>
            <a:ext cx="3888432" cy="4063999"/>
            <a:chOff x="6876256" y="1640021"/>
            <a:chExt cx="3888432" cy="4063999"/>
          </a:xfrm>
        </p:grpSpPr>
        <p:sp>
          <p:nvSpPr>
            <p:cNvPr id="15" name="Freeform 14"/>
            <p:cNvSpPr/>
            <p:nvPr/>
          </p:nvSpPr>
          <p:spPr>
            <a:xfrm>
              <a:off x="7848364" y="1640021"/>
              <a:ext cx="1944216" cy="2032000"/>
            </a:xfrm>
            <a:custGeom>
              <a:avLst/>
              <a:gdLst>
                <a:gd name="connsiteX0" fmla="*/ 0 w 1944216"/>
                <a:gd name="connsiteY0" fmla="*/ 2032000 h 2032000"/>
                <a:gd name="connsiteX1" fmla="*/ 972108 w 1944216"/>
                <a:gd name="connsiteY1" fmla="*/ 0 h 2032000"/>
                <a:gd name="connsiteX2" fmla="*/ 972108 w 1944216"/>
                <a:gd name="connsiteY2" fmla="*/ 0 h 2032000"/>
                <a:gd name="connsiteX3" fmla="*/ 1944216 w 1944216"/>
                <a:gd name="connsiteY3" fmla="*/ 2032000 h 2032000"/>
                <a:gd name="connsiteX4" fmla="*/ 0 w 1944216"/>
                <a:gd name="connsiteY4" fmla="*/ 2032000 h 2032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944216" h="2032000">
                  <a:moveTo>
                    <a:pt x="0" y="2032000"/>
                  </a:moveTo>
                  <a:lnTo>
                    <a:pt x="972108" y="0"/>
                  </a:lnTo>
                  <a:lnTo>
                    <a:pt x="972108" y="0"/>
                  </a:lnTo>
                  <a:lnTo>
                    <a:pt x="1944216" y="2032000"/>
                  </a:lnTo>
                  <a:lnTo>
                    <a:pt x="0" y="2032000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accent1"/>
                </a:gs>
                <a:gs pos="50000">
                  <a:schemeClr val="tx2">
                    <a:shade val="67500"/>
                    <a:satMod val="115000"/>
                  </a:schemeClr>
                </a:gs>
                <a:gs pos="100000">
                  <a:schemeClr val="tx2">
                    <a:shade val="100000"/>
                    <a:satMod val="115000"/>
                  </a:schemeClr>
                </a:gs>
              </a:gsLst>
              <a:lin ang="16200000" scaled="1"/>
              <a:tileRect/>
            </a:gradFill>
            <a:ln w="38100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73660" tIns="1476000" rIns="73660" bIns="73660" numCol="1" spcCol="1270" anchor="ctr" anchorCtr="0">
              <a:noAutofit/>
            </a:bodyPr>
            <a:lstStyle/>
            <a:p>
              <a:pPr algn="ctr" defTabSz="2578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GB" sz="2400" dirty="0"/>
                <a:t>Accelerate</a:t>
              </a:r>
            </a:p>
          </p:txBody>
        </p:sp>
        <p:sp>
          <p:nvSpPr>
            <p:cNvPr id="16" name="Freeform 15"/>
            <p:cNvSpPr/>
            <p:nvPr/>
          </p:nvSpPr>
          <p:spPr>
            <a:xfrm>
              <a:off x="6876256" y="3672020"/>
              <a:ext cx="3888432" cy="2032000"/>
            </a:xfrm>
            <a:custGeom>
              <a:avLst/>
              <a:gdLst>
                <a:gd name="connsiteX0" fmla="*/ 0 w 3888432"/>
                <a:gd name="connsiteY0" fmla="*/ 2032000 h 2032000"/>
                <a:gd name="connsiteX1" fmla="*/ 972109 w 3888432"/>
                <a:gd name="connsiteY1" fmla="*/ 0 h 2032000"/>
                <a:gd name="connsiteX2" fmla="*/ 2916323 w 3888432"/>
                <a:gd name="connsiteY2" fmla="*/ 0 h 2032000"/>
                <a:gd name="connsiteX3" fmla="*/ 3888432 w 3888432"/>
                <a:gd name="connsiteY3" fmla="*/ 2032000 h 2032000"/>
                <a:gd name="connsiteX4" fmla="*/ 0 w 3888432"/>
                <a:gd name="connsiteY4" fmla="*/ 2032000 h 2032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888432" h="2032000">
                  <a:moveTo>
                    <a:pt x="0" y="2032000"/>
                  </a:moveTo>
                  <a:lnTo>
                    <a:pt x="972109" y="0"/>
                  </a:lnTo>
                  <a:lnTo>
                    <a:pt x="2916323" y="0"/>
                  </a:lnTo>
                  <a:lnTo>
                    <a:pt x="3888432" y="2032000"/>
                  </a:lnTo>
                  <a:lnTo>
                    <a:pt x="0" y="2032000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tx1"/>
                </a:gs>
                <a:gs pos="100000">
                  <a:schemeClr val="tx1">
                    <a:lumMod val="50000"/>
                  </a:schemeClr>
                </a:gs>
              </a:gsLst>
              <a:lin ang="5400000" scaled="1"/>
              <a:tileRect/>
            </a:gradFill>
            <a:ln w="38100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763025" tIns="1008000" rIns="763027" bIns="82550" numCol="1" spcCol="1270" anchor="ctr" anchorCtr="0">
              <a:noAutofit/>
            </a:bodyPr>
            <a:lstStyle/>
            <a:p>
              <a:pPr algn="ctr"/>
              <a:r>
                <a:rPr lang="en-GB" sz="2400" b="1" dirty="0">
                  <a:solidFill>
                    <a:schemeClr val="bg1"/>
                  </a:solidFill>
                </a:rPr>
                <a:t>easy</a:t>
              </a:r>
              <a:r>
                <a:rPr lang="en-GB" sz="2400" dirty="0">
                  <a:solidFill>
                    <a:schemeClr val="bg1"/>
                  </a:solidFill>
                </a:rPr>
                <a:t>lease 0% financing</a:t>
              </a:r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 smtClean="0"/>
              <a:t>Accelerate positioning </a:t>
            </a:r>
            <a:endParaRPr lang="en-GB" dirty="0"/>
          </a:p>
        </p:txBody>
      </p:sp>
      <p:cxnSp>
        <p:nvCxnSpPr>
          <p:cNvPr id="6" name="Straight Connector 5"/>
          <p:cNvCxnSpPr/>
          <p:nvPr/>
        </p:nvCxnSpPr>
        <p:spPr>
          <a:xfrm>
            <a:off x="3058312" y="3872771"/>
            <a:ext cx="6998128" cy="0"/>
          </a:xfrm>
          <a:prstGeom prst="line">
            <a:avLst/>
          </a:prstGeom>
          <a:ln w="38100">
            <a:solidFill>
              <a:schemeClr val="bg1">
                <a:lumMod val="6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6610279" y="4293096"/>
            <a:ext cx="3600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spc="-9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tx1">
                    <a:alpha val="95000"/>
                  </a:schemeClr>
                </a:solidFill>
              </a:rPr>
              <a:t>$1,000 - $</a:t>
            </a:r>
            <a:r>
              <a:rPr lang="en-GB" sz="2800" spc="-9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tx1">
                    <a:alpha val="95000"/>
                  </a:schemeClr>
                </a:solidFill>
              </a:rPr>
              <a:t>250,000</a:t>
            </a:r>
            <a:endParaRPr lang="en-GB" sz="2800" spc="-9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tx1">
                  <a:alpha val="95000"/>
                </a:schemeClr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133071" y="3043184"/>
            <a:ext cx="446449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spc="-9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tx1">
                    <a:alpha val="95000"/>
                  </a:schemeClr>
                </a:solidFill>
              </a:rPr>
              <a:t>$250,000 - $</a:t>
            </a:r>
            <a:r>
              <a:rPr lang="en-GB" sz="2800" spc="-9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tx1">
                    <a:alpha val="95000"/>
                  </a:schemeClr>
                </a:solidFill>
              </a:rPr>
              <a:t>1,000,000</a:t>
            </a:r>
            <a:endParaRPr lang="en-GB" sz="2800" spc="-9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tx1">
                  <a:alpha val="95000"/>
                </a:schemeClr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 rot="16200000">
            <a:off x="1392729" y="3603795"/>
            <a:ext cx="190770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spc="-9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4">
                    <a:alpha val="95000"/>
                  </a:schemeClr>
                </a:solidFill>
              </a:rPr>
              <a:t>Mid-size</a:t>
            </a:r>
            <a:endParaRPr lang="en-GB" sz="2800" spc="-9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accent4">
                  <a:alpha val="95000"/>
                </a:schemeClr>
              </a:solidFill>
            </a:endParaRPr>
          </a:p>
        </p:txBody>
      </p:sp>
      <p:sp>
        <p:nvSpPr>
          <p:cNvPr id="5" name="Up-Down Arrow 4"/>
          <p:cNvSpPr/>
          <p:nvPr/>
        </p:nvSpPr>
        <p:spPr>
          <a:xfrm>
            <a:off x="2626263" y="1840772"/>
            <a:ext cx="432048" cy="4063999"/>
          </a:xfrm>
          <a:prstGeom prst="upDownArrow">
            <a:avLst/>
          </a:prstGeom>
          <a:solidFill>
            <a:schemeClr val="accent4"/>
          </a:solidFill>
          <a:ln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000"/>
          </a:p>
        </p:txBody>
      </p:sp>
    </p:spTree>
    <p:extLst>
      <p:ext uri="{BB962C8B-B14F-4D97-AF65-F5344CB8AC3E}">
        <p14:creationId xmlns:p14="http://schemas.microsoft.com/office/powerpoint/2010/main" val="1252973131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Accelerate - benefits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46449211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>
                <a:latin typeface="+mn-lt"/>
              </a:rPr>
              <a:t>Generating faster sales</a:t>
            </a:r>
          </a:p>
        </p:txBody>
      </p:sp>
      <p:grpSp>
        <p:nvGrpSpPr>
          <p:cNvPr id="21" name="Group 20"/>
          <p:cNvGrpSpPr/>
          <p:nvPr/>
        </p:nvGrpSpPr>
        <p:grpSpPr>
          <a:xfrm>
            <a:off x="1415132" y="1268760"/>
            <a:ext cx="9361735" cy="804808"/>
            <a:chOff x="250825" y="1417076"/>
            <a:chExt cx="8497640" cy="571763"/>
          </a:xfrm>
        </p:grpSpPr>
        <p:sp>
          <p:nvSpPr>
            <p:cNvPr id="5" name="Rectangle 4"/>
            <p:cNvSpPr/>
            <p:nvPr/>
          </p:nvSpPr>
          <p:spPr>
            <a:xfrm>
              <a:off x="250825" y="1417076"/>
              <a:ext cx="2164129" cy="571763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2000" b="1" spc="-90" dirty="0">
                  <a:ln w="13500">
                    <a:solidFill>
                      <a:schemeClr val="accent1">
                        <a:shade val="2500"/>
                        <a:alpha val="6500"/>
                      </a:schemeClr>
                    </a:solidFill>
                    <a:prstDash val="solid"/>
                  </a:ln>
                  <a:solidFill>
                    <a:schemeClr val="accent1">
                      <a:tint val="3000"/>
                      <a:alpha val="95000"/>
                    </a:schemeClr>
                  </a:solidFill>
                </a:rPr>
                <a:t>Accelerate </a:t>
              </a:r>
              <a:r>
                <a:rPr lang="en-GB" sz="2000" b="1" spc="-90" dirty="0" smtClean="0">
                  <a:ln w="13500">
                    <a:solidFill>
                      <a:schemeClr val="accent1">
                        <a:shade val="2500"/>
                        <a:alpha val="6500"/>
                      </a:schemeClr>
                    </a:solidFill>
                    <a:prstDash val="solid"/>
                  </a:ln>
                  <a:solidFill>
                    <a:schemeClr val="accent1">
                      <a:tint val="3000"/>
                      <a:alpha val="95000"/>
                    </a:schemeClr>
                  </a:solidFill>
                </a:rPr>
                <a:t>customer benefits</a:t>
              </a:r>
              <a:endParaRPr lang="en-GB" sz="2000" b="1" spc="-9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</a:endParaRPr>
            </a:p>
          </p:txBody>
        </p:sp>
        <p:sp>
          <p:nvSpPr>
            <p:cNvPr id="6" name="Rectangle 5"/>
            <p:cNvSpPr/>
            <p:nvPr/>
          </p:nvSpPr>
          <p:spPr>
            <a:xfrm>
              <a:off x="2567133" y="1417076"/>
              <a:ext cx="2644775" cy="571763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2000" b="1" spc="-90" dirty="0">
                  <a:ln w="13500">
                    <a:solidFill>
                      <a:schemeClr val="accent1">
                        <a:shade val="2500"/>
                        <a:alpha val="6500"/>
                      </a:schemeClr>
                    </a:solidFill>
                    <a:prstDash val="solid"/>
                  </a:ln>
                  <a:solidFill>
                    <a:schemeClr val="accent1">
                      <a:tint val="3000"/>
                      <a:alpha val="95000"/>
                    </a:schemeClr>
                  </a:solidFill>
                </a:rPr>
                <a:t>For customers, </a:t>
              </a:r>
              <a:br>
                <a:rPr lang="en-GB" sz="2000" b="1" spc="-90" dirty="0">
                  <a:ln w="13500">
                    <a:solidFill>
                      <a:schemeClr val="accent1">
                        <a:shade val="2500"/>
                        <a:alpha val="6500"/>
                      </a:schemeClr>
                    </a:solidFill>
                    <a:prstDash val="solid"/>
                  </a:ln>
                  <a:solidFill>
                    <a:schemeClr val="accent1">
                      <a:tint val="3000"/>
                      <a:alpha val="95000"/>
                    </a:schemeClr>
                  </a:solidFill>
                </a:rPr>
              </a:br>
              <a:r>
                <a:rPr lang="en-GB" sz="2000" b="1" spc="-90" dirty="0">
                  <a:ln w="13500">
                    <a:solidFill>
                      <a:schemeClr val="accent1">
                        <a:shade val="2500"/>
                        <a:alpha val="6500"/>
                      </a:schemeClr>
                    </a:solidFill>
                    <a:prstDash val="solid"/>
                  </a:ln>
                  <a:solidFill>
                    <a:schemeClr val="accent1">
                      <a:tint val="3000"/>
                      <a:alpha val="95000"/>
                    </a:schemeClr>
                  </a:solidFill>
                </a:rPr>
                <a:t>this means..</a:t>
              </a:r>
            </a:p>
          </p:txBody>
        </p:sp>
        <p:sp>
          <p:nvSpPr>
            <p:cNvPr id="7" name="Rectangle 6"/>
            <p:cNvSpPr/>
            <p:nvPr/>
          </p:nvSpPr>
          <p:spPr>
            <a:xfrm>
              <a:off x="5364088" y="1417076"/>
              <a:ext cx="3384377" cy="571763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2000" b="1" spc="-90" dirty="0">
                  <a:ln w="13500">
                    <a:solidFill>
                      <a:schemeClr val="accent1">
                        <a:shade val="2500"/>
                        <a:alpha val="6500"/>
                      </a:schemeClr>
                    </a:solidFill>
                    <a:prstDash val="solid"/>
                  </a:ln>
                  <a:solidFill>
                    <a:schemeClr val="accent1">
                      <a:tint val="3000"/>
                      <a:alpha val="95000"/>
                    </a:schemeClr>
                  </a:solidFill>
                </a:rPr>
                <a:t>For </a:t>
              </a:r>
              <a:r>
                <a:rPr lang="en-GB" sz="2000" b="1" spc="-90" dirty="0" smtClean="0">
                  <a:ln w="13500">
                    <a:solidFill>
                      <a:schemeClr val="accent1">
                        <a:shade val="2500"/>
                        <a:alpha val="6500"/>
                      </a:schemeClr>
                    </a:solidFill>
                    <a:prstDash val="solid"/>
                  </a:ln>
                  <a:solidFill>
                    <a:schemeClr val="accent1">
                      <a:tint val="3000"/>
                      <a:alpha val="95000"/>
                    </a:schemeClr>
                  </a:solidFill>
                </a:rPr>
                <a:t>our </a:t>
              </a:r>
              <a:r>
                <a:rPr lang="en-GB" sz="2000" b="1" spc="-90" dirty="0">
                  <a:ln w="13500">
                    <a:solidFill>
                      <a:schemeClr val="accent1">
                        <a:shade val="2500"/>
                        <a:alpha val="6500"/>
                      </a:schemeClr>
                    </a:solidFill>
                    <a:prstDash val="solid"/>
                  </a:ln>
                  <a:solidFill>
                    <a:schemeClr val="accent1">
                      <a:tint val="3000"/>
                      <a:alpha val="95000"/>
                    </a:schemeClr>
                  </a:solidFill>
                </a:rPr>
                <a:t>partners, </a:t>
              </a:r>
              <a:br>
                <a:rPr lang="en-GB" sz="2000" b="1" spc="-90" dirty="0">
                  <a:ln w="13500">
                    <a:solidFill>
                      <a:schemeClr val="accent1">
                        <a:shade val="2500"/>
                        <a:alpha val="6500"/>
                      </a:schemeClr>
                    </a:solidFill>
                    <a:prstDash val="solid"/>
                  </a:ln>
                  <a:solidFill>
                    <a:schemeClr val="accent1">
                      <a:tint val="3000"/>
                      <a:alpha val="95000"/>
                    </a:schemeClr>
                  </a:solidFill>
                </a:rPr>
              </a:br>
              <a:r>
                <a:rPr lang="en-GB" sz="2000" b="1" spc="-90" dirty="0">
                  <a:ln w="13500">
                    <a:solidFill>
                      <a:schemeClr val="accent1">
                        <a:shade val="2500"/>
                        <a:alpha val="6500"/>
                      </a:schemeClr>
                    </a:solidFill>
                    <a:prstDash val="solid"/>
                  </a:ln>
                  <a:solidFill>
                    <a:schemeClr val="accent1">
                      <a:tint val="3000"/>
                      <a:alpha val="95000"/>
                    </a:schemeClr>
                  </a:solidFill>
                </a:rPr>
                <a:t>this means you can…</a:t>
              </a:r>
            </a:p>
          </p:txBody>
        </p:sp>
      </p:grpSp>
      <p:grpSp>
        <p:nvGrpSpPr>
          <p:cNvPr id="22" name="Group 21"/>
          <p:cNvGrpSpPr/>
          <p:nvPr/>
        </p:nvGrpSpPr>
        <p:grpSpPr>
          <a:xfrm>
            <a:off x="1415132" y="2129389"/>
            <a:ext cx="9361735" cy="864096"/>
            <a:chOff x="250825" y="2132856"/>
            <a:chExt cx="8497640" cy="864096"/>
          </a:xfrm>
        </p:grpSpPr>
        <p:sp>
          <p:nvSpPr>
            <p:cNvPr id="8" name="Rectangle 7"/>
            <p:cNvSpPr/>
            <p:nvPr/>
          </p:nvSpPr>
          <p:spPr>
            <a:xfrm>
              <a:off x="250825" y="2132856"/>
              <a:ext cx="2164129" cy="864096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1600" dirty="0">
                  <a:solidFill>
                    <a:schemeClr val="accent1"/>
                  </a:solidFill>
                </a:rPr>
                <a:t>Reduced total cost of ownership</a:t>
              </a:r>
            </a:p>
          </p:txBody>
        </p:sp>
        <p:sp>
          <p:nvSpPr>
            <p:cNvPr id="9" name="Rectangle 8"/>
            <p:cNvSpPr/>
            <p:nvPr/>
          </p:nvSpPr>
          <p:spPr>
            <a:xfrm>
              <a:off x="2567133" y="2132856"/>
              <a:ext cx="2644775" cy="864096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r>
                <a:rPr lang="en-GB" sz="1600" dirty="0">
                  <a:solidFill>
                    <a:schemeClr val="accent1"/>
                  </a:solidFill>
                </a:rPr>
                <a:t>No upfront cost and low monthly payments</a:t>
              </a:r>
            </a:p>
          </p:txBody>
        </p:sp>
        <p:sp>
          <p:nvSpPr>
            <p:cNvPr id="10" name="Rectangle 9"/>
            <p:cNvSpPr/>
            <p:nvPr/>
          </p:nvSpPr>
          <p:spPr>
            <a:xfrm>
              <a:off x="5364088" y="2132856"/>
              <a:ext cx="3384377" cy="864096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1600" b="1" dirty="0">
                  <a:solidFill>
                    <a:schemeClr val="accent1"/>
                  </a:solidFill>
                </a:rPr>
                <a:t>Close larger sales faster</a:t>
              </a:r>
            </a:p>
          </p:txBody>
        </p:sp>
      </p:grpSp>
      <p:grpSp>
        <p:nvGrpSpPr>
          <p:cNvPr id="23" name="Group 22"/>
          <p:cNvGrpSpPr/>
          <p:nvPr/>
        </p:nvGrpSpPr>
        <p:grpSpPr>
          <a:xfrm>
            <a:off x="1415132" y="3049308"/>
            <a:ext cx="9361735" cy="1584175"/>
            <a:chOff x="250825" y="3068960"/>
            <a:chExt cx="8497640" cy="1584175"/>
          </a:xfrm>
        </p:grpSpPr>
        <p:sp>
          <p:nvSpPr>
            <p:cNvPr id="11" name="Rectangle 10"/>
            <p:cNvSpPr/>
            <p:nvPr/>
          </p:nvSpPr>
          <p:spPr>
            <a:xfrm>
              <a:off x="250825" y="3068960"/>
              <a:ext cx="2164129" cy="1584175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1600" dirty="0">
                  <a:solidFill>
                    <a:schemeClr val="accent1"/>
                  </a:solidFill>
                </a:rPr>
                <a:t>Budget maximisation</a:t>
              </a:r>
            </a:p>
          </p:txBody>
        </p:sp>
        <p:sp>
          <p:nvSpPr>
            <p:cNvPr id="12" name="Rectangle 11"/>
            <p:cNvSpPr/>
            <p:nvPr/>
          </p:nvSpPr>
          <p:spPr>
            <a:xfrm>
              <a:off x="2567133" y="3068960"/>
              <a:ext cx="2644775" cy="1584175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1600" dirty="0">
                  <a:solidFill>
                    <a:schemeClr val="accent1"/>
                  </a:solidFill>
                </a:rPr>
                <a:t>Ability to manage budgets with flexibility and preserve cash</a:t>
              </a:r>
            </a:p>
          </p:txBody>
        </p:sp>
        <p:sp>
          <p:nvSpPr>
            <p:cNvPr id="13" name="Rectangle 12"/>
            <p:cNvSpPr/>
            <p:nvPr/>
          </p:nvSpPr>
          <p:spPr>
            <a:xfrm>
              <a:off x="5364088" y="3068960"/>
              <a:ext cx="3384377" cy="1584175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1600" dirty="0">
                  <a:solidFill>
                    <a:schemeClr val="accent1"/>
                  </a:solidFill>
                </a:rPr>
                <a:t>Overcome objections </a:t>
              </a:r>
              <a:r>
                <a:rPr lang="en-GB" sz="1600" dirty="0" smtClean="0">
                  <a:solidFill>
                    <a:schemeClr val="accent1"/>
                  </a:solidFill>
                </a:rPr>
                <a:t>on affordability. Lead with affordable monthly payment options and change </a:t>
              </a:r>
              <a:r>
                <a:rPr lang="en-US" sz="1600" dirty="0" smtClean="0">
                  <a:solidFill>
                    <a:schemeClr val="accent1"/>
                  </a:solidFill>
                </a:rPr>
                <a:t>the conversation </a:t>
              </a:r>
              <a:r>
                <a:rPr lang="en-US" sz="1600" dirty="0">
                  <a:solidFill>
                    <a:schemeClr val="accent1"/>
                  </a:solidFill>
                </a:rPr>
                <a:t>from “what can you afford?” </a:t>
              </a:r>
              <a:r>
                <a:rPr lang="en-US" sz="1600" dirty="0" smtClean="0">
                  <a:solidFill>
                    <a:schemeClr val="accent1"/>
                  </a:solidFill>
                </a:rPr>
                <a:t>to</a:t>
              </a:r>
              <a:br>
                <a:rPr lang="en-US" sz="1600" dirty="0" smtClean="0">
                  <a:solidFill>
                    <a:schemeClr val="accent1"/>
                  </a:solidFill>
                </a:rPr>
              </a:br>
              <a:r>
                <a:rPr lang="en-US" sz="1600" b="1" dirty="0" smtClean="0">
                  <a:solidFill>
                    <a:schemeClr val="accent1"/>
                  </a:solidFill>
                </a:rPr>
                <a:t>“what </a:t>
              </a:r>
              <a:r>
                <a:rPr lang="en-US" sz="1600" b="1" dirty="0">
                  <a:solidFill>
                    <a:schemeClr val="accent1"/>
                  </a:solidFill>
                </a:rPr>
                <a:t>does your business need</a:t>
              </a:r>
              <a:r>
                <a:rPr lang="en-US" sz="1600" b="1" dirty="0" smtClean="0">
                  <a:solidFill>
                    <a:schemeClr val="accent1"/>
                  </a:solidFill>
                </a:rPr>
                <a:t>?”</a:t>
              </a:r>
              <a:endParaRPr lang="en-GB" sz="1600" dirty="0">
                <a:solidFill>
                  <a:schemeClr val="accent1"/>
                </a:solidFill>
              </a:endParaRPr>
            </a:p>
          </p:txBody>
        </p:sp>
      </p:grpSp>
      <p:grpSp>
        <p:nvGrpSpPr>
          <p:cNvPr id="24" name="Group 23"/>
          <p:cNvGrpSpPr/>
          <p:nvPr/>
        </p:nvGrpSpPr>
        <p:grpSpPr>
          <a:xfrm>
            <a:off x="1415132" y="4689304"/>
            <a:ext cx="9361735" cy="1584175"/>
            <a:chOff x="250825" y="4678179"/>
            <a:chExt cx="8497640" cy="1584175"/>
          </a:xfrm>
        </p:grpSpPr>
        <p:sp>
          <p:nvSpPr>
            <p:cNvPr id="14" name="Rectangle 13"/>
            <p:cNvSpPr/>
            <p:nvPr/>
          </p:nvSpPr>
          <p:spPr>
            <a:xfrm>
              <a:off x="250825" y="4678179"/>
              <a:ext cx="2164129" cy="1584175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r>
                <a:rPr lang="en-GB" sz="1600" dirty="0" smtClean="0">
                  <a:solidFill>
                    <a:schemeClr val="accent1"/>
                  </a:solidFill>
                </a:rPr>
                <a:t>Ability to take a </a:t>
              </a:r>
              <a:r>
                <a:rPr lang="en-GB" sz="1600" dirty="0">
                  <a:solidFill>
                    <a:schemeClr val="accent1"/>
                  </a:solidFill>
                </a:rPr>
                <a:t>strategic approach to technology acquisition and accelerate </a:t>
              </a:r>
              <a:r>
                <a:rPr lang="en-GB" sz="1600" dirty="0" smtClean="0">
                  <a:solidFill>
                    <a:schemeClr val="accent1"/>
                  </a:solidFill>
                </a:rPr>
                <a:t>important investments</a:t>
              </a:r>
              <a:endParaRPr lang="en-GB" sz="1600" dirty="0">
                <a:solidFill>
                  <a:schemeClr val="accent1"/>
                </a:solidFill>
              </a:endParaRPr>
            </a:p>
          </p:txBody>
        </p:sp>
        <p:sp>
          <p:nvSpPr>
            <p:cNvPr id="15" name="Rectangle 14"/>
            <p:cNvSpPr/>
            <p:nvPr/>
          </p:nvSpPr>
          <p:spPr>
            <a:xfrm>
              <a:off x="2567133" y="4678179"/>
              <a:ext cx="2644775" cy="1584175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1600" dirty="0" smtClean="0">
                  <a:solidFill>
                    <a:schemeClr val="accent1"/>
                  </a:solidFill>
                </a:rPr>
                <a:t>Flexibility to chose </a:t>
              </a:r>
              <a:r>
                <a:rPr lang="en-GB" sz="1600" dirty="0">
                  <a:solidFill>
                    <a:schemeClr val="accent1"/>
                  </a:solidFill>
                </a:rPr>
                <a:t>to return, retain or refresh equipment at the end of the initial lease </a:t>
              </a:r>
              <a:r>
                <a:rPr lang="en-GB" sz="1600" dirty="0" smtClean="0">
                  <a:solidFill>
                    <a:schemeClr val="accent1"/>
                  </a:solidFill>
                </a:rPr>
                <a:t>term</a:t>
              </a:r>
              <a:endParaRPr lang="en-GB" sz="1600" dirty="0">
                <a:solidFill>
                  <a:schemeClr val="accent1"/>
                </a:solidFill>
              </a:endParaRPr>
            </a:p>
          </p:txBody>
        </p:sp>
        <p:sp>
          <p:nvSpPr>
            <p:cNvPr id="16" name="Rectangle 15"/>
            <p:cNvSpPr/>
            <p:nvPr/>
          </p:nvSpPr>
          <p:spPr>
            <a:xfrm>
              <a:off x="5364088" y="4678179"/>
              <a:ext cx="3384377" cy="1584175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>
                <a:defRPr/>
              </a:pPr>
              <a:r>
                <a:rPr lang="en-US" sz="1600" dirty="0" smtClean="0">
                  <a:solidFill>
                    <a:schemeClr val="accent1"/>
                  </a:solidFill>
                </a:rPr>
                <a:t>Deepen customer relationships and build loyalty, </a:t>
              </a:r>
              <a:r>
                <a:rPr lang="en-US" sz="1600" b="1" dirty="0" smtClean="0">
                  <a:solidFill>
                    <a:schemeClr val="accent1"/>
                  </a:solidFill>
                </a:rPr>
                <a:t>secure </a:t>
              </a:r>
              <a:r>
                <a:rPr lang="en-US" sz="1600" b="1" dirty="0">
                  <a:solidFill>
                    <a:schemeClr val="accent1"/>
                  </a:solidFill>
                </a:rPr>
                <a:t>more opportunities </a:t>
              </a:r>
              <a:r>
                <a:rPr lang="en-US" sz="1600" dirty="0">
                  <a:solidFill>
                    <a:schemeClr val="accent1"/>
                  </a:solidFill>
                </a:rPr>
                <a:t>to expand </a:t>
              </a:r>
              <a:r>
                <a:rPr lang="en-US" sz="1600" dirty="0" smtClean="0">
                  <a:solidFill>
                    <a:schemeClr val="accent1"/>
                  </a:solidFill>
                </a:rPr>
                <a:t>your footprint </a:t>
              </a:r>
              <a:r>
                <a:rPr lang="en-US" sz="1600" dirty="0" smtClean="0">
                  <a:solidFill>
                    <a:schemeClr val="accent1"/>
                  </a:solidFill>
                </a:rPr>
                <a:t>with </a:t>
              </a:r>
              <a:r>
                <a:rPr lang="en-US" sz="1600" dirty="0">
                  <a:solidFill>
                    <a:schemeClr val="accent1"/>
                  </a:solidFill>
                </a:rPr>
                <a:t>ongoing solution refreshes</a:t>
              </a:r>
              <a:endParaRPr lang="en-GB" sz="1600" dirty="0">
                <a:solidFill>
                  <a:schemeClr val="accent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692805083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32773" y="2264229"/>
            <a:ext cx="11313366" cy="4462494"/>
          </a:xfrm>
          <a:prstGeom prst="rect">
            <a:avLst/>
          </a:prstGeom>
          <a:noFill/>
          <a:effectLst>
            <a:reflection blurRad="6350" stA="52000" endA="300" endPos="350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7" name="Group 16"/>
          <p:cNvGrpSpPr/>
          <p:nvPr/>
        </p:nvGrpSpPr>
        <p:grpSpPr>
          <a:xfrm>
            <a:off x="7928858" y="1268761"/>
            <a:ext cx="3100967" cy="1520029"/>
            <a:chOff x="6223561" y="3238513"/>
            <a:chExt cx="2211772" cy="1520029"/>
          </a:xfrm>
        </p:grpSpPr>
        <p:sp>
          <p:nvSpPr>
            <p:cNvPr id="99" name="Rectangle 98"/>
            <p:cNvSpPr/>
            <p:nvPr/>
          </p:nvSpPr>
          <p:spPr>
            <a:xfrm>
              <a:off x="6223561" y="3624954"/>
              <a:ext cx="2211772" cy="1133588"/>
            </a:xfrm>
            <a:prstGeom prst="rect">
              <a:avLst/>
            </a:prstGeom>
            <a:solidFill>
              <a:schemeClr val="accent4"/>
            </a:solidFill>
            <a:ln w="19050"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tIns="72000" rtlCol="0" anchor="t" anchorCtr="0"/>
            <a:lstStyle/>
            <a:p>
              <a:pPr marL="171450" indent="-171450">
                <a:buFont typeface="Wingdings" panose="05000000000000000000" pitchFamily="2" charset="2"/>
                <a:buChar char="§"/>
              </a:pPr>
              <a:r>
                <a:rPr lang="en-US" sz="1100" dirty="0">
                  <a:solidFill>
                    <a:schemeClr val="bg1"/>
                  </a:solidFill>
                </a:rPr>
                <a:t>Partner can become a trusted advisor</a:t>
              </a:r>
            </a:p>
            <a:p>
              <a:pPr marL="171450" indent="-171450">
                <a:buFont typeface="Wingdings" panose="05000000000000000000" pitchFamily="2" charset="2"/>
                <a:buChar char="§"/>
              </a:pPr>
              <a:r>
                <a:rPr lang="en-US" sz="1100" dirty="0">
                  <a:solidFill>
                    <a:schemeClr val="bg1"/>
                  </a:solidFill>
                </a:rPr>
                <a:t>build customer loyalty by helping their customer align technology acquisition with business needs, all at lower total cost</a:t>
              </a:r>
              <a:endParaRPr lang="en-GB" sz="1100" dirty="0">
                <a:solidFill>
                  <a:schemeClr val="bg1"/>
                </a:solidFill>
                <a:latin typeface="CiscoSans" pitchFamily="34" charset="0"/>
                <a:ea typeface="MS Mincho"/>
                <a:cs typeface="Times New Roman"/>
              </a:endParaRPr>
            </a:p>
          </p:txBody>
        </p:sp>
        <p:sp>
          <p:nvSpPr>
            <p:cNvPr id="100" name="Rectangle 99"/>
            <p:cNvSpPr/>
            <p:nvPr/>
          </p:nvSpPr>
          <p:spPr>
            <a:xfrm>
              <a:off x="6223561" y="3238513"/>
              <a:ext cx="2211772" cy="350770"/>
            </a:xfrm>
            <a:prstGeom prst="rect">
              <a:avLst/>
            </a:prstGeom>
            <a:solidFill>
              <a:schemeClr val="accent4">
                <a:lumMod val="60000"/>
                <a:lumOff val="40000"/>
              </a:schemeClr>
            </a:solidFill>
            <a:ln w="19050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tIns="72000" rtlCol="0" anchor="ctr"/>
            <a:lstStyle/>
            <a:p>
              <a:pPr algn="ctr">
                <a:spcBef>
                  <a:spcPts val="300"/>
                </a:spcBef>
              </a:pPr>
              <a:r>
                <a:rPr lang="en-US" sz="2000" spc="50" dirty="0">
                  <a:ln w="13500">
                    <a:solidFill>
                      <a:schemeClr val="accent1">
                        <a:shade val="2500"/>
                        <a:alpha val="6500"/>
                      </a:schemeClr>
                    </a:solidFill>
                    <a:prstDash val="solid"/>
                  </a:ln>
                  <a:solidFill>
                    <a:srgbClr val="000000">
                      <a:alpha val="95000"/>
                    </a:srgbClr>
                  </a:solidFill>
                </a:rPr>
                <a:t>Partner benefit</a:t>
              </a:r>
              <a:endParaRPr lang="en-GB" sz="2000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rgbClr val="000000">
                    <a:alpha val="95000"/>
                  </a:srgbClr>
                </a:solidFill>
              </a:endParaRPr>
            </a:p>
          </p:txBody>
        </p:sp>
      </p:grpSp>
      <p:grpSp>
        <p:nvGrpSpPr>
          <p:cNvPr id="16" name="Group 15"/>
          <p:cNvGrpSpPr/>
          <p:nvPr/>
        </p:nvGrpSpPr>
        <p:grpSpPr>
          <a:xfrm>
            <a:off x="4546904" y="1268761"/>
            <a:ext cx="3100967" cy="1520029"/>
            <a:chOff x="3459672" y="3238513"/>
            <a:chExt cx="2211772" cy="1520029"/>
          </a:xfrm>
        </p:grpSpPr>
        <p:sp>
          <p:nvSpPr>
            <p:cNvPr id="96" name="Rectangle 95"/>
            <p:cNvSpPr/>
            <p:nvPr/>
          </p:nvSpPr>
          <p:spPr>
            <a:xfrm>
              <a:off x="3459672" y="3624954"/>
              <a:ext cx="2211772" cy="1133588"/>
            </a:xfrm>
            <a:prstGeom prst="rect">
              <a:avLst/>
            </a:prstGeom>
            <a:solidFill>
              <a:schemeClr val="accent4"/>
            </a:solidFill>
            <a:ln w="19050"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tIns="72000" rtlCol="0" anchor="t" anchorCtr="0"/>
            <a:lstStyle/>
            <a:p>
              <a:pPr marL="171450" indent="-171450">
                <a:buFont typeface="Wingdings" panose="05000000000000000000" pitchFamily="2" charset="2"/>
                <a:buChar char="§"/>
              </a:pPr>
              <a:r>
                <a:rPr lang="en-US" sz="1100" dirty="0">
                  <a:solidFill>
                    <a:schemeClr val="bg1"/>
                  </a:solidFill>
                </a:rPr>
                <a:t>assess technology needs over time</a:t>
              </a:r>
            </a:p>
            <a:p>
              <a:pPr marL="171450" indent="-171450">
                <a:buFont typeface="Wingdings" panose="05000000000000000000" pitchFamily="2" charset="2"/>
                <a:buChar char="§"/>
              </a:pPr>
              <a:r>
                <a:rPr lang="en-US" sz="1100" dirty="0">
                  <a:solidFill>
                    <a:schemeClr val="bg1"/>
                  </a:solidFill>
                </a:rPr>
                <a:t>add equipment at end of lease term</a:t>
              </a:r>
            </a:p>
            <a:p>
              <a:pPr marL="171450" indent="-171450">
                <a:buFont typeface="Wingdings" panose="05000000000000000000" pitchFamily="2" charset="2"/>
                <a:buChar char="§"/>
              </a:pPr>
              <a:r>
                <a:rPr lang="en-US" sz="1100" dirty="0">
                  <a:solidFill>
                    <a:schemeClr val="bg1"/>
                  </a:solidFill>
                </a:rPr>
                <a:t>Benefit from flexibility and   simplified budget planning </a:t>
              </a:r>
              <a:endParaRPr lang="en-GB" sz="1100" dirty="0">
                <a:solidFill>
                  <a:schemeClr val="bg1"/>
                </a:solidFill>
                <a:latin typeface="CiscoSans" pitchFamily="34" charset="0"/>
                <a:ea typeface="MS Mincho"/>
                <a:cs typeface="Times New Roman"/>
              </a:endParaRPr>
            </a:p>
          </p:txBody>
        </p:sp>
        <p:sp>
          <p:nvSpPr>
            <p:cNvPr id="97" name="Rectangle 96"/>
            <p:cNvSpPr/>
            <p:nvPr/>
          </p:nvSpPr>
          <p:spPr>
            <a:xfrm>
              <a:off x="3459672" y="3238513"/>
              <a:ext cx="2211772" cy="350770"/>
            </a:xfrm>
            <a:prstGeom prst="rect">
              <a:avLst/>
            </a:prstGeom>
            <a:solidFill>
              <a:schemeClr val="accent4">
                <a:lumMod val="60000"/>
                <a:lumOff val="40000"/>
              </a:schemeClr>
            </a:solidFill>
            <a:ln w="19050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tIns="72000" rtlCol="0" anchor="ctr"/>
            <a:lstStyle/>
            <a:p>
              <a:pPr algn="ctr">
                <a:spcBef>
                  <a:spcPts val="300"/>
                </a:spcBef>
              </a:pPr>
              <a:r>
                <a:rPr lang="en-US" sz="2000" spc="50" dirty="0">
                  <a:ln w="13500">
                    <a:solidFill>
                      <a:schemeClr val="accent1">
                        <a:shade val="2500"/>
                        <a:alpha val="6500"/>
                      </a:schemeClr>
                    </a:solidFill>
                    <a:prstDash val="solid"/>
                  </a:ln>
                  <a:solidFill>
                    <a:srgbClr val="000000">
                      <a:alpha val="95000"/>
                    </a:srgbClr>
                  </a:solidFill>
                </a:rPr>
                <a:t>Customer option</a:t>
              </a:r>
              <a:endParaRPr lang="en-GB" sz="2000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rgbClr val="000000">
                    <a:alpha val="95000"/>
                  </a:srgbClr>
                </a:solidFill>
              </a:endParaRPr>
            </a:p>
          </p:txBody>
        </p:sp>
      </p:grpSp>
      <p:grpSp>
        <p:nvGrpSpPr>
          <p:cNvPr id="15" name="Group 14"/>
          <p:cNvGrpSpPr/>
          <p:nvPr/>
        </p:nvGrpSpPr>
        <p:grpSpPr>
          <a:xfrm>
            <a:off x="1164950" y="1268761"/>
            <a:ext cx="3100967" cy="1520029"/>
            <a:chOff x="925685" y="3238513"/>
            <a:chExt cx="2211772" cy="1520029"/>
          </a:xfrm>
        </p:grpSpPr>
        <p:sp>
          <p:nvSpPr>
            <p:cNvPr id="93" name="Rectangle 92"/>
            <p:cNvSpPr/>
            <p:nvPr/>
          </p:nvSpPr>
          <p:spPr>
            <a:xfrm>
              <a:off x="925685" y="3624954"/>
              <a:ext cx="2211772" cy="1133588"/>
            </a:xfrm>
            <a:prstGeom prst="rect">
              <a:avLst/>
            </a:prstGeom>
            <a:solidFill>
              <a:schemeClr val="accent4"/>
            </a:solidFill>
            <a:ln w="19050"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tIns="72000" rtlCol="0" anchor="t" anchorCtr="0"/>
            <a:lstStyle/>
            <a:p>
              <a:pPr marL="171450" indent="-171450">
                <a:buFont typeface="Wingdings" panose="05000000000000000000" pitchFamily="2" charset="2"/>
                <a:buChar char="§"/>
              </a:pPr>
              <a:r>
                <a:rPr lang="en-US" sz="1100" dirty="0">
                  <a:solidFill>
                    <a:schemeClr val="bg1"/>
                  </a:solidFill>
                </a:rPr>
                <a:t>have changing business needs and is worried about obsolete technology?</a:t>
              </a:r>
              <a:endParaRPr lang="en-GB" sz="1100" dirty="0">
                <a:solidFill>
                  <a:schemeClr val="bg1"/>
                </a:solidFill>
                <a:latin typeface="CiscoSans" pitchFamily="34" charset="0"/>
                <a:ea typeface="MS Mincho"/>
                <a:cs typeface="Times New Roman"/>
              </a:endParaRPr>
            </a:p>
          </p:txBody>
        </p:sp>
        <p:sp>
          <p:nvSpPr>
            <p:cNvPr id="94" name="Rectangle 93"/>
            <p:cNvSpPr/>
            <p:nvPr/>
          </p:nvSpPr>
          <p:spPr>
            <a:xfrm>
              <a:off x="925685" y="3238513"/>
              <a:ext cx="2211772" cy="350770"/>
            </a:xfrm>
            <a:prstGeom prst="rect">
              <a:avLst/>
            </a:prstGeom>
            <a:solidFill>
              <a:schemeClr val="accent4">
                <a:lumMod val="60000"/>
                <a:lumOff val="40000"/>
              </a:schemeClr>
            </a:solidFill>
            <a:ln w="19050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tIns="72000" rtlCol="0" anchor="ctr"/>
            <a:lstStyle/>
            <a:p>
              <a:pPr algn="ctr">
                <a:spcBef>
                  <a:spcPts val="300"/>
                </a:spcBef>
              </a:pPr>
              <a:r>
                <a:rPr lang="en-US" sz="2000" spc="50" dirty="0">
                  <a:ln w="13500">
                    <a:solidFill>
                      <a:schemeClr val="accent1">
                        <a:shade val="2500"/>
                        <a:alpha val="6500"/>
                      </a:schemeClr>
                    </a:solidFill>
                    <a:prstDash val="solid"/>
                  </a:ln>
                  <a:solidFill>
                    <a:srgbClr val="000000">
                      <a:alpha val="95000"/>
                    </a:srgbClr>
                  </a:solidFill>
                </a:rPr>
                <a:t>Does your customer</a:t>
              </a:r>
              <a:endParaRPr lang="en-GB" sz="2000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rgbClr val="000000">
                    <a:alpha val="95000"/>
                  </a:srgbClr>
                </a:solidFill>
              </a:endParaRPr>
            </a:p>
          </p:txBody>
        </p:sp>
      </p:grpSp>
      <p:grpSp>
        <p:nvGrpSpPr>
          <p:cNvPr id="14" name="Group 13"/>
          <p:cNvGrpSpPr/>
          <p:nvPr/>
        </p:nvGrpSpPr>
        <p:grpSpPr>
          <a:xfrm>
            <a:off x="7928858" y="1268761"/>
            <a:ext cx="3100967" cy="1915773"/>
            <a:chOff x="6223561" y="2603870"/>
            <a:chExt cx="2211772" cy="1915773"/>
          </a:xfrm>
        </p:grpSpPr>
        <p:sp>
          <p:nvSpPr>
            <p:cNvPr id="75" name="Rectangle 74"/>
            <p:cNvSpPr/>
            <p:nvPr/>
          </p:nvSpPr>
          <p:spPr>
            <a:xfrm>
              <a:off x="6223561" y="2990311"/>
              <a:ext cx="2211772" cy="742020"/>
            </a:xfrm>
            <a:prstGeom prst="rect">
              <a:avLst/>
            </a:prstGeom>
            <a:solidFill>
              <a:schemeClr val="accent6"/>
            </a:solidFill>
            <a:ln w="19050"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tIns="72000" rtlCol="0" anchor="t" anchorCtr="0"/>
            <a:lstStyle/>
            <a:p>
              <a:pPr marL="171450" indent="-171450">
                <a:buFont typeface="Wingdings" panose="05000000000000000000" pitchFamily="2" charset="2"/>
                <a:buChar char="§"/>
              </a:pPr>
              <a:r>
                <a:rPr lang="en-US" sz="1100" dirty="0">
                  <a:solidFill>
                    <a:schemeClr val="bg1"/>
                  </a:solidFill>
                </a:rPr>
                <a:t>increases sale size</a:t>
              </a:r>
            </a:p>
            <a:p>
              <a:pPr marL="171450" indent="-171450">
                <a:buFont typeface="Wingdings" panose="05000000000000000000" pitchFamily="2" charset="2"/>
                <a:buChar char="§"/>
              </a:pPr>
              <a:r>
                <a:rPr lang="en-US" sz="1100" dirty="0">
                  <a:solidFill>
                    <a:schemeClr val="bg1"/>
                  </a:solidFill>
                </a:rPr>
                <a:t>greater revenue </a:t>
              </a:r>
              <a:endParaRPr lang="en-GB" sz="1100" dirty="0">
                <a:solidFill>
                  <a:schemeClr val="bg1"/>
                </a:solidFill>
                <a:latin typeface="CiscoSans" pitchFamily="34" charset="0"/>
                <a:ea typeface="MS Mincho"/>
                <a:cs typeface="Times New Roman"/>
              </a:endParaRPr>
            </a:p>
          </p:txBody>
        </p:sp>
        <p:sp>
          <p:nvSpPr>
            <p:cNvPr id="76" name="Rectangle 75"/>
            <p:cNvSpPr/>
            <p:nvPr/>
          </p:nvSpPr>
          <p:spPr>
            <a:xfrm>
              <a:off x="6223561" y="2603870"/>
              <a:ext cx="2211772" cy="350770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  <a:ln w="19050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tIns="72000" rtlCol="0" anchor="ctr"/>
            <a:lstStyle/>
            <a:p>
              <a:pPr algn="ctr">
                <a:spcBef>
                  <a:spcPts val="300"/>
                </a:spcBef>
              </a:pPr>
              <a:r>
                <a:rPr lang="en-US" sz="2000" spc="50" dirty="0">
                  <a:ln w="13500">
                    <a:solidFill>
                      <a:schemeClr val="accent1">
                        <a:shade val="2500"/>
                        <a:alpha val="6500"/>
                      </a:schemeClr>
                    </a:solidFill>
                    <a:prstDash val="solid"/>
                  </a:ln>
                  <a:solidFill>
                    <a:schemeClr val="bg1">
                      <a:alpha val="95000"/>
                    </a:schemeClr>
                  </a:solidFill>
                </a:rPr>
                <a:t>Partner benefit</a:t>
              </a:r>
              <a:endParaRPr lang="en-GB" sz="2000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bg1">
                    <a:alpha val="95000"/>
                  </a:schemeClr>
                </a:solidFill>
              </a:endParaRPr>
            </a:p>
          </p:txBody>
        </p:sp>
        <p:sp>
          <p:nvSpPr>
            <p:cNvPr id="84" name="Rectangle 83"/>
            <p:cNvSpPr/>
            <p:nvPr/>
          </p:nvSpPr>
          <p:spPr>
            <a:xfrm>
              <a:off x="6223561" y="3777623"/>
              <a:ext cx="2211772" cy="742020"/>
            </a:xfrm>
            <a:prstGeom prst="rect">
              <a:avLst/>
            </a:prstGeom>
            <a:solidFill>
              <a:schemeClr val="accent6">
                <a:lumMod val="50000"/>
              </a:schemeClr>
            </a:solidFill>
            <a:ln w="19050"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tIns="72000" rtlCol="0" anchor="t" anchorCtr="0"/>
            <a:lstStyle/>
            <a:p>
              <a:pPr marL="171450" indent="-171450">
                <a:buFont typeface="Wingdings" panose="05000000000000000000" pitchFamily="2" charset="2"/>
                <a:buChar char="§"/>
              </a:pPr>
              <a:r>
                <a:rPr lang="en-GB" sz="1100" dirty="0">
                  <a:solidFill>
                    <a:schemeClr val="bg1"/>
                  </a:solidFill>
                </a:rPr>
                <a:t>Keep informed of what’s happening in their customers business. </a:t>
              </a:r>
            </a:p>
            <a:p>
              <a:pPr marL="171450" indent="-171450">
                <a:buFont typeface="Wingdings" panose="05000000000000000000" pitchFamily="2" charset="2"/>
                <a:buChar char="§"/>
              </a:pPr>
              <a:r>
                <a:rPr lang="en-GB" sz="1100" dirty="0">
                  <a:solidFill>
                    <a:schemeClr val="bg1"/>
                  </a:solidFill>
                </a:rPr>
                <a:t>Use it as a reason to engage</a:t>
              </a:r>
            </a:p>
          </p:txBody>
        </p:sp>
      </p:grpSp>
      <p:grpSp>
        <p:nvGrpSpPr>
          <p:cNvPr id="13" name="Group 12"/>
          <p:cNvGrpSpPr/>
          <p:nvPr/>
        </p:nvGrpSpPr>
        <p:grpSpPr>
          <a:xfrm>
            <a:off x="4546904" y="1268761"/>
            <a:ext cx="3100967" cy="1915773"/>
            <a:chOff x="3459672" y="2603870"/>
            <a:chExt cx="2211772" cy="1915773"/>
          </a:xfrm>
        </p:grpSpPr>
        <p:sp>
          <p:nvSpPr>
            <p:cNvPr id="72" name="Rectangle 71"/>
            <p:cNvSpPr/>
            <p:nvPr/>
          </p:nvSpPr>
          <p:spPr>
            <a:xfrm>
              <a:off x="3459672" y="2990311"/>
              <a:ext cx="2211772" cy="742020"/>
            </a:xfrm>
            <a:prstGeom prst="rect">
              <a:avLst/>
            </a:prstGeom>
            <a:solidFill>
              <a:schemeClr val="accent6"/>
            </a:solidFill>
            <a:ln w="19050"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tIns="72000" rtlCol="0" anchor="t" anchorCtr="0"/>
            <a:lstStyle/>
            <a:p>
              <a:pPr marL="171450" indent="-171450">
                <a:buFont typeface="Wingdings" panose="05000000000000000000" pitchFamily="2" charset="2"/>
                <a:buChar char="§"/>
              </a:pPr>
              <a:r>
                <a:rPr lang="en-US" sz="1100" dirty="0" err="1">
                  <a:solidFill>
                    <a:schemeClr val="bg1"/>
                  </a:solidFill>
                </a:rPr>
                <a:t>Customise</a:t>
              </a:r>
              <a:r>
                <a:rPr lang="en-US" sz="1100" dirty="0">
                  <a:solidFill>
                    <a:schemeClr val="bg1"/>
                  </a:solidFill>
                </a:rPr>
                <a:t> the extension term to meet  customer’s individual requirements</a:t>
              </a:r>
              <a:endParaRPr lang="en-GB" sz="1100" dirty="0">
                <a:solidFill>
                  <a:schemeClr val="bg1"/>
                </a:solidFill>
                <a:latin typeface="CiscoSans" pitchFamily="34" charset="0"/>
                <a:ea typeface="MS Mincho"/>
                <a:cs typeface="Times New Roman"/>
              </a:endParaRPr>
            </a:p>
          </p:txBody>
        </p:sp>
        <p:sp>
          <p:nvSpPr>
            <p:cNvPr id="73" name="Rectangle 72"/>
            <p:cNvSpPr/>
            <p:nvPr/>
          </p:nvSpPr>
          <p:spPr>
            <a:xfrm>
              <a:off x="3459672" y="2603870"/>
              <a:ext cx="2211772" cy="350770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  <a:ln w="19050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tIns="72000" rtlCol="0" anchor="ctr"/>
            <a:lstStyle/>
            <a:p>
              <a:pPr algn="ctr">
                <a:spcBef>
                  <a:spcPts val="300"/>
                </a:spcBef>
              </a:pPr>
              <a:r>
                <a:rPr lang="en-US" sz="2000" spc="50" dirty="0">
                  <a:ln w="13500">
                    <a:solidFill>
                      <a:schemeClr val="accent1">
                        <a:shade val="2500"/>
                        <a:alpha val="6500"/>
                      </a:schemeClr>
                    </a:solidFill>
                    <a:prstDash val="solid"/>
                  </a:ln>
                  <a:solidFill>
                    <a:schemeClr val="bg1">
                      <a:alpha val="95000"/>
                    </a:schemeClr>
                  </a:solidFill>
                </a:rPr>
                <a:t>Customer option</a:t>
              </a:r>
              <a:endParaRPr lang="en-GB" sz="2000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bg1">
                    <a:alpha val="95000"/>
                  </a:schemeClr>
                </a:solidFill>
              </a:endParaRPr>
            </a:p>
          </p:txBody>
        </p:sp>
        <p:sp>
          <p:nvSpPr>
            <p:cNvPr id="83" name="Rectangle 82"/>
            <p:cNvSpPr/>
            <p:nvPr/>
          </p:nvSpPr>
          <p:spPr>
            <a:xfrm>
              <a:off x="3459672" y="3777623"/>
              <a:ext cx="2211772" cy="742020"/>
            </a:xfrm>
            <a:prstGeom prst="rect">
              <a:avLst/>
            </a:prstGeom>
            <a:solidFill>
              <a:schemeClr val="accent6">
                <a:lumMod val="50000"/>
              </a:schemeClr>
            </a:solidFill>
            <a:ln w="19050"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tIns="72000" rtlCol="0" anchor="t" anchorCtr="0"/>
            <a:lstStyle/>
            <a:p>
              <a:pPr marL="171450" indent="-171450">
                <a:buFont typeface="Wingdings" panose="05000000000000000000" pitchFamily="2" charset="2"/>
                <a:buChar char="§"/>
              </a:pPr>
              <a:r>
                <a:rPr lang="en-GB" sz="1100" dirty="0">
                  <a:solidFill>
                    <a:schemeClr val="bg1"/>
                  </a:solidFill>
                </a:rPr>
                <a:t>purchase the equipment  at fair market value</a:t>
              </a:r>
            </a:p>
          </p:txBody>
        </p:sp>
      </p:grpSp>
      <p:grpSp>
        <p:nvGrpSpPr>
          <p:cNvPr id="12" name="Group 11"/>
          <p:cNvGrpSpPr/>
          <p:nvPr/>
        </p:nvGrpSpPr>
        <p:grpSpPr>
          <a:xfrm>
            <a:off x="1164950" y="1268761"/>
            <a:ext cx="3100967" cy="1915773"/>
            <a:chOff x="925685" y="2603870"/>
            <a:chExt cx="2211772" cy="1915773"/>
          </a:xfrm>
        </p:grpSpPr>
        <p:sp>
          <p:nvSpPr>
            <p:cNvPr id="69" name="Rectangle 68"/>
            <p:cNvSpPr/>
            <p:nvPr/>
          </p:nvSpPr>
          <p:spPr>
            <a:xfrm>
              <a:off x="925685" y="2603870"/>
              <a:ext cx="2211772" cy="350770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  <a:ln w="19050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tIns="72000" rtlCol="0" anchor="ctr"/>
            <a:lstStyle/>
            <a:p>
              <a:pPr algn="ctr">
                <a:spcBef>
                  <a:spcPts val="300"/>
                </a:spcBef>
              </a:pPr>
              <a:r>
                <a:rPr lang="en-US" sz="2000" spc="50" dirty="0">
                  <a:ln w="13500">
                    <a:solidFill>
                      <a:schemeClr val="accent1">
                        <a:shade val="2500"/>
                        <a:alpha val="6500"/>
                      </a:schemeClr>
                    </a:solidFill>
                    <a:prstDash val="solid"/>
                  </a:ln>
                  <a:solidFill>
                    <a:schemeClr val="bg1">
                      <a:alpha val="95000"/>
                    </a:schemeClr>
                  </a:solidFill>
                </a:rPr>
                <a:t>Does your customer</a:t>
              </a:r>
              <a:endParaRPr lang="en-GB" sz="2000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bg1">
                    <a:alpha val="95000"/>
                  </a:schemeClr>
                </a:solidFill>
              </a:endParaRPr>
            </a:p>
          </p:txBody>
        </p:sp>
        <p:sp>
          <p:nvSpPr>
            <p:cNvPr id="68" name="Rectangle 67"/>
            <p:cNvSpPr/>
            <p:nvPr/>
          </p:nvSpPr>
          <p:spPr>
            <a:xfrm>
              <a:off x="925685" y="2990311"/>
              <a:ext cx="2211772" cy="742020"/>
            </a:xfrm>
            <a:prstGeom prst="rect">
              <a:avLst/>
            </a:prstGeom>
            <a:solidFill>
              <a:schemeClr val="accent6"/>
            </a:solidFill>
            <a:ln w="19050"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tIns="72000" rtlCol="0" anchor="t" anchorCtr="0"/>
            <a:lstStyle/>
            <a:p>
              <a:pPr marL="171450" indent="-171450">
                <a:buFont typeface="Wingdings" panose="05000000000000000000" pitchFamily="2" charset="2"/>
                <a:buChar char="§"/>
              </a:pPr>
              <a:r>
                <a:rPr lang="en-US" sz="1100" dirty="0">
                  <a:solidFill>
                    <a:schemeClr val="bg1"/>
                  </a:solidFill>
                </a:rPr>
                <a:t>anticipate needing to add or upgrade technology at a future date? </a:t>
              </a:r>
              <a:endParaRPr lang="en-GB" sz="1100" dirty="0">
                <a:solidFill>
                  <a:schemeClr val="bg1"/>
                </a:solidFill>
              </a:endParaRPr>
            </a:p>
          </p:txBody>
        </p:sp>
        <p:sp>
          <p:nvSpPr>
            <p:cNvPr id="82" name="Rectangle 81"/>
            <p:cNvSpPr/>
            <p:nvPr/>
          </p:nvSpPr>
          <p:spPr>
            <a:xfrm>
              <a:off x="925685" y="3777623"/>
              <a:ext cx="2211772" cy="742020"/>
            </a:xfrm>
            <a:prstGeom prst="rect">
              <a:avLst/>
            </a:prstGeom>
            <a:solidFill>
              <a:schemeClr val="accent6">
                <a:lumMod val="50000"/>
              </a:schemeClr>
            </a:solidFill>
            <a:ln w="19050"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tIns="72000" rtlCol="0" anchor="t" anchorCtr="0"/>
            <a:lstStyle/>
            <a:p>
              <a:pPr marL="171450" indent="-171450">
                <a:buFont typeface="Wingdings" panose="05000000000000000000" pitchFamily="2" charset="2"/>
                <a:buChar char="§"/>
                <a:defRPr/>
              </a:pPr>
              <a:r>
                <a:rPr lang="en-US" sz="1100" dirty="0">
                  <a:solidFill>
                    <a:schemeClr val="bg1"/>
                  </a:solidFill>
                </a:rPr>
                <a:t>have no need to upgrade because their current technology meets existing business needs?</a:t>
              </a:r>
              <a:endParaRPr lang="en-GB" sz="110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9" name="Group 8"/>
          <p:cNvGrpSpPr/>
          <p:nvPr/>
        </p:nvGrpSpPr>
        <p:grpSpPr>
          <a:xfrm>
            <a:off x="1164950" y="1268761"/>
            <a:ext cx="3100967" cy="1728191"/>
            <a:chOff x="925685" y="843544"/>
            <a:chExt cx="2211772" cy="1520029"/>
          </a:xfrm>
        </p:grpSpPr>
        <p:sp>
          <p:nvSpPr>
            <p:cNvPr id="138" name="Rectangle 137"/>
            <p:cNvSpPr/>
            <p:nvPr/>
          </p:nvSpPr>
          <p:spPr>
            <a:xfrm>
              <a:off x="925685" y="1229985"/>
              <a:ext cx="2211772" cy="1133588"/>
            </a:xfrm>
            <a:prstGeom prst="rect">
              <a:avLst/>
            </a:prstGeom>
            <a:ln w="19050"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tIns="72000" rtlCol="0" anchor="t" anchorCtr="0"/>
            <a:lstStyle/>
            <a:p>
              <a:pPr marL="171450" indent="-171450">
                <a:spcBef>
                  <a:spcPts val="300"/>
                </a:spcBef>
                <a:buFont typeface="Wingdings" panose="05000000000000000000" pitchFamily="2" charset="2"/>
                <a:buChar char="§"/>
              </a:pPr>
              <a:r>
                <a:rPr lang="en-US" sz="1400" dirty="0">
                  <a:solidFill>
                    <a:schemeClr val="bg1"/>
                  </a:solidFill>
                </a:rPr>
                <a:t>D</a:t>
              </a:r>
              <a:r>
                <a:rPr lang="en-US" sz="1400" dirty="0" smtClean="0">
                  <a:solidFill>
                    <a:schemeClr val="bg1"/>
                  </a:solidFill>
                </a:rPr>
                <a:t>ownsizing </a:t>
              </a:r>
              <a:r>
                <a:rPr lang="en-US" sz="1400" dirty="0">
                  <a:solidFill>
                    <a:schemeClr val="bg1"/>
                  </a:solidFill>
                </a:rPr>
                <a:t>and no longer need the leased equipment?</a:t>
              </a:r>
            </a:p>
            <a:p>
              <a:pPr marL="171450" indent="-171450">
                <a:spcBef>
                  <a:spcPts val="300"/>
                </a:spcBef>
                <a:buFont typeface="Wingdings" panose="05000000000000000000" pitchFamily="2" charset="2"/>
                <a:buChar char="§"/>
              </a:pPr>
              <a:r>
                <a:rPr lang="en-US" sz="1400" dirty="0">
                  <a:solidFill>
                    <a:schemeClr val="bg1"/>
                  </a:solidFill>
                </a:rPr>
                <a:t>E</a:t>
              </a:r>
              <a:r>
                <a:rPr lang="en-US" sz="1400" dirty="0" smtClean="0">
                  <a:solidFill>
                    <a:schemeClr val="bg1"/>
                  </a:solidFill>
                </a:rPr>
                <a:t>xpanding </a:t>
              </a:r>
              <a:r>
                <a:rPr lang="en-US" sz="1400" dirty="0">
                  <a:solidFill>
                    <a:schemeClr val="bg1"/>
                  </a:solidFill>
                </a:rPr>
                <a:t>and burdened with out of date technology?</a:t>
              </a:r>
              <a:endParaRPr lang="en-GB" sz="1400" dirty="0">
                <a:solidFill>
                  <a:schemeClr val="bg1"/>
                </a:solidFill>
                <a:latin typeface="CiscoSans" pitchFamily="34" charset="0"/>
                <a:ea typeface="MS Mincho"/>
                <a:cs typeface="Times New Roman"/>
              </a:endParaRPr>
            </a:p>
          </p:txBody>
        </p:sp>
        <p:sp>
          <p:nvSpPr>
            <p:cNvPr id="61" name="Rectangle 60"/>
            <p:cNvSpPr/>
            <p:nvPr/>
          </p:nvSpPr>
          <p:spPr>
            <a:xfrm>
              <a:off x="925685" y="843544"/>
              <a:ext cx="2211772" cy="350770"/>
            </a:xfrm>
            <a:prstGeom prst="rect">
              <a:avLst/>
            </a:prstGeom>
            <a:solidFill>
              <a:schemeClr val="accent2"/>
            </a:solidFill>
            <a:ln w="19050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tIns="72000" rtlCol="0" anchor="ctr"/>
            <a:lstStyle/>
            <a:p>
              <a:pPr algn="ctr">
                <a:spcBef>
                  <a:spcPts val="300"/>
                </a:spcBef>
              </a:pPr>
              <a:r>
                <a:rPr lang="en-US" sz="2000" b="1" spc="50" dirty="0">
                  <a:ln w="13500">
                    <a:solidFill>
                      <a:schemeClr val="accent1">
                        <a:shade val="2500"/>
                        <a:alpha val="6500"/>
                      </a:schemeClr>
                    </a:solidFill>
                    <a:prstDash val="solid"/>
                  </a:ln>
                  <a:solidFill>
                    <a:schemeClr val="bg1">
                      <a:alpha val="95000"/>
                    </a:schemeClr>
                  </a:solidFill>
                </a:rPr>
                <a:t>Is your </a:t>
              </a:r>
              <a:r>
                <a:rPr lang="en-US" sz="2000" b="1" spc="50" dirty="0" smtClean="0">
                  <a:ln w="13500">
                    <a:solidFill>
                      <a:schemeClr val="accent1">
                        <a:shade val="2500"/>
                        <a:alpha val="6500"/>
                      </a:schemeClr>
                    </a:solidFill>
                    <a:prstDash val="solid"/>
                  </a:ln>
                  <a:solidFill>
                    <a:schemeClr val="bg1">
                      <a:alpha val="95000"/>
                    </a:schemeClr>
                  </a:solidFill>
                </a:rPr>
                <a:t>customer?</a:t>
              </a:r>
              <a:endParaRPr lang="en-GB" sz="2000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bg1">
                    <a:alpha val="95000"/>
                  </a:schemeClr>
                </a:solidFill>
              </a:endParaRPr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4546904" y="1268761"/>
            <a:ext cx="3100967" cy="1728191"/>
            <a:chOff x="3459672" y="843544"/>
            <a:chExt cx="2211772" cy="1520029"/>
          </a:xfrm>
        </p:grpSpPr>
        <p:sp>
          <p:nvSpPr>
            <p:cNvPr id="140" name="Rectangle 139"/>
            <p:cNvSpPr/>
            <p:nvPr/>
          </p:nvSpPr>
          <p:spPr>
            <a:xfrm>
              <a:off x="3459672" y="1229985"/>
              <a:ext cx="2211772" cy="1133588"/>
            </a:xfrm>
            <a:prstGeom prst="rect">
              <a:avLst/>
            </a:prstGeom>
            <a:ln w="19050"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tIns="72000" rtlCol="0" anchor="t" anchorCtr="0"/>
            <a:lstStyle/>
            <a:p>
              <a:pPr marL="171450" indent="-171450">
                <a:spcBef>
                  <a:spcPts val="300"/>
                </a:spcBef>
                <a:buFont typeface="Wingdings" panose="05000000000000000000" pitchFamily="2" charset="2"/>
                <a:buChar char="§"/>
              </a:pPr>
              <a:r>
                <a:rPr lang="en-US" sz="1400" dirty="0">
                  <a:solidFill>
                    <a:schemeClr val="bg1"/>
                  </a:solidFill>
                </a:rPr>
                <a:t>Provide notice</a:t>
              </a:r>
            </a:p>
            <a:p>
              <a:pPr marL="171450" indent="-171450">
                <a:spcBef>
                  <a:spcPts val="300"/>
                </a:spcBef>
                <a:buFont typeface="Wingdings" panose="05000000000000000000" pitchFamily="2" charset="2"/>
                <a:buChar char="§"/>
              </a:pPr>
              <a:r>
                <a:rPr lang="en-US" sz="1400" dirty="0">
                  <a:solidFill>
                    <a:schemeClr val="bg1"/>
                  </a:solidFill>
                </a:rPr>
                <a:t>Follow our return instructions </a:t>
              </a:r>
            </a:p>
            <a:p>
              <a:pPr marL="171450" indent="-171450">
                <a:spcBef>
                  <a:spcPts val="300"/>
                </a:spcBef>
                <a:buFont typeface="Wingdings" panose="05000000000000000000" pitchFamily="2" charset="2"/>
                <a:buChar char="§"/>
              </a:pPr>
              <a:r>
                <a:rPr lang="en-US" sz="1400" dirty="0">
                  <a:solidFill>
                    <a:schemeClr val="bg1"/>
                  </a:solidFill>
                </a:rPr>
                <a:t>Cisco will dispose your old technology in an environmentally friendly compliant </a:t>
              </a:r>
              <a:r>
                <a:rPr lang="en-US" sz="1400" dirty="0" smtClean="0">
                  <a:solidFill>
                    <a:schemeClr val="bg1"/>
                  </a:solidFill>
                </a:rPr>
                <a:t>way</a:t>
              </a:r>
              <a:endParaRPr lang="en-GB" sz="1400" dirty="0">
                <a:solidFill>
                  <a:schemeClr val="bg1"/>
                </a:solidFill>
                <a:latin typeface="CiscoSans" pitchFamily="34" charset="0"/>
                <a:ea typeface="MS Mincho"/>
                <a:cs typeface="Times New Roman"/>
              </a:endParaRPr>
            </a:p>
          </p:txBody>
        </p:sp>
        <p:sp>
          <p:nvSpPr>
            <p:cNvPr id="62" name="Rectangle 61"/>
            <p:cNvSpPr/>
            <p:nvPr/>
          </p:nvSpPr>
          <p:spPr>
            <a:xfrm>
              <a:off x="3459672" y="843544"/>
              <a:ext cx="2211772" cy="350770"/>
            </a:xfrm>
            <a:prstGeom prst="rect">
              <a:avLst/>
            </a:prstGeom>
            <a:solidFill>
              <a:schemeClr val="accent2"/>
            </a:solidFill>
            <a:ln w="19050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tIns="72000" rtlCol="0" anchor="ctr"/>
            <a:lstStyle/>
            <a:p>
              <a:pPr algn="ctr">
                <a:spcBef>
                  <a:spcPts val="300"/>
                </a:spcBef>
              </a:pPr>
              <a:r>
                <a:rPr lang="en-US" sz="2000" b="1" spc="50" dirty="0">
                  <a:ln w="13500">
                    <a:solidFill>
                      <a:schemeClr val="accent1">
                        <a:shade val="2500"/>
                        <a:alpha val="6500"/>
                      </a:schemeClr>
                    </a:solidFill>
                    <a:prstDash val="solid"/>
                  </a:ln>
                  <a:solidFill>
                    <a:schemeClr val="bg1">
                      <a:alpha val="95000"/>
                    </a:schemeClr>
                  </a:solidFill>
                </a:rPr>
                <a:t>Customer option</a:t>
              </a:r>
              <a:endParaRPr lang="en-GB" sz="2000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bg1">
                    <a:alpha val="95000"/>
                  </a:schemeClr>
                </a:solidFill>
              </a:endParaRPr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7928858" y="1268761"/>
            <a:ext cx="3100967" cy="1728191"/>
            <a:chOff x="6223561" y="843544"/>
            <a:chExt cx="2211772" cy="1520029"/>
          </a:xfrm>
        </p:grpSpPr>
        <p:sp>
          <p:nvSpPr>
            <p:cNvPr id="142" name="Rectangle 141"/>
            <p:cNvSpPr/>
            <p:nvPr/>
          </p:nvSpPr>
          <p:spPr>
            <a:xfrm>
              <a:off x="6223561" y="1229985"/>
              <a:ext cx="2211772" cy="1133588"/>
            </a:xfrm>
            <a:prstGeom prst="rect">
              <a:avLst/>
            </a:prstGeom>
            <a:ln w="19050"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tIns="72000" rtlCol="0" anchor="t" anchorCtr="0"/>
            <a:lstStyle/>
            <a:p>
              <a:pPr marL="171450" indent="-171450">
                <a:spcBef>
                  <a:spcPts val="300"/>
                </a:spcBef>
                <a:buFont typeface="Wingdings" panose="05000000000000000000" pitchFamily="2" charset="2"/>
                <a:buChar char="§"/>
              </a:pPr>
              <a:r>
                <a:rPr lang="en-US" sz="1400" dirty="0">
                  <a:solidFill>
                    <a:schemeClr val="bg1"/>
                  </a:solidFill>
                </a:rPr>
                <a:t>Remove the burden of unwanted technology - </a:t>
              </a:r>
              <a:r>
                <a:rPr lang="en-US" sz="1400" dirty="0" smtClean="0">
                  <a:solidFill>
                    <a:schemeClr val="bg1"/>
                  </a:solidFill>
                </a:rPr>
                <a:t>increase </a:t>
              </a:r>
              <a:r>
                <a:rPr lang="en-US" sz="1400" dirty="0">
                  <a:solidFill>
                    <a:schemeClr val="bg1"/>
                  </a:solidFill>
                </a:rPr>
                <a:t>customer satisfaction</a:t>
              </a:r>
            </a:p>
            <a:p>
              <a:pPr marL="171450" indent="-171450">
                <a:spcBef>
                  <a:spcPts val="300"/>
                </a:spcBef>
                <a:buFont typeface="Wingdings" panose="05000000000000000000" pitchFamily="2" charset="2"/>
                <a:buChar char="§"/>
              </a:pPr>
              <a:r>
                <a:rPr lang="en-US" sz="1400" dirty="0" smtClean="0">
                  <a:solidFill>
                    <a:schemeClr val="bg1"/>
                  </a:solidFill>
                </a:rPr>
                <a:t>Differentiate proposition </a:t>
              </a:r>
              <a:r>
                <a:rPr lang="en-US" sz="1400" dirty="0">
                  <a:solidFill>
                    <a:schemeClr val="bg1"/>
                  </a:solidFill>
                </a:rPr>
                <a:t>from the competition </a:t>
              </a:r>
              <a:endParaRPr lang="en-GB" sz="1400" dirty="0">
                <a:solidFill>
                  <a:schemeClr val="bg1"/>
                </a:solidFill>
                <a:latin typeface="CiscoSans" pitchFamily="34" charset="0"/>
                <a:ea typeface="MS Mincho"/>
                <a:cs typeface="Times New Roman"/>
              </a:endParaRPr>
            </a:p>
          </p:txBody>
        </p:sp>
        <p:sp>
          <p:nvSpPr>
            <p:cNvPr id="63" name="Rectangle 62"/>
            <p:cNvSpPr/>
            <p:nvPr/>
          </p:nvSpPr>
          <p:spPr>
            <a:xfrm>
              <a:off x="6223561" y="843544"/>
              <a:ext cx="2211772" cy="350770"/>
            </a:xfrm>
            <a:prstGeom prst="rect">
              <a:avLst/>
            </a:prstGeom>
            <a:solidFill>
              <a:schemeClr val="accent2"/>
            </a:solidFill>
            <a:ln w="19050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tIns="72000" rtlCol="0" anchor="ctr"/>
            <a:lstStyle/>
            <a:p>
              <a:pPr algn="ctr">
                <a:spcBef>
                  <a:spcPts val="300"/>
                </a:spcBef>
              </a:pPr>
              <a:r>
                <a:rPr lang="en-US" sz="2000" b="1" spc="50" dirty="0">
                  <a:ln w="13500">
                    <a:solidFill>
                      <a:schemeClr val="accent1">
                        <a:shade val="2500"/>
                        <a:alpha val="6500"/>
                      </a:schemeClr>
                    </a:solidFill>
                    <a:prstDash val="solid"/>
                  </a:ln>
                  <a:solidFill>
                    <a:schemeClr val="bg1">
                      <a:alpha val="95000"/>
                    </a:schemeClr>
                  </a:solidFill>
                </a:rPr>
                <a:t>Partner benefit</a:t>
              </a:r>
              <a:endParaRPr lang="en-GB" sz="2000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bg1">
                    <a:alpha val="95000"/>
                  </a:schemeClr>
                </a:solidFill>
              </a:endParaRPr>
            </a:p>
          </p:txBody>
        </p:sp>
      </p:grpSp>
      <p:sp>
        <p:nvSpPr>
          <p:cNvPr id="71" name="Rectangle 67"/>
          <p:cNvSpPr>
            <a:spLocks noGrp="1" noChangeArrowheads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Accelerating technology adoption – end of lease options</a:t>
            </a:r>
          </a:p>
        </p:txBody>
      </p:sp>
      <p:sp>
        <p:nvSpPr>
          <p:cNvPr id="128" name="Oval 127"/>
          <p:cNvSpPr/>
          <p:nvPr/>
        </p:nvSpPr>
        <p:spPr>
          <a:xfrm>
            <a:off x="8549707" y="4346105"/>
            <a:ext cx="2085636" cy="2085634"/>
          </a:xfrm>
          <a:prstGeom prst="ellipse">
            <a:avLst/>
          </a:prstGeom>
          <a:solidFill>
            <a:schemeClr val="accent1"/>
          </a:solidFill>
          <a:ln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814388"/>
            <a:r>
              <a:rPr lang="en-GB" sz="2000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</a:rPr>
              <a:t>RETURN</a:t>
            </a:r>
          </a:p>
        </p:txBody>
      </p:sp>
      <p:pic>
        <p:nvPicPr>
          <p:cNvPr id="132" name="Picture 2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5633959" y="4109445"/>
            <a:ext cx="1319880" cy="13129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5" name="Group 4"/>
          <p:cNvGrpSpPr/>
          <p:nvPr/>
        </p:nvGrpSpPr>
        <p:grpSpPr>
          <a:xfrm>
            <a:off x="1426366" y="4291203"/>
            <a:ext cx="2162890" cy="2162888"/>
            <a:chOff x="150542" y="4023497"/>
            <a:chExt cx="2162890" cy="2162888"/>
          </a:xfrm>
        </p:grpSpPr>
        <p:sp>
          <p:nvSpPr>
            <p:cNvPr id="131" name="Circular Arrow 130"/>
            <p:cNvSpPr/>
            <p:nvPr/>
          </p:nvSpPr>
          <p:spPr>
            <a:xfrm>
              <a:off x="150542" y="4023497"/>
              <a:ext cx="2162890" cy="2162888"/>
            </a:xfrm>
            <a:prstGeom prst="circularArrow">
              <a:avLst>
                <a:gd name="adj1" fmla="val 19254"/>
                <a:gd name="adj2" fmla="val 576426"/>
                <a:gd name="adj3" fmla="val 17906910"/>
                <a:gd name="adj4" fmla="val 10783438"/>
                <a:gd name="adj5" fmla="val 9627"/>
              </a:avLst>
            </a:prstGeom>
            <a:gradFill flip="none" rotWithShape="1">
              <a:gsLst>
                <a:gs pos="54000">
                  <a:schemeClr val="accent4"/>
                </a:gs>
                <a:gs pos="100000">
                  <a:schemeClr val="bg1">
                    <a:alpha val="0"/>
                  </a:schemeClr>
                </a:gs>
              </a:gsLst>
              <a:lin ang="5400000" scaled="1"/>
              <a:tileRect/>
            </a:gradFill>
            <a:ln w="19050">
              <a:noFill/>
              <a:round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sp>
        <p:sp>
          <p:nvSpPr>
            <p:cNvPr id="144" name="Rectangle 143"/>
            <p:cNvSpPr/>
            <p:nvPr/>
          </p:nvSpPr>
          <p:spPr>
            <a:xfrm rot="19378401">
              <a:off x="407550" y="4344968"/>
              <a:ext cx="1115905" cy="586942"/>
            </a:xfrm>
            <a:prstGeom prst="rect">
              <a:avLst/>
            </a:prstGeom>
          </p:spPr>
          <p:txBody>
            <a:bodyPr wrap="none">
              <a:prstTxWarp prst="textArchUp">
                <a:avLst/>
              </a:prstTxWarp>
              <a:spAutoFit/>
            </a:bodyPr>
            <a:lstStyle/>
            <a:p>
              <a:pPr algn="ctr">
                <a:defRPr/>
              </a:pPr>
              <a:r>
                <a:rPr lang="en-US" dirty="0">
                  <a:solidFill>
                    <a:schemeClr val="bg1"/>
                  </a:solidFill>
                </a:rPr>
                <a:t>Refresh</a:t>
              </a:r>
              <a:endParaRPr lang="en-GB" dirty="0">
                <a:solidFill>
                  <a:schemeClr val="bg1"/>
                </a:solidFill>
                <a:latin typeface="CiscoSans" pitchFamily="34" charset="0"/>
                <a:ea typeface="MS Mincho"/>
                <a:cs typeface="Times New Roman"/>
              </a:endParaRPr>
            </a:p>
          </p:txBody>
        </p:sp>
      </p:grpSp>
      <p:grpSp>
        <p:nvGrpSpPr>
          <p:cNvPr id="6" name="Group 5"/>
          <p:cNvGrpSpPr/>
          <p:nvPr/>
        </p:nvGrpSpPr>
        <p:grpSpPr>
          <a:xfrm>
            <a:off x="1426366" y="4291203"/>
            <a:ext cx="2162890" cy="2162888"/>
            <a:chOff x="150542" y="4023497"/>
            <a:chExt cx="2162890" cy="2162888"/>
          </a:xfrm>
        </p:grpSpPr>
        <p:sp>
          <p:nvSpPr>
            <p:cNvPr id="143" name="Circular Arrow 142"/>
            <p:cNvSpPr/>
            <p:nvPr/>
          </p:nvSpPr>
          <p:spPr>
            <a:xfrm>
              <a:off x="150542" y="4023497"/>
              <a:ext cx="2162890" cy="2162888"/>
            </a:xfrm>
            <a:prstGeom prst="circularArrow">
              <a:avLst>
                <a:gd name="adj1" fmla="val 19254"/>
                <a:gd name="adj2" fmla="val 576426"/>
                <a:gd name="adj3" fmla="val 4052666"/>
                <a:gd name="adj4" fmla="val 17454490"/>
                <a:gd name="adj5" fmla="val 9627"/>
              </a:avLst>
            </a:prstGeom>
            <a:gradFill flip="none" rotWithShape="1">
              <a:gsLst>
                <a:gs pos="58000">
                  <a:schemeClr val="accent6"/>
                </a:gs>
                <a:gs pos="85000">
                  <a:schemeClr val="accent1">
                    <a:tint val="23500"/>
                    <a:satMod val="160000"/>
                    <a:alpha val="0"/>
                  </a:schemeClr>
                </a:gs>
              </a:gsLst>
              <a:lin ang="13500000" scaled="1"/>
              <a:tileRect/>
            </a:gradFill>
            <a:ln w="19050">
              <a:noFill/>
              <a:round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sp>
        <p:sp>
          <p:nvSpPr>
            <p:cNvPr id="145" name="Rectangle 144"/>
            <p:cNvSpPr/>
            <p:nvPr/>
          </p:nvSpPr>
          <p:spPr>
            <a:xfrm rot="17329522">
              <a:off x="1281218" y="4992182"/>
              <a:ext cx="1115905" cy="586942"/>
            </a:xfrm>
            <a:prstGeom prst="rect">
              <a:avLst/>
            </a:prstGeom>
          </p:spPr>
          <p:txBody>
            <a:bodyPr wrap="none">
              <a:prstTxWarp prst="textArchDown">
                <a:avLst/>
              </a:prstTxWarp>
              <a:spAutoFit/>
            </a:bodyPr>
            <a:lstStyle/>
            <a:p>
              <a:pPr algn="ctr">
                <a:defRPr/>
              </a:pPr>
              <a:r>
                <a:rPr lang="en-US" dirty="0">
                  <a:solidFill>
                    <a:schemeClr val="bg1"/>
                  </a:solidFill>
                </a:rPr>
                <a:t>Retain</a:t>
              </a:r>
              <a:endParaRPr lang="en-GB" dirty="0">
                <a:solidFill>
                  <a:schemeClr val="bg1"/>
                </a:solidFill>
                <a:latin typeface="CiscoSans" pitchFamily="34" charset="0"/>
                <a:ea typeface="MS Mincho"/>
                <a:cs typeface="Times New Roman"/>
              </a:endParaRPr>
            </a:p>
          </p:txBody>
        </p:sp>
      </p:grpSp>
      <p:grpSp>
        <p:nvGrpSpPr>
          <p:cNvPr id="4" name="Group 3"/>
          <p:cNvGrpSpPr/>
          <p:nvPr/>
        </p:nvGrpSpPr>
        <p:grpSpPr>
          <a:xfrm>
            <a:off x="1426366" y="4291203"/>
            <a:ext cx="2162890" cy="2162888"/>
            <a:chOff x="150542" y="4023497"/>
            <a:chExt cx="2162890" cy="2162888"/>
          </a:xfrm>
        </p:grpSpPr>
        <p:sp>
          <p:nvSpPr>
            <p:cNvPr id="133" name="Circular Arrow 132"/>
            <p:cNvSpPr/>
            <p:nvPr/>
          </p:nvSpPr>
          <p:spPr>
            <a:xfrm>
              <a:off x="150542" y="4023497"/>
              <a:ext cx="2162890" cy="2162888"/>
            </a:xfrm>
            <a:prstGeom prst="circularArrow">
              <a:avLst>
                <a:gd name="adj1" fmla="val 19254"/>
                <a:gd name="adj2" fmla="val 576426"/>
                <a:gd name="adj3" fmla="val 11130489"/>
                <a:gd name="adj4" fmla="val 3559411"/>
                <a:gd name="adj5" fmla="val 9627"/>
              </a:avLst>
            </a:prstGeom>
            <a:gradFill flip="none" rotWithShape="1">
              <a:gsLst>
                <a:gs pos="64000">
                  <a:schemeClr val="accent1"/>
                </a:gs>
                <a:gs pos="86000">
                  <a:schemeClr val="accent1">
                    <a:tint val="23500"/>
                    <a:satMod val="160000"/>
                    <a:alpha val="0"/>
                  </a:schemeClr>
                </a:gs>
              </a:gsLst>
              <a:lin ang="0" scaled="1"/>
              <a:tileRect/>
            </a:gradFill>
            <a:ln w="19050">
              <a:noFill/>
              <a:round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sp>
        <p:sp>
          <p:nvSpPr>
            <p:cNvPr id="146" name="Rectangle 145"/>
            <p:cNvSpPr/>
            <p:nvPr/>
          </p:nvSpPr>
          <p:spPr>
            <a:xfrm rot="2995807">
              <a:off x="201368" y="5227441"/>
              <a:ext cx="1115905" cy="586942"/>
            </a:xfrm>
            <a:prstGeom prst="rect">
              <a:avLst/>
            </a:prstGeom>
          </p:spPr>
          <p:txBody>
            <a:bodyPr wrap="none">
              <a:prstTxWarp prst="textArchDown">
                <a:avLst/>
              </a:prstTxWarp>
              <a:spAutoFit/>
            </a:bodyPr>
            <a:lstStyle/>
            <a:p>
              <a:pPr algn="ctr">
                <a:defRPr/>
              </a:pPr>
              <a:r>
                <a:rPr lang="en-US" dirty="0">
                  <a:solidFill>
                    <a:schemeClr val="bg1"/>
                  </a:solidFill>
                </a:rPr>
                <a:t>Return</a:t>
              </a:r>
              <a:endParaRPr lang="en-GB" dirty="0">
                <a:solidFill>
                  <a:schemeClr val="bg1"/>
                </a:solidFill>
                <a:latin typeface="CiscoSans" pitchFamily="34" charset="0"/>
                <a:ea typeface="MS Mincho"/>
                <a:cs typeface="Times New Roman"/>
              </a:endParaRPr>
            </a:p>
          </p:txBody>
        </p:sp>
      </p:grpSp>
      <p:sp>
        <p:nvSpPr>
          <p:cNvPr id="127" name="Oval 126"/>
          <p:cNvSpPr/>
          <p:nvPr/>
        </p:nvSpPr>
        <p:spPr>
          <a:xfrm>
            <a:off x="8549707" y="4346105"/>
            <a:ext cx="2085636" cy="2085634"/>
          </a:xfrm>
          <a:prstGeom prst="ellipse">
            <a:avLst/>
          </a:prstGeom>
          <a:solidFill>
            <a:schemeClr val="accent6"/>
          </a:solidFill>
          <a:ln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814388"/>
            <a:r>
              <a:rPr lang="en-GB" sz="2000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</a:rPr>
              <a:t>RETAIN</a:t>
            </a:r>
          </a:p>
        </p:txBody>
      </p:sp>
      <p:sp>
        <p:nvSpPr>
          <p:cNvPr id="125" name="Oval 124"/>
          <p:cNvSpPr/>
          <p:nvPr/>
        </p:nvSpPr>
        <p:spPr>
          <a:xfrm>
            <a:off x="8549707" y="4346105"/>
            <a:ext cx="2085636" cy="2085634"/>
          </a:xfrm>
          <a:prstGeom prst="ellipse">
            <a:avLst/>
          </a:prstGeom>
          <a:solidFill>
            <a:schemeClr val="accent4"/>
          </a:solidFill>
          <a:ln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814388"/>
            <a:r>
              <a:rPr lang="en-GB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</a:rPr>
              <a:t>REFRESH</a:t>
            </a:r>
          </a:p>
        </p:txBody>
      </p:sp>
    </p:spTree>
    <p:extLst>
      <p:ext uri="{BB962C8B-B14F-4D97-AF65-F5344CB8AC3E}">
        <p14:creationId xmlns:p14="http://schemas.microsoft.com/office/powerpoint/2010/main" val="2410396840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10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2" dur="100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2" dur="15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0" dur="150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3" dur="100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8" grpId="0" animBg="1"/>
      <p:bldP spid="127" grpId="0" animBg="1"/>
      <p:bldP spid="127" grpId="1" animBg="1"/>
      <p:bldP spid="125" grpId="0" animBg="1"/>
      <p:bldP spid="125" grpId="1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 smtClean="0"/>
              <a:t>Get started now!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45439024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Charlie2012\Desktop\AP15801_RT_LR.jpg"/>
          <p:cNvPicPr>
            <a:picLocks noChangeAspect="1" noChangeArrowheads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28674" b="2223"/>
          <a:stretch/>
        </p:blipFill>
        <p:spPr bwMode="auto">
          <a:xfrm>
            <a:off x="0" y="1066384"/>
            <a:ext cx="12192000" cy="56166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 smtClean="0"/>
              <a:t>Fast steps to staying one step ahead</a:t>
            </a:r>
            <a:endParaRPr lang="en-GB" dirty="0"/>
          </a:p>
        </p:txBody>
      </p:sp>
      <p:grpSp>
        <p:nvGrpSpPr>
          <p:cNvPr id="3" name="Group 2"/>
          <p:cNvGrpSpPr/>
          <p:nvPr/>
        </p:nvGrpSpPr>
        <p:grpSpPr>
          <a:xfrm>
            <a:off x="1892854" y="2132856"/>
            <a:ext cx="2482572" cy="3600400"/>
            <a:chOff x="368854" y="2132856"/>
            <a:chExt cx="2482572" cy="3600400"/>
          </a:xfrm>
        </p:grpSpPr>
        <p:sp>
          <p:nvSpPr>
            <p:cNvPr id="5" name="Rectangle 4"/>
            <p:cNvSpPr/>
            <p:nvPr/>
          </p:nvSpPr>
          <p:spPr>
            <a:xfrm>
              <a:off x="368854" y="2996952"/>
              <a:ext cx="2482572" cy="2736304"/>
            </a:xfrm>
            <a:prstGeom prst="rect">
              <a:avLst/>
            </a:prstGeom>
            <a:solidFill>
              <a:schemeClr val="accent1">
                <a:lumMod val="50000"/>
                <a:alpha val="89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tIns="108000" rtlCol="0" anchor="t" anchorCtr="0"/>
            <a:lstStyle/>
            <a:p>
              <a:pPr algn="ctr"/>
              <a:r>
                <a:rPr lang="en-GB" dirty="0"/>
                <a:t>Review Accelerate </a:t>
              </a:r>
              <a:r>
                <a:rPr lang="en-GB" dirty="0" smtClean="0"/>
                <a:t>program information </a:t>
              </a:r>
              <a:r>
                <a:rPr lang="en-GB" u="sng" dirty="0" smtClean="0">
                  <a:hlinkClick r:id="rId4"/>
                </a:rPr>
                <a:t>here </a:t>
              </a:r>
              <a:endParaRPr lang="en-GB" u="sng" dirty="0"/>
            </a:p>
          </p:txBody>
        </p:sp>
        <p:sp>
          <p:nvSpPr>
            <p:cNvPr id="8" name="Rectangle 7"/>
            <p:cNvSpPr/>
            <p:nvPr/>
          </p:nvSpPr>
          <p:spPr>
            <a:xfrm>
              <a:off x="368854" y="2132856"/>
              <a:ext cx="2482572" cy="808543"/>
            </a:xfrm>
            <a:prstGeom prst="rect">
              <a:avLst/>
            </a:prstGeom>
            <a:solidFill>
              <a:schemeClr val="bg2">
                <a:alpha val="78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 anchorCtr="0"/>
            <a:lstStyle/>
            <a:p>
              <a:pPr algn="ctr"/>
              <a:r>
                <a:rPr lang="en-GB" sz="4800" b="1" spc="50" dirty="0">
                  <a:ln w="13500">
                    <a:solidFill>
                      <a:schemeClr val="accent1">
                        <a:shade val="2500"/>
                        <a:alpha val="6500"/>
                      </a:schemeClr>
                    </a:solidFill>
                    <a:prstDash val="solid"/>
                  </a:ln>
                  <a:solidFill>
                    <a:schemeClr val="tx2">
                      <a:alpha val="95000"/>
                    </a:schemeClr>
                  </a:solidFill>
                </a:rPr>
                <a:t>1</a:t>
              </a:r>
              <a:endParaRPr lang="en-GB" sz="4800" b="1" u="sng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tx2">
                    <a:alpha val="95000"/>
                  </a:schemeClr>
                </a:solidFill>
              </a:endParaRPr>
            </a:p>
          </p:txBody>
        </p:sp>
      </p:grpSp>
      <p:grpSp>
        <p:nvGrpSpPr>
          <p:cNvPr id="19" name="Group 18"/>
          <p:cNvGrpSpPr/>
          <p:nvPr/>
        </p:nvGrpSpPr>
        <p:grpSpPr>
          <a:xfrm>
            <a:off x="4755224" y="2132856"/>
            <a:ext cx="2482572" cy="3600400"/>
            <a:chOff x="3231224" y="2132856"/>
            <a:chExt cx="2482572" cy="3600400"/>
          </a:xfrm>
        </p:grpSpPr>
        <p:sp>
          <p:nvSpPr>
            <p:cNvPr id="6" name="Rectangle 5"/>
            <p:cNvSpPr/>
            <p:nvPr/>
          </p:nvSpPr>
          <p:spPr>
            <a:xfrm>
              <a:off x="3231224" y="2996952"/>
              <a:ext cx="2482572" cy="2736304"/>
            </a:xfrm>
            <a:prstGeom prst="rect">
              <a:avLst/>
            </a:prstGeom>
            <a:solidFill>
              <a:schemeClr val="accent1">
                <a:lumMod val="50000"/>
                <a:alpha val="89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tIns="108000" rtlCol="0" anchor="t" anchorCtr="0"/>
            <a:lstStyle/>
            <a:p>
              <a:pPr algn="ctr"/>
              <a:r>
                <a:rPr lang="en-GB" dirty="0">
                  <a:solidFill>
                    <a:schemeClr val="bg1"/>
                  </a:solidFill>
                </a:rPr>
                <a:t>Early </a:t>
              </a:r>
              <a:r>
                <a:rPr lang="en-GB" dirty="0" smtClean="0">
                  <a:solidFill>
                    <a:schemeClr val="bg1"/>
                  </a:solidFill>
                </a:rPr>
                <a:t>engagement – we can easily integrate </a:t>
              </a:r>
              <a:r>
                <a:rPr lang="en-GB" dirty="0">
                  <a:solidFill>
                    <a:schemeClr val="bg1"/>
                  </a:solidFill>
                </a:rPr>
                <a:t>Accelerate into your total solution.</a:t>
              </a:r>
            </a:p>
            <a:p>
              <a:pPr algn="ctr"/>
              <a:r>
                <a:rPr lang="en-GB" dirty="0">
                  <a:solidFill>
                    <a:schemeClr val="bg1"/>
                  </a:solidFill>
                  <a:hlinkClick r:id="rId5"/>
                </a:rPr>
                <a:t>Contact </a:t>
              </a:r>
              <a:r>
                <a:rPr lang="en-GB" dirty="0" smtClean="0">
                  <a:solidFill>
                    <a:schemeClr val="bg1"/>
                  </a:solidFill>
                  <a:hlinkClick r:id="rId5"/>
                </a:rPr>
                <a:t>your local </a:t>
              </a:r>
              <a:r>
                <a:rPr lang="en-GB" dirty="0" smtClean="0">
                  <a:solidFill>
                    <a:schemeClr val="bg1"/>
                  </a:solidFill>
                  <a:hlinkClick r:id="rId5"/>
                </a:rPr>
                <a:t>team</a:t>
              </a:r>
              <a:endParaRPr lang="en-GB" dirty="0" smtClean="0">
                <a:solidFill>
                  <a:schemeClr val="bg1"/>
                </a:solidFill>
              </a:endParaRPr>
            </a:p>
          </p:txBody>
        </p:sp>
        <p:sp>
          <p:nvSpPr>
            <p:cNvPr id="9" name="Rectangle 8"/>
            <p:cNvSpPr/>
            <p:nvPr/>
          </p:nvSpPr>
          <p:spPr>
            <a:xfrm>
              <a:off x="3231224" y="2132856"/>
              <a:ext cx="2482572" cy="808543"/>
            </a:xfrm>
            <a:prstGeom prst="rect">
              <a:avLst/>
            </a:prstGeom>
            <a:solidFill>
              <a:schemeClr val="bg2">
                <a:alpha val="78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 anchorCtr="0"/>
            <a:lstStyle/>
            <a:p>
              <a:pPr algn="ctr"/>
              <a:r>
                <a:rPr lang="en-GB" sz="4800" b="1" spc="50" dirty="0">
                  <a:ln w="13500">
                    <a:solidFill>
                      <a:schemeClr val="accent1">
                        <a:shade val="2500"/>
                        <a:alpha val="6500"/>
                      </a:schemeClr>
                    </a:solidFill>
                    <a:prstDash val="solid"/>
                  </a:ln>
                  <a:solidFill>
                    <a:schemeClr val="tx2">
                      <a:alpha val="95000"/>
                    </a:schemeClr>
                  </a:solidFill>
                </a:rPr>
                <a:t>2</a:t>
              </a:r>
            </a:p>
          </p:txBody>
        </p:sp>
      </p:grpSp>
      <p:grpSp>
        <p:nvGrpSpPr>
          <p:cNvPr id="20" name="Group 19"/>
          <p:cNvGrpSpPr/>
          <p:nvPr/>
        </p:nvGrpSpPr>
        <p:grpSpPr>
          <a:xfrm>
            <a:off x="7617594" y="2132856"/>
            <a:ext cx="2482573" cy="3600400"/>
            <a:chOff x="6093594" y="2132856"/>
            <a:chExt cx="2482573" cy="3600400"/>
          </a:xfrm>
        </p:grpSpPr>
        <p:sp>
          <p:nvSpPr>
            <p:cNvPr id="7" name="Rectangle 6"/>
            <p:cNvSpPr/>
            <p:nvPr/>
          </p:nvSpPr>
          <p:spPr>
            <a:xfrm>
              <a:off x="6093595" y="2996952"/>
              <a:ext cx="2482572" cy="2736304"/>
            </a:xfrm>
            <a:prstGeom prst="rect">
              <a:avLst/>
            </a:prstGeom>
            <a:solidFill>
              <a:schemeClr val="accent1">
                <a:lumMod val="50000"/>
                <a:alpha val="89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tIns="108000" rtlCol="0" anchor="t" anchorCtr="0"/>
            <a:lstStyle/>
            <a:p>
              <a:pPr algn="ctr"/>
              <a:r>
                <a:rPr lang="en-GB" dirty="0"/>
                <a:t>Share </a:t>
              </a:r>
              <a:r>
                <a:rPr lang="en-GB" dirty="0" smtClean="0"/>
                <a:t>Accelerate with </a:t>
              </a:r>
              <a:r>
                <a:rPr lang="en-GB" dirty="0"/>
                <a:t>your </a:t>
              </a:r>
              <a:r>
                <a:rPr lang="en-GB" dirty="0" smtClean="0"/>
                <a:t>customers </a:t>
              </a:r>
              <a:r>
                <a:rPr lang="en-GB" dirty="0"/>
                <a:t>– use the </a:t>
              </a:r>
              <a:r>
                <a:rPr lang="en-GB" dirty="0" smtClean="0"/>
                <a:t>sales </a:t>
              </a:r>
              <a:r>
                <a:rPr lang="en-GB" dirty="0"/>
                <a:t>and </a:t>
              </a:r>
              <a:r>
                <a:rPr lang="en-GB" dirty="0" smtClean="0"/>
                <a:t>marketing </a:t>
              </a:r>
              <a:r>
                <a:rPr lang="en-GB" dirty="0"/>
                <a:t>assets located </a:t>
              </a:r>
              <a:r>
                <a:rPr lang="en-GB" dirty="0" smtClean="0">
                  <a:hlinkClick r:id="rId6"/>
                </a:rPr>
                <a:t>here</a:t>
              </a:r>
              <a:endParaRPr lang="en-GB" dirty="0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6093594" y="2132856"/>
              <a:ext cx="2482573" cy="808543"/>
            </a:xfrm>
            <a:prstGeom prst="rect">
              <a:avLst/>
            </a:prstGeom>
            <a:solidFill>
              <a:schemeClr val="bg2">
                <a:alpha val="78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 anchorCtr="0"/>
            <a:lstStyle/>
            <a:p>
              <a:pPr algn="ctr"/>
              <a:r>
                <a:rPr lang="en-GB" sz="4800" b="1" spc="50" dirty="0">
                  <a:ln w="13500">
                    <a:solidFill>
                      <a:schemeClr val="accent1">
                        <a:shade val="2500"/>
                        <a:alpha val="6500"/>
                      </a:schemeClr>
                    </a:solidFill>
                    <a:prstDash val="solid"/>
                  </a:ln>
                  <a:solidFill>
                    <a:schemeClr val="tx2">
                      <a:alpha val="95000"/>
                    </a:schemeClr>
                  </a:solidFill>
                </a:rPr>
                <a:t>3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681516486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7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46005956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>
                <a:latin typeface="+mn-lt"/>
              </a:rPr>
              <a:t>Agenda</a:t>
            </a:r>
            <a:endParaRPr lang="en-GB" dirty="0">
              <a:latin typeface="+mn-lt"/>
            </a:endParaRPr>
          </a:p>
        </p:txBody>
      </p:sp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479376" y="2511980"/>
            <a:ext cx="7056784" cy="950888"/>
          </a:xfrm>
          <a:prstGeom prst="rect">
            <a:avLst/>
          </a:prstGeom>
          <a:solidFill>
            <a:schemeClr val="accent3"/>
          </a:solidFill>
          <a:ln w="19050" algn="ctr">
            <a:solidFill>
              <a:schemeClr val="bg1"/>
            </a:solidFill>
            <a:miter lim="800000"/>
            <a:headEnd/>
            <a:tailEnd/>
          </a:ln>
          <a:effectLst>
            <a:outerShdw blurRad="50800" dist="127000" dir="2700000" algn="tl" rotWithShape="0">
              <a:prstClr val="black">
                <a:alpha val="15000"/>
              </a:prstClr>
            </a:outerShdw>
          </a:effectLst>
        </p:spPr>
        <p:txBody>
          <a:bodyPr wrap="square" tIns="144000" anchor="ctr" anchorCtr="0"/>
          <a:lstStyle/>
          <a:p>
            <a:pPr>
              <a:lnSpc>
                <a:spcPct val="95000"/>
              </a:lnSpc>
              <a:spcBef>
                <a:spcPct val="50000"/>
              </a:spcBef>
              <a:buClr>
                <a:srgbClr val="00AEEF"/>
              </a:buClr>
              <a:buSzPct val="100000"/>
              <a:buFont typeface="Wingdings" pitchFamily="2" charset="2"/>
              <a:buNone/>
            </a:pPr>
            <a:r>
              <a:rPr lang="en-GB" sz="2400" spc="-90" dirty="0">
                <a:ln w="13500">
                  <a:solidFill>
                    <a:srgbClr val="214195">
                      <a:shade val="2500"/>
                      <a:alpha val="6500"/>
                    </a:srgbClr>
                  </a:solidFill>
                  <a:prstDash val="solid"/>
                </a:ln>
                <a:solidFill>
                  <a:schemeClr val="bg2"/>
                </a:solidFill>
              </a:rPr>
              <a:t>Speed sales and increase cash flow </a:t>
            </a:r>
            <a:r>
              <a:rPr lang="en-GB" sz="2400" spc="-90" dirty="0" smtClean="0">
                <a:ln w="13500">
                  <a:solidFill>
                    <a:srgbClr val="214195">
                      <a:shade val="2500"/>
                      <a:alpha val="6500"/>
                    </a:srgbClr>
                  </a:solidFill>
                  <a:prstDash val="solid"/>
                </a:ln>
                <a:solidFill>
                  <a:schemeClr val="bg2"/>
                </a:solidFill>
              </a:rPr>
              <a:t/>
            </a:r>
            <a:br>
              <a:rPr lang="en-GB" sz="2400" spc="-90" dirty="0" smtClean="0">
                <a:ln w="13500">
                  <a:solidFill>
                    <a:srgbClr val="214195">
                      <a:shade val="2500"/>
                      <a:alpha val="6500"/>
                    </a:srgbClr>
                  </a:solidFill>
                  <a:prstDash val="solid"/>
                </a:ln>
                <a:solidFill>
                  <a:schemeClr val="bg2"/>
                </a:solidFill>
              </a:rPr>
            </a:br>
            <a:r>
              <a:rPr lang="en-GB" sz="2400" spc="-90" dirty="0" smtClean="0">
                <a:ln w="13500">
                  <a:solidFill>
                    <a:srgbClr val="214195">
                      <a:shade val="2500"/>
                      <a:alpha val="6500"/>
                    </a:srgbClr>
                  </a:solidFill>
                  <a:prstDash val="solid"/>
                </a:ln>
                <a:solidFill>
                  <a:schemeClr val="bg2"/>
                </a:solidFill>
              </a:rPr>
              <a:t>with </a:t>
            </a:r>
            <a:r>
              <a:rPr lang="en-GB" sz="2400" spc="-90" dirty="0">
                <a:ln w="13500">
                  <a:solidFill>
                    <a:srgbClr val="214195">
                      <a:shade val="2500"/>
                      <a:alpha val="6500"/>
                    </a:srgbClr>
                  </a:solidFill>
                  <a:prstDash val="solid"/>
                </a:ln>
                <a:solidFill>
                  <a:schemeClr val="bg2"/>
                </a:solidFill>
              </a:rPr>
              <a:t>Cisco Capital Accelerate Program</a:t>
            </a:r>
            <a:endParaRPr lang="en-GB" spc="-90" dirty="0">
              <a:ln w="13500">
                <a:solidFill>
                  <a:srgbClr val="214195">
                    <a:shade val="2500"/>
                    <a:alpha val="6500"/>
                  </a:srgbClr>
                </a:solidFill>
                <a:prstDash val="solid"/>
              </a:ln>
              <a:solidFill>
                <a:schemeClr val="bg2"/>
              </a:solidFill>
            </a:endParaRPr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479376" y="1431860"/>
            <a:ext cx="7056784" cy="950888"/>
          </a:xfrm>
          <a:prstGeom prst="rect">
            <a:avLst/>
          </a:prstGeom>
          <a:solidFill>
            <a:schemeClr val="accent1"/>
          </a:solidFill>
          <a:ln w="19050">
            <a:solidFill>
              <a:schemeClr val="bg1"/>
            </a:solidFill>
            <a:miter lim="800000"/>
            <a:headEnd/>
            <a:tailEnd/>
          </a:ln>
          <a:effectLst>
            <a:outerShdw blurRad="50800" dist="127000" dir="2700000" algn="tl" rotWithShape="0">
              <a:prstClr val="black">
                <a:alpha val="15000"/>
              </a:prstClr>
            </a:outerShdw>
          </a:effectLst>
        </p:spPr>
        <p:txBody>
          <a:bodyPr wrap="square" tIns="144000" anchor="ctr" anchorCtr="0"/>
          <a:lstStyle/>
          <a:p>
            <a:pPr>
              <a:lnSpc>
                <a:spcPct val="95000"/>
              </a:lnSpc>
              <a:spcBef>
                <a:spcPct val="50000"/>
              </a:spcBef>
              <a:buClr>
                <a:srgbClr val="00AEEF"/>
              </a:buClr>
              <a:buSzPct val="100000"/>
              <a:buFont typeface="Wingdings" pitchFamily="2" charset="2"/>
              <a:buNone/>
            </a:pPr>
            <a:r>
              <a:rPr lang="en-GB" sz="2400" spc="-90" dirty="0">
                <a:ln w="13500">
                  <a:solidFill>
                    <a:srgbClr val="214195">
                      <a:shade val="2500"/>
                      <a:alpha val="6500"/>
                    </a:srgbClr>
                  </a:solidFill>
                  <a:prstDash val="solid"/>
                </a:ln>
                <a:solidFill>
                  <a:schemeClr val="bg2"/>
                </a:solidFill>
              </a:rPr>
              <a:t>Understanding the power of financing</a:t>
            </a:r>
          </a:p>
        </p:txBody>
      </p:sp>
      <p:sp>
        <p:nvSpPr>
          <p:cNvPr id="15" name="Rectangle 4"/>
          <p:cNvSpPr>
            <a:spLocks noChangeArrowheads="1"/>
          </p:cNvSpPr>
          <p:nvPr/>
        </p:nvSpPr>
        <p:spPr bwMode="auto">
          <a:xfrm>
            <a:off x="479376" y="4672220"/>
            <a:ext cx="7056784" cy="950888"/>
          </a:xfrm>
          <a:prstGeom prst="rect">
            <a:avLst/>
          </a:prstGeom>
          <a:solidFill>
            <a:schemeClr val="accent2"/>
          </a:solidFill>
          <a:ln w="19050" algn="ctr">
            <a:solidFill>
              <a:schemeClr val="bg1"/>
            </a:solidFill>
            <a:miter lim="800000"/>
            <a:headEnd/>
            <a:tailEnd/>
          </a:ln>
          <a:effectLst>
            <a:outerShdw blurRad="50800" dist="127000" dir="2700000" algn="tl" rotWithShape="0">
              <a:prstClr val="black">
                <a:alpha val="15000"/>
              </a:prstClr>
            </a:outerShdw>
          </a:effectLst>
        </p:spPr>
        <p:txBody>
          <a:bodyPr wrap="square" tIns="144000" anchor="ctr" anchorCtr="0"/>
          <a:lstStyle/>
          <a:p>
            <a:pPr>
              <a:lnSpc>
                <a:spcPct val="95000"/>
              </a:lnSpc>
              <a:spcBef>
                <a:spcPct val="50000"/>
              </a:spcBef>
              <a:buClr>
                <a:srgbClr val="00AEEF"/>
              </a:buClr>
              <a:buSzPct val="100000"/>
              <a:buFont typeface="Wingdings" pitchFamily="2" charset="2"/>
              <a:buNone/>
            </a:pPr>
            <a:r>
              <a:rPr lang="en-GB" sz="2400" spc="-90" dirty="0">
                <a:ln w="13500">
                  <a:solidFill>
                    <a:srgbClr val="214195">
                      <a:shade val="2500"/>
                      <a:alpha val="6500"/>
                    </a:srgbClr>
                  </a:solidFill>
                  <a:prstDash val="solid"/>
                </a:ln>
                <a:solidFill>
                  <a:schemeClr val="bg2"/>
                </a:solidFill>
              </a:rPr>
              <a:t>Q&amp;A</a:t>
            </a:r>
          </a:p>
        </p:txBody>
      </p:sp>
      <p:sp>
        <p:nvSpPr>
          <p:cNvPr id="12" name="Rectangle 3"/>
          <p:cNvSpPr>
            <a:spLocks noChangeArrowheads="1"/>
          </p:cNvSpPr>
          <p:nvPr/>
        </p:nvSpPr>
        <p:spPr bwMode="auto">
          <a:xfrm>
            <a:off x="479376" y="3592100"/>
            <a:ext cx="7056784" cy="950888"/>
          </a:xfrm>
          <a:prstGeom prst="rect">
            <a:avLst/>
          </a:prstGeom>
          <a:solidFill>
            <a:schemeClr val="accent6"/>
          </a:solidFill>
          <a:ln w="19050" algn="ctr">
            <a:solidFill>
              <a:schemeClr val="bg1"/>
            </a:solidFill>
            <a:miter lim="800000"/>
            <a:headEnd/>
            <a:tailEnd/>
          </a:ln>
          <a:effectLst>
            <a:outerShdw blurRad="50800" dist="127000" dir="2700000" algn="tl" rotWithShape="0">
              <a:prstClr val="black">
                <a:alpha val="15000"/>
              </a:prstClr>
            </a:outerShdw>
          </a:effectLst>
        </p:spPr>
        <p:txBody>
          <a:bodyPr wrap="square" tIns="144000" anchor="ctr" anchorCtr="0"/>
          <a:lstStyle/>
          <a:p>
            <a:pPr>
              <a:lnSpc>
                <a:spcPct val="95000"/>
              </a:lnSpc>
              <a:spcBef>
                <a:spcPct val="50000"/>
              </a:spcBef>
              <a:buClr>
                <a:srgbClr val="00AEEF"/>
              </a:buClr>
              <a:buSzPct val="100000"/>
              <a:buFont typeface="Wingdings" pitchFamily="2" charset="2"/>
              <a:buNone/>
            </a:pPr>
            <a:r>
              <a:rPr lang="en-GB" sz="2400" spc="-90" dirty="0">
                <a:ln w="13500">
                  <a:solidFill>
                    <a:srgbClr val="214195">
                      <a:shade val="2500"/>
                      <a:alpha val="6500"/>
                    </a:srgbClr>
                  </a:solidFill>
                  <a:prstDash val="solid"/>
                </a:ln>
                <a:solidFill>
                  <a:schemeClr val="bg2"/>
                </a:solidFill>
              </a:rPr>
              <a:t>How to get started</a:t>
            </a:r>
          </a:p>
        </p:txBody>
      </p:sp>
      <p:pic>
        <p:nvPicPr>
          <p:cNvPr id="8" name="Picture 2" descr="C:\Users\Charlie2012\Desktop\AP15801_RT_LR.jpg"/>
          <p:cNvPicPr>
            <a:picLocks noChangeAspect="1" noChangeArrowheads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3353" r="25124"/>
          <a:stretch/>
        </p:blipFill>
        <p:spPr bwMode="auto">
          <a:xfrm>
            <a:off x="8184232" y="966019"/>
            <a:ext cx="3302975" cy="53029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26437903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9" grpId="0" animBg="1"/>
      <p:bldP spid="15" grpId="0" animBg="1"/>
      <p:bldP spid="12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 smtClean="0"/>
              <a:t>Understanding the power of financing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19749470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type="body" sz="quarter" idx="10"/>
          </p:nvPr>
        </p:nvSpPr>
        <p:spPr>
          <a:xfrm>
            <a:off x="327275" y="1268760"/>
            <a:ext cx="11443668" cy="4354712"/>
          </a:xfrm>
          <a:prstGeom prst="rect">
            <a:avLst/>
          </a:prstGeom>
        </p:spPr>
        <p:txBody>
          <a:bodyPr>
            <a:noAutofit/>
          </a:bodyPr>
          <a:lstStyle/>
          <a:p>
            <a:r>
              <a:rPr lang="en-GB" sz="2000" dirty="0" smtClean="0">
                <a:solidFill>
                  <a:srgbClr val="00B0F0"/>
                </a:solidFill>
              </a:rPr>
              <a:t>85% </a:t>
            </a:r>
            <a:r>
              <a:rPr lang="en-GB" sz="2000" dirty="0" smtClean="0"/>
              <a:t>organisations - the ability of a technology vendor to provide financing is a </a:t>
            </a:r>
            <a:r>
              <a:rPr lang="en-GB" sz="2000" dirty="0" smtClean="0">
                <a:solidFill>
                  <a:srgbClr val="00B0F0"/>
                </a:solidFill>
              </a:rPr>
              <a:t>factor </a:t>
            </a:r>
            <a:r>
              <a:rPr lang="en-GB" sz="2000" dirty="0" smtClean="0"/>
              <a:t>in their technology </a:t>
            </a:r>
            <a:r>
              <a:rPr lang="en-GB" sz="2000" dirty="0" smtClean="0">
                <a:solidFill>
                  <a:srgbClr val="00B0F0"/>
                </a:solidFill>
              </a:rPr>
              <a:t>purchase decision making </a:t>
            </a:r>
            <a:r>
              <a:rPr lang="en-GB" sz="2000" dirty="0" smtClean="0"/>
              <a:t>process</a:t>
            </a:r>
          </a:p>
          <a:p>
            <a:r>
              <a:rPr lang="en-GB" sz="2000" dirty="0" smtClean="0">
                <a:solidFill>
                  <a:srgbClr val="00B0F0"/>
                </a:solidFill>
              </a:rPr>
              <a:t>70%</a:t>
            </a:r>
            <a:r>
              <a:rPr lang="en-GB" sz="2000" dirty="0" smtClean="0"/>
              <a:t> organisations - the </a:t>
            </a:r>
            <a:r>
              <a:rPr lang="en-GB" sz="2000" dirty="0" smtClean="0">
                <a:solidFill>
                  <a:srgbClr val="00B0F0"/>
                </a:solidFill>
              </a:rPr>
              <a:t>ease of access </a:t>
            </a:r>
            <a:r>
              <a:rPr lang="en-GB" sz="2000" dirty="0" smtClean="0"/>
              <a:t>to external funds can help them procure more in addition to an existing need</a:t>
            </a:r>
          </a:p>
          <a:p>
            <a:r>
              <a:rPr lang="en-GB" sz="2000" dirty="0" smtClean="0">
                <a:solidFill>
                  <a:srgbClr val="00B0F0"/>
                </a:solidFill>
              </a:rPr>
              <a:t>73% </a:t>
            </a:r>
            <a:r>
              <a:rPr lang="en-GB" sz="2000" dirty="0" smtClean="0"/>
              <a:t>look to solve the </a:t>
            </a:r>
            <a:r>
              <a:rPr lang="en-GB" sz="2000" dirty="0">
                <a:solidFill>
                  <a:srgbClr val="00B0F0"/>
                </a:solidFill>
              </a:rPr>
              <a:t>‘</a:t>
            </a:r>
            <a:r>
              <a:rPr lang="en-GB" sz="2000" dirty="0" smtClean="0">
                <a:solidFill>
                  <a:srgbClr val="00B0F0"/>
                </a:solidFill>
              </a:rPr>
              <a:t>how to fund’ </a:t>
            </a:r>
            <a:r>
              <a:rPr lang="en-GB" sz="2000" dirty="0" smtClean="0"/>
              <a:t>question early in the process, </a:t>
            </a:r>
            <a:r>
              <a:rPr lang="en-GB" sz="2000" dirty="0" smtClean="0">
                <a:solidFill>
                  <a:srgbClr val="00B0F0"/>
                </a:solidFill>
              </a:rPr>
              <a:t>before pricing or seeking quotations</a:t>
            </a:r>
          </a:p>
          <a:p>
            <a:pPr marL="76198" indent="0">
              <a:buNone/>
            </a:pPr>
            <a:r>
              <a:rPr lang="en-GB" sz="2000" dirty="0" smtClean="0"/>
              <a:t>To use external financing to solve these top concerns: </a:t>
            </a:r>
          </a:p>
          <a:p>
            <a:pPr marL="931863" lvl="1" indent="-571500">
              <a:buFont typeface="Wingdings" panose="05000000000000000000" pitchFamily="2" charset="2"/>
              <a:buChar char="ü"/>
            </a:pPr>
            <a:r>
              <a:rPr lang="en-GB" sz="1800" dirty="0" smtClean="0"/>
              <a:t>Reducing total cost of ownership</a:t>
            </a:r>
          </a:p>
          <a:p>
            <a:pPr marL="931863" lvl="1" indent="-571500">
              <a:buFont typeface="Wingdings" panose="05000000000000000000" pitchFamily="2" charset="2"/>
              <a:buChar char="ü"/>
            </a:pPr>
            <a:r>
              <a:rPr lang="en-GB" sz="1800" dirty="0" smtClean="0"/>
              <a:t>Flexibility to manage budget</a:t>
            </a:r>
          </a:p>
          <a:p>
            <a:pPr marL="931863" lvl="1" indent="-571500">
              <a:buFont typeface="Wingdings" panose="05000000000000000000" pitchFamily="2" charset="2"/>
              <a:buChar char="ü"/>
            </a:pPr>
            <a:r>
              <a:rPr lang="en-GB" sz="1800" dirty="0" smtClean="0"/>
              <a:t>Accelerate technology adoption</a:t>
            </a:r>
            <a:endParaRPr lang="en-GB" sz="1000" dirty="0"/>
          </a:p>
        </p:txBody>
      </p:sp>
      <p:sp>
        <p:nvSpPr>
          <p:cNvPr id="9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What are customers are looking for?</a:t>
            </a:r>
            <a:endParaRPr lang="en-GB" dirty="0"/>
          </a:p>
        </p:txBody>
      </p:sp>
      <p:sp>
        <p:nvSpPr>
          <p:cNvPr id="5" name="Rectangle 4"/>
          <p:cNvSpPr/>
          <p:nvPr/>
        </p:nvSpPr>
        <p:spPr>
          <a:xfrm>
            <a:off x="65314" y="6190401"/>
            <a:ext cx="10351166" cy="2677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73050" lvl="0" defTabSz="914498">
              <a:lnSpc>
                <a:spcPct val="95000"/>
              </a:lnSpc>
              <a:spcBef>
                <a:spcPts val="1440"/>
              </a:spcBef>
              <a:buClr>
                <a:srgbClr val="00AEEF"/>
              </a:buClr>
              <a:buSzPct val="90000"/>
              <a:tabLst>
                <a:tab pos="273050" algn="l"/>
                <a:tab pos="1206500" algn="l"/>
              </a:tabLst>
            </a:pPr>
            <a:r>
              <a:rPr lang="en-GB" sz="1200" b="1" i="1" dirty="0">
                <a:solidFill>
                  <a:srgbClr val="FFFFFF">
                    <a:lumMod val="50000"/>
                  </a:srgbClr>
                </a:solidFill>
              </a:rPr>
              <a:t>Source: </a:t>
            </a:r>
            <a:r>
              <a:rPr lang="en-US" sz="1200" i="1" dirty="0">
                <a:solidFill>
                  <a:srgbClr val="FFFFFF">
                    <a:lumMod val="50000"/>
                  </a:srgbClr>
                </a:solidFill>
              </a:rPr>
              <a:t>Forrester, Financing in the Current Macroeconomic Environment Findings From France, Germany and UK. July 2013</a:t>
            </a:r>
            <a:endParaRPr lang="en-GB" sz="1200" i="1" dirty="0">
              <a:solidFill>
                <a:srgbClr val="FFFFFF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53602374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Financing as </a:t>
            </a:r>
            <a:r>
              <a:rPr lang="en-US" dirty="0" smtClean="0"/>
              <a:t>your </a:t>
            </a:r>
            <a:r>
              <a:rPr lang="en-US" dirty="0"/>
              <a:t>strategic sales enabler</a:t>
            </a:r>
          </a:p>
        </p:txBody>
      </p:sp>
      <p:sp>
        <p:nvSpPr>
          <p:cNvPr id="16" name="Rectangle 4"/>
          <p:cNvSpPr txBox="1">
            <a:spLocks noChangeArrowheads="1"/>
          </p:cNvSpPr>
          <p:nvPr/>
        </p:nvSpPr>
        <p:spPr>
          <a:xfrm>
            <a:off x="6384032" y="1844824"/>
            <a:ext cx="5361881" cy="4032448"/>
          </a:xfrm>
          <a:prstGeom prst="roundRect">
            <a:avLst>
              <a:gd name="adj" fmla="val 0"/>
            </a:avLst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scene3d>
            <a:camera prst="orthographicFron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chemeClr val="accent1"/>
            </a:extrusionClr>
          </a:sp3d>
        </p:spPr>
        <p:txBody>
          <a:bodyPr vert="horz" lIns="10290" tIns="23102" rIns="10290" bIns="23102" rtlCol="0" anchor="ctr" anchorCtr="1">
            <a:noAutofit/>
          </a:bodyPr>
          <a:lstStyle>
            <a:defPPr>
              <a:defRPr lang="en-US"/>
            </a:defPPr>
            <a:lvl1pPr marL="228600" indent="-228600" algn="ctr" defTabSz="814388" eaLnBrk="1" latinLnBrk="0" hangingPunct="1">
              <a:lnSpc>
                <a:spcPct val="95000"/>
              </a:lnSpc>
              <a:spcBef>
                <a:spcPts val="1480"/>
              </a:spcBef>
              <a:buClr>
                <a:srgbClr val="96CA4B"/>
              </a:buClr>
              <a:buSzPct val="90000"/>
              <a:buFont typeface="Arial" pitchFamily="34" charset="0"/>
              <a:buChar char="•"/>
              <a:tabLst/>
              <a:defRPr sz="1300" b="1">
                <a:solidFill>
                  <a:schemeClr val="bg1"/>
                </a:solidFill>
                <a:latin typeface="+mj-lt"/>
              </a:defRPr>
            </a:lvl1pPr>
            <a:lvl2pPr marL="406400" indent="0" defTabSz="914400" eaLnBrk="1" latinLnBrk="0" hangingPunct="1">
              <a:lnSpc>
                <a:spcPct val="95000"/>
              </a:lnSpc>
              <a:spcBef>
                <a:spcPts val="600"/>
              </a:spcBef>
              <a:buClr>
                <a:schemeClr val="tx2"/>
              </a:buClr>
              <a:buFontTx/>
              <a:buNone/>
              <a:defRPr sz="1400">
                <a:solidFill>
                  <a:schemeClr val="bg1"/>
                </a:solidFill>
                <a:latin typeface="+mj-lt"/>
              </a:defRPr>
            </a:lvl2pPr>
            <a:lvl3pPr marL="571500" indent="-1588" defTabSz="914400" eaLnBrk="1" latinLnBrk="0" hangingPunct="1">
              <a:lnSpc>
                <a:spcPct val="95000"/>
              </a:lnSpc>
              <a:spcBef>
                <a:spcPts val="840"/>
              </a:spcBef>
              <a:buFont typeface="Arial" pitchFamily="34" charset="0"/>
              <a:buNone/>
              <a:defRPr sz="1200">
                <a:solidFill>
                  <a:schemeClr val="bg1"/>
                </a:solidFill>
                <a:latin typeface="+mj-lt"/>
              </a:defRPr>
            </a:lvl3pPr>
            <a:lvl4pPr marL="688975" indent="0" defTabSz="914400" eaLnBrk="1" latinLnBrk="0" hangingPunct="1">
              <a:lnSpc>
                <a:spcPct val="95000"/>
              </a:lnSpc>
              <a:spcBef>
                <a:spcPts val="840"/>
              </a:spcBef>
              <a:buFont typeface="Arial" pitchFamily="34" charset="0"/>
              <a:buNone/>
              <a:defRPr sz="1100">
                <a:solidFill>
                  <a:schemeClr val="bg1"/>
                </a:solidFill>
                <a:latin typeface="+mj-lt"/>
              </a:defRPr>
            </a:lvl4pPr>
            <a:lvl5pPr marL="801688" indent="0" defTabSz="914400" eaLnBrk="1" latinLnBrk="0" hangingPunct="1">
              <a:lnSpc>
                <a:spcPct val="95000"/>
              </a:lnSpc>
              <a:spcBef>
                <a:spcPts val="840"/>
              </a:spcBef>
              <a:buFont typeface="Arial" pitchFamily="34" charset="0"/>
              <a:buNone/>
              <a:defRPr sz="1100">
                <a:solidFill>
                  <a:schemeClr val="bg1"/>
                </a:solidFill>
                <a:latin typeface="+mj-lt"/>
              </a:defRPr>
            </a:lvl5pPr>
            <a:lvl6pPr marL="2514600" indent="-228600">
              <a:spcBef>
                <a:spcPct val="20000"/>
              </a:spcBef>
              <a:buFont typeface="Arial" pitchFamily="34" charset="0"/>
              <a:buChar char="•"/>
              <a:defRPr sz="2000">
                <a:solidFill>
                  <a:schemeClr val="tx1"/>
                </a:solidFill>
              </a:defRPr>
            </a:lvl6pPr>
            <a:lvl7pPr marL="2971800" indent="-228600">
              <a:spcBef>
                <a:spcPct val="20000"/>
              </a:spcBef>
              <a:buFont typeface="Arial" pitchFamily="34" charset="0"/>
              <a:buChar char="•"/>
              <a:defRPr sz="2000">
                <a:solidFill>
                  <a:schemeClr val="tx1"/>
                </a:solidFill>
              </a:defRPr>
            </a:lvl7pPr>
            <a:lvl8pPr marL="3429000" indent="-228600">
              <a:spcBef>
                <a:spcPct val="20000"/>
              </a:spcBef>
              <a:buFont typeface="Arial" pitchFamily="34" charset="0"/>
              <a:buChar char="•"/>
              <a:defRPr sz="2000">
                <a:solidFill>
                  <a:schemeClr val="tx1"/>
                </a:solidFill>
              </a:defRPr>
            </a:lvl8pPr>
            <a:lvl9pPr marL="3886200" indent="-228600">
              <a:spcBef>
                <a:spcPct val="20000"/>
              </a:spcBef>
              <a:buFont typeface="Arial" pitchFamily="34" charset="0"/>
              <a:buChar char="•"/>
              <a:defRPr sz="2000">
                <a:solidFill>
                  <a:schemeClr val="tx1"/>
                </a:solidFill>
              </a:defRPr>
            </a:lvl9pPr>
          </a:lstStyle>
          <a:p>
            <a:pPr marL="0" indent="0">
              <a:buNone/>
            </a:pPr>
            <a:r>
              <a:rPr lang="en-US" sz="2800" b="0" spc="-9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</a:rPr>
              <a:t>Every </a:t>
            </a:r>
            <a:r>
              <a:rPr lang="en-US" sz="2800" b="0" spc="-9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5">
                    <a:alpha val="95000"/>
                  </a:schemeClr>
                </a:solidFill>
              </a:rPr>
              <a:t>1%</a:t>
            </a:r>
            <a:r>
              <a:rPr lang="en-US" sz="2800" b="0" spc="-9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</a:rPr>
              <a:t> of increase </a:t>
            </a:r>
            <a:br>
              <a:rPr lang="en-US" sz="2800" b="0" spc="-9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</a:rPr>
            </a:br>
            <a:r>
              <a:rPr lang="en-US" sz="2800" b="0" spc="-9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</a:rPr>
              <a:t>in financing penetration </a:t>
            </a:r>
          </a:p>
          <a:p>
            <a:pPr marL="0" indent="0">
              <a:buNone/>
            </a:pPr>
            <a:r>
              <a:rPr lang="en-US" sz="2800" b="0" spc="-9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</a:rPr>
              <a:t>= </a:t>
            </a:r>
          </a:p>
          <a:p>
            <a:pPr marL="0" indent="0">
              <a:buNone/>
            </a:pPr>
            <a:r>
              <a:rPr lang="en-US" sz="2800" b="0" spc="-9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5"/>
                </a:solidFill>
              </a:rPr>
              <a:t>$1</a:t>
            </a:r>
            <a:r>
              <a:rPr lang="en-US" sz="2800" b="0" spc="-9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5">
                    <a:alpha val="95000"/>
                  </a:schemeClr>
                </a:solidFill>
              </a:rPr>
              <a:t>00M to $</a:t>
            </a:r>
            <a:r>
              <a:rPr lang="en-US" sz="2800" b="0" spc="-9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5">
                    <a:alpha val="95000"/>
                  </a:schemeClr>
                </a:solidFill>
              </a:rPr>
              <a:t>150M</a:t>
            </a:r>
            <a:br>
              <a:rPr lang="en-US" sz="2800" b="0" spc="-9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5">
                    <a:alpha val="95000"/>
                  </a:schemeClr>
                </a:solidFill>
              </a:rPr>
            </a:br>
            <a:r>
              <a:rPr lang="en-US" sz="2800" b="0" spc="-9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</a:rPr>
              <a:t>incremental Cisco bookings</a:t>
            </a:r>
            <a:endParaRPr lang="en-US" sz="3200" b="0" spc="-9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accent1">
                  <a:tint val="3000"/>
                  <a:alpha val="95000"/>
                </a:schemeClr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90138" y="6205414"/>
            <a:ext cx="7937717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200" dirty="0">
                <a:solidFill>
                  <a:schemeClr val="bg1">
                    <a:lumMod val="50000"/>
                  </a:schemeClr>
                </a:solidFill>
              </a:rPr>
              <a:t>Source: Bain Study, July 2011</a:t>
            </a:r>
          </a:p>
        </p:txBody>
      </p:sp>
      <p:grpSp>
        <p:nvGrpSpPr>
          <p:cNvPr id="13" name="Group 12"/>
          <p:cNvGrpSpPr/>
          <p:nvPr/>
        </p:nvGrpSpPr>
        <p:grpSpPr>
          <a:xfrm>
            <a:off x="551384" y="1844824"/>
            <a:ext cx="5615928" cy="1081962"/>
            <a:chOff x="899592" y="1844824"/>
            <a:chExt cx="3743720" cy="1081962"/>
          </a:xfrm>
        </p:grpSpPr>
        <p:sp>
          <p:nvSpPr>
            <p:cNvPr id="7" name="Rectangle 6"/>
            <p:cNvSpPr/>
            <p:nvPr/>
          </p:nvSpPr>
          <p:spPr>
            <a:xfrm>
              <a:off x="899592" y="2204175"/>
              <a:ext cx="3743720" cy="722611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19050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tIns="72000" rtlCol="0" anchor="ctr" anchorCtr="0"/>
            <a:lstStyle/>
            <a:p>
              <a:pPr algn="ctr">
                <a:spcBef>
                  <a:spcPts val="300"/>
                </a:spcBef>
              </a:pPr>
              <a:r>
                <a:rPr lang="en-US" sz="2000" dirty="0">
                  <a:solidFill>
                    <a:schemeClr val="accent1"/>
                  </a:solidFill>
                </a:rPr>
                <a:t>20% to 35% bigger</a:t>
              </a:r>
            </a:p>
          </p:txBody>
        </p:sp>
        <p:sp>
          <p:nvSpPr>
            <p:cNvPr id="8" name="Rectangle 7"/>
            <p:cNvSpPr/>
            <p:nvPr/>
          </p:nvSpPr>
          <p:spPr>
            <a:xfrm>
              <a:off x="899592" y="1844824"/>
              <a:ext cx="3743720" cy="315007"/>
            </a:xfrm>
            <a:prstGeom prst="rect">
              <a:avLst/>
            </a:prstGeom>
            <a:solidFill>
              <a:schemeClr val="accent2"/>
            </a:solidFill>
            <a:ln w="19050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tIns="0" rtlCol="0" anchor="ctr"/>
            <a:lstStyle/>
            <a:p>
              <a:pPr algn="ctr">
                <a:spcBef>
                  <a:spcPts val="300"/>
                </a:spcBef>
              </a:pPr>
              <a:r>
                <a:rPr lang="en-US" sz="2000" spc="50" dirty="0">
                  <a:ln w="13500">
                    <a:solidFill>
                      <a:schemeClr val="accent1">
                        <a:shade val="2500"/>
                        <a:alpha val="6500"/>
                      </a:schemeClr>
                    </a:solidFill>
                    <a:prstDash val="solid"/>
                  </a:ln>
                  <a:solidFill>
                    <a:schemeClr val="tx1">
                      <a:lumMod val="50000"/>
                      <a:alpha val="95000"/>
                    </a:schemeClr>
                  </a:solidFill>
                </a:rPr>
                <a:t>Drives larger deals</a:t>
              </a:r>
            </a:p>
          </p:txBody>
        </p:sp>
      </p:grpSp>
      <p:grpSp>
        <p:nvGrpSpPr>
          <p:cNvPr id="14" name="Group 13"/>
          <p:cNvGrpSpPr/>
          <p:nvPr/>
        </p:nvGrpSpPr>
        <p:grpSpPr>
          <a:xfrm>
            <a:off x="551384" y="3305745"/>
            <a:ext cx="5615928" cy="1081963"/>
            <a:chOff x="899592" y="3305744"/>
            <a:chExt cx="3743720" cy="1081963"/>
          </a:xfrm>
        </p:grpSpPr>
        <p:sp>
          <p:nvSpPr>
            <p:cNvPr id="9" name="Rectangle 8"/>
            <p:cNvSpPr/>
            <p:nvPr/>
          </p:nvSpPr>
          <p:spPr>
            <a:xfrm>
              <a:off x="899592" y="3665096"/>
              <a:ext cx="3743720" cy="722611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19050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tIns="72000" rtlCol="0" anchor="ctr" anchorCtr="0"/>
            <a:lstStyle/>
            <a:p>
              <a:pPr algn="ctr">
                <a:spcBef>
                  <a:spcPts val="300"/>
                </a:spcBef>
              </a:pPr>
              <a:r>
                <a:rPr lang="en-GB" sz="2000" dirty="0">
                  <a:solidFill>
                    <a:schemeClr val="accent1"/>
                  </a:solidFill>
                </a:rPr>
                <a:t>Range 3% (low) to 12</a:t>
              </a:r>
              <a:r>
                <a:rPr lang="en-GB" sz="2000" dirty="0" smtClean="0">
                  <a:solidFill>
                    <a:schemeClr val="accent1"/>
                  </a:solidFill>
                </a:rPr>
                <a:t>% (</a:t>
              </a:r>
              <a:r>
                <a:rPr lang="en-GB" sz="2000" dirty="0">
                  <a:solidFill>
                    <a:schemeClr val="accent1"/>
                  </a:solidFill>
                </a:rPr>
                <a:t>high)</a:t>
              </a:r>
            </a:p>
          </p:txBody>
        </p:sp>
        <p:sp>
          <p:nvSpPr>
            <p:cNvPr id="10" name="Rectangle 9"/>
            <p:cNvSpPr/>
            <p:nvPr/>
          </p:nvSpPr>
          <p:spPr>
            <a:xfrm>
              <a:off x="899592" y="3305744"/>
              <a:ext cx="3743720" cy="315007"/>
            </a:xfrm>
            <a:prstGeom prst="rect">
              <a:avLst/>
            </a:prstGeom>
            <a:solidFill>
              <a:schemeClr val="accent2"/>
            </a:solidFill>
            <a:ln w="19050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tIns="0" rtlCol="0" anchor="ctr"/>
            <a:lstStyle/>
            <a:p>
              <a:pPr algn="ctr">
                <a:spcBef>
                  <a:spcPts val="300"/>
                </a:spcBef>
              </a:pPr>
              <a:r>
                <a:rPr lang="en-US" sz="2000" spc="50" dirty="0">
                  <a:ln w="13500">
                    <a:solidFill>
                      <a:schemeClr val="accent1">
                        <a:shade val="2500"/>
                        <a:alpha val="6500"/>
                      </a:schemeClr>
                    </a:solidFill>
                    <a:prstDash val="solid"/>
                  </a:ln>
                  <a:solidFill>
                    <a:schemeClr val="tx1">
                      <a:lumMod val="50000"/>
                      <a:alpha val="95000"/>
                    </a:schemeClr>
                  </a:solidFill>
                </a:rPr>
                <a:t>Higher win rate</a:t>
              </a:r>
            </a:p>
          </p:txBody>
        </p:sp>
      </p:grpSp>
      <p:grpSp>
        <p:nvGrpSpPr>
          <p:cNvPr id="15" name="Group 14"/>
          <p:cNvGrpSpPr/>
          <p:nvPr/>
        </p:nvGrpSpPr>
        <p:grpSpPr>
          <a:xfrm>
            <a:off x="551384" y="4795310"/>
            <a:ext cx="5615928" cy="1081962"/>
            <a:chOff x="899592" y="4795310"/>
            <a:chExt cx="3743720" cy="1081962"/>
          </a:xfrm>
        </p:grpSpPr>
        <p:sp>
          <p:nvSpPr>
            <p:cNvPr id="11" name="Rectangle 10"/>
            <p:cNvSpPr/>
            <p:nvPr/>
          </p:nvSpPr>
          <p:spPr>
            <a:xfrm>
              <a:off x="899592" y="5154661"/>
              <a:ext cx="3743720" cy="722611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19050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tIns="72000" rtlCol="0" anchor="ctr" anchorCtr="0"/>
            <a:lstStyle/>
            <a:p>
              <a:pPr algn="ctr">
                <a:spcBef>
                  <a:spcPts val="300"/>
                </a:spcBef>
              </a:pPr>
              <a:r>
                <a:rPr lang="en-US" sz="2000" dirty="0">
                  <a:solidFill>
                    <a:schemeClr val="accent1"/>
                  </a:solidFill>
                </a:rPr>
                <a:t>0.5% lower discount</a:t>
              </a:r>
            </a:p>
          </p:txBody>
        </p:sp>
        <p:sp>
          <p:nvSpPr>
            <p:cNvPr id="12" name="Rectangle 11"/>
            <p:cNvSpPr/>
            <p:nvPr/>
          </p:nvSpPr>
          <p:spPr>
            <a:xfrm>
              <a:off x="899592" y="4795310"/>
              <a:ext cx="3743720" cy="315007"/>
            </a:xfrm>
            <a:prstGeom prst="rect">
              <a:avLst/>
            </a:prstGeom>
            <a:solidFill>
              <a:schemeClr val="accent2"/>
            </a:solidFill>
            <a:ln w="19050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tIns="0" rtlCol="0" anchor="ctr"/>
            <a:lstStyle/>
            <a:p>
              <a:pPr algn="ctr">
                <a:spcBef>
                  <a:spcPts val="300"/>
                </a:spcBef>
              </a:pPr>
              <a:r>
                <a:rPr lang="en-US" sz="2000" spc="50" dirty="0">
                  <a:ln w="13500">
                    <a:solidFill>
                      <a:schemeClr val="accent1">
                        <a:shade val="2500"/>
                        <a:alpha val="6500"/>
                      </a:schemeClr>
                    </a:solidFill>
                    <a:prstDash val="solid"/>
                  </a:ln>
                  <a:solidFill>
                    <a:schemeClr val="tx1">
                      <a:lumMod val="50000"/>
                      <a:alpha val="95000"/>
                    </a:schemeClr>
                  </a:solidFill>
                </a:rPr>
                <a:t>Lower discount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9461002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7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5" name="Group 64"/>
          <p:cNvGrpSpPr/>
          <p:nvPr/>
        </p:nvGrpSpPr>
        <p:grpSpPr>
          <a:xfrm>
            <a:off x="1995367" y="533792"/>
            <a:ext cx="8180375" cy="2753389"/>
            <a:chOff x="0" y="618828"/>
            <a:chExt cx="9144000" cy="2521248"/>
          </a:xfrm>
          <a:effectLst>
            <a:outerShdw blurRad="50800" dist="76200" dir="5400000" algn="t" rotWithShape="0">
              <a:prstClr val="black">
                <a:alpha val="40000"/>
              </a:prstClr>
            </a:outerShdw>
          </a:effectLst>
        </p:grpSpPr>
        <p:sp>
          <p:nvSpPr>
            <p:cNvPr id="66" name="Rectangle 65"/>
            <p:cNvSpPr/>
            <p:nvPr/>
          </p:nvSpPr>
          <p:spPr>
            <a:xfrm>
              <a:off x="0" y="619796"/>
              <a:ext cx="9144000" cy="2520280"/>
            </a:xfrm>
            <a:prstGeom prst="rect">
              <a:avLst/>
            </a:prstGeom>
            <a:solidFill>
              <a:srgbClr val="FFFFFF">
                <a:lumMod val="85000"/>
              </a:srgbClr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000" b="0" i="0" u="none" strike="noStrike" kern="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67" name="Rectangle 66"/>
            <p:cNvSpPr/>
            <p:nvPr/>
          </p:nvSpPr>
          <p:spPr>
            <a:xfrm>
              <a:off x="0" y="618828"/>
              <a:ext cx="9144000" cy="418800"/>
            </a:xfrm>
            <a:prstGeom prst="rect">
              <a:avLst/>
            </a:prstGeom>
            <a:solidFill>
              <a:srgbClr val="FFFFFF">
                <a:lumMod val="65000"/>
              </a:srgbClr>
            </a:solidFill>
            <a:ln w="25400" cap="flat" cmpd="sng" algn="ctr">
              <a:noFill/>
              <a:prstDash val="solid"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txBody>
            <a:bodyPr tIns="3600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2800" b="1" i="0" u="none" strike="noStrike" kern="0" cap="none" spc="50" normalizeH="0" baseline="0" noProof="0" dirty="0" smtClean="0">
                  <a:ln w="13500">
                    <a:solidFill>
                      <a:srgbClr val="214195">
                        <a:shade val="2500"/>
                        <a:alpha val="6500"/>
                      </a:srgbClr>
                    </a:solidFill>
                    <a:prstDash val="solid"/>
                  </a:ln>
                  <a:solidFill>
                    <a:schemeClr val="tx1">
                      <a:alpha val="95000"/>
                    </a:schemeClr>
                  </a:solidFill>
                  <a:effectLst/>
                  <a:uLnTx/>
                  <a:uFillTx/>
                  <a:ea typeface="+mn-ea"/>
                  <a:cs typeface="+mn-cs"/>
                </a:rPr>
                <a:t>How financing can help our customers</a:t>
              </a:r>
            </a:p>
          </p:txBody>
        </p:sp>
      </p:grpSp>
      <p:grpSp>
        <p:nvGrpSpPr>
          <p:cNvPr id="68" name="Group 67"/>
          <p:cNvGrpSpPr/>
          <p:nvPr/>
        </p:nvGrpSpPr>
        <p:grpSpPr>
          <a:xfrm>
            <a:off x="1995367" y="3501008"/>
            <a:ext cx="8180375" cy="2753389"/>
            <a:chOff x="0" y="3572048"/>
            <a:chExt cx="9144000" cy="2521248"/>
          </a:xfrm>
          <a:effectLst>
            <a:outerShdw blurRad="50800" dist="76200" dir="5400000" algn="t" rotWithShape="0">
              <a:prstClr val="black">
                <a:alpha val="40000"/>
              </a:prstClr>
            </a:outerShdw>
          </a:effectLst>
        </p:grpSpPr>
        <p:sp>
          <p:nvSpPr>
            <p:cNvPr id="69" name="Rectangle 68"/>
            <p:cNvSpPr/>
            <p:nvPr/>
          </p:nvSpPr>
          <p:spPr>
            <a:xfrm>
              <a:off x="0" y="3573016"/>
              <a:ext cx="9144000" cy="2520280"/>
            </a:xfrm>
            <a:prstGeom prst="rect">
              <a:avLst/>
            </a:prstGeom>
            <a:solidFill>
              <a:srgbClr val="FFFFFF">
                <a:lumMod val="85000"/>
              </a:srgbClr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000" b="0" i="0" u="none" strike="noStrike" kern="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70" name="Rectangle 69"/>
            <p:cNvSpPr/>
            <p:nvPr/>
          </p:nvSpPr>
          <p:spPr>
            <a:xfrm>
              <a:off x="0" y="3572048"/>
              <a:ext cx="9144000" cy="418800"/>
            </a:xfrm>
            <a:prstGeom prst="rect">
              <a:avLst/>
            </a:prstGeom>
            <a:solidFill>
              <a:srgbClr val="FFFFFF">
                <a:lumMod val="65000"/>
              </a:srgbClr>
            </a:solidFill>
            <a:ln w="25400" cap="flat" cmpd="sng" algn="ctr">
              <a:noFill/>
              <a:prstDash val="solid"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txBody>
            <a:bodyPr tIns="3600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2800" b="1" i="0" u="none" strike="noStrike" kern="0" cap="none" spc="50" normalizeH="0" baseline="0" noProof="0" dirty="0" smtClean="0">
                  <a:ln w="13500">
                    <a:solidFill>
                      <a:srgbClr val="214195">
                        <a:shade val="2500"/>
                        <a:alpha val="6500"/>
                      </a:srgbClr>
                    </a:solidFill>
                    <a:prstDash val="solid"/>
                  </a:ln>
                  <a:solidFill>
                    <a:schemeClr val="tx1">
                      <a:alpha val="95000"/>
                    </a:schemeClr>
                  </a:solidFill>
                  <a:effectLst/>
                  <a:uLnTx/>
                  <a:uFillTx/>
                  <a:ea typeface="+mn-ea"/>
                  <a:cs typeface="+mn-cs"/>
                </a:rPr>
                <a:t>How financing can help </a:t>
              </a:r>
              <a:r>
                <a:rPr kumimoji="0" lang="en-GB" sz="2800" b="1" i="0" u="none" strike="noStrike" kern="0" cap="none" spc="50" normalizeH="0" baseline="0" noProof="0" dirty="0" smtClean="0">
                  <a:ln w="13500">
                    <a:solidFill>
                      <a:srgbClr val="214195">
                        <a:shade val="2500"/>
                        <a:alpha val="6500"/>
                      </a:srgbClr>
                    </a:solidFill>
                    <a:prstDash val="solid"/>
                  </a:ln>
                  <a:solidFill>
                    <a:schemeClr val="tx1">
                      <a:alpha val="95000"/>
                    </a:schemeClr>
                  </a:solidFill>
                  <a:effectLst/>
                  <a:uLnTx/>
                  <a:uFillTx/>
                  <a:ea typeface="+mn-ea"/>
                  <a:cs typeface="+mn-cs"/>
                </a:rPr>
                <a:t>you</a:t>
              </a:r>
              <a:endParaRPr kumimoji="0" lang="en-GB" sz="2800" b="1" i="0" u="none" strike="noStrike" kern="0" cap="none" spc="50" normalizeH="0" baseline="0" noProof="0" dirty="0" smtClean="0">
                <a:ln w="13500">
                  <a:solidFill>
                    <a:srgbClr val="214195">
                      <a:shade val="2500"/>
                      <a:alpha val="6500"/>
                    </a:srgbClr>
                  </a:solidFill>
                  <a:prstDash val="solid"/>
                </a:ln>
                <a:solidFill>
                  <a:schemeClr val="tx1">
                    <a:alpha val="95000"/>
                  </a:schemeClr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</p:grpSp>
      <p:grpSp>
        <p:nvGrpSpPr>
          <p:cNvPr id="71" name="Group 70"/>
          <p:cNvGrpSpPr/>
          <p:nvPr/>
        </p:nvGrpSpPr>
        <p:grpSpPr>
          <a:xfrm>
            <a:off x="3815496" y="1159175"/>
            <a:ext cx="1436040" cy="1971704"/>
            <a:chOff x="4631787" y="1191485"/>
            <a:chExt cx="1314966" cy="1805467"/>
          </a:xfrm>
        </p:grpSpPr>
        <p:sp>
          <p:nvSpPr>
            <p:cNvPr id="72" name="AutoShape 2"/>
            <p:cNvSpPr>
              <a:spLocks noChangeArrowheads="1"/>
            </p:cNvSpPr>
            <p:nvPr/>
          </p:nvSpPr>
          <p:spPr bwMode="auto">
            <a:xfrm>
              <a:off x="4631787" y="2058208"/>
              <a:ext cx="1311255" cy="938744"/>
            </a:xfrm>
            <a:prstGeom prst="rect">
              <a:avLst/>
            </a:prstGeom>
            <a:solidFill>
              <a:srgbClr val="00AEEF"/>
            </a:solidFill>
            <a:ln w="19050" cap="flat" cmpd="sng" algn="ctr">
              <a:solidFill>
                <a:srgbClr val="FFFFFF"/>
              </a:solidFill>
              <a:prstDash val="solid"/>
            </a:ln>
            <a:effectLst/>
          </p:spPr>
          <p:txBody>
            <a:bodyPr lIns="36000" tIns="36000" rIns="36000" bIns="36000" anchor="ctr" anchorCtr="0"/>
            <a:lstStyle/>
            <a:p>
              <a:pPr marL="0" marR="0" lvl="0" indent="0" algn="ctr" defTabSz="814388" eaLnBrk="0" fontAlgn="auto" latinLnBrk="0" hangingPunct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TW" sz="1600" b="0" i="0" u="none" strike="noStrike" kern="0" cap="none" spc="0" normalizeH="0" baseline="0" noProof="0" dirty="0" smtClean="0">
                  <a:ln w="13500">
                    <a:solidFill>
                      <a:srgbClr val="214195">
                        <a:shade val="2500"/>
                        <a:alpha val="6500"/>
                      </a:srgbClr>
                    </a:solidFill>
                    <a:prstDash val="solid"/>
                  </a:ln>
                  <a:solidFill>
                    <a:srgbClr val="000000"/>
                  </a:solidFill>
                  <a:effectLst/>
                  <a:uLnTx/>
                  <a:uFillTx/>
                  <a:ea typeface="新細明體" pitchFamily="18" charset="-120"/>
                  <a:cs typeface="+mn-cs"/>
                </a:rPr>
                <a:t>Lowers </a:t>
              </a:r>
              <a:r>
                <a:rPr kumimoji="0" lang="en-US" altLang="zh-TW" sz="1600" b="0" i="0" u="none" strike="noStrike" kern="0" cap="none" spc="0" normalizeH="0" baseline="0" noProof="0" dirty="0" smtClean="0">
                  <a:ln w="13500">
                    <a:solidFill>
                      <a:srgbClr val="214195">
                        <a:shade val="2500"/>
                        <a:alpha val="6500"/>
                      </a:srgbClr>
                    </a:solidFill>
                    <a:prstDash val="solid"/>
                  </a:ln>
                  <a:solidFill>
                    <a:srgbClr val="000000"/>
                  </a:solidFill>
                  <a:effectLst/>
                  <a:uLnTx/>
                  <a:uFillTx/>
                  <a:ea typeface="新細明體" pitchFamily="18" charset="-120"/>
                  <a:cs typeface="+mn-cs"/>
                </a:rPr>
                <a:t>total </a:t>
              </a:r>
              <a:r>
                <a:rPr kumimoji="0" lang="en-US" altLang="zh-TW" sz="1600" b="0" i="0" u="none" strike="noStrike" kern="0" cap="none" spc="0" normalizeH="0" baseline="0" noProof="0" dirty="0" smtClean="0">
                  <a:ln w="13500">
                    <a:solidFill>
                      <a:srgbClr val="214195">
                        <a:shade val="2500"/>
                        <a:alpha val="6500"/>
                      </a:srgbClr>
                    </a:solidFill>
                    <a:prstDash val="solid"/>
                  </a:ln>
                  <a:solidFill>
                    <a:srgbClr val="000000"/>
                  </a:solidFill>
                  <a:effectLst/>
                  <a:uLnTx/>
                  <a:uFillTx/>
                  <a:ea typeface="新細明體" pitchFamily="18" charset="-120"/>
                  <a:cs typeface="+mn-cs"/>
                </a:rPr>
                <a:t>cost of ownership</a:t>
              </a:r>
            </a:p>
          </p:txBody>
        </p:sp>
        <p:pic>
          <p:nvPicPr>
            <p:cNvPr id="73" name="Picture 5"/>
            <p:cNvPicPr>
              <a:picLocks noChangeAspect="1" noChangeArrowheads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 bwMode="auto">
            <a:xfrm>
              <a:off x="4635498" y="1191485"/>
              <a:ext cx="1311255" cy="825919"/>
            </a:xfrm>
            <a:prstGeom prst="rect">
              <a:avLst/>
            </a:prstGeom>
            <a:noFill/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74" name="Group 73"/>
          <p:cNvGrpSpPr/>
          <p:nvPr/>
        </p:nvGrpSpPr>
        <p:grpSpPr>
          <a:xfrm>
            <a:off x="5365701" y="1159175"/>
            <a:ext cx="1434015" cy="1971704"/>
            <a:chOff x="6051291" y="1191485"/>
            <a:chExt cx="1313112" cy="1805467"/>
          </a:xfrm>
        </p:grpSpPr>
        <p:sp>
          <p:nvSpPr>
            <p:cNvPr id="75" name="AutoShape 5"/>
            <p:cNvSpPr>
              <a:spLocks noChangeArrowheads="1"/>
            </p:cNvSpPr>
            <p:nvPr/>
          </p:nvSpPr>
          <p:spPr bwMode="auto">
            <a:xfrm>
              <a:off x="6051291" y="2058208"/>
              <a:ext cx="1311255" cy="938744"/>
            </a:xfrm>
            <a:prstGeom prst="rect">
              <a:avLst/>
            </a:prstGeom>
            <a:solidFill>
              <a:srgbClr val="5A3996"/>
            </a:solidFill>
            <a:ln w="19050" cap="flat" cmpd="sng" algn="ctr">
              <a:solidFill>
                <a:srgbClr val="FFFFFF"/>
              </a:solidFill>
              <a:prstDash val="solid"/>
            </a:ln>
            <a:effectLst/>
          </p:spPr>
          <p:txBody>
            <a:bodyPr lIns="36000" tIns="36000" rIns="36000" bIns="36000" anchor="ctr" anchorCtr="0"/>
            <a:lstStyle/>
            <a:p>
              <a:pPr marL="0" marR="0" lvl="0" indent="0" algn="ctr" defTabSz="814388" eaLnBrk="0" fontAlgn="auto" latinLnBrk="0" hangingPunct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0" i="0" u="none" strike="noStrike" kern="0" cap="none" spc="0" normalizeH="0" baseline="0" noProof="0" dirty="0" smtClean="0">
                  <a:ln w="13500">
                    <a:solidFill>
                      <a:srgbClr val="214195">
                        <a:shade val="2500"/>
                        <a:alpha val="6500"/>
                      </a:srgbClr>
                    </a:solidFill>
                    <a:prstDash val="solid"/>
                  </a:ln>
                  <a:solidFill>
                    <a:srgbClr val="FFFFFF"/>
                  </a:solidFill>
                  <a:effectLst/>
                  <a:uLnTx/>
                  <a:uFillTx/>
                  <a:ea typeface="+mn-ea"/>
                  <a:cs typeface="+mn-cs"/>
                </a:rPr>
                <a:t>Manages </a:t>
              </a:r>
              <a:br>
                <a:rPr kumimoji="0" lang="en-US" sz="1600" b="0" i="0" u="none" strike="noStrike" kern="0" cap="none" spc="0" normalizeH="0" baseline="0" noProof="0" dirty="0" smtClean="0">
                  <a:ln w="13500">
                    <a:solidFill>
                      <a:srgbClr val="214195">
                        <a:shade val="2500"/>
                        <a:alpha val="6500"/>
                      </a:srgbClr>
                    </a:solidFill>
                    <a:prstDash val="solid"/>
                  </a:ln>
                  <a:solidFill>
                    <a:srgbClr val="FFFFFF"/>
                  </a:solidFill>
                  <a:effectLst/>
                  <a:uLnTx/>
                  <a:uFillTx/>
                  <a:ea typeface="+mn-ea"/>
                  <a:cs typeface="+mn-cs"/>
                </a:rPr>
              </a:br>
              <a:r>
                <a:rPr kumimoji="0" lang="en-US" sz="1600" b="0" i="0" u="none" strike="noStrike" kern="0" cap="none" spc="0" normalizeH="0" baseline="0" noProof="0" dirty="0" smtClean="0">
                  <a:ln w="13500">
                    <a:solidFill>
                      <a:srgbClr val="214195">
                        <a:shade val="2500"/>
                        <a:alpha val="6500"/>
                      </a:srgbClr>
                    </a:solidFill>
                    <a:prstDash val="solid"/>
                  </a:ln>
                  <a:solidFill>
                    <a:srgbClr val="FFFFFF"/>
                  </a:solidFill>
                  <a:effectLst/>
                  <a:uLnTx/>
                  <a:uFillTx/>
                  <a:ea typeface="+mn-ea"/>
                  <a:cs typeface="+mn-cs"/>
                </a:rPr>
                <a:t>cash flow</a:t>
              </a:r>
            </a:p>
          </p:txBody>
        </p:sp>
        <p:pic>
          <p:nvPicPr>
            <p:cNvPr id="76" name="Picture 5"/>
            <p:cNvPicPr>
              <a:picLocks noChangeAspect="1" noChangeArrowheads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 bwMode="auto">
            <a:xfrm>
              <a:off x="6053148" y="1191485"/>
              <a:ext cx="1311255" cy="825919"/>
            </a:xfrm>
            <a:prstGeom prst="rect">
              <a:avLst/>
            </a:prstGeom>
            <a:noFill/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77" name="Group 76"/>
          <p:cNvGrpSpPr/>
          <p:nvPr/>
        </p:nvGrpSpPr>
        <p:grpSpPr>
          <a:xfrm>
            <a:off x="6915904" y="1159175"/>
            <a:ext cx="1431987" cy="1971704"/>
            <a:chOff x="7470795" y="1191485"/>
            <a:chExt cx="1311255" cy="1805467"/>
          </a:xfrm>
        </p:grpSpPr>
        <p:sp>
          <p:nvSpPr>
            <p:cNvPr id="78" name="AutoShape 9"/>
            <p:cNvSpPr>
              <a:spLocks noChangeArrowheads="1"/>
            </p:cNvSpPr>
            <p:nvPr/>
          </p:nvSpPr>
          <p:spPr bwMode="auto">
            <a:xfrm>
              <a:off x="7470795" y="2058208"/>
              <a:ext cx="1311255" cy="938744"/>
            </a:xfrm>
            <a:prstGeom prst="rect">
              <a:avLst/>
            </a:prstGeom>
            <a:solidFill>
              <a:srgbClr val="2D763A"/>
            </a:solidFill>
            <a:ln w="19050" cap="flat" cmpd="sng" algn="ctr">
              <a:solidFill>
                <a:srgbClr val="FFFFFF"/>
              </a:solidFill>
              <a:prstDash val="solid"/>
            </a:ln>
            <a:effectLst/>
          </p:spPr>
          <p:txBody>
            <a:bodyPr lIns="36000" tIns="36000" rIns="36000" bIns="36000" anchor="ctr" anchorCtr="0"/>
            <a:lstStyle/>
            <a:p>
              <a:pPr marL="0" marR="0" lvl="0" indent="0" algn="ctr" defTabSz="814388" eaLnBrk="0" fontAlgn="auto" latinLnBrk="0" hangingPunct="0">
                <a:lnSpc>
                  <a:spcPct val="90000"/>
                </a:lnSpc>
                <a:spcBef>
                  <a:spcPct val="3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TW" sz="1600" b="0" i="0" u="none" strike="noStrike" kern="0" cap="none" spc="50" normalizeH="0" baseline="0" noProof="0" dirty="0">
                  <a:ln w="13500">
                    <a:solidFill>
                      <a:srgbClr val="214195">
                        <a:shade val="2500"/>
                        <a:alpha val="6500"/>
                      </a:srgbClr>
                    </a:solidFill>
                    <a:prstDash val="solid"/>
                  </a:ln>
                  <a:solidFill>
                    <a:srgbClr val="FFFFFF"/>
                  </a:solidFill>
                  <a:effectLst/>
                  <a:uLnTx/>
                  <a:uFillTx/>
                  <a:ea typeface="+mn-ea"/>
                  <a:cs typeface="+mn-cs"/>
                </a:rPr>
                <a:t>Manages equipment lifecycle</a:t>
              </a:r>
              <a:endParaRPr kumimoji="0" lang="zh-CN" altLang="en-GB" sz="1600" b="0" i="0" u="none" strike="noStrike" kern="0" cap="none" spc="50" normalizeH="0" baseline="0" noProof="0" dirty="0">
                <a:ln w="13500">
                  <a:solidFill>
                    <a:srgbClr val="214195">
                      <a:shade val="2500"/>
                      <a:alpha val="6500"/>
                    </a:srgbClr>
                  </a:solidFill>
                  <a:prstDash val="solid"/>
                </a:ln>
                <a:solidFill>
                  <a:srgbClr val="FFFFFF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pic>
          <p:nvPicPr>
            <p:cNvPr id="79" name="Picture 5"/>
            <p:cNvPicPr>
              <a:picLocks noChangeAspect="1" noChangeArrowheads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 bwMode="auto">
            <a:xfrm>
              <a:off x="7470797" y="1191485"/>
              <a:ext cx="1311252" cy="825919"/>
            </a:xfrm>
            <a:prstGeom prst="rect">
              <a:avLst/>
            </a:prstGeom>
            <a:noFill/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80" name="Group 79"/>
          <p:cNvGrpSpPr/>
          <p:nvPr/>
        </p:nvGrpSpPr>
        <p:grpSpPr>
          <a:xfrm>
            <a:off x="3819550" y="4125416"/>
            <a:ext cx="1431987" cy="1971704"/>
            <a:chOff x="373277" y="4143813"/>
            <a:chExt cx="1311255" cy="1805467"/>
          </a:xfrm>
        </p:grpSpPr>
        <p:pic>
          <p:nvPicPr>
            <p:cNvPr id="81" name="Picture 5"/>
            <p:cNvPicPr>
              <a:picLocks noChangeAspect="1" noChangeArrowheads="1"/>
            </p:cNvPicPr>
            <p:nvPr/>
          </p:nvPicPr>
          <p:blipFill>
            <a:blip r:embed="rId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 bwMode="auto">
            <a:xfrm>
              <a:off x="373277" y="4143813"/>
              <a:ext cx="1311255" cy="825920"/>
            </a:xfrm>
            <a:prstGeom prst="rect">
              <a:avLst/>
            </a:prstGeom>
            <a:noFill/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82" name="AutoShape 3"/>
            <p:cNvSpPr>
              <a:spLocks noChangeArrowheads="1"/>
            </p:cNvSpPr>
            <p:nvPr/>
          </p:nvSpPr>
          <p:spPr bwMode="auto">
            <a:xfrm>
              <a:off x="373277" y="5010536"/>
              <a:ext cx="1311255" cy="938744"/>
            </a:xfrm>
            <a:prstGeom prst="rect">
              <a:avLst/>
            </a:prstGeom>
            <a:solidFill>
              <a:srgbClr val="214195"/>
            </a:solidFill>
            <a:ln w="19050" cap="flat" cmpd="sng" algn="ctr">
              <a:solidFill>
                <a:srgbClr val="FFFFFF"/>
              </a:solidFill>
              <a:prstDash val="solid"/>
            </a:ln>
            <a:effectLst/>
          </p:spPr>
          <p:txBody>
            <a:bodyPr lIns="36000" tIns="36000" rIns="36000" bIns="36000" anchor="ctr" anchorCtr="0"/>
            <a:lstStyle/>
            <a:p>
              <a:pPr marL="0" marR="0" lvl="0" indent="0" algn="ctr" defTabSz="814388" eaLnBrk="0" fontAlgn="auto" latinLnBrk="0" hangingPunct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0" i="0" u="none" strike="noStrike" kern="0" cap="none" spc="0" normalizeH="0" baseline="0" noProof="0" dirty="0" smtClean="0">
                  <a:ln w="13500">
                    <a:solidFill>
                      <a:srgbClr val="214195">
                        <a:shade val="2500"/>
                        <a:alpha val="6500"/>
                      </a:srgbClr>
                    </a:solidFill>
                    <a:prstDash val="solid"/>
                  </a:ln>
                  <a:solidFill>
                    <a:srgbClr val="FFFFFF"/>
                  </a:solidFill>
                  <a:effectLst/>
                  <a:uLnTx/>
                  <a:uFillTx/>
                  <a:ea typeface="+mn-ea"/>
                  <a:cs typeface="+mn-cs"/>
                </a:rPr>
                <a:t>Drives deal </a:t>
              </a:r>
              <a:br>
                <a:rPr kumimoji="0" lang="en-US" sz="1600" b="0" i="0" u="none" strike="noStrike" kern="0" cap="none" spc="0" normalizeH="0" baseline="0" noProof="0" dirty="0" smtClean="0">
                  <a:ln w="13500">
                    <a:solidFill>
                      <a:srgbClr val="214195">
                        <a:shade val="2500"/>
                        <a:alpha val="6500"/>
                      </a:srgbClr>
                    </a:solidFill>
                    <a:prstDash val="solid"/>
                  </a:ln>
                  <a:solidFill>
                    <a:srgbClr val="FFFFFF"/>
                  </a:solidFill>
                  <a:effectLst/>
                  <a:uLnTx/>
                  <a:uFillTx/>
                  <a:ea typeface="+mn-ea"/>
                  <a:cs typeface="+mn-cs"/>
                </a:rPr>
              </a:br>
              <a:r>
                <a:rPr kumimoji="0" lang="en-US" sz="1600" b="0" i="0" u="none" strike="noStrike" kern="0" cap="none" spc="0" normalizeH="0" baseline="0" noProof="0" dirty="0" smtClean="0">
                  <a:ln w="13500">
                    <a:solidFill>
                      <a:srgbClr val="214195">
                        <a:shade val="2500"/>
                        <a:alpha val="6500"/>
                      </a:srgbClr>
                    </a:solidFill>
                    <a:prstDash val="solid"/>
                  </a:ln>
                  <a:solidFill>
                    <a:srgbClr val="FFFFFF"/>
                  </a:solidFill>
                  <a:effectLst/>
                  <a:uLnTx/>
                  <a:uFillTx/>
                  <a:ea typeface="+mn-ea"/>
                  <a:cs typeface="+mn-cs"/>
                </a:rPr>
                <a:t>growth</a:t>
              </a:r>
            </a:p>
          </p:txBody>
        </p:sp>
      </p:grpSp>
      <p:grpSp>
        <p:nvGrpSpPr>
          <p:cNvPr id="83" name="Group 82"/>
          <p:cNvGrpSpPr/>
          <p:nvPr/>
        </p:nvGrpSpPr>
        <p:grpSpPr>
          <a:xfrm>
            <a:off x="5365701" y="4125416"/>
            <a:ext cx="1436145" cy="1971704"/>
            <a:chOff x="4631787" y="4143813"/>
            <a:chExt cx="1315062" cy="1805467"/>
          </a:xfrm>
        </p:grpSpPr>
        <p:sp>
          <p:nvSpPr>
            <p:cNvPr id="84" name="AutoShape 2"/>
            <p:cNvSpPr>
              <a:spLocks noChangeArrowheads="1"/>
            </p:cNvSpPr>
            <p:nvPr/>
          </p:nvSpPr>
          <p:spPr bwMode="auto">
            <a:xfrm>
              <a:off x="4631787" y="5010536"/>
              <a:ext cx="1311255" cy="938744"/>
            </a:xfrm>
            <a:prstGeom prst="rect">
              <a:avLst/>
            </a:prstGeom>
            <a:solidFill>
              <a:srgbClr val="00AEEF"/>
            </a:solidFill>
            <a:ln w="19050" cap="flat" cmpd="sng" algn="ctr">
              <a:solidFill>
                <a:srgbClr val="FFFFFF"/>
              </a:solidFill>
              <a:prstDash val="solid"/>
            </a:ln>
            <a:effectLst/>
          </p:spPr>
          <p:txBody>
            <a:bodyPr lIns="36000" tIns="36000" rIns="36000" bIns="36000" anchor="ctr" anchorCtr="0"/>
            <a:lstStyle/>
            <a:p>
              <a:pPr marL="0" marR="0" lvl="0" indent="0" algn="ctr" defTabSz="814388" eaLnBrk="0" fontAlgn="auto" latinLnBrk="0" hangingPunct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TW" sz="1600" b="0" i="0" u="none" strike="noStrike" kern="0" cap="none" spc="0" normalizeH="0" baseline="0" noProof="0" dirty="0" smtClean="0">
                  <a:ln w="13500">
                    <a:solidFill>
                      <a:srgbClr val="214195">
                        <a:shade val="2500"/>
                        <a:alpha val="6500"/>
                      </a:srgbClr>
                    </a:solidFill>
                    <a:prstDash val="solid"/>
                  </a:ln>
                  <a:solidFill>
                    <a:srgbClr val="000000"/>
                  </a:solidFill>
                  <a:effectLst/>
                  <a:uLnTx/>
                  <a:uFillTx/>
                  <a:ea typeface="新細明體" pitchFamily="18" charset="-120"/>
                  <a:cs typeface="+mn-cs"/>
                </a:rPr>
                <a:t>Expands</a:t>
              </a:r>
              <a:br>
                <a:rPr kumimoji="0" lang="en-US" altLang="zh-TW" sz="1600" b="0" i="0" u="none" strike="noStrike" kern="0" cap="none" spc="0" normalizeH="0" baseline="0" noProof="0" dirty="0" smtClean="0">
                  <a:ln w="13500">
                    <a:solidFill>
                      <a:srgbClr val="214195">
                        <a:shade val="2500"/>
                        <a:alpha val="6500"/>
                      </a:srgbClr>
                    </a:solidFill>
                    <a:prstDash val="solid"/>
                  </a:ln>
                  <a:solidFill>
                    <a:srgbClr val="000000"/>
                  </a:solidFill>
                  <a:effectLst/>
                  <a:uLnTx/>
                  <a:uFillTx/>
                  <a:ea typeface="新細明體" pitchFamily="18" charset="-120"/>
                  <a:cs typeface="+mn-cs"/>
                </a:rPr>
              </a:br>
              <a:r>
                <a:rPr kumimoji="0" lang="en-US" altLang="zh-TW" sz="1600" b="0" i="0" u="none" strike="noStrike" kern="0" cap="none" spc="0" normalizeH="0" baseline="0" noProof="0" dirty="0" smtClean="0">
                  <a:ln w="13500">
                    <a:solidFill>
                      <a:srgbClr val="214195">
                        <a:shade val="2500"/>
                        <a:alpha val="6500"/>
                      </a:srgbClr>
                    </a:solidFill>
                    <a:prstDash val="solid"/>
                  </a:ln>
                  <a:solidFill>
                    <a:srgbClr val="000000"/>
                  </a:solidFill>
                  <a:effectLst/>
                  <a:uLnTx/>
                  <a:uFillTx/>
                  <a:ea typeface="新細明體" pitchFamily="18" charset="-120"/>
                  <a:cs typeface="+mn-cs"/>
                </a:rPr>
                <a:t>customer</a:t>
              </a:r>
              <a:br>
                <a:rPr kumimoji="0" lang="en-US" altLang="zh-TW" sz="1600" b="0" i="0" u="none" strike="noStrike" kern="0" cap="none" spc="0" normalizeH="0" baseline="0" noProof="0" dirty="0" smtClean="0">
                  <a:ln w="13500">
                    <a:solidFill>
                      <a:srgbClr val="214195">
                        <a:shade val="2500"/>
                        <a:alpha val="6500"/>
                      </a:srgbClr>
                    </a:solidFill>
                    <a:prstDash val="solid"/>
                  </a:ln>
                  <a:solidFill>
                    <a:srgbClr val="000000"/>
                  </a:solidFill>
                  <a:effectLst/>
                  <a:uLnTx/>
                  <a:uFillTx/>
                  <a:ea typeface="新細明體" pitchFamily="18" charset="-120"/>
                  <a:cs typeface="+mn-cs"/>
                </a:rPr>
              </a:br>
              <a:r>
                <a:rPr kumimoji="0" lang="en-US" altLang="zh-TW" sz="1600" b="0" i="0" u="none" strike="noStrike" kern="0" cap="none" spc="0" normalizeH="0" baseline="0" noProof="0" dirty="0" smtClean="0">
                  <a:ln w="13500">
                    <a:solidFill>
                      <a:srgbClr val="214195">
                        <a:shade val="2500"/>
                        <a:alpha val="6500"/>
                      </a:srgbClr>
                    </a:solidFill>
                    <a:prstDash val="solid"/>
                  </a:ln>
                  <a:solidFill>
                    <a:srgbClr val="000000"/>
                  </a:solidFill>
                  <a:effectLst/>
                  <a:uLnTx/>
                  <a:uFillTx/>
                  <a:ea typeface="新細明體" pitchFamily="18" charset="-120"/>
                  <a:cs typeface="+mn-cs"/>
                </a:rPr>
                <a:t>conversations</a:t>
              </a:r>
            </a:p>
          </p:txBody>
        </p:sp>
        <p:pic>
          <p:nvPicPr>
            <p:cNvPr id="85" name="Picture 5"/>
            <p:cNvPicPr>
              <a:picLocks noChangeAspect="1" noChangeArrowheads="1"/>
            </p:cNvPicPr>
            <p:nvPr/>
          </p:nvPicPr>
          <p:blipFill>
            <a:blip r:embed="rId7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 bwMode="auto">
            <a:xfrm>
              <a:off x="4635594" y="4143813"/>
              <a:ext cx="1311255" cy="825920"/>
            </a:xfrm>
            <a:prstGeom prst="rect">
              <a:avLst/>
            </a:prstGeom>
            <a:noFill/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86" name="Group 85"/>
          <p:cNvGrpSpPr/>
          <p:nvPr/>
        </p:nvGrpSpPr>
        <p:grpSpPr>
          <a:xfrm>
            <a:off x="6915903" y="4125416"/>
            <a:ext cx="1434068" cy="1971704"/>
            <a:chOff x="6051291" y="4143813"/>
            <a:chExt cx="1313160" cy="1805467"/>
          </a:xfrm>
        </p:grpSpPr>
        <p:sp>
          <p:nvSpPr>
            <p:cNvPr id="87" name="AutoShape 5"/>
            <p:cNvSpPr>
              <a:spLocks noChangeArrowheads="1"/>
            </p:cNvSpPr>
            <p:nvPr/>
          </p:nvSpPr>
          <p:spPr bwMode="auto">
            <a:xfrm>
              <a:off x="6051291" y="5010536"/>
              <a:ext cx="1311255" cy="938744"/>
            </a:xfrm>
            <a:prstGeom prst="rect">
              <a:avLst/>
            </a:prstGeom>
            <a:solidFill>
              <a:srgbClr val="5A3996"/>
            </a:solidFill>
            <a:ln w="19050" cap="flat" cmpd="sng" algn="ctr">
              <a:solidFill>
                <a:srgbClr val="FFFFFF"/>
              </a:solidFill>
              <a:prstDash val="solid"/>
            </a:ln>
            <a:effectLst/>
          </p:spPr>
          <p:txBody>
            <a:bodyPr lIns="36000" tIns="36000" rIns="36000" bIns="36000" anchor="ctr" anchorCtr="0"/>
            <a:lstStyle/>
            <a:p>
              <a:pPr marL="0" marR="0" lvl="0" indent="0" algn="ctr" defTabSz="814388" eaLnBrk="0" fontAlgn="auto" latinLnBrk="0" hangingPunct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0" i="0" u="none" strike="noStrike" kern="0" cap="none" spc="0" normalizeH="0" baseline="0" noProof="0" dirty="0" smtClean="0">
                  <a:ln w="13500">
                    <a:solidFill>
                      <a:srgbClr val="214195">
                        <a:shade val="2500"/>
                        <a:alpha val="6500"/>
                      </a:srgbClr>
                    </a:solidFill>
                    <a:prstDash val="solid"/>
                  </a:ln>
                  <a:solidFill>
                    <a:srgbClr val="FFFFFF"/>
                  </a:solidFill>
                  <a:effectLst/>
                  <a:uLnTx/>
                  <a:uFillTx/>
                  <a:ea typeface="+mn-ea"/>
                  <a:cs typeface="+mn-cs"/>
                </a:rPr>
                <a:t>Increases </a:t>
              </a:r>
              <a:br>
                <a:rPr kumimoji="0" lang="en-US" sz="1600" b="0" i="0" u="none" strike="noStrike" kern="0" cap="none" spc="0" normalizeH="0" baseline="0" noProof="0" dirty="0" smtClean="0">
                  <a:ln w="13500">
                    <a:solidFill>
                      <a:srgbClr val="214195">
                        <a:shade val="2500"/>
                        <a:alpha val="6500"/>
                      </a:srgbClr>
                    </a:solidFill>
                    <a:prstDash val="solid"/>
                  </a:ln>
                  <a:solidFill>
                    <a:srgbClr val="FFFFFF"/>
                  </a:solidFill>
                  <a:effectLst/>
                  <a:uLnTx/>
                  <a:uFillTx/>
                  <a:ea typeface="+mn-ea"/>
                  <a:cs typeface="+mn-cs"/>
                </a:rPr>
              </a:br>
              <a:r>
                <a:rPr kumimoji="0" lang="en-US" sz="1600" b="0" i="0" u="none" strike="noStrike" kern="0" cap="none" spc="0" normalizeH="0" baseline="0" noProof="0" dirty="0" smtClean="0">
                  <a:ln w="13500">
                    <a:solidFill>
                      <a:srgbClr val="214195">
                        <a:shade val="2500"/>
                        <a:alpha val="6500"/>
                      </a:srgbClr>
                    </a:solidFill>
                    <a:prstDash val="solid"/>
                  </a:ln>
                  <a:solidFill>
                    <a:srgbClr val="FFFFFF"/>
                  </a:solidFill>
                  <a:effectLst/>
                  <a:uLnTx/>
                  <a:uFillTx/>
                  <a:ea typeface="+mn-ea"/>
                  <a:cs typeface="+mn-cs"/>
                </a:rPr>
                <a:t>account</a:t>
              </a:r>
              <a:br>
                <a:rPr kumimoji="0" lang="en-US" sz="1600" b="0" i="0" u="none" strike="noStrike" kern="0" cap="none" spc="0" normalizeH="0" baseline="0" noProof="0" dirty="0" smtClean="0">
                  <a:ln w="13500">
                    <a:solidFill>
                      <a:srgbClr val="214195">
                        <a:shade val="2500"/>
                        <a:alpha val="6500"/>
                      </a:srgbClr>
                    </a:solidFill>
                    <a:prstDash val="solid"/>
                  </a:ln>
                  <a:solidFill>
                    <a:srgbClr val="FFFFFF"/>
                  </a:solidFill>
                  <a:effectLst/>
                  <a:uLnTx/>
                  <a:uFillTx/>
                  <a:ea typeface="+mn-ea"/>
                  <a:cs typeface="+mn-cs"/>
                </a:rPr>
              </a:br>
              <a:r>
                <a:rPr kumimoji="0" lang="en-US" sz="1600" b="0" i="0" u="none" strike="noStrike" kern="0" cap="none" spc="0" normalizeH="0" baseline="0" noProof="0" dirty="0" smtClean="0">
                  <a:ln w="13500">
                    <a:solidFill>
                      <a:srgbClr val="214195">
                        <a:shade val="2500"/>
                        <a:alpha val="6500"/>
                      </a:srgbClr>
                    </a:solidFill>
                    <a:prstDash val="solid"/>
                  </a:ln>
                  <a:solidFill>
                    <a:srgbClr val="FFFFFF"/>
                  </a:solidFill>
                  <a:effectLst/>
                  <a:uLnTx/>
                  <a:uFillTx/>
                  <a:ea typeface="+mn-ea"/>
                  <a:cs typeface="+mn-cs"/>
                </a:rPr>
                <a:t>control</a:t>
              </a:r>
            </a:p>
          </p:txBody>
        </p:sp>
        <p:pic>
          <p:nvPicPr>
            <p:cNvPr id="88" name="Picture 5"/>
            <p:cNvPicPr>
              <a:picLocks noChangeAspect="1" noChangeArrowheads="1"/>
            </p:cNvPicPr>
            <p:nvPr/>
          </p:nvPicPr>
          <p:blipFill>
            <a:blip r:embed="rId8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 bwMode="auto">
            <a:xfrm>
              <a:off x="6053196" y="4143813"/>
              <a:ext cx="1311255" cy="825920"/>
            </a:xfrm>
            <a:prstGeom prst="rect">
              <a:avLst/>
            </a:prstGeom>
            <a:noFill/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4132505034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42" presetClass="entr" presetSubtype="0" fill="hold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Accelerate – fast facts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80117339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 smtClean="0"/>
              <a:t>Target audience and market positioning</a:t>
            </a:r>
            <a:endParaRPr lang="en-GB" dirty="0"/>
          </a:p>
        </p:txBody>
      </p:sp>
      <p:grpSp>
        <p:nvGrpSpPr>
          <p:cNvPr id="10" name="Group 9"/>
          <p:cNvGrpSpPr/>
          <p:nvPr/>
        </p:nvGrpSpPr>
        <p:grpSpPr>
          <a:xfrm>
            <a:off x="1768475" y="1484784"/>
            <a:ext cx="8540750" cy="2055588"/>
            <a:chOff x="244475" y="1484784"/>
            <a:chExt cx="8540750" cy="2055588"/>
          </a:xfrm>
        </p:grpSpPr>
        <p:sp>
          <p:nvSpPr>
            <p:cNvPr id="5" name="Rectangle 4"/>
            <p:cNvSpPr/>
            <p:nvPr/>
          </p:nvSpPr>
          <p:spPr>
            <a:xfrm>
              <a:off x="244475" y="1484784"/>
              <a:ext cx="2023269" cy="2055588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44000" rIns="144000" rtlCol="0" anchor="ctr"/>
            <a:lstStyle/>
            <a:p>
              <a:r>
                <a:rPr lang="en-GB" sz="2400" spc="50" dirty="0">
                  <a:ln w="13500">
                    <a:solidFill>
                      <a:schemeClr val="accent1">
                        <a:shade val="2500"/>
                        <a:alpha val="6500"/>
                      </a:schemeClr>
                    </a:solidFill>
                    <a:prstDash val="solid"/>
                  </a:ln>
                  <a:solidFill>
                    <a:schemeClr val="accent1">
                      <a:tint val="3000"/>
                      <a:alpha val="95000"/>
                    </a:schemeClr>
                  </a:solidFill>
                </a:rPr>
                <a:t>Target audience </a:t>
              </a:r>
            </a:p>
          </p:txBody>
        </p:sp>
        <p:sp>
          <p:nvSpPr>
            <p:cNvPr id="8" name="Rectangle 7"/>
            <p:cNvSpPr/>
            <p:nvPr/>
          </p:nvSpPr>
          <p:spPr>
            <a:xfrm>
              <a:off x="2411760" y="1484784"/>
              <a:ext cx="6373465" cy="2055588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44000" rIns="144000" rtlCol="0" anchor="ctr"/>
            <a:lstStyle/>
            <a:p>
              <a:pPr>
                <a:spcBef>
                  <a:spcPts val="1200"/>
                </a:spcBef>
              </a:pPr>
              <a:r>
                <a:rPr lang="en-GB" sz="2400" dirty="0" smtClean="0">
                  <a:solidFill>
                    <a:schemeClr val="accent1"/>
                  </a:solidFill>
                  <a:cs typeface="Arial" pitchFamily="34" charset="0"/>
                </a:rPr>
                <a:t>Mid-size </a:t>
              </a:r>
              <a:r>
                <a:rPr lang="en-GB" sz="2400" dirty="0">
                  <a:solidFill>
                    <a:schemeClr val="accent1"/>
                  </a:solidFill>
                  <a:cs typeface="Arial" pitchFamily="34" charset="0"/>
                </a:rPr>
                <a:t>businesses</a:t>
              </a:r>
              <a:br>
                <a:rPr lang="en-GB" sz="2400" dirty="0">
                  <a:solidFill>
                    <a:schemeClr val="accent1"/>
                  </a:solidFill>
                  <a:cs typeface="Arial" pitchFamily="34" charset="0"/>
                </a:rPr>
              </a:br>
              <a:r>
                <a:rPr lang="en-GB" sz="2400" dirty="0">
                  <a:solidFill>
                    <a:schemeClr val="accent1"/>
                  </a:solidFill>
                  <a:cs typeface="Arial" pitchFamily="34" charset="0"/>
                </a:rPr>
                <a:t>(</a:t>
              </a:r>
              <a:r>
                <a:rPr lang="en-GB" sz="2400" dirty="0" smtClean="0">
                  <a:solidFill>
                    <a:schemeClr val="accent1"/>
                  </a:solidFill>
                  <a:cs typeface="Arial" pitchFamily="34" charset="0"/>
                </a:rPr>
                <a:t>in </a:t>
              </a:r>
              <a:r>
                <a:rPr lang="en-GB" sz="2400" dirty="0">
                  <a:solidFill>
                    <a:schemeClr val="accent1"/>
                  </a:solidFill>
                  <a:cs typeface="Arial" pitchFamily="34" charset="0"/>
                </a:rPr>
                <a:t>France, Germany, Ireland, Israel, Italy, Netherlands, Portugal, Spain, Switzerland and South </a:t>
              </a:r>
              <a:r>
                <a:rPr lang="en-GB" sz="2400" dirty="0" smtClean="0">
                  <a:solidFill>
                    <a:schemeClr val="accent1"/>
                  </a:solidFill>
                  <a:cs typeface="Arial" pitchFamily="34" charset="0"/>
                </a:rPr>
                <a:t>Africa, UAE and </a:t>
              </a:r>
              <a:r>
                <a:rPr lang="en-GB" sz="2400" dirty="0">
                  <a:solidFill>
                    <a:schemeClr val="accent1"/>
                  </a:solidFill>
                  <a:cs typeface="Arial" pitchFamily="34" charset="0"/>
                </a:rPr>
                <a:t>UK)</a:t>
              </a:r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1768475" y="3821684"/>
            <a:ext cx="8540750" cy="2055588"/>
            <a:chOff x="244475" y="3821684"/>
            <a:chExt cx="8540750" cy="2055588"/>
          </a:xfrm>
        </p:grpSpPr>
        <p:sp>
          <p:nvSpPr>
            <p:cNvPr id="6" name="Rectangle 5"/>
            <p:cNvSpPr/>
            <p:nvPr/>
          </p:nvSpPr>
          <p:spPr>
            <a:xfrm>
              <a:off x="244475" y="3821684"/>
              <a:ext cx="2023269" cy="2055588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44000" rIns="144000" rtlCol="0" anchor="ctr"/>
            <a:lstStyle/>
            <a:p>
              <a:r>
                <a:rPr lang="en-GB" sz="2400" spc="50" dirty="0">
                  <a:ln w="13500">
                    <a:solidFill>
                      <a:schemeClr val="accent1">
                        <a:shade val="2500"/>
                        <a:alpha val="6500"/>
                      </a:schemeClr>
                    </a:solidFill>
                    <a:prstDash val="solid"/>
                  </a:ln>
                  <a:solidFill>
                    <a:schemeClr val="accent1">
                      <a:tint val="3000"/>
                      <a:alpha val="95000"/>
                    </a:schemeClr>
                  </a:solidFill>
                </a:rPr>
                <a:t>Positioning</a:t>
              </a:r>
            </a:p>
          </p:txBody>
        </p:sp>
        <p:sp>
          <p:nvSpPr>
            <p:cNvPr id="9" name="Rectangle 8"/>
            <p:cNvSpPr/>
            <p:nvPr/>
          </p:nvSpPr>
          <p:spPr>
            <a:xfrm>
              <a:off x="2411760" y="3821684"/>
              <a:ext cx="6373465" cy="2055588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44000" rIns="144000" rtlCol="0" anchor="ctr"/>
            <a:lstStyle/>
            <a:p>
              <a:pPr>
                <a:spcBef>
                  <a:spcPts val="1200"/>
                </a:spcBef>
              </a:pPr>
              <a:r>
                <a:rPr lang="en-GB" sz="2400" dirty="0" smtClean="0">
                  <a:solidFill>
                    <a:schemeClr val="accent1"/>
                  </a:solidFill>
                </a:rPr>
                <a:t>Complementary </a:t>
              </a:r>
              <a:r>
                <a:rPr lang="en-GB" sz="2400" dirty="0">
                  <a:solidFill>
                    <a:schemeClr val="accent1"/>
                  </a:solidFill>
                </a:rPr>
                <a:t>to </a:t>
              </a:r>
              <a:r>
                <a:rPr lang="en-GB" sz="2400" b="1" dirty="0">
                  <a:solidFill>
                    <a:schemeClr val="accent1"/>
                  </a:solidFill>
                </a:rPr>
                <a:t>easy</a:t>
              </a:r>
              <a:r>
                <a:rPr lang="en-GB" sz="2400" dirty="0">
                  <a:solidFill>
                    <a:schemeClr val="accent1"/>
                  </a:solidFill>
                </a:rPr>
                <a:t>lease </a:t>
              </a:r>
              <a:br>
                <a:rPr lang="en-GB" sz="2400" dirty="0">
                  <a:solidFill>
                    <a:schemeClr val="accent1"/>
                  </a:solidFill>
                </a:rPr>
              </a:br>
              <a:r>
                <a:rPr lang="en-GB" sz="2400" dirty="0">
                  <a:solidFill>
                    <a:schemeClr val="accent1"/>
                  </a:solidFill>
                </a:rPr>
                <a:t>(deals between $250,000 - $1million)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975280131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type="body" sz="quarter" idx="10"/>
          </p:nvPr>
        </p:nvSpPr>
        <p:spPr>
          <a:xfrm>
            <a:off x="327275" y="1086085"/>
            <a:ext cx="11443668" cy="4354712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  <a:spcBef>
                <a:spcPts val="600"/>
              </a:spcBef>
            </a:pPr>
            <a:r>
              <a:rPr lang="en-GB" sz="2400" dirty="0"/>
              <a:t>Fair market value end of lease </a:t>
            </a:r>
            <a:r>
              <a:rPr lang="en-GB" sz="2400" dirty="0" smtClean="0"/>
              <a:t>option</a:t>
            </a:r>
          </a:p>
          <a:p>
            <a:pPr>
              <a:lnSpc>
                <a:spcPct val="100000"/>
              </a:lnSpc>
              <a:spcBef>
                <a:spcPts val="600"/>
              </a:spcBef>
            </a:pPr>
            <a:r>
              <a:rPr lang="en-GB" sz="2400" dirty="0" smtClean="0"/>
              <a:t>Offer it as part of a total  solution</a:t>
            </a:r>
            <a:endParaRPr lang="en-GB" sz="2400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 smtClean="0"/>
              <a:t>Accelerate program requirements</a:t>
            </a:r>
            <a:endParaRPr lang="en-GB" dirty="0"/>
          </a:p>
        </p:txBody>
      </p:sp>
      <p:grpSp>
        <p:nvGrpSpPr>
          <p:cNvPr id="42" name="Group 41"/>
          <p:cNvGrpSpPr/>
          <p:nvPr/>
        </p:nvGrpSpPr>
        <p:grpSpPr>
          <a:xfrm>
            <a:off x="1271464" y="2115547"/>
            <a:ext cx="5227762" cy="456832"/>
            <a:chOff x="366712" y="2115547"/>
            <a:chExt cx="4176465" cy="456832"/>
          </a:xfrm>
        </p:grpSpPr>
        <p:sp>
          <p:nvSpPr>
            <p:cNvPr id="7" name="Rectangle 6"/>
            <p:cNvSpPr/>
            <p:nvPr/>
          </p:nvSpPr>
          <p:spPr>
            <a:xfrm>
              <a:off x="366712" y="2115547"/>
              <a:ext cx="2117056" cy="456832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1600" dirty="0"/>
                <a:t>Initial Term</a:t>
              </a:r>
              <a:endParaRPr lang="en-GB" sz="1600" dirty="0"/>
            </a:p>
          </p:txBody>
        </p:sp>
        <p:sp>
          <p:nvSpPr>
            <p:cNvPr id="8" name="Rectangle 7"/>
            <p:cNvSpPr/>
            <p:nvPr/>
          </p:nvSpPr>
          <p:spPr>
            <a:xfrm>
              <a:off x="2526384" y="2115547"/>
              <a:ext cx="2016793" cy="456832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1600" dirty="0">
                  <a:solidFill>
                    <a:schemeClr val="accent1"/>
                  </a:solidFill>
                </a:rPr>
                <a:t>36 months</a:t>
              </a:r>
              <a:endParaRPr lang="en-GB" sz="1600" dirty="0">
                <a:solidFill>
                  <a:schemeClr val="accent1"/>
                </a:solidFill>
              </a:endParaRPr>
            </a:p>
          </p:txBody>
        </p:sp>
      </p:grpSp>
      <p:grpSp>
        <p:nvGrpSpPr>
          <p:cNvPr id="43" name="Group 42"/>
          <p:cNvGrpSpPr/>
          <p:nvPr/>
        </p:nvGrpSpPr>
        <p:grpSpPr>
          <a:xfrm>
            <a:off x="1271464" y="2738370"/>
            <a:ext cx="5227762" cy="456832"/>
            <a:chOff x="366712" y="2738370"/>
            <a:chExt cx="4176465" cy="456832"/>
          </a:xfrm>
        </p:grpSpPr>
        <p:sp>
          <p:nvSpPr>
            <p:cNvPr id="11" name="Rectangle 10"/>
            <p:cNvSpPr/>
            <p:nvPr/>
          </p:nvSpPr>
          <p:spPr>
            <a:xfrm>
              <a:off x="366712" y="2738370"/>
              <a:ext cx="2117056" cy="456832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1600" dirty="0"/>
                <a:t>Minimum solution size</a:t>
              </a:r>
              <a:endParaRPr lang="en-GB" sz="1600" dirty="0"/>
            </a:p>
          </p:txBody>
        </p:sp>
        <p:sp>
          <p:nvSpPr>
            <p:cNvPr id="12" name="Rectangle 11"/>
            <p:cNvSpPr/>
            <p:nvPr/>
          </p:nvSpPr>
          <p:spPr>
            <a:xfrm>
              <a:off x="2526384" y="2738370"/>
              <a:ext cx="2016793" cy="456832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1600" dirty="0">
                  <a:solidFill>
                    <a:schemeClr val="accent1"/>
                  </a:solidFill>
                </a:rPr>
                <a:t>$250,000</a:t>
              </a:r>
              <a:endParaRPr lang="en-GB" sz="1600" dirty="0">
                <a:solidFill>
                  <a:schemeClr val="accent1"/>
                </a:solidFill>
              </a:endParaRPr>
            </a:p>
          </p:txBody>
        </p:sp>
      </p:grpSp>
      <p:grpSp>
        <p:nvGrpSpPr>
          <p:cNvPr id="44" name="Group 43"/>
          <p:cNvGrpSpPr/>
          <p:nvPr/>
        </p:nvGrpSpPr>
        <p:grpSpPr>
          <a:xfrm>
            <a:off x="1271464" y="3361193"/>
            <a:ext cx="5227762" cy="456832"/>
            <a:chOff x="366712" y="3361193"/>
            <a:chExt cx="4176465" cy="456832"/>
          </a:xfrm>
        </p:grpSpPr>
        <p:sp>
          <p:nvSpPr>
            <p:cNvPr id="14" name="Rectangle 13"/>
            <p:cNvSpPr/>
            <p:nvPr/>
          </p:nvSpPr>
          <p:spPr>
            <a:xfrm>
              <a:off x="366712" y="3361193"/>
              <a:ext cx="2117056" cy="456832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1600" dirty="0"/>
                <a:t>Maximum solution size</a:t>
              </a:r>
              <a:endParaRPr lang="en-GB" sz="1600" dirty="0"/>
            </a:p>
          </p:txBody>
        </p:sp>
        <p:sp>
          <p:nvSpPr>
            <p:cNvPr id="15" name="Rectangle 14"/>
            <p:cNvSpPr/>
            <p:nvPr/>
          </p:nvSpPr>
          <p:spPr>
            <a:xfrm>
              <a:off x="2526384" y="3361193"/>
              <a:ext cx="2016793" cy="456832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1600" dirty="0">
                  <a:solidFill>
                    <a:schemeClr val="accent1"/>
                  </a:solidFill>
                </a:rPr>
                <a:t>$1,000,000</a:t>
              </a:r>
              <a:endParaRPr lang="en-GB" sz="1600" dirty="0">
                <a:solidFill>
                  <a:schemeClr val="accent1"/>
                </a:solidFill>
              </a:endParaRPr>
            </a:p>
          </p:txBody>
        </p:sp>
      </p:grpSp>
      <p:grpSp>
        <p:nvGrpSpPr>
          <p:cNvPr id="45" name="Group 44"/>
          <p:cNvGrpSpPr/>
          <p:nvPr/>
        </p:nvGrpSpPr>
        <p:grpSpPr>
          <a:xfrm>
            <a:off x="1271464" y="3984017"/>
            <a:ext cx="5227762" cy="456832"/>
            <a:chOff x="366712" y="3984017"/>
            <a:chExt cx="4176465" cy="456832"/>
          </a:xfrm>
        </p:grpSpPr>
        <p:sp>
          <p:nvSpPr>
            <p:cNvPr id="17" name="Rectangle 16"/>
            <p:cNvSpPr/>
            <p:nvPr/>
          </p:nvSpPr>
          <p:spPr>
            <a:xfrm>
              <a:off x="366712" y="3984017"/>
              <a:ext cx="2117056" cy="456832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1600" dirty="0"/>
                <a:t>Minimum Cisco solution required</a:t>
              </a:r>
              <a:endParaRPr lang="en-GB" sz="1600" dirty="0"/>
            </a:p>
          </p:txBody>
        </p:sp>
        <p:sp>
          <p:nvSpPr>
            <p:cNvPr id="18" name="Rectangle 17"/>
            <p:cNvSpPr/>
            <p:nvPr/>
          </p:nvSpPr>
          <p:spPr>
            <a:xfrm>
              <a:off x="2526384" y="3984017"/>
              <a:ext cx="2016793" cy="456832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1600" dirty="0">
                  <a:solidFill>
                    <a:schemeClr val="accent1"/>
                  </a:solidFill>
                </a:rPr>
                <a:t>70%</a:t>
              </a:r>
              <a:endParaRPr lang="en-GB" sz="1600" dirty="0">
                <a:solidFill>
                  <a:schemeClr val="accent1"/>
                </a:solidFill>
              </a:endParaRPr>
            </a:p>
          </p:txBody>
        </p:sp>
      </p:grpSp>
      <p:grpSp>
        <p:nvGrpSpPr>
          <p:cNvPr id="46" name="Group 45"/>
          <p:cNvGrpSpPr/>
          <p:nvPr/>
        </p:nvGrpSpPr>
        <p:grpSpPr>
          <a:xfrm>
            <a:off x="1271464" y="4606840"/>
            <a:ext cx="5227762" cy="456832"/>
            <a:chOff x="366712" y="4606840"/>
            <a:chExt cx="4176465" cy="456832"/>
          </a:xfrm>
        </p:grpSpPr>
        <p:sp>
          <p:nvSpPr>
            <p:cNvPr id="20" name="Rectangle 19"/>
            <p:cNvSpPr/>
            <p:nvPr/>
          </p:nvSpPr>
          <p:spPr>
            <a:xfrm>
              <a:off x="366712" y="4606840"/>
              <a:ext cx="2117056" cy="456832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1600" dirty="0"/>
                <a:t>Maximum non-Cisco solution</a:t>
              </a:r>
              <a:endParaRPr lang="en-GB" sz="1600" dirty="0"/>
            </a:p>
          </p:txBody>
        </p:sp>
        <p:sp>
          <p:nvSpPr>
            <p:cNvPr id="21" name="Rectangle 20"/>
            <p:cNvSpPr/>
            <p:nvPr/>
          </p:nvSpPr>
          <p:spPr>
            <a:xfrm>
              <a:off x="2526384" y="4606840"/>
              <a:ext cx="2016793" cy="456832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1600" dirty="0">
                  <a:solidFill>
                    <a:schemeClr val="accent1"/>
                  </a:solidFill>
                </a:rPr>
                <a:t>30%</a:t>
              </a:r>
              <a:endParaRPr lang="en-GB" sz="1600" dirty="0">
                <a:solidFill>
                  <a:schemeClr val="accent1"/>
                </a:solidFill>
              </a:endParaRPr>
            </a:p>
          </p:txBody>
        </p:sp>
      </p:grpSp>
      <p:grpSp>
        <p:nvGrpSpPr>
          <p:cNvPr id="47" name="Group 46"/>
          <p:cNvGrpSpPr/>
          <p:nvPr/>
        </p:nvGrpSpPr>
        <p:grpSpPr>
          <a:xfrm>
            <a:off x="1271464" y="5229663"/>
            <a:ext cx="5227762" cy="456832"/>
            <a:chOff x="366712" y="5229663"/>
            <a:chExt cx="4176465" cy="456832"/>
          </a:xfrm>
        </p:grpSpPr>
        <p:sp>
          <p:nvSpPr>
            <p:cNvPr id="23" name="Rectangle 22"/>
            <p:cNvSpPr/>
            <p:nvPr/>
          </p:nvSpPr>
          <p:spPr>
            <a:xfrm>
              <a:off x="366712" y="5229663"/>
              <a:ext cx="2117056" cy="456832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1600" dirty="0"/>
                <a:t>Minimum Cisco hardware component</a:t>
              </a:r>
              <a:endParaRPr lang="en-GB" sz="1600" dirty="0"/>
            </a:p>
          </p:txBody>
        </p:sp>
        <p:sp>
          <p:nvSpPr>
            <p:cNvPr id="24" name="Rectangle 23"/>
            <p:cNvSpPr/>
            <p:nvPr/>
          </p:nvSpPr>
          <p:spPr>
            <a:xfrm>
              <a:off x="2526384" y="5229663"/>
              <a:ext cx="2016793" cy="456832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1600" dirty="0">
                  <a:solidFill>
                    <a:schemeClr val="accent1"/>
                  </a:solidFill>
                </a:rPr>
                <a:t>50%</a:t>
              </a:r>
              <a:endParaRPr lang="en-GB" sz="1600" dirty="0">
                <a:solidFill>
                  <a:schemeClr val="accent1"/>
                </a:solidFill>
              </a:endParaRPr>
            </a:p>
          </p:txBody>
        </p:sp>
      </p:grpSp>
      <p:grpSp>
        <p:nvGrpSpPr>
          <p:cNvPr id="48" name="Group 47"/>
          <p:cNvGrpSpPr/>
          <p:nvPr/>
        </p:nvGrpSpPr>
        <p:grpSpPr>
          <a:xfrm>
            <a:off x="1271464" y="5852488"/>
            <a:ext cx="5227762" cy="456832"/>
            <a:chOff x="366712" y="5852488"/>
            <a:chExt cx="4176465" cy="456832"/>
          </a:xfrm>
        </p:grpSpPr>
        <p:sp>
          <p:nvSpPr>
            <p:cNvPr id="26" name="Rectangle 25"/>
            <p:cNvSpPr/>
            <p:nvPr/>
          </p:nvSpPr>
          <p:spPr>
            <a:xfrm>
              <a:off x="366712" y="5852488"/>
              <a:ext cx="2117056" cy="456832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1600" dirty="0"/>
                <a:t>Products</a:t>
              </a:r>
              <a:endParaRPr lang="en-GB" sz="1600" dirty="0"/>
            </a:p>
          </p:txBody>
        </p:sp>
        <p:sp>
          <p:nvSpPr>
            <p:cNvPr id="27" name="Rectangle 26"/>
            <p:cNvSpPr/>
            <p:nvPr/>
          </p:nvSpPr>
          <p:spPr>
            <a:xfrm>
              <a:off x="2526384" y="5852488"/>
              <a:ext cx="2016793" cy="456832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1600" dirty="0">
                  <a:solidFill>
                    <a:schemeClr val="accent1"/>
                  </a:solidFill>
                </a:rPr>
                <a:t>All Cisco solutions</a:t>
              </a:r>
              <a:endParaRPr lang="en-GB" sz="1600" dirty="0">
                <a:solidFill>
                  <a:schemeClr val="accent1"/>
                </a:solidFill>
              </a:endParaRPr>
            </a:p>
          </p:txBody>
        </p:sp>
      </p:grpSp>
      <p:grpSp>
        <p:nvGrpSpPr>
          <p:cNvPr id="41" name="Group 40"/>
          <p:cNvGrpSpPr/>
          <p:nvPr/>
        </p:nvGrpSpPr>
        <p:grpSpPr>
          <a:xfrm>
            <a:off x="6672064" y="2115547"/>
            <a:ext cx="4102569" cy="4193773"/>
            <a:chOff x="4679482" y="2115547"/>
            <a:chExt cx="4102569" cy="3360596"/>
          </a:xfrm>
        </p:grpSpPr>
        <p:sp>
          <p:nvSpPr>
            <p:cNvPr id="29" name="Rectangle 28"/>
            <p:cNvSpPr/>
            <p:nvPr/>
          </p:nvSpPr>
          <p:spPr>
            <a:xfrm>
              <a:off x="4679482" y="2115547"/>
              <a:ext cx="1297111" cy="3360596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1600" dirty="0"/>
                <a:t>Terms and conditions</a:t>
              </a:r>
              <a:endParaRPr lang="en-GB" sz="1600" dirty="0"/>
            </a:p>
          </p:txBody>
        </p:sp>
        <p:sp>
          <p:nvSpPr>
            <p:cNvPr id="30" name="Rectangle 29"/>
            <p:cNvSpPr/>
            <p:nvPr/>
          </p:nvSpPr>
          <p:spPr>
            <a:xfrm>
              <a:off x="6042581" y="2115547"/>
              <a:ext cx="2739470" cy="3360596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>
                <a:tabLst>
                  <a:tab pos="4572000" algn="l"/>
                </a:tabLst>
              </a:pPr>
              <a:r>
                <a:rPr lang="en-US" sz="1600" dirty="0">
                  <a:solidFill>
                    <a:schemeClr val="accent1"/>
                  </a:solidFill>
                </a:rPr>
                <a:t>Subject to credit approval and customer acceptance of Cisco Capital documentation.</a:t>
              </a:r>
            </a:p>
            <a:p>
              <a:pPr>
                <a:tabLst>
                  <a:tab pos="4572000" algn="l"/>
                </a:tabLst>
              </a:pPr>
              <a:endParaRPr lang="en-US" sz="1600" dirty="0">
                <a:solidFill>
                  <a:schemeClr val="accent1"/>
                </a:solidFill>
              </a:endParaRPr>
            </a:p>
            <a:p>
              <a:pPr>
                <a:tabLst>
                  <a:tab pos="4572000" algn="l"/>
                </a:tabLst>
              </a:pPr>
              <a:r>
                <a:rPr lang="en-US" sz="1600" dirty="0">
                  <a:solidFill>
                    <a:schemeClr val="accent1"/>
                  </a:solidFill>
                </a:rPr>
                <a:t>Available in certain countries </a:t>
              </a:r>
              <a:r>
                <a:rPr lang="en-US" sz="1600" dirty="0" smtClean="0">
                  <a:solidFill>
                    <a:schemeClr val="accent1"/>
                  </a:solidFill>
                </a:rPr>
                <a:t>only</a:t>
              </a:r>
              <a:endParaRPr lang="en-US" sz="1600" dirty="0">
                <a:solidFill>
                  <a:schemeClr val="accent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62656587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ciscocapFeb14">
  <a:themeElements>
    <a:clrScheme name="Cisco_Capital_2013_colour_palette">
      <a:dk1>
        <a:srgbClr val="224095"/>
      </a:dk1>
      <a:lt1>
        <a:srgbClr val="FFFFFF"/>
      </a:lt1>
      <a:dk2>
        <a:srgbClr val="00AEEF"/>
      </a:dk2>
      <a:lt2>
        <a:srgbClr val="FFFFFF"/>
      </a:lt2>
      <a:accent1>
        <a:srgbClr val="214195"/>
      </a:accent1>
      <a:accent2>
        <a:srgbClr val="00AEEF"/>
      </a:accent2>
      <a:accent3>
        <a:srgbClr val="1AA94B"/>
      </a:accent3>
      <a:accent4>
        <a:srgbClr val="2D763A"/>
      </a:accent4>
      <a:accent5>
        <a:srgbClr val="C9DB2B"/>
      </a:accent5>
      <a:accent6>
        <a:srgbClr val="5A3996"/>
      </a:accent6>
      <a:hlink>
        <a:srgbClr val="00AEEF"/>
      </a:hlink>
      <a:folHlink>
        <a:srgbClr val="7F7F7F"/>
      </a:folHlink>
    </a:clrScheme>
    <a:fontScheme name="Cisco 2010_Aria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6"/>
        </a:solidFill>
        <a:ln>
          <a:noFill/>
        </a:ln>
        <a:effectLst>
          <a:outerShdw blurRad="76200" dist="50800" dir="5400000" algn="ctr" rotWithShape="0">
            <a:srgbClr val="000000">
              <a:alpha val="27000"/>
            </a:srgbClr>
          </a:outerShdw>
        </a:effectLst>
      </a:spPr>
      <a:bodyPr rtlCol="0" anchor="ctr"/>
      <a:lstStyle>
        <a:defPPr algn="ctr">
          <a:defRPr dirty="0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6042</TotalTime>
  <Words>877</Words>
  <Application>Microsoft Office PowerPoint</Application>
  <PresentationFormat>Widescreen</PresentationFormat>
  <Paragraphs>143</Paragraphs>
  <Slides>16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7" baseType="lpstr">
      <vt:lpstr>MS Mincho</vt:lpstr>
      <vt:lpstr>ＭＳ Ｐゴシック</vt:lpstr>
      <vt:lpstr>新細明體</vt:lpstr>
      <vt:lpstr>Arial</vt:lpstr>
      <vt:lpstr>Calibri</vt:lpstr>
      <vt:lpstr>CiscoSans</vt:lpstr>
      <vt:lpstr>CiscoSans ExtraLight</vt:lpstr>
      <vt:lpstr>CiscoSans Thin</vt:lpstr>
      <vt:lpstr>Times New Roman</vt:lpstr>
      <vt:lpstr>Wingdings</vt:lpstr>
      <vt:lpstr>ciscocapFeb14</vt:lpstr>
      <vt:lpstr>Speed up sales with Accelerate from Cisco Capital</vt:lpstr>
      <vt:lpstr>Agenda</vt:lpstr>
      <vt:lpstr>Understanding the power of financing</vt:lpstr>
      <vt:lpstr>What are customers are looking for?</vt:lpstr>
      <vt:lpstr>Financing as your strategic sales enabler</vt:lpstr>
      <vt:lpstr>PowerPoint Presentation</vt:lpstr>
      <vt:lpstr>Accelerate – fast facts</vt:lpstr>
      <vt:lpstr>Target audience and market positioning</vt:lpstr>
      <vt:lpstr>Accelerate program requirements</vt:lpstr>
      <vt:lpstr>Accelerate positioning </vt:lpstr>
      <vt:lpstr>Accelerate - benefits</vt:lpstr>
      <vt:lpstr>Generating faster sales</vt:lpstr>
      <vt:lpstr>Accelerating technology adoption – end of lease options</vt:lpstr>
      <vt:lpstr>Get started now!</vt:lpstr>
      <vt:lpstr>Fast steps to staying one step ahead</vt:lpstr>
      <vt:lpstr>PowerPoint Presentation</vt:lpstr>
    </vt:vector>
  </TitlesOfParts>
  <Company>Cisco Systems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Speed up sales with Accelerate from Cisco Capital</dc:title>
  <dc:creator>Alpa Mehta (alpmehta)</dc:creator>
  <cp:lastModifiedBy>Nonie Hyde (nhyde)</cp:lastModifiedBy>
  <cp:revision>91</cp:revision>
  <dcterms:created xsi:type="dcterms:W3CDTF">2013-11-15T16:23:43Z</dcterms:created>
  <dcterms:modified xsi:type="dcterms:W3CDTF">2015-09-17T10:19:39Z</dcterms:modified>
</cp:coreProperties>
</file>