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5" r:id="rId3"/>
    <p:sldId id="257" r:id="rId4"/>
    <p:sldId id="266" r:id="rId5"/>
    <p:sldId id="259" r:id="rId6"/>
    <p:sldId id="261" r:id="rId7"/>
    <p:sldId id="264" r:id="rId8"/>
    <p:sldId id="262" r:id="rId9"/>
    <p:sldId id="263" r:id="rId10"/>
  </p:sldIdLst>
  <p:sldSz cx="9144000" cy="6858000" type="screen4x3"/>
  <p:notesSz cx="6805613" cy="9944100"/>
  <p:custDataLst>
    <p:tags r:id="rId13"/>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8">
          <p15:clr>
            <a:srgbClr val="A4A3A4"/>
          </p15:clr>
        </p15:guide>
        <p15:guide id="2" orient="horz" pos="4150">
          <p15:clr>
            <a:srgbClr val="A4A3A4"/>
          </p15:clr>
        </p15:guide>
        <p15:guide id="3" orient="horz">
          <p15:clr>
            <a:srgbClr val="A4A3A4"/>
          </p15:clr>
        </p15:guide>
        <p15:guide id="4" pos="5519">
          <p15:clr>
            <a:srgbClr val="A4A3A4"/>
          </p15:clr>
        </p15:guide>
        <p15:guide id="5" pos="297">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A5B1"/>
    <a:srgbClr val="95C7DE"/>
    <a:srgbClr val="7F7F7F"/>
    <a:srgbClr val="999999"/>
    <a:srgbClr val="616265"/>
    <a:srgbClr val="FDFEFE"/>
    <a:srgbClr val="FEFFFE"/>
    <a:srgbClr val="FFFEFE"/>
    <a:srgbClr val="FFFFFE"/>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3" autoAdjust="0"/>
    <p:restoredTop sz="96136" autoAdjust="0"/>
  </p:normalViewPr>
  <p:slideViewPr>
    <p:cSldViewPr snapToGrid="0">
      <p:cViewPr varScale="1">
        <p:scale>
          <a:sx n="78" d="100"/>
          <a:sy n="78" d="100"/>
        </p:scale>
        <p:origin x="1578" y="84"/>
      </p:cViewPr>
      <p:guideLst>
        <p:guide orient="horz" pos="1848"/>
        <p:guide orient="horz" pos="4150"/>
        <p:guide orient="horz"/>
        <p:guide pos="5519"/>
        <p:guide pos="297"/>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91" d="100"/>
          <a:sy n="91" d="100"/>
        </p:scale>
        <p:origin x="-1974" y="-114"/>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7" name="Rectangle 5"/>
          <p:cNvSpPr>
            <a:spLocks noGrp="1" noChangeArrowheads="1"/>
          </p:cNvSpPr>
          <p:nvPr>
            <p:ph type="sldNum" sz="quarter" idx="3"/>
          </p:nvPr>
        </p:nvSpPr>
        <p:spPr bwMode="auto">
          <a:xfrm>
            <a:off x="5695223" y="9491782"/>
            <a:ext cx="655107" cy="33319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000"/>
            </a:lvl1pPr>
          </a:lstStyle>
          <a:p>
            <a:pPr>
              <a:defRPr/>
            </a:pPr>
            <a:fld id="{2792DA9F-74B0-40AE-BFA4-5566EEEA6A07}" type="slidenum">
              <a:rPr lang="en-US" smtClean="0">
                <a:solidFill>
                  <a:schemeClr val="bg2"/>
                </a:solidFill>
              </a:rPr>
              <a:pPr>
                <a:defRPr/>
              </a:pPr>
              <a:t>‹#›</a:t>
            </a:fld>
            <a:endParaRPr lang="en-US" dirty="0">
              <a:solidFill>
                <a:schemeClr val="bg2"/>
              </a:solidFill>
            </a:endParaRPr>
          </a:p>
        </p:txBody>
      </p:sp>
      <p:sp>
        <p:nvSpPr>
          <p:cNvPr id="192527" name="Text Box 15"/>
          <p:cNvSpPr txBox="1">
            <a:spLocks noChangeArrowheads="1"/>
          </p:cNvSpPr>
          <p:nvPr/>
        </p:nvSpPr>
        <p:spPr bwMode="auto">
          <a:xfrm>
            <a:off x="529326" y="9612630"/>
            <a:ext cx="2035814" cy="153888"/>
          </a:xfrm>
          <a:prstGeom prst="rect">
            <a:avLst/>
          </a:prstGeom>
          <a:noFill/>
          <a:ln w="9525" algn="ctr">
            <a:noFill/>
            <a:miter lim="800000"/>
            <a:headEnd/>
            <a:tailEnd/>
          </a:ln>
          <a:effectLst/>
        </p:spPr>
        <p:txBody>
          <a:bodyPr wrap="none" lIns="0" tIns="0" rIns="0" bIns="0">
            <a:spAutoFit/>
          </a:bodyPr>
          <a:lstStyle/>
          <a:p>
            <a:pPr>
              <a:defRPr/>
            </a:pPr>
            <a:r>
              <a:rPr lang="en-US" sz="1000" dirty="0">
                <a:solidFill>
                  <a:schemeClr val="bg2"/>
                </a:solidFill>
                <a:cs typeface="Arial" charset="0"/>
              </a:rPr>
              <a:t>© </a:t>
            </a:r>
            <a:r>
              <a:rPr lang="en-US" sz="1000" dirty="0" smtClean="0">
                <a:solidFill>
                  <a:schemeClr val="bg2"/>
                </a:solidFill>
              </a:rPr>
              <a:t>2011 </a:t>
            </a:r>
            <a:r>
              <a:rPr lang="en-US" sz="1000" dirty="0" err="1">
                <a:solidFill>
                  <a:schemeClr val="bg2"/>
                </a:solidFill>
              </a:rPr>
              <a:t>NetApp</a:t>
            </a:r>
            <a:r>
              <a:rPr lang="en-US" sz="1000" dirty="0">
                <a:solidFill>
                  <a:schemeClr val="bg2"/>
                </a:solidFill>
              </a:rPr>
              <a:t>.  All rights reserved.</a:t>
            </a:r>
          </a:p>
        </p:txBody>
      </p:sp>
      <p:sp>
        <p:nvSpPr>
          <p:cNvPr id="4" name="Footer Placeholder 3"/>
          <p:cNvSpPr>
            <a:spLocks noGrp="1"/>
          </p:cNvSpPr>
          <p:nvPr>
            <p:ph type="ftr" sz="quarter" idx="2"/>
          </p:nvPr>
        </p:nvSpPr>
        <p:spPr>
          <a:xfrm>
            <a:off x="2724607" y="9568482"/>
            <a:ext cx="2949099" cy="259961"/>
          </a:xfrm>
          <a:prstGeom prst="rect">
            <a:avLst/>
          </a:prstGeom>
        </p:spPr>
        <p:txBody>
          <a:bodyPr vert="horz" lIns="91440" tIns="45720" rIns="91440" bIns="45720" rtlCol="0" anchor="b"/>
          <a:lstStyle>
            <a:lvl1pPr algn="l">
              <a:defRPr sz="1200"/>
            </a:lvl1pPr>
          </a:lstStyle>
          <a:p>
            <a:pPr algn="ctr"/>
            <a:r>
              <a:rPr lang="en-US" sz="1000" smtClean="0">
                <a:solidFill>
                  <a:schemeClr val="bg2"/>
                </a:solidFill>
              </a:rPr>
              <a:t>NetApp Confidential - For Internal Use Only</a:t>
            </a:r>
            <a:endParaRPr lang="en-US" sz="1000" dirty="0">
              <a:solidFill>
                <a:schemeClr val="bg2"/>
              </a:solidFill>
            </a:endParaRPr>
          </a:p>
        </p:txBody>
      </p:sp>
    </p:spTree>
    <p:extLst>
      <p:ext uri="{BB962C8B-B14F-4D97-AF65-F5344CB8AC3E}">
        <p14:creationId xmlns:p14="http://schemas.microsoft.com/office/powerpoint/2010/main" val="3278462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001713" y="331788"/>
            <a:ext cx="4802187" cy="36036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226854" y="4143375"/>
            <a:ext cx="6351905" cy="5386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5" name="Rectangle 7"/>
          <p:cNvSpPr>
            <a:spLocks noGrp="1" noChangeArrowheads="1"/>
          </p:cNvSpPr>
          <p:nvPr>
            <p:ph type="sldNum" sz="quarter" idx="5"/>
          </p:nvPr>
        </p:nvSpPr>
        <p:spPr bwMode="auto">
          <a:xfrm>
            <a:off x="5860883" y="9578341"/>
            <a:ext cx="830222" cy="2486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000">
                <a:solidFill>
                  <a:schemeClr val="bg2"/>
                </a:solidFill>
              </a:defRPr>
            </a:lvl1pPr>
          </a:lstStyle>
          <a:p>
            <a:pPr>
              <a:defRPr/>
            </a:pPr>
            <a:fld id="{55924FFC-41EC-40A6-8CA1-699214E4588D}" type="slidenum">
              <a:rPr lang="en-US" smtClean="0"/>
              <a:pPr>
                <a:defRPr/>
              </a:pPr>
              <a:t>‹#›</a:t>
            </a:fld>
            <a:endParaRPr lang="en-US"/>
          </a:p>
        </p:txBody>
      </p:sp>
      <p:sp>
        <p:nvSpPr>
          <p:cNvPr id="7188" name="Text Box 20"/>
          <p:cNvSpPr txBox="1">
            <a:spLocks noChangeArrowheads="1"/>
          </p:cNvSpPr>
          <p:nvPr/>
        </p:nvSpPr>
        <p:spPr bwMode="hidden">
          <a:xfrm>
            <a:off x="453708" y="9612630"/>
            <a:ext cx="2035814" cy="153888"/>
          </a:xfrm>
          <a:prstGeom prst="rect">
            <a:avLst/>
          </a:prstGeom>
          <a:noFill/>
          <a:ln w="9525" algn="ctr">
            <a:noFill/>
            <a:miter lim="800000"/>
            <a:headEnd/>
            <a:tailEnd/>
          </a:ln>
          <a:effectLst/>
        </p:spPr>
        <p:txBody>
          <a:bodyPr wrap="none" lIns="0" tIns="0" rIns="0" bIns="0">
            <a:spAutoFit/>
          </a:bodyPr>
          <a:lstStyle/>
          <a:p>
            <a:pPr>
              <a:defRPr/>
            </a:pPr>
            <a:r>
              <a:rPr lang="en-US" sz="1000" dirty="0">
                <a:solidFill>
                  <a:schemeClr val="bg2"/>
                </a:solidFill>
                <a:cs typeface="Arial" charset="0"/>
              </a:rPr>
              <a:t>© </a:t>
            </a:r>
            <a:r>
              <a:rPr lang="en-US" sz="1000" dirty="0" smtClean="0">
                <a:solidFill>
                  <a:schemeClr val="bg2"/>
                </a:solidFill>
              </a:rPr>
              <a:t>2011 </a:t>
            </a:r>
            <a:r>
              <a:rPr lang="en-US" sz="1000" dirty="0" err="1">
                <a:solidFill>
                  <a:schemeClr val="bg2"/>
                </a:solidFill>
              </a:rPr>
              <a:t>NetApp</a:t>
            </a:r>
            <a:r>
              <a:rPr lang="en-US" sz="1000" dirty="0">
                <a:solidFill>
                  <a:schemeClr val="bg2"/>
                </a:solidFill>
              </a:rPr>
              <a:t>.  All rights reserved.</a:t>
            </a:r>
          </a:p>
        </p:txBody>
      </p:sp>
      <p:sp>
        <p:nvSpPr>
          <p:cNvPr id="6" name="Footer Placeholder 5"/>
          <p:cNvSpPr>
            <a:spLocks noGrp="1"/>
          </p:cNvSpPr>
          <p:nvPr>
            <p:ph type="ftr" sz="quarter" idx="4"/>
          </p:nvPr>
        </p:nvSpPr>
        <p:spPr>
          <a:xfrm>
            <a:off x="2784306" y="9502094"/>
            <a:ext cx="3316866" cy="325382"/>
          </a:xfrm>
          <a:prstGeom prst="rect">
            <a:avLst/>
          </a:prstGeom>
        </p:spPr>
        <p:txBody>
          <a:bodyPr vert="horz" lIns="91440" tIns="45720" rIns="91440" bIns="45720" rtlCol="0" anchor="b"/>
          <a:lstStyle>
            <a:lvl1pPr algn="ctr">
              <a:defRPr sz="1000">
                <a:solidFill>
                  <a:schemeClr val="bg2"/>
                </a:solidFill>
              </a:defRPr>
            </a:lvl1pPr>
          </a:lstStyle>
          <a:p>
            <a:r>
              <a:rPr lang="en-US" smtClean="0"/>
              <a:t>NetApp Confidential - For Internal Use Only</a:t>
            </a:r>
            <a:endParaRPr lang="en-US"/>
          </a:p>
        </p:txBody>
      </p:sp>
    </p:spTree>
    <p:extLst>
      <p:ext uri="{BB962C8B-B14F-4D97-AF65-F5344CB8AC3E}">
        <p14:creationId xmlns:p14="http://schemas.microsoft.com/office/powerpoint/2010/main" val="32219105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168275" algn="l" rtl="0" eaLnBrk="0" fontAlgn="base" hangingPunct="0">
      <a:spcBef>
        <a:spcPct val="30000"/>
      </a:spcBef>
      <a:spcAft>
        <a:spcPct val="0"/>
      </a:spcAft>
      <a:defRPr sz="1000" kern="1200">
        <a:solidFill>
          <a:schemeClr val="tx1"/>
        </a:solidFill>
        <a:latin typeface="Arial" charset="0"/>
        <a:ea typeface="+mn-ea"/>
        <a:cs typeface="+mn-cs"/>
      </a:defRPr>
    </a:lvl2pPr>
    <a:lvl3pPr marL="349250" algn="l" rtl="0" eaLnBrk="0" fontAlgn="base" hangingPunct="0">
      <a:spcBef>
        <a:spcPct val="30000"/>
      </a:spcBef>
      <a:spcAft>
        <a:spcPct val="0"/>
      </a:spcAft>
      <a:defRPr sz="1000" kern="1200">
        <a:solidFill>
          <a:schemeClr val="tx1"/>
        </a:solidFill>
        <a:latin typeface="Arial" charset="0"/>
        <a:ea typeface="+mn-ea"/>
        <a:cs typeface="+mn-cs"/>
      </a:defRPr>
    </a:lvl3pPr>
    <a:lvl4pPr marL="517525" algn="l" rtl="0" eaLnBrk="0" fontAlgn="base" hangingPunct="0">
      <a:spcBef>
        <a:spcPct val="30000"/>
      </a:spcBef>
      <a:spcAft>
        <a:spcPct val="0"/>
      </a:spcAft>
      <a:defRPr sz="1000" kern="1200">
        <a:solidFill>
          <a:schemeClr val="tx1"/>
        </a:solidFill>
        <a:latin typeface="Arial" charset="0"/>
        <a:ea typeface="+mn-ea"/>
        <a:cs typeface="+mn-cs"/>
      </a:defRPr>
    </a:lvl4pPr>
    <a:lvl5pPr marL="685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25174" indent="-37468052"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121" eaLnBrk="0" fontAlgn="base" hangingPunct="0">
              <a:spcBef>
                <a:spcPct val="0"/>
              </a:spcBef>
              <a:spcAft>
                <a:spcPct val="0"/>
              </a:spcAft>
              <a:defRPr sz="2000">
                <a:solidFill>
                  <a:schemeClr val="tx1"/>
                </a:solidFill>
                <a:latin typeface="Arial" charset="0"/>
                <a:ea typeface="ＭＳ Ｐゴシック" charset="-128"/>
              </a:defRPr>
            </a:lvl6pPr>
            <a:lvl7pPr marL="914242" eaLnBrk="0" fontAlgn="base" hangingPunct="0">
              <a:spcBef>
                <a:spcPct val="0"/>
              </a:spcBef>
              <a:spcAft>
                <a:spcPct val="0"/>
              </a:spcAft>
              <a:defRPr sz="2000">
                <a:solidFill>
                  <a:schemeClr val="tx1"/>
                </a:solidFill>
                <a:latin typeface="Arial" charset="0"/>
                <a:ea typeface="ＭＳ Ｐゴシック" charset="-128"/>
              </a:defRPr>
            </a:lvl7pPr>
            <a:lvl8pPr marL="1371363" eaLnBrk="0" fontAlgn="base" hangingPunct="0">
              <a:spcBef>
                <a:spcPct val="0"/>
              </a:spcBef>
              <a:spcAft>
                <a:spcPct val="0"/>
              </a:spcAft>
              <a:defRPr sz="2000">
                <a:solidFill>
                  <a:schemeClr val="tx1"/>
                </a:solidFill>
                <a:latin typeface="Arial" charset="0"/>
                <a:ea typeface="ＭＳ Ｐゴシック" charset="-128"/>
              </a:defRPr>
            </a:lvl8pPr>
            <a:lvl9pPr marL="1828484"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ADA08E8E-56A2-4569-9A23-2C0D8AED0423}" type="slidenum">
              <a:rPr lang="en-US" sz="1200"/>
              <a:pPr eaLnBrk="1" hangingPunct="1"/>
              <a:t>1</a:t>
            </a:fld>
            <a:endParaRPr lang="en-US" sz="12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838"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val="393213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3</a:t>
            </a:fld>
            <a:endParaRPr lang="en-US"/>
          </a:p>
        </p:txBody>
      </p:sp>
    </p:spTree>
    <p:extLst>
      <p:ext uri="{BB962C8B-B14F-4D97-AF65-F5344CB8AC3E}">
        <p14:creationId xmlns:p14="http://schemas.microsoft.com/office/powerpoint/2010/main" val="24795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5924FFC-41EC-40A6-8CA1-699214E4588D}" type="slidenum">
              <a:rPr lang="en-US" smtClean="0"/>
              <a:pPr/>
              <a:t>6</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9380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24FFC-41EC-40A6-8CA1-699214E4588D}" type="slidenum">
              <a:rPr lang="en-US" smtClean="0"/>
              <a:pPr/>
              <a:t>7</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83696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2D1-6D54-4F9D-8B51-00BD4FCCCBF7}" type="slidenum">
              <a:rPr lang="en-US" smtClean="0"/>
              <a:t>9</a:t>
            </a:fld>
            <a:endParaRPr lang="en-US" dirty="0"/>
          </a:p>
        </p:txBody>
      </p:sp>
    </p:spTree>
    <p:extLst>
      <p:ext uri="{BB962C8B-B14F-4D97-AF65-F5344CB8AC3E}">
        <p14:creationId xmlns:p14="http://schemas.microsoft.com/office/powerpoint/2010/main" val="153843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1490663" y="3758010"/>
            <a:ext cx="4127331" cy="777935"/>
          </a:xfrm>
        </p:spPr>
        <p:txBody>
          <a:bodyPr>
            <a:noAutofit/>
          </a:bodyPr>
          <a:lstStyle>
            <a:lvl1pPr marL="0" indent="0">
              <a:buFont typeface="Wingdings 2" pitchFamily="18" charset="2"/>
              <a:buNone/>
              <a:defRPr sz="20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1490663" y="2809281"/>
            <a:ext cx="6234155" cy="889259"/>
          </a:xfrm>
        </p:spPr>
        <p:txBody>
          <a:bodyPr tIns="0" bIns="0" anchor="t" anchorCtr="0"/>
          <a:lstStyle>
            <a:lvl1pPr>
              <a:lnSpc>
                <a:spcPts val="4000"/>
              </a:lnSpc>
              <a:defRPr sz="2800" b="0">
                <a:solidFill>
                  <a:schemeClr val="tx1"/>
                </a:solidFill>
              </a:defRPr>
            </a:lvl1pPr>
          </a:lstStyle>
          <a:p>
            <a:r>
              <a:rPr lang="en-US" dirty="0"/>
              <a:t>Click to edit Master title style</a:t>
            </a:r>
          </a:p>
        </p:txBody>
      </p:sp>
      <p:sp>
        <p:nvSpPr>
          <p:cNvPr id="33" name="Footer Placeholder 5"/>
          <p:cNvSpPr txBox="1">
            <a:spLocks/>
          </p:cNvSpPr>
          <p:nvPr userDrawn="1"/>
        </p:nvSpPr>
        <p:spPr bwMode="auto">
          <a:xfrm>
            <a:off x="363360" y="6440665"/>
            <a:ext cx="4724400" cy="27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a:defRPr/>
            </a:pPr>
            <a:r>
              <a:rPr lang="en-US" sz="1000" dirty="0" smtClean="0">
                <a:solidFill>
                  <a:srgbClr val="7F7F7F"/>
                </a:solidFill>
              </a:rPr>
              <a:t>Cisco and NetApp Confidential. For Internal Use Only. Do Not Distribute.</a:t>
            </a:r>
            <a:endParaRPr kumimoji="0" lang="en-US" sz="1000" b="0" i="0" u="none" strike="noStrike" kern="1200" cap="none" spc="0" normalizeH="0" baseline="0" noProof="0" dirty="0">
              <a:ln>
                <a:noFill/>
              </a:ln>
              <a:solidFill>
                <a:srgbClr val="7F7F7F"/>
              </a:solidFill>
              <a:effectLst/>
              <a:uLnTx/>
              <a:uFillTx/>
              <a:latin typeface="Arial" charset="0"/>
              <a:ea typeface="+mn-ea"/>
              <a:cs typeface="+mn-cs"/>
            </a:endParaRPr>
          </a:p>
        </p:txBody>
      </p:sp>
      <p:pic>
        <p:nvPicPr>
          <p:cNvPr id="6" name="Picture 5" descr="Cisco_Logo_RGB_Screen_Blue292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9160" y="692150"/>
            <a:ext cx="721591" cy="381000"/>
          </a:xfrm>
          <a:prstGeom prst="rect">
            <a:avLst/>
          </a:prstGeom>
        </p:spPr>
      </p:pic>
      <p:pic>
        <p:nvPicPr>
          <p:cNvPr id="31" name="Picture 3"/>
          <p:cNvPicPr>
            <a:picLocks noChangeAspect="1" noChangeArrowheads="1"/>
          </p:cNvPicPr>
          <p:nvPr userDrawn="1"/>
        </p:nvPicPr>
        <p:blipFill>
          <a:blip r:embed="rId3"/>
          <a:srcRect/>
          <a:stretch>
            <a:fillRect/>
          </a:stretch>
        </p:blipFill>
        <p:spPr bwMode="auto">
          <a:xfrm>
            <a:off x="7267051" y="807748"/>
            <a:ext cx="1092745" cy="303502"/>
          </a:xfrm>
          <a:prstGeom prst="rect">
            <a:avLst/>
          </a:prstGeom>
          <a:noFill/>
          <a:ln w="9525">
            <a:noFill/>
            <a:miter lim="800000"/>
            <a:headEnd/>
            <a:tailEnd/>
          </a:ln>
          <a:effectLst/>
        </p:spPr>
      </p:pic>
      <p:pic>
        <p:nvPicPr>
          <p:cNvPr id="7" name="Picture 6" descr="FlexPod_Logo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483702" y="2136113"/>
            <a:ext cx="2685073" cy="556165"/>
          </a:xfrm>
          <a:prstGeom prst="rect">
            <a:avLst/>
          </a:prstGeom>
        </p:spPr>
      </p:pic>
      <p:pic>
        <p:nvPicPr>
          <p:cNvPr id="10" name="Picture 9" descr="FlexPod_Dots_RGB.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4787165"/>
            <a:ext cx="7399454" cy="2070835"/>
          </a:xfrm>
          <a:prstGeom prst="rect">
            <a:avLst/>
          </a:prstGeom>
        </p:spPr>
      </p:pic>
      <p:sp>
        <p:nvSpPr>
          <p:cNvPr id="11" name="Rectangle 71"/>
          <p:cNvSpPr>
            <a:spLocks noGrp="1" noChangeArrowheads="1"/>
          </p:cNvSpPr>
          <p:nvPr>
            <p:ph type="ftr" sz="quarter" idx="3"/>
          </p:nvPr>
        </p:nvSpPr>
        <p:spPr bwMode="auto">
          <a:xfrm>
            <a:off x="4615519" y="6601732"/>
            <a:ext cx="4255297" cy="2562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4500" y="1336675"/>
            <a:ext cx="8350250" cy="4735513"/>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11"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4500" y="1336676"/>
            <a:ext cx="4051300" cy="47931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6676"/>
            <a:ext cx="4222750" cy="4793192"/>
          </a:xfrm>
        </p:spPr>
        <p:txBody>
          <a:bodyPr/>
          <a:lstStyle>
            <a:lvl1pPr>
              <a:defRPr sz="2800">
                <a:solidFill>
                  <a:srgbClr val="4C4948"/>
                </a:solidFill>
              </a:defRPr>
            </a:lvl1pPr>
            <a:lvl2pPr>
              <a:defRPr sz="2400">
                <a:solidFill>
                  <a:srgbClr val="4C4948"/>
                </a:solidFill>
              </a:defRPr>
            </a:lvl2pPr>
            <a:lvl3pPr>
              <a:defRPr sz="2000">
                <a:solidFill>
                  <a:srgbClr val="4C4948"/>
                </a:solidFill>
              </a:defRPr>
            </a:lvl3pPr>
            <a:lvl4pPr>
              <a:defRPr sz="1800">
                <a:solidFill>
                  <a:srgbClr val="4C4948"/>
                </a:solidFill>
              </a:defRPr>
            </a:lvl4pPr>
            <a:lvl5pPr>
              <a:defRPr sz="1800">
                <a:solidFill>
                  <a:srgbClr val="4C49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14"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9"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10"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1655764" y="3657600"/>
            <a:ext cx="5888036" cy="869194"/>
          </a:xfrm>
        </p:spPr>
        <p:txBody>
          <a:bodyPr lIns="0" tIns="0" rIns="0" bIns="0"/>
          <a:lstStyle>
            <a:lvl1pPr marL="228600" indent="-228600" algn="l">
              <a:lnSpc>
                <a:spcPct val="100000"/>
              </a:lnSpc>
              <a:spcAft>
                <a:spcPts val="0"/>
              </a:spcAft>
              <a:buFont typeface="Wingdings" pitchFamily="2" charset="2"/>
              <a:buNone/>
              <a:defRPr sz="24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userDrawn="1">
            <p:ph type="title"/>
          </p:nvPr>
        </p:nvSpPr>
        <p:spPr>
          <a:xfrm>
            <a:off x="1655763" y="2751667"/>
            <a:ext cx="6116637" cy="873126"/>
          </a:xfrm>
        </p:spPr>
        <p:txBody>
          <a:bodyPr lIns="0" anchor="t"/>
          <a:lstStyle>
            <a:lvl1pPr algn="l">
              <a:lnSpc>
                <a:spcPts val="4000"/>
              </a:lnSpc>
              <a:defRPr sz="3600" b="1">
                <a:solidFill>
                  <a:schemeClr val="tx1"/>
                </a:solidFill>
              </a:defRPr>
            </a:lvl1pPr>
          </a:lstStyle>
          <a:p>
            <a:endParaRPr lang="en-US" dirty="0" smtClean="0"/>
          </a:p>
        </p:txBody>
      </p:sp>
      <p:pic>
        <p:nvPicPr>
          <p:cNvPr id="16" name="Picture 15" descr="FlexPod_Dots_RGB.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1744546" y="0"/>
            <a:ext cx="7399454" cy="2070835"/>
          </a:xfrm>
          <a:prstGeom prst="rect">
            <a:avLst/>
          </a:prstGeom>
        </p:spPr>
      </p:pic>
      <p:sp>
        <p:nvSpPr>
          <p:cNvPr id="3" name="Rectangle 2"/>
          <p:cNvSpPr/>
          <p:nvPr userDrawn="1"/>
        </p:nvSpPr>
        <p:spPr bwMode="auto">
          <a:xfrm>
            <a:off x="0" y="6045200"/>
            <a:ext cx="91440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14"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9"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4" name="Picture 23" descr="Cisco_Logo_RGB_Screen_Blue292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27110" y="3626909"/>
            <a:ext cx="721591" cy="381000"/>
          </a:xfrm>
          <a:prstGeom prst="rect">
            <a:avLst/>
          </a:prstGeom>
        </p:spPr>
      </p:pic>
      <p:sp>
        <p:nvSpPr>
          <p:cNvPr id="2" name="TextBox 1"/>
          <p:cNvSpPr txBox="1"/>
          <p:nvPr userDrawn="1"/>
        </p:nvSpPr>
        <p:spPr>
          <a:xfrm>
            <a:off x="0" y="2607735"/>
            <a:ext cx="9143999" cy="646331"/>
          </a:xfrm>
          <a:prstGeom prst="rect">
            <a:avLst/>
          </a:prstGeom>
          <a:noFill/>
        </p:spPr>
        <p:txBody>
          <a:bodyPr wrap="square" rtlCol="0">
            <a:spAutoFit/>
          </a:bodyPr>
          <a:lstStyle/>
          <a:p>
            <a:pPr algn="ctr">
              <a:buClr>
                <a:schemeClr val="accent3"/>
              </a:buClr>
            </a:pPr>
            <a:r>
              <a:rPr lang="en-US" sz="3600" b="1" dirty="0" smtClean="0">
                <a:solidFill>
                  <a:schemeClr val="tx1"/>
                </a:solidFill>
              </a:rPr>
              <a:t>Thank You</a:t>
            </a:r>
          </a:p>
        </p:txBody>
      </p:sp>
      <p:pic>
        <p:nvPicPr>
          <p:cNvPr id="7" name="Picture 3"/>
          <p:cNvPicPr>
            <a:picLocks noChangeAspect="1" noChangeArrowheads="1"/>
          </p:cNvPicPr>
          <p:nvPr userDrawn="1"/>
        </p:nvPicPr>
        <p:blipFill>
          <a:blip r:embed="rId3"/>
          <a:srcRect/>
          <a:stretch>
            <a:fillRect/>
          </a:stretch>
        </p:blipFill>
        <p:spPr bwMode="auto">
          <a:xfrm>
            <a:off x="4441824" y="3678237"/>
            <a:ext cx="1354138" cy="360363"/>
          </a:xfrm>
          <a:prstGeom prst="rect">
            <a:avLst/>
          </a:prstGeom>
          <a:noFill/>
          <a:ln w="9525">
            <a:noFill/>
            <a:miter lim="800000"/>
            <a:headEnd/>
            <a:tailEnd/>
          </a:ln>
          <a:effectLst/>
        </p:spPr>
      </p:pic>
      <p:sp>
        <p:nvSpPr>
          <p:cNvPr id="3" name="Rectangle 2"/>
          <p:cNvSpPr/>
          <p:nvPr userDrawn="1"/>
        </p:nvSpPr>
        <p:spPr bwMode="auto">
          <a:xfrm>
            <a:off x="0" y="5995209"/>
            <a:ext cx="9144000" cy="86279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pic>
        <p:nvPicPr>
          <p:cNvPr id="8" name="Picture 7" descr="FlexPod_Dots_RGB.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4787165"/>
            <a:ext cx="7399454" cy="2070835"/>
          </a:xfrm>
          <a:prstGeom prst="rect">
            <a:avLst/>
          </a:prstGeom>
        </p:spPr>
      </p:pic>
    </p:spTree>
    <p:extLst>
      <p:ext uri="{BB962C8B-B14F-4D97-AF65-F5344CB8AC3E}">
        <p14:creationId xmlns:p14="http://schemas.microsoft.com/office/powerpoint/2010/main" val="2615882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187797" y="6484144"/>
            <a:ext cx="592666"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buClrTx/>
              <a:buFontTx/>
              <a:buNone/>
              <a:defRPr sz="900" b="1">
                <a:solidFill>
                  <a:srgbClr val="7F7F7F"/>
                </a:solidFill>
              </a:defRPr>
            </a:lvl1pPr>
          </a:lstStyle>
          <a:p>
            <a:pPr>
              <a:defRPr/>
            </a:pPr>
            <a:fld id="{D872286B-574C-B849-9934-067FFF202315}" type="slidenum">
              <a:rPr lang="en-US" smtClean="0"/>
              <a:pPr>
                <a:defRPr/>
              </a:pPr>
              <a:t>‹#›</a:t>
            </a:fld>
            <a:endParaRPr lang="en-US" dirty="0"/>
          </a:p>
        </p:txBody>
      </p:sp>
      <p:sp>
        <p:nvSpPr>
          <p:cNvPr id="1029" name="Rectangle 12"/>
          <p:cNvSpPr>
            <a:spLocks noGrp="1" noChangeArrowheads="1"/>
          </p:cNvSpPr>
          <p:nvPr>
            <p:ph type="body" idx="1"/>
          </p:nvPr>
        </p:nvSpPr>
        <p:spPr bwMode="auto">
          <a:xfrm>
            <a:off x="444500" y="1332508"/>
            <a:ext cx="8337550" cy="471659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454025" y="6473825"/>
            <a:ext cx="5051553" cy="255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buClrTx/>
              <a:buFontTx/>
              <a:buNone/>
              <a:defRPr sz="900">
                <a:solidFill>
                  <a:srgbClr val="7F7F7F"/>
                </a:solidFill>
              </a:defRPr>
            </a:lvl1pPr>
          </a:lstStyle>
          <a:p>
            <a:pPr>
              <a:defRPr/>
            </a:pPr>
            <a:r>
              <a:rPr lang="en-US" smtClean="0"/>
              <a:t>© 2013 Cisco and NetApp. All rights reserved.</a:t>
            </a:r>
            <a:endParaRPr lang="en-US" dirty="0"/>
          </a:p>
        </p:txBody>
      </p:sp>
      <p:sp>
        <p:nvSpPr>
          <p:cNvPr id="1027" name="Rectangle 11"/>
          <p:cNvSpPr>
            <a:spLocks noGrp="1" noChangeArrowheads="1"/>
          </p:cNvSpPr>
          <p:nvPr>
            <p:ph type="title"/>
          </p:nvPr>
        </p:nvSpPr>
        <p:spPr bwMode="auto">
          <a:xfrm>
            <a:off x="457200" y="251690"/>
            <a:ext cx="8337550"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37" name="Rectangle 36"/>
          <p:cNvSpPr/>
          <p:nvPr userDrawn="1"/>
        </p:nvSpPr>
        <p:spPr bwMode="auto">
          <a:xfrm>
            <a:off x="449263" y="6239256"/>
            <a:ext cx="8326437" cy="9144"/>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56" r:id="rId1"/>
    <p:sldLayoutId id="2147483651" r:id="rId2"/>
    <p:sldLayoutId id="2147483652" r:id="rId3"/>
    <p:sldLayoutId id="2147483664" r:id="rId4"/>
    <p:sldLayoutId id="2147483657" r:id="rId5"/>
    <p:sldLayoutId id="2147483653" r:id="rId6"/>
    <p:sldLayoutId id="2147483665" r:id="rId7"/>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3"/>
        </a:buClr>
        <a:buFont typeface="Arial"/>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Clr>
          <a:schemeClr val="tx1"/>
        </a:buClr>
        <a:buFont typeface="Lucida Grande"/>
        <a:buChar char="-"/>
        <a:defRPr sz="2600">
          <a:solidFill>
            <a:schemeClr val="tx1"/>
          </a:solidFill>
          <a:latin typeface="+mn-lt"/>
        </a:defRPr>
      </a:lvl2pPr>
      <a:lvl3pPr marL="927100" indent="-288925" algn="l" rtl="0" eaLnBrk="0" fontAlgn="base" hangingPunct="0">
        <a:spcBef>
          <a:spcPts val="576"/>
        </a:spcBef>
        <a:spcAft>
          <a:spcPct val="0"/>
        </a:spcAft>
        <a:buClr>
          <a:schemeClr val="accent3"/>
        </a:buClr>
        <a:buFont typeface="Arial"/>
        <a:buChar char="•"/>
        <a:defRPr sz="2400">
          <a:solidFill>
            <a:schemeClr val="tx1"/>
          </a:solidFill>
          <a:latin typeface="+mn-lt"/>
        </a:defRPr>
      </a:lvl3pPr>
      <a:lvl4pPr marL="1236663" indent="-307975" algn="l" rtl="0" eaLnBrk="0" fontAlgn="base" hangingPunct="0">
        <a:spcBef>
          <a:spcPts val="480"/>
        </a:spcBef>
        <a:spcAft>
          <a:spcPct val="0"/>
        </a:spcAft>
        <a:buClr>
          <a:schemeClr val="tx1"/>
        </a:buClr>
        <a:buFont typeface="Lucida Grande"/>
        <a:buChar char="-"/>
        <a:defRPr sz="2000">
          <a:solidFill>
            <a:schemeClr val="tx1"/>
          </a:solidFill>
          <a:latin typeface="+mn-lt"/>
        </a:defRPr>
      </a:lvl4pPr>
      <a:lvl5pPr marL="1504950" indent="-266700" algn="l" rtl="0" eaLnBrk="0" fontAlgn="base" hangingPunct="0">
        <a:spcBef>
          <a:spcPts val="480"/>
        </a:spcBef>
        <a:spcAft>
          <a:spcPct val="0"/>
        </a:spcAft>
        <a:buClr>
          <a:schemeClr val="accent3"/>
        </a:buClr>
        <a:buFont typeface="Arial"/>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mailto:flexpod@leasedirec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cisco.com/go/flexpod" TargetMode="External"/><Relationship Id="rId2" Type="http://schemas.openxmlformats.org/officeDocument/2006/relationships/hyperlink" Target="http://www.netapp.com/us/partners/flexpod"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netapp.com/flexpo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90663" y="4080113"/>
            <a:ext cx="5258935" cy="928902"/>
          </a:xfrm>
        </p:spPr>
        <p:txBody>
          <a:bodyPr/>
          <a:lstStyle/>
          <a:p>
            <a:r>
              <a:rPr lang="en-GB" dirty="0" smtClean="0"/>
              <a:t>&lt;insert name&gt;</a:t>
            </a:r>
          </a:p>
          <a:p>
            <a:r>
              <a:rPr lang="en-GB" dirty="0" smtClean="0"/>
              <a:t>&lt;insert date&gt;</a:t>
            </a:r>
            <a:endParaRPr lang="en-GB" dirty="0"/>
          </a:p>
        </p:txBody>
      </p:sp>
      <p:sp>
        <p:nvSpPr>
          <p:cNvPr id="18435" name="Rectangle 2"/>
          <p:cNvSpPr>
            <a:spLocks noGrp="1" noChangeArrowheads="1"/>
          </p:cNvSpPr>
          <p:nvPr>
            <p:ph type="ctrTitle"/>
          </p:nvPr>
        </p:nvSpPr>
        <p:spPr/>
        <p:txBody>
          <a:bodyPr/>
          <a:lstStyle/>
          <a:p>
            <a:r>
              <a:rPr lang="en-GB" dirty="0" smtClean="0"/>
              <a:t>Maximise Your Purchasing Power </a:t>
            </a:r>
            <a:br>
              <a:rPr lang="en-GB" dirty="0" smtClean="0"/>
            </a:br>
            <a:r>
              <a:rPr lang="en-GB" dirty="0" smtClean="0"/>
              <a:t>with Unified FlexPod Financing</a:t>
            </a:r>
          </a:p>
        </p:txBody>
      </p:sp>
      <p:sp>
        <p:nvSpPr>
          <p:cNvPr id="2" name="Footer Placeholder 1"/>
          <p:cNvSpPr>
            <a:spLocks noGrp="1"/>
          </p:cNvSpPr>
          <p:nvPr>
            <p:ph type="ftr" sz="quarter" idx="3"/>
          </p:nvPr>
        </p:nvSpPr>
        <p:spPr/>
        <p:txBody>
          <a:bodyPr/>
          <a:lstStyle/>
          <a:p>
            <a:pPr>
              <a:defRPr/>
            </a:pPr>
            <a:r>
              <a:rPr lang="en-GB" dirty="0" smtClean="0"/>
              <a:t>© 2013 Cisco and NetApp. All rights reserved.</a:t>
            </a:r>
            <a:endParaRPr lang="en-GB" dirty="0"/>
          </a:p>
        </p:txBody>
      </p:sp>
    </p:spTree>
    <p:extLst>
      <p:ext uri="{BB962C8B-B14F-4D97-AF65-F5344CB8AC3E}">
        <p14:creationId xmlns:p14="http://schemas.microsoft.com/office/powerpoint/2010/main" val="223487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expod-hand-laptop.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29318" y="3970380"/>
            <a:ext cx="3714682" cy="2714993"/>
          </a:xfrm>
          <a:prstGeom prst="rect">
            <a:avLst/>
          </a:prstGeom>
        </p:spPr>
      </p:pic>
      <p:sp>
        <p:nvSpPr>
          <p:cNvPr id="7" name="Text Placeholder 6"/>
          <p:cNvSpPr>
            <a:spLocks noGrp="1"/>
          </p:cNvSpPr>
          <p:nvPr>
            <p:ph type="body" sz="quarter" idx="12"/>
          </p:nvPr>
        </p:nvSpPr>
        <p:spPr>
          <a:xfrm>
            <a:off x="688476" y="2111858"/>
            <a:ext cx="7160578" cy="3551761"/>
          </a:xfrm>
        </p:spPr>
        <p:txBody>
          <a:bodyPr/>
          <a:lstStyle/>
          <a:p>
            <a:pPr marL="287338" indent="-287338">
              <a:spcBef>
                <a:spcPts val="1276"/>
              </a:spcBef>
              <a:buFont typeface="Arial"/>
              <a:buChar char="•"/>
            </a:pPr>
            <a:r>
              <a:rPr lang="en-GB" dirty="0" smtClean="0"/>
              <a:t>Advance your business requirements</a:t>
            </a:r>
          </a:p>
          <a:p>
            <a:pPr marL="287338" indent="-287338">
              <a:spcBef>
                <a:spcPts val="1276"/>
              </a:spcBef>
              <a:buFont typeface="Arial"/>
              <a:buChar char="•"/>
            </a:pPr>
            <a:r>
              <a:rPr lang="en-GB" dirty="0" smtClean="0"/>
              <a:t>Accelerate to a converged infrastructure</a:t>
            </a:r>
          </a:p>
          <a:p>
            <a:pPr marL="287338" indent="-287338">
              <a:spcBef>
                <a:spcPts val="1276"/>
              </a:spcBef>
              <a:buFont typeface="Arial"/>
              <a:buChar char="•"/>
            </a:pPr>
            <a:r>
              <a:rPr lang="en-GB" dirty="0" smtClean="0"/>
              <a:t>Simplify technology refresh</a:t>
            </a:r>
          </a:p>
          <a:p>
            <a:pPr marL="287338" indent="-287338">
              <a:spcBef>
                <a:spcPts val="1276"/>
              </a:spcBef>
              <a:buFont typeface="Arial"/>
              <a:buChar char="•"/>
            </a:pPr>
            <a:r>
              <a:rPr lang="en-GB" dirty="0" smtClean="0"/>
              <a:t>Maximise your purchasing power</a:t>
            </a:r>
          </a:p>
          <a:p>
            <a:pPr marL="287338" indent="-287338">
              <a:spcBef>
                <a:spcPts val="1276"/>
              </a:spcBef>
              <a:buFont typeface="Arial"/>
              <a:buChar char="•"/>
            </a:pPr>
            <a:r>
              <a:rPr lang="en-GB" dirty="0" smtClean="0"/>
              <a:t>Unified FlexPod</a:t>
            </a:r>
            <a:r>
              <a:rPr lang="en-GB" sz="1800" baseline="50000" dirty="0" smtClean="0">
                <a:solidFill>
                  <a:srgbClr val="4C4948"/>
                </a:solidFill>
              </a:rPr>
              <a:t>®</a:t>
            </a:r>
            <a:r>
              <a:rPr lang="en-GB" dirty="0" smtClean="0"/>
              <a:t> financing</a:t>
            </a:r>
          </a:p>
        </p:txBody>
      </p:sp>
      <p:sp>
        <p:nvSpPr>
          <p:cNvPr id="6" name="Title 5"/>
          <p:cNvSpPr>
            <a:spLocks noGrp="1"/>
          </p:cNvSpPr>
          <p:nvPr>
            <p:ph type="title"/>
          </p:nvPr>
        </p:nvSpPr>
        <p:spPr>
          <a:xfrm>
            <a:off x="787130" y="1317030"/>
            <a:ext cx="3064461" cy="617609"/>
          </a:xfrm>
        </p:spPr>
        <p:txBody>
          <a:bodyPr/>
          <a:lstStyle/>
          <a:p>
            <a:r>
              <a:rPr lang="en-GB" dirty="0" smtClean="0"/>
              <a:t>Agenda</a:t>
            </a:r>
            <a:endParaRPr lang="en-GB" dirty="0"/>
          </a:p>
        </p:txBody>
      </p:sp>
      <p:sp>
        <p:nvSpPr>
          <p:cNvPr id="8" name="Footer Placeholder 7"/>
          <p:cNvSpPr>
            <a:spLocks noGrp="1"/>
          </p:cNvSpPr>
          <p:nvPr>
            <p:ph type="ftr" sz="quarter" idx="3"/>
          </p:nvPr>
        </p:nvSpPr>
        <p:spPr/>
        <p:txBody>
          <a:bodyPr/>
          <a:lstStyle/>
          <a:p>
            <a:pPr>
              <a:defRPr/>
            </a:pPr>
            <a:r>
              <a:rPr lang="en-GB" dirty="0" smtClean="0"/>
              <a:t>© 2013 Cisco and NetApp. All rights reserved.</a:t>
            </a:r>
            <a:endParaRPr lang="en-GB" dirty="0"/>
          </a:p>
        </p:txBody>
      </p:sp>
      <p:sp>
        <p:nvSpPr>
          <p:cNvPr id="9" name="Slide Number Placeholder 8"/>
          <p:cNvSpPr>
            <a:spLocks noGrp="1"/>
          </p:cNvSpPr>
          <p:nvPr>
            <p:ph type="sldNum" sz="quarter" idx="4"/>
          </p:nvPr>
        </p:nvSpPr>
        <p:spPr/>
        <p:txBody>
          <a:bodyPr/>
          <a:lstStyle/>
          <a:p>
            <a:pPr>
              <a:defRPr/>
            </a:pPr>
            <a:fld id="{D872286B-574C-B849-9934-067FFF202315}" type="slidenum">
              <a:rPr lang="en-GB" smtClean="0"/>
              <a:pPr>
                <a:defRPr/>
              </a:pPr>
              <a:t>2</a:t>
            </a:fld>
            <a:endParaRPr lang="en-GB" dirty="0"/>
          </a:p>
        </p:txBody>
      </p:sp>
    </p:spTree>
    <p:extLst>
      <p:ext uri="{BB962C8B-B14F-4D97-AF65-F5344CB8AC3E}">
        <p14:creationId xmlns:p14="http://schemas.microsoft.com/office/powerpoint/2010/main" val="52472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Advance Your Business Requirements</a:t>
            </a:r>
            <a:endParaRPr lang="en-US" dirty="0"/>
          </a:p>
        </p:txBody>
      </p:sp>
      <p:sp>
        <p:nvSpPr>
          <p:cNvPr id="8" name="Content Placeholder 7"/>
          <p:cNvSpPr>
            <a:spLocks noGrp="1"/>
          </p:cNvSpPr>
          <p:nvPr>
            <p:ph idx="1"/>
          </p:nvPr>
        </p:nvSpPr>
        <p:spPr>
          <a:xfrm>
            <a:off x="3581400" y="2127250"/>
            <a:ext cx="5327649" cy="2476500"/>
          </a:xfrm>
        </p:spPr>
        <p:txBody>
          <a:bodyPr/>
          <a:lstStyle/>
          <a:p>
            <a:pPr>
              <a:spcBef>
                <a:spcPts val="1876"/>
              </a:spcBef>
            </a:pPr>
            <a:r>
              <a:rPr lang="en-US" sz="2600" dirty="0"/>
              <a:t>New joint </a:t>
            </a:r>
            <a:r>
              <a:rPr lang="en-US" sz="2600" dirty="0" smtClean="0"/>
              <a:t>financing offered</a:t>
            </a:r>
            <a:br>
              <a:rPr lang="en-US" sz="2600" dirty="0" smtClean="0"/>
            </a:br>
            <a:r>
              <a:rPr lang="en-US" sz="2600" dirty="0" smtClean="0"/>
              <a:t>through NetApp</a:t>
            </a:r>
            <a:r>
              <a:rPr lang="en-US" sz="1800" baseline="50000" dirty="0">
                <a:solidFill>
                  <a:srgbClr val="4C4948"/>
                </a:solidFill>
              </a:rPr>
              <a:t>®</a:t>
            </a:r>
            <a:r>
              <a:rPr lang="en-US" sz="2600" dirty="0" smtClean="0"/>
              <a:t> </a:t>
            </a:r>
            <a:r>
              <a:rPr lang="en-US" sz="2600" dirty="0"/>
              <a:t>and </a:t>
            </a:r>
            <a:r>
              <a:rPr lang="en-US" sz="2600" dirty="0" smtClean="0"/>
              <a:t>Cisco</a:t>
            </a:r>
            <a:r>
              <a:rPr lang="en-US" sz="1800" baseline="50000" dirty="0">
                <a:solidFill>
                  <a:srgbClr val="4C4948"/>
                </a:solidFill>
              </a:rPr>
              <a:t>®</a:t>
            </a:r>
            <a:endParaRPr lang="en-US" sz="2600" dirty="0" smtClean="0"/>
          </a:p>
          <a:p>
            <a:pPr>
              <a:spcBef>
                <a:spcPts val="2500"/>
              </a:spcBef>
            </a:pPr>
            <a:r>
              <a:rPr lang="en-US" sz="2600" dirty="0" smtClean="0"/>
              <a:t>Select from a united portfolio </a:t>
            </a:r>
            <a:br>
              <a:rPr lang="en-US" sz="2600" dirty="0" smtClean="0"/>
            </a:br>
            <a:r>
              <a:rPr lang="en-US" sz="2600" dirty="0" smtClean="0"/>
              <a:t>of extensive financing options </a:t>
            </a:r>
            <a:br>
              <a:rPr lang="en-US" sz="2600" dirty="0" smtClean="0"/>
            </a:br>
            <a:r>
              <a:rPr lang="en-US" sz="2600" dirty="0" smtClean="0"/>
              <a:t>for FlexPod solutions</a:t>
            </a:r>
          </a:p>
          <a:p>
            <a:endParaRPr lang="en-US" dirty="0"/>
          </a:p>
        </p:txBody>
      </p:sp>
      <p:sp>
        <p:nvSpPr>
          <p:cNvPr id="7" name="Slide Number Placeholder 6"/>
          <p:cNvSpPr>
            <a:spLocks noGrp="1"/>
          </p:cNvSpPr>
          <p:nvPr>
            <p:ph type="sldNum" sz="quarter" idx="4"/>
          </p:nvPr>
        </p:nvSpPr>
        <p:spPr/>
        <p:txBody>
          <a:bodyPr/>
          <a:lstStyle/>
          <a:p>
            <a:pPr>
              <a:defRPr/>
            </a:pPr>
            <a:fld id="{D872286B-574C-B849-9934-067FFF202315}" type="slidenum">
              <a:rPr lang="en-US" smtClean="0"/>
              <a:pPr>
                <a:defRPr/>
              </a:pPr>
              <a:t>3</a:t>
            </a:fld>
            <a:endParaRPr lang="en-US" dirty="0"/>
          </a:p>
        </p:txBody>
      </p:sp>
      <p:sp>
        <p:nvSpPr>
          <p:cNvPr id="3" name="Footer Placeholder 2"/>
          <p:cNvSpPr>
            <a:spLocks noGrp="1"/>
          </p:cNvSpPr>
          <p:nvPr>
            <p:ph type="ftr" sz="quarter" idx="3"/>
          </p:nvPr>
        </p:nvSpPr>
        <p:spPr/>
        <p:txBody>
          <a:bodyPr/>
          <a:lstStyle/>
          <a:p>
            <a:pPr>
              <a:defRPr/>
            </a:pPr>
            <a:r>
              <a:rPr lang="en-US" smtClean="0"/>
              <a:t>© 2013 Cisco and NetApp. All rights reserved.</a:t>
            </a:r>
            <a:endParaRPr lang="en-US" dirty="0"/>
          </a:p>
        </p:txBody>
      </p:sp>
      <p:pic>
        <p:nvPicPr>
          <p:cNvPr id="13" name="Picture 3"/>
          <p:cNvPicPr>
            <a:picLocks noChangeAspect="1" noChangeArrowheads="1"/>
          </p:cNvPicPr>
          <p:nvPr/>
        </p:nvPicPr>
        <p:blipFill>
          <a:blip r:embed="rId3"/>
          <a:srcRect/>
          <a:stretch>
            <a:fillRect/>
          </a:stretch>
        </p:blipFill>
        <p:spPr bwMode="auto">
          <a:xfrm>
            <a:off x="5994765" y="5210190"/>
            <a:ext cx="1721465" cy="458117"/>
          </a:xfrm>
          <a:prstGeom prst="rect">
            <a:avLst/>
          </a:prstGeom>
          <a:noFill/>
          <a:ln w="9525">
            <a:noFill/>
            <a:miter lim="800000"/>
            <a:headEnd/>
            <a:tailEnd/>
          </a:ln>
          <a:effectLst/>
        </p:spPr>
      </p:pic>
      <p:sp>
        <p:nvSpPr>
          <p:cNvPr id="18" name="TextBox 17"/>
          <p:cNvSpPr txBox="1"/>
          <p:nvPr/>
        </p:nvSpPr>
        <p:spPr>
          <a:xfrm>
            <a:off x="362567" y="940065"/>
            <a:ext cx="7510064" cy="523220"/>
          </a:xfrm>
          <a:prstGeom prst="rect">
            <a:avLst/>
          </a:prstGeom>
          <a:noFill/>
        </p:spPr>
        <p:txBody>
          <a:bodyPr wrap="none" rtlCol="0">
            <a:spAutoFit/>
          </a:bodyPr>
          <a:lstStyle/>
          <a:p>
            <a:pPr>
              <a:buClr>
                <a:schemeClr val="accent3"/>
              </a:buClr>
            </a:pPr>
            <a:r>
              <a:rPr lang="en-US" sz="2800" dirty="0" smtClean="0">
                <a:solidFill>
                  <a:schemeClr val="accent4"/>
                </a:solidFill>
              </a:rPr>
              <a:t>The Power of a Unified Approach to Financing</a:t>
            </a:r>
          </a:p>
        </p:txBody>
      </p:sp>
      <p:pic>
        <p:nvPicPr>
          <p:cNvPr id="2" name="Picture 1" descr="Cisco-Capital-Logo-trans.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16241" y="5046071"/>
            <a:ext cx="1193800" cy="711954"/>
          </a:xfrm>
          <a:prstGeom prst="rect">
            <a:avLst/>
          </a:prstGeom>
        </p:spPr>
      </p:pic>
      <p:cxnSp>
        <p:nvCxnSpPr>
          <p:cNvPr id="21" name="Straight Connector 20"/>
          <p:cNvCxnSpPr/>
          <p:nvPr/>
        </p:nvCxnSpPr>
        <p:spPr bwMode="auto">
          <a:xfrm>
            <a:off x="2953548" y="2008481"/>
            <a:ext cx="5733" cy="3811579"/>
          </a:xfrm>
          <a:prstGeom prst="line">
            <a:avLst/>
          </a:prstGeom>
          <a:solidFill>
            <a:schemeClr val="accent1"/>
          </a:solidFill>
          <a:ln w="9525" cap="flat" cmpd="sng" algn="ctr">
            <a:solidFill>
              <a:schemeClr val="bg2"/>
            </a:solidFill>
            <a:prstDash val="solid"/>
            <a:round/>
            <a:headEnd type="none" w="med" len="med"/>
            <a:tailEnd type="none" w="med" len="med"/>
          </a:ln>
          <a:effectLst/>
        </p:spPr>
      </p:cxnSp>
      <p:pic>
        <p:nvPicPr>
          <p:cNvPr id="1026" name="Picture 2" descr="C:\Users\nhyde\AppData\Local\Microsoft\Windows\Temporary Internet Files\Content.IE5\2C81YK4Z\MC9003678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261" y="2186957"/>
            <a:ext cx="1641211" cy="290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3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65138" y="1501776"/>
            <a:ext cx="2568456" cy="4671261"/>
            <a:chOff x="6254781" y="1289116"/>
            <a:chExt cx="2568456" cy="4671261"/>
          </a:xfrm>
        </p:grpSpPr>
        <p:sp>
          <p:nvSpPr>
            <p:cNvPr id="7" name="Rectangle 6"/>
            <p:cNvSpPr/>
            <p:nvPr/>
          </p:nvSpPr>
          <p:spPr bwMode="auto">
            <a:xfrm>
              <a:off x="6254781" y="1289116"/>
              <a:ext cx="2532814" cy="760347"/>
            </a:xfrm>
            <a:prstGeom prst="rect">
              <a:avLst/>
            </a:prstGeom>
            <a:solidFill>
              <a:schemeClr val="accent3"/>
            </a:solidFill>
            <a:ln w="9525"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b="0" i="0" u="none" strike="noStrike" cap="none" normalizeH="0" baseline="0" dirty="0" smtClean="0">
                  <a:ln>
                    <a:noFill/>
                  </a:ln>
                  <a:solidFill>
                    <a:srgbClr val="FFFFFF"/>
                  </a:solidFill>
                  <a:effectLst/>
                  <a:latin typeface="Arial" charset="0"/>
                </a:rPr>
                <a:t>Maximise </a:t>
              </a:r>
              <a:r>
                <a:rPr lang="en-GB" dirty="0" smtClean="0">
                  <a:solidFill>
                    <a:srgbClr val="FFFFFF"/>
                  </a:solidFill>
                  <a:latin typeface="Arial" charset="0"/>
                </a:rPr>
                <a:t>Y</a:t>
              </a:r>
              <a:r>
                <a:rPr kumimoji="0" lang="en-GB" b="0" i="0" u="none" strike="noStrike" cap="none" normalizeH="0" baseline="0" dirty="0" smtClean="0">
                  <a:ln>
                    <a:noFill/>
                  </a:ln>
                  <a:solidFill>
                    <a:srgbClr val="FFFFFF"/>
                  </a:solidFill>
                  <a:effectLst/>
                  <a:latin typeface="Arial" charset="0"/>
                </a:rPr>
                <a:t>our </a:t>
              </a:r>
            </a:p>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b="0" i="0" u="none" strike="noStrike" cap="none" normalizeH="0" baseline="0" dirty="0" smtClean="0">
                  <a:ln>
                    <a:noFill/>
                  </a:ln>
                  <a:solidFill>
                    <a:srgbClr val="FFFFFF"/>
                  </a:solidFill>
                  <a:effectLst/>
                  <a:latin typeface="Arial" charset="0"/>
                </a:rPr>
                <a:t>Purchasing Power</a:t>
              </a:r>
            </a:p>
          </p:txBody>
        </p:sp>
        <p:sp>
          <p:nvSpPr>
            <p:cNvPr id="13" name="Rectangle 12"/>
            <p:cNvSpPr/>
            <p:nvPr/>
          </p:nvSpPr>
          <p:spPr>
            <a:xfrm>
              <a:off x="6343266" y="2182720"/>
              <a:ext cx="2479971" cy="3777657"/>
            </a:xfrm>
            <a:prstGeom prst="rect">
              <a:avLst/>
            </a:prstGeom>
          </p:spPr>
          <p:txBody>
            <a:bodyPr wrap="square" lIns="0" tIns="0" rIns="0" bIns="0">
              <a:noAutofit/>
            </a:bodyPr>
            <a:lstStyle/>
            <a:p>
              <a:pPr>
                <a:spcAft>
                  <a:spcPts val="600"/>
                </a:spcAft>
              </a:pPr>
              <a:r>
                <a:rPr lang="en-GB" dirty="0" smtClean="0"/>
                <a:t>Keep it simple by consolidating your investment into a single transaction:</a:t>
              </a:r>
            </a:p>
            <a:p>
              <a:pPr marL="173038" indent="-173038">
                <a:spcAft>
                  <a:spcPts val="600"/>
                </a:spcAft>
                <a:buClr>
                  <a:schemeClr val="accent3"/>
                </a:buClr>
                <a:buFont typeface="Arial"/>
                <a:buChar char="•"/>
              </a:pPr>
              <a:r>
                <a:rPr lang="en-GB" sz="1800" dirty="0" smtClean="0"/>
                <a:t>NetApp and Cisco technology</a:t>
              </a:r>
            </a:p>
            <a:p>
              <a:pPr marL="173038" indent="-173038">
                <a:spcAft>
                  <a:spcPts val="600"/>
                </a:spcAft>
                <a:buClr>
                  <a:schemeClr val="accent3"/>
                </a:buClr>
                <a:buFont typeface="Arial"/>
                <a:buChar char="•"/>
              </a:pPr>
              <a:r>
                <a:rPr lang="en-GB" sz="1800" dirty="0" smtClean="0"/>
                <a:t>Services, support, </a:t>
              </a:r>
              <a:br>
                <a:rPr lang="en-GB" sz="1800" dirty="0" smtClean="0"/>
              </a:br>
              <a:r>
                <a:rPr lang="en-GB" sz="1800" dirty="0" smtClean="0"/>
                <a:t>and education</a:t>
              </a:r>
            </a:p>
            <a:p>
              <a:pPr marL="173038" indent="-173038">
                <a:spcAft>
                  <a:spcPts val="600"/>
                </a:spcAft>
                <a:buClr>
                  <a:schemeClr val="accent3"/>
                </a:buClr>
                <a:buFont typeface="Arial"/>
                <a:buChar char="•"/>
              </a:pPr>
              <a:r>
                <a:rPr lang="en-GB" sz="1800" dirty="0" smtClean="0"/>
                <a:t>Third-party products</a:t>
              </a:r>
            </a:p>
            <a:p>
              <a:pPr marL="173038" indent="-173038">
                <a:spcAft>
                  <a:spcPts val="600"/>
                </a:spcAft>
                <a:buClr>
                  <a:schemeClr val="accent3"/>
                </a:buClr>
                <a:buFont typeface="Arial"/>
                <a:buChar char="•"/>
              </a:pPr>
              <a:r>
                <a:rPr lang="en-GB" sz="1800" dirty="0" smtClean="0"/>
                <a:t>Partner-provided products and services</a:t>
              </a:r>
            </a:p>
            <a:p>
              <a:endParaRPr lang="en-GB" dirty="0"/>
            </a:p>
          </p:txBody>
        </p:sp>
      </p:grpSp>
      <p:grpSp>
        <p:nvGrpSpPr>
          <p:cNvPr id="30" name="Group 29"/>
          <p:cNvGrpSpPr/>
          <p:nvPr/>
        </p:nvGrpSpPr>
        <p:grpSpPr>
          <a:xfrm>
            <a:off x="3145556" y="1501775"/>
            <a:ext cx="2657185" cy="4875743"/>
            <a:chOff x="3259954" y="1383905"/>
            <a:chExt cx="2657185" cy="4875743"/>
          </a:xfrm>
        </p:grpSpPr>
        <p:sp>
          <p:nvSpPr>
            <p:cNvPr id="6" name="Rectangle 5"/>
            <p:cNvSpPr/>
            <p:nvPr/>
          </p:nvSpPr>
          <p:spPr bwMode="auto">
            <a:xfrm>
              <a:off x="3384325" y="1383905"/>
              <a:ext cx="2532814" cy="760347"/>
            </a:xfrm>
            <a:prstGeom prst="rect">
              <a:avLst/>
            </a:prstGeom>
            <a:solidFill>
              <a:schemeClr val="accent3"/>
            </a:solidFill>
            <a:ln w="9525"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fontAlgn="base">
                <a:spcBef>
                  <a:spcPct val="0"/>
                </a:spcBef>
                <a:spcAft>
                  <a:spcPct val="0"/>
                </a:spcAft>
                <a:buClr>
                  <a:schemeClr val="accent2"/>
                </a:buClr>
              </a:pPr>
              <a:r>
                <a:rPr lang="en-GB" dirty="0" smtClean="0">
                  <a:solidFill>
                    <a:srgbClr val="FFFFFF"/>
                  </a:solidFill>
                  <a:latin typeface="Arial" charset="0"/>
                </a:rPr>
                <a:t>Overcome Budget</a:t>
              </a:r>
            </a:p>
            <a:p>
              <a:pPr fontAlgn="base">
                <a:spcBef>
                  <a:spcPct val="0"/>
                </a:spcBef>
                <a:spcAft>
                  <a:spcPct val="0"/>
                </a:spcAft>
                <a:buClr>
                  <a:schemeClr val="accent2"/>
                </a:buClr>
              </a:pPr>
              <a:r>
                <a:rPr lang="en-GB" dirty="0" smtClean="0">
                  <a:solidFill>
                    <a:srgbClr val="FFFFFF"/>
                  </a:solidFill>
                  <a:latin typeface="Arial" charset="0"/>
                </a:rPr>
                <a:t>Constraints</a:t>
              </a:r>
              <a:endParaRPr lang="en-GB" dirty="0">
                <a:solidFill>
                  <a:srgbClr val="FFFFFF"/>
                </a:solidFill>
                <a:latin typeface="Arial" charset="0"/>
              </a:endParaRPr>
            </a:p>
          </p:txBody>
        </p:sp>
        <p:sp>
          <p:nvSpPr>
            <p:cNvPr id="12" name="Rectangle 11"/>
            <p:cNvSpPr/>
            <p:nvPr/>
          </p:nvSpPr>
          <p:spPr>
            <a:xfrm>
              <a:off x="3457273" y="2258552"/>
              <a:ext cx="2453481" cy="4001096"/>
            </a:xfrm>
            <a:prstGeom prst="rect">
              <a:avLst/>
            </a:prstGeom>
          </p:spPr>
          <p:txBody>
            <a:bodyPr wrap="square" lIns="0" tIns="0" rIns="0" bIns="0">
              <a:noAutofit/>
            </a:bodyPr>
            <a:lstStyle/>
            <a:p>
              <a:pPr>
                <a:spcAft>
                  <a:spcPts val="600"/>
                </a:spcAft>
              </a:pPr>
              <a:r>
                <a:rPr lang="en-GB" dirty="0" smtClean="0">
                  <a:solidFill>
                    <a:srgbClr val="4C4948"/>
                  </a:solidFill>
                </a:rPr>
                <a:t>Options to meet budget requirements:</a:t>
              </a:r>
            </a:p>
            <a:p>
              <a:pPr marL="173038" indent="-173038">
                <a:spcAft>
                  <a:spcPts val="600"/>
                </a:spcAft>
                <a:buClr>
                  <a:schemeClr val="accent3"/>
                </a:buClr>
                <a:buFont typeface="Arial"/>
                <a:buChar char="•"/>
              </a:pPr>
              <a:r>
                <a:rPr lang="en-GB" sz="1800" dirty="0" smtClean="0">
                  <a:solidFill>
                    <a:srgbClr val="4C4948"/>
                  </a:solidFill>
                </a:rPr>
                <a:t>Pay low fixed monthly payments</a:t>
              </a:r>
            </a:p>
            <a:p>
              <a:pPr marL="173038" indent="-173038">
                <a:spcAft>
                  <a:spcPts val="600"/>
                </a:spcAft>
                <a:buClr>
                  <a:schemeClr val="accent3"/>
                </a:buClr>
                <a:buFont typeface="Arial"/>
                <a:buChar char="•"/>
              </a:pPr>
              <a:r>
                <a:rPr lang="en-GB" sz="1800" dirty="0" smtClean="0">
                  <a:solidFill>
                    <a:srgbClr val="4C4948"/>
                  </a:solidFill>
                </a:rPr>
                <a:t>Time payments to meet cash flow</a:t>
              </a:r>
            </a:p>
            <a:p>
              <a:pPr marL="173038" indent="-173038">
                <a:spcAft>
                  <a:spcPts val="600"/>
                </a:spcAft>
                <a:buClr>
                  <a:schemeClr val="accent3"/>
                </a:buClr>
                <a:buFont typeface="Arial"/>
                <a:buChar char="•"/>
              </a:pPr>
              <a:r>
                <a:rPr lang="en-GB" sz="1800" dirty="0" smtClean="0"/>
                <a:t>Meet growth by adding schedules</a:t>
              </a:r>
            </a:p>
            <a:p>
              <a:pPr marL="173038" indent="-173038">
                <a:spcAft>
                  <a:spcPts val="600"/>
                </a:spcAft>
                <a:buClr>
                  <a:schemeClr val="accent3"/>
                </a:buClr>
                <a:buFont typeface="Arial"/>
                <a:buChar char="•"/>
              </a:pPr>
              <a:r>
                <a:rPr lang="en-GB" sz="1800" dirty="0" smtClean="0"/>
                <a:t>Refresh technology by extending agreement</a:t>
              </a:r>
            </a:p>
            <a:p>
              <a:pPr marL="173038" indent="-173038">
                <a:spcAft>
                  <a:spcPts val="600"/>
                </a:spcAft>
                <a:buClr>
                  <a:schemeClr val="accent3"/>
                </a:buClr>
                <a:buFont typeface="Arial"/>
                <a:buChar char="•"/>
              </a:pPr>
              <a:r>
                <a:rPr lang="en-GB" sz="1800" dirty="0" smtClean="0"/>
                <a:t>Roll-over investments </a:t>
              </a:r>
            </a:p>
            <a:p>
              <a:pPr marL="173038" indent="-173038">
                <a:spcAft>
                  <a:spcPts val="600"/>
                </a:spcAft>
                <a:buClr>
                  <a:schemeClr val="accent3"/>
                </a:buClr>
                <a:buFont typeface="Arial"/>
                <a:buChar char="•"/>
              </a:pPr>
              <a:endParaRPr lang="en-GB" sz="1800" dirty="0" smtClean="0"/>
            </a:p>
            <a:p>
              <a:pPr>
                <a:spcAft>
                  <a:spcPts val="600"/>
                </a:spcAft>
                <a:buClr>
                  <a:schemeClr val="accent3"/>
                </a:buClr>
              </a:pPr>
              <a:endParaRPr lang="en-GB" sz="1800" dirty="0">
                <a:solidFill>
                  <a:srgbClr val="4C4948"/>
                </a:solidFill>
              </a:endParaRPr>
            </a:p>
          </p:txBody>
        </p:sp>
        <p:cxnSp>
          <p:nvCxnSpPr>
            <p:cNvPr id="29" name="Straight Connector 28"/>
            <p:cNvCxnSpPr/>
            <p:nvPr/>
          </p:nvCxnSpPr>
          <p:spPr bwMode="auto">
            <a:xfrm flipH="1">
              <a:off x="3259954" y="1407521"/>
              <a:ext cx="2089" cy="4535285"/>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grpSp>
        <p:nvGrpSpPr>
          <p:cNvPr id="17" name="Group 16"/>
          <p:cNvGrpSpPr/>
          <p:nvPr/>
        </p:nvGrpSpPr>
        <p:grpSpPr>
          <a:xfrm>
            <a:off x="5955392" y="1501775"/>
            <a:ext cx="2734380" cy="4814187"/>
            <a:chOff x="6077130" y="1512950"/>
            <a:chExt cx="2734380" cy="4814187"/>
          </a:xfrm>
        </p:grpSpPr>
        <p:sp>
          <p:nvSpPr>
            <p:cNvPr id="5" name="Rectangle 4"/>
            <p:cNvSpPr/>
            <p:nvPr/>
          </p:nvSpPr>
          <p:spPr bwMode="auto">
            <a:xfrm>
              <a:off x="6254624" y="1512950"/>
              <a:ext cx="2532814" cy="760347"/>
            </a:xfrm>
            <a:prstGeom prst="rect">
              <a:avLst/>
            </a:prstGeom>
            <a:solidFill>
              <a:schemeClr val="accent3"/>
            </a:solidFill>
            <a:ln w="9525"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b="0" i="0" u="none" strike="noStrike" cap="none" normalizeH="0" baseline="0" dirty="0" smtClean="0">
                  <a:ln>
                    <a:noFill/>
                  </a:ln>
                  <a:solidFill>
                    <a:srgbClr val="FFFFFF"/>
                  </a:solidFill>
                  <a:effectLst/>
                  <a:latin typeface="Arial" charset="0"/>
                </a:rPr>
                <a:t>Unified Approach</a:t>
              </a:r>
              <a:r>
                <a:rPr kumimoji="0" lang="en-GB" b="0" i="0" u="none" strike="noStrike" cap="none" normalizeH="0" dirty="0" smtClean="0">
                  <a:ln>
                    <a:noFill/>
                  </a:ln>
                  <a:solidFill>
                    <a:srgbClr val="FFFFFF"/>
                  </a:solidFill>
                  <a:effectLst/>
                  <a:latin typeface="Arial" charset="0"/>
                </a:rPr>
                <a:t> </a:t>
              </a:r>
            </a:p>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lang="en-GB" baseline="0" dirty="0" smtClean="0">
                  <a:solidFill>
                    <a:srgbClr val="FFFFFF"/>
                  </a:solidFill>
                  <a:latin typeface="Arial" charset="0"/>
                </a:rPr>
                <a:t>to</a:t>
              </a:r>
              <a:r>
                <a:rPr lang="en-GB" dirty="0" smtClean="0">
                  <a:solidFill>
                    <a:srgbClr val="FFFFFF"/>
                  </a:solidFill>
                  <a:latin typeface="Arial" charset="0"/>
                </a:rPr>
                <a:t> Financing</a:t>
              </a:r>
              <a:endParaRPr kumimoji="0" lang="en-GB" b="0" i="0" u="none" strike="noStrike" cap="none" normalizeH="0" baseline="0" dirty="0" smtClean="0">
                <a:ln>
                  <a:noFill/>
                </a:ln>
                <a:solidFill>
                  <a:srgbClr val="FFFFFF"/>
                </a:solidFill>
                <a:effectLst/>
                <a:latin typeface="Arial" charset="0"/>
              </a:endParaRPr>
            </a:p>
          </p:txBody>
        </p:sp>
        <p:sp>
          <p:nvSpPr>
            <p:cNvPr id="11" name="Rectangle 10"/>
            <p:cNvSpPr/>
            <p:nvPr/>
          </p:nvSpPr>
          <p:spPr>
            <a:xfrm>
              <a:off x="6342518" y="2387597"/>
              <a:ext cx="2468992" cy="3939540"/>
            </a:xfrm>
            <a:prstGeom prst="rect">
              <a:avLst/>
            </a:prstGeom>
          </p:spPr>
          <p:txBody>
            <a:bodyPr wrap="square" lIns="0" tIns="0" rIns="0" bIns="0">
              <a:noAutofit/>
            </a:bodyPr>
            <a:lstStyle/>
            <a:p>
              <a:pPr>
                <a:spcAft>
                  <a:spcPts val="600"/>
                </a:spcAft>
              </a:pPr>
              <a:r>
                <a:rPr lang="en-GB" dirty="0" smtClean="0"/>
                <a:t>Access to the best financing solutions: </a:t>
              </a:r>
            </a:p>
            <a:p>
              <a:pPr marL="173038" indent="-173038">
                <a:spcAft>
                  <a:spcPts val="600"/>
                </a:spcAft>
                <a:buClr>
                  <a:schemeClr val="accent3"/>
                </a:buClr>
                <a:buFont typeface="Arial"/>
                <a:buChar char="•"/>
              </a:pPr>
              <a:r>
                <a:rPr lang="en-GB" sz="1800" dirty="0" smtClean="0"/>
                <a:t>Broader array of financing options</a:t>
              </a:r>
            </a:p>
            <a:p>
              <a:pPr marL="173038" indent="-173038">
                <a:spcAft>
                  <a:spcPts val="600"/>
                </a:spcAft>
                <a:buClr>
                  <a:schemeClr val="accent3"/>
                </a:buClr>
                <a:buFont typeface="Arial"/>
                <a:buChar char="•"/>
              </a:pPr>
              <a:r>
                <a:rPr lang="en-GB" sz="1800" dirty="0" smtClean="0"/>
                <a:t>Innovation to help </a:t>
              </a:r>
              <a:br>
                <a:rPr lang="en-GB" sz="1800" dirty="0" smtClean="0"/>
              </a:br>
              <a:r>
                <a:rPr lang="en-GB" sz="1800" dirty="0" smtClean="0"/>
                <a:t>you achieve a business advantage </a:t>
              </a:r>
            </a:p>
            <a:p>
              <a:pPr marL="173038" indent="-173038">
                <a:spcAft>
                  <a:spcPts val="600"/>
                </a:spcAft>
                <a:buClr>
                  <a:schemeClr val="accent3"/>
                </a:buClr>
                <a:buFont typeface="Arial"/>
                <a:buChar char="•"/>
              </a:pPr>
              <a:r>
                <a:rPr lang="en-GB" sz="1800" dirty="0" smtClean="0"/>
                <a:t>Financial strength for optimised terms and rates</a:t>
              </a:r>
            </a:p>
            <a:p>
              <a:pPr marL="173038" indent="-173038">
                <a:spcAft>
                  <a:spcPts val="600"/>
                </a:spcAft>
                <a:buClr>
                  <a:schemeClr val="accent3"/>
                </a:buClr>
                <a:buFont typeface="Arial"/>
                <a:buChar char="•"/>
              </a:pPr>
              <a:r>
                <a:rPr lang="en-GB" sz="1800" dirty="0" smtClean="0"/>
                <a:t>Flexibility to help you qualify faster </a:t>
              </a:r>
              <a:endParaRPr lang="en-GB" sz="1800" dirty="0"/>
            </a:p>
          </p:txBody>
        </p:sp>
        <p:cxnSp>
          <p:nvCxnSpPr>
            <p:cNvPr id="16" name="Straight Connector 15"/>
            <p:cNvCxnSpPr/>
            <p:nvPr/>
          </p:nvCxnSpPr>
          <p:spPr bwMode="auto">
            <a:xfrm flipH="1">
              <a:off x="6077130" y="1536513"/>
              <a:ext cx="3185" cy="4555272"/>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sp>
        <p:nvSpPr>
          <p:cNvPr id="3" name="Slide Number Placeholder 2"/>
          <p:cNvSpPr>
            <a:spLocks noGrp="1"/>
          </p:cNvSpPr>
          <p:nvPr>
            <p:ph type="sldNum" sz="quarter" idx="4"/>
          </p:nvPr>
        </p:nvSpPr>
        <p:spPr/>
        <p:txBody>
          <a:bodyPr/>
          <a:lstStyle/>
          <a:p>
            <a:pPr>
              <a:defRPr/>
            </a:pPr>
            <a:fld id="{D872286B-574C-B849-9934-067FFF202315}" type="slidenum">
              <a:rPr lang="en-GB" smtClean="0"/>
              <a:pPr>
                <a:defRPr/>
              </a:pPr>
              <a:t>4</a:t>
            </a:fld>
            <a:endParaRPr lang="en-GB" dirty="0"/>
          </a:p>
        </p:txBody>
      </p:sp>
      <p:sp>
        <p:nvSpPr>
          <p:cNvPr id="14" name="Footer Placeholder 13"/>
          <p:cNvSpPr>
            <a:spLocks noGrp="1"/>
          </p:cNvSpPr>
          <p:nvPr>
            <p:ph type="ftr" sz="quarter" idx="3"/>
          </p:nvPr>
        </p:nvSpPr>
        <p:spPr/>
        <p:txBody>
          <a:bodyPr/>
          <a:lstStyle/>
          <a:p>
            <a:pPr>
              <a:defRPr/>
            </a:pPr>
            <a:r>
              <a:rPr lang="en-GB" dirty="0" smtClean="0"/>
              <a:t>© 2013 Cisco and NetApp. All rights reserved. Proprietary and confidential.</a:t>
            </a:r>
            <a:endParaRPr lang="en-GB" dirty="0"/>
          </a:p>
        </p:txBody>
      </p:sp>
      <p:pic>
        <p:nvPicPr>
          <p:cNvPr id="18" name="Picture 17" descr="Tachomet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05428" y="90502"/>
            <a:ext cx="1204654" cy="1192105"/>
          </a:xfrm>
          <a:prstGeom prst="rect">
            <a:avLst/>
          </a:prstGeom>
        </p:spPr>
      </p:pic>
      <p:sp>
        <p:nvSpPr>
          <p:cNvPr id="2" name="Title 1"/>
          <p:cNvSpPr>
            <a:spLocks noGrp="1"/>
          </p:cNvSpPr>
          <p:nvPr>
            <p:ph type="title"/>
          </p:nvPr>
        </p:nvSpPr>
        <p:spPr>
          <a:xfrm>
            <a:off x="438243" y="289606"/>
            <a:ext cx="8337550" cy="714375"/>
          </a:xfrm>
        </p:spPr>
        <p:txBody>
          <a:bodyPr/>
          <a:lstStyle/>
          <a:p>
            <a:r>
              <a:rPr lang="en-GB" dirty="0" smtClean="0"/>
              <a:t>Accelerate Your Move to a </a:t>
            </a:r>
            <a:br>
              <a:rPr lang="en-GB" dirty="0" smtClean="0"/>
            </a:br>
            <a:r>
              <a:rPr lang="en-GB" dirty="0" smtClean="0"/>
              <a:t>Converged Infrastructure</a:t>
            </a:r>
            <a:endParaRPr lang="en-GB" dirty="0"/>
          </a:p>
        </p:txBody>
      </p:sp>
    </p:spTree>
    <p:extLst>
      <p:ext uri="{BB962C8B-B14F-4D97-AF65-F5344CB8AC3E}">
        <p14:creationId xmlns:p14="http://schemas.microsoft.com/office/powerpoint/2010/main" val="11477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fresh.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90214" y="127000"/>
            <a:ext cx="1218063" cy="1193800"/>
          </a:xfrm>
          <a:prstGeom prst="rect">
            <a:avLst/>
          </a:prstGeom>
        </p:spPr>
      </p:pic>
      <p:sp>
        <p:nvSpPr>
          <p:cNvPr id="2" name="Title 1"/>
          <p:cNvSpPr>
            <a:spLocks noGrp="1"/>
          </p:cNvSpPr>
          <p:nvPr>
            <p:ph type="title"/>
          </p:nvPr>
        </p:nvSpPr>
        <p:spPr>
          <a:xfrm>
            <a:off x="457200" y="251690"/>
            <a:ext cx="6286500" cy="714375"/>
          </a:xfrm>
        </p:spPr>
        <p:txBody>
          <a:bodyPr/>
          <a:lstStyle/>
          <a:p>
            <a:r>
              <a:rPr lang="en-GB" dirty="0" smtClean="0"/>
              <a:t>Simplify Technology Refresh</a:t>
            </a:r>
            <a:endParaRPr lang="en-GB" dirty="0"/>
          </a:p>
        </p:txBody>
      </p:sp>
      <p:sp>
        <p:nvSpPr>
          <p:cNvPr id="4" name="Rectangle 3"/>
          <p:cNvSpPr/>
          <p:nvPr/>
        </p:nvSpPr>
        <p:spPr bwMode="auto">
          <a:xfrm>
            <a:off x="3745857" y="4611501"/>
            <a:ext cx="5003800" cy="1374775"/>
          </a:xfrm>
          <a:prstGeom prst="rect">
            <a:avLst/>
          </a:prstGeom>
          <a:noFill/>
          <a:ln w="28575" cap="flat" cmpd="sng" algn="ctr">
            <a:solidFill>
              <a:schemeClr val="accent4"/>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fontAlgn="base">
              <a:lnSpc>
                <a:spcPct val="95000"/>
              </a:lnSpc>
              <a:spcBef>
                <a:spcPct val="0"/>
              </a:spcBef>
              <a:spcAft>
                <a:spcPct val="0"/>
              </a:spcAft>
              <a:buClr>
                <a:schemeClr val="accent2"/>
              </a:buClr>
            </a:pPr>
            <a:r>
              <a:rPr lang="en-GB" sz="2000" dirty="0" smtClean="0"/>
              <a:t>It’s easy to keep pace with the newest </a:t>
            </a:r>
          </a:p>
          <a:p>
            <a:pPr fontAlgn="base">
              <a:lnSpc>
                <a:spcPct val="95000"/>
              </a:lnSpc>
              <a:spcBef>
                <a:spcPct val="0"/>
              </a:spcBef>
              <a:spcAft>
                <a:spcPct val="0"/>
              </a:spcAft>
              <a:buClr>
                <a:schemeClr val="accent2"/>
              </a:buClr>
            </a:pPr>
            <a:r>
              <a:rPr lang="en-GB" sz="2000" dirty="0" smtClean="0"/>
              <a:t>hardware and software releases in an uninterrupted manner by adding a </a:t>
            </a:r>
          </a:p>
          <a:p>
            <a:pPr fontAlgn="base">
              <a:lnSpc>
                <a:spcPct val="95000"/>
              </a:lnSpc>
              <a:spcBef>
                <a:spcPct val="0"/>
              </a:spcBef>
              <a:spcAft>
                <a:spcPct val="0"/>
              </a:spcAft>
              <a:buClr>
                <a:schemeClr val="accent2"/>
              </a:buClr>
            </a:pPr>
            <a:r>
              <a:rPr lang="en-GB" sz="2000" dirty="0" smtClean="0"/>
              <a:t>schedule to your current agreement </a:t>
            </a:r>
            <a:endParaRPr kumimoji="0" lang="en-GB" sz="2000" i="0" u="none" strike="noStrike" cap="none" normalizeH="0" baseline="0" dirty="0" smtClean="0">
              <a:ln>
                <a:noFill/>
              </a:ln>
              <a:solidFill>
                <a:schemeClr val="tx1"/>
              </a:solidFill>
              <a:effectLst/>
            </a:endParaRPr>
          </a:p>
        </p:txBody>
      </p:sp>
      <p:sp>
        <p:nvSpPr>
          <p:cNvPr id="5" name="Rectangle 4"/>
          <p:cNvSpPr/>
          <p:nvPr/>
        </p:nvSpPr>
        <p:spPr bwMode="auto">
          <a:xfrm>
            <a:off x="457201" y="4611502"/>
            <a:ext cx="3039447" cy="1374775"/>
          </a:xfrm>
          <a:prstGeom prst="rect">
            <a:avLst/>
          </a:prstGeom>
          <a:solidFill>
            <a:schemeClr val="accent6"/>
          </a:solidFill>
          <a:ln w="381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sz="2000" i="0" u="none" strike="noStrike" cap="none" normalizeH="0" baseline="0" dirty="0" smtClean="0">
                <a:ln>
                  <a:noFill/>
                </a:ln>
                <a:solidFill>
                  <a:schemeClr val="bg1"/>
                </a:solidFill>
                <a:effectLst/>
                <a:latin typeface="Arial" charset="0"/>
              </a:rPr>
              <a:t>Protect Against </a:t>
            </a:r>
          </a:p>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sz="2000" i="0" u="none" strike="noStrike" cap="none" normalizeH="0" baseline="0" dirty="0" smtClean="0">
                <a:ln>
                  <a:noFill/>
                </a:ln>
                <a:solidFill>
                  <a:schemeClr val="bg1"/>
                </a:solidFill>
                <a:effectLst/>
                <a:latin typeface="Arial" charset="0"/>
              </a:rPr>
              <a:t>Obsolescence</a:t>
            </a:r>
          </a:p>
        </p:txBody>
      </p:sp>
      <p:grpSp>
        <p:nvGrpSpPr>
          <p:cNvPr id="20" name="Group 19"/>
          <p:cNvGrpSpPr/>
          <p:nvPr/>
        </p:nvGrpSpPr>
        <p:grpSpPr>
          <a:xfrm>
            <a:off x="451494" y="1469269"/>
            <a:ext cx="8274049" cy="1371600"/>
            <a:chOff x="469901" y="4578350"/>
            <a:chExt cx="8274049" cy="1371600"/>
          </a:xfrm>
        </p:grpSpPr>
        <p:sp>
          <p:nvSpPr>
            <p:cNvPr id="8" name="Rectangle 7"/>
            <p:cNvSpPr/>
            <p:nvPr/>
          </p:nvSpPr>
          <p:spPr bwMode="auto">
            <a:xfrm>
              <a:off x="3740150" y="4578350"/>
              <a:ext cx="5003800" cy="1371600"/>
            </a:xfrm>
            <a:prstGeom prst="rect">
              <a:avLst/>
            </a:prstGeom>
            <a:noFill/>
            <a:ln w="28575" cap="flat" cmpd="sng" algn="ctr">
              <a:solidFill>
                <a:srgbClr val="4EA2C8"/>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fontAlgn="base">
                <a:spcBef>
                  <a:spcPct val="0"/>
                </a:spcBef>
                <a:spcAft>
                  <a:spcPct val="0"/>
                </a:spcAft>
                <a:buClr>
                  <a:schemeClr val="accent2"/>
                </a:buClr>
              </a:pPr>
              <a:r>
                <a:rPr lang="en-GB" sz="2000" dirty="0" smtClean="0"/>
                <a:t>Improve efficiency and decrease </a:t>
              </a:r>
            </a:p>
            <a:p>
              <a:pPr fontAlgn="base">
                <a:spcBef>
                  <a:spcPct val="0"/>
                </a:spcBef>
                <a:spcAft>
                  <a:spcPct val="0"/>
                </a:spcAft>
                <a:buClr>
                  <a:schemeClr val="accent2"/>
                </a:buClr>
              </a:pPr>
              <a:r>
                <a:rPr lang="en-GB" sz="2000" dirty="0" smtClean="0"/>
                <a:t>expense by aligning your technology </a:t>
              </a:r>
              <a:br>
                <a:rPr lang="en-GB" sz="2000" dirty="0" smtClean="0"/>
              </a:br>
              <a:r>
                <a:rPr lang="en-GB" sz="2000" dirty="0" smtClean="0"/>
                <a:t>investments with business value</a:t>
              </a:r>
              <a:endParaRPr kumimoji="0" lang="en-GB" sz="2000" i="0" u="none" strike="noStrike" cap="none" normalizeH="0" baseline="0" dirty="0" smtClean="0">
                <a:ln>
                  <a:noFill/>
                </a:ln>
                <a:solidFill>
                  <a:schemeClr val="tx1"/>
                </a:solidFill>
                <a:effectLst/>
              </a:endParaRPr>
            </a:p>
          </p:txBody>
        </p:sp>
        <p:sp>
          <p:nvSpPr>
            <p:cNvPr id="9" name="Rectangle 8"/>
            <p:cNvSpPr/>
            <p:nvPr/>
          </p:nvSpPr>
          <p:spPr bwMode="auto">
            <a:xfrm>
              <a:off x="469901" y="4578350"/>
              <a:ext cx="3039447" cy="1371600"/>
            </a:xfrm>
            <a:prstGeom prst="rect">
              <a:avLst/>
            </a:prstGeom>
            <a:solidFill>
              <a:srgbClr val="523D98"/>
            </a:solidFill>
            <a:ln w="381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sz="2000" i="0" u="none" strike="noStrike" cap="none" normalizeH="0" baseline="0" dirty="0" smtClean="0">
                  <a:ln>
                    <a:noFill/>
                  </a:ln>
                  <a:solidFill>
                    <a:schemeClr val="bg1"/>
                  </a:solidFill>
                  <a:effectLst/>
                  <a:latin typeface="Arial" charset="0"/>
                </a:rPr>
                <a:t>Say YES to Growing</a:t>
              </a:r>
              <a:r>
                <a:rPr kumimoji="0" lang="en-GB" sz="2000" i="0" u="none" strike="noStrike" cap="none" normalizeH="0" dirty="0" smtClean="0">
                  <a:ln>
                    <a:noFill/>
                  </a:ln>
                  <a:solidFill>
                    <a:schemeClr val="bg1"/>
                  </a:solidFill>
                  <a:effectLst/>
                  <a:latin typeface="Arial" charset="0"/>
                </a:rPr>
                <a:t> </a:t>
              </a:r>
            </a:p>
            <a:p>
              <a:pPr marL="0" marR="0" indent="0" defTabSz="914400" rtl="0" eaLnBrk="1" fontAlgn="base" latinLnBrk="0" hangingPunct="1">
                <a:lnSpc>
                  <a:spcPct val="100000"/>
                </a:lnSpc>
                <a:spcBef>
                  <a:spcPct val="0"/>
                </a:spcBef>
                <a:spcAft>
                  <a:spcPct val="0"/>
                </a:spcAft>
                <a:buClr>
                  <a:schemeClr val="accent2"/>
                </a:buClr>
                <a:buSzTx/>
                <a:buFont typeface="Wingdings 2" pitchFamily="18" charset="2"/>
                <a:buNone/>
                <a:tabLst/>
              </a:pPr>
              <a:r>
                <a:rPr kumimoji="0" lang="en-GB" sz="2000" i="0" u="none" strike="noStrike" cap="none" normalizeH="0" dirty="0" smtClean="0">
                  <a:ln>
                    <a:noFill/>
                  </a:ln>
                  <a:solidFill>
                    <a:schemeClr val="bg1"/>
                  </a:solidFill>
                  <a:effectLst/>
                  <a:latin typeface="Arial" charset="0"/>
                </a:rPr>
                <a:t>Business Demands</a:t>
              </a:r>
              <a:endParaRPr kumimoji="0" lang="en-GB" sz="2000" i="0" u="none" strike="noStrike" cap="none" normalizeH="0" baseline="0" dirty="0" smtClean="0">
                <a:ln>
                  <a:noFill/>
                </a:ln>
                <a:solidFill>
                  <a:schemeClr val="bg1"/>
                </a:solidFill>
                <a:effectLst/>
                <a:latin typeface="Arial" charset="0"/>
              </a:endParaRPr>
            </a:p>
          </p:txBody>
        </p:sp>
      </p:grpSp>
      <p:grpSp>
        <p:nvGrpSpPr>
          <p:cNvPr id="15" name="Group 14"/>
          <p:cNvGrpSpPr/>
          <p:nvPr/>
        </p:nvGrpSpPr>
        <p:grpSpPr>
          <a:xfrm>
            <a:off x="469900" y="3043238"/>
            <a:ext cx="8274050" cy="1376362"/>
            <a:chOff x="469900" y="3043238"/>
            <a:chExt cx="8274050" cy="1376362"/>
          </a:xfrm>
        </p:grpSpPr>
        <p:sp>
          <p:nvSpPr>
            <p:cNvPr id="6" name="Rectangle 5"/>
            <p:cNvSpPr/>
            <p:nvPr/>
          </p:nvSpPr>
          <p:spPr bwMode="auto">
            <a:xfrm>
              <a:off x="5621779" y="3048000"/>
              <a:ext cx="3122171" cy="1371600"/>
            </a:xfrm>
            <a:prstGeom prst="rect">
              <a:avLst/>
            </a:prstGeom>
            <a:solidFill>
              <a:srgbClr val="523D98"/>
            </a:solidFill>
            <a:ln w="38100" cap="flat" cmpd="sng" algn="ctr">
              <a:noFill/>
              <a:prstDash val="solid"/>
              <a:round/>
              <a:headEnd type="none" w="med" len="med"/>
              <a:tailEnd type="none" w="med" len="med"/>
            </a:ln>
            <a:effectLst/>
          </p:spPr>
          <p:txBody>
            <a:bodyPr vert="horz" wrap="square" lIns="274320" tIns="45720" rIns="0" bIns="45720" numCol="1" rtlCol="0" anchor="ctr" anchorCtr="0" compatLnSpc="1">
              <a:prstTxWarp prst="textNoShape">
                <a:avLst/>
              </a:prstTxWarp>
              <a:noAutofit/>
            </a:bodyPr>
            <a:lstStyle/>
            <a:p>
              <a:pPr>
                <a:buClr>
                  <a:schemeClr val="accent2"/>
                </a:buClr>
              </a:pPr>
              <a:r>
                <a:rPr lang="en-GB" dirty="0" smtClean="0">
                  <a:solidFill>
                    <a:schemeClr val="bg1"/>
                  </a:solidFill>
                </a:rPr>
                <a:t>Accelerate the</a:t>
              </a:r>
              <a:r>
                <a:rPr lang="en-GB" sz="2000" dirty="0" smtClean="0">
                  <a:solidFill>
                    <a:schemeClr val="bg1"/>
                  </a:solidFill>
                </a:rPr>
                <a:t> </a:t>
              </a:r>
              <a:br>
                <a:rPr lang="en-GB" sz="2000" dirty="0" smtClean="0">
                  <a:solidFill>
                    <a:schemeClr val="bg1"/>
                  </a:solidFill>
                </a:rPr>
              </a:br>
              <a:r>
                <a:rPr lang="en-GB" sz="2000" dirty="0" smtClean="0">
                  <a:solidFill>
                    <a:schemeClr val="bg1"/>
                  </a:solidFill>
                </a:rPr>
                <a:t>Return on Your </a:t>
              </a:r>
              <a:br>
                <a:rPr lang="en-GB" sz="2000" dirty="0" smtClean="0">
                  <a:solidFill>
                    <a:schemeClr val="bg1"/>
                  </a:solidFill>
                </a:rPr>
              </a:br>
              <a:r>
                <a:rPr lang="en-GB" sz="2000" dirty="0" smtClean="0">
                  <a:solidFill>
                    <a:schemeClr val="bg1"/>
                  </a:solidFill>
                </a:rPr>
                <a:t>FlexPod Investment</a:t>
              </a:r>
              <a:endParaRPr kumimoji="0" lang="en-GB" sz="2000" i="0" u="none" strike="noStrike" cap="none" normalizeH="0" baseline="0" dirty="0" smtClean="0">
                <a:ln>
                  <a:noFill/>
                </a:ln>
                <a:solidFill>
                  <a:schemeClr val="bg1"/>
                </a:solidFill>
                <a:effectLst/>
              </a:endParaRPr>
            </a:p>
          </p:txBody>
        </p:sp>
        <p:sp>
          <p:nvSpPr>
            <p:cNvPr id="11" name="Rectangle 10"/>
            <p:cNvSpPr/>
            <p:nvPr/>
          </p:nvSpPr>
          <p:spPr>
            <a:xfrm>
              <a:off x="469900" y="3043238"/>
              <a:ext cx="4940300" cy="1374775"/>
            </a:xfrm>
            <a:prstGeom prst="rect">
              <a:avLst/>
            </a:prstGeom>
            <a:ln w="28575" cmpd="sng">
              <a:solidFill>
                <a:srgbClr val="4EA2C8"/>
              </a:solidFill>
            </a:ln>
          </p:spPr>
          <p:txBody>
            <a:bodyPr wrap="square" lIns="274320" tIns="45720" rIns="91440" bIns="45720" anchor="ctr" anchorCtr="0">
              <a:noAutofit/>
            </a:bodyPr>
            <a:lstStyle/>
            <a:p>
              <a:pPr lvl="0" fontAlgn="base">
                <a:spcBef>
                  <a:spcPts val="1000"/>
                </a:spcBef>
                <a:spcAft>
                  <a:spcPct val="0"/>
                </a:spcAft>
                <a:buClr>
                  <a:srgbClr val="C0504D"/>
                </a:buClr>
              </a:pPr>
              <a:r>
                <a:rPr lang="en-GB" sz="2000" dirty="0" smtClean="0">
                  <a:solidFill>
                    <a:prstClr val="black"/>
                  </a:solidFill>
                </a:rPr>
                <a:t>Financing helps you realise a faster return by deferring a large upfront investment into payments over time</a:t>
              </a:r>
              <a:endParaRPr lang="en-GB" sz="2000" dirty="0">
                <a:solidFill>
                  <a:prstClr val="black"/>
                </a:solidFill>
              </a:endParaRPr>
            </a:p>
          </p:txBody>
        </p:sp>
      </p:grpSp>
      <p:sp>
        <p:nvSpPr>
          <p:cNvPr id="7" name="Footer Placeholder 6"/>
          <p:cNvSpPr>
            <a:spLocks noGrp="1"/>
          </p:cNvSpPr>
          <p:nvPr>
            <p:ph type="ftr" sz="quarter" idx="3"/>
          </p:nvPr>
        </p:nvSpPr>
        <p:spPr/>
        <p:txBody>
          <a:bodyPr/>
          <a:lstStyle/>
          <a:p>
            <a:pPr>
              <a:defRPr/>
            </a:pPr>
            <a:r>
              <a:rPr lang="en-GB" dirty="0" smtClean="0"/>
              <a:t>© 2013 Cisco and NetApp. All rights reserved.</a:t>
            </a:r>
            <a:endParaRPr lang="en-GB" dirty="0"/>
          </a:p>
        </p:txBody>
      </p:sp>
      <p:sp>
        <p:nvSpPr>
          <p:cNvPr id="12" name="Slide Number Placeholder 11"/>
          <p:cNvSpPr>
            <a:spLocks noGrp="1"/>
          </p:cNvSpPr>
          <p:nvPr>
            <p:ph type="sldNum" sz="quarter" idx="4"/>
          </p:nvPr>
        </p:nvSpPr>
        <p:spPr/>
        <p:txBody>
          <a:bodyPr/>
          <a:lstStyle/>
          <a:p>
            <a:pPr>
              <a:defRPr/>
            </a:pPr>
            <a:fld id="{D872286B-574C-B849-9934-067FFF202315}" type="slidenum">
              <a:rPr lang="en-GB" smtClean="0"/>
              <a:pPr>
                <a:defRPr/>
              </a:pPr>
              <a:t>5</a:t>
            </a:fld>
            <a:endParaRPr lang="en-GB" dirty="0"/>
          </a:p>
        </p:txBody>
      </p:sp>
    </p:spTree>
    <p:extLst>
      <p:ext uri="{BB962C8B-B14F-4D97-AF65-F5344CB8AC3E}">
        <p14:creationId xmlns:p14="http://schemas.microsoft.com/office/powerpoint/2010/main" val="16085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Maximise Your Purchasing Power</a:t>
            </a:r>
            <a:endParaRPr lang="en-GB" dirty="0"/>
          </a:p>
        </p:txBody>
      </p:sp>
      <p:sp>
        <p:nvSpPr>
          <p:cNvPr id="2" name="Content Placeholder 1"/>
          <p:cNvSpPr>
            <a:spLocks noGrp="1"/>
          </p:cNvSpPr>
          <p:nvPr>
            <p:ph idx="1"/>
          </p:nvPr>
        </p:nvSpPr>
        <p:spPr>
          <a:xfrm>
            <a:off x="3282950" y="1146856"/>
            <a:ext cx="5186136" cy="1838325"/>
          </a:xfrm>
        </p:spPr>
        <p:txBody>
          <a:bodyPr/>
          <a:lstStyle/>
          <a:p>
            <a:pPr marL="171450" indent="-171450"/>
            <a:r>
              <a:rPr lang="en-GB" sz="1800" dirty="0" smtClean="0">
                <a:solidFill>
                  <a:schemeClr val="accent4"/>
                </a:solidFill>
              </a:rPr>
              <a:t>Start right </a:t>
            </a:r>
            <a:r>
              <a:rPr lang="en-GB" sz="1800" dirty="0" smtClean="0"/>
              <a:t>with a cost-effective, easy-to-deploy solution that consolidates your application and data requirements</a:t>
            </a:r>
          </a:p>
          <a:p>
            <a:pPr marL="171450" indent="-171450"/>
            <a:r>
              <a:rPr lang="en-GB" sz="1800" dirty="0" smtClean="0">
                <a:solidFill>
                  <a:srgbClr val="4EA2C8"/>
                </a:solidFill>
              </a:rPr>
              <a:t>FlexPod Express </a:t>
            </a:r>
            <a:r>
              <a:rPr lang="en-GB" sz="1800" dirty="0" smtClean="0"/>
              <a:t>provides a single, convenient, converged platform to manage your entire infrastructure</a:t>
            </a:r>
          </a:p>
        </p:txBody>
      </p:sp>
      <p:sp>
        <p:nvSpPr>
          <p:cNvPr id="4" name="TextBox 3"/>
          <p:cNvSpPr txBox="1"/>
          <p:nvPr/>
        </p:nvSpPr>
        <p:spPr>
          <a:xfrm>
            <a:off x="439738" y="1528989"/>
            <a:ext cx="1308462" cy="830997"/>
          </a:xfrm>
          <a:prstGeom prst="rect">
            <a:avLst/>
          </a:prstGeom>
          <a:noFill/>
        </p:spPr>
        <p:txBody>
          <a:bodyPr wrap="square" lIns="0" tIns="0" rIns="0" bIns="0" rtlCol="0">
            <a:noAutofit/>
          </a:bodyPr>
          <a:lstStyle/>
          <a:p>
            <a:pPr>
              <a:buClr>
                <a:schemeClr val="accent3"/>
              </a:buClr>
            </a:pPr>
            <a:r>
              <a:rPr lang="en-GB" sz="2400" dirty="0" smtClean="0"/>
              <a:t>Start Right</a:t>
            </a:r>
          </a:p>
        </p:txBody>
      </p:sp>
      <p:pic>
        <p:nvPicPr>
          <p:cNvPr id="23" name="Picture 22" descr="img_8956.jpg"/>
          <p:cNvPicPr>
            <a:picLocks noChangeAspect="1"/>
          </p:cNvPicPr>
          <p:nvPr/>
        </p:nvPicPr>
        <p:blipFill rotWithShape="1">
          <a:blip r:embed="rId3" cstate="print">
            <a:extLst>
              <a:ext uri="{28A0092B-C50C-407E-A947-70E740481C1C}">
                <a14:useLocalDpi xmlns:a14="http://schemas.microsoft.com/office/drawing/2010/main"/>
              </a:ext>
            </a:extLst>
          </a:blip>
          <a:srcRect l="-6592" t="-8111" r="-8786" b="-5583"/>
          <a:stretch/>
        </p:blipFill>
        <p:spPr>
          <a:xfrm>
            <a:off x="1346970" y="1287831"/>
            <a:ext cx="1880291" cy="1244472"/>
          </a:xfrm>
          <a:prstGeom prst="rect">
            <a:avLst/>
          </a:prstGeom>
          <a:solidFill>
            <a:schemeClr val="bg1"/>
          </a:solidFill>
        </p:spPr>
      </p:pic>
      <p:grpSp>
        <p:nvGrpSpPr>
          <p:cNvPr id="33" name="Group 32"/>
          <p:cNvGrpSpPr/>
          <p:nvPr/>
        </p:nvGrpSpPr>
        <p:grpSpPr>
          <a:xfrm>
            <a:off x="439738" y="3028043"/>
            <a:ext cx="8321675" cy="1427843"/>
            <a:chOff x="439738" y="3028043"/>
            <a:chExt cx="8321675" cy="1427843"/>
          </a:xfrm>
        </p:grpSpPr>
        <p:sp>
          <p:nvSpPr>
            <p:cNvPr id="15" name="TextBox 14"/>
            <p:cNvSpPr txBox="1"/>
            <p:nvPr/>
          </p:nvSpPr>
          <p:spPr>
            <a:xfrm>
              <a:off x="439738" y="3349866"/>
              <a:ext cx="1590679" cy="830997"/>
            </a:xfrm>
            <a:prstGeom prst="rect">
              <a:avLst/>
            </a:prstGeom>
            <a:noFill/>
          </p:spPr>
          <p:txBody>
            <a:bodyPr wrap="square" lIns="0" tIns="0" rIns="0" bIns="0" rtlCol="0">
              <a:noAutofit/>
            </a:bodyPr>
            <a:lstStyle/>
            <a:p>
              <a:pPr>
                <a:buClr>
                  <a:schemeClr val="accent3"/>
                </a:buClr>
              </a:pPr>
              <a:r>
                <a:rPr lang="en-GB" sz="2400" dirty="0" smtClean="0"/>
                <a:t>Keep It Simple</a:t>
              </a:r>
            </a:p>
          </p:txBody>
        </p:sp>
        <p:sp>
          <p:nvSpPr>
            <p:cNvPr id="21" name="Content Placeholder 1"/>
            <p:cNvSpPr txBox="1">
              <a:spLocks/>
            </p:cNvSpPr>
            <p:nvPr/>
          </p:nvSpPr>
          <p:spPr bwMode="auto">
            <a:xfrm>
              <a:off x="3282950" y="3214461"/>
              <a:ext cx="5215164" cy="12414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98450" indent="-298450" algn="l" rtl="0" eaLnBrk="0" fontAlgn="base" hangingPunct="0">
                <a:spcBef>
                  <a:spcPts val="676"/>
                </a:spcBef>
                <a:spcAft>
                  <a:spcPct val="0"/>
                </a:spcAft>
                <a:buClr>
                  <a:schemeClr val="accent3"/>
                </a:buClr>
                <a:buFont typeface="Arial"/>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Clr>
                  <a:schemeClr val="tx1"/>
                </a:buClr>
                <a:buFont typeface="Lucida Grande"/>
                <a:buChar char="-"/>
                <a:defRPr sz="2600">
                  <a:solidFill>
                    <a:schemeClr val="tx1"/>
                  </a:solidFill>
                  <a:latin typeface="+mn-lt"/>
                </a:defRPr>
              </a:lvl2pPr>
              <a:lvl3pPr marL="927100" indent="-288925" algn="l" rtl="0" eaLnBrk="0" fontAlgn="base" hangingPunct="0">
                <a:spcBef>
                  <a:spcPts val="576"/>
                </a:spcBef>
                <a:spcAft>
                  <a:spcPct val="0"/>
                </a:spcAft>
                <a:buClr>
                  <a:schemeClr val="accent3"/>
                </a:buClr>
                <a:buFont typeface="Arial"/>
                <a:buChar char="•"/>
                <a:defRPr sz="2400">
                  <a:solidFill>
                    <a:schemeClr val="tx1"/>
                  </a:solidFill>
                  <a:latin typeface="+mn-lt"/>
                </a:defRPr>
              </a:lvl3pPr>
              <a:lvl4pPr marL="1236663" indent="-307975" algn="l" rtl="0" eaLnBrk="0" fontAlgn="base" hangingPunct="0">
                <a:spcBef>
                  <a:spcPts val="480"/>
                </a:spcBef>
                <a:spcAft>
                  <a:spcPct val="0"/>
                </a:spcAft>
                <a:buClr>
                  <a:schemeClr val="tx1"/>
                </a:buClr>
                <a:buFont typeface="Lucida Grande"/>
                <a:buChar char="-"/>
                <a:defRPr sz="2000">
                  <a:solidFill>
                    <a:schemeClr val="tx1"/>
                  </a:solidFill>
                  <a:latin typeface="+mn-lt"/>
                </a:defRPr>
              </a:lvl4pPr>
              <a:lvl5pPr marL="1504950" indent="-266700" algn="l" rtl="0" eaLnBrk="0" fontAlgn="base" hangingPunct="0">
                <a:spcBef>
                  <a:spcPts val="480"/>
                </a:spcBef>
                <a:spcAft>
                  <a:spcPct val="0"/>
                </a:spcAft>
                <a:buClr>
                  <a:schemeClr val="accent3"/>
                </a:buClr>
                <a:buFont typeface="Arial"/>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a:lstStyle>
            <a:p>
              <a:pPr marL="171450" indent="-171450"/>
              <a:r>
                <a:rPr lang="en-GB" sz="1800" dirty="0" smtClean="0">
                  <a:solidFill>
                    <a:srgbClr val="4EA2C8"/>
                  </a:solidFill>
                </a:rPr>
                <a:t>Keep it simple </a:t>
              </a:r>
              <a:r>
                <a:rPr lang="en-GB" sz="1800" dirty="0" smtClean="0"/>
                <a:t>by consolidating your entire purchase into a single transaction </a:t>
              </a:r>
            </a:p>
            <a:p>
              <a:pPr marL="171450" indent="-171450"/>
              <a:r>
                <a:rPr lang="en-GB" sz="1800" dirty="0" smtClean="0">
                  <a:solidFill>
                    <a:srgbClr val="4EA2C8"/>
                  </a:solidFill>
                </a:rPr>
                <a:t>Finance</a:t>
              </a:r>
              <a:r>
                <a:rPr lang="en-GB" sz="1800" dirty="0" smtClean="0"/>
                <a:t> software, support, services, third-party hardware and partner provided products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47274" y="3124969"/>
              <a:ext cx="908242" cy="1318907"/>
            </a:xfrm>
            <a:prstGeom prst="rect">
              <a:avLst/>
            </a:prstGeom>
          </p:spPr>
        </p:pic>
        <p:cxnSp>
          <p:nvCxnSpPr>
            <p:cNvPr id="28" name="Straight Connector 27"/>
            <p:cNvCxnSpPr/>
            <p:nvPr/>
          </p:nvCxnSpPr>
          <p:spPr bwMode="auto">
            <a:xfrm>
              <a:off x="439738" y="3028043"/>
              <a:ext cx="8321675"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grpSp>
        <p:nvGrpSpPr>
          <p:cNvPr id="34" name="Group 33"/>
          <p:cNvGrpSpPr/>
          <p:nvPr/>
        </p:nvGrpSpPr>
        <p:grpSpPr>
          <a:xfrm>
            <a:off x="439738" y="4573814"/>
            <a:ext cx="8321675" cy="1543959"/>
            <a:chOff x="439738" y="4573814"/>
            <a:chExt cx="8321675" cy="1543959"/>
          </a:xfrm>
        </p:grpSpPr>
        <p:sp>
          <p:nvSpPr>
            <p:cNvPr id="17" name="TextBox 16"/>
            <p:cNvSpPr txBox="1"/>
            <p:nvPr/>
          </p:nvSpPr>
          <p:spPr>
            <a:xfrm>
              <a:off x="439738" y="4885662"/>
              <a:ext cx="1590679" cy="830997"/>
            </a:xfrm>
            <a:prstGeom prst="rect">
              <a:avLst/>
            </a:prstGeom>
            <a:noFill/>
          </p:spPr>
          <p:txBody>
            <a:bodyPr wrap="square" lIns="0" tIns="0" rIns="0" bIns="0" rtlCol="0">
              <a:noAutofit/>
            </a:bodyPr>
            <a:lstStyle/>
            <a:p>
              <a:pPr>
                <a:buClr>
                  <a:schemeClr val="accent3"/>
                </a:buClr>
              </a:pPr>
              <a:r>
                <a:rPr lang="en-GB" sz="2400" dirty="0" smtClean="0"/>
                <a:t>Grow Smart</a:t>
              </a:r>
            </a:p>
          </p:txBody>
        </p:sp>
        <p:sp>
          <p:nvSpPr>
            <p:cNvPr id="22" name="Content Placeholder 1"/>
            <p:cNvSpPr txBox="1">
              <a:spLocks/>
            </p:cNvSpPr>
            <p:nvPr/>
          </p:nvSpPr>
          <p:spPr bwMode="auto">
            <a:xfrm>
              <a:off x="3282950" y="4710651"/>
              <a:ext cx="5331279" cy="140712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98450" indent="-298450" algn="l" rtl="0" eaLnBrk="0" fontAlgn="base" hangingPunct="0">
                <a:spcBef>
                  <a:spcPts val="676"/>
                </a:spcBef>
                <a:spcAft>
                  <a:spcPct val="0"/>
                </a:spcAft>
                <a:buClr>
                  <a:schemeClr val="accent3"/>
                </a:buClr>
                <a:buFont typeface="Arial"/>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Clr>
                  <a:schemeClr val="tx1"/>
                </a:buClr>
                <a:buFont typeface="Lucida Grande"/>
                <a:buChar char="-"/>
                <a:defRPr sz="2600">
                  <a:solidFill>
                    <a:schemeClr val="tx1"/>
                  </a:solidFill>
                  <a:latin typeface="+mn-lt"/>
                </a:defRPr>
              </a:lvl2pPr>
              <a:lvl3pPr marL="927100" indent="-288925" algn="l" rtl="0" eaLnBrk="0" fontAlgn="base" hangingPunct="0">
                <a:spcBef>
                  <a:spcPts val="576"/>
                </a:spcBef>
                <a:spcAft>
                  <a:spcPct val="0"/>
                </a:spcAft>
                <a:buClr>
                  <a:schemeClr val="accent3"/>
                </a:buClr>
                <a:buFont typeface="Arial"/>
                <a:buChar char="•"/>
                <a:defRPr sz="2400">
                  <a:solidFill>
                    <a:schemeClr val="tx1"/>
                  </a:solidFill>
                  <a:latin typeface="+mn-lt"/>
                </a:defRPr>
              </a:lvl3pPr>
              <a:lvl4pPr marL="1236663" indent="-307975" algn="l" rtl="0" eaLnBrk="0" fontAlgn="base" hangingPunct="0">
                <a:spcBef>
                  <a:spcPts val="480"/>
                </a:spcBef>
                <a:spcAft>
                  <a:spcPct val="0"/>
                </a:spcAft>
                <a:buClr>
                  <a:schemeClr val="tx1"/>
                </a:buClr>
                <a:buFont typeface="Lucida Grande"/>
                <a:buChar char="-"/>
                <a:defRPr sz="2000">
                  <a:solidFill>
                    <a:schemeClr val="tx1"/>
                  </a:solidFill>
                  <a:latin typeface="+mn-lt"/>
                </a:defRPr>
              </a:lvl4pPr>
              <a:lvl5pPr marL="1504950" indent="-266700" algn="l" rtl="0" eaLnBrk="0" fontAlgn="base" hangingPunct="0">
                <a:spcBef>
                  <a:spcPts val="480"/>
                </a:spcBef>
                <a:spcAft>
                  <a:spcPct val="0"/>
                </a:spcAft>
                <a:buClr>
                  <a:schemeClr val="accent3"/>
                </a:buClr>
                <a:buFont typeface="Arial"/>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a:lstStyle>
            <a:p>
              <a:pPr marL="171450" indent="-171450"/>
              <a:r>
                <a:rPr lang="en-GB" sz="1800" dirty="0" smtClean="0">
                  <a:solidFill>
                    <a:srgbClr val="4EA2C8"/>
                  </a:solidFill>
                </a:rPr>
                <a:t>Grow smart </a:t>
              </a:r>
              <a:r>
                <a:rPr lang="en-GB" sz="1800" dirty="0" smtClean="0"/>
                <a:t>with the ability to migrate toward a newer solution in an uninterrupted manner</a:t>
              </a:r>
            </a:p>
            <a:p>
              <a:pPr marL="171450" indent="-171450"/>
              <a:r>
                <a:rPr lang="en-GB" sz="1800" dirty="0" smtClean="0">
                  <a:solidFill>
                    <a:srgbClr val="4EA2C8"/>
                  </a:solidFill>
                </a:rPr>
                <a:t>Stay in step </a:t>
              </a:r>
              <a:r>
                <a:rPr lang="en-GB" sz="1800" dirty="0" smtClean="0"/>
                <a:t>with advances in technology by financing future upgrades in a predictable manner</a:t>
              </a:r>
            </a:p>
          </p:txBody>
        </p:sp>
        <p:pic>
          <p:nvPicPr>
            <p:cNvPr id="26" name="Picture 25" descr="trees-grow-retouched_9645925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85516" y="4689305"/>
              <a:ext cx="1624060" cy="1405971"/>
            </a:xfrm>
            <a:prstGeom prst="rect">
              <a:avLst/>
            </a:prstGeom>
          </p:spPr>
        </p:pic>
        <p:cxnSp>
          <p:nvCxnSpPr>
            <p:cNvPr id="32" name="Straight Connector 31"/>
            <p:cNvCxnSpPr/>
            <p:nvPr/>
          </p:nvCxnSpPr>
          <p:spPr bwMode="auto">
            <a:xfrm>
              <a:off x="439738" y="4573814"/>
              <a:ext cx="8321675"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sp>
        <p:nvSpPr>
          <p:cNvPr id="3" name="Footer Placeholder 2"/>
          <p:cNvSpPr>
            <a:spLocks noGrp="1"/>
          </p:cNvSpPr>
          <p:nvPr>
            <p:ph type="ftr" sz="quarter" idx="3"/>
          </p:nvPr>
        </p:nvSpPr>
        <p:spPr/>
        <p:txBody>
          <a:bodyPr/>
          <a:lstStyle/>
          <a:p>
            <a:pPr>
              <a:defRPr/>
            </a:pPr>
            <a:r>
              <a:rPr lang="en-GB" dirty="0" smtClean="0"/>
              <a:t>© 2013 Cisco and NetApp. All rights reserved.</a:t>
            </a:r>
            <a:endParaRPr lang="en-GB" dirty="0"/>
          </a:p>
        </p:txBody>
      </p:sp>
      <p:sp>
        <p:nvSpPr>
          <p:cNvPr id="5" name="Slide Number Placeholder 4"/>
          <p:cNvSpPr>
            <a:spLocks noGrp="1"/>
          </p:cNvSpPr>
          <p:nvPr>
            <p:ph type="sldNum" sz="quarter" idx="4"/>
          </p:nvPr>
        </p:nvSpPr>
        <p:spPr/>
        <p:txBody>
          <a:bodyPr/>
          <a:lstStyle/>
          <a:p>
            <a:pPr>
              <a:defRPr/>
            </a:pPr>
            <a:fld id="{D872286B-574C-B849-9934-067FFF202315}" type="slidenum">
              <a:rPr lang="en-GB" smtClean="0"/>
              <a:pPr>
                <a:defRPr/>
              </a:pPr>
              <a:t>6</a:t>
            </a:fld>
            <a:endParaRPr lang="en-GB" dirty="0"/>
          </a:p>
        </p:txBody>
      </p:sp>
    </p:spTree>
    <p:extLst>
      <p:ext uri="{BB962C8B-B14F-4D97-AF65-F5344CB8AC3E}">
        <p14:creationId xmlns:p14="http://schemas.microsoft.com/office/powerpoint/2010/main" val="2745085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690"/>
            <a:ext cx="8609546" cy="714375"/>
          </a:xfrm>
        </p:spPr>
        <p:txBody>
          <a:bodyPr/>
          <a:lstStyle/>
          <a:p>
            <a:r>
              <a:rPr lang="en-GB" dirty="0" smtClean="0"/>
              <a:t>Unified FlexPod Financing</a:t>
            </a:r>
            <a:endParaRPr lang="en-GB" dirty="0"/>
          </a:p>
        </p:txBody>
      </p:sp>
      <p:sp>
        <p:nvSpPr>
          <p:cNvPr id="3" name="Content Placeholder 2"/>
          <p:cNvSpPr>
            <a:spLocks noGrp="1"/>
          </p:cNvSpPr>
          <p:nvPr>
            <p:ph idx="1"/>
          </p:nvPr>
        </p:nvSpPr>
        <p:spPr>
          <a:xfrm>
            <a:off x="2553630" y="1168187"/>
            <a:ext cx="6356910" cy="2070313"/>
          </a:xfrm>
        </p:spPr>
        <p:txBody>
          <a:bodyPr/>
          <a:lstStyle/>
          <a:p>
            <a:pPr marL="0" indent="0">
              <a:buNone/>
            </a:pPr>
            <a:r>
              <a:rPr lang="en-GB" sz="2000" dirty="0" smtClean="0">
                <a:solidFill>
                  <a:schemeClr val="accent4"/>
                </a:solidFill>
              </a:rPr>
              <a:t>Unified FlexPod Financing from NetApp and Cisco*</a:t>
            </a:r>
          </a:p>
          <a:p>
            <a:pPr marL="230188" indent="-230188"/>
            <a:r>
              <a:rPr lang="en-GB" sz="1800" dirty="0" smtClean="0"/>
              <a:t>Select a financial solution that matches your cash flow</a:t>
            </a:r>
          </a:p>
          <a:p>
            <a:pPr marL="230188" indent="-230188"/>
            <a:r>
              <a:rPr lang="en-GB" sz="1800" dirty="0" smtClean="0"/>
              <a:t>Total solution financing that includes services, support, education, and other third-party and partner-provided products</a:t>
            </a:r>
            <a:endParaRPr lang="en-GB" sz="2000" dirty="0" smtClean="0"/>
          </a:p>
          <a:p>
            <a:pPr marL="230188" indent="-230188"/>
            <a:r>
              <a:rPr lang="en-GB" sz="1800" dirty="0" smtClean="0"/>
              <a:t>Must include FlexPod </a:t>
            </a:r>
            <a:r>
              <a:rPr lang="en-GB" sz="1800" dirty="0" err="1" smtClean="0"/>
              <a:t>Datacenter</a:t>
            </a:r>
            <a:r>
              <a:rPr lang="en-GB" sz="1800" dirty="0" smtClean="0"/>
              <a:t> or FlexPod Express</a:t>
            </a:r>
          </a:p>
          <a:p>
            <a:endParaRPr lang="en-GB" sz="2000" dirty="0" smtClean="0"/>
          </a:p>
          <a:p>
            <a:pPr lvl="1"/>
            <a:endParaRPr lang="en-GB" sz="2000" dirty="0" smtClean="0"/>
          </a:p>
        </p:txBody>
      </p:sp>
      <p:sp>
        <p:nvSpPr>
          <p:cNvPr id="6" name="Slide Number Placeholder 5"/>
          <p:cNvSpPr>
            <a:spLocks noGrp="1"/>
          </p:cNvSpPr>
          <p:nvPr>
            <p:ph type="sldNum" sz="quarter" idx="4"/>
          </p:nvPr>
        </p:nvSpPr>
        <p:spPr/>
        <p:txBody>
          <a:bodyPr/>
          <a:lstStyle/>
          <a:p>
            <a:fld id="{D872286B-574C-B849-9934-067FFF202315}" type="slidenum">
              <a:rPr lang="en-GB" smtClean="0"/>
              <a:pPr/>
              <a:t>7</a:t>
            </a:fld>
            <a:endParaRPr lang="en-GB" dirty="0"/>
          </a:p>
        </p:txBody>
      </p:sp>
      <p:sp>
        <p:nvSpPr>
          <p:cNvPr id="5" name="Footer Placeholder 4"/>
          <p:cNvSpPr>
            <a:spLocks noGrp="1"/>
          </p:cNvSpPr>
          <p:nvPr>
            <p:ph type="ftr" sz="quarter" idx="3"/>
          </p:nvPr>
        </p:nvSpPr>
        <p:spPr/>
        <p:txBody>
          <a:bodyPr/>
          <a:lstStyle/>
          <a:p>
            <a:r>
              <a:rPr lang="en-GB" dirty="0" smtClean="0"/>
              <a:t>© 2013 Cisco and NetApp. All rights reserved.</a:t>
            </a:r>
            <a:endParaRPr lang="en-GB" dirty="0"/>
          </a:p>
        </p:txBody>
      </p:sp>
      <p:sp>
        <p:nvSpPr>
          <p:cNvPr id="4" name="TextBox 3"/>
          <p:cNvSpPr txBox="1"/>
          <p:nvPr/>
        </p:nvSpPr>
        <p:spPr>
          <a:xfrm>
            <a:off x="5147276" y="6400800"/>
            <a:ext cx="3327215" cy="348072"/>
          </a:xfrm>
          <a:prstGeom prst="rect">
            <a:avLst/>
          </a:prstGeom>
        </p:spPr>
        <p:txBody>
          <a:bodyPr wrap="none" rtlCol="0">
            <a:normAutofit/>
          </a:bodyPr>
          <a:lstStyle/>
          <a:p>
            <a:pPr algn="r">
              <a:spcBef>
                <a:spcPct val="20000"/>
              </a:spcBef>
              <a:buClr>
                <a:schemeClr val="accent2"/>
              </a:buClr>
            </a:pPr>
            <a:r>
              <a:rPr lang="en-GB" sz="1100" dirty="0" smtClean="0"/>
              <a:t>*Financing availability varies by country</a:t>
            </a:r>
          </a:p>
        </p:txBody>
      </p:sp>
      <p:cxnSp>
        <p:nvCxnSpPr>
          <p:cNvPr id="17" name="Straight Connector 16"/>
          <p:cNvCxnSpPr/>
          <p:nvPr/>
        </p:nvCxnSpPr>
        <p:spPr bwMode="auto">
          <a:xfrm flipH="1">
            <a:off x="2281991" y="1239626"/>
            <a:ext cx="1" cy="4787878"/>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8" name="Content Placeholder 2"/>
          <p:cNvSpPr txBox="1">
            <a:spLocks/>
          </p:cNvSpPr>
          <p:nvPr/>
        </p:nvSpPr>
        <p:spPr bwMode="auto">
          <a:xfrm>
            <a:off x="2547938" y="3384551"/>
            <a:ext cx="6356910" cy="26035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98450" indent="-298450" algn="l" rtl="0" eaLnBrk="0" fontAlgn="base" hangingPunct="0">
              <a:spcBef>
                <a:spcPts val="676"/>
              </a:spcBef>
              <a:spcAft>
                <a:spcPct val="0"/>
              </a:spcAft>
              <a:buClr>
                <a:schemeClr val="accent3"/>
              </a:buClr>
              <a:buFont typeface="Arial"/>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Clr>
                <a:schemeClr val="tx1"/>
              </a:buClr>
              <a:buFont typeface="Lucida Grande"/>
              <a:buChar char="-"/>
              <a:defRPr sz="2600">
                <a:solidFill>
                  <a:schemeClr val="tx1"/>
                </a:solidFill>
                <a:latin typeface="+mn-lt"/>
              </a:defRPr>
            </a:lvl2pPr>
            <a:lvl3pPr marL="927100" indent="-288925" algn="l" rtl="0" eaLnBrk="0" fontAlgn="base" hangingPunct="0">
              <a:spcBef>
                <a:spcPts val="576"/>
              </a:spcBef>
              <a:spcAft>
                <a:spcPct val="0"/>
              </a:spcAft>
              <a:buClr>
                <a:schemeClr val="accent3"/>
              </a:buClr>
              <a:buFont typeface="Arial"/>
              <a:buChar char="•"/>
              <a:defRPr sz="2400">
                <a:solidFill>
                  <a:schemeClr val="tx1"/>
                </a:solidFill>
                <a:latin typeface="+mn-lt"/>
              </a:defRPr>
            </a:lvl3pPr>
            <a:lvl4pPr marL="1236663" indent="-307975" algn="l" rtl="0" eaLnBrk="0" fontAlgn="base" hangingPunct="0">
              <a:spcBef>
                <a:spcPts val="480"/>
              </a:spcBef>
              <a:spcAft>
                <a:spcPct val="0"/>
              </a:spcAft>
              <a:buClr>
                <a:schemeClr val="tx1"/>
              </a:buClr>
              <a:buFont typeface="Lucida Grande"/>
              <a:buChar char="-"/>
              <a:defRPr sz="2000">
                <a:solidFill>
                  <a:schemeClr val="tx1"/>
                </a:solidFill>
                <a:latin typeface="+mn-lt"/>
              </a:defRPr>
            </a:lvl4pPr>
            <a:lvl5pPr marL="1504950" indent="-266700" algn="l" rtl="0" eaLnBrk="0" fontAlgn="base" hangingPunct="0">
              <a:spcBef>
                <a:spcPts val="480"/>
              </a:spcBef>
              <a:spcAft>
                <a:spcPct val="0"/>
              </a:spcAft>
              <a:buClr>
                <a:schemeClr val="accent3"/>
              </a:buClr>
              <a:buFont typeface="Arial"/>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a:lstStyle>
          <a:p>
            <a:pPr marL="0" indent="0">
              <a:spcBef>
                <a:spcPts val="1276"/>
              </a:spcBef>
              <a:buFont typeface="Arial"/>
              <a:buNone/>
            </a:pPr>
            <a:r>
              <a:rPr lang="en-GB" sz="2000" dirty="0" smtClean="0">
                <a:solidFill>
                  <a:srgbClr val="4EA2C8"/>
                </a:solidFill>
              </a:rPr>
              <a:t>Terms and conditions</a:t>
            </a:r>
          </a:p>
          <a:p>
            <a:pPr marL="230188" indent="-230188"/>
            <a:r>
              <a:rPr lang="en-GB" sz="1800" dirty="0" smtClean="0"/>
              <a:t>No minimum or maximum dollar amount</a:t>
            </a:r>
          </a:p>
          <a:p>
            <a:pPr marL="230188" indent="-230188"/>
            <a:r>
              <a:rPr lang="en-GB" sz="1800" dirty="0" smtClean="0"/>
              <a:t>Minimum term of 24 months, with terms up to 60 months</a:t>
            </a:r>
          </a:p>
          <a:p>
            <a:pPr marL="230188" indent="-230188"/>
            <a:r>
              <a:rPr lang="en-GB" sz="1800" dirty="0" smtClean="0"/>
              <a:t>Subject to credit approval</a:t>
            </a:r>
          </a:p>
          <a:p>
            <a:pPr marL="230188" indent="-230188"/>
            <a:r>
              <a:rPr lang="en-GB" sz="1800" dirty="0" smtClean="0"/>
              <a:t>Cannot be combined with existing finance promotions</a:t>
            </a:r>
          </a:p>
          <a:p>
            <a:pPr marL="230188" indent="-230188"/>
            <a:r>
              <a:rPr lang="en-GB" sz="1800" dirty="0" smtClean="0"/>
              <a:t>Available in the UK now, ending 31 July </a:t>
            </a:r>
            <a:r>
              <a:rPr lang="en-GB" sz="1800" dirty="0" smtClean="0"/>
              <a:t>2016</a:t>
            </a:r>
            <a:endParaRPr lang="en-GB" sz="1800" dirty="0" smtClean="0"/>
          </a:p>
          <a:p>
            <a:pPr marL="230188" indent="-230188"/>
            <a:r>
              <a:rPr lang="en-GB" sz="1800" dirty="0" smtClean="0"/>
              <a:t>Email </a:t>
            </a:r>
            <a:r>
              <a:rPr lang="en-GB" sz="1800" dirty="0" smtClean="0">
                <a:solidFill>
                  <a:srgbClr val="FF0000"/>
                </a:solidFill>
                <a:hlinkClick r:id="rId3"/>
              </a:rPr>
              <a:t>FlexPodFinance@leasedirect.com</a:t>
            </a:r>
            <a:endParaRPr lang="en-GB" sz="1800" dirty="0" smtClean="0">
              <a:solidFill>
                <a:srgbClr val="FF0000"/>
              </a:solidFill>
            </a:endParaRPr>
          </a:p>
        </p:txBody>
      </p:sp>
      <p:pic>
        <p:nvPicPr>
          <p:cNvPr id="2050" name="Picture 2" descr="C:\Users\nhyde\AppData\Local\Microsoft\Windows\Temporary Internet Files\Content.IE5\BRXJAKV7\MC91021700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34" y="3384551"/>
            <a:ext cx="1352560" cy="156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4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07" y="251690"/>
            <a:ext cx="8337550" cy="714375"/>
          </a:xfrm>
        </p:spPr>
        <p:txBody>
          <a:bodyPr/>
          <a:lstStyle/>
          <a:p>
            <a:r>
              <a:rPr lang="en-GB" dirty="0" smtClean="0"/>
              <a:t>Learn More about Unified FlexPod Financing</a:t>
            </a:r>
            <a:endParaRPr lang="en-GB" dirty="0"/>
          </a:p>
        </p:txBody>
      </p:sp>
      <p:sp>
        <p:nvSpPr>
          <p:cNvPr id="3" name="Content Placeholder 2"/>
          <p:cNvSpPr>
            <a:spLocks noGrp="1"/>
          </p:cNvSpPr>
          <p:nvPr>
            <p:ph idx="1"/>
          </p:nvPr>
        </p:nvSpPr>
        <p:spPr>
          <a:xfrm>
            <a:off x="444499" y="1336525"/>
            <a:ext cx="8467271" cy="4539720"/>
          </a:xfrm>
        </p:spPr>
        <p:txBody>
          <a:bodyPr/>
          <a:lstStyle/>
          <a:p>
            <a:r>
              <a:rPr lang="en-GB" sz="2400" dirty="0" smtClean="0">
                <a:solidFill>
                  <a:schemeClr val="accent4"/>
                </a:solidFill>
              </a:rPr>
              <a:t>See how Unified FlexPod Financing makes it possible to:</a:t>
            </a:r>
          </a:p>
          <a:p>
            <a:pPr lvl="1">
              <a:spcBef>
                <a:spcPts val="600"/>
              </a:spcBef>
            </a:pPr>
            <a:r>
              <a:rPr lang="en-GB" sz="2000" dirty="0" smtClean="0"/>
              <a:t>Realise immediate return on new investments</a:t>
            </a:r>
          </a:p>
          <a:p>
            <a:pPr lvl="1">
              <a:spcBef>
                <a:spcPts val="600"/>
              </a:spcBef>
            </a:pPr>
            <a:r>
              <a:rPr lang="en-GB" sz="2000" dirty="0" smtClean="0"/>
              <a:t>Manage cash flow</a:t>
            </a:r>
          </a:p>
          <a:p>
            <a:pPr lvl="1">
              <a:spcBef>
                <a:spcPts val="600"/>
              </a:spcBef>
            </a:pPr>
            <a:r>
              <a:rPr lang="en-GB" sz="2000" dirty="0" smtClean="0"/>
              <a:t>Improve competitiveness with advances in technology</a:t>
            </a:r>
          </a:p>
          <a:p>
            <a:pPr lvl="1">
              <a:spcBef>
                <a:spcPts val="600"/>
              </a:spcBef>
            </a:pPr>
            <a:r>
              <a:rPr lang="en-GB" sz="2000" dirty="0" smtClean="0"/>
              <a:t>Experience a faster payback period </a:t>
            </a:r>
          </a:p>
          <a:p>
            <a:r>
              <a:rPr lang="en-GB" sz="2400" dirty="0" smtClean="0">
                <a:solidFill>
                  <a:schemeClr val="accent4"/>
                </a:solidFill>
              </a:rPr>
              <a:t>Contact your certified FlexPod partner:</a:t>
            </a:r>
          </a:p>
          <a:p>
            <a:pPr lvl="1"/>
            <a:r>
              <a:rPr lang="en-GB" sz="2000" dirty="0" smtClean="0">
                <a:solidFill>
                  <a:srgbClr val="FF0000"/>
                </a:solidFill>
                <a:hlinkClick r:id="rId2"/>
              </a:rPr>
              <a:t>www.netapp.com/us/partners/flexpod</a:t>
            </a:r>
            <a:endParaRPr lang="en-GB" sz="2000" dirty="0" smtClean="0">
              <a:solidFill>
                <a:srgbClr val="FF0000"/>
              </a:solidFill>
            </a:endParaRPr>
          </a:p>
          <a:p>
            <a:r>
              <a:rPr lang="en-GB" sz="2400" dirty="0" smtClean="0">
                <a:solidFill>
                  <a:schemeClr val="accent4"/>
                </a:solidFill>
              </a:rPr>
              <a:t>Learn more about a FlexPod solution: </a:t>
            </a:r>
          </a:p>
          <a:p>
            <a:pPr lvl="1"/>
            <a:r>
              <a:rPr lang="en-US" sz="2000" u="sng" dirty="0">
                <a:hlinkClick r:id="rId3"/>
              </a:rPr>
              <a:t>www.cisco.com/go/flexpod</a:t>
            </a:r>
            <a:endParaRPr lang="en-GB" sz="2000" dirty="0"/>
          </a:p>
          <a:p>
            <a:pPr lvl="1"/>
            <a:r>
              <a:rPr lang="en-GB" sz="2000" dirty="0" smtClean="0">
                <a:hlinkClick r:id="rId4"/>
              </a:rPr>
              <a:t>www.netapp.com/flexpod</a:t>
            </a:r>
            <a:endParaRPr lang="en-GB" sz="2000" dirty="0" smtClean="0"/>
          </a:p>
        </p:txBody>
      </p:sp>
      <p:pic>
        <p:nvPicPr>
          <p:cNvPr id="4" name="Picture 3" descr="Screen shot 2013-11-08 at 1.10.50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62367" y="3707027"/>
            <a:ext cx="2981633" cy="2395837"/>
          </a:xfrm>
          <a:prstGeom prst="rect">
            <a:avLst/>
          </a:prstGeom>
        </p:spPr>
      </p:pic>
      <p:sp>
        <p:nvSpPr>
          <p:cNvPr id="5" name="Footer Placeholder 4"/>
          <p:cNvSpPr>
            <a:spLocks noGrp="1"/>
          </p:cNvSpPr>
          <p:nvPr>
            <p:ph type="ftr" sz="quarter" idx="3"/>
          </p:nvPr>
        </p:nvSpPr>
        <p:spPr/>
        <p:txBody>
          <a:bodyPr/>
          <a:lstStyle/>
          <a:p>
            <a:pPr>
              <a:defRPr/>
            </a:pPr>
            <a:r>
              <a:rPr lang="en-GB" dirty="0" smtClean="0"/>
              <a:t>© 2013 Cisco and NetApp. All rights reserved.</a:t>
            </a:r>
            <a:endParaRPr lang="en-GB" dirty="0"/>
          </a:p>
        </p:txBody>
      </p:sp>
      <p:sp>
        <p:nvSpPr>
          <p:cNvPr id="6" name="Slide Number Placeholder 5"/>
          <p:cNvSpPr>
            <a:spLocks noGrp="1"/>
          </p:cNvSpPr>
          <p:nvPr>
            <p:ph type="sldNum" sz="quarter" idx="4"/>
          </p:nvPr>
        </p:nvSpPr>
        <p:spPr/>
        <p:txBody>
          <a:bodyPr/>
          <a:lstStyle/>
          <a:p>
            <a:pPr>
              <a:defRPr/>
            </a:pPr>
            <a:fld id="{D872286B-574C-B849-9934-067FFF202315}" type="slidenum">
              <a:rPr lang="en-GB" smtClean="0"/>
              <a:pPr>
                <a:defRPr/>
              </a:pPr>
              <a:t>8</a:t>
            </a:fld>
            <a:endParaRPr lang="en-GB" dirty="0"/>
          </a:p>
        </p:txBody>
      </p:sp>
    </p:spTree>
    <p:extLst>
      <p:ext uri="{BB962C8B-B14F-4D97-AF65-F5344CB8AC3E}">
        <p14:creationId xmlns:p14="http://schemas.microsoft.com/office/powerpoint/2010/main" val="380232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641" y="4342955"/>
            <a:ext cx="6502398" cy="784830"/>
          </a:xfrm>
          <a:prstGeom prst="rect">
            <a:avLst/>
          </a:prstGeom>
        </p:spPr>
        <p:txBody>
          <a:bodyPr wrap="square">
            <a:spAutoFit/>
          </a:bodyPr>
          <a:lstStyle/>
          <a:p>
            <a:r>
              <a:rPr lang="en-US" sz="900" dirty="0">
                <a:solidFill>
                  <a:srgbClr val="7F7F7F"/>
                </a:solidFill>
              </a:rPr>
              <a:t>© </a:t>
            </a:r>
            <a:r>
              <a:rPr lang="en-US" sz="900" dirty="0" smtClean="0">
                <a:solidFill>
                  <a:srgbClr val="7F7F7F"/>
                </a:solidFill>
              </a:rPr>
              <a:t>2014 </a:t>
            </a:r>
            <a:r>
              <a:rPr lang="en-US" sz="900" dirty="0">
                <a:solidFill>
                  <a:srgbClr val="7F7F7F"/>
                </a:solidFill>
              </a:rPr>
              <a:t>NetApp, Inc. and Cisco Systems, Inc</a:t>
            </a:r>
            <a:r>
              <a:rPr lang="en-US" sz="900" dirty="0" smtClean="0">
                <a:solidFill>
                  <a:srgbClr val="7F7F7F"/>
                </a:solidFill>
              </a:rPr>
              <a:t>. All </a:t>
            </a:r>
            <a:r>
              <a:rPr lang="en-US" sz="900" dirty="0">
                <a:solidFill>
                  <a:srgbClr val="7F7F7F"/>
                </a:solidFill>
              </a:rPr>
              <a:t>rights reserved. No portions of this document may be reproduced without prior written consent of NetApp, Inc. and Cisco Systems, Inc. Specifications are subject to change without notice. NetApp, the NetApp logo, </a:t>
            </a:r>
            <a:r>
              <a:rPr lang="en-US" sz="900" dirty="0" smtClean="0">
                <a:solidFill>
                  <a:srgbClr val="7F7F7F"/>
                </a:solidFill>
              </a:rPr>
              <a:t>and </a:t>
            </a:r>
            <a:r>
              <a:rPr lang="en-US" sz="900" dirty="0">
                <a:solidFill>
                  <a:srgbClr val="7F7F7F"/>
                </a:solidFill>
              </a:rPr>
              <a:t>FlexPod are trademarks or registered trademarks of NetApp, Inc. in the United States and/or other countries. Cisco is a registered trademark of Cisco Systems, Inc</a:t>
            </a:r>
            <a:r>
              <a:rPr lang="en-US" sz="900" dirty="0" smtClean="0">
                <a:solidFill>
                  <a:srgbClr val="7F7F7F"/>
                </a:solidFill>
              </a:rPr>
              <a:t>. </a:t>
            </a:r>
            <a:r>
              <a:rPr lang="en-US" sz="900" dirty="0">
                <a:solidFill>
                  <a:srgbClr val="7F7F7F"/>
                </a:solidFill>
              </a:rPr>
              <a:t>All other brands or products are trademarks or registered trademarks of their respective holders and should be treated as such.</a:t>
            </a:r>
          </a:p>
        </p:txBody>
      </p:sp>
    </p:spTree>
    <p:extLst>
      <p:ext uri="{BB962C8B-B14F-4D97-AF65-F5344CB8AC3E}">
        <p14:creationId xmlns:p14="http://schemas.microsoft.com/office/powerpoint/2010/main" val="2192277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quot;/&gt;&lt;property id=&quot;20307&quot; value=&quot;348&quot;/&gt;&lt;/object&gt;&lt;object type=&quot;3&quot; unique_id=&quot;10059&quot;&gt;&lt;property id=&quot;20148&quot; value=&quot;5&quot;/&gt;&lt;property id=&quot;20300&quot; value=&quot;Slide 2 - &amp;quot;Internal Use and Confidential Footers&amp;quot;&quot;/&gt;&lt;property id=&quot;20307&quot; value=&quot;353&quot;/&gt;&lt;/object&gt;&lt;object type=&quot;3&quot; unique_id=&quot;10060&quot;&gt;&lt;property id=&quot;20148&quot; value=&quot;5&quot;/&gt;&lt;property id=&quot;20300&quot; value=&quot;Slide 3&quot;/&gt;&lt;property id=&quot;20307&quot; value=&quot;357&quot;/&gt;&lt;/object&gt;&lt;object type=&quot;3&quot; unique_id=&quot;10061&quot;&gt;&lt;property id=&quot;20148&quot; value=&quot;5&quot;/&gt;&lt;property id=&quot;20300&quot; value=&quot;Slide 4 - &amp;quot;Compatibility Between &amp;#x0D;&amp;#x0A;Office 2003 and 2007 Versions&amp;quot;&quot;/&gt;&lt;property id=&quot;20307&quot; value=&quot;356&quot;/&gt;&lt;/object&gt;&lt;object type=&quot;3&quot; unique_id=&quot;10062&quot;&gt;&lt;property id=&quot;20148&quot; value=&quot;5&quot;/&gt;&lt;property id=&quot;20300&quot; value=&quot;Slide 5&quot;/&gt;&lt;property id=&quot;20307&quot; value=&quot;354&quot;/&gt;&lt;/object&gt;&lt;object type=&quot;3&quot; unique_id=&quot;10063&quot;&gt;&lt;property id=&quot;20148&quot; value=&quot;5&quot;/&gt;&lt;property id=&quot;20300&quot; value=&quot;Slide 6&quot;/&gt;&lt;property id=&quot;20307&quot; value=&quot;355&quot;/&gt;&lt;/object&gt;&lt;object type=&quot;3&quot; unique_id=&quot;10064&quot;&gt;&lt;property id=&quot;20148&quot; value=&quot;5&quot;/&gt;&lt;property id=&quot;20300&quot; value=&quot;Slide 7&quot;/&gt;&lt;property id=&quot;20307&quot; value=&quot;349&quot;/&gt;&lt;/object&gt;&lt;/object&gt;&lt;/object&gt;&lt;/database&gt;"/>
  <p:tag name="SECTOMILLISECCONVERTED" val="1"/>
</p:tagLst>
</file>

<file path=ppt/theme/theme1.xml><?xml version="1.0" encoding="utf-8"?>
<a:theme xmlns:a="http://schemas.openxmlformats.org/drawingml/2006/main" name="FlexPod Default Master">
  <a:themeElements>
    <a:clrScheme name="Custom 11">
      <a:dk1>
        <a:srgbClr val="4C4948"/>
      </a:dk1>
      <a:lt1>
        <a:sysClr val="window" lastClr="FFFFFF"/>
      </a:lt1>
      <a:dk2>
        <a:srgbClr val="000000"/>
      </a:dk2>
      <a:lt2>
        <a:srgbClr val="99A5B1"/>
      </a:lt2>
      <a:accent1>
        <a:srgbClr val="D6212C"/>
      </a:accent1>
      <a:accent2>
        <a:srgbClr val="F0DB12"/>
      </a:accent2>
      <a:accent3>
        <a:srgbClr val="83AC3E"/>
      </a:accent3>
      <a:accent4>
        <a:srgbClr val="4EA2C8"/>
      </a:accent4>
      <a:accent5>
        <a:srgbClr val="233E85"/>
      </a:accent5>
      <a:accent6>
        <a:srgbClr val="523D98"/>
      </a:accent6>
      <a:hlink>
        <a:srgbClr val="317D9F"/>
      </a:hlink>
      <a:folHlink>
        <a:srgbClr val="95C7D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a:buClr>
            <a:schemeClr val="accent3"/>
          </a:buClr>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30791</TotalTime>
  <Words>636</Words>
  <Application>Microsoft Office PowerPoint</Application>
  <PresentationFormat>On-screen Show (4:3)</PresentationFormat>
  <Paragraphs>103</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Lucida Grande</vt:lpstr>
      <vt:lpstr>Wingdings</vt:lpstr>
      <vt:lpstr>Wingdings 2</vt:lpstr>
      <vt:lpstr>FlexPod Default Master</vt:lpstr>
      <vt:lpstr>Maximise Your Purchasing Power  with Unified FlexPod Financing</vt:lpstr>
      <vt:lpstr>Agenda</vt:lpstr>
      <vt:lpstr>Advance Your Business Requirements</vt:lpstr>
      <vt:lpstr>Accelerate Your Move to a  Converged Infrastructure</vt:lpstr>
      <vt:lpstr>Simplify Technology Refresh</vt:lpstr>
      <vt:lpstr>Maximise Your Purchasing Power</vt:lpstr>
      <vt:lpstr>Unified FlexPod Financing</vt:lpstr>
      <vt:lpstr>Learn More about Unified FlexPod Financing</vt:lpstr>
      <vt:lpstr>PowerPoint Presentation</vt:lpstr>
    </vt:vector>
  </TitlesOfParts>
  <Company>NetApp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PrestoG</dc:creator>
  <cp:lastModifiedBy>Nonie Hyde (nhyde)</cp:lastModifiedBy>
  <cp:revision>431</cp:revision>
  <cp:lastPrinted>2014-05-15T10:49:08Z</cp:lastPrinted>
  <dcterms:created xsi:type="dcterms:W3CDTF">2012-01-13T00:57:57Z</dcterms:created>
  <dcterms:modified xsi:type="dcterms:W3CDTF">2015-09-04T14:25:31Z</dcterms:modified>
</cp:coreProperties>
</file>