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5" r:id="rId4"/>
    <p:sldId id="266" r:id="rId5"/>
    <p:sldId id="267" r:id="rId6"/>
    <p:sldId id="269" r:id="rId7"/>
    <p:sldId id="270" r:id="rId8"/>
    <p:sldId id="260" r:id="rId9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99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D2C1-7FD7-4FC9-AD33-3006556FFAC6}" type="datetimeFigureOut">
              <a:rPr lang="en-GB" smtClean="0"/>
              <a:t>4/9/15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0671-A35D-4FDF-ABE6-CDA26426B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8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4342-7F08-4060-8A0B-88ECA56F9CC2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48F6D-69E0-4E7C-9479-B3A08BFC8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040912" cy="5161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060" y="-9831"/>
            <a:ext cx="6790220" cy="5171607"/>
          </a:xfrm>
          <a:prstGeom prst="rect">
            <a:avLst/>
          </a:prstGeom>
        </p:spPr>
      </p:pic>
      <p:sp>
        <p:nvSpPr>
          <p:cNvPr id="69" name="Rectangle 5"/>
          <p:cNvSpPr>
            <a:spLocks noChangeArrowheads="1"/>
          </p:cNvSpPr>
          <p:nvPr userDrawn="1"/>
        </p:nvSpPr>
        <p:spPr bwMode="ltGray">
          <a:xfrm>
            <a:off x="7784628" y="4894570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r>
              <a:rPr lang="en-US" sz="600" dirty="0">
                <a:solidFill>
                  <a:srgbClr val="FFFFFF"/>
                </a:solidFill>
                <a:latin typeface="Arial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 userDrawn="1"/>
        </p:nvSpPr>
        <p:spPr bwMode="ltGray">
          <a:xfrm>
            <a:off x="251374" y="4895871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defTabSz="814388"/>
            <a:r>
              <a:rPr lang="en-US" sz="600">
                <a:solidFill>
                  <a:srgbClr val="2C2A2A"/>
                </a:solidFill>
                <a:latin typeface="Arial"/>
              </a:rPr>
              <a:t>© </a:t>
            </a:r>
            <a:r>
              <a:rPr lang="en-US" sz="600" smtClean="0">
                <a:solidFill>
                  <a:srgbClr val="2C2A2A"/>
                </a:solidFill>
                <a:latin typeface="Arial"/>
              </a:rPr>
              <a:t>2014 </a:t>
            </a:r>
            <a:r>
              <a:rPr lang="en-US" sz="600" dirty="0">
                <a:solidFill>
                  <a:srgbClr val="2C2A2A"/>
                </a:solidFill>
                <a:latin typeface="Arial"/>
              </a:rPr>
              <a:t>Cisco and/or its affiliates. All rights reserved.</a:t>
            </a:r>
          </a:p>
        </p:txBody>
      </p:sp>
      <p:sp>
        <p:nvSpPr>
          <p:cNvPr id="71" name="Rectangle 7"/>
          <p:cNvSpPr>
            <a:spLocks noChangeArrowheads="1"/>
          </p:cNvSpPr>
          <p:nvPr userDrawn="1"/>
        </p:nvSpPr>
        <p:spPr bwMode="ltGray">
          <a:xfrm>
            <a:off x="8639982" y="4891492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/>
            <a:fld id="{DFCF27A5-1A5B-48D3-A060-2758FFBB1ADD}" type="slidenum">
              <a:rPr lang="en-US" sz="600">
                <a:solidFill>
                  <a:srgbClr val="FFFFFF"/>
                </a:solidFill>
                <a:latin typeface="Arial"/>
              </a:rPr>
              <a:pPr algn="r" defTabSz="814388"/>
              <a:t>‹#›</a:t>
            </a:fld>
            <a:endParaRPr lang="en-US" sz="6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5" y="1961693"/>
            <a:ext cx="6111477" cy="1239064"/>
          </a:xfrm>
        </p:spPr>
        <p:txBody>
          <a:bodyPr anchor="b"/>
          <a:lstStyle>
            <a:lvl1pPr>
              <a:lnSpc>
                <a:spcPct val="90000"/>
              </a:lnSpc>
              <a:defRPr lang="en-US" sz="4400" b="0" kern="1200" spc="-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3348052"/>
            <a:ext cx="8112126" cy="28813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3576640"/>
            <a:ext cx="8097838" cy="288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2C2A2A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9" y="3924578"/>
            <a:ext cx="8112125" cy="288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2C2A2A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56" y="175852"/>
            <a:ext cx="96079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2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97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786" y="302506"/>
            <a:ext cx="4005072" cy="628650"/>
          </a:xfrm>
          <a:prstGeom prst="rect">
            <a:avLst/>
          </a:prstGeom>
        </p:spPr>
        <p:txBody>
          <a:bodyPr vert="horz" lIns="61727" tIns="34294" rIns="61727" bIns="34294" rtlCol="0" anchor="t" anchorCtr="0">
            <a:noAutofit/>
          </a:bodyPr>
          <a:lstStyle>
            <a:lvl1pPr algn="l" defTabSz="6858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i="0" kern="1200" spc="-75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39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29" y="302506"/>
            <a:ext cx="4005072" cy="6309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00" b="0" i="0" kern="1200" spc="-75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23" y="304801"/>
            <a:ext cx="0" cy="4300151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48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786" y="302506"/>
            <a:ext cx="4005072" cy="628650"/>
          </a:xfrm>
          <a:prstGeom prst="rect">
            <a:avLst/>
          </a:prstGeom>
        </p:spPr>
        <p:txBody>
          <a:bodyPr vert="horz" lIns="61727" tIns="34294" rIns="61727" bIns="34294" rtlCol="0" anchor="t" anchorCtr="0">
            <a:noAutofit/>
          </a:bodyPr>
          <a:lstStyle>
            <a:lvl1pPr algn="l" defTabSz="6858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i="0" kern="1200" spc="-75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39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29" y="302506"/>
            <a:ext cx="4005072" cy="6309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00" b="0" i="0" kern="1200" spc="-75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67623" y="1194487"/>
            <a:ext cx="0" cy="3410465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7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786" y="302506"/>
            <a:ext cx="4005072" cy="628650"/>
          </a:xfrm>
          <a:prstGeom prst="rect">
            <a:avLst/>
          </a:prstGeom>
        </p:spPr>
        <p:txBody>
          <a:bodyPr vert="horz" lIns="61727" tIns="34294" rIns="61727" bIns="34294" rtlCol="0" anchor="t" anchorCtr="0">
            <a:noAutofit/>
          </a:bodyPr>
          <a:lstStyle>
            <a:lvl1pPr algn="l" defTabSz="68586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500" b="0" i="0" kern="1200" spc="-75" baseline="0" dirty="0" smtClean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39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tabLst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200150"/>
            <a:ext cx="4005072" cy="33947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80000"/>
              <a:buFont typeface="Wingdings" panose="05000000000000000000" pitchFamily="2" charset="2"/>
              <a:buNone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76294" indent="-171466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</a:lstStyle>
          <a:p>
            <a:pPr lvl="0"/>
            <a:r>
              <a:rPr lang="en-US" dirty="0" smtClean="0"/>
              <a:t>Body copy uses sentence capital letters only, size 16, left aligned</a:t>
            </a:r>
          </a:p>
          <a:p>
            <a:pPr lvl="1"/>
            <a:r>
              <a:rPr lang="en-US" dirty="0" smtClean="0"/>
              <a:t>Sub-bullets are size 14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22429" y="302506"/>
            <a:ext cx="4005072" cy="6309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500" b="0" i="0" kern="1200" spc="-75" baseline="0" dirty="0">
                <a:solidFill>
                  <a:srgbClr val="00A2BF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73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6" y="915566"/>
            <a:ext cx="2668457" cy="576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401" y="915566"/>
            <a:ext cx="2599859" cy="576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915566"/>
            <a:ext cx="2634158" cy="57606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16" y="1509256"/>
            <a:ext cx="2668457" cy="3028326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03225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69913" indent="-16668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2202" y="1491630"/>
            <a:ext cx="2634158" cy="3028326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360000" indent="-2160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730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258401" y="1509256"/>
            <a:ext cx="2599859" cy="3028326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344488" indent="-176213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143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6873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855663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76575" y="915566"/>
            <a:ext cx="0" cy="3679294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7425" y="915566"/>
            <a:ext cx="0" cy="3679294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06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19516" y="627522"/>
            <a:ext cx="2668457" cy="8641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258401" y="627522"/>
            <a:ext cx="2599859" cy="8641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72202" y="627522"/>
            <a:ext cx="2634158" cy="8641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00A2BF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marL="0" marR="0" lvl="0" indent="0" algn="l" defTabSz="68586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9516" y="1509256"/>
            <a:ext cx="2668457" cy="3028326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03225" indent="-1905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69913" indent="-16668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72202" y="1491630"/>
            <a:ext cx="2634158" cy="3028326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360000" indent="-2160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730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7461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1757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258401" y="1509256"/>
            <a:ext cx="2599859" cy="3028326"/>
          </a:xfrm>
          <a:prstGeom prst="rect">
            <a:avLst/>
          </a:prstGeom>
        </p:spPr>
        <p:txBody>
          <a:bodyPr>
            <a:noAutofit/>
          </a:bodyPr>
          <a:lstStyle>
            <a:lvl1pPr marL="171473" indent="-171473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344488" indent="-176213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5143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687388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0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855663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900">
                <a:solidFill>
                  <a:schemeClr val="accent1"/>
                </a:solidFill>
                <a:latin typeface="+mn-lt"/>
                <a:cs typeface="CiscoSans ExtraLight"/>
              </a:defRPr>
            </a:lvl5pPr>
            <a:lvl6pPr marL="692527" indent="0"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76575" y="609601"/>
            <a:ext cx="0" cy="3985259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7425" y="609601"/>
            <a:ext cx="0" cy="3985259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4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11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0050" indent="-400050" algn="l">
              <a:lnSpc>
                <a:spcPct val="90000"/>
              </a:lnSpc>
              <a:defRPr sz="6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86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3286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bg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54841" y="940711"/>
            <a:ext cx="8168270" cy="2878673"/>
          </a:xfrm>
          <a:prstGeom prst="rect">
            <a:avLst/>
          </a:prstGeom>
        </p:spPr>
        <p:txBody>
          <a:bodyPr>
            <a:noAutofit/>
          </a:bodyPr>
          <a:lstStyle>
            <a:lvl1pPr marL="403225" indent="-403225" algn="l">
              <a:lnSpc>
                <a:spcPct val="90000"/>
              </a:lnSpc>
              <a:defRPr sz="6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“Quote goes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53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Solid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940711"/>
            <a:ext cx="8301718" cy="2878673"/>
          </a:xfrm>
          <a:prstGeom prst="rect">
            <a:avLst/>
          </a:prstGeom>
        </p:spPr>
        <p:txBody>
          <a:bodyPr anchor="t" anchorCtr="1">
            <a:noAutofit/>
          </a:bodyPr>
          <a:lstStyle>
            <a:lvl1pPr algn="ctr">
              <a:lnSpc>
                <a:spcPct val="90000"/>
              </a:lnSpc>
              <a:defRPr sz="230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70%</a:t>
            </a:r>
            <a:endParaRPr 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44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705551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/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25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0446" y="3621014"/>
            <a:ext cx="8112126" cy="28813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+mn-lt"/>
                <a:cs typeface="CiscoSansTT ExtraLight" panose="020B0303020201020303" pitchFamily="34" charset="0"/>
              </a:defRPr>
            </a:lvl1pPr>
            <a:lvl2pPr marL="34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59868" y="3873678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7" y="4453669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72" y="2622503"/>
            <a:ext cx="8302625" cy="2990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304841" indent="0">
              <a:buNone/>
              <a:defRPr/>
            </a:lvl2pPr>
            <a:lvl3pPr marL="427491" indent="0">
              <a:buNone/>
              <a:defRPr/>
            </a:lvl3pPr>
            <a:lvl4pPr marL="516800" indent="0">
              <a:buNone/>
              <a:defRPr/>
            </a:lvl4pPr>
            <a:lvl5pPr marL="60134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 flip="none" rotWithShape="1">
              <a:gsLst>
                <a:gs pos="47900">
                  <a:schemeClr val="accent1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85" y="192041"/>
            <a:ext cx="831367" cy="8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2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atem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705551"/>
            <a:ext cx="8301718" cy="243651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4500" b="0" i="0" spc="0" baseline="0">
                <a:solidFill>
                  <a:srgbClr val="FFFFF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Statement Goes Here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840580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9" y="302420"/>
            <a:ext cx="8631329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369888" y="1187451"/>
            <a:ext cx="8450262" cy="3043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19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8" y="302420"/>
            <a:ext cx="8615217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Table Title Goes Here</a:t>
            </a:r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2" hasCustomPrompt="1"/>
          </p:nvPr>
        </p:nvSpPr>
        <p:spPr>
          <a:xfrm>
            <a:off x="369889" y="1187451"/>
            <a:ext cx="8450261" cy="30432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 smtClean="0"/>
              <a:t>Click icon to add Table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7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marL="0" indent="0" algn="l" defTabSz="603703">
              <a:lnSpc>
                <a:spcPct val="100000"/>
              </a:lnSpc>
              <a:spcBef>
                <a:spcPct val="50000"/>
              </a:spcBef>
              <a:buNone/>
              <a:defRPr lang="en-US" sz="1600" b="0" i="0" kern="1200" dirty="0" smtClean="0">
                <a:solidFill>
                  <a:srgbClr val="FFFFFF"/>
                </a:solidFill>
                <a:latin typeface="+mj-lt"/>
                <a:ea typeface="+mn-ea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>
              <a:gsLst>
                <a:gs pos="0">
                  <a:schemeClr val="tx2"/>
                </a:gs>
                <a:gs pos="100000">
                  <a:schemeClr val="accent6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29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5729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9558" y="302420"/>
            <a:ext cx="8632053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9888" y="1187451"/>
            <a:ext cx="8450262" cy="30432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3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369888" y="1187451"/>
            <a:ext cx="8450262" cy="304323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rgbClr val="FFFFFF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20"/>
            <a:ext cx="8615940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Chart Title Goes Here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5729" y="4365140"/>
            <a:ext cx="7461250" cy="207749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l" defTabSz="603703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FFFFFF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r>
              <a:rPr lang="en-US" dirty="0" smtClean="0"/>
              <a:t>Source information is set at 16 points.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813257" y="4932106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65600" y="4929028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92044" y="4916599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319583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9557" y="302420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4786110" y="1169322"/>
            <a:ext cx="4016375" cy="321945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5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_Chart and text_Gradient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4786110" y="1169322"/>
            <a:ext cx="4016375" cy="321945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58679" y="302420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176033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1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8465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87318" y="1169322"/>
            <a:ext cx="4015167" cy="322126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10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ottom title_photo and tex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778526" y="1169322"/>
            <a:ext cx="4015167" cy="322126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dirty="0" smtClean="0"/>
              <a:t>Insert Image Here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55355" y="1169322"/>
            <a:ext cx="4265612" cy="322090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Simple text goes here and can wrap to accommodate more lines of information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261938" y="304800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320869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48" y="0"/>
            <a:ext cx="9144000" cy="51435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72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84" y="192040"/>
            <a:ext cx="828686" cy="8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2108877"/>
            <a:ext cx="8301718" cy="64473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25" y="3621014"/>
            <a:ext cx="8112126" cy="28813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+mn-lt"/>
                <a:cs typeface="CiscoSans"/>
              </a:defRPr>
            </a:lvl1pPr>
            <a:lvl2pPr marL="342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</a:t>
            </a:r>
            <a:endParaRPr lang="en-US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51847" y="3873678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26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251847" y="4453669"/>
            <a:ext cx="8112650" cy="28813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2572" y="2622503"/>
            <a:ext cx="8302625" cy="29900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304841" indent="0">
              <a:buNone/>
              <a:defRPr/>
            </a:lvl2pPr>
            <a:lvl3pPr marL="427491" indent="0">
              <a:buNone/>
              <a:defRPr/>
            </a:lvl3pPr>
            <a:lvl4pPr marL="516800" indent="0">
              <a:buNone/>
              <a:defRPr/>
            </a:lvl4pPr>
            <a:lvl5pPr marL="601346" indent="0">
              <a:buNone/>
              <a:defRPr/>
            </a:lvl5pPr>
          </a:lstStyle>
          <a:p>
            <a:pPr lvl="0"/>
            <a:r>
              <a:rPr lang="en-GB" dirty="0" smtClean="0"/>
              <a:t>Subhead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09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0" y="240631"/>
            <a:ext cx="8447031" cy="440837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2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ull bleed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9144001" cy="49834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50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82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_gradient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195823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_gradient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298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657" y="3977232"/>
            <a:ext cx="828686" cy="8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43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bg>
      <p:bgPr>
        <a:gradFill>
          <a:gsLst>
            <a:gs pos="0">
              <a:srgbClr val="272749"/>
            </a:gs>
            <a:gs pos="100000">
              <a:srgbClr val="32BEBD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26132" y="2300013"/>
            <a:ext cx="2510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/>
                <a:latin typeface="+mj-lt"/>
              </a:rPr>
              <a:t>Thank you.</a:t>
            </a:r>
            <a:endParaRPr lang="en-US" sz="3600" b="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/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729" y="1779949"/>
            <a:ext cx="1997776" cy="1583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76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3335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lIns="68586" tIns="34294" rIns="68586" bIns="34294" anchor="ctr"/>
          <a:lstStyle/>
          <a:p>
            <a:endParaRPr lang="en-US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71575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/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6410" y="3406248"/>
            <a:ext cx="2099188" cy="12132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5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g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45456" y="562609"/>
            <a:ext cx="8301718" cy="256994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5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Section Title Goes Here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FFFFFF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FFFFFF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FFFFFF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FFFFFF"/>
              </a:solidFill>
              <a:latin typeface="+mn-lt"/>
              <a:cs typeface="CiscoSans Thin"/>
            </a:endParaRPr>
          </a:p>
        </p:txBody>
      </p:sp>
      <p:pic>
        <p:nvPicPr>
          <p:cNvPr id="8" name="Picture 2" descr="C:\Users\Charlie\Desktop\arrow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10" y="3382354"/>
            <a:ext cx="2099188" cy="1261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3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117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498" y="1200151"/>
            <a:ext cx="8659976" cy="3394075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This slide will allow you to add one of the following:</a:t>
            </a:r>
            <a:br>
              <a:rPr lang="en-GB" dirty="0" smtClean="0"/>
            </a:br>
            <a:r>
              <a:rPr lang="en-GB" dirty="0" smtClean="0"/>
              <a:t>Table, Charts, Smart Art, Pictures, Clip Art and Media</a:t>
            </a:r>
            <a:br>
              <a:rPr lang="en-GB" dirty="0" smtClean="0"/>
            </a:br>
            <a:r>
              <a:rPr lang="en-GB" dirty="0" smtClean="0"/>
              <a:t>Click icon to add content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21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8" y="1249964"/>
            <a:ext cx="8582751" cy="3266034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Bullet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572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6286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8001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715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 marL="4572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b="0" i="0">
                <a:solidFill>
                  <a:schemeClr val="accent1"/>
                </a:solidFill>
                <a:latin typeface="+mn-lt"/>
                <a:cs typeface="CiscoSans ExtraLight"/>
              </a:defRPr>
            </a:lvl2pPr>
            <a:lvl3pPr marL="6286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 marL="8001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4pPr>
            <a:lvl5pPr marL="97155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accent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34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303064"/>
            <a:ext cx="8659976" cy="72878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457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20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  <a:p>
            <a:endParaRPr lang="en-US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0994" y="1249964"/>
            <a:ext cx="4169632" cy="3266034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171450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2000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accent1"/>
                </a:solidFill>
                <a:latin typeface="+mn-lt"/>
                <a:cs typeface="CiscoSans ExtraLight"/>
              </a:defRPr>
            </a:lvl3pPr>
            <a:lvl4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Tx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r>
              <a:rPr lang="en-US" dirty="0" smtClean="0"/>
              <a:t>This is an example of a bullet slide that uses more content than the standard bullet slide will allow</a:t>
            </a:r>
          </a:p>
          <a:p>
            <a:pPr lvl="2"/>
            <a:r>
              <a:rPr lang="en-US" dirty="0" smtClean="0"/>
              <a:t>This is where all the second level information is</a:t>
            </a:r>
            <a:br>
              <a:rPr lang="en-US" dirty="0" smtClean="0"/>
            </a:br>
            <a:r>
              <a:rPr lang="en-US" dirty="0" smtClean="0"/>
              <a:t>placed if you choose to have an outline</a:t>
            </a:r>
          </a:p>
          <a:p>
            <a:pPr lvl="2"/>
            <a:r>
              <a:rPr lang="en-US" dirty="0" smtClean="0"/>
              <a:t>Here is another bullet point</a:t>
            </a:r>
          </a:p>
          <a:p>
            <a:r>
              <a:rPr lang="en-US" dirty="0" smtClean="0"/>
              <a:t>First level bullets are 14 point and</a:t>
            </a:r>
            <a:br>
              <a:rPr lang="en-US" dirty="0" smtClean="0"/>
            </a:br>
            <a:r>
              <a:rPr lang="en-US" dirty="0" smtClean="0"/>
              <a:t>use an actual bullet point</a:t>
            </a:r>
          </a:p>
          <a:p>
            <a:pPr lvl="2"/>
            <a:r>
              <a:rPr lang="en-US" dirty="0" smtClean="0"/>
              <a:t>Second level bullets are 12 points in size</a:t>
            </a:r>
          </a:p>
          <a:p>
            <a:pPr lvl="2"/>
            <a:r>
              <a:rPr lang="en-US" dirty="0" smtClean="0"/>
              <a:t>It’s important to keep consistency </a:t>
            </a:r>
          </a:p>
          <a:p>
            <a:r>
              <a:rPr lang="en-US" dirty="0" smtClean="0"/>
              <a:t>If you are using this type of slide in your presentation, you are probably creating</a:t>
            </a:r>
            <a:br>
              <a:rPr lang="en-US" dirty="0" smtClean="0"/>
            </a:br>
            <a:r>
              <a:rPr lang="en-US" dirty="0" smtClean="0"/>
              <a:t>a document that should be printed and</a:t>
            </a:r>
            <a:br>
              <a:rPr lang="en-US" dirty="0" smtClean="0"/>
            </a:br>
            <a:r>
              <a:rPr lang="en-US" dirty="0" smtClean="0"/>
              <a:t>passed out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36577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5"/>
          <p:cNvSpPr>
            <a:spLocks noGrp="1"/>
          </p:cNvSpPr>
          <p:nvPr>
            <p:ph type="title"/>
          </p:nvPr>
        </p:nvSpPr>
        <p:spPr>
          <a:xfrm>
            <a:off x="260619" y="341158"/>
            <a:ext cx="8659368" cy="7315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7813257" y="4745973"/>
            <a:ext cx="762394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r>
              <a:rPr lang="en-US" sz="600" b="0" i="0" dirty="0">
                <a:solidFill>
                  <a:srgbClr val="231F20"/>
                </a:solidFill>
                <a:latin typeface="+mn-lt"/>
                <a:cs typeface="CiscoSans Thin"/>
              </a:rPr>
              <a:t>Cisco Confidential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8665600" y="4742895"/>
            <a:ext cx="215770" cy="154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98" tIns="30798" rIns="61598" bIns="30798" anchor="b">
            <a:spAutoFit/>
          </a:bodyPr>
          <a:lstStyle/>
          <a:p>
            <a:pPr algn="r" defTabSz="610846">
              <a:lnSpc>
                <a:spcPct val="100000"/>
              </a:lnSpc>
            </a:pPr>
            <a:fld id="{DFCF27A5-1A5B-48D3-A060-2758FFBB1ADD}" type="slidenum">
              <a:rPr lang="en-US" sz="600" b="0" i="0">
                <a:solidFill>
                  <a:srgbClr val="231F20"/>
                </a:solidFill>
                <a:latin typeface="+mn-lt"/>
                <a:cs typeface="CiscoSans Thin"/>
              </a:rPr>
              <a:pPr algn="r" defTabSz="610846">
                <a:lnSpc>
                  <a:spcPct val="100000"/>
                </a:lnSpc>
              </a:pPr>
              <a:t>‹#›</a:t>
            </a:fld>
            <a:endParaRPr lang="en-US" sz="6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92044" y="4747273"/>
            <a:ext cx="3420515" cy="1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98" tIns="30798" rIns="61598" bIns="30798" anchor="b" anchorCtr="0">
            <a:spAutoFit/>
          </a:bodyPr>
          <a:lstStyle/>
          <a:p>
            <a:pPr algn="l" defTabSz="610846">
              <a:lnSpc>
                <a:spcPct val="100000"/>
              </a:lnSpc>
            </a:pPr>
            <a:r>
              <a:rPr lang="en-US" sz="600" b="0" i="0" dirty="0" smtClean="0">
                <a:solidFill>
                  <a:srgbClr val="231F20"/>
                </a:solidFill>
                <a:latin typeface="+mn-lt"/>
                <a:cs typeface="CiscoSans Thin"/>
              </a:rPr>
              <a:t>© 2014  Cisco and/or its affiliates. All rights reserved.</a:t>
            </a:r>
            <a:endParaRPr lang="en-US" sz="600" b="0" i="0" dirty="0">
              <a:solidFill>
                <a:srgbClr val="231F20"/>
              </a:solidFill>
              <a:latin typeface="+mn-lt"/>
              <a:cs typeface="CiscoSans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057775"/>
            <a:ext cx="9144000" cy="0"/>
          </a:xfrm>
          <a:prstGeom prst="line">
            <a:avLst/>
          </a:prstGeom>
          <a:ln w="177800">
            <a:gradFill flip="none" rotWithShape="1">
              <a:gsLst>
                <a:gs pos="47900">
                  <a:schemeClr val="accent1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704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5" r:id="rId29"/>
    <p:sldLayoutId id="2147483696" r:id="rId30"/>
    <p:sldLayoutId id="2147483697" r:id="rId31"/>
    <p:sldLayoutId id="2147483700" r:id="rId32"/>
    <p:sldLayoutId id="2147483701" r:id="rId33"/>
    <p:sldLayoutId id="2147483702" r:id="rId34"/>
    <p:sldLayoutId id="2147483703" r:id="rId3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lang="en-US" sz="2500" b="0" kern="1200" spc="0" baseline="0" dirty="0">
          <a:solidFill>
            <a:schemeClr val="tx2"/>
          </a:solidFill>
          <a:latin typeface="+mj-lt"/>
          <a:ea typeface="+mj-ea"/>
          <a:cs typeface="CiscoSans"/>
        </a:defRPr>
      </a:lvl1pPr>
    </p:titleStyle>
    <p:bodyStyle>
      <a:lvl1pPr marL="171473" indent="-171473" algn="l" defTabSz="685891" rtl="0" eaLnBrk="1" latinLnBrk="0" hangingPunct="1">
        <a:lnSpc>
          <a:spcPct val="95000"/>
        </a:lnSpc>
        <a:spcBef>
          <a:spcPts val="108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1500" kern="1200" dirty="0" smtClean="0">
          <a:solidFill>
            <a:schemeClr val="tx1"/>
          </a:solidFill>
          <a:latin typeface="+mn-lt"/>
          <a:ea typeface="+mn-ea"/>
          <a:cs typeface="CiscoSans"/>
        </a:defRPr>
      </a:lvl1pPr>
      <a:lvl2pPr marL="360000" indent="-216000" algn="l" defTabSz="685891" rtl="0" eaLnBrk="1" latinLnBrk="0" hangingPunct="1">
        <a:lnSpc>
          <a:spcPct val="95000"/>
        </a:lnSpc>
        <a:spcBef>
          <a:spcPts val="600"/>
        </a:spcBef>
        <a:buClr>
          <a:schemeClr val="tx2"/>
        </a:buClr>
        <a:buFont typeface="Arial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CiscoSans"/>
        </a:defRPr>
      </a:lvl2pPr>
      <a:lvl3pPr marL="432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CiscoSans"/>
        </a:defRPr>
      </a:lvl3pPr>
      <a:lvl4pPr marL="504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 smtClean="0">
          <a:solidFill>
            <a:schemeClr val="tx1"/>
          </a:solidFill>
          <a:latin typeface="+mn-lt"/>
          <a:ea typeface="+mn-ea"/>
          <a:cs typeface="CiscoSans"/>
        </a:defRPr>
      </a:lvl4pPr>
      <a:lvl5pPr marL="576000" indent="-171450" algn="l" defTabSz="685891" rtl="0" eaLnBrk="1" latinLnBrk="0" hangingPunct="1">
        <a:lnSpc>
          <a:spcPct val="95000"/>
        </a:lnSpc>
        <a:spcBef>
          <a:spcPts val="630"/>
        </a:spcBef>
        <a:buFont typeface="Arial"/>
        <a:buChar char="•"/>
        <a:defRPr lang="en-US" sz="1100" kern="1200" dirty="0">
          <a:solidFill>
            <a:schemeClr val="tx1"/>
          </a:solidFill>
          <a:latin typeface="+mn-lt"/>
          <a:ea typeface="+mn-ea"/>
          <a:cs typeface="CiscoSans"/>
        </a:defRPr>
      </a:lvl5pPr>
      <a:lvl6pPr marL="864000" indent="-171473" algn="l" defTabSz="685891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6000" indent="-171450" algn="l" defTabSz="685891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620" indent="0" algn="l" defTabSz="685891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039" indent="-171473" algn="l" defTabSz="685891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1395" y="1961693"/>
            <a:ext cx="6111477" cy="1239064"/>
          </a:xfrm>
        </p:spPr>
        <p:txBody>
          <a:bodyPr/>
          <a:lstStyle/>
          <a:p>
            <a:r>
              <a:rPr lang="en-GB" dirty="0" smtClean="0"/>
              <a:t>Unified FlexPod Financing</a:t>
            </a:r>
            <a:br>
              <a:rPr lang="en-GB" dirty="0" smtClean="0"/>
            </a:br>
            <a:r>
              <a:rPr lang="en-GB" sz="3600" dirty="0" smtClean="0"/>
              <a:t>Maximise your purchasing </a:t>
            </a:r>
            <a:r>
              <a:rPr lang="en-GB" sz="3600" dirty="0" smtClean="0"/>
              <a:t>power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395" y="3363838"/>
            <a:ext cx="8112126" cy="2881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1395" y="3592426"/>
            <a:ext cx="8097838" cy="2881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1395" y="3940364"/>
            <a:ext cx="8112125" cy="2881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1395" y="4515832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United Kingdom</a:t>
            </a:r>
          </a:p>
        </p:txBody>
      </p:sp>
    </p:spTree>
    <p:extLst>
      <p:ext uri="{BB962C8B-B14F-4D97-AF65-F5344CB8AC3E}">
        <p14:creationId xmlns:p14="http://schemas.microsoft.com/office/powerpoint/2010/main" val="647297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456" y="1203598"/>
            <a:ext cx="8582751" cy="2958734"/>
          </a:xfrm>
        </p:spPr>
        <p:txBody>
          <a:bodyPr/>
          <a:lstStyle/>
          <a:p>
            <a:r>
              <a:rPr lang="en-GB" dirty="0" smtClean="0"/>
              <a:t>Advance your business requirements</a:t>
            </a:r>
          </a:p>
          <a:p>
            <a:r>
              <a:rPr lang="en-GB" dirty="0" smtClean="0"/>
              <a:t>Accelerate to a converged infrastructure</a:t>
            </a:r>
          </a:p>
          <a:p>
            <a:r>
              <a:rPr lang="en-GB" dirty="0" smtClean="0"/>
              <a:t>Simplify your technology refresh</a:t>
            </a:r>
          </a:p>
          <a:p>
            <a:r>
              <a:rPr lang="en-GB" dirty="0" smtClean="0"/>
              <a:t>Maximise your purchasing power</a:t>
            </a:r>
          </a:p>
          <a:p>
            <a:r>
              <a:rPr lang="en-GB" dirty="0" smtClean="0"/>
              <a:t>Unified FlexPod Financing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400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459" y="1249964"/>
            <a:ext cx="7638910" cy="3266034"/>
          </a:xfrm>
        </p:spPr>
        <p:txBody>
          <a:bodyPr/>
          <a:lstStyle/>
          <a:p>
            <a:r>
              <a:rPr lang="en-GB" dirty="0" smtClean="0"/>
              <a:t>The power of a unified approach to financing</a:t>
            </a:r>
          </a:p>
          <a:p>
            <a:r>
              <a:rPr lang="en-GB" dirty="0" smtClean="0"/>
              <a:t>Joint financed offered through Cisco and NetApp</a:t>
            </a:r>
          </a:p>
          <a:p>
            <a:r>
              <a:rPr lang="en-GB" dirty="0" smtClean="0"/>
              <a:t>Access to a broader array of financing options</a:t>
            </a:r>
          </a:p>
          <a:p>
            <a:r>
              <a:rPr lang="en-GB" dirty="0" smtClean="0"/>
              <a:t>Unified financing that includes services, support, education and other third-party and partner-provided products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Advance your business requirements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7171015" y="4040139"/>
            <a:ext cx="1721465" cy="45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isco-Capital-Logo-tran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2491" y="3876020"/>
            <a:ext cx="1193800" cy="71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228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19516" y="915566"/>
            <a:ext cx="2668457" cy="576064"/>
          </a:xfrm>
        </p:spPr>
        <p:txBody>
          <a:bodyPr/>
          <a:lstStyle/>
          <a:p>
            <a:r>
              <a:rPr lang="en-GB" dirty="0" smtClean="0"/>
              <a:t>Maximise your purchasing power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258401" y="915566"/>
            <a:ext cx="2599859" cy="576064"/>
          </a:xfrm>
        </p:spPr>
        <p:txBody>
          <a:bodyPr/>
          <a:lstStyle/>
          <a:p>
            <a:r>
              <a:rPr lang="en-GB" dirty="0" smtClean="0"/>
              <a:t>Overcome budget constraints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Unified approach to financing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19516" y="1509256"/>
            <a:ext cx="2668457" cy="30283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smtClean="0"/>
              <a:t>Keep it simple by consolidating all your investment into a single transaction: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Cisco and NetApp technology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Services, support and education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Third-party products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Partner-provided products and services</a:t>
            </a:r>
            <a:endParaRPr lang="en-GB" sz="1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Access to the best financing solutions:</a:t>
            </a:r>
          </a:p>
          <a:p>
            <a:r>
              <a:rPr lang="en-GB" sz="1400" dirty="0" smtClean="0"/>
              <a:t>Broader array of financing options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Innovation to help you achieve business advantage</a:t>
            </a:r>
          </a:p>
          <a:p>
            <a:r>
              <a:rPr lang="en-GB" sz="1400" dirty="0" smtClean="0"/>
              <a:t>Financial strength for optimised terms and rates</a:t>
            </a:r>
          </a:p>
          <a:p>
            <a:r>
              <a:rPr lang="en-GB" sz="1400" dirty="0" smtClean="0"/>
              <a:t>Flexibility to help you qualify faster</a:t>
            </a:r>
            <a:endParaRPr lang="en-GB" sz="1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258401" y="1509256"/>
            <a:ext cx="2599859" cy="30283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smtClean="0"/>
              <a:t>Options to meet budget requirements: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Pay low fixed monthly payments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Time payments to meet cash flow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Meet growth by adding schedules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Refresh technology by extending agreement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dirty="0" smtClean="0"/>
              <a:t>Roll-over investments</a:t>
            </a:r>
            <a:endParaRPr lang="en-GB" sz="1400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Accelerate your move to a Converge 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573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Simplify your technology refresh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31590"/>
            <a:ext cx="2304256" cy="93610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Say yes to growing business demands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4646" y="1131590"/>
            <a:ext cx="5747794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GB" sz="1600" dirty="0" smtClean="0"/>
              <a:t>Improve efficiency and decrease expense by aligning your technology investments with business value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83718"/>
            <a:ext cx="2304256" cy="936104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Accelerate the return on your FlexPod investment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4646" y="2283718"/>
            <a:ext cx="5747794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GB" sz="1600" dirty="0" smtClean="0"/>
              <a:t>Financing helps you realise a faster return by deferring a large upfront investment into payments over time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435846"/>
            <a:ext cx="2304256" cy="93610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Protect against obsolescence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4646" y="3435846"/>
            <a:ext cx="5747794" cy="9361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GB" sz="1600" dirty="0" smtClean="0"/>
              <a:t>It’s easy to keep pace with the newest hardware and software releases in an uninterrupted manner by adding a schedule to your current agreement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50866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219516" y="915566"/>
            <a:ext cx="2668457" cy="576064"/>
          </a:xfrm>
        </p:spPr>
        <p:txBody>
          <a:bodyPr/>
          <a:lstStyle/>
          <a:p>
            <a:r>
              <a:rPr lang="en-GB" dirty="0" smtClean="0"/>
              <a:t>Start right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3258401" y="915566"/>
            <a:ext cx="2599859" cy="576064"/>
          </a:xfrm>
        </p:spPr>
        <p:txBody>
          <a:bodyPr/>
          <a:lstStyle/>
          <a:p>
            <a:r>
              <a:rPr lang="en-GB" dirty="0" smtClean="0"/>
              <a:t>Keep it simple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smtClean="0"/>
              <a:t>Grow smart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19516" y="1509256"/>
            <a:ext cx="2668457" cy="3028326"/>
          </a:xfrm>
        </p:spPr>
        <p:txBody>
          <a:bodyPr/>
          <a:lstStyle/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Start right </a:t>
            </a:r>
            <a:r>
              <a:rPr lang="en-GB" dirty="0" smtClean="0"/>
              <a:t>with a cost-effective, easy-to-deploy solution that consolidates your application and data requirements</a:t>
            </a:r>
          </a:p>
          <a:p>
            <a:pPr marL="177800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FlexPod Express provides a single, convenient, converged platform to manage your entire infrastructure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b="1" dirty="0" smtClean="0"/>
              <a:t>Grow smart </a:t>
            </a:r>
            <a:r>
              <a:rPr lang="en-GB" dirty="0" smtClean="0"/>
              <a:t>with the ability to migrate toward a newer solution in an uninterrupted manner</a:t>
            </a:r>
          </a:p>
          <a:p>
            <a:r>
              <a:rPr lang="en-GB" dirty="0" smtClean="0"/>
              <a:t>Stay in step with advances in technology by financing future upgrades in a predictable manner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2"/>
          </p:nvPr>
        </p:nvSpPr>
        <p:spPr>
          <a:xfrm>
            <a:off x="3258401" y="1509256"/>
            <a:ext cx="2599859" cy="302832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 smtClean="0"/>
              <a:t>Keep it simple </a:t>
            </a:r>
            <a:r>
              <a:rPr lang="en-GB" dirty="0" smtClean="0"/>
              <a:t>by consolidating your entire purchase into a single transaction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Finance software, support, services, third-party hardware and partner-provided products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Maximise your purchasing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19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Unified FlexPod Financing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31590"/>
            <a:ext cx="4176464" cy="338437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marL="0" lvl="1">
              <a:spcBef>
                <a:spcPts val="60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Benefit from:</a:t>
            </a:r>
            <a:endParaRPr lang="en-GB" b="1" dirty="0">
              <a:solidFill>
                <a:schemeClr val="bg1"/>
              </a:solidFill>
            </a:endParaRPr>
          </a:p>
          <a:p>
            <a:pPr marL="285750" lvl="2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Advanced business requirements</a:t>
            </a:r>
          </a:p>
          <a:p>
            <a:pPr marL="285750" lvl="2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Accelerated converged infrastructure</a:t>
            </a:r>
          </a:p>
          <a:p>
            <a:pPr marL="285750" lvl="2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Simplified technology refresh</a:t>
            </a:r>
          </a:p>
          <a:p>
            <a:pPr marL="285750" lvl="2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Maximised purchasing power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/>
              </a:solidFill>
            </a:endParaRP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25" y="1131590"/>
            <a:ext cx="4176464" cy="338437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marL="0" lvl="1">
              <a:spcBef>
                <a:spcPts val="60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Details:</a:t>
            </a:r>
            <a:endParaRPr lang="en-GB" b="1" dirty="0">
              <a:solidFill>
                <a:schemeClr val="bg1"/>
              </a:solidFill>
            </a:endParaRP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Must include a FlexPod </a:t>
            </a:r>
            <a:r>
              <a:rPr lang="en-GB" sz="1400" dirty="0" err="1" smtClean="0">
                <a:solidFill>
                  <a:schemeClr val="bg1"/>
                </a:solidFill>
              </a:rPr>
              <a:t>Datacenter</a:t>
            </a:r>
            <a:r>
              <a:rPr lang="en-GB" sz="1400" dirty="0" smtClean="0">
                <a:solidFill>
                  <a:schemeClr val="bg1"/>
                </a:solidFill>
              </a:rPr>
              <a:t> or FlexPod Express</a:t>
            </a: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No </a:t>
            </a:r>
            <a:r>
              <a:rPr lang="en-GB" sz="1400" dirty="0">
                <a:solidFill>
                  <a:schemeClr val="bg1"/>
                </a:solidFill>
              </a:rPr>
              <a:t>minimum or </a:t>
            </a:r>
            <a:r>
              <a:rPr lang="en-GB" sz="1400" dirty="0" smtClean="0">
                <a:solidFill>
                  <a:schemeClr val="bg1"/>
                </a:solidFill>
              </a:rPr>
              <a:t>maximum solution value</a:t>
            </a: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Minimum 24 months, maximum 60 months</a:t>
            </a: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Includes services, support, education and other third-party and partner-provided products</a:t>
            </a: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Cannot </a:t>
            </a:r>
            <a:r>
              <a:rPr lang="en-GB" sz="1400" dirty="0">
                <a:solidFill>
                  <a:schemeClr val="bg1"/>
                </a:solidFill>
              </a:rPr>
              <a:t>be combined with existing finance </a:t>
            </a:r>
            <a:r>
              <a:rPr lang="en-GB" sz="1400" dirty="0" smtClean="0">
                <a:solidFill>
                  <a:schemeClr val="bg1"/>
                </a:solidFill>
              </a:rPr>
              <a:t>programs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Subject to credit approval</a:t>
            </a:r>
          </a:p>
          <a:p>
            <a:pPr marL="285750" lvl="2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bg1"/>
                </a:solidFill>
              </a:rPr>
              <a:t>Available now in the UK until 31 July </a:t>
            </a:r>
            <a:r>
              <a:rPr lang="en-GB" sz="1400" dirty="0" smtClean="0">
                <a:solidFill>
                  <a:schemeClr val="bg1"/>
                </a:solidFill>
              </a:rPr>
              <a:t>2016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0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x9_Cisco_Capital_Template_Version_04">
  <a:themeElements>
    <a:clrScheme name="Cisco_Capital_2013_colour_palette">
      <a:dk1>
        <a:srgbClr val="224095"/>
      </a:dk1>
      <a:lt1>
        <a:srgbClr val="FFFFFF"/>
      </a:lt1>
      <a:dk2>
        <a:srgbClr val="00AEEF"/>
      </a:dk2>
      <a:lt2>
        <a:srgbClr val="FFFFFF"/>
      </a:lt2>
      <a:accent1>
        <a:srgbClr val="214195"/>
      </a:accent1>
      <a:accent2>
        <a:srgbClr val="00AEEF"/>
      </a:accent2>
      <a:accent3>
        <a:srgbClr val="1AA94B"/>
      </a:accent3>
      <a:accent4>
        <a:srgbClr val="2D763A"/>
      </a:accent4>
      <a:accent5>
        <a:srgbClr val="C9DB2B"/>
      </a:accent5>
      <a:accent6>
        <a:srgbClr val="5A3996"/>
      </a:accent6>
      <a:hlink>
        <a:srgbClr val="00AEEF"/>
      </a:hlink>
      <a:folHlink>
        <a:srgbClr val="7F7F7F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 Jan-2014 (full deck) 16-9(1)amend</Template>
  <TotalTime>9361</TotalTime>
  <Words>417</Words>
  <Application>Microsoft Office PowerPoint</Application>
  <PresentationFormat>On-screen Show (16:9)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CiscoSans</vt:lpstr>
      <vt:lpstr>CiscoSans ExtraLight</vt:lpstr>
      <vt:lpstr>CiscoSans Thin</vt:lpstr>
      <vt:lpstr>CiscoSansTT ExtraLight</vt:lpstr>
      <vt:lpstr>Wingdings</vt:lpstr>
      <vt:lpstr>16x9_Cisco_Capital_Template_Version_04</vt:lpstr>
      <vt:lpstr>Unified FlexPod Financing Maximise your purchasing power</vt:lpstr>
      <vt:lpstr>Agenda</vt:lpstr>
      <vt:lpstr>Advance your business requirements</vt:lpstr>
      <vt:lpstr>Accelerate your move to a Converge Infrastructure</vt:lpstr>
      <vt:lpstr>Simplify your technology refresh</vt:lpstr>
      <vt:lpstr>Maximise your purchasing power</vt:lpstr>
      <vt:lpstr>Unified FlexPod Financing</vt:lpstr>
      <vt:lpstr>PowerPoint Presentation</vt:lpstr>
    </vt:vector>
  </TitlesOfParts>
  <Company>Cisco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Forrester Study</dc:title>
  <dc:creator>Nonie Hyde (nhyde)</dc:creator>
  <cp:lastModifiedBy>Nonie Hyde (nhyde)</cp:lastModifiedBy>
  <cp:revision>47</cp:revision>
  <cp:lastPrinted>2014-05-15T16:22:59Z</cp:lastPrinted>
  <dcterms:created xsi:type="dcterms:W3CDTF">2014-03-25T11:21:17Z</dcterms:created>
  <dcterms:modified xsi:type="dcterms:W3CDTF">2015-09-04T14:21:44Z</dcterms:modified>
</cp:coreProperties>
</file>