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9" r:id="rId2"/>
  </p:sldMasterIdLst>
  <p:notesMasterIdLst>
    <p:notesMasterId r:id="rId8"/>
  </p:notesMasterIdLst>
  <p:handoutMasterIdLst>
    <p:handoutMasterId r:id="rId9"/>
  </p:handoutMasterIdLst>
  <p:sldIdLst>
    <p:sldId id="256" r:id="rId3"/>
    <p:sldId id="277" r:id="rId4"/>
    <p:sldId id="276" r:id="rId5"/>
    <p:sldId id="265" r:id="rId6"/>
    <p:sldId id="275" r:id="rId7"/>
  </p:sldIdLst>
  <p:sldSz cx="9144000" cy="5143500" type="screen16x9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577" userDrawn="1">
          <p15:clr>
            <a:srgbClr val="A4A3A4"/>
          </p15:clr>
        </p15:guide>
        <p15:guide id="4" pos="340" userDrawn="1">
          <p15:clr>
            <a:srgbClr val="A4A3A4"/>
          </p15:clr>
        </p15:guide>
        <p15:guide id="5" pos="5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0325" autoAdjust="0"/>
  </p:normalViewPr>
  <p:slideViewPr>
    <p:cSldViewPr showGuides="1">
      <p:cViewPr varScale="1">
        <p:scale>
          <a:sx n="108" d="100"/>
          <a:sy n="108" d="100"/>
        </p:scale>
        <p:origin x="816" y="96"/>
      </p:cViewPr>
      <p:guideLst>
        <p:guide orient="horz" pos="1620"/>
        <p:guide pos="2880"/>
        <p:guide orient="horz" pos="577"/>
        <p:guide pos="340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6A167-AE91-4122-AB4C-A8629666C3BB}" type="datetimeFigureOut">
              <a:rPr lang="en-GB" smtClean="0"/>
              <a:t>4/9/15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D9D0B-BCCC-45DB-9268-6FD6E4818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847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B017-2103-4F92-8D96-B682F5B92DDE}" type="datetimeFigureOut">
              <a:rPr lang="en-GB" smtClean="0"/>
              <a:t>4/9/15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6780A-6E52-4D97-9DF0-E738DF68E5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2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5838">
              <a:defRPr/>
            </a:pPr>
            <a:r>
              <a:rPr lang="en-US" sz="1100" b="1" dirty="0"/>
              <a:t>Introducing Step Financing </a:t>
            </a:r>
          </a:p>
          <a:p>
            <a:pPr defTabSz="895838">
              <a:buFontTx/>
              <a:buChar char="-"/>
              <a:defRPr/>
            </a:pPr>
            <a:r>
              <a:rPr lang="en-US" dirty="0"/>
              <a:t> Step Financing from Cisco Capital provides you with the ability to structure payments to meet your business needs.</a:t>
            </a:r>
          </a:p>
          <a:p>
            <a:pPr defTabSz="895838">
              <a:buFontTx/>
              <a:buChar char="-"/>
              <a:defRPr/>
            </a:pPr>
            <a:r>
              <a:rPr lang="en-US" dirty="0"/>
              <a:t> For enterprise customers, minimizing cash outflows during the build out or expansion of your data center allows you to conserve budget for other strategic IT projects.</a:t>
            </a:r>
          </a:p>
          <a:p>
            <a:pPr defTabSz="895838">
              <a:buFontTx/>
              <a:buChar char="-"/>
              <a:defRPr/>
            </a:pPr>
            <a:r>
              <a:rPr lang="en-US" dirty="0"/>
              <a:t> For providers of cloud services, Step Financing can help align the payments you make to your expected revenues from new service offerings.</a:t>
            </a:r>
          </a:p>
          <a:p>
            <a:pPr defTabSz="895838">
              <a:buFontTx/>
              <a:buChar char="-"/>
              <a:defRPr/>
            </a:pPr>
            <a:r>
              <a:rPr lang="en-US" dirty="0"/>
              <a:t>By structuring payments to meet the expected benefits of your data center project, you can minimize business risk and accelerate the time to the project’s break-even point.</a:t>
            </a:r>
          </a:p>
          <a:p>
            <a:pPr defTabSz="895838">
              <a:defRPr/>
            </a:pPr>
            <a:endParaRPr lang="en-US" sz="1100" dirty="0"/>
          </a:p>
          <a:p>
            <a:r>
              <a:rPr lang="en-US" sz="1100" b="1" dirty="0"/>
              <a:t>How Step Financing Works</a:t>
            </a:r>
          </a:p>
          <a:p>
            <a:pPr>
              <a:buFontTx/>
              <a:buChar char="-"/>
            </a:pPr>
            <a:r>
              <a:rPr lang="en-US" dirty="0"/>
              <a:t> Customers specify in advance the payment intervals they want for the term of the financing agreement.</a:t>
            </a:r>
          </a:p>
          <a:p>
            <a:pPr>
              <a:buFontTx/>
              <a:buChar char="-"/>
            </a:pPr>
            <a:r>
              <a:rPr lang="en-US" dirty="0"/>
              <a:t> Cisco Capital determines the payment amounts required based on prevailing rates, customer credit standing, and the timing and duration of each series of payments.</a:t>
            </a:r>
          </a:p>
          <a:p>
            <a:endParaRPr lang="en-GB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2009, Cisco Systems, Inc. All rights reserved.</a:t>
            </a:r>
          </a:p>
          <a:p>
            <a:r>
              <a:rPr lang="en-US" dirty="0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77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Cisco Capital, financing your business innovation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Cisco Capital provides flexible financing models that allow customers to better plan, manage, and pay for the Cisco solutions</a:t>
            </a:r>
            <a:r>
              <a:rPr lang="en-US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 require to run their businesses.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financing your current and future capacity needs through</a:t>
            </a:r>
            <a:r>
              <a:rPr lang="en-US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Cisco Capital, you can </a:t>
            </a:r>
            <a:r>
              <a:rPr lang="en-US" sz="11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optimise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your overall technology </a:t>
            </a:r>
            <a:r>
              <a:rPr lang="en-US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investment</a:t>
            </a:r>
            <a:r>
              <a:rPr 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GB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01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-animated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3040912" cy="5161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71060" y="-9831"/>
            <a:ext cx="6790220" cy="5171607"/>
          </a:xfrm>
          <a:prstGeom prst="rect">
            <a:avLst/>
          </a:prstGeom>
        </p:spPr>
      </p:pic>
      <p:sp>
        <p:nvSpPr>
          <p:cNvPr id="69" name="Rectangle 5"/>
          <p:cNvSpPr>
            <a:spLocks noChangeArrowheads="1"/>
          </p:cNvSpPr>
          <p:nvPr userDrawn="1"/>
        </p:nvSpPr>
        <p:spPr bwMode="ltGray">
          <a:xfrm>
            <a:off x="7784628" y="4894570"/>
            <a:ext cx="791023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r>
              <a:rPr lang="en-US" sz="600" dirty="0">
                <a:solidFill>
                  <a:srgbClr val="FFFFFF"/>
                </a:solidFill>
                <a:latin typeface="Arial"/>
              </a:rPr>
              <a:t>Cisco Confidential</a:t>
            </a:r>
          </a:p>
        </p:txBody>
      </p:sp>
      <p:sp>
        <p:nvSpPr>
          <p:cNvPr id="70" name="Rectangle 4"/>
          <p:cNvSpPr>
            <a:spLocks noChangeArrowheads="1"/>
          </p:cNvSpPr>
          <p:nvPr userDrawn="1"/>
        </p:nvSpPr>
        <p:spPr bwMode="ltGray">
          <a:xfrm>
            <a:off x="251374" y="4895871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defTabSz="814388"/>
            <a:r>
              <a:rPr lang="en-US" sz="600">
                <a:solidFill>
                  <a:srgbClr val="2C2A2A"/>
                </a:solidFill>
                <a:latin typeface="Arial"/>
              </a:rPr>
              <a:t>© </a:t>
            </a:r>
            <a:r>
              <a:rPr lang="en-US" sz="600" smtClean="0">
                <a:solidFill>
                  <a:srgbClr val="2C2A2A"/>
                </a:solidFill>
                <a:latin typeface="Arial"/>
              </a:rPr>
              <a:t>2014 </a:t>
            </a:r>
            <a:r>
              <a:rPr lang="en-US" sz="600" dirty="0">
                <a:solidFill>
                  <a:srgbClr val="2C2A2A"/>
                </a:solidFill>
                <a:latin typeface="Arial"/>
              </a:rPr>
              <a:t>Cisco and/or its affiliates. All rights reserved.</a:t>
            </a:r>
          </a:p>
        </p:txBody>
      </p:sp>
      <p:sp>
        <p:nvSpPr>
          <p:cNvPr id="71" name="Rectangle 7"/>
          <p:cNvSpPr>
            <a:spLocks noChangeArrowheads="1"/>
          </p:cNvSpPr>
          <p:nvPr userDrawn="1"/>
        </p:nvSpPr>
        <p:spPr bwMode="ltGray">
          <a:xfrm>
            <a:off x="8639982" y="4891492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/>
            <a:fld id="{DFCF27A5-1A5B-48D3-A060-2758FFBB1ADD}" type="slidenum">
              <a:rPr lang="en-US" sz="600">
                <a:solidFill>
                  <a:srgbClr val="FFFFFF"/>
                </a:solidFill>
                <a:latin typeface="Arial"/>
              </a:rPr>
              <a:pPr algn="r" defTabSz="814388"/>
              <a:t>‹#›</a:t>
            </a:fld>
            <a:endParaRPr lang="en-US" sz="6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5" y="1961693"/>
            <a:ext cx="6111477" cy="1239064"/>
          </a:xfrm>
        </p:spPr>
        <p:txBody>
          <a:bodyPr anchor="b"/>
          <a:lstStyle>
            <a:lvl1pPr>
              <a:lnSpc>
                <a:spcPct val="90000"/>
              </a:lnSpc>
              <a:defRPr lang="en-US" sz="4400" b="0" kern="1200" spc="-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3348052"/>
            <a:ext cx="8112126" cy="28813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lang="en-US" sz="2000" b="0" kern="1200" dirty="0">
                <a:solidFill>
                  <a:schemeClr val="accent2">
                    <a:lumMod val="90000"/>
                    <a:lumOff val="1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3576640"/>
            <a:ext cx="8097838" cy="288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n-US" sz="1800" b="0" kern="1200" dirty="0">
                <a:solidFill>
                  <a:srgbClr val="2C2A2A"/>
                </a:solidFill>
                <a:latin typeface="+mj-lt"/>
                <a:ea typeface="+mn-ea"/>
                <a:cs typeface="+mn-cs"/>
              </a:defRPr>
            </a:lvl1pPr>
            <a:lvl2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>
              <a:buFontTx/>
              <a:buNone/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Presenter Title</a:t>
            </a:r>
            <a:endParaRPr lang="en-US" dirty="0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236539" y="3924578"/>
            <a:ext cx="8112125" cy="2881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n-US" sz="1400" b="0" kern="1200" dirty="0">
                <a:solidFill>
                  <a:srgbClr val="2C2A2A"/>
                </a:solidFill>
                <a:latin typeface="+mj-lt"/>
                <a:ea typeface="+mn-ea"/>
                <a:cs typeface="+mn-cs"/>
              </a:defRPr>
            </a:lvl1pPr>
            <a:lvl2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defRPr lang="en-US" sz="20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256" y="175852"/>
            <a:ext cx="96079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18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303064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249964"/>
            <a:ext cx="4169632" cy="32660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71450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4572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800" b="0" i="0">
                <a:solidFill>
                  <a:schemeClr val="accent1"/>
                </a:solidFill>
                <a:latin typeface="+mn-lt"/>
                <a:cs typeface="CiscoSans ExtraLight"/>
              </a:defRPr>
            </a:lvl2pPr>
            <a:lvl3pPr marL="62865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 marL="80010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accent1"/>
                </a:solidFill>
                <a:latin typeface="+mn-lt"/>
                <a:cs typeface="CiscoSans ExtraLight"/>
              </a:defRPr>
            </a:lvl4pPr>
            <a:lvl5pPr marL="97155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accent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640994" y="1249964"/>
            <a:ext cx="4169632" cy="32660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71450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4572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800" b="0" i="0">
                <a:solidFill>
                  <a:schemeClr val="accent1"/>
                </a:solidFill>
                <a:latin typeface="+mn-lt"/>
                <a:cs typeface="CiscoSans ExtraLight"/>
              </a:defRPr>
            </a:lvl2pPr>
            <a:lvl3pPr marL="62865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 marL="80010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accent1"/>
                </a:solidFill>
                <a:latin typeface="+mn-lt"/>
                <a:cs typeface="CiscoSans ExtraLight"/>
              </a:defRPr>
            </a:lvl4pPr>
            <a:lvl5pPr marL="97155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accent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342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303064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245457" y="1249964"/>
            <a:ext cx="4169632" cy="3266034"/>
          </a:xfrm>
          <a:prstGeom prst="rect">
            <a:avLst/>
          </a:prstGeom>
        </p:spPr>
        <p:txBody>
          <a:bodyPr>
            <a:noAutofit/>
          </a:bodyPr>
          <a:lstStyle>
            <a:lvl1pPr marL="233363" indent="-171450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lnSpc>
                <a:spcPct val="95000"/>
              </a:lnSpc>
              <a:spcBef>
                <a:spcPts val="450"/>
              </a:spcBef>
              <a:buClrTx/>
              <a:defRPr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3200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>
              <a:buClrTx/>
              <a:defRPr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>
              <a:buClrTx/>
              <a:defRPr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r>
              <a:rPr lang="en-US" dirty="0" smtClean="0"/>
              <a:t>This is an example of a bullet slide that uses more content than the standard bullet slide will allow</a:t>
            </a:r>
          </a:p>
          <a:p>
            <a:pPr lvl="2"/>
            <a:r>
              <a:rPr lang="en-US" dirty="0" smtClean="0"/>
              <a:t>This is where all the second level information is</a:t>
            </a:r>
            <a:br>
              <a:rPr lang="en-US" dirty="0" smtClean="0"/>
            </a:br>
            <a:r>
              <a:rPr lang="en-US" dirty="0" smtClean="0"/>
              <a:t>placed if you choose to have an outline</a:t>
            </a:r>
          </a:p>
          <a:p>
            <a:pPr lvl="2"/>
            <a:r>
              <a:rPr lang="en-US" dirty="0" smtClean="0"/>
              <a:t>Here is another bullet point</a:t>
            </a:r>
          </a:p>
          <a:p>
            <a:r>
              <a:rPr lang="en-US" dirty="0" smtClean="0"/>
              <a:t>First level bullets are 14 point and</a:t>
            </a:r>
            <a:br>
              <a:rPr lang="en-US" dirty="0" smtClean="0"/>
            </a:br>
            <a:r>
              <a:rPr lang="en-US" dirty="0" smtClean="0"/>
              <a:t>use an actual bullet point</a:t>
            </a:r>
          </a:p>
          <a:p>
            <a:pPr lvl="2"/>
            <a:r>
              <a:rPr lang="en-US" dirty="0" smtClean="0"/>
              <a:t>Second level bullets are 12 points in size</a:t>
            </a:r>
          </a:p>
          <a:p>
            <a:pPr lvl="2"/>
            <a:r>
              <a:rPr lang="en-US" dirty="0" smtClean="0"/>
              <a:t>It’s important to keep consistency </a:t>
            </a:r>
          </a:p>
          <a:p>
            <a:r>
              <a:rPr lang="en-US" dirty="0" smtClean="0"/>
              <a:t>If you are using this type of slide in your presentation, you are probably creating</a:t>
            </a:r>
            <a:br>
              <a:rPr lang="en-US" dirty="0" smtClean="0"/>
            </a:br>
            <a:r>
              <a:rPr lang="en-US" dirty="0" smtClean="0"/>
              <a:t>a document that should be printed and</a:t>
            </a:r>
            <a:br>
              <a:rPr lang="en-US" dirty="0" smtClean="0"/>
            </a:br>
            <a:r>
              <a:rPr lang="en-US" dirty="0" smtClean="0"/>
              <a:t>passed out to your audience</a:t>
            </a:r>
          </a:p>
          <a:p>
            <a:endParaRPr lang="en-US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640994" y="1249964"/>
            <a:ext cx="4169632" cy="3266034"/>
          </a:xfrm>
          <a:prstGeom prst="rect">
            <a:avLst/>
          </a:prstGeom>
        </p:spPr>
        <p:txBody>
          <a:bodyPr>
            <a:noAutofit/>
          </a:bodyPr>
          <a:lstStyle>
            <a:lvl1pPr marL="223838" indent="-171450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lnSpc>
                <a:spcPct val="95000"/>
              </a:lnSpc>
              <a:spcBef>
                <a:spcPts val="450"/>
              </a:spcBef>
              <a:buClrTx/>
              <a:defRPr b="0" i="0">
                <a:solidFill>
                  <a:schemeClr val="tx1"/>
                </a:solidFill>
                <a:latin typeface="+mn-lt"/>
                <a:cs typeface="CiscoSans ExtraLight"/>
              </a:defRPr>
            </a:lvl2pPr>
            <a:lvl3pPr marL="43200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>
              <a:buClrTx/>
              <a:defRPr b="0" i="0">
                <a:solidFill>
                  <a:schemeClr val="tx1"/>
                </a:solidFill>
                <a:latin typeface="+mn-lt"/>
                <a:cs typeface="CiscoSans ExtraLight"/>
              </a:defRPr>
            </a:lvl4pPr>
            <a:lvl5pPr>
              <a:buClrTx/>
              <a:defRPr b="0" i="0">
                <a:solidFill>
                  <a:schemeClr val="tx1"/>
                </a:solidFill>
                <a:latin typeface="+mn-lt"/>
                <a:cs typeface="CiscoSans ExtraLight"/>
              </a:defRPr>
            </a:lvl5pPr>
          </a:lstStyle>
          <a:p>
            <a:r>
              <a:rPr lang="en-US" dirty="0" smtClean="0"/>
              <a:t>This is an example of a bullet slide that uses more content than the standard bullet slide will allow</a:t>
            </a:r>
          </a:p>
          <a:p>
            <a:pPr lvl="2"/>
            <a:r>
              <a:rPr lang="en-US" dirty="0" smtClean="0"/>
              <a:t>This is where all the second level information is</a:t>
            </a:r>
            <a:br>
              <a:rPr lang="en-US" dirty="0" smtClean="0"/>
            </a:br>
            <a:r>
              <a:rPr lang="en-US" dirty="0" smtClean="0"/>
              <a:t>placed if you choose to have an outline</a:t>
            </a:r>
          </a:p>
          <a:p>
            <a:pPr lvl="2"/>
            <a:r>
              <a:rPr lang="en-US" dirty="0" smtClean="0"/>
              <a:t>Here is another bullet point</a:t>
            </a:r>
          </a:p>
          <a:p>
            <a:r>
              <a:rPr lang="en-US" dirty="0" smtClean="0"/>
              <a:t>First level bullets are 14 point and</a:t>
            </a:r>
            <a:br>
              <a:rPr lang="en-US" dirty="0" smtClean="0"/>
            </a:br>
            <a:r>
              <a:rPr lang="en-US" dirty="0" smtClean="0"/>
              <a:t>use an actual bullet point</a:t>
            </a:r>
          </a:p>
          <a:p>
            <a:pPr lvl="2"/>
            <a:r>
              <a:rPr lang="en-US" dirty="0" smtClean="0"/>
              <a:t>Second level bullets are 12 points in size</a:t>
            </a:r>
          </a:p>
          <a:p>
            <a:pPr lvl="2"/>
            <a:r>
              <a:rPr lang="en-US" dirty="0" smtClean="0"/>
              <a:t>It’s important to keep consistency </a:t>
            </a:r>
          </a:p>
          <a:p>
            <a:r>
              <a:rPr lang="en-US" dirty="0" smtClean="0"/>
              <a:t>If you are using this type of slide in your presentation, you are probably creating</a:t>
            </a:r>
            <a:br>
              <a:rPr lang="en-US" dirty="0" smtClean="0"/>
            </a:br>
            <a:r>
              <a:rPr lang="en-US" dirty="0" smtClean="0"/>
              <a:t>a document that should be printed and</a:t>
            </a:r>
            <a:br>
              <a:rPr lang="en-US" dirty="0" smtClean="0"/>
            </a:br>
            <a:r>
              <a:rPr lang="en-US" dirty="0" smtClean="0"/>
              <a:t>passed out to your audience</a:t>
            </a:r>
          </a:p>
        </p:txBody>
      </p:sp>
    </p:spTree>
    <p:extLst>
      <p:ext uri="{BB962C8B-B14F-4D97-AF65-F5344CB8AC3E}">
        <p14:creationId xmlns:p14="http://schemas.microsoft.com/office/powerpoint/2010/main" val="3365770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303064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974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1786" y="302506"/>
            <a:ext cx="4005072" cy="628650"/>
          </a:xfrm>
          <a:prstGeom prst="rect">
            <a:avLst/>
          </a:prstGeom>
        </p:spPr>
        <p:txBody>
          <a:bodyPr vert="horz" lIns="61727" tIns="34294" rIns="61727" bIns="34294" rtlCol="0" anchor="t" anchorCtr="0">
            <a:noAutofit/>
          </a:bodyPr>
          <a:lstStyle>
            <a:lvl1pPr algn="l" defTabSz="685862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2500" b="0" i="0" kern="1200" spc="-75" baseline="0" dirty="0" smtClean="0">
                <a:solidFill>
                  <a:srgbClr val="00A2BF"/>
                </a:solidFill>
                <a:latin typeface="+mj-lt"/>
                <a:ea typeface="+mj-ea"/>
                <a:cs typeface="CiscoSans Thin"/>
              </a:defRPr>
            </a:lvl1pPr>
          </a:lstStyle>
          <a:p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Left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51539" y="1200150"/>
            <a:ext cx="4005072" cy="33947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 sz="16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476294" indent="-171466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tabLst/>
              <a:defRPr b="0" i="0">
                <a:solidFill>
                  <a:schemeClr val="accent1"/>
                </a:solidFill>
                <a:latin typeface="+mn-lt"/>
                <a:cs typeface="CiscoSans ExtraLight"/>
              </a:defRPr>
            </a:lvl2pPr>
          </a:lstStyle>
          <a:p>
            <a:pPr lvl="0"/>
            <a:r>
              <a:rPr lang="en-US" dirty="0" smtClean="0"/>
              <a:t>Body copy uses sentence capital letters only, size 16, left aligned</a:t>
            </a:r>
          </a:p>
          <a:p>
            <a:pPr lvl="1"/>
            <a:r>
              <a:rPr lang="en-US" dirty="0" smtClean="0"/>
              <a:t>Sub-bullets are size 14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</a:t>
            </a:r>
            <a:br>
              <a:rPr lang="en-US" dirty="0" smtClean="0"/>
            </a:br>
            <a:r>
              <a:rPr lang="en-US" dirty="0" smtClean="0"/>
              <a:t>do not italicize; use yellow on the </a:t>
            </a:r>
            <a:br>
              <a:rPr lang="en-US" dirty="0" smtClean="0"/>
            </a:br>
            <a:r>
              <a:rPr lang="en-US" dirty="0" smtClean="0"/>
              <a:t>black template and red for the white template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818888" y="1200150"/>
            <a:ext cx="4005072" cy="33947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 sz="16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476294" indent="-171466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b="0" i="0">
                <a:solidFill>
                  <a:schemeClr val="accent1"/>
                </a:solidFill>
                <a:latin typeface="+mn-lt"/>
                <a:cs typeface="CiscoSans ExtraLight"/>
              </a:defRPr>
            </a:lvl2pPr>
          </a:lstStyle>
          <a:p>
            <a:pPr lvl="0"/>
            <a:r>
              <a:rPr lang="en-US" dirty="0" smtClean="0"/>
              <a:t>Body copy uses sentence capital letters only, size 16, left aligned</a:t>
            </a:r>
          </a:p>
          <a:p>
            <a:pPr lvl="1"/>
            <a:r>
              <a:rPr lang="en-US" dirty="0" smtClean="0"/>
              <a:t>Sub-bullets are size 14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 </a:t>
            </a:r>
          </a:p>
          <a:p>
            <a:pPr lvl="0"/>
            <a:r>
              <a:rPr lang="en-US" dirty="0" smtClean="0"/>
              <a:t>Use Cisco highlight color, bold, or both when emphasizing words, do not italicize; use yellow on the black template and red for the white template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22429" y="302506"/>
            <a:ext cx="4005072" cy="630936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2500" b="0" i="0" kern="1200" spc="-75" baseline="0" dirty="0">
                <a:solidFill>
                  <a:srgbClr val="00A2BF"/>
                </a:solidFill>
                <a:latin typeface="+mj-lt"/>
                <a:ea typeface="+mj-ea"/>
                <a:cs typeface="CiscoSans Thin"/>
              </a:defRPr>
            </a:lvl1pPr>
          </a:lstStyle>
          <a:p>
            <a:pPr marL="0" marR="0" lvl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Right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67623" y="304801"/>
            <a:ext cx="0" cy="4300151"/>
          </a:xfrm>
          <a:prstGeom prst="line">
            <a:avLst/>
          </a:prstGeom>
          <a:ln w="38100" cap="flat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9480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219516" y="75438"/>
            <a:ext cx="2668457" cy="86410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marR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500" b="0" i="0" u="none" strike="noStrike" kern="1200" cap="none" spc="-75" normalizeH="0" baseline="0" noProof="0" dirty="0" smtClean="0">
                <a:ln>
                  <a:noFill/>
                </a:ln>
                <a:solidFill>
                  <a:srgbClr val="00A2BF"/>
                </a:solidFill>
                <a:effectLst/>
                <a:uLnTx/>
                <a:uFillTx/>
                <a:latin typeface="+mj-lt"/>
                <a:ea typeface="+mj-ea"/>
                <a:cs typeface="CiscoSans Thin"/>
              </a:defRPr>
            </a:lvl1pPr>
          </a:lstStyle>
          <a:p>
            <a:pPr marL="0" marR="0" lvl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3258401" y="75438"/>
            <a:ext cx="2599859" cy="86410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marR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500" b="0" i="0" u="none" strike="noStrike" kern="1200" cap="none" spc="-75" normalizeH="0" baseline="0" noProof="0" dirty="0" smtClean="0">
                <a:ln>
                  <a:noFill/>
                </a:ln>
                <a:solidFill>
                  <a:srgbClr val="00A2BF"/>
                </a:solidFill>
                <a:effectLst/>
                <a:uLnTx/>
                <a:uFillTx/>
                <a:latin typeface="+mj-lt"/>
                <a:ea typeface="+mj-ea"/>
                <a:cs typeface="CiscoSans Thin"/>
              </a:defRPr>
            </a:lvl1pPr>
          </a:lstStyle>
          <a:p>
            <a:pPr marL="0" marR="0" lvl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20"/>
          </p:nvPr>
        </p:nvSpPr>
        <p:spPr>
          <a:xfrm>
            <a:off x="6272202" y="75438"/>
            <a:ext cx="2634158" cy="86410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marR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500" b="0" i="0" u="none" strike="noStrike" kern="1200" cap="none" spc="-75" normalizeH="0" baseline="0" noProof="0" dirty="0" smtClean="0">
                <a:ln>
                  <a:noFill/>
                </a:ln>
                <a:solidFill>
                  <a:srgbClr val="00A2BF"/>
                </a:solidFill>
                <a:effectLst/>
                <a:uLnTx/>
                <a:uFillTx/>
                <a:latin typeface="+mj-lt"/>
                <a:ea typeface="+mj-ea"/>
                <a:cs typeface="CiscoSans Thin"/>
              </a:defRPr>
            </a:lvl1pPr>
          </a:lstStyle>
          <a:p>
            <a:pPr marL="0" marR="0" lvl="0" indent="0" algn="l" defTabSz="685862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9516" y="1201574"/>
            <a:ext cx="2668457" cy="3336008"/>
          </a:xfrm>
          <a:prstGeom prst="rect">
            <a:avLst/>
          </a:prstGeom>
        </p:spPr>
        <p:txBody>
          <a:bodyPr>
            <a:noAutofit/>
          </a:bodyPr>
          <a:lstStyle>
            <a:lvl1pPr marL="223838" indent="-171450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403225" indent="-1905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chemeClr val="accent1"/>
                </a:solidFill>
                <a:latin typeface="+mn-lt"/>
                <a:cs typeface="CiscoSans ExtraLight"/>
              </a:defRPr>
            </a:lvl2pPr>
            <a:lvl3pPr marL="569913" indent="-166688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 marL="7461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00">
                <a:solidFill>
                  <a:schemeClr val="accent1"/>
                </a:solidFill>
                <a:latin typeface="+mn-lt"/>
                <a:cs typeface="CiscoSans ExtraLight"/>
              </a:defRPr>
            </a:lvl4pPr>
            <a:lvl5pPr marL="91757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900">
                <a:solidFill>
                  <a:schemeClr val="accent1"/>
                </a:solidFill>
                <a:latin typeface="+mn-lt"/>
                <a:cs typeface="CiscoSans ExtraLight"/>
              </a:defRPr>
            </a:lvl5pPr>
            <a:lvl6pPr marL="692527" indent="0"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272202" y="1183948"/>
            <a:ext cx="2634158" cy="3336008"/>
          </a:xfrm>
          <a:prstGeom prst="rect">
            <a:avLst/>
          </a:prstGeom>
        </p:spPr>
        <p:txBody>
          <a:bodyPr>
            <a:noAutofit/>
          </a:bodyPr>
          <a:lstStyle>
            <a:lvl1pPr marL="171473" indent="-171473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360000" indent="-2160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chemeClr val="accent1"/>
                </a:solidFill>
                <a:latin typeface="+mn-lt"/>
                <a:cs typeface="CiscoSans ExtraLight"/>
              </a:defRPr>
            </a:lvl2pPr>
            <a:lvl3pPr marL="573088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 marL="7461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00">
                <a:solidFill>
                  <a:schemeClr val="accent1"/>
                </a:solidFill>
                <a:latin typeface="+mn-lt"/>
                <a:cs typeface="CiscoSans ExtraLight"/>
              </a:defRPr>
            </a:lvl4pPr>
            <a:lvl5pPr marL="91757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900">
                <a:solidFill>
                  <a:schemeClr val="accent1"/>
                </a:solidFill>
                <a:latin typeface="+mn-lt"/>
                <a:cs typeface="CiscoSans ExtraLight"/>
              </a:defRPr>
            </a:lvl5pPr>
            <a:lvl6pPr marL="692527" indent="0"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3258401" y="1201574"/>
            <a:ext cx="2599859" cy="3336008"/>
          </a:xfrm>
          <a:prstGeom prst="rect">
            <a:avLst/>
          </a:prstGeom>
        </p:spPr>
        <p:txBody>
          <a:bodyPr>
            <a:noAutofit/>
          </a:bodyPr>
          <a:lstStyle>
            <a:lvl1pPr marL="171473" indent="-171473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344488" indent="-176213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>
                <a:solidFill>
                  <a:schemeClr val="accent1"/>
                </a:solidFill>
                <a:latin typeface="+mn-lt"/>
                <a:cs typeface="CiscoSans ExtraLight"/>
              </a:defRPr>
            </a:lvl2pPr>
            <a:lvl3pPr marL="514350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 marL="687388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00">
                <a:solidFill>
                  <a:schemeClr val="accent1"/>
                </a:solidFill>
                <a:latin typeface="+mn-lt"/>
                <a:cs typeface="CiscoSans ExtraLight"/>
              </a:defRPr>
            </a:lvl4pPr>
            <a:lvl5pPr marL="855663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900">
                <a:solidFill>
                  <a:schemeClr val="accent1"/>
                </a:solidFill>
                <a:latin typeface="+mn-lt"/>
                <a:cs typeface="CiscoSans ExtraLight"/>
              </a:defRPr>
            </a:lvl5pPr>
            <a:lvl6pPr marL="692527" indent="0"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076575" y="609601"/>
            <a:ext cx="0" cy="3985259"/>
          </a:xfrm>
          <a:prstGeom prst="line">
            <a:avLst/>
          </a:prstGeom>
          <a:ln w="38100" cap="flat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67425" y="609601"/>
            <a:ext cx="0" cy="3985259"/>
          </a:xfrm>
          <a:prstGeom prst="line">
            <a:avLst/>
          </a:prstGeom>
          <a:ln w="38100" cap="flat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7060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23286" y="4365140"/>
            <a:ext cx="7461250" cy="207749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 algn="l" defTabSz="603703">
              <a:lnSpc>
                <a:spcPct val="100000"/>
              </a:lnSpc>
              <a:spcBef>
                <a:spcPct val="50000"/>
              </a:spcBef>
              <a:buNone/>
              <a:defRPr sz="1600" b="0" i="0">
                <a:solidFill>
                  <a:schemeClr val="tx1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354841" y="940711"/>
            <a:ext cx="8168270" cy="2878673"/>
          </a:xfrm>
          <a:prstGeom prst="rect">
            <a:avLst/>
          </a:prstGeom>
        </p:spPr>
        <p:txBody>
          <a:bodyPr>
            <a:noAutofit/>
          </a:bodyPr>
          <a:lstStyle>
            <a:lvl1pPr marL="400050" indent="-400050" algn="l">
              <a:lnSpc>
                <a:spcPct val="90000"/>
              </a:lnSpc>
              <a:defRPr sz="6000" b="0" i="1" spc="0" baseline="0">
                <a:solidFill>
                  <a:schemeClr val="tx2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“Quote goes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865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Quot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23286" y="4365140"/>
            <a:ext cx="7461250" cy="207749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 algn="l" defTabSz="603703">
              <a:lnSpc>
                <a:spcPct val="100000"/>
              </a:lnSpc>
              <a:spcBef>
                <a:spcPct val="50000"/>
              </a:spcBef>
              <a:buNone/>
              <a:defRPr sz="1600" b="0" i="0">
                <a:solidFill>
                  <a:schemeClr val="bg1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ltGray">
          <a:xfrm>
            <a:off x="292044" y="4747273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FFFFFF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54841" y="940711"/>
            <a:ext cx="8168270" cy="2878673"/>
          </a:xfrm>
          <a:prstGeom prst="rect">
            <a:avLst/>
          </a:prstGeom>
        </p:spPr>
        <p:txBody>
          <a:bodyPr>
            <a:noAutofit/>
          </a:bodyPr>
          <a:lstStyle>
            <a:lvl1pPr marL="403225" indent="-403225" algn="l">
              <a:lnSpc>
                <a:spcPct val="90000"/>
              </a:lnSpc>
              <a:defRPr sz="6000" b="0" i="1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“Quote goes here.”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533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_Solid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940711"/>
            <a:ext cx="8301718" cy="2878673"/>
          </a:xfrm>
          <a:prstGeom prst="rect">
            <a:avLst/>
          </a:prstGeom>
        </p:spPr>
        <p:txBody>
          <a:bodyPr anchor="t" anchorCtr="1">
            <a:noAutofit/>
          </a:bodyPr>
          <a:lstStyle>
            <a:lvl1pPr algn="ctr">
              <a:lnSpc>
                <a:spcPct val="90000"/>
              </a:lnSpc>
              <a:defRPr sz="23000" b="0" i="1" spc="0" baseline="0">
                <a:solidFill>
                  <a:schemeClr val="accent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70%</a:t>
            </a:r>
            <a:endParaRPr 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7" y="4365140"/>
            <a:ext cx="7461250" cy="207749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marL="0" indent="0" algn="l" defTabSz="603703">
              <a:lnSpc>
                <a:spcPct val="100000"/>
              </a:lnSpc>
              <a:spcBef>
                <a:spcPct val="50000"/>
              </a:spcBef>
              <a:buNone/>
              <a:defRPr sz="1600" b="0" i="0">
                <a:solidFill>
                  <a:schemeClr val="tx1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440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45456" y="705551"/>
            <a:ext cx="8301718" cy="243651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ct val="90000"/>
              </a:lnSpc>
              <a:defRPr sz="4500" b="0" i="0" cap="none" spc="50" baseline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/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Statement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257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g Statement">
    <p:bg>
      <p:bgPr>
        <a:gradFill>
          <a:gsLst>
            <a:gs pos="0">
              <a:srgbClr val="272749"/>
            </a:gs>
            <a:gs pos="100000">
              <a:srgbClr val="32BEBD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>
          <a:xfrm>
            <a:off x="245456" y="705551"/>
            <a:ext cx="8301718" cy="243651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ct val="90000"/>
              </a:lnSpc>
              <a:defRPr sz="4500" b="0" i="0" spc="0" baseline="0">
                <a:solidFill>
                  <a:srgbClr val="FFFFF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Statement Goes Here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ltGray">
          <a:xfrm>
            <a:off x="292044" y="4747273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FFFFFF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28405808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-animated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2108877"/>
            <a:ext cx="8301718" cy="64473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500" b="0" i="0" spc="0" baseline="0">
                <a:solidFill>
                  <a:schemeClr val="tx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0446" y="3621014"/>
            <a:ext cx="8112126" cy="28813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tx1"/>
                </a:solidFill>
                <a:latin typeface="+mn-lt"/>
                <a:cs typeface="CiscoSansTT ExtraLight" panose="020B0303020201020303" pitchFamily="34" charset="0"/>
              </a:defRPr>
            </a:lvl1pPr>
            <a:lvl2pPr marL="342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</a:t>
            </a:r>
            <a:endParaRPr lang="en-US" dirty="0"/>
          </a:p>
        </p:txBody>
      </p:sp>
      <p:sp>
        <p:nvSpPr>
          <p:cNvPr id="25" name="Text Placeholder 38"/>
          <p:cNvSpPr>
            <a:spLocks noGrp="1"/>
          </p:cNvSpPr>
          <p:nvPr>
            <p:ph type="body" sz="quarter" idx="10" hasCustomPrompt="1"/>
          </p:nvPr>
        </p:nvSpPr>
        <p:spPr>
          <a:xfrm>
            <a:off x="259868" y="3873678"/>
            <a:ext cx="8112650" cy="28813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26" name="Text Placeholder 40"/>
          <p:cNvSpPr>
            <a:spLocks noGrp="1"/>
          </p:cNvSpPr>
          <p:nvPr>
            <p:ph type="body" sz="quarter" idx="11" hasCustomPrompt="1"/>
          </p:nvPr>
        </p:nvSpPr>
        <p:spPr>
          <a:xfrm>
            <a:off x="251847" y="4453669"/>
            <a:ext cx="8112650" cy="28813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52572" y="2622503"/>
            <a:ext cx="8302625" cy="29900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solidFill>
                  <a:schemeClr val="tx1"/>
                </a:solidFill>
                <a:latin typeface="+mj-lt"/>
              </a:defRPr>
            </a:lvl1pPr>
            <a:lvl2pPr marL="304841" indent="0">
              <a:buNone/>
              <a:defRPr/>
            </a:lvl2pPr>
            <a:lvl3pPr marL="427491" indent="0">
              <a:buNone/>
              <a:defRPr/>
            </a:lvl3pPr>
            <a:lvl4pPr marL="516800" indent="0">
              <a:buNone/>
              <a:defRPr/>
            </a:lvl4pPr>
            <a:lvl5pPr marL="601346" indent="0">
              <a:buNone/>
              <a:defRPr/>
            </a:lvl5pPr>
          </a:lstStyle>
          <a:p>
            <a:pPr lvl="0"/>
            <a:r>
              <a:rPr lang="en-GB" dirty="0" smtClean="0"/>
              <a:t>Subhead goes here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5057775"/>
            <a:ext cx="9144000" cy="0"/>
          </a:xfrm>
          <a:prstGeom prst="line">
            <a:avLst/>
          </a:prstGeom>
          <a:ln w="177800">
            <a:gradFill flip="none" rotWithShape="1">
              <a:gsLst>
                <a:gs pos="47900">
                  <a:schemeClr val="accent1"/>
                </a:gs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6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685" y="192041"/>
            <a:ext cx="831367" cy="83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8292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53765" y="1439057"/>
            <a:ext cx="4117446" cy="2265389"/>
          </a:xfrm>
        </p:spPr>
        <p:txBody>
          <a:bodyPr vert="horz" lIns="61730" tIns="34295" rIns="61730" bIns="34295" rtlCol="0" anchor="ctr" anchorCtr="0">
            <a:noAutofit/>
          </a:bodyPr>
          <a:lstStyle>
            <a:lvl1pPr marL="0" indent="0" algn="l" defTabSz="685891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4500" b="0" kern="1200" spc="0" baseline="0" dirty="0">
                <a:gradFill>
                  <a:gsLst>
                    <a:gs pos="0">
                      <a:schemeClr val="tx2"/>
                    </a:gs>
                    <a:gs pos="100000">
                      <a:srgbClr val="01BBBB"/>
                    </a:gs>
                  </a:gsLst>
                  <a:lin ang="12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Telling Shared Experiences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22520" y="654518"/>
            <a:ext cx="3895344" cy="38404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1600" baseline="0">
                <a:solidFill>
                  <a:schemeClr val="tx2"/>
                </a:solidFill>
                <a:latin typeface="+mn-lt"/>
              </a:defRPr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Tell your story here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00575" y="609602"/>
            <a:ext cx="0" cy="3985259"/>
          </a:xfrm>
          <a:prstGeom prst="line">
            <a:avLst/>
          </a:prstGeom>
          <a:ln w="38100" cap="flat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8795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59559" y="302420"/>
            <a:ext cx="8631329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Table Title Goes Here</a:t>
            </a:r>
            <a:endParaRPr lang="en-US" dirty="0"/>
          </a:p>
        </p:txBody>
      </p:sp>
      <p:sp>
        <p:nvSpPr>
          <p:cNvPr id="12" name="Table Placeholder 11"/>
          <p:cNvSpPr>
            <a:spLocks noGrp="1"/>
          </p:cNvSpPr>
          <p:nvPr>
            <p:ph type="tbl" sz="quarter" idx="12" hasCustomPrompt="1"/>
          </p:nvPr>
        </p:nvSpPr>
        <p:spPr>
          <a:xfrm>
            <a:off x="369888" y="1187451"/>
            <a:ext cx="8450262" cy="30432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 smtClean="0"/>
              <a:t>Click icon to add Table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7" y="4365140"/>
            <a:ext cx="7461250" cy="207749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algn="l" defTabSz="603703">
              <a:lnSpc>
                <a:spcPct val="100000"/>
              </a:lnSpc>
              <a:spcBef>
                <a:spcPct val="50000"/>
              </a:spcBef>
              <a:buNone/>
              <a:defRPr sz="1600" b="0" i="0">
                <a:solidFill>
                  <a:schemeClr val="tx1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4196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5729" y="4365140"/>
            <a:ext cx="7461250" cy="207749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algn="l" defTabSz="603703">
              <a:lnSpc>
                <a:spcPct val="100000"/>
              </a:lnSpc>
              <a:spcBef>
                <a:spcPct val="50000"/>
              </a:spcBef>
              <a:buNone/>
              <a:defRPr sz="1600" b="0" i="0">
                <a:solidFill>
                  <a:schemeClr val="tx1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59558" y="302420"/>
            <a:ext cx="8632053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Chart Title Goes Here</a:t>
            </a:r>
            <a:endParaRPr lang="en-US" dirty="0"/>
          </a:p>
        </p:txBody>
      </p:sp>
      <p:sp>
        <p:nvSpPr>
          <p:cNvPr id="6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369888" y="1187451"/>
            <a:ext cx="8450262" cy="3043238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>
              <a:buNone/>
              <a:defRPr sz="20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737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and Ch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369888" y="1187451"/>
            <a:ext cx="8450262" cy="3043238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>
              <a:buNone/>
              <a:defRPr sz="2000" b="0" i="0">
                <a:solidFill>
                  <a:srgbClr val="FFFFFF"/>
                </a:solidFill>
                <a:latin typeface="+mn-lt"/>
                <a:cs typeface="CiscoSans ExtraLight"/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 hasCustomPrompt="1"/>
          </p:nvPr>
        </p:nvSpPr>
        <p:spPr>
          <a:xfrm>
            <a:off x="259557" y="302420"/>
            <a:ext cx="8615940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Chart Title Goes Here</a:t>
            </a:r>
            <a:endParaRPr lang="en-US" dirty="0"/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5729" y="4365140"/>
            <a:ext cx="7461250" cy="207749"/>
          </a:xfrm>
          <a:prstGeom prst="rect">
            <a:avLst/>
          </a:prstGeom>
        </p:spPr>
        <p:txBody>
          <a:bodyPr wrap="square" anchor="b" anchorCtr="0">
            <a:noAutofit/>
          </a:bodyPr>
          <a:lstStyle>
            <a:lvl1pPr algn="l" defTabSz="603703">
              <a:lnSpc>
                <a:spcPct val="100000"/>
              </a:lnSpc>
              <a:spcBef>
                <a:spcPct val="50000"/>
              </a:spcBef>
              <a:buNone/>
              <a:defRPr sz="1600" b="0" i="0">
                <a:solidFill>
                  <a:srgbClr val="FFFFFF"/>
                </a:solidFill>
                <a:latin typeface="+mj-lt"/>
                <a:cs typeface="CiscoSans ExtraLight"/>
              </a:defRPr>
            </a:lvl1pPr>
            <a:lvl2pPr>
              <a:buFont typeface="Arial" pitchFamily="34" charset="0"/>
              <a:buNone/>
              <a:defRPr sz="1100"/>
            </a:lvl2pPr>
            <a:lvl3pPr>
              <a:buFont typeface="Arial" pitchFamily="34" charset="0"/>
              <a:buNone/>
              <a:defRPr sz="1100"/>
            </a:lvl3pPr>
            <a:lvl4pPr>
              <a:buFont typeface="Arial" pitchFamily="34" charset="0"/>
              <a:buNone/>
              <a:defRPr sz="1100"/>
            </a:lvl4pPr>
            <a:lvl5pPr>
              <a:buFont typeface="Arial" pitchFamily="34" charset="0"/>
              <a:buNone/>
              <a:defRPr sz="1100"/>
            </a:lvl5pPr>
          </a:lstStyle>
          <a:p>
            <a:r>
              <a:rPr lang="en-US" dirty="0" smtClean="0"/>
              <a:t>Source information is set at 16 points.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ltGray">
          <a:xfrm>
            <a:off x="7813257" y="4932106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65600" y="4929028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92044" y="4916599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FFFFFF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33195837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_Chart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259557" y="302420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255355" y="1169322"/>
            <a:ext cx="4265612" cy="322090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4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GB" dirty="0" smtClean="0"/>
              <a:t>Simple text goes here and can wrap to accommodate more lines of information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 hasCustomPrompt="1"/>
          </p:nvPr>
        </p:nvSpPr>
        <p:spPr>
          <a:xfrm>
            <a:off x="4786110" y="1169322"/>
            <a:ext cx="4016375" cy="321945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  <a:latin typeface="+mn-lt"/>
                <a:cs typeface="CiscoSans ExtraLight"/>
              </a:defRPr>
            </a:lvl1pPr>
          </a:lstStyle>
          <a:p>
            <a:r>
              <a:rPr lang="en-US" dirty="0" smtClean="0"/>
              <a:t>Insert Chart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562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_Chart and text_Gradient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255355" y="1169322"/>
            <a:ext cx="4265612" cy="322090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400" b="0" i="0" baseline="0"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GB" dirty="0" smtClean="0"/>
              <a:t>Simple text goes here and can wrap to accommodate more lines of information</a:t>
            </a:r>
          </a:p>
        </p:txBody>
      </p:sp>
      <p:sp>
        <p:nvSpPr>
          <p:cNvPr id="22" name="Chart Placeholder 2"/>
          <p:cNvSpPr>
            <a:spLocks noGrp="1"/>
          </p:cNvSpPr>
          <p:nvPr>
            <p:ph type="chart" sz="quarter" idx="12" hasCustomPrompt="1"/>
          </p:nvPr>
        </p:nvSpPr>
        <p:spPr>
          <a:xfrm>
            <a:off x="4786110" y="1169322"/>
            <a:ext cx="4016375" cy="321945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r>
              <a:rPr lang="en-US" dirty="0" smtClean="0"/>
              <a:t>Insert Chart Here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258679" y="302420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ltGray">
          <a:xfrm>
            <a:off x="292044" y="4747273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FFFFFF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176033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/>
      <p:bldP spid="13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258465" y="303064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255355" y="1169322"/>
            <a:ext cx="4265612" cy="322090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4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GB" dirty="0" smtClean="0"/>
              <a:t>Simple text goes here and can wrap to accommodate more lines of information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4787318" y="1169322"/>
            <a:ext cx="4015167" cy="3221261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>
              <a:buNone/>
              <a:defRPr sz="20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</a:lstStyle>
          <a:p>
            <a:r>
              <a:rPr lang="en-US" dirty="0" smtClean="0"/>
              <a:t>Insert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9102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Bottom title_photo and tex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4778526" y="1169322"/>
            <a:ext cx="4015167" cy="3221261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r>
              <a:rPr lang="en-US" dirty="0" smtClean="0"/>
              <a:t>Insert Image Here</a:t>
            </a:r>
            <a:endParaRPr lang="en-US" dirty="0"/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255355" y="1169322"/>
            <a:ext cx="4265612" cy="322090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2400" b="0" i="0" baseline="0"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GB" dirty="0" smtClean="0"/>
              <a:t>Simple text goes here and can wrap to accommodate more lines of information</a:t>
            </a:r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261938" y="304800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ltGray">
          <a:xfrm>
            <a:off x="292044" y="4747273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FFFFFF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3208694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348" y="0"/>
            <a:ext cx="9144000" cy="51435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500" baseline="0">
                <a:latin typeface="+mn-lt"/>
                <a:cs typeface="CiscoSans ExtraLight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723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08010" y="240631"/>
            <a:ext cx="8447031" cy="440837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500" baseline="0">
                <a:latin typeface="+mn-lt"/>
                <a:cs typeface="CiscoSans ExtraLight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241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2108877"/>
            <a:ext cx="8301718" cy="64473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500" b="0" i="0" spc="0" baseline="0">
                <a:solidFill>
                  <a:schemeClr val="tx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0446" y="3621014"/>
            <a:ext cx="8112126" cy="28813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tx1"/>
                </a:solidFill>
                <a:latin typeface="+mn-lt"/>
                <a:cs typeface="CiscoSansTT ExtraLight" panose="020B0303020201020303" pitchFamily="34" charset="0"/>
              </a:defRPr>
            </a:lvl1pPr>
            <a:lvl2pPr marL="342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</a:t>
            </a:r>
            <a:endParaRPr lang="en-US" dirty="0"/>
          </a:p>
        </p:txBody>
      </p:sp>
      <p:sp>
        <p:nvSpPr>
          <p:cNvPr id="25" name="Text Placeholder 38"/>
          <p:cNvSpPr>
            <a:spLocks noGrp="1"/>
          </p:cNvSpPr>
          <p:nvPr>
            <p:ph type="body" sz="quarter" idx="10" hasCustomPrompt="1"/>
          </p:nvPr>
        </p:nvSpPr>
        <p:spPr>
          <a:xfrm>
            <a:off x="259868" y="3873678"/>
            <a:ext cx="8112650" cy="28813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26" name="Text Placeholder 40"/>
          <p:cNvSpPr>
            <a:spLocks noGrp="1"/>
          </p:cNvSpPr>
          <p:nvPr>
            <p:ph type="body" sz="quarter" idx="11" hasCustomPrompt="1"/>
          </p:nvPr>
        </p:nvSpPr>
        <p:spPr>
          <a:xfrm>
            <a:off x="251847" y="4453669"/>
            <a:ext cx="8112650" cy="28813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52572" y="2622503"/>
            <a:ext cx="8302625" cy="29900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solidFill>
                  <a:schemeClr val="tx1"/>
                </a:solidFill>
                <a:latin typeface="+mj-lt"/>
              </a:defRPr>
            </a:lvl1pPr>
            <a:lvl2pPr marL="304841" indent="0">
              <a:buNone/>
              <a:defRPr/>
            </a:lvl2pPr>
            <a:lvl3pPr marL="427491" indent="0">
              <a:buNone/>
              <a:defRPr/>
            </a:lvl3pPr>
            <a:lvl4pPr marL="516800" indent="0">
              <a:buNone/>
              <a:defRPr/>
            </a:lvl4pPr>
            <a:lvl5pPr marL="601346" indent="0">
              <a:buNone/>
              <a:defRPr/>
            </a:lvl5pPr>
          </a:lstStyle>
          <a:p>
            <a:pPr lvl="0"/>
            <a:r>
              <a:rPr lang="en-GB" dirty="0" smtClean="0"/>
              <a:t>Subhead goes here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5057775"/>
            <a:ext cx="9144000" cy="0"/>
          </a:xfrm>
          <a:prstGeom prst="line">
            <a:avLst/>
          </a:prstGeom>
          <a:ln w="177800">
            <a:gradFill flip="none" rotWithShape="1">
              <a:gsLst>
                <a:gs pos="47900">
                  <a:schemeClr val="accent1"/>
                </a:gs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6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685" y="192041"/>
            <a:ext cx="831367" cy="83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8238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Full bleed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1" y="1"/>
            <a:ext cx="9144001" cy="4983479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1500" baseline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825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_gradient onl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ltGray">
          <a:xfrm>
            <a:off x="292044" y="4747273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FFFFFF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</p:spTree>
    <p:extLst>
      <p:ext uri="{BB962C8B-B14F-4D97-AF65-F5344CB8AC3E}">
        <p14:creationId xmlns:p14="http://schemas.microsoft.com/office/powerpoint/2010/main" val="1958239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lank_gradient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298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_green">
    <p:bg>
      <p:bgPr>
        <a:gradFill>
          <a:gsLst>
            <a:gs pos="0">
              <a:srgbClr val="272749"/>
            </a:gs>
            <a:gs pos="100000">
              <a:srgbClr val="32BEBD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7657" y="3977232"/>
            <a:ext cx="828686" cy="82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643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green thank you">
    <p:bg>
      <p:bgPr>
        <a:gradFill>
          <a:gsLst>
            <a:gs pos="0">
              <a:srgbClr val="272749"/>
            </a:gs>
            <a:gs pos="100000">
              <a:srgbClr val="32BEBD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26132" y="2300013"/>
            <a:ext cx="2501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0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/>
                <a:latin typeface="+mj-lt"/>
              </a:rPr>
              <a:t>Thank you.</a:t>
            </a:r>
            <a:endParaRPr lang="en-US" sz="3600" b="0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/>
              <a:latin typeface="+mj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1729" y="1779949"/>
            <a:ext cx="1997776" cy="15836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4768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ight blue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3" y="324161"/>
            <a:ext cx="8588861" cy="628650"/>
          </a:xfrm>
        </p:spPr>
        <p:txBody>
          <a:bodyPr/>
          <a:lstStyle>
            <a:lvl1pPr algn="l" defTabSz="685891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2500" b="0" kern="1200" spc="0" baseline="0" dirty="0">
                <a:solidFill>
                  <a:schemeClr val="tx2"/>
                </a:solidFill>
                <a:latin typeface="+mj-lt"/>
                <a:ea typeface="+mj-ea"/>
                <a:cs typeface="Cisco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081009"/>
            <a:ext cx="8578850" cy="3395741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CiscoSans" pitchFamily="34" charset="0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CiscoSans" pitchFamily="34" charset="0"/>
              </a:defRPr>
            </a:lvl2pPr>
            <a:lvl3pPr>
              <a:defRPr>
                <a:solidFill>
                  <a:srgbClr val="435153"/>
                </a:solidFill>
                <a:latin typeface="CiscoSans" pitchFamily="34" charset="0"/>
              </a:defRPr>
            </a:lvl3pPr>
            <a:lvl4pPr>
              <a:defRPr>
                <a:solidFill>
                  <a:srgbClr val="435153"/>
                </a:solidFill>
                <a:latin typeface="CiscoSans" pitchFamily="34" charset="0"/>
              </a:defRPr>
            </a:lvl4pPr>
            <a:lvl5pPr>
              <a:defRPr>
                <a:solidFill>
                  <a:srgbClr val="435153"/>
                </a:solidFill>
                <a:latin typeface="CiscoSans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187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-animated gradient">
    <p:bg>
      <p:bgPr>
        <a:gradFill>
          <a:gsLst>
            <a:gs pos="0">
              <a:srgbClr val="272749"/>
            </a:gs>
            <a:gs pos="100000">
              <a:srgbClr val="32BEBD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5684" y="192040"/>
            <a:ext cx="828686" cy="828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2313932"/>
            <a:ext cx="8301718" cy="64473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500" b="0" i="0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2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1393" y="3621014"/>
            <a:ext cx="8112126" cy="28813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bg1"/>
                </a:solidFill>
                <a:latin typeface="+mn-lt"/>
                <a:cs typeface="CiscoSans"/>
              </a:defRPr>
            </a:lvl1pPr>
            <a:lvl2pPr marL="342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 Name</a:t>
            </a:r>
            <a:endParaRPr lang="en-US" dirty="0"/>
          </a:p>
        </p:txBody>
      </p:sp>
      <p:sp>
        <p:nvSpPr>
          <p:cNvPr id="25" name="Text Placeholder 38"/>
          <p:cNvSpPr>
            <a:spLocks noGrp="1"/>
          </p:cNvSpPr>
          <p:nvPr>
            <p:ph type="body" sz="quarter" idx="10" hasCustomPrompt="1"/>
          </p:nvPr>
        </p:nvSpPr>
        <p:spPr>
          <a:xfrm>
            <a:off x="221393" y="3873678"/>
            <a:ext cx="8112650" cy="28813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bg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26" name="Text Placeholder 40"/>
          <p:cNvSpPr>
            <a:spLocks noGrp="1"/>
          </p:cNvSpPr>
          <p:nvPr>
            <p:ph type="body" sz="quarter" idx="11" hasCustomPrompt="1"/>
          </p:nvPr>
        </p:nvSpPr>
        <p:spPr>
          <a:xfrm>
            <a:off x="221393" y="4453669"/>
            <a:ext cx="8112650" cy="288131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bg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21393" y="2992829"/>
            <a:ext cx="8302625" cy="29900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304841" indent="0">
              <a:buNone/>
              <a:defRPr/>
            </a:lvl2pPr>
            <a:lvl3pPr marL="427491" indent="0">
              <a:buNone/>
              <a:defRPr/>
            </a:lvl3pPr>
            <a:lvl4pPr marL="516800" indent="0">
              <a:buNone/>
              <a:defRPr/>
            </a:lvl4pPr>
            <a:lvl5pPr marL="601346" indent="0">
              <a:buNone/>
              <a:defRPr/>
            </a:lvl5pPr>
          </a:lstStyle>
          <a:p>
            <a:pPr lvl="0"/>
            <a:r>
              <a:rPr lang="en-GB" dirty="0" smtClean="0"/>
              <a:t>Subhead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1092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6490" y="3209546"/>
            <a:ext cx="4684867" cy="288131"/>
          </a:xfrm>
          <a:prstGeom prst="rect">
            <a:avLst/>
          </a:prstGeom>
        </p:spPr>
        <p:txBody>
          <a:bodyPr vert="horz" lIns="68589" tIns="34295" rIns="68589" bIns="34295" rtlCol="0">
            <a:noAutofit/>
          </a:bodyPr>
          <a:lstStyle>
            <a:lvl1pPr marL="0" indent="0" algn="l" defTabSz="685891" rtl="0" eaLnBrk="1" latinLnBrk="0" hangingPunct="1">
              <a:lnSpc>
                <a:spcPct val="95000"/>
              </a:lnSpc>
              <a:spcBef>
                <a:spcPts val="108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b="0" kern="1200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  <a:lvl2pPr marL="342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685891" rtl="0" eaLnBrk="1" latinLnBrk="0" hangingPunct="1">
              <a:lnSpc>
                <a:spcPct val="95000"/>
              </a:lnSpc>
              <a:spcBef>
                <a:spcPts val="108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3335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lIns="68589" tIns="34295" rIns="68589" bIns="34295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8801" y="2462023"/>
            <a:ext cx="4712557" cy="766763"/>
          </a:xfrm>
        </p:spPr>
        <p:txBody>
          <a:bodyPr vert="horz" lIns="61730" tIns="34295" rIns="61730" bIns="34295" rtlCol="0" anchor="b" anchorCtr="0">
            <a:noAutofit/>
          </a:bodyPr>
          <a:lstStyle>
            <a:lvl1pPr marL="0" indent="0" algn="l" defTabSz="685891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4500" b="0" kern="1200" cap="none" spc="50" baseline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Demo Title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3335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lIns="68589" tIns="34295" rIns="68589" bIns="34295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5540378" y="1438276"/>
            <a:ext cx="2676525" cy="2166938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71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/>
      <p:bldP spid="3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3335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lIns="68586" tIns="34294" rIns="68586" bIns="34294" anchor="ctr"/>
          <a:lstStyle/>
          <a:p>
            <a:endParaRPr lang="en-US">
              <a:latin typeface="+mj-lt"/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3335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lIns="68586" tIns="34294" rIns="68586" bIns="34294" anchor="ctr"/>
          <a:lstStyle/>
          <a:p>
            <a:endParaRPr lang="en-US">
              <a:latin typeface="+mj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45456" y="571575"/>
            <a:ext cx="8301718" cy="256994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500" b="0" i="0" cap="none" spc="50" baseline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alpha val="95000"/>
                  </a:schemeClr>
                </a:solidFill>
                <a:effectLst/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Section Title Goes Here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66410" y="3406248"/>
            <a:ext cx="2099188" cy="121329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054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Segu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45456" y="562609"/>
            <a:ext cx="8301718" cy="2569946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500" b="0" i="0" spc="0" baseline="0">
                <a:solidFill>
                  <a:schemeClr val="bg1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Section Title Goes Here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FFFFFF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FFFFFF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92044" y="4747273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FFFFFF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FFFFFF"/>
              </a:solidFill>
              <a:latin typeface="+mn-lt"/>
              <a:cs typeface="CiscoSans Thin"/>
            </a:endParaRPr>
          </a:p>
        </p:txBody>
      </p:sp>
      <p:pic>
        <p:nvPicPr>
          <p:cNvPr id="8" name="Picture 2" descr="C:\Users\Charlie\Desktop\arrows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6410" y="3382354"/>
            <a:ext cx="2099188" cy="126108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039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117" y="303064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1498" y="1200151"/>
            <a:ext cx="8659976" cy="3394075"/>
          </a:xfrm>
          <a:prstGeom prst="rect">
            <a:avLst/>
          </a:prstGeom>
        </p:spPr>
        <p:txBody>
          <a:bodyPr>
            <a:noAutofit/>
          </a:bodyPr>
          <a:lstStyle>
            <a:lvl1pPr marL="285750" marR="0" indent="-28575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/>
              <a:t>This slide will allow you to add one of the following:</a:t>
            </a:r>
            <a:br>
              <a:rPr lang="en-GB" dirty="0" smtClean="0"/>
            </a:br>
            <a:r>
              <a:rPr lang="en-GB" dirty="0" smtClean="0"/>
              <a:t>Table, Charts, Smart Art, Pictures, Clip Art and Media</a:t>
            </a:r>
            <a:br>
              <a:rPr lang="en-GB" dirty="0" smtClean="0"/>
            </a:br>
            <a:r>
              <a:rPr lang="en-GB" dirty="0" smtClean="0"/>
              <a:t>Click icon to add content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210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8" y="1249964"/>
            <a:ext cx="8582751" cy="3266034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2000" b="0" i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800" b="0" i="0">
                <a:solidFill>
                  <a:schemeClr val="accent1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accent1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accent1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accent1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303064"/>
            <a:ext cx="8659976" cy="728782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051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03" y="324161"/>
            <a:ext cx="8588861" cy="62865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702" y="1004809"/>
            <a:ext cx="8551441" cy="3724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51374" y="4895871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7D7E81"/>
                </a:solidFill>
                <a:latin typeface="CiscoSans" pitchFamily="34" charset="0"/>
              </a:rPr>
              <a:t>© 2012 Cisco and/or its affiliates. All rights reserved.</a:t>
            </a:r>
            <a:endParaRPr lang="en-US" sz="600" dirty="0">
              <a:solidFill>
                <a:srgbClr val="7D7E81"/>
              </a:solidFill>
              <a:latin typeface="CiscoSans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784628" y="4894570"/>
            <a:ext cx="791023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rgbClr val="7D7E81"/>
                </a:solidFill>
                <a:latin typeface="CiscoSans" pitchFamily="34" charset="0"/>
              </a:rPr>
              <a:t>Cisco Confidential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49526" y="4891492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7D7E81"/>
                </a:solidFill>
                <a:latin typeface="CiscoSans" pitchFamily="34" charset="0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7D7E81"/>
              </a:solidFill>
              <a:latin typeface="CiscoSans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34950" y="4840002"/>
            <a:ext cx="8553451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en-US" sz="3600" b="0" kern="1200" cap="none" spc="-150" baseline="0" dirty="0">
          <a:ln w="13500">
            <a:solidFill>
              <a:schemeClr val="accent1">
                <a:shade val="2500"/>
                <a:alpha val="6500"/>
              </a:schemeClr>
            </a:solidFill>
            <a:prstDash val="solid"/>
          </a:ln>
          <a:solidFill>
            <a:schemeClr val="tx1">
              <a:alpha val="95000"/>
            </a:schemeClr>
          </a:solidFill>
          <a:effectLst/>
          <a:latin typeface="CiscoSans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440"/>
        </a:spcBef>
        <a:buClr>
          <a:schemeClr val="accent2"/>
        </a:buClr>
        <a:buSzPct val="90000"/>
        <a:buFont typeface="Arial" pitchFamily="34" charset="0"/>
        <a:buChar char="•"/>
        <a:tabLst/>
        <a:defRPr lang="en-US" sz="2000" kern="1200" dirty="0" smtClean="0">
          <a:solidFill>
            <a:srgbClr val="4D4D4F"/>
          </a:solidFill>
          <a:latin typeface="CiscoSans" pitchFamily="34" charset="0"/>
          <a:ea typeface="+mn-ea"/>
          <a:cs typeface="+mn-cs"/>
        </a:defRPr>
      </a:lvl1pPr>
      <a:lvl2pPr marL="406400" indent="0" algn="l" defTabSz="914400" rtl="0" eaLnBrk="1" latinLnBrk="0" hangingPunct="1">
        <a:lnSpc>
          <a:spcPct val="95000"/>
        </a:lnSpc>
        <a:spcBef>
          <a:spcPts val="840"/>
        </a:spcBef>
        <a:buClr>
          <a:schemeClr val="tx2"/>
        </a:buClr>
        <a:buFontTx/>
        <a:buNone/>
        <a:defRPr lang="en-US" sz="1800" kern="1200" dirty="0" smtClean="0">
          <a:solidFill>
            <a:srgbClr val="4D4D4F"/>
          </a:solidFill>
          <a:latin typeface="CiscoSans" pitchFamily="34" charset="0"/>
          <a:ea typeface="+mn-ea"/>
          <a:cs typeface="+mn-cs"/>
        </a:defRPr>
      </a:lvl2pPr>
      <a:lvl3pPr marL="571500" indent="-1588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600" kern="1200" dirty="0" smtClean="0">
          <a:solidFill>
            <a:srgbClr val="4D4D4F"/>
          </a:solidFill>
          <a:latin typeface="CiscoSans" pitchFamily="34" charset="0"/>
          <a:ea typeface="+mn-ea"/>
          <a:cs typeface="+mn-cs"/>
        </a:defRPr>
      </a:lvl3pPr>
      <a:lvl4pPr marL="688975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 smtClean="0">
          <a:solidFill>
            <a:srgbClr val="4D4D4F"/>
          </a:solidFill>
          <a:latin typeface="CiscoSans" pitchFamily="34" charset="0"/>
          <a:ea typeface="+mn-ea"/>
          <a:cs typeface="+mn-cs"/>
        </a:defRPr>
      </a:lvl4pPr>
      <a:lvl5pPr marL="80168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>
          <a:solidFill>
            <a:srgbClr val="4D4D4F"/>
          </a:solidFill>
          <a:latin typeface="CiscoSan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5"/>
          <p:cNvSpPr>
            <a:spLocks noGrp="1"/>
          </p:cNvSpPr>
          <p:nvPr>
            <p:ph type="title"/>
          </p:nvPr>
        </p:nvSpPr>
        <p:spPr>
          <a:xfrm>
            <a:off x="260619" y="341158"/>
            <a:ext cx="8659368" cy="73152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ltGray">
          <a:xfrm>
            <a:off x="7813257" y="4745973"/>
            <a:ext cx="762394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r>
              <a:rPr lang="en-US" sz="600" b="0" i="0" dirty="0">
                <a:solidFill>
                  <a:srgbClr val="231F20"/>
                </a:solidFill>
                <a:latin typeface="+mn-lt"/>
                <a:cs typeface="CiscoSans Thin"/>
              </a:rPr>
              <a:t>Cisco Confidential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ltGray">
          <a:xfrm>
            <a:off x="8665600" y="4742895"/>
            <a:ext cx="215770" cy="1545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98" tIns="30798" rIns="61598" bIns="30798" anchor="b">
            <a:spAutoFit/>
          </a:bodyPr>
          <a:lstStyle/>
          <a:p>
            <a:pPr algn="r" defTabSz="610846">
              <a:lnSpc>
                <a:spcPct val="100000"/>
              </a:lnSpc>
            </a:pPr>
            <a:fld id="{DFCF27A5-1A5B-48D3-A060-2758FFBB1ADD}" type="slidenum">
              <a:rPr lang="en-US" sz="600" b="0" i="0">
                <a:solidFill>
                  <a:srgbClr val="231F20"/>
                </a:solidFill>
                <a:latin typeface="+mn-lt"/>
                <a:cs typeface="CiscoSans Thin"/>
              </a:rPr>
              <a:pPr algn="r" defTabSz="610846">
                <a:lnSpc>
                  <a:spcPct val="100000"/>
                </a:lnSpc>
              </a:pPr>
              <a:t>‹#›</a:t>
            </a:fld>
            <a:endParaRPr lang="en-US" sz="600" b="0" i="0" dirty="0">
              <a:solidFill>
                <a:srgbClr val="231F20"/>
              </a:solidFill>
              <a:latin typeface="+mn-lt"/>
              <a:cs typeface="CiscoSans Thi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ltGray">
          <a:xfrm>
            <a:off x="292044" y="4747273"/>
            <a:ext cx="3420515" cy="154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98" tIns="30798" rIns="61598" bIns="30798" anchor="b" anchorCtr="0">
            <a:spAutoFit/>
          </a:bodyPr>
          <a:lstStyle/>
          <a:p>
            <a:pPr algn="l" defTabSz="610846">
              <a:lnSpc>
                <a:spcPct val="100000"/>
              </a:lnSpc>
            </a:pPr>
            <a:r>
              <a:rPr lang="en-US" sz="600" b="0" i="0" dirty="0" smtClean="0">
                <a:solidFill>
                  <a:srgbClr val="231F20"/>
                </a:solidFill>
                <a:latin typeface="+mn-lt"/>
                <a:cs typeface="CiscoSans Thin"/>
              </a:rPr>
              <a:t>© 2014  Cisco and/or its affiliates. All rights reserved.</a:t>
            </a:r>
            <a:endParaRPr lang="en-US" sz="600" b="0" i="0" dirty="0">
              <a:solidFill>
                <a:srgbClr val="231F20"/>
              </a:solidFill>
              <a:latin typeface="+mn-lt"/>
              <a:cs typeface="CiscoSans Thin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057775"/>
            <a:ext cx="9144000" cy="0"/>
          </a:xfrm>
          <a:prstGeom prst="line">
            <a:avLst/>
          </a:prstGeom>
          <a:ln w="177800">
            <a:gradFill flip="none" rotWithShape="1">
              <a:gsLst>
                <a:gs pos="47900">
                  <a:schemeClr val="accent1"/>
                </a:gs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6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48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1" r:id="rId12"/>
    <p:sldLayoutId id="2147483702" r:id="rId13"/>
    <p:sldLayoutId id="2147483705" r:id="rId14"/>
    <p:sldLayoutId id="2147483706" r:id="rId15"/>
    <p:sldLayoutId id="2147483707" r:id="rId16"/>
    <p:sldLayoutId id="2147483708" r:id="rId17"/>
    <p:sldLayoutId id="2147483709" r:id="rId18"/>
    <p:sldLayoutId id="2147483710" r:id="rId19"/>
    <p:sldLayoutId id="2147483711" r:id="rId20"/>
    <p:sldLayoutId id="2147483712" r:id="rId21"/>
    <p:sldLayoutId id="2147483714" r:id="rId22"/>
    <p:sldLayoutId id="2147483715" r:id="rId23"/>
    <p:sldLayoutId id="2147483716" r:id="rId24"/>
    <p:sldLayoutId id="2147483717" r:id="rId25"/>
    <p:sldLayoutId id="2147483718" r:id="rId26"/>
    <p:sldLayoutId id="2147483719" r:id="rId27"/>
    <p:sldLayoutId id="2147483724" r:id="rId28"/>
    <p:sldLayoutId id="2147483725" r:id="rId29"/>
    <p:sldLayoutId id="2147483726" r:id="rId30"/>
    <p:sldLayoutId id="2147483729" r:id="rId31"/>
    <p:sldLayoutId id="2147483730" r:id="rId32"/>
    <p:sldLayoutId id="2147483731" r:id="rId33"/>
    <p:sldLayoutId id="2147483732" r:id="rId34"/>
    <p:sldLayoutId id="2147483735" r:id="rId35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685891" rtl="0" eaLnBrk="1" latinLnBrk="0" hangingPunct="1">
        <a:lnSpc>
          <a:spcPct val="80000"/>
        </a:lnSpc>
        <a:spcBef>
          <a:spcPct val="0"/>
        </a:spcBef>
        <a:buNone/>
        <a:defRPr lang="en-US" sz="2500" b="0" kern="1200" spc="0" baseline="0" dirty="0">
          <a:solidFill>
            <a:schemeClr val="tx2"/>
          </a:solidFill>
          <a:latin typeface="+mj-lt"/>
          <a:ea typeface="+mj-ea"/>
          <a:cs typeface="CiscoSans"/>
        </a:defRPr>
      </a:lvl1pPr>
    </p:titleStyle>
    <p:bodyStyle>
      <a:lvl1pPr marL="171473" indent="-171473" algn="l" defTabSz="685891" rtl="0" eaLnBrk="1" latinLnBrk="0" hangingPunct="1">
        <a:lnSpc>
          <a:spcPct val="95000"/>
        </a:lnSpc>
        <a:spcBef>
          <a:spcPts val="1080"/>
        </a:spcBef>
        <a:buClr>
          <a:schemeClr val="tx2"/>
        </a:buClr>
        <a:buSzPct val="90000"/>
        <a:buFont typeface="Arial" pitchFamily="34" charset="0"/>
        <a:buChar char="•"/>
        <a:tabLst/>
        <a:defRPr lang="en-US" sz="1500" kern="1200" dirty="0" smtClean="0">
          <a:solidFill>
            <a:schemeClr val="tx1"/>
          </a:solidFill>
          <a:latin typeface="+mn-lt"/>
          <a:ea typeface="+mn-ea"/>
          <a:cs typeface="CiscoSans"/>
        </a:defRPr>
      </a:lvl1pPr>
      <a:lvl2pPr marL="360000" indent="-216000" algn="l" defTabSz="685891" rtl="0" eaLnBrk="1" latinLnBrk="0" hangingPunct="1">
        <a:lnSpc>
          <a:spcPct val="95000"/>
        </a:lnSpc>
        <a:spcBef>
          <a:spcPts val="600"/>
        </a:spcBef>
        <a:buClr>
          <a:schemeClr val="tx2"/>
        </a:buClr>
        <a:buFont typeface="Arial"/>
        <a:buChar char="•"/>
        <a:defRPr lang="en-US" sz="1400" kern="1200" dirty="0" smtClean="0">
          <a:solidFill>
            <a:schemeClr val="tx1"/>
          </a:solidFill>
          <a:latin typeface="+mn-lt"/>
          <a:ea typeface="+mn-ea"/>
          <a:cs typeface="CiscoSans"/>
        </a:defRPr>
      </a:lvl2pPr>
      <a:lvl3pPr marL="432000" indent="-171450" algn="l" defTabSz="685891" rtl="0" eaLnBrk="1" latinLnBrk="0" hangingPunct="1">
        <a:lnSpc>
          <a:spcPct val="95000"/>
        </a:lnSpc>
        <a:spcBef>
          <a:spcPts val="630"/>
        </a:spcBef>
        <a:buFont typeface="Arial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CiscoSans"/>
        </a:defRPr>
      </a:lvl3pPr>
      <a:lvl4pPr marL="504000" indent="-171450" algn="l" defTabSz="685891" rtl="0" eaLnBrk="1" latinLnBrk="0" hangingPunct="1">
        <a:lnSpc>
          <a:spcPct val="95000"/>
        </a:lnSpc>
        <a:spcBef>
          <a:spcPts val="630"/>
        </a:spcBef>
        <a:buFont typeface="Arial"/>
        <a:buChar char="•"/>
        <a:defRPr lang="en-US" sz="1100" kern="1200" dirty="0" smtClean="0">
          <a:solidFill>
            <a:schemeClr val="tx1"/>
          </a:solidFill>
          <a:latin typeface="+mn-lt"/>
          <a:ea typeface="+mn-ea"/>
          <a:cs typeface="CiscoSans"/>
        </a:defRPr>
      </a:lvl4pPr>
      <a:lvl5pPr marL="576000" indent="-171450" algn="l" defTabSz="685891" rtl="0" eaLnBrk="1" latinLnBrk="0" hangingPunct="1">
        <a:lnSpc>
          <a:spcPct val="95000"/>
        </a:lnSpc>
        <a:spcBef>
          <a:spcPts val="630"/>
        </a:spcBef>
        <a:buFont typeface="Arial"/>
        <a:buChar char="•"/>
        <a:defRPr lang="en-US" sz="1100" kern="1200" dirty="0">
          <a:solidFill>
            <a:schemeClr val="tx1"/>
          </a:solidFill>
          <a:latin typeface="+mn-lt"/>
          <a:ea typeface="+mn-ea"/>
          <a:cs typeface="CiscoSans"/>
        </a:defRPr>
      </a:lvl5pPr>
      <a:lvl6pPr marL="864000" indent="-171473" algn="l" defTabSz="685891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6000" indent="-171450" algn="l" defTabSz="685891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620" indent="0" algn="l" defTabSz="685891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039" indent="-171473" algn="l" defTabSz="6858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4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91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837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783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729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674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620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566" algn="l" defTabSz="68589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co.com/go/ciscocapit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Cisco </a:t>
            </a:r>
            <a:r>
              <a:rPr lang="en-GB" dirty="0" smtClean="0"/>
              <a:t>Capital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Step Financing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8170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 smtClean="0">
                <a:solidFill>
                  <a:srgbClr val="00A2BF"/>
                </a:solidFill>
                <a:cs typeface="CiscoSans Thin"/>
              </a:rPr>
              <a:t>Step Financing</a:t>
            </a:r>
            <a:endParaRPr lang="en-GB" dirty="0">
              <a:solidFill>
                <a:srgbClr val="00A2BF"/>
              </a:solidFill>
              <a:cs typeface="CiscoSans Thi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25610" y="3981484"/>
            <a:ext cx="6288463" cy="5375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106"/>
              </a:spcBef>
            </a:pPr>
            <a:r>
              <a:rPr lang="en-GB" sz="1500" dirty="0"/>
              <a:t>Available for all Cisco </a:t>
            </a:r>
            <a:r>
              <a:rPr lang="en-GB" sz="1500" dirty="0" smtClean="0"/>
              <a:t>technologies</a:t>
            </a:r>
            <a:br>
              <a:rPr lang="en-GB" sz="1500" dirty="0" smtClean="0"/>
            </a:br>
            <a:r>
              <a:rPr lang="en-GB" sz="1500" dirty="0" smtClean="0"/>
              <a:t>i</a:t>
            </a:r>
            <a:r>
              <a:rPr lang="en-GB" sz="1500" dirty="0" smtClean="0"/>
              <a:t>ncludes </a:t>
            </a:r>
            <a:r>
              <a:rPr lang="en-GB" sz="1500" dirty="0"/>
              <a:t>software, services and maintenance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5610" y="3212785"/>
            <a:ext cx="6288463" cy="5375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Bef>
                <a:spcPts val="1106"/>
              </a:spcBef>
            </a:pPr>
            <a:r>
              <a:rPr lang="en-GB" sz="1500" dirty="0"/>
              <a:t>Align payments to </a:t>
            </a:r>
            <a:r>
              <a:rPr lang="en-GB" sz="1500" dirty="0"/>
              <a:t>expected</a:t>
            </a:r>
            <a:br>
              <a:rPr lang="en-GB" sz="1500" dirty="0"/>
            </a:br>
            <a:r>
              <a:rPr lang="en-GB" sz="1500" dirty="0"/>
              <a:t>revenue </a:t>
            </a:r>
            <a:r>
              <a:rPr lang="en-GB" sz="1500" dirty="0"/>
              <a:t>or return on technology investment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5610" y="2444086"/>
            <a:ext cx="6288463" cy="5375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Bef>
                <a:spcPts val="1106"/>
              </a:spcBef>
            </a:pPr>
            <a:r>
              <a:rPr lang="en-GB" sz="1500" dirty="0"/>
              <a:t>Minimise cash outflows during </a:t>
            </a:r>
            <a:r>
              <a:rPr lang="en-GB" sz="1500" dirty="0"/>
              <a:t>build-out </a:t>
            </a:r>
            <a:r>
              <a:rPr lang="en-GB" sz="1500" dirty="0"/>
              <a:t>or expansion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25610" y="1675387"/>
            <a:ext cx="6288463" cy="5375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Bef>
                <a:spcPts val="1106"/>
              </a:spcBef>
            </a:pPr>
            <a:r>
              <a:rPr lang="en-GB" sz="1500" dirty="0"/>
              <a:t>Structure payments to meet your </a:t>
            </a:r>
            <a:r>
              <a:rPr lang="en-GB" sz="1500" dirty="0"/>
              <a:t>business </a:t>
            </a:r>
            <a:r>
              <a:rPr lang="en-GB" sz="1500" dirty="0"/>
              <a:t>needs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5610" y="906688"/>
            <a:ext cx="6288463" cy="53758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106"/>
              </a:spcBef>
            </a:pPr>
            <a:r>
              <a:rPr lang="en-GB" sz="1500" dirty="0"/>
              <a:t>Pay less in the early stages and ‘step up’ payments over time</a:t>
            </a:r>
          </a:p>
        </p:txBody>
      </p:sp>
    </p:spTree>
    <p:extLst>
      <p:ext uri="{BB962C8B-B14F-4D97-AF65-F5344CB8AC3E}">
        <p14:creationId xmlns:p14="http://schemas.microsoft.com/office/powerpoint/2010/main" val="1449183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8" grpId="0" animBg="1"/>
      <p:bldP spid="11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798140" y="1499133"/>
            <a:ext cx="7543800" cy="25547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9" name="Group 18"/>
          <p:cNvGrpSpPr/>
          <p:nvPr/>
        </p:nvGrpSpPr>
        <p:grpSpPr>
          <a:xfrm>
            <a:off x="3198440" y="1506643"/>
            <a:ext cx="5105400" cy="2160929"/>
            <a:chOff x="2971800" y="1771650"/>
            <a:chExt cx="5105400" cy="2160929"/>
          </a:xfrm>
          <a:effectLst/>
        </p:grpSpPr>
        <p:sp>
          <p:nvSpPr>
            <p:cNvPr id="13" name="Freeform 12"/>
            <p:cNvSpPr/>
            <p:nvPr/>
          </p:nvSpPr>
          <p:spPr>
            <a:xfrm>
              <a:off x="2971800" y="3303930"/>
              <a:ext cx="5105400" cy="62864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285" tIns="53340" rIns="53340" bIns="5334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b="1" kern="12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67133" y="3516853"/>
              <a:ext cx="377685" cy="249183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effectLst/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4495800" y="2594940"/>
              <a:ext cx="3581400" cy="685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38199" tIns="53340" rIns="53341" bIns="5334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b="1" kern="1200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574658" y="2826928"/>
              <a:ext cx="377685" cy="249183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effectLst/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Freeform 4"/>
            <p:cNvSpPr/>
            <p:nvPr/>
          </p:nvSpPr>
          <p:spPr>
            <a:xfrm>
              <a:off x="6096000" y="1771650"/>
              <a:ext cx="1981200" cy="800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9590" tIns="53340" rIns="53341" bIns="5334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b="1" kern="12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138531" y="2047109"/>
              <a:ext cx="377685" cy="249183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effectLst/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tabLst>
                <a:tab pos="2606675" algn="l"/>
              </a:tabLst>
            </a:pPr>
            <a:r>
              <a:rPr lang="en-GB" dirty="0"/>
              <a:t>Step Financing</a:t>
            </a:r>
          </a:p>
        </p:txBody>
      </p:sp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3959440" y="4186178"/>
            <a:ext cx="1233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Time (Months)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101410" y="4053808"/>
            <a:ext cx="431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60</a:t>
            </a:r>
            <a:endParaRPr lang="en-GB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22440" y="4053808"/>
            <a:ext cx="431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30</a:t>
            </a:r>
            <a:endParaRPr lang="en-GB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6040" y="4053808"/>
            <a:ext cx="431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15</a:t>
            </a:r>
            <a:endParaRPr lang="en-GB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768890" y="4045644"/>
            <a:ext cx="7630150" cy="0"/>
          </a:xfrm>
          <a:prstGeom prst="straightConnector1">
            <a:avLst/>
          </a:prstGeom>
          <a:ln w="38100">
            <a:solidFill>
              <a:srgbClr val="4D4D4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398840" y="4053808"/>
            <a:ext cx="4310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chemeClr val="bg1">
                    <a:lumMod val="50000"/>
                  </a:schemeClr>
                </a:solidFill>
              </a:rPr>
              <a:t>45</a:t>
            </a:r>
            <a:endParaRPr lang="en-GB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064840" y="3690763"/>
            <a:ext cx="7239000" cy="228376"/>
            <a:chOff x="838200" y="3955770"/>
            <a:chExt cx="7239000" cy="228376"/>
          </a:xfrm>
        </p:grpSpPr>
        <p:sp>
          <p:nvSpPr>
            <p:cNvPr id="17" name="Freeform 16"/>
            <p:cNvSpPr/>
            <p:nvPr/>
          </p:nvSpPr>
          <p:spPr>
            <a:xfrm>
              <a:off x="838200" y="3955770"/>
              <a:ext cx="7239000" cy="2283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16357" tIns="45720" rIns="45721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200" b="1" kern="1200" dirty="0" smtClean="0">
                  <a:solidFill>
                    <a:schemeClr val="bg1"/>
                  </a:solidFill>
                </a:rPr>
                <a:t>Financing Payments</a:t>
              </a:r>
              <a:endParaRPr lang="en-US" sz="12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406185" y="3981717"/>
              <a:ext cx="267494" cy="176483"/>
            </a:xfrm>
            <a:prstGeom prst="rect">
              <a:avLst/>
            </a:prstGeom>
            <a:blipFill rotWithShape="0">
              <a:blip r:embed="rId3"/>
              <a:stretch>
                <a:fillRect/>
              </a:stretch>
            </a:blipFill>
            <a:effectLst/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6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32" name="Rounded Rectangle 31"/>
          <p:cNvSpPr/>
          <p:nvPr/>
        </p:nvSpPr>
        <p:spPr>
          <a:xfrm>
            <a:off x="3131840" y="4478443"/>
            <a:ext cx="2880320" cy="171450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solidFill>
              <a:schemeClr val="bg2"/>
            </a:solidFill>
          </a:ln>
          <a:effectLst/>
          <a:scene3d>
            <a:camera prst="orthographicFront"/>
            <a:lightRig rig="flat" dir="t"/>
          </a:scene3d>
          <a:sp3d prstMaterial="plastic"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" tIns="53340" rIns="53341" bIns="5334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b="1" dirty="0"/>
              <a:t>Committed Payments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779090" y="1347614"/>
            <a:ext cx="1" cy="2677798"/>
          </a:xfrm>
          <a:prstGeom prst="straightConnector1">
            <a:avLst/>
          </a:prstGeom>
          <a:ln w="38100">
            <a:solidFill>
              <a:srgbClr val="4D4D4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6"/>
          <p:cNvSpPr txBox="1">
            <a:spLocks noChangeArrowheads="1"/>
          </p:cNvSpPr>
          <p:nvPr/>
        </p:nvSpPr>
        <p:spPr bwMode="auto">
          <a:xfrm rot="16200000">
            <a:off x="-565481" y="2719438"/>
            <a:ext cx="23917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/>
            <a:r>
              <a:rPr lang="en-GB" sz="1200" b="1" dirty="0" smtClean="0">
                <a:solidFill>
                  <a:schemeClr val="bg1">
                    <a:lumMod val="50000"/>
                  </a:schemeClr>
                </a:solidFill>
              </a:rPr>
              <a:t>Customer Payments to Cisco</a:t>
            </a:r>
            <a:endParaRPr lang="en-GB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6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 txBox="1">
            <a:spLocks noGrp="1"/>
          </p:cNvSpPr>
          <p:nvPr>
            <p:ph type="body" sz="quarter" idx="10"/>
          </p:nvPr>
        </p:nvSpPr>
        <p:spPr>
          <a:xfrm>
            <a:off x="239713" y="987574"/>
            <a:ext cx="8148711" cy="36509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9875" lvl="0" indent="-269875">
              <a:spcBef>
                <a:spcPts val="600"/>
              </a:spcBef>
              <a:defRPr/>
            </a:pPr>
            <a:r>
              <a:rPr lang="en-GB" sz="1800" b="1" dirty="0" smtClean="0">
                <a:solidFill>
                  <a:srgbClr val="546568"/>
                </a:solidFill>
                <a:ea typeface="MS Mincho" pitchFamily="49" charset="-128"/>
                <a:cs typeface="Arial" pitchFamily="34" charset="0"/>
              </a:rPr>
              <a:t>We are a wholly-owned subsidiary of Cisco, specialising in providing flexible and innovative financing solutions for Cisco’s customers wherever they operate in the world:</a:t>
            </a:r>
            <a:endParaRPr lang="en-GB" sz="1800" b="1" dirty="0" smtClean="0">
              <a:solidFill>
                <a:srgbClr val="546568"/>
              </a:solidFill>
            </a:endParaRPr>
          </a:p>
          <a:p>
            <a:pPr marL="730250" lvl="1" indent="-368300" eaLnBrk="0" fontAlgn="base" hangingPunct="0">
              <a:spcBef>
                <a:spcPts val="600"/>
              </a:spcBef>
            </a:pPr>
            <a:r>
              <a:rPr lang="en-GB" sz="1600" dirty="0">
                <a:solidFill>
                  <a:srgbClr val="546568"/>
                </a:solidFill>
                <a:ea typeface="Calibri" pitchFamily="34" charset="0"/>
                <a:cs typeface="Times New Roman" pitchFamily="18" charset="0"/>
              </a:rPr>
              <a:t>Align payment to revenues </a:t>
            </a:r>
          </a:p>
          <a:p>
            <a:pPr marL="730250" lvl="1" indent="-368300" eaLnBrk="0" fontAlgn="base" hangingPunct="0">
              <a:spcBef>
                <a:spcPts val="600"/>
              </a:spcBef>
            </a:pPr>
            <a:r>
              <a:rPr lang="en-GB" sz="1600" dirty="0">
                <a:solidFill>
                  <a:srgbClr val="546568"/>
                </a:solidFill>
                <a:ea typeface="Calibri" pitchFamily="34" charset="0"/>
                <a:cs typeface="Times New Roman" pitchFamily="18" charset="0"/>
              </a:rPr>
              <a:t>Avoid upfront set-up costs</a:t>
            </a:r>
          </a:p>
          <a:p>
            <a:pPr marL="730250" lvl="1" indent="-368300" eaLnBrk="0" fontAlgn="base" hangingPunct="0">
              <a:spcBef>
                <a:spcPts val="600"/>
              </a:spcBef>
            </a:pPr>
            <a:r>
              <a:rPr lang="en-GB" sz="1600" dirty="0">
                <a:solidFill>
                  <a:srgbClr val="546568"/>
                </a:solidFill>
                <a:ea typeface="Calibri" pitchFamily="34" charset="0"/>
                <a:cs typeface="Times New Roman" pitchFamily="18" charset="0"/>
              </a:rPr>
              <a:t>Achieve greater business flexibility through technology refreshes that can reduce the TCO of your Cisco solution</a:t>
            </a:r>
          </a:p>
          <a:p>
            <a:pPr marL="730250" lvl="1" indent="-368300" eaLnBrk="0" fontAlgn="base" hangingPunct="0">
              <a:spcBef>
                <a:spcPts val="600"/>
              </a:spcBef>
            </a:pPr>
            <a:r>
              <a:rPr lang="en-GB" sz="1600" dirty="0">
                <a:solidFill>
                  <a:srgbClr val="546568"/>
                </a:solidFill>
                <a:ea typeface="Calibri" pitchFamily="34" charset="0"/>
                <a:cs typeface="Times New Roman" pitchFamily="18" charset="0"/>
              </a:rPr>
              <a:t>Optimise </a:t>
            </a:r>
            <a:r>
              <a:rPr lang="en-GB" sz="1600" dirty="0" smtClean="0">
                <a:solidFill>
                  <a:srgbClr val="546568"/>
                </a:solidFill>
                <a:ea typeface="Calibri" pitchFamily="34" charset="0"/>
                <a:cs typeface="Arial" pitchFamily="34" charset="0"/>
              </a:rPr>
              <a:t>your balance sheet</a:t>
            </a:r>
            <a:endParaRPr lang="en-GB" sz="1600" dirty="0" smtClean="0">
              <a:solidFill>
                <a:srgbClr val="546568"/>
              </a:solidFill>
            </a:endParaRPr>
          </a:p>
          <a:p>
            <a:pPr marL="268288" indent="-268288" eaLnBrk="0" fontAlgn="base" hangingPunct="0">
              <a:spcBef>
                <a:spcPts val="600"/>
              </a:spcBef>
              <a:tabLst>
                <a:tab pos="228600" algn="l"/>
              </a:tabLst>
            </a:pPr>
            <a:r>
              <a:rPr lang="en-GB" sz="1800" b="1" dirty="0" smtClean="0">
                <a:solidFill>
                  <a:srgbClr val="546568"/>
                </a:solidFill>
                <a:ea typeface="Calibri" pitchFamily="34" charset="0"/>
                <a:cs typeface="Times New Roman" pitchFamily="18" charset="0"/>
              </a:rPr>
              <a:t>For more information about how we can help your Cisco technology investment planning:</a:t>
            </a:r>
          </a:p>
          <a:p>
            <a:pPr marL="717550" indent="-360363" eaLnBrk="0" fontAlgn="base" hangingPunct="0">
              <a:spcBef>
                <a:spcPts val="600"/>
              </a:spcBef>
            </a:pPr>
            <a:r>
              <a:rPr lang="en-GB" sz="1600" dirty="0">
                <a:solidFill>
                  <a:srgbClr val="546568"/>
                </a:solidFill>
                <a:ea typeface="Calibri" pitchFamily="34" charset="0"/>
                <a:cs typeface="Times New Roman" pitchFamily="18" charset="0"/>
              </a:rPr>
              <a:t>Visit our website for more information </a:t>
            </a:r>
            <a:r>
              <a:rPr lang="en-GB" sz="1600" u="sng" dirty="0">
                <a:hlinkClick r:id="rId3"/>
              </a:rPr>
              <a:t>www.ciscocapital.com/emea</a:t>
            </a:r>
            <a:endParaRPr lang="en-GB" sz="1600" dirty="0"/>
          </a:p>
          <a:p>
            <a:pPr marL="717550" indent="-360363" eaLnBrk="0" fontAlgn="base" hangingPunct="0">
              <a:spcBef>
                <a:spcPts val="600"/>
              </a:spcBef>
            </a:pPr>
            <a:r>
              <a:rPr lang="en-GB" sz="1600" dirty="0" smtClean="0">
                <a:solidFill>
                  <a:srgbClr val="546568"/>
                </a:solidFill>
                <a:ea typeface="Calibri" pitchFamily="34" charset="0"/>
                <a:cs typeface="Times New Roman" pitchFamily="18" charset="0"/>
              </a:rPr>
              <a:t>Or talk to your Cisco or Partner account manager</a:t>
            </a:r>
            <a:endParaRPr lang="en-GB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074" y="195988"/>
            <a:ext cx="720000" cy="720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Let’s start working together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2843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8935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CO CAP 2012_CiscoSans">
  <a:themeElements>
    <a:clrScheme name="CISCO CAPITAL 2012">
      <a:dk1>
        <a:srgbClr val="224095"/>
      </a:dk1>
      <a:lt1>
        <a:srgbClr val="FFFFFF"/>
      </a:lt1>
      <a:dk2>
        <a:srgbClr val="00AEEF"/>
      </a:dk2>
      <a:lt2>
        <a:srgbClr val="FFFFFF"/>
      </a:lt2>
      <a:accent1>
        <a:srgbClr val="224095"/>
      </a:accent1>
      <a:accent2>
        <a:srgbClr val="00AEEF"/>
      </a:accent2>
      <a:accent3>
        <a:srgbClr val="1AA94B"/>
      </a:accent3>
      <a:accent4>
        <a:srgbClr val="2D763A"/>
      </a:accent4>
      <a:accent5>
        <a:srgbClr val="C9DB2B"/>
      </a:accent5>
      <a:accent6>
        <a:srgbClr val="593896"/>
      </a:accent6>
      <a:hlink>
        <a:srgbClr val="224095"/>
      </a:hlink>
      <a:folHlink>
        <a:srgbClr val="7F7F7F"/>
      </a:folHlink>
    </a:clrScheme>
    <a:fontScheme name="Cisco_Capital_2012_CiscoSans">
      <a:majorFont>
        <a:latin typeface="CiscoSans"/>
        <a:ea typeface=""/>
        <a:cs typeface=""/>
      </a:majorFont>
      <a:minorFont>
        <a:latin typeface="Cisco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96D6"/>
        </a:solidFill>
        <a:ln>
          <a:noFill/>
        </a:ln>
        <a:effectLst>
          <a:outerShdw blurRad="76200" dist="50800" dir="5400000" algn="ctr" rotWithShape="0">
            <a:srgbClr val="000000">
              <a:alpha val="27000"/>
            </a:srgbClr>
          </a:outerShdw>
        </a:effectLst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6x9_Cisco_Capital_Template_Version_04">
  <a:themeElements>
    <a:clrScheme name="Cisco_Capital_2013_colour_palette">
      <a:dk1>
        <a:srgbClr val="224095"/>
      </a:dk1>
      <a:lt1>
        <a:srgbClr val="FFFFFF"/>
      </a:lt1>
      <a:dk2>
        <a:srgbClr val="00AEEF"/>
      </a:dk2>
      <a:lt2>
        <a:srgbClr val="FFFFFF"/>
      </a:lt2>
      <a:accent1>
        <a:srgbClr val="214195"/>
      </a:accent1>
      <a:accent2>
        <a:srgbClr val="00AEEF"/>
      </a:accent2>
      <a:accent3>
        <a:srgbClr val="1AA94B"/>
      </a:accent3>
      <a:accent4>
        <a:srgbClr val="2D763A"/>
      </a:accent4>
      <a:accent5>
        <a:srgbClr val="C9DB2B"/>
      </a:accent5>
      <a:accent6>
        <a:srgbClr val="5A3996"/>
      </a:accent6>
      <a:hlink>
        <a:srgbClr val="00AEEF"/>
      </a:hlink>
      <a:folHlink>
        <a:srgbClr val="7F7F7F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  <a:effectLst>
          <a:outerShdw blurRad="76200" dist="50800" dir="5400000" algn="ctr" rotWithShape="0">
            <a:srgbClr val="000000">
              <a:alpha val="27000"/>
            </a:srgbClr>
          </a:outerShdw>
        </a:effectLst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 CAP 2012_CiscoSans</Template>
  <TotalTime>15894</TotalTime>
  <Words>375</Words>
  <Application>Microsoft Office PowerPoint</Application>
  <PresentationFormat>On-screen Show (16:9)</PresentationFormat>
  <Paragraphs>41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MS Mincho</vt:lpstr>
      <vt:lpstr>Arial</vt:lpstr>
      <vt:lpstr>Calibri</vt:lpstr>
      <vt:lpstr>CiscoSans</vt:lpstr>
      <vt:lpstr>CiscoSans ExtraLight</vt:lpstr>
      <vt:lpstr>CiscoSans Thin</vt:lpstr>
      <vt:lpstr>Times New Roman</vt:lpstr>
      <vt:lpstr>Wingdings</vt:lpstr>
      <vt:lpstr>CISCO CAP 2012_CiscoSans</vt:lpstr>
      <vt:lpstr>16x9_Cisco_Capital_Template_Version_04</vt:lpstr>
      <vt:lpstr>Cisco Capital Step Financing</vt:lpstr>
      <vt:lpstr>Step Financing</vt:lpstr>
      <vt:lpstr>Step Financing</vt:lpstr>
      <vt:lpstr>Let’s start working together</vt:lpstr>
      <vt:lpstr>PowerPoint Presentation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Cisco Unified Data Centre Financing Portfolio</dc:title>
  <dc:creator>Nonie Hyde (nhyde)</dc:creator>
  <cp:lastModifiedBy>Nonie Hyde (nhyde)</cp:lastModifiedBy>
  <cp:revision>94</cp:revision>
  <cp:lastPrinted>2013-12-04T13:59:10Z</cp:lastPrinted>
  <dcterms:created xsi:type="dcterms:W3CDTF">2013-10-09T12:12:07Z</dcterms:created>
  <dcterms:modified xsi:type="dcterms:W3CDTF">2015-09-04T13:34:52Z</dcterms:modified>
</cp:coreProperties>
</file>