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79" r:id="rId2"/>
    <p:sldId id="284" r:id="rId3"/>
    <p:sldId id="281" r:id="rId4"/>
    <p:sldId id="282" r:id="rId5"/>
  </p:sldIdLst>
  <p:sldSz cx="9144000" cy="6858000" type="screen4x3"/>
  <p:notesSz cx="6805613" cy="9944100"/>
  <p:custDataLst>
    <p:tags r:id="rId8"/>
  </p:custDataLst>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413">
          <p15:clr>
            <a:srgbClr val="A4A3A4"/>
          </p15:clr>
        </p15:guide>
        <p15:guide id="2" orient="horz" pos="3611">
          <p15:clr>
            <a:srgbClr val="A4A3A4"/>
          </p15:clr>
        </p15:guide>
        <p15:guide id="3" pos="5527">
          <p15:clr>
            <a:srgbClr val="A4A3A4"/>
          </p15:clr>
        </p15:guide>
        <p15:guide id="4" pos="410">
          <p15:clr>
            <a:srgbClr val="A4A3A4"/>
          </p15:clr>
        </p15:guide>
      </p15:sldGuideLst>
    </p:ext>
    <p:ext uri="{2D200454-40CA-4A62-9FC3-DE9A4176ACB9}">
      <p15:notesGuideLst xmlns:p15="http://schemas.microsoft.com/office/powerpoint/2012/main">
        <p15:guide id="1" orient="horz" pos="3132">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A5B1"/>
    <a:srgbClr val="95C7DE"/>
    <a:srgbClr val="7F7F7F"/>
    <a:srgbClr val="999999"/>
    <a:srgbClr val="616265"/>
    <a:srgbClr val="FDFEFE"/>
    <a:srgbClr val="FEFFFE"/>
    <a:srgbClr val="FFFEFE"/>
    <a:srgbClr val="FFFFFE"/>
    <a:srgbClr val="FFF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23" autoAdjust="0"/>
    <p:restoredTop sz="94227" autoAdjust="0"/>
  </p:normalViewPr>
  <p:slideViewPr>
    <p:cSldViewPr snapToGrid="0">
      <p:cViewPr varScale="1">
        <p:scale>
          <a:sx n="77" d="100"/>
          <a:sy n="77" d="100"/>
        </p:scale>
        <p:origin x="1842" y="90"/>
      </p:cViewPr>
      <p:guideLst>
        <p:guide orient="horz" pos="2413"/>
        <p:guide orient="horz" pos="3611"/>
        <p:guide pos="5527"/>
        <p:guide pos="41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91" d="100"/>
          <a:sy n="91" d="100"/>
        </p:scale>
        <p:origin x="-1974" y="-114"/>
      </p:cViewPr>
      <p:guideLst>
        <p:guide orient="horz" pos="3132"/>
        <p:guide pos="2144"/>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7" name="Rectangle 5"/>
          <p:cNvSpPr>
            <a:spLocks noGrp="1" noChangeArrowheads="1"/>
          </p:cNvSpPr>
          <p:nvPr>
            <p:ph type="sldNum" sz="quarter" idx="3"/>
          </p:nvPr>
        </p:nvSpPr>
        <p:spPr bwMode="auto">
          <a:xfrm>
            <a:off x="5695223" y="9491782"/>
            <a:ext cx="655107" cy="33319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ClrTx/>
              <a:buFontTx/>
              <a:buNone/>
              <a:defRPr sz="1000"/>
            </a:lvl1pPr>
          </a:lstStyle>
          <a:p>
            <a:pPr>
              <a:defRPr/>
            </a:pPr>
            <a:fld id="{2792DA9F-74B0-40AE-BFA4-5566EEEA6A07}" type="slidenum">
              <a:rPr lang="en-US" smtClean="0">
                <a:solidFill>
                  <a:schemeClr val="bg2"/>
                </a:solidFill>
              </a:rPr>
              <a:pPr>
                <a:defRPr/>
              </a:pPr>
              <a:t>‹#›</a:t>
            </a:fld>
            <a:endParaRPr lang="en-US" dirty="0">
              <a:solidFill>
                <a:schemeClr val="bg2"/>
              </a:solidFill>
            </a:endParaRPr>
          </a:p>
        </p:txBody>
      </p:sp>
      <p:sp>
        <p:nvSpPr>
          <p:cNvPr id="192527" name="Text Box 15"/>
          <p:cNvSpPr txBox="1">
            <a:spLocks noChangeArrowheads="1"/>
          </p:cNvSpPr>
          <p:nvPr/>
        </p:nvSpPr>
        <p:spPr bwMode="auto">
          <a:xfrm>
            <a:off x="529326" y="9612630"/>
            <a:ext cx="2035814" cy="153888"/>
          </a:xfrm>
          <a:prstGeom prst="rect">
            <a:avLst/>
          </a:prstGeom>
          <a:noFill/>
          <a:ln w="9525" algn="ctr">
            <a:noFill/>
            <a:miter lim="800000"/>
            <a:headEnd/>
            <a:tailEnd/>
          </a:ln>
          <a:effectLst/>
        </p:spPr>
        <p:txBody>
          <a:bodyPr wrap="none" lIns="0" tIns="0" rIns="0" bIns="0">
            <a:spAutoFit/>
          </a:bodyPr>
          <a:lstStyle/>
          <a:p>
            <a:pPr>
              <a:defRPr/>
            </a:pPr>
            <a:r>
              <a:rPr lang="en-US" sz="1000" dirty="0">
                <a:solidFill>
                  <a:schemeClr val="bg2"/>
                </a:solidFill>
                <a:cs typeface="Arial" charset="0"/>
              </a:rPr>
              <a:t>© </a:t>
            </a:r>
            <a:r>
              <a:rPr lang="en-US" sz="1000" dirty="0" smtClean="0">
                <a:solidFill>
                  <a:schemeClr val="bg2"/>
                </a:solidFill>
              </a:rPr>
              <a:t>2011 </a:t>
            </a:r>
            <a:r>
              <a:rPr lang="en-US" sz="1000" dirty="0" err="1">
                <a:solidFill>
                  <a:schemeClr val="bg2"/>
                </a:solidFill>
              </a:rPr>
              <a:t>NetApp</a:t>
            </a:r>
            <a:r>
              <a:rPr lang="en-US" sz="1000" dirty="0">
                <a:solidFill>
                  <a:schemeClr val="bg2"/>
                </a:solidFill>
              </a:rPr>
              <a:t>.  All rights reserved.</a:t>
            </a:r>
          </a:p>
        </p:txBody>
      </p:sp>
      <p:sp>
        <p:nvSpPr>
          <p:cNvPr id="4" name="Footer Placeholder 3"/>
          <p:cNvSpPr>
            <a:spLocks noGrp="1"/>
          </p:cNvSpPr>
          <p:nvPr>
            <p:ph type="ftr" sz="quarter" idx="2"/>
          </p:nvPr>
        </p:nvSpPr>
        <p:spPr>
          <a:xfrm>
            <a:off x="2724607" y="9568482"/>
            <a:ext cx="2949099" cy="259961"/>
          </a:xfrm>
          <a:prstGeom prst="rect">
            <a:avLst/>
          </a:prstGeom>
        </p:spPr>
        <p:txBody>
          <a:bodyPr vert="horz" lIns="91440" tIns="45720" rIns="91440" bIns="45720" rtlCol="0" anchor="b"/>
          <a:lstStyle>
            <a:lvl1pPr algn="l">
              <a:defRPr sz="1200"/>
            </a:lvl1pPr>
          </a:lstStyle>
          <a:p>
            <a:pPr algn="ctr"/>
            <a:r>
              <a:rPr lang="en-US" sz="1000" smtClean="0">
                <a:solidFill>
                  <a:schemeClr val="bg2"/>
                </a:solidFill>
              </a:rPr>
              <a:t>NetApp Confidential - For Internal Use Only</a:t>
            </a:r>
            <a:endParaRPr lang="en-US" sz="1000" dirty="0">
              <a:solidFill>
                <a:schemeClr val="bg2"/>
              </a:solidFill>
            </a:endParaRPr>
          </a:p>
        </p:txBody>
      </p:sp>
    </p:spTree>
    <p:extLst>
      <p:ext uri="{BB962C8B-B14F-4D97-AF65-F5344CB8AC3E}">
        <p14:creationId xmlns:p14="http://schemas.microsoft.com/office/powerpoint/2010/main" val="3278462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4"/>
          <p:cNvSpPr>
            <a:spLocks noGrp="1" noRot="1" noChangeAspect="1" noChangeArrowheads="1" noTextEdit="1"/>
          </p:cNvSpPr>
          <p:nvPr>
            <p:ph type="sldImg" idx="2"/>
          </p:nvPr>
        </p:nvSpPr>
        <p:spPr bwMode="auto">
          <a:xfrm>
            <a:off x="1001713" y="331788"/>
            <a:ext cx="4802187" cy="3603625"/>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226854" y="4143375"/>
            <a:ext cx="6351905" cy="5386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7175" name="Rectangle 7"/>
          <p:cNvSpPr>
            <a:spLocks noGrp="1" noChangeArrowheads="1"/>
          </p:cNvSpPr>
          <p:nvPr>
            <p:ph type="sldNum" sz="quarter" idx="5"/>
          </p:nvPr>
        </p:nvSpPr>
        <p:spPr bwMode="auto">
          <a:xfrm>
            <a:off x="5860883" y="9578341"/>
            <a:ext cx="830222" cy="24860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ClrTx/>
              <a:buFontTx/>
              <a:buNone/>
              <a:defRPr sz="1000">
                <a:solidFill>
                  <a:schemeClr val="bg2"/>
                </a:solidFill>
              </a:defRPr>
            </a:lvl1pPr>
          </a:lstStyle>
          <a:p>
            <a:pPr>
              <a:defRPr/>
            </a:pPr>
            <a:fld id="{55924FFC-41EC-40A6-8CA1-699214E4588D}" type="slidenum">
              <a:rPr lang="en-US" smtClean="0"/>
              <a:pPr>
                <a:defRPr/>
              </a:pPr>
              <a:t>‹#›</a:t>
            </a:fld>
            <a:endParaRPr lang="en-US"/>
          </a:p>
        </p:txBody>
      </p:sp>
      <p:sp>
        <p:nvSpPr>
          <p:cNvPr id="7188" name="Text Box 20"/>
          <p:cNvSpPr txBox="1">
            <a:spLocks noChangeArrowheads="1"/>
          </p:cNvSpPr>
          <p:nvPr/>
        </p:nvSpPr>
        <p:spPr bwMode="hidden">
          <a:xfrm>
            <a:off x="453708" y="9612630"/>
            <a:ext cx="2035814" cy="153888"/>
          </a:xfrm>
          <a:prstGeom prst="rect">
            <a:avLst/>
          </a:prstGeom>
          <a:noFill/>
          <a:ln w="9525" algn="ctr">
            <a:noFill/>
            <a:miter lim="800000"/>
            <a:headEnd/>
            <a:tailEnd/>
          </a:ln>
          <a:effectLst/>
        </p:spPr>
        <p:txBody>
          <a:bodyPr wrap="none" lIns="0" tIns="0" rIns="0" bIns="0">
            <a:spAutoFit/>
          </a:bodyPr>
          <a:lstStyle/>
          <a:p>
            <a:pPr>
              <a:defRPr/>
            </a:pPr>
            <a:r>
              <a:rPr lang="en-US" sz="1000" dirty="0">
                <a:solidFill>
                  <a:schemeClr val="bg2"/>
                </a:solidFill>
                <a:cs typeface="Arial" charset="0"/>
              </a:rPr>
              <a:t>© </a:t>
            </a:r>
            <a:r>
              <a:rPr lang="en-US" sz="1000" dirty="0" smtClean="0">
                <a:solidFill>
                  <a:schemeClr val="bg2"/>
                </a:solidFill>
              </a:rPr>
              <a:t>2011 </a:t>
            </a:r>
            <a:r>
              <a:rPr lang="en-US" sz="1000" dirty="0" err="1">
                <a:solidFill>
                  <a:schemeClr val="bg2"/>
                </a:solidFill>
              </a:rPr>
              <a:t>NetApp</a:t>
            </a:r>
            <a:r>
              <a:rPr lang="en-US" sz="1000" dirty="0">
                <a:solidFill>
                  <a:schemeClr val="bg2"/>
                </a:solidFill>
              </a:rPr>
              <a:t>.  All rights reserved.</a:t>
            </a:r>
          </a:p>
        </p:txBody>
      </p:sp>
      <p:sp>
        <p:nvSpPr>
          <p:cNvPr id="6" name="Footer Placeholder 5"/>
          <p:cNvSpPr>
            <a:spLocks noGrp="1"/>
          </p:cNvSpPr>
          <p:nvPr>
            <p:ph type="ftr" sz="quarter" idx="4"/>
          </p:nvPr>
        </p:nvSpPr>
        <p:spPr>
          <a:xfrm>
            <a:off x="2784306" y="9502094"/>
            <a:ext cx="3316866" cy="325382"/>
          </a:xfrm>
          <a:prstGeom prst="rect">
            <a:avLst/>
          </a:prstGeom>
        </p:spPr>
        <p:txBody>
          <a:bodyPr vert="horz" lIns="91440" tIns="45720" rIns="91440" bIns="45720" rtlCol="0" anchor="b"/>
          <a:lstStyle>
            <a:lvl1pPr algn="ctr">
              <a:defRPr sz="1000">
                <a:solidFill>
                  <a:schemeClr val="bg2"/>
                </a:solidFill>
              </a:defRPr>
            </a:lvl1pPr>
          </a:lstStyle>
          <a:p>
            <a:r>
              <a:rPr lang="en-US" smtClean="0"/>
              <a:t>NetApp Confidential - For Internal Use Only</a:t>
            </a:r>
            <a:endParaRPr lang="en-US"/>
          </a:p>
        </p:txBody>
      </p:sp>
    </p:spTree>
    <p:extLst>
      <p:ext uri="{BB962C8B-B14F-4D97-AF65-F5344CB8AC3E}">
        <p14:creationId xmlns:p14="http://schemas.microsoft.com/office/powerpoint/2010/main" val="322191053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168275" algn="l" rtl="0" eaLnBrk="0" fontAlgn="base" hangingPunct="0">
      <a:spcBef>
        <a:spcPct val="30000"/>
      </a:spcBef>
      <a:spcAft>
        <a:spcPct val="0"/>
      </a:spcAft>
      <a:defRPr sz="1000" kern="1200">
        <a:solidFill>
          <a:schemeClr val="tx1"/>
        </a:solidFill>
        <a:latin typeface="Arial" charset="0"/>
        <a:ea typeface="+mn-ea"/>
        <a:cs typeface="+mn-cs"/>
      </a:defRPr>
    </a:lvl2pPr>
    <a:lvl3pPr marL="349250" algn="l" rtl="0" eaLnBrk="0" fontAlgn="base" hangingPunct="0">
      <a:spcBef>
        <a:spcPct val="30000"/>
      </a:spcBef>
      <a:spcAft>
        <a:spcPct val="0"/>
      </a:spcAft>
      <a:defRPr sz="1000" kern="1200">
        <a:solidFill>
          <a:schemeClr val="tx1"/>
        </a:solidFill>
        <a:latin typeface="Arial" charset="0"/>
        <a:ea typeface="+mn-ea"/>
        <a:cs typeface="+mn-cs"/>
      </a:defRPr>
    </a:lvl3pPr>
    <a:lvl4pPr marL="517525" algn="l" rtl="0" eaLnBrk="0" fontAlgn="base" hangingPunct="0">
      <a:spcBef>
        <a:spcPct val="30000"/>
      </a:spcBef>
      <a:spcAft>
        <a:spcPct val="0"/>
      </a:spcAft>
      <a:defRPr sz="1000" kern="1200">
        <a:solidFill>
          <a:schemeClr val="tx1"/>
        </a:solidFill>
        <a:latin typeface="Arial" charset="0"/>
        <a:ea typeface="+mn-ea"/>
        <a:cs typeface="+mn-cs"/>
      </a:defRPr>
    </a:lvl4pPr>
    <a:lvl5pPr marL="685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128"/>
              </a:defRPr>
            </a:lvl1pPr>
            <a:lvl2pPr marL="37925174" indent="-37468052" eaLnBrk="0" hangingPunct="0">
              <a:defRPr sz="2000">
                <a:solidFill>
                  <a:schemeClr val="tx1"/>
                </a:solidFill>
                <a:latin typeface="Arial" charset="0"/>
                <a:ea typeface="ＭＳ Ｐゴシック" charset="-128"/>
              </a:defRPr>
            </a:lvl2pPr>
            <a:lvl3pPr eaLnBrk="0" hangingPunct="0">
              <a:defRPr sz="2000">
                <a:solidFill>
                  <a:schemeClr val="tx1"/>
                </a:solidFill>
                <a:latin typeface="Arial" charset="0"/>
                <a:ea typeface="ＭＳ Ｐゴシック" charset="-128"/>
              </a:defRPr>
            </a:lvl3pPr>
            <a:lvl4pPr eaLnBrk="0" hangingPunct="0">
              <a:defRPr sz="2000">
                <a:solidFill>
                  <a:schemeClr val="tx1"/>
                </a:solidFill>
                <a:latin typeface="Arial" charset="0"/>
                <a:ea typeface="ＭＳ Ｐゴシック" charset="-128"/>
              </a:defRPr>
            </a:lvl4pPr>
            <a:lvl5pPr eaLnBrk="0" hangingPunct="0">
              <a:defRPr sz="2000">
                <a:solidFill>
                  <a:schemeClr val="tx1"/>
                </a:solidFill>
                <a:latin typeface="Arial" charset="0"/>
                <a:ea typeface="ＭＳ Ｐゴシック" charset="-128"/>
              </a:defRPr>
            </a:lvl5pPr>
            <a:lvl6pPr marL="457121" eaLnBrk="0" fontAlgn="base" hangingPunct="0">
              <a:spcBef>
                <a:spcPct val="0"/>
              </a:spcBef>
              <a:spcAft>
                <a:spcPct val="0"/>
              </a:spcAft>
              <a:defRPr sz="2000">
                <a:solidFill>
                  <a:schemeClr val="tx1"/>
                </a:solidFill>
                <a:latin typeface="Arial" charset="0"/>
                <a:ea typeface="ＭＳ Ｐゴシック" charset="-128"/>
              </a:defRPr>
            </a:lvl6pPr>
            <a:lvl7pPr marL="914242" eaLnBrk="0" fontAlgn="base" hangingPunct="0">
              <a:spcBef>
                <a:spcPct val="0"/>
              </a:spcBef>
              <a:spcAft>
                <a:spcPct val="0"/>
              </a:spcAft>
              <a:defRPr sz="2000">
                <a:solidFill>
                  <a:schemeClr val="tx1"/>
                </a:solidFill>
                <a:latin typeface="Arial" charset="0"/>
                <a:ea typeface="ＭＳ Ｐゴシック" charset="-128"/>
              </a:defRPr>
            </a:lvl7pPr>
            <a:lvl8pPr marL="1371363" eaLnBrk="0" fontAlgn="base" hangingPunct="0">
              <a:spcBef>
                <a:spcPct val="0"/>
              </a:spcBef>
              <a:spcAft>
                <a:spcPct val="0"/>
              </a:spcAft>
              <a:defRPr sz="2000">
                <a:solidFill>
                  <a:schemeClr val="tx1"/>
                </a:solidFill>
                <a:latin typeface="Arial" charset="0"/>
                <a:ea typeface="ＭＳ Ｐゴシック" charset="-128"/>
              </a:defRPr>
            </a:lvl8pPr>
            <a:lvl9pPr marL="1828484"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fld id="{ADA08E8E-56A2-4569-9A23-2C0D8AED0423}" type="slidenum">
              <a:rPr lang="en-US" sz="1200"/>
              <a:pPr eaLnBrk="1" hangingPunct="1"/>
              <a:t>1</a:t>
            </a:fld>
            <a:endParaRPr lang="en-US" sz="1200"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5838" eaLnBrk="1" fontAlgn="auto" hangingPunct="1">
              <a:spcBef>
                <a:spcPts val="0"/>
              </a:spcBef>
              <a:spcAft>
                <a:spcPts val="0"/>
              </a:spcAft>
              <a:defRPr/>
            </a:pPr>
            <a:endParaRPr lang="en-US" dirty="0" smtClean="0"/>
          </a:p>
        </p:txBody>
      </p:sp>
    </p:spTree>
    <p:extLst>
      <p:ext uri="{BB962C8B-B14F-4D97-AF65-F5344CB8AC3E}">
        <p14:creationId xmlns:p14="http://schemas.microsoft.com/office/powerpoint/2010/main" val="1948408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a:buClr>
                <a:schemeClr val="accent3"/>
              </a:buClr>
            </a:pPr>
            <a:endParaRPr lang="en-US" sz="1000" b="1" dirty="0" smtClean="0">
              <a:solidFill>
                <a:srgbClr val="FF0000"/>
              </a:solidFill>
            </a:endParaRPr>
          </a:p>
        </p:txBody>
      </p:sp>
      <p:sp>
        <p:nvSpPr>
          <p:cNvPr id="4" name="Slide Number Placeholder 3"/>
          <p:cNvSpPr>
            <a:spLocks noGrp="1"/>
          </p:cNvSpPr>
          <p:nvPr>
            <p:ph type="sldNum" sz="quarter" idx="10"/>
          </p:nvPr>
        </p:nvSpPr>
        <p:spPr/>
        <p:txBody>
          <a:bodyPr/>
          <a:lstStyle/>
          <a:p>
            <a:fld id="{55924FFC-41EC-40A6-8CA1-699214E4588D}" type="slidenum">
              <a:rPr lang="en-US" smtClean="0"/>
              <a:pPr/>
              <a:t>2</a:t>
            </a:fld>
            <a:endParaRPr lang="en-US" dirty="0"/>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4152466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924FFC-41EC-40A6-8CA1-699214E4588D}" type="slidenum">
              <a:rPr lang="en-US" smtClean="0"/>
              <a:pPr>
                <a:defRPr/>
              </a:pPr>
              <a:t>3</a:t>
            </a:fld>
            <a:endParaRPr lang="en-US"/>
          </a:p>
        </p:txBody>
      </p:sp>
    </p:spTree>
    <p:extLst>
      <p:ext uri="{BB962C8B-B14F-4D97-AF65-F5344CB8AC3E}">
        <p14:creationId xmlns:p14="http://schemas.microsoft.com/office/powerpoint/2010/main" val="371959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E82D1-6D54-4F9D-8B51-00BD4FCCCBF7}" type="slidenum">
              <a:rPr lang="en-US" smtClean="0"/>
              <a:t>4</a:t>
            </a:fld>
            <a:endParaRPr lang="en-US" dirty="0"/>
          </a:p>
        </p:txBody>
      </p:sp>
    </p:spTree>
    <p:extLst>
      <p:ext uri="{BB962C8B-B14F-4D97-AF65-F5344CB8AC3E}">
        <p14:creationId xmlns:p14="http://schemas.microsoft.com/office/powerpoint/2010/main" val="15384307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FFFFFF"/>
        </a:solidFill>
        <a:effectLst/>
      </p:bgPr>
    </p:bg>
    <p:spTree>
      <p:nvGrpSpPr>
        <p:cNvPr id="1" name=""/>
        <p:cNvGrpSpPr/>
        <p:nvPr/>
      </p:nvGrpSpPr>
      <p:grpSpPr>
        <a:xfrm>
          <a:off x="0" y="0"/>
          <a:ext cx="0" cy="0"/>
          <a:chOff x="0" y="0"/>
          <a:chExt cx="0" cy="0"/>
        </a:xfrm>
      </p:grpSpPr>
      <p:sp>
        <p:nvSpPr>
          <p:cNvPr id="4100" name="Rectangle 4"/>
          <p:cNvSpPr>
            <a:spLocks noGrp="1" noChangeArrowheads="1"/>
          </p:cNvSpPr>
          <p:nvPr>
            <p:ph type="subTitle" idx="1"/>
          </p:nvPr>
        </p:nvSpPr>
        <p:spPr bwMode="black">
          <a:xfrm>
            <a:off x="1490663" y="3758010"/>
            <a:ext cx="4127331" cy="777935"/>
          </a:xfrm>
        </p:spPr>
        <p:txBody>
          <a:bodyPr>
            <a:noAutofit/>
          </a:bodyPr>
          <a:lstStyle>
            <a:lvl1pPr marL="0" indent="0">
              <a:buFont typeface="Wingdings 2" pitchFamily="18" charset="2"/>
              <a:buNone/>
              <a:defRPr sz="2000">
                <a:solidFill>
                  <a:schemeClr val="tx1"/>
                </a:solidFill>
              </a:defRPr>
            </a:lvl1pPr>
          </a:lstStyle>
          <a:p>
            <a:r>
              <a:rPr lang="en-US" dirty="0"/>
              <a:t>Click to edit Master subtitle style</a:t>
            </a:r>
          </a:p>
        </p:txBody>
      </p:sp>
      <p:sp>
        <p:nvSpPr>
          <p:cNvPr id="4099" name="Rectangle 3"/>
          <p:cNvSpPr>
            <a:spLocks noGrp="1" noChangeArrowheads="1"/>
          </p:cNvSpPr>
          <p:nvPr>
            <p:ph type="ctrTitle"/>
          </p:nvPr>
        </p:nvSpPr>
        <p:spPr bwMode="black">
          <a:xfrm>
            <a:off x="1490663" y="2809281"/>
            <a:ext cx="6234155" cy="889259"/>
          </a:xfrm>
        </p:spPr>
        <p:txBody>
          <a:bodyPr tIns="0" bIns="0" anchor="t" anchorCtr="0"/>
          <a:lstStyle>
            <a:lvl1pPr>
              <a:lnSpc>
                <a:spcPts val="4000"/>
              </a:lnSpc>
              <a:defRPr sz="2800" b="0">
                <a:solidFill>
                  <a:schemeClr val="tx1"/>
                </a:solidFill>
              </a:defRPr>
            </a:lvl1pPr>
          </a:lstStyle>
          <a:p>
            <a:r>
              <a:rPr lang="en-US" dirty="0"/>
              <a:t>Click to edit Master title style</a:t>
            </a:r>
          </a:p>
        </p:txBody>
      </p:sp>
      <p:sp>
        <p:nvSpPr>
          <p:cNvPr id="33" name="Footer Placeholder 5"/>
          <p:cNvSpPr txBox="1">
            <a:spLocks/>
          </p:cNvSpPr>
          <p:nvPr userDrawn="1"/>
        </p:nvSpPr>
        <p:spPr bwMode="auto">
          <a:xfrm>
            <a:off x="363360" y="6440665"/>
            <a:ext cx="4724400" cy="274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a:defRPr/>
            </a:pPr>
            <a:r>
              <a:rPr lang="en-US" sz="1000" dirty="0" smtClean="0">
                <a:solidFill>
                  <a:srgbClr val="7F7F7F"/>
                </a:solidFill>
              </a:rPr>
              <a:t>Cisco and NetApp Confidential. For Internal Use Only. Do Not Distribute.</a:t>
            </a:r>
            <a:endParaRPr kumimoji="0" lang="en-US" sz="1000" b="0" i="0" u="none" strike="noStrike" kern="1200" cap="none" spc="0" normalizeH="0" baseline="0" noProof="0" dirty="0">
              <a:ln>
                <a:noFill/>
              </a:ln>
              <a:solidFill>
                <a:srgbClr val="7F7F7F"/>
              </a:solidFill>
              <a:effectLst/>
              <a:uLnTx/>
              <a:uFillTx/>
              <a:latin typeface="Arial" charset="0"/>
              <a:ea typeface="+mn-ea"/>
              <a:cs typeface="+mn-cs"/>
            </a:endParaRPr>
          </a:p>
        </p:txBody>
      </p:sp>
      <p:pic>
        <p:nvPicPr>
          <p:cNvPr id="6" name="Picture 5" descr="Cisco_Logo_RGB_Screen_Blue2925.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79160" y="692150"/>
            <a:ext cx="721591" cy="381000"/>
          </a:xfrm>
          <a:prstGeom prst="rect">
            <a:avLst/>
          </a:prstGeom>
        </p:spPr>
      </p:pic>
      <p:pic>
        <p:nvPicPr>
          <p:cNvPr id="31" name="Picture 3"/>
          <p:cNvPicPr>
            <a:picLocks noChangeAspect="1" noChangeArrowheads="1"/>
          </p:cNvPicPr>
          <p:nvPr userDrawn="1"/>
        </p:nvPicPr>
        <p:blipFill>
          <a:blip r:embed="rId3"/>
          <a:srcRect/>
          <a:stretch>
            <a:fillRect/>
          </a:stretch>
        </p:blipFill>
        <p:spPr bwMode="auto">
          <a:xfrm>
            <a:off x="7267051" y="807748"/>
            <a:ext cx="1092745" cy="303502"/>
          </a:xfrm>
          <a:prstGeom prst="rect">
            <a:avLst/>
          </a:prstGeom>
          <a:noFill/>
          <a:ln w="9525">
            <a:noFill/>
            <a:miter lim="800000"/>
            <a:headEnd/>
            <a:tailEnd/>
          </a:ln>
          <a:effectLst/>
        </p:spPr>
      </p:pic>
      <p:pic>
        <p:nvPicPr>
          <p:cNvPr id="7" name="Picture 6" descr="FlexPod_Logo_RGB.png"/>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1483702" y="2136113"/>
            <a:ext cx="2685073" cy="556165"/>
          </a:xfrm>
          <a:prstGeom prst="rect">
            <a:avLst/>
          </a:prstGeom>
        </p:spPr>
      </p:pic>
      <p:pic>
        <p:nvPicPr>
          <p:cNvPr id="10" name="Picture 9" descr="FlexPod_Dots_RGB.jpg"/>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0" y="4787165"/>
            <a:ext cx="7399454" cy="2070835"/>
          </a:xfrm>
          <a:prstGeom prst="rect">
            <a:avLst/>
          </a:prstGeom>
        </p:spPr>
      </p:pic>
      <p:sp>
        <p:nvSpPr>
          <p:cNvPr id="11" name="Rectangle 71"/>
          <p:cNvSpPr>
            <a:spLocks noGrp="1" noChangeArrowheads="1"/>
          </p:cNvSpPr>
          <p:nvPr>
            <p:ph type="ftr" sz="quarter" idx="3"/>
          </p:nvPr>
        </p:nvSpPr>
        <p:spPr bwMode="auto">
          <a:xfrm>
            <a:off x="4615519" y="6601732"/>
            <a:ext cx="4255297" cy="25626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buClrTx/>
              <a:buFontTx/>
              <a:buNone/>
              <a:defRPr sz="900">
                <a:solidFill>
                  <a:srgbClr val="7F7F7F"/>
                </a:solidFill>
              </a:defRPr>
            </a:lvl1pPr>
          </a:lstStyle>
          <a:p>
            <a:pPr>
              <a:defRPr/>
            </a:pPr>
            <a:r>
              <a:rPr lang="en-US" dirty="0" smtClean="0"/>
              <a:t>© 2014 Cisco and NetApp. All rights reserved. Proprietary and confidential.</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4500" y="1336675"/>
            <a:ext cx="8350250" cy="4735513"/>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6"/>
          <p:cNvSpPr>
            <a:spLocks noGrp="1" noChangeArrowheads="1"/>
          </p:cNvSpPr>
          <p:nvPr>
            <p:ph type="sldNum" sz="quarter" idx="4"/>
          </p:nvPr>
        </p:nvSpPr>
        <p:spPr bwMode="auto">
          <a:xfrm>
            <a:off x="8187797" y="6484144"/>
            <a:ext cx="592666" cy="173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buClrTx/>
              <a:buFontTx/>
              <a:buNone/>
              <a:defRPr sz="900" b="1">
                <a:solidFill>
                  <a:srgbClr val="7F7F7F"/>
                </a:solidFill>
              </a:defRPr>
            </a:lvl1pPr>
          </a:lstStyle>
          <a:p>
            <a:pPr>
              <a:defRPr/>
            </a:pPr>
            <a:fld id="{D872286B-574C-B849-9934-067FFF202315}" type="slidenum">
              <a:rPr lang="en-US" smtClean="0"/>
              <a:pPr>
                <a:defRPr/>
              </a:pPr>
              <a:t>‹#›</a:t>
            </a:fld>
            <a:endParaRPr lang="en-US" dirty="0"/>
          </a:p>
        </p:txBody>
      </p:sp>
      <p:sp>
        <p:nvSpPr>
          <p:cNvPr id="11" name="Rectangle 71"/>
          <p:cNvSpPr>
            <a:spLocks noGrp="1" noChangeArrowheads="1"/>
          </p:cNvSpPr>
          <p:nvPr>
            <p:ph type="ftr" sz="quarter" idx="3"/>
          </p:nvPr>
        </p:nvSpPr>
        <p:spPr bwMode="auto">
          <a:xfrm>
            <a:off x="454025" y="6473825"/>
            <a:ext cx="5051553" cy="2555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buClrTx/>
              <a:buFontTx/>
              <a:buNone/>
              <a:defRPr sz="900">
                <a:solidFill>
                  <a:srgbClr val="7F7F7F"/>
                </a:solidFill>
              </a:defRPr>
            </a:lvl1pPr>
          </a:lstStyle>
          <a:p>
            <a:pPr>
              <a:defRPr/>
            </a:pPr>
            <a:r>
              <a:rPr lang="en-US" smtClean="0"/>
              <a:t>© 2014 Cisco and NetApp. All rights reserved. Proprietary and confidential.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44500" y="1336676"/>
            <a:ext cx="4051300" cy="4793192"/>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0" y="1336676"/>
            <a:ext cx="4222750" cy="4793192"/>
          </a:xfrm>
        </p:spPr>
        <p:txBody>
          <a:bodyPr/>
          <a:lstStyle>
            <a:lvl1pPr>
              <a:defRPr sz="2800">
                <a:solidFill>
                  <a:srgbClr val="4C4948"/>
                </a:solidFill>
              </a:defRPr>
            </a:lvl1pPr>
            <a:lvl2pPr>
              <a:defRPr sz="2400">
                <a:solidFill>
                  <a:srgbClr val="4C4948"/>
                </a:solidFill>
              </a:defRPr>
            </a:lvl2pPr>
            <a:lvl3pPr>
              <a:defRPr sz="2000">
                <a:solidFill>
                  <a:srgbClr val="4C4948"/>
                </a:solidFill>
              </a:defRPr>
            </a:lvl3pPr>
            <a:lvl4pPr>
              <a:defRPr sz="1800">
                <a:solidFill>
                  <a:srgbClr val="4C4948"/>
                </a:solidFill>
              </a:defRPr>
            </a:lvl4pPr>
            <a:lvl5pPr>
              <a:defRPr sz="1800">
                <a:solidFill>
                  <a:srgbClr val="4C4948"/>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Rectangle 6"/>
          <p:cNvSpPr>
            <a:spLocks noGrp="1" noChangeArrowheads="1"/>
          </p:cNvSpPr>
          <p:nvPr>
            <p:ph type="sldNum" sz="quarter" idx="4"/>
          </p:nvPr>
        </p:nvSpPr>
        <p:spPr bwMode="auto">
          <a:xfrm>
            <a:off x="8187797" y="6484144"/>
            <a:ext cx="592666" cy="173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buClrTx/>
              <a:buFontTx/>
              <a:buNone/>
              <a:defRPr sz="900" b="1">
                <a:solidFill>
                  <a:srgbClr val="7F7F7F"/>
                </a:solidFill>
              </a:defRPr>
            </a:lvl1pPr>
          </a:lstStyle>
          <a:p>
            <a:pPr>
              <a:defRPr/>
            </a:pPr>
            <a:fld id="{D872286B-574C-B849-9934-067FFF202315}" type="slidenum">
              <a:rPr lang="en-US" smtClean="0"/>
              <a:pPr>
                <a:defRPr/>
              </a:pPr>
              <a:t>‹#›</a:t>
            </a:fld>
            <a:endParaRPr lang="en-US" dirty="0"/>
          </a:p>
        </p:txBody>
      </p:sp>
      <p:sp>
        <p:nvSpPr>
          <p:cNvPr id="14" name="Rectangle 71"/>
          <p:cNvSpPr>
            <a:spLocks noGrp="1" noChangeArrowheads="1"/>
          </p:cNvSpPr>
          <p:nvPr>
            <p:ph type="ftr" sz="quarter" idx="3"/>
          </p:nvPr>
        </p:nvSpPr>
        <p:spPr bwMode="auto">
          <a:xfrm>
            <a:off x="454025" y="6473825"/>
            <a:ext cx="5051553" cy="2555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buClrTx/>
              <a:buFontTx/>
              <a:buNone/>
              <a:defRPr sz="900">
                <a:solidFill>
                  <a:srgbClr val="7F7F7F"/>
                </a:solidFill>
              </a:defRPr>
            </a:lvl1pPr>
          </a:lstStyle>
          <a:p>
            <a:pPr>
              <a:defRPr/>
            </a:pPr>
            <a:r>
              <a:rPr lang="en-US" smtClean="0"/>
              <a:t>© 2014 Cisco and NetApp. All rights reserved. Proprietary and confidential.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9" name="Rectangle 6"/>
          <p:cNvSpPr>
            <a:spLocks noGrp="1" noChangeArrowheads="1"/>
          </p:cNvSpPr>
          <p:nvPr>
            <p:ph type="sldNum" sz="quarter" idx="4"/>
          </p:nvPr>
        </p:nvSpPr>
        <p:spPr bwMode="auto">
          <a:xfrm>
            <a:off x="8187797" y="6484144"/>
            <a:ext cx="592666" cy="173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buClrTx/>
              <a:buFontTx/>
              <a:buNone/>
              <a:defRPr sz="900" b="1">
                <a:solidFill>
                  <a:srgbClr val="7F7F7F"/>
                </a:solidFill>
              </a:defRPr>
            </a:lvl1pPr>
          </a:lstStyle>
          <a:p>
            <a:pPr>
              <a:defRPr/>
            </a:pPr>
            <a:fld id="{D872286B-574C-B849-9934-067FFF202315}" type="slidenum">
              <a:rPr lang="en-US" smtClean="0"/>
              <a:pPr>
                <a:defRPr/>
              </a:pPr>
              <a:t>‹#›</a:t>
            </a:fld>
            <a:endParaRPr lang="en-US" dirty="0"/>
          </a:p>
        </p:txBody>
      </p:sp>
      <p:sp>
        <p:nvSpPr>
          <p:cNvPr id="10" name="Rectangle 71"/>
          <p:cNvSpPr>
            <a:spLocks noGrp="1" noChangeArrowheads="1"/>
          </p:cNvSpPr>
          <p:nvPr>
            <p:ph type="ftr" sz="quarter" idx="3"/>
          </p:nvPr>
        </p:nvSpPr>
        <p:spPr bwMode="auto">
          <a:xfrm>
            <a:off x="454025" y="6473825"/>
            <a:ext cx="5051553" cy="2555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buClrTx/>
              <a:buFontTx/>
              <a:buNone/>
              <a:defRPr sz="900">
                <a:solidFill>
                  <a:srgbClr val="7F7F7F"/>
                </a:solidFill>
              </a:defRPr>
            </a:lvl1pPr>
          </a:lstStyle>
          <a:p>
            <a:pPr>
              <a:defRPr/>
            </a:pPr>
            <a:r>
              <a:rPr lang="en-US" smtClean="0"/>
              <a:t>© 2014 Cisco and NetApp. All rights reserved. Proprietary and confidential.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a:xfrm>
            <a:off x="1655764" y="3657600"/>
            <a:ext cx="5888036" cy="869194"/>
          </a:xfrm>
        </p:spPr>
        <p:txBody>
          <a:bodyPr lIns="0" tIns="0" rIns="0" bIns="0"/>
          <a:lstStyle>
            <a:lvl1pPr marL="228600" indent="-228600" algn="l">
              <a:lnSpc>
                <a:spcPct val="100000"/>
              </a:lnSpc>
              <a:spcAft>
                <a:spcPts val="0"/>
              </a:spcAft>
              <a:buFont typeface="Wingdings" pitchFamily="2" charset="2"/>
              <a:buNone/>
              <a:defRPr sz="2400">
                <a:solidFill>
                  <a:schemeClr val="tx1"/>
                </a:solidFill>
              </a:defRPr>
            </a:lvl1pPr>
            <a:lvl2pPr marL="300038" indent="0">
              <a:buFontTx/>
              <a:buNone/>
              <a:defRPr sz="2200">
                <a:solidFill>
                  <a:schemeClr val="tx1">
                    <a:lumMod val="65000"/>
                    <a:lumOff val="35000"/>
                  </a:schemeClr>
                </a:solidFill>
              </a:defRPr>
            </a:lvl2pPr>
            <a:lvl3pPr marL="638175" indent="0">
              <a:buFontTx/>
              <a:buNone/>
              <a:defRPr sz="2200">
                <a:solidFill>
                  <a:schemeClr val="tx1">
                    <a:lumMod val="65000"/>
                    <a:lumOff val="35000"/>
                  </a:schemeClr>
                </a:solidFill>
              </a:defRPr>
            </a:lvl3pPr>
            <a:lvl4pPr marL="928688" indent="0">
              <a:buFontTx/>
              <a:buNone/>
              <a:defRPr sz="2200">
                <a:solidFill>
                  <a:schemeClr val="tx1">
                    <a:lumMod val="65000"/>
                    <a:lumOff val="35000"/>
                  </a:schemeClr>
                </a:solidFill>
              </a:defRPr>
            </a:lvl4pPr>
            <a:lvl5pPr marL="1238250" indent="0">
              <a:buFontTx/>
              <a:buNone/>
              <a:defRPr sz="2200">
                <a:solidFill>
                  <a:schemeClr val="tx1">
                    <a:lumMod val="65000"/>
                    <a:lumOff val="35000"/>
                  </a:schemeClr>
                </a:solidFill>
              </a:defRPr>
            </a:lvl5pPr>
          </a:lstStyle>
          <a:p>
            <a:pPr lvl="0"/>
            <a:r>
              <a:rPr lang="en-US" dirty="0" smtClean="0"/>
              <a:t>Click to edit Master text styles</a:t>
            </a:r>
          </a:p>
        </p:txBody>
      </p:sp>
      <p:sp>
        <p:nvSpPr>
          <p:cNvPr id="9" name="Title 6"/>
          <p:cNvSpPr>
            <a:spLocks noGrp="1"/>
          </p:cNvSpPr>
          <p:nvPr userDrawn="1">
            <p:ph type="title"/>
          </p:nvPr>
        </p:nvSpPr>
        <p:spPr>
          <a:xfrm>
            <a:off x="1655763" y="2751667"/>
            <a:ext cx="6116637" cy="873126"/>
          </a:xfrm>
        </p:spPr>
        <p:txBody>
          <a:bodyPr lIns="0" anchor="t"/>
          <a:lstStyle>
            <a:lvl1pPr algn="l">
              <a:lnSpc>
                <a:spcPts val="4000"/>
              </a:lnSpc>
              <a:defRPr sz="3600" b="1">
                <a:solidFill>
                  <a:schemeClr val="tx1"/>
                </a:solidFill>
              </a:defRPr>
            </a:lvl1pPr>
          </a:lstStyle>
          <a:p>
            <a:endParaRPr lang="en-US" dirty="0" smtClean="0"/>
          </a:p>
        </p:txBody>
      </p:sp>
      <p:pic>
        <p:nvPicPr>
          <p:cNvPr id="16" name="Picture 15" descr="FlexPod_Dots_RGB.jp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rot="10800000">
            <a:off x="1744546" y="0"/>
            <a:ext cx="7399454" cy="2070835"/>
          </a:xfrm>
          <a:prstGeom prst="rect">
            <a:avLst/>
          </a:prstGeom>
        </p:spPr>
      </p:pic>
      <p:sp>
        <p:nvSpPr>
          <p:cNvPr id="3" name="Rectangle 2"/>
          <p:cNvSpPr/>
          <p:nvPr userDrawn="1"/>
        </p:nvSpPr>
        <p:spPr bwMode="auto">
          <a:xfrm>
            <a:off x="0" y="6045200"/>
            <a:ext cx="9144000" cy="30480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2" pitchFamily="18" charset="2"/>
              <a:buNone/>
              <a:tabLst/>
            </a:pPr>
            <a:endParaRPr kumimoji="0" lang="en-US" sz="2000" b="0" i="0" u="none" strike="noStrike" cap="none" normalizeH="0" baseline="0" smtClean="0">
              <a:ln>
                <a:noFill/>
              </a:ln>
              <a:solidFill>
                <a:schemeClr val="tx1"/>
              </a:solidFill>
              <a:effectLst/>
              <a:latin typeface="Arial" charset="0"/>
            </a:endParaRPr>
          </a:p>
        </p:txBody>
      </p:sp>
      <p:sp>
        <p:nvSpPr>
          <p:cNvPr id="13" name="Rectangle 6"/>
          <p:cNvSpPr>
            <a:spLocks noGrp="1" noChangeArrowheads="1"/>
          </p:cNvSpPr>
          <p:nvPr>
            <p:ph type="sldNum" sz="quarter" idx="4"/>
          </p:nvPr>
        </p:nvSpPr>
        <p:spPr bwMode="auto">
          <a:xfrm>
            <a:off x="8187797" y="6484144"/>
            <a:ext cx="592666" cy="173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buClrTx/>
              <a:buFontTx/>
              <a:buNone/>
              <a:defRPr sz="900" b="1">
                <a:solidFill>
                  <a:srgbClr val="7F7F7F"/>
                </a:solidFill>
              </a:defRPr>
            </a:lvl1pPr>
          </a:lstStyle>
          <a:p>
            <a:pPr>
              <a:defRPr/>
            </a:pPr>
            <a:fld id="{D872286B-574C-B849-9934-067FFF202315}" type="slidenum">
              <a:rPr lang="en-US" smtClean="0"/>
              <a:pPr>
                <a:defRPr/>
              </a:pPr>
              <a:t>‹#›</a:t>
            </a:fld>
            <a:endParaRPr lang="en-US" dirty="0"/>
          </a:p>
        </p:txBody>
      </p:sp>
      <p:sp>
        <p:nvSpPr>
          <p:cNvPr id="14" name="Rectangle 71"/>
          <p:cNvSpPr>
            <a:spLocks noGrp="1" noChangeArrowheads="1"/>
          </p:cNvSpPr>
          <p:nvPr>
            <p:ph type="ftr" sz="quarter" idx="3"/>
          </p:nvPr>
        </p:nvSpPr>
        <p:spPr bwMode="auto">
          <a:xfrm>
            <a:off x="454025" y="6473825"/>
            <a:ext cx="5051553" cy="2555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buClrTx/>
              <a:buFontTx/>
              <a:buNone/>
              <a:defRPr sz="900">
                <a:solidFill>
                  <a:srgbClr val="7F7F7F"/>
                </a:solidFill>
              </a:defRPr>
            </a:lvl1pPr>
          </a:lstStyle>
          <a:p>
            <a:pPr>
              <a:defRPr/>
            </a:pPr>
            <a:r>
              <a:rPr lang="en-US" smtClean="0"/>
              <a:t>© 2014 Cisco and NetApp. All rights reserved. Proprietary and confidential.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Rectangle 6"/>
          <p:cNvSpPr>
            <a:spLocks noGrp="1" noChangeArrowheads="1"/>
          </p:cNvSpPr>
          <p:nvPr>
            <p:ph type="sldNum" sz="quarter" idx="4"/>
          </p:nvPr>
        </p:nvSpPr>
        <p:spPr bwMode="auto">
          <a:xfrm>
            <a:off x="8187797" y="6484144"/>
            <a:ext cx="592666" cy="173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buClrTx/>
              <a:buFontTx/>
              <a:buNone/>
              <a:defRPr sz="900" b="1">
                <a:solidFill>
                  <a:srgbClr val="7F7F7F"/>
                </a:solidFill>
              </a:defRPr>
            </a:lvl1pPr>
          </a:lstStyle>
          <a:p>
            <a:pPr>
              <a:defRPr/>
            </a:pPr>
            <a:fld id="{D872286B-574C-B849-9934-067FFF202315}" type="slidenum">
              <a:rPr lang="en-US" smtClean="0"/>
              <a:pPr>
                <a:defRPr/>
              </a:pPr>
              <a:t>‹#›</a:t>
            </a:fld>
            <a:endParaRPr lang="en-US" dirty="0"/>
          </a:p>
        </p:txBody>
      </p:sp>
      <p:sp>
        <p:nvSpPr>
          <p:cNvPr id="9" name="Rectangle 71"/>
          <p:cNvSpPr>
            <a:spLocks noGrp="1" noChangeArrowheads="1"/>
          </p:cNvSpPr>
          <p:nvPr>
            <p:ph type="ftr" sz="quarter" idx="3"/>
          </p:nvPr>
        </p:nvSpPr>
        <p:spPr bwMode="auto">
          <a:xfrm>
            <a:off x="454025" y="6473825"/>
            <a:ext cx="5051553" cy="2555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buClrTx/>
              <a:buFontTx/>
              <a:buNone/>
              <a:defRPr sz="900">
                <a:solidFill>
                  <a:srgbClr val="7F7F7F"/>
                </a:solidFill>
              </a:defRPr>
            </a:lvl1pPr>
          </a:lstStyle>
          <a:p>
            <a:pPr>
              <a:defRPr/>
            </a:pPr>
            <a:r>
              <a:rPr lang="en-US" smtClean="0"/>
              <a:t>© 2014 Cisco and NetApp. All rights reserved. Proprietary and confidential.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24" name="Picture 23" descr="Cisco_Logo_RGB_Screen_Blue2925.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27110" y="3626909"/>
            <a:ext cx="721591" cy="381000"/>
          </a:xfrm>
          <a:prstGeom prst="rect">
            <a:avLst/>
          </a:prstGeom>
        </p:spPr>
      </p:pic>
      <p:sp>
        <p:nvSpPr>
          <p:cNvPr id="2" name="TextBox 1"/>
          <p:cNvSpPr txBox="1"/>
          <p:nvPr userDrawn="1"/>
        </p:nvSpPr>
        <p:spPr>
          <a:xfrm>
            <a:off x="0" y="2607735"/>
            <a:ext cx="9143999" cy="646331"/>
          </a:xfrm>
          <a:prstGeom prst="rect">
            <a:avLst/>
          </a:prstGeom>
          <a:noFill/>
        </p:spPr>
        <p:txBody>
          <a:bodyPr wrap="square" rtlCol="0">
            <a:spAutoFit/>
          </a:bodyPr>
          <a:lstStyle/>
          <a:p>
            <a:pPr algn="ctr">
              <a:buClr>
                <a:schemeClr val="accent3"/>
              </a:buClr>
            </a:pPr>
            <a:r>
              <a:rPr lang="en-US" sz="3600" b="1" dirty="0" smtClean="0">
                <a:solidFill>
                  <a:schemeClr val="tx1"/>
                </a:solidFill>
              </a:rPr>
              <a:t>Thank You</a:t>
            </a:r>
          </a:p>
        </p:txBody>
      </p:sp>
      <p:pic>
        <p:nvPicPr>
          <p:cNvPr id="7" name="Picture 3"/>
          <p:cNvPicPr>
            <a:picLocks noChangeAspect="1" noChangeArrowheads="1"/>
          </p:cNvPicPr>
          <p:nvPr userDrawn="1"/>
        </p:nvPicPr>
        <p:blipFill>
          <a:blip r:embed="rId3"/>
          <a:srcRect/>
          <a:stretch>
            <a:fillRect/>
          </a:stretch>
        </p:blipFill>
        <p:spPr bwMode="auto">
          <a:xfrm>
            <a:off x="4441824" y="3678237"/>
            <a:ext cx="1354138" cy="360363"/>
          </a:xfrm>
          <a:prstGeom prst="rect">
            <a:avLst/>
          </a:prstGeom>
          <a:noFill/>
          <a:ln w="9525">
            <a:noFill/>
            <a:miter lim="800000"/>
            <a:headEnd/>
            <a:tailEnd/>
          </a:ln>
          <a:effectLst/>
        </p:spPr>
      </p:pic>
      <p:sp>
        <p:nvSpPr>
          <p:cNvPr id="3" name="Rectangle 2"/>
          <p:cNvSpPr/>
          <p:nvPr userDrawn="1"/>
        </p:nvSpPr>
        <p:spPr bwMode="auto">
          <a:xfrm>
            <a:off x="0" y="5995209"/>
            <a:ext cx="9144000" cy="862791"/>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2" pitchFamily="18" charset="2"/>
              <a:buNone/>
              <a:tabLst/>
            </a:pPr>
            <a:endParaRPr kumimoji="0" lang="en-US" sz="2000" b="0" i="0" u="none" strike="noStrike" cap="none" normalizeH="0" baseline="0" smtClean="0">
              <a:ln>
                <a:noFill/>
              </a:ln>
              <a:solidFill>
                <a:schemeClr val="tx1"/>
              </a:solidFill>
              <a:effectLst/>
              <a:latin typeface="Arial" charset="0"/>
            </a:endParaRPr>
          </a:p>
        </p:txBody>
      </p:sp>
      <p:pic>
        <p:nvPicPr>
          <p:cNvPr id="8" name="Picture 7" descr="FlexPod_Dots_RGB.jpg"/>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0" y="4787165"/>
            <a:ext cx="7399454" cy="2070835"/>
          </a:xfrm>
          <a:prstGeom prst="rect">
            <a:avLst/>
          </a:prstGeom>
        </p:spPr>
      </p:pic>
    </p:spTree>
    <p:extLst>
      <p:ext uri="{BB962C8B-B14F-4D97-AF65-F5344CB8AC3E}">
        <p14:creationId xmlns:p14="http://schemas.microsoft.com/office/powerpoint/2010/main" val="26158821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8187797" y="6484144"/>
            <a:ext cx="592666" cy="173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buClrTx/>
              <a:buFontTx/>
              <a:buNone/>
              <a:defRPr sz="900" b="1">
                <a:solidFill>
                  <a:srgbClr val="7F7F7F"/>
                </a:solidFill>
              </a:defRPr>
            </a:lvl1pPr>
          </a:lstStyle>
          <a:p>
            <a:pPr>
              <a:defRPr/>
            </a:pPr>
            <a:fld id="{D872286B-574C-B849-9934-067FFF202315}" type="slidenum">
              <a:rPr lang="en-US" smtClean="0"/>
              <a:pPr>
                <a:defRPr/>
              </a:pPr>
              <a:t>‹#›</a:t>
            </a:fld>
            <a:endParaRPr lang="en-US" dirty="0"/>
          </a:p>
        </p:txBody>
      </p:sp>
      <p:sp>
        <p:nvSpPr>
          <p:cNvPr id="1029" name="Rectangle 12"/>
          <p:cNvSpPr>
            <a:spLocks noGrp="1" noChangeArrowheads="1"/>
          </p:cNvSpPr>
          <p:nvPr>
            <p:ph type="body" idx="1"/>
          </p:nvPr>
        </p:nvSpPr>
        <p:spPr bwMode="auto">
          <a:xfrm>
            <a:off x="444500" y="1332508"/>
            <a:ext cx="8337550" cy="4716590"/>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lvl="0"/>
            <a:r>
              <a:rPr lang="en-US" dirty="0" smtClean="0"/>
              <a:t>Click to edit Master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95" name="Rectangle 71"/>
          <p:cNvSpPr>
            <a:spLocks noGrp="1" noChangeArrowheads="1"/>
          </p:cNvSpPr>
          <p:nvPr>
            <p:ph type="ftr" sz="quarter" idx="3"/>
          </p:nvPr>
        </p:nvSpPr>
        <p:spPr bwMode="auto">
          <a:xfrm>
            <a:off x="454025" y="6473825"/>
            <a:ext cx="5051553" cy="2555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buClrTx/>
              <a:buFontTx/>
              <a:buNone/>
              <a:defRPr sz="900">
                <a:solidFill>
                  <a:srgbClr val="7F7F7F"/>
                </a:solidFill>
              </a:defRPr>
            </a:lvl1pPr>
          </a:lstStyle>
          <a:p>
            <a:pPr>
              <a:defRPr/>
            </a:pPr>
            <a:r>
              <a:rPr lang="en-US" dirty="0" smtClean="0"/>
              <a:t>© 2014 Cisco and NetApp. All rights reserved. Proprietary and confidential.</a:t>
            </a:r>
            <a:endParaRPr lang="en-US" dirty="0"/>
          </a:p>
        </p:txBody>
      </p:sp>
      <p:sp>
        <p:nvSpPr>
          <p:cNvPr id="1027" name="Rectangle 11"/>
          <p:cNvSpPr>
            <a:spLocks noGrp="1" noChangeArrowheads="1"/>
          </p:cNvSpPr>
          <p:nvPr>
            <p:ph type="title"/>
          </p:nvPr>
        </p:nvSpPr>
        <p:spPr bwMode="auto">
          <a:xfrm>
            <a:off x="457200" y="251690"/>
            <a:ext cx="8337550" cy="7143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37" name="Rectangle 36"/>
          <p:cNvSpPr/>
          <p:nvPr userDrawn="1"/>
        </p:nvSpPr>
        <p:spPr bwMode="auto">
          <a:xfrm>
            <a:off x="449263" y="6239256"/>
            <a:ext cx="8326437" cy="9144"/>
          </a:xfrm>
          <a:prstGeom prst="rect">
            <a:avLst/>
          </a:prstGeom>
          <a:solidFill>
            <a:schemeClr val="bg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2" pitchFamily="18" charset="2"/>
              <a:buNone/>
              <a:tabLst/>
            </a:pPr>
            <a:endParaRPr kumimoji="0" lang="en-US" sz="2000" b="0" i="0" u="none" strike="noStrike" cap="none" normalizeH="0" baseline="0" dirty="0" smtClean="0">
              <a:ln>
                <a:noFill/>
              </a:ln>
              <a:solidFill>
                <a:schemeClr val="tx1"/>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56" r:id="rId1"/>
    <p:sldLayoutId id="2147483651" r:id="rId2"/>
    <p:sldLayoutId id="2147483652" r:id="rId3"/>
    <p:sldLayoutId id="2147483664" r:id="rId4"/>
    <p:sldLayoutId id="2147483657" r:id="rId5"/>
    <p:sldLayoutId id="2147483653" r:id="rId6"/>
    <p:sldLayoutId id="2147483665" r:id="rId7"/>
  </p:sldLayoutIdLst>
  <p:timing>
    <p:tnLst>
      <p:par>
        <p:cTn id="1" dur="indefinite" restart="never" nodeType="tmRoot"/>
      </p:par>
    </p:tnLst>
  </p:timing>
  <p:hf hdr="0" dt="0"/>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Arial" charset="0"/>
        </a:defRPr>
      </a:lvl2pPr>
      <a:lvl3pPr algn="l" rtl="0" eaLnBrk="0" fontAlgn="base" hangingPunct="0">
        <a:spcBef>
          <a:spcPct val="0"/>
        </a:spcBef>
        <a:spcAft>
          <a:spcPct val="0"/>
        </a:spcAft>
        <a:defRPr sz="3000" b="1">
          <a:solidFill>
            <a:schemeClr val="tx1"/>
          </a:solidFill>
          <a:latin typeface="Arial" charset="0"/>
        </a:defRPr>
      </a:lvl3pPr>
      <a:lvl4pPr algn="l" rtl="0" eaLnBrk="0" fontAlgn="base" hangingPunct="0">
        <a:spcBef>
          <a:spcPct val="0"/>
        </a:spcBef>
        <a:spcAft>
          <a:spcPct val="0"/>
        </a:spcAft>
        <a:defRPr sz="3000" b="1">
          <a:solidFill>
            <a:schemeClr val="tx1"/>
          </a:solidFill>
          <a:latin typeface="Arial" charset="0"/>
        </a:defRPr>
      </a:lvl4pPr>
      <a:lvl5pPr algn="l" rtl="0" eaLnBrk="0" fontAlgn="base" hangingPunct="0">
        <a:spcBef>
          <a:spcPct val="0"/>
        </a:spcBef>
        <a:spcAft>
          <a:spcPct val="0"/>
        </a:spcAft>
        <a:defRPr sz="3000" b="1">
          <a:solidFill>
            <a:schemeClr val="tx1"/>
          </a:solidFill>
          <a:latin typeface="Arial" charset="0"/>
        </a:defRPr>
      </a:lvl5pPr>
      <a:lvl6pPr marL="457200" algn="l" rtl="0" fontAlgn="base">
        <a:spcBef>
          <a:spcPct val="0"/>
        </a:spcBef>
        <a:spcAft>
          <a:spcPct val="0"/>
        </a:spcAft>
        <a:defRPr sz="3000" b="1">
          <a:solidFill>
            <a:schemeClr val="tx1"/>
          </a:solidFill>
          <a:latin typeface="Arial" charset="0"/>
        </a:defRPr>
      </a:lvl6pPr>
      <a:lvl7pPr marL="914400" algn="l" rtl="0" fontAlgn="base">
        <a:spcBef>
          <a:spcPct val="0"/>
        </a:spcBef>
        <a:spcAft>
          <a:spcPct val="0"/>
        </a:spcAft>
        <a:defRPr sz="3000" b="1">
          <a:solidFill>
            <a:schemeClr val="tx1"/>
          </a:solidFill>
          <a:latin typeface="Arial" charset="0"/>
        </a:defRPr>
      </a:lvl7pPr>
      <a:lvl8pPr marL="1371600" algn="l" rtl="0" fontAlgn="base">
        <a:spcBef>
          <a:spcPct val="0"/>
        </a:spcBef>
        <a:spcAft>
          <a:spcPct val="0"/>
        </a:spcAft>
        <a:defRPr sz="3000" b="1">
          <a:solidFill>
            <a:schemeClr val="tx1"/>
          </a:solidFill>
          <a:latin typeface="Arial" charset="0"/>
        </a:defRPr>
      </a:lvl8pPr>
      <a:lvl9pPr marL="1828800" algn="l" rtl="0" fontAlgn="base">
        <a:spcBef>
          <a:spcPct val="0"/>
        </a:spcBef>
        <a:spcAft>
          <a:spcPct val="0"/>
        </a:spcAft>
        <a:defRPr sz="3000" b="1">
          <a:solidFill>
            <a:schemeClr val="tx1"/>
          </a:solidFill>
          <a:latin typeface="Arial" charset="0"/>
        </a:defRPr>
      </a:lvl9pPr>
    </p:titleStyle>
    <p:bodyStyle>
      <a:lvl1pPr marL="298450" indent="-298450" algn="l" rtl="0" eaLnBrk="0" fontAlgn="base" hangingPunct="0">
        <a:spcBef>
          <a:spcPts val="676"/>
        </a:spcBef>
        <a:spcAft>
          <a:spcPct val="0"/>
        </a:spcAft>
        <a:buClr>
          <a:schemeClr val="accent3"/>
        </a:buClr>
        <a:buFont typeface="Arial"/>
        <a:buChar char="•"/>
        <a:defRPr sz="2800">
          <a:solidFill>
            <a:schemeClr val="tx1"/>
          </a:solidFill>
          <a:latin typeface="+mn-lt"/>
          <a:ea typeface="+mn-ea"/>
          <a:cs typeface="+mn-cs"/>
        </a:defRPr>
      </a:lvl1pPr>
      <a:lvl2pPr marL="636588" indent="-336550" algn="l" rtl="0" eaLnBrk="0" fontAlgn="base" hangingPunct="0">
        <a:spcBef>
          <a:spcPts val="624"/>
        </a:spcBef>
        <a:spcAft>
          <a:spcPct val="0"/>
        </a:spcAft>
        <a:buClr>
          <a:schemeClr val="tx1"/>
        </a:buClr>
        <a:buFont typeface="Lucida Grande"/>
        <a:buChar char="-"/>
        <a:defRPr sz="2600">
          <a:solidFill>
            <a:schemeClr val="tx1"/>
          </a:solidFill>
          <a:latin typeface="+mn-lt"/>
        </a:defRPr>
      </a:lvl2pPr>
      <a:lvl3pPr marL="927100" indent="-288925" algn="l" rtl="0" eaLnBrk="0" fontAlgn="base" hangingPunct="0">
        <a:spcBef>
          <a:spcPts val="576"/>
        </a:spcBef>
        <a:spcAft>
          <a:spcPct val="0"/>
        </a:spcAft>
        <a:buClr>
          <a:schemeClr val="accent3"/>
        </a:buClr>
        <a:buFont typeface="Arial"/>
        <a:buChar char="•"/>
        <a:defRPr sz="2400">
          <a:solidFill>
            <a:schemeClr val="tx1"/>
          </a:solidFill>
          <a:latin typeface="+mn-lt"/>
        </a:defRPr>
      </a:lvl3pPr>
      <a:lvl4pPr marL="1236663" indent="-307975" algn="l" rtl="0" eaLnBrk="0" fontAlgn="base" hangingPunct="0">
        <a:spcBef>
          <a:spcPts val="480"/>
        </a:spcBef>
        <a:spcAft>
          <a:spcPct val="0"/>
        </a:spcAft>
        <a:buClr>
          <a:schemeClr val="tx1"/>
        </a:buClr>
        <a:buFont typeface="Lucida Grande"/>
        <a:buChar char="-"/>
        <a:defRPr sz="2000">
          <a:solidFill>
            <a:schemeClr val="tx1"/>
          </a:solidFill>
          <a:latin typeface="+mn-lt"/>
        </a:defRPr>
      </a:lvl4pPr>
      <a:lvl5pPr marL="1504950" indent="-266700" algn="l" rtl="0" eaLnBrk="0" fontAlgn="base" hangingPunct="0">
        <a:spcBef>
          <a:spcPts val="480"/>
        </a:spcBef>
        <a:spcAft>
          <a:spcPct val="0"/>
        </a:spcAft>
        <a:buClr>
          <a:schemeClr val="accent3"/>
        </a:buClr>
        <a:buFont typeface="Arial"/>
        <a:buChar char="•"/>
        <a:defRPr sz="2000">
          <a:solidFill>
            <a:schemeClr val="tx1"/>
          </a:solidFill>
          <a:latin typeface="+mn-lt"/>
        </a:defRPr>
      </a:lvl5pPr>
      <a:lvl6pPr marL="1962150" indent="-266700" algn="l" rtl="0" fontAlgn="base">
        <a:spcBef>
          <a:spcPct val="20000"/>
        </a:spcBef>
        <a:spcAft>
          <a:spcPct val="0"/>
        </a:spcAft>
        <a:buFont typeface="Wingdings 2" pitchFamily="18" charset="2"/>
        <a:buChar char="¡"/>
        <a:defRPr sz="2000">
          <a:solidFill>
            <a:schemeClr val="tx1"/>
          </a:solidFill>
          <a:latin typeface="+mn-lt"/>
        </a:defRPr>
      </a:lvl6pPr>
      <a:lvl7pPr marL="2419350" indent="-266700" algn="l" rtl="0" fontAlgn="base">
        <a:spcBef>
          <a:spcPct val="20000"/>
        </a:spcBef>
        <a:spcAft>
          <a:spcPct val="0"/>
        </a:spcAft>
        <a:buFont typeface="Wingdings 2" pitchFamily="18" charset="2"/>
        <a:buChar char="¡"/>
        <a:defRPr sz="2000">
          <a:solidFill>
            <a:schemeClr val="tx1"/>
          </a:solidFill>
          <a:latin typeface="+mn-lt"/>
        </a:defRPr>
      </a:lvl7pPr>
      <a:lvl8pPr marL="2876550" indent="-266700" algn="l" rtl="0" fontAlgn="base">
        <a:spcBef>
          <a:spcPct val="20000"/>
        </a:spcBef>
        <a:spcAft>
          <a:spcPct val="0"/>
        </a:spcAft>
        <a:buFont typeface="Wingdings 2" pitchFamily="18" charset="2"/>
        <a:buChar char="¡"/>
        <a:defRPr sz="2000">
          <a:solidFill>
            <a:schemeClr val="tx1"/>
          </a:solidFill>
          <a:latin typeface="+mn-lt"/>
        </a:defRPr>
      </a:lvl8pPr>
      <a:lvl9pPr marL="3333750" indent="-266700" algn="l" rtl="0" fontAlgn="base">
        <a:spcBef>
          <a:spcPct val="20000"/>
        </a:spcBef>
        <a:spcAft>
          <a:spcPct val="0"/>
        </a:spcAft>
        <a:buFont typeface="Wingdings 2" pitchFamily="18"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flexpod@leasedirect.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hyperlink" Target="https://fieldportal.netapp.com/Modules/FieldPortal/Binders/Content.aspx?contentID=239857" TargetMode="External"/><Relationship Id="rId3" Type="http://schemas.openxmlformats.org/officeDocument/2006/relationships/hyperlink" Target="mailto:FlexPodFinance@leasedirect.com" TargetMode="External"/><Relationship Id="rId7" Type="http://schemas.openxmlformats.org/officeDocument/2006/relationships/hyperlink" Target="http://www.ciscocapital.com/partner/eme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gopartnersolutions.com/flexpod/home" TargetMode="External"/><Relationship Id="rId5" Type="http://schemas.openxmlformats.org/officeDocument/2006/relationships/hyperlink" Target="https://fieldportal.netapp.com/capitalsolutions/" TargetMode="External"/><Relationship Id="rId10" Type="http://schemas.openxmlformats.org/officeDocument/2006/relationships/hyperlink" Target="http://www.netapp.com/flexpod" TargetMode="External"/><Relationship Id="rId4" Type="http://schemas.openxmlformats.org/officeDocument/2006/relationships/hyperlink" Target="http://www.cisconetapp.com/financing" TargetMode="External"/><Relationship Id="rId9" Type="http://schemas.openxmlformats.org/officeDocument/2006/relationships/hyperlink" Target="http://www.cisco.com/go/flexpo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490663" y="4080113"/>
            <a:ext cx="5258935" cy="928902"/>
          </a:xfrm>
        </p:spPr>
        <p:txBody>
          <a:bodyPr/>
          <a:lstStyle/>
          <a:p>
            <a:r>
              <a:rPr lang="en-US" dirty="0" smtClean="0"/>
              <a:t>Cisco, NetApp and Partner Sales Summary</a:t>
            </a:r>
          </a:p>
          <a:p>
            <a:r>
              <a:rPr lang="en-US" dirty="0" smtClean="0"/>
              <a:t>September 2015</a:t>
            </a:r>
            <a:endParaRPr lang="en-US" dirty="0"/>
          </a:p>
        </p:txBody>
      </p:sp>
      <p:sp>
        <p:nvSpPr>
          <p:cNvPr id="18435" name="Rectangle 2"/>
          <p:cNvSpPr>
            <a:spLocks noGrp="1" noChangeArrowheads="1"/>
          </p:cNvSpPr>
          <p:nvPr>
            <p:ph type="ctrTitle"/>
          </p:nvPr>
        </p:nvSpPr>
        <p:spPr/>
        <p:txBody>
          <a:bodyPr/>
          <a:lstStyle/>
          <a:p>
            <a:r>
              <a:rPr lang="en-GB" dirty="0" smtClean="0"/>
              <a:t>Maximise Your Sales Power </a:t>
            </a:r>
            <a:br>
              <a:rPr lang="en-GB" dirty="0" smtClean="0"/>
            </a:br>
            <a:r>
              <a:rPr lang="en-GB" dirty="0" smtClean="0"/>
              <a:t>with Unified FlexPod Financing</a:t>
            </a:r>
          </a:p>
        </p:txBody>
      </p:sp>
      <p:sp>
        <p:nvSpPr>
          <p:cNvPr id="2" name="Footer Placeholder 1"/>
          <p:cNvSpPr>
            <a:spLocks noGrp="1"/>
          </p:cNvSpPr>
          <p:nvPr>
            <p:ph type="ftr" sz="quarter" idx="3"/>
          </p:nvPr>
        </p:nvSpPr>
        <p:spPr/>
        <p:txBody>
          <a:bodyPr/>
          <a:lstStyle/>
          <a:p>
            <a:pPr>
              <a:defRPr/>
            </a:pPr>
            <a:r>
              <a:rPr lang="en-US" smtClean="0"/>
              <a:t>© 2013 Cisco and NetApp. All rights reserved.</a:t>
            </a:r>
            <a:endParaRPr lang="en-US" dirty="0"/>
          </a:p>
        </p:txBody>
      </p:sp>
    </p:spTree>
    <p:extLst>
      <p:ext uri="{BB962C8B-B14F-4D97-AF65-F5344CB8AC3E}">
        <p14:creationId xmlns:p14="http://schemas.microsoft.com/office/powerpoint/2010/main" val="815665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454" y="633834"/>
            <a:ext cx="8609546" cy="714375"/>
          </a:xfrm>
        </p:spPr>
        <p:txBody>
          <a:bodyPr/>
          <a:lstStyle/>
          <a:p>
            <a:r>
              <a:rPr lang="en-US" dirty="0" smtClean="0"/>
              <a:t>Unified FlexPod Financing</a:t>
            </a:r>
            <a:endParaRPr lang="en-US" dirty="0"/>
          </a:p>
        </p:txBody>
      </p:sp>
      <p:sp>
        <p:nvSpPr>
          <p:cNvPr id="3" name="Content Placeholder 2"/>
          <p:cNvSpPr>
            <a:spLocks noGrp="1"/>
          </p:cNvSpPr>
          <p:nvPr>
            <p:ph idx="1"/>
          </p:nvPr>
        </p:nvSpPr>
        <p:spPr>
          <a:xfrm>
            <a:off x="2514599" y="1345728"/>
            <a:ext cx="5959891" cy="4713878"/>
          </a:xfrm>
        </p:spPr>
        <p:txBody>
          <a:bodyPr/>
          <a:lstStyle/>
          <a:p>
            <a:pPr marL="0" indent="0">
              <a:buNone/>
            </a:pPr>
            <a:r>
              <a:rPr lang="en-US" sz="2000" dirty="0" smtClean="0">
                <a:solidFill>
                  <a:srgbClr val="317D9F"/>
                </a:solidFill>
              </a:rPr>
              <a:t>Program parameters*</a:t>
            </a:r>
          </a:p>
          <a:p>
            <a:pPr marL="230188" indent="-230188"/>
            <a:r>
              <a:rPr lang="en-US" sz="1800" dirty="0" smtClean="0"/>
              <a:t>Deal size: No minimum or maximum deal value</a:t>
            </a:r>
          </a:p>
          <a:p>
            <a:pPr marL="230188" indent="-230188"/>
            <a:r>
              <a:rPr lang="en-US" sz="1800" dirty="0" smtClean="0"/>
              <a:t>Term: Minimum 24 months, maximum 60 months</a:t>
            </a:r>
          </a:p>
          <a:p>
            <a:pPr marL="230188" indent="-230188"/>
            <a:r>
              <a:rPr lang="en-US" sz="1800" dirty="0"/>
              <a:t>Mandatory inclusion: FlexPod Datacenter or FlexPod Express</a:t>
            </a:r>
          </a:p>
          <a:p>
            <a:pPr marL="230188" indent="-230188"/>
            <a:r>
              <a:rPr lang="en-US" sz="1800" dirty="0" smtClean="0"/>
              <a:t>Finance </a:t>
            </a:r>
            <a:r>
              <a:rPr lang="en-US" sz="1800" dirty="0"/>
              <a:t>product: Full Pay Out or </a:t>
            </a:r>
            <a:r>
              <a:rPr lang="en-US" sz="1800" dirty="0" smtClean="0"/>
              <a:t>Operating / </a:t>
            </a:r>
            <a:r>
              <a:rPr lang="en-US" sz="1800" dirty="0"/>
              <a:t>FMV Lease</a:t>
            </a:r>
          </a:p>
          <a:p>
            <a:pPr marL="230188" indent="-230188"/>
            <a:r>
              <a:rPr lang="en-US" sz="1800" dirty="0" smtClean="0"/>
              <a:t>Financing coverage: Services, support, education, and other third-party and partner-provided products</a:t>
            </a:r>
          </a:p>
          <a:p>
            <a:pPr marL="230188" indent="-230188"/>
            <a:r>
              <a:rPr lang="en-US" sz="1800" dirty="0" smtClean="0"/>
              <a:t>Subject to credit approval and cannot be combined with existing finance offers</a:t>
            </a:r>
          </a:p>
          <a:p>
            <a:pPr marL="230188" indent="-230188"/>
            <a:r>
              <a:rPr lang="en-GB" sz="1800" dirty="0" smtClean="0"/>
              <a:t>Available </a:t>
            </a:r>
            <a:r>
              <a:rPr lang="en-GB" sz="1800" dirty="0"/>
              <a:t>in the UK now, ending 31 July </a:t>
            </a:r>
            <a:r>
              <a:rPr lang="en-GB" sz="1800" dirty="0" smtClean="0"/>
              <a:t>2016</a:t>
            </a:r>
            <a:endParaRPr lang="en-GB" sz="1800" dirty="0"/>
          </a:p>
          <a:p>
            <a:pPr marL="230188" indent="-230188"/>
            <a:r>
              <a:rPr lang="en-US" sz="1800" dirty="0" smtClean="0"/>
              <a:t>Email </a:t>
            </a:r>
            <a:r>
              <a:rPr lang="en-US" sz="1800" dirty="0" smtClean="0">
                <a:solidFill>
                  <a:schemeClr val="accent1"/>
                </a:solidFill>
                <a:hlinkClick r:id="rId3"/>
              </a:rPr>
              <a:t>FlexPodFinance@leasedirect.com</a:t>
            </a:r>
            <a:endParaRPr lang="en-US" sz="1800" dirty="0" smtClean="0"/>
          </a:p>
        </p:txBody>
      </p:sp>
      <p:sp>
        <p:nvSpPr>
          <p:cNvPr id="4" name="TextBox 3"/>
          <p:cNvSpPr txBox="1"/>
          <p:nvPr/>
        </p:nvSpPr>
        <p:spPr>
          <a:xfrm>
            <a:off x="5147276" y="6400800"/>
            <a:ext cx="3327215" cy="348072"/>
          </a:xfrm>
          <a:prstGeom prst="rect">
            <a:avLst/>
          </a:prstGeom>
        </p:spPr>
        <p:txBody>
          <a:bodyPr wrap="none" rtlCol="0">
            <a:normAutofit/>
          </a:bodyPr>
          <a:lstStyle/>
          <a:p>
            <a:pPr algn="r">
              <a:spcBef>
                <a:spcPct val="20000"/>
              </a:spcBef>
              <a:buClr>
                <a:schemeClr val="accent2"/>
              </a:buClr>
            </a:pPr>
            <a:r>
              <a:rPr lang="en-GB" sz="1100" dirty="0"/>
              <a:t>*Financing availability varies by country</a:t>
            </a:r>
          </a:p>
        </p:txBody>
      </p:sp>
      <p:cxnSp>
        <p:nvCxnSpPr>
          <p:cNvPr id="17" name="Straight Connector 16"/>
          <p:cNvCxnSpPr/>
          <p:nvPr/>
        </p:nvCxnSpPr>
        <p:spPr bwMode="auto">
          <a:xfrm flipH="1">
            <a:off x="2283018" y="1181844"/>
            <a:ext cx="7341" cy="5057707"/>
          </a:xfrm>
          <a:prstGeom prst="line">
            <a:avLst/>
          </a:prstGeom>
          <a:solidFill>
            <a:schemeClr val="accent1"/>
          </a:solidFill>
          <a:ln w="9525" cap="flat" cmpd="sng" algn="ctr">
            <a:solidFill>
              <a:schemeClr val="bg2"/>
            </a:solidFill>
            <a:prstDash val="solid"/>
            <a:round/>
            <a:headEnd type="none" w="med" len="med"/>
            <a:tailEnd type="none" w="med" len="med"/>
          </a:ln>
          <a:effectLst/>
        </p:spPr>
      </p:cxnSp>
      <p:sp>
        <p:nvSpPr>
          <p:cNvPr id="5" name="Footer Placeholder 4"/>
          <p:cNvSpPr>
            <a:spLocks noGrp="1"/>
          </p:cNvSpPr>
          <p:nvPr>
            <p:ph type="ftr" sz="quarter" idx="3"/>
          </p:nvPr>
        </p:nvSpPr>
        <p:spPr/>
        <p:txBody>
          <a:bodyPr/>
          <a:lstStyle/>
          <a:p>
            <a:pPr>
              <a:defRPr/>
            </a:pPr>
            <a:r>
              <a:rPr lang="en-US" smtClean="0"/>
              <a:t>© 2014 Cisco and NetApp. All rights reserved. Proprietary and confidential.</a:t>
            </a:r>
            <a:endParaRPr lang="en-US" dirty="0"/>
          </a:p>
        </p:txBody>
      </p:sp>
      <p:sp>
        <p:nvSpPr>
          <p:cNvPr id="6" name="Slide Number Placeholder 5"/>
          <p:cNvSpPr>
            <a:spLocks noGrp="1"/>
          </p:cNvSpPr>
          <p:nvPr>
            <p:ph type="sldNum" sz="quarter" idx="4"/>
          </p:nvPr>
        </p:nvSpPr>
        <p:spPr/>
        <p:txBody>
          <a:bodyPr/>
          <a:lstStyle/>
          <a:p>
            <a:pPr>
              <a:defRPr/>
            </a:pPr>
            <a:fld id="{D872286B-574C-B849-9934-067FFF202315}" type="slidenum">
              <a:rPr lang="en-US" smtClean="0"/>
              <a:pPr>
                <a:defRPr/>
              </a:pPr>
              <a:t>2</a:t>
            </a:fld>
            <a:endParaRPr lang="en-US" dirty="0"/>
          </a:p>
        </p:txBody>
      </p:sp>
      <p:pic>
        <p:nvPicPr>
          <p:cNvPr id="9" name="Picture 2" descr="C:\Users\nhyde\AppData\Local\Microsoft\Windows\Temporary Internet Files\Content.IE5\BRXJAKV7\MC910217004[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8734" y="1758504"/>
            <a:ext cx="1352560" cy="1566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1760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995" y="401818"/>
            <a:ext cx="8337550" cy="714375"/>
          </a:xfrm>
        </p:spPr>
        <p:txBody>
          <a:bodyPr/>
          <a:lstStyle/>
          <a:p>
            <a:r>
              <a:rPr lang="en-US" dirty="0" smtClean="0"/>
              <a:t>Resources for Unified FlexPod Financing</a:t>
            </a:r>
            <a:endParaRPr lang="en-US" dirty="0"/>
          </a:p>
        </p:txBody>
      </p:sp>
      <p:sp>
        <p:nvSpPr>
          <p:cNvPr id="3" name="Content Placeholder 2"/>
          <p:cNvSpPr>
            <a:spLocks noGrp="1"/>
          </p:cNvSpPr>
          <p:nvPr>
            <p:ph idx="1"/>
          </p:nvPr>
        </p:nvSpPr>
        <p:spPr>
          <a:xfrm>
            <a:off x="643787" y="1087897"/>
            <a:ext cx="8172667" cy="5121834"/>
          </a:xfrm>
        </p:spPr>
        <p:txBody>
          <a:bodyPr/>
          <a:lstStyle/>
          <a:p>
            <a:pPr marL="0" indent="0">
              <a:spcBef>
                <a:spcPts val="0"/>
              </a:spcBef>
              <a:spcAft>
                <a:spcPts val="0"/>
              </a:spcAft>
              <a:buNone/>
            </a:pPr>
            <a:r>
              <a:rPr lang="en-US" sz="2000" dirty="0" smtClean="0">
                <a:solidFill>
                  <a:srgbClr val="317D9F"/>
                </a:solidFill>
              </a:rPr>
              <a:t>Engage the financing teams early in the sales process to identify the </a:t>
            </a:r>
            <a:r>
              <a:rPr lang="en-US" sz="2000" dirty="0">
                <a:solidFill>
                  <a:srgbClr val="317D9F"/>
                </a:solidFill>
              </a:rPr>
              <a:t>best </a:t>
            </a:r>
            <a:r>
              <a:rPr lang="en-US" sz="2000" dirty="0" smtClean="0">
                <a:solidFill>
                  <a:srgbClr val="317D9F"/>
                </a:solidFill>
              </a:rPr>
              <a:t>financing options to meet your customer’s business requirements. </a:t>
            </a:r>
            <a:r>
              <a:rPr lang="en-US" sz="2000" dirty="0">
                <a:solidFill>
                  <a:srgbClr val="317D9F"/>
                </a:solidFill>
              </a:rPr>
              <a:t>Contact your local </a:t>
            </a:r>
            <a:r>
              <a:rPr lang="en-US" sz="2000" dirty="0" smtClean="0">
                <a:solidFill>
                  <a:srgbClr val="317D9F"/>
                </a:solidFill>
              </a:rPr>
              <a:t>finance expert as </a:t>
            </a:r>
            <a:r>
              <a:rPr lang="en-US" sz="2000" dirty="0">
                <a:solidFill>
                  <a:srgbClr val="317D9F"/>
                </a:solidFill>
              </a:rPr>
              <a:t>usual or: </a:t>
            </a:r>
          </a:p>
          <a:p>
            <a:pPr marL="176213" indent="-176213">
              <a:spcBef>
                <a:spcPts val="0"/>
              </a:spcBef>
              <a:spcAft>
                <a:spcPts val="0"/>
              </a:spcAft>
            </a:pPr>
            <a:r>
              <a:rPr lang="en-US" sz="1900" dirty="0"/>
              <a:t>To get started, </a:t>
            </a:r>
            <a:endParaRPr lang="en-US" sz="1900" dirty="0" smtClean="0"/>
          </a:p>
          <a:p>
            <a:pPr marL="514351" lvl="1" indent="-176213">
              <a:spcBef>
                <a:spcPts val="0"/>
              </a:spcBef>
              <a:spcAft>
                <a:spcPts val="0"/>
              </a:spcAft>
            </a:pPr>
            <a:r>
              <a:rPr lang="en-US" sz="1700" dirty="0" smtClean="0"/>
              <a:t>Email </a:t>
            </a:r>
            <a:r>
              <a:rPr lang="en-US" sz="1700" dirty="0" smtClean="0">
                <a:hlinkClick r:id="rId3"/>
              </a:rPr>
              <a:t>FlexPodFinance@leasedirect.com</a:t>
            </a:r>
            <a:endParaRPr lang="en-US" sz="1700" dirty="0" smtClean="0"/>
          </a:p>
          <a:p>
            <a:pPr marL="514351" lvl="1" indent="-176213">
              <a:spcBef>
                <a:spcPts val="0"/>
              </a:spcBef>
              <a:spcAft>
                <a:spcPts val="0"/>
              </a:spcAft>
            </a:pPr>
            <a:r>
              <a:rPr lang="en-US" sz="1700" dirty="0" smtClean="0"/>
              <a:t>Contact your NetApp Capital Solutions Manager</a:t>
            </a:r>
          </a:p>
          <a:p>
            <a:pPr marL="514351" lvl="1" indent="-176213">
              <a:spcBef>
                <a:spcPts val="0"/>
              </a:spcBef>
              <a:spcAft>
                <a:spcPts val="0"/>
              </a:spcAft>
            </a:pPr>
            <a:r>
              <a:rPr lang="en-US" sz="1700" dirty="0" smtClean="0"/>
              <a:t>Talk to your Cisco Capital Financial Solutions </a:t>
            </a:r>
            <a:r>
              <a:rPr lang="en-US" sz="1700" smtClean="0"/>
              <a:t>Manager or </a:t>
            </a:r>
            <a:r>
              <a:rPr lang="en-US" sz="1700" dirty="0" smtClean="0"/>
              <a:t>Channel Partner Account Manager</a:t>
            </a:r>
            <a:endParaRPr lang="en-US" sz="1700" dirty="0"/>
          </a:p>
          <a:p>
            <a:pPr marL="176213" indent="-176213">
              <a:spcBef>
                <a:spcPts val="0"/>
              </a:spcBef>
              <a:spcAft>
                <a:spcPts val="0"/>
              </a:spcAft>
            </a:pPr>
            <a:r>
              <a:rPr lang="en-US" sz="1900" dirty="0" smtClean="0"/>
              <a:t>Review the </a:t>
            </a:r>
            <a:r>
              <a:rPr lang="en-US" sz="1900" dirty="0"/>
              <a:t>latest </a:t>
            </a:r>
            <a:r>
              <a:rPr lang="en-US" sz="1900" dirty="0" smtClean="0"/>
              <a:t>sales and marketing for Unified FlexPod Financing here:</a:t>
            </a:r>
          </a:p>
          <a:p>
            <a:pPr marL="514351" lvl="1" indent="-176213">
              <a:spcBef>
                <a:spcPts val="0"/>
              </a:spcBef>
              <a:spcAft>
                <a:spcPts val="0"/>
              </a:spcAft>
            </a:pPr>
            <a:r>
              <a:rPr lang="en-US" sz="1800" dirty="0" smtClean="0">
                <a:hlinkClick r:id="rId4"/>
              </a:rPr>
              <a:t>www.cisconetapp.com/financing</a:t>
            </a:r>
            <a:r>
              <a:rPr lang="en-US" sz="1800" dirty="0" smtClean="0"/>
              <a:t> </a:t>
            </a:r>
            <a:endParaRPr lang="en-US" sz="1800" dirty="0" smtClean="0">
              <a:hlinkClick r:id="rId5"/>
            </a:endParaRPr>
          </a:p>
          <a:p>
            <a:pPr marL="514351" lvl="1" indent="-176213">
              <a:spcBef>
                <a:spcPts val="0"/>
              </a:spcBef>
              <a:spcAft>
                <a:spcPts val="0"/>
              </a:spcAft>
            </a:pPr>
            <a:r>
              <a:rPr lang="en-US" sz="1800" dirty="0" smtClean="0">
                <a:hlinkClick r:id="rId6"/>
              </a:rPr>
              <a:t>www.gopartnersolutions.com/flexpod/home</a:t>
            </a:r>
            <a:endParaRPr lang="en-US" sz="1800" dirty="0" smtClean="0"/>
          </a:p>
          <a:p>
            <a:pPr marL="514351" lvl="1" indent="-176213">
              <a:spcBef>
                <a:spcPts val="0"/>
              </a:spcBef>
              <a:spcAft>
                <a:spcPts val="0"/>
              </a:spcAft>
            </a:pPr>
            <a:r>
              <a:rPr lang="en-US" sz="1800" dirty="0" smtClean="0">
                <a:hlinkClick r:id="rId7"/>
              </a:rPr>
              <a:t>www.ciscocapital.com/partner/emea</a:t>
            </a:r>
            <a:r>
              <a:rPr lang="en-US" sz="1800" dirty="0" smtClean="0"/>
              <a:t> </a:t>
            </a:r>
          </a:p>
          <a:p>
            <a:pPr marL="514351" lvl="1" indent="-176213">
              <a:spcBef>
                <a:spcPts val="0"/>
              </a:spcBef>
              <a:spcAft>
                <a:spcPts val="0"/>
              </a:spcAft>
            </a:pPr>
            <a:r>
              <a:rPr lang="en-US" sz="1800" u="sng" dirty="0">
                <a:hlinkClick r:id="rId8"/>
              </a:rPr>
              <a:t>https://</a:t>
            </a:r>
            <a:r>
              <a:rPr lang="en-US" sz="1800" u="sng" dirty="0" smtClean="0">
                <a:hlinkClick r:id="rId8"/>
              </a:rPr>
              <a:t>fieldportal.netapp.com/Modules/FieldPortal/Binders/Content.aspx?contentID=239857</a:t>
            </a:r>
            <a:endParaRPr lang="en-US" sz="1800" dirty="0" smtClean="0"/>
          </a:p>
          <a:p>
            <a:pPr marL="176213" indent="-176213">
              <a:spcBef>
                <a:spcPts val="0"/>
              </a:spcBef>
              <a:spcAft>
                <a:spcPts val="0"/>
              </a:spcAft>
            </a:pPr>
            <a:r>
              <a:rPr lang="en-US" sz="1900" dirty="0" smtClean="0"/>
              <a:t>Send your customers here </a:t>
            </a:r>
            <a:r>
              <a:rPr lang="en-US" sz="1900" dirty="0"/>
              <a:t>to learn more:</a:t>
            </a:r>
          </a:p>
          <a:p>
            <a:pPr marL="514350" lvl="1" indent="-214313">
              <a:spcBef>
                <a:spcPts val="0"/>
              </a:spcBef>
              <a:spcAft>
                <a:spcPts val="0"/>
              </a:spcAft>
            </a:pPr>
            <a:r>
              <a:rPr lang="en-US" sz="1800" dirty="0" smtClean="0">
                <a:hlinkClick r:id="rId9"/>
              </a:rPr>
              <a:t>www.cisco.com/go/flexpod</a:t>
            </a:r>
            <a:endParaRPr lang="en-US" sz="1800" dirty="0" smtClean="0"/>
          </a:p>
          <a:p>
            <a:pPr marL="514350" lvl="1" indent="-214313">
              <a:spcBef>
                <a:spcPts val="0"/>
              </a:spcBef>
              <a:spcAft>
                <a:spcPts val="0"/>
              </a:spcAft>
            </a:pPr>
            <a:r>
              <a:rPr lang="en-US" sz="1800" dirty="0">
                <a:hlinkClick r:id="rId10"/>
              </a:rPr>
              <a:t>www.netapp.com/flexpod</a:t>
            </a:r>
            <a:endParaRPr lang="en-US" sz="1800" dirty="0"/>
          </a:p>
          <a:p>
            <a:pPr marL="514350" lvl="1" indent="-214313">
              <a:spcBef>
                <a:spcPts val="0"/>
              </a:spcBef>
              <a:spcAft>
                <a:spcPts val="0"/>
              </a:spcAft>
            </a:pPr>
            <a:endParaRPr lang="en-US" sz="1800" dirty="0" smtClean="0"/>
          </a:p>
        </p:txBody>
      </p:sp>
      <p:sp>
        <p:nvSpPr>
          <p:cNvPr id="4" name="Footer Placeholder 3"/>
          <p:cNvSpPr>
            <a:spLocks noGrp="1"/>
          </p:cNvSpPr>
          <p:nvPr>
            <p:ph type="ftr" sz="quarter" idx="3"/>
          </p:nvPr>
        </p:nvSpPr>
        <p:spPr/>
        <p:txBody>
          <a:bodyPr/>
          <a:lstStyle/>
          <a:p>
            <a:pPr>
              <a:defRPr/>
            </a:pPr>
            <a:r>
              <a:rPr lang="en-US" smtClean="0"/>
              <a:t>© 2014 Cisco and NetApp. All rights reserved. Proprietary and confidential.</a:t>
            </a:r>
            <a:endParaRPr lang="en-US" dirty="0"/>
          </a:p>
        </p:txBody>
      </p:sp>
      <p:sp>
        <p:nvSpPr>
          <p:cNvPr id="5" name="Slide Number Placeholder 4"/>
          <p:cNvSpPr>
            <a:spLocks noGrp="1"/>
          </p:cNvSpPr>
          <p:nvPr>
            <p:ph type="sldNum" sz="quarter" idx="4"/>
          </p:nvPr>
        </p:nvSpPr>
        <p:spPr/>
        <p:txBody>
          <a:bodyPr/>
          <a:lstStyle/>
          <a:p>
            <a:pPr>
              <a:defRPr/>
            </a:pPr>
            <a:fld id="{D872286B-574C-B849-9934-067FFF202315}" type="slidenum">
              <a:rPr lang="en-US" smtClean="0"/>
              <a:pPr>
                <a:defRPr/>
              </a:pPr>
              <a:t>3</a:t>
            </a:fld>
            <a:endParaRPr lang="en-US" dirty="0"/>
          </a:p>
        </p:txBody>
      </p:sp>
    </p:spTree>
    <p:extLst>
      <p:ext uri="{BB962C8B-B14F-4D97-AF65-F5344CB8AC3E}">
        <p14:creationId xmlns:p14="http://schemas.microsoft.com/office/powerpoint/2010/main" val="12075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5641" y="4342955"/>
            <a:ext cx="6502398" cy="784830"/>
          </a:xfrm>
          <a:prstGeom prst="rect">
            <a:avLst/>
          </a:prstGeom>
        </p:spPr>
        <p:txBody>
          <a:bodyPr wrap="square">
            <a:spAutoFit/>
          </a:bodyPr>
          <a:lstStyle/>
          <a:p>
            <a:r>
              <a:rPr lang="en-US" sz="900">
                <a:solidFill>
                  <a:srgbClr val="7F7F7F"/>
                </a:solidFill>
              </a:rPr>
              <a:t>© </a:t>
            </a:r>
            <a:r>
              <a:rPr lang="en-US" sz="900" smtClean="0">
                <a:solidFill>
                  <a:srgbClr val="7F7F7F"/>
                </a:solidFill>
              </a:rPr>
              <a:t>2014 </a:t>
            </a:r>
            <a:r>
              <a:rPr lang="en-US" sz="900" dirty="0">
                <a:solidFill>
                  <a:srgbClr val="7F7F7F"/>
                </a:solidFill>
              </a:rPr>
              <a:t>NetApp, Inc. and Cisco Systems, Inc</a:t>
            </a:r>
            <a:r>
              <a:rPr lang="en-US" sz="900" dirty="0" smtClean="0">
                <a:solidFill>
                  <a:srgbClr val="7F7F7F"/>
                </a:solidFill>
              </a:rPr>
              <a:t>. All </a:t>
            </a:r>
            <a:r>
              <a:rPr lang="en-US" sz="900" dirty="0">
                <a:solidFill>
                  <a:srgbClr val="7F7F7F"/>
                </a:solidFill>
              </a:rPr>
              <a:t>rights reserved. No portions of this document may be reproduced without prior written consent of NetApp, Inc. and Cisco Systems, Inc. Specifications are subject to change without notice. NetApp, the NetApp logo, </a:t>
            </a:r>
            <a:r>
              <a:rPr lang="en-US" sz="900" dirty="0" smtClean="0">
                <a:solidFill>
                  <a:srgbClr val="7F7F7F"/>
                </a:solidFill>
              </a:rPr>
              <a:t>and </a:t>
            </a:r>
            <a:r>
              <a:rPr lang="en-US" sz="900" dirty="0">
                <a:solidFill>
                  <a:srgbClr val="7F7F7F"/>
                </a:solidFill>
              </a:rPr>
              <a:t>FlexPod are trademarks or registered trademarks of NetApp, Inc. in the United States and/or other countries. Cisco is a registered trademark of Cisco Systems, Inc</a:t>
            </a:r>
            <a:r>
              <a:rPr lang="en-US" sz="900" dirty="0" smtClean="0">
                <a:solidFill>
                  <a:srgbClr val="7F7F7F"/>
                </a:solidFill>
              </a:rPr>
              <a:t>. </a:t>
            </a:r>
            <a:r>
              <a:rPr lang="en-US" sz="900" dirty="0">
                <a:solidFill>
                  <a:srgbClr val="7F7F7F"/>
                </a:solidFill>
              </a:rPr>
              <a:t>All other brands or products are trademarks or registered trademarks of their respective holders and should be treated as such.</a:t>
            </a:r>
          </a:p>
        </p:txBody>
      </p:sp>
    </p:spTree>
    <p:extLst>
      <p:ext uri="{BB962C8B-B14F-4D97-AF65-F5344CB8AC3E}">
        <p14:creationId xmlns:p14="http://schemas.microsoft.com/office/powerpoint/2010/main" val="142616984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056&quot;&gt;&lt;/object&gt;&lt;object type=&quot;2&quot; unique_id=&quot;10057&quot;&gt;&lt;object type=&quot;3&quot; unique_id=&quot;10058&quot;&gt;&lt;property id=&quot;20148&quot; value=&quot;5&quot;/&gt;&lt;property id=&quot;20300&quot; value=&quot;Slide 1&quot;/&gt;&lt;property id=&quot;20307&quot; value=&quot;348&quot;/&gt;&lt;/object&gt;&lt;object type=&quot;3&quot; unique_id=&quot;10059&quot;&gt;&lt;property id=&quot;20148&quot; value=&quot;5&quot;/&gt;&lt;property id=&quot;20300&quot; value=&quot;Slide 2 - &amp;quot;Internal Use and Confidential Footers&amp;quot;&quot;/&gt;&lt;property id=&quot;20307&quot; value=&quot;353&quot;/&gt;&lt;/object&gt;&lt;object type=&quot;3&quot; unique_id=&quot;10060&quot;&gt;&lt;property id=&quot;20148&quot; value=&quot;5&quot;/&gt;&lt;property id=&quot;20300&quot; value=&quot;Slide 3&quot;/&gt;&lt;property id=&quot;20307&quot; value=&quot;357&quot;/&gt;&lt;/object&gt;&lt;object type=&quot;3&quot; unique_id=&quot;10061&quot;&gt;&lt;property id=&quot;20148&quot; value=&quot;5&quot;/&gt;&lt;property id=&quot;20300&quot; value=&quot;Slide 4 - &amp;quot;Compatibility Between &amp;#x0D;&amp;#x0A;Office 2003 and 2007 Versions&amp;quot;&quot;/&gt;&lt;property id=&quot;20307&quot; value=&quot;356&quot;/&gt;&lt;/object&gt;&lt;object type=&quot;3&quot; unique_id=&quot;10062&quot;&gt;&lt;property id=&quot;20148&quot; value=&quot;5&quot;/&gt;&lt;property id=&quot;20300&quot; value=&quot;Slide 5&quot;/&gt;&lt;property id=&quot;20307&quot; value=&quot;354&quot;/&gt;&lt;/object&gt;&lt;object type=&quot;3&quot; unique_id=&quot;10063&quot;&gt;&lt;property id=&quot;20148&quot; value=&quot;5&quot;/&gt;&lt;property id=&quot;20300&quot; value=&quot;Slide 6&quot;/&gt;&lt;property id=&quot;20307&quot; value=&quot;355&quot;/&gt;&lt;/object&gt;&lt;object type=&quot;3&quot; unique_id=&quot;10064&quot;&gt;&lt;property id=&quot;20148&quot; value=&quot;5&quot;/&gt;&lt;property id=&quot;20300&quot; value=&quot;Slide 7&quot;/&gt;&lt;property id=&quot;20307&quot; value=&quot;349&quot;/&gt;&lt;/object&gt;&lt;/object&gt;&lt;/object&gt;&lt;/database&gt;"/>
  <p:tag name="SECTOMILLISECCONVERTED" val="1"/>
</p:tagLst>
</file>

<file path=ppt/theme/theme1.xml><?xml version="1.0" encoding="utf-8"?>
<a:theme xmlns:a="http://schemas.openxmlformats.org/drawingml/2006/main" name="FlexPod Default Master">
  <a:themeElements>
    <a:clrScheme name="Custom 11">
      <a:dk1>
        <a:srgbClr val="4C4948"/>
      </a:dk1>
      <a:lt1>
        <a:sysClr val="window" lastClr="FFFFFF"/>
      </a:lt1>
      <a:dk2>
        <a:srgbClr val="000000"/>
      </a:dk2>
      <a:lt2>
        <a:srgbClr val="99A5B1"/>
      </a:lt2>
      <a:accent1>
        <a:srgbClr val="D6212C"/>
      </a:accent1>
      <a:accent2>
        <a:srgbClr val="F0DB12"/>
      </a:accent2>
      <a:accent3>
        <a:srgbClr val="83AC3E"/>
      </a:accent3>
      <a:accent4>
        <a:srgbClr val="4EA2C8"/>
      </a:accent4>
      <a:accent5>
        <a:srgbClr val="233E85"/>
      </a:accent5>
      <a:accent6>
        <a:srgbClr val="523D98"/>
      </a:accent6>
      <a:hlink>
        <a:srgbClr val="317D9F"/>
      </a:hlink>
      <a:folHlink>
        <a:srgbClr val="95C7D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lumMod val="20000"/>
            <a:lumOff val="80000"/>
          </a:schemeClr>
        </a:solidFill>
        <a:ln w="9525" cap="flat" cmpd="sng" algn="ctr">
          <a:solidFill>
            <a:schemeClr val="bg2"/>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 typeface="Wingdings 2" pitchFamily="18" charset="2"/>
          <a:buNone/>
          <a:tabLst/>
          <a:defRPr kumimoji="0" sz="2000" b="0" i="0" u="none" strike="noStrike" cap="none" normalizeH="0" baseline="0" smtClean="0">
            <a:ln>
              <a:noFill/>
            </a:ln>
            <a:solidFill>
              <a:schemeClr val="tx1"/>
            </a:solidFill>
            <a:effectLst/>
            <a:latin typeface="Arial" charset="0"/>
          </a:defRPr>
        </a:defPPr>
      </a:lstStyle>
    </a:spDef>
    <a:lnDef>
      <a:spPr bwMode="auto">
        <a:solidFill>
          <a:schemeClr val="accent1"/>
        </a:solidFill>
        <a:ln w="12700" cap="flat" cmpd="sng" algn="ctr">
          <a:solidFill>
            <a:schemeClr val="bg2"/>
          </a:solidFill>
          <a:prstDash val="solid"/>
          <a:round/>
          <a:headEnd type="none" w="med" len="med"/>
          <a:tailEnd type="none" w="med" len="med"/>
        </a:ln>
        <a:effectLst/>
      </a:spPr>
      <a:bodyPr/>
      <a:lstStyle/>
    </a:lnDef>
    <a:txDef>
      <a:spPr>
        <a:noFill/>
      </a:spPr>
      <a:bodyPr wrap="none" rtlCol="0">
        <a:spAutoFit/>
      </a:bodyPr>
      <a:lstStyle>
        <a:defPPr>
          <a:buClr>
            <a:schemeClr val="accent3"/>
          </a:buClr>
          <a:defRPr dirty="0" err="1" smtClean="0"/>
        </a:defPPr>
      </a:lstStyle>
    </a:txDef>
  </a:objectDefaults>
  <a:extraClrSchemeLst>
    <a:extraClrScheme>
      <a:clrScheme name="Default Design 1">
        <a:dk1>
          <a:srgbClr val="000000"/>
        </a:dk1>
        <a:lt1>
          <a:srgbClr val="FFFFFF"/>
        </a:lt1>
        <a:dk2>
          <a:srgbClr val="0085B4"/>
        </a:dk2>
        <a:lt2>
          <a:srgbClr val="565656"/>
        </a:lt2>
        <a:accent1>
          <a:srgbClr val="A5A5A5"/>
        </a:accent1>
        <a:accent2>
          <a:srgbClr val="58A618"/>
        </a:accent2>
        <a:accent3>
          <a:srgbClr val="FFFFFF"/>
        </a:accent3>
        <a:accent4>
          <a:srgbClr val="000000"/>
        </a:accent4>
        <a:accent5>
          <a:srgbClr val="CFCFCF"/>
        </a:accent5>
        <a:accent6>
          <a:srgbClr val="4F9615"/>
        </a:accent6>
        <a:hlink>
          <a:srgbClr val="005BAE"/>
        </a:hlink>
        <a:folHlink>
          <a:srgbClr val="F95F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49610</TotalTime>
  <Words>339</Words>
  <Application>Microsoft Office PowerPoint</Application>
  <PresentationFormat>On-screen Show (4:3)</PresentationFormat>
  <Paragraphs>38</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ＭＳ Ｐゴシック</vt:lpstr>
      <vt:lpstr>Arial</vt:lpstr>
      <vt:lpstr>Lucida Grande</vt:lpstr>
      <vt:lpstr>Wingdings</vt:lpstr>
      <vt:lpstr>Wingdings 2</vt:lpstr>
      <vt:lpstr>FlexPod Default Master</vt:lpstr>
      <vt:lpstr>Maximise Your Sales Power  with Unified FlexPod Financing</vt:lpstr>
      <vt:lpstr>Unified FlexPod Financing</vt:lpstr>
      <vt:lpstr>Resources for Unified FlexPod Financing</vt:lpstr>
      <vt:lpstr>PowerPoint Presentation</vt:lpstr>
    </vt:vector>
  </TitlesOfParts>
  <Company>NetApp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PrestoG</dc:creator>
  <cp:lastModifiedBy>Nonie Hyde (nhyde)</cp:lastModifiedBy>
  <cp:revision>538</cp:revision>
  <cp:lastPrinted>2014-05-15T10:48:45Z</cp:lastPrinted>
  <dcterms:created xsi:type="dcterms:W3CDTF">2012-01-13T00:57:57Z</dcterms:created>
  <dcterms:modified xsi:type="dcterms:W3CDTF">2015-09-04T14:26:47Z</dcterms:modified>
</cp:coreProperties>
</file>