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2" r:id="rId3"/>
    <p:sldId id="258" r:id="rId4"/>
    <p:sldId id="274" r:id="rId5"/>
    <p:sldId id="260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67" r:id="rId1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F"/>
    <a:srgbClr val="2D763A"/>
    <a:srgbClr val="000000"/>
    <a:srgbClr val="21419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3" autoAdjust="0"/>
    <p:restoredTop sz="94660"/>
  </p:normalViewPr>
  <p:slideViewPr>
    <p:cSldViewPr showGuides="1">
      <p:cViewPr>
        <p:scale>
          <a:sx n="66" d="100"/>
          <a:sy n="66" d="100"/>
        </p:scale>
        <p:origin x="-2226" y="-558"/>
      </p:cViewPr>
      <p:guideLst>
        <p:guide orient="horz" pos="2160"/>
        <p:guide orient="horz"/>
        <p:guide pos="160"/>
        <p:guide pos="55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3156" y="-7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A9AC1A6-A7C5-4F3E-9E36-7AA9F434C0AD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9EE8EAF-4900-4484-A196-BCA7231B1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235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31B3ACF-FC53-4996-B529-03CD582FB42F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A6EF172-38E9-4B0D-B1D9-9EFC69F7C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06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8708544" indent="-3824198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66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33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996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662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EB13AE-B82B-4C90-B399-82F6CD57E1BD}" type="slidenum">
              <a:rPr lang="en-US" sz="1200">
                <a:latin typeface="Calibri" pitchFamily="34" charset="0"/>
              </a:rPr>
              <a:pPr eaLnBrk="1" hangingPunct="1"/>
              <a:t>4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900" dirty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sz="900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EF172-38E9-4B0D-B1D9-9EFC69F7CC2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258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EF172-38E9-4B0D-B1D9-9EFC69F7CC2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25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harlie\Desktop\cisco-cap-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56050"/>
            <a:ext cx="1119626" cy="83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8518" y="1196752"/>
            <a:ext cx="7772400" cy="2978757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8518" y="4461259"/>
            <a:ext cx="6400800" cy="550912"/>
          </a:xfrm>
        </p:spPr>
        <p:txBody>
          <a:bodyPr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GB" dirty="0"/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1"/>
                </a:solidFill>
                <a:latin typeface="+mn-lt"/>
              </a:rPr>
              <a:t>© 2013 Cisco and/or its affiliates. All rights reserved.</a:t>
            </a:r>
            <a:endParaRPr lang="en-US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n-lt"/>
              </a:rPr>
              <a:t>Cisco Confidential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n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39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49" y="5517232"/>
            <a:ext cx="8544790" cy="7969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4000" y="1484312"/>
            <a:ext cx="4029968" cy="374488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360363" indent="0">
              <a:buFont typeface="Arial" pitchFamily="34" charset="0"/>
              <a:buNone/>
              <a:defRPr/>
            </a:lvl2pPr>
            <a:lvl3pPr marL="534988" indent="0">
              <a:buFont typeface="Arial" pitchFamily="34" charset="0"/>
              <a:buNone/>
              <a:defRPr/>
            </a:lvl3pPr>
            <a:lvl4pPr marL="809625" indent="0">
              <a:buFont typeface="Arial" pitchFamily="34" charset="0"/>
              <a:buNone/>
              <a:defRPr/>
            </a:lvl4pPr>
            <a:lvl5pPr marL="98425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148064" y="1844675"/>
            <a:ext cx="3168650" cy="316865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 dirty="0" smtClean="0"/>
              <a:t>Insert photo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33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49" y="5517232"/>
            <a:ext cx="8544790" cy="7969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4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49" y="836712"/>
            <a:ext cx="8544790" cy="4541366"/>
          </a:xfrm>
        </p:spPr>
        <p:txBody>
          <a:bodyPr>
            <a:normAutofit/>
          </a:bodyPr>
          <a:lstStyle>
            <a:lvl1pPr marL="360363" indent="-360363">
              <a:defRPr sz="5400" baseline="0"/>
            </a:lvl1pPr>
          </a:lstStyle>
          <a:p>
            <a:r>
              <a:rPr lang="en-US" dirty="0" smtClean="0"/>
              <a:t>“	Quote goes here”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8" y="5876925"/>
            <a:ext cx="8026400" cy="4318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</a:defRPr>
            </a:lvl1pPr>
            <a:lvl2pPr marL="360363" indent="0">
              <a:buFont typeface="Arial" pitchFamily="34" charset="0"/>
              <a:buNone/>
              <a:defRPr>
                <a:solidFill>
                  <a:schemeClr val="accent1"/>
                </a:solidFill>
              </a:defRPr>
            </a:lvl2pPr>
            <a:lvl3pPr marL="534988" indent="0">
              <a:buFont typeface="Arial" pitchFamily="34" charset="0"/>
              <a:buNone/>
              <a:defRPr>
                <a:solidFill>
                  <a:schemeClr val="accent1"/>
                </a:solidFill>
              </a:defRPr>
            </a:lvl3pPr>
            <a:lvl4pPr marL="809625" indent="0">
              <a:buFont typeface="Arial" pitchFamily="34" charset="0"/>
              <a:buNone/>
              <a:defRPr>
                <a:solidFill>
                  <a:schemeClr val="accent1"/>
                </a:solidFill>
              </a:defRPr>
            </a:lvl4pPr>
            <a:lvl5pPr marL="984250" indent="0">
              <a:buFont typeface="Arial" pitchFamily="34" charset="0"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 smtClean="0"/>
              <a:t>Quote Source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33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7504" y="6209004"/>
            <a:ext cx="8856984" cy="358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49" y="1782468"/>
            <a:ext cx="4121027" cy="3245222"/>
          </a:xfrm>
        </p:spPr>
        <p:txBody>
          <a:bodyPr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GB" sz="4800" b="0" kern="1200" cap="none" spc="-150" baseline="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/>
                <a:latin typeface="CiscoSans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333375"/>
            <a:ext cx="4210050" cy="6119813"/>
          </a:xfrm>
        </p:spPr>
        <p:txBody>
          <a:bodyPr anchor="ctr" anchorCtr="0"/>
          <a:lstStyle>
            <a:lvl1pPr>
              <a:spcBef>
                <a:spcPts val="1200"/>
              </a:spcBef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Tell your story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9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49" y="2060848"/>
            <a:ext cx="4121027" cy="1728192"/>
          </a:xfrm>
        </p:spPr>
        <p:txBody>
          <a:bodyPr anchor="b" anchorCtr="0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GB" sz="4800" b="0" kern="1200" cap="none" spc="-150" baseline="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/>
                <a:latin typeface="CiscoSans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4948" y="3861048"/>
            <a:ext cx="4697091" cy="431453"/>
          </a:xfrm>
        </p:spPr>
        <p:txBody>
          <a:bodyPr anchor="ctr" anchorCtr="0"/>
          <a:lstStyle>
            <a:lvl1pPr marL="0" indent="0">
              <a:buFont typeface="Arial" pitchFamily="34" charset="0"/>
              <a:buNone/>
              <a:defRPr baseline="0">
                <a:solidFill>
                  <a:schemeClr val="accent1"/>
                </a:solidFill>
              </a:defRPr>
            </a:lvl1pPr>
            <a:lvl2pPr marL="360363" indent="0">
              <a:buFont typeface="Arial" pitchFamily="34" charset="0"/>
              <a:buNone/>
              <a:defRPr>
                <a:solidFill>
                  <a:schemeClr val="accent1"/>
                </a:solidFill>
              </a:defRPr>
            </a:lvl2pPr>
            <a:lvl3pPr marL="534988" indent="0">
              <a:buFont typeface="Arial" pitchFamily="34" charset="0"/>
              <a:buNone/>
              <a:defRPr>
                <a:solidFill>
                  <a:schemeClr val="accent1"/>
                </a:solidFill>
              </a:defRPr>
            </a:lvl3pPr>
            <a:lvl4pPr marL="809625" indent="0">
              <a:buFont typeface="Arial" pitchFamily="34" charset="0"/>
              <a:buNone/>
              <a:defRPr>
                <a:solidFill>
                  <a:schemeClr val="accent1"/>
                </a:solidFill>
              </a:defRPr>
            </a:lvl4pPr>
            <a:lvl5pPr marL="984250" indent="0">
              <a:buFont typeface="Arial" pitchFamily="34" charset="0"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 smtClean="0"/>
              <a:t>Presenter Name and Title Go Here</a:t>
            </a:r>
            <a:endParaRPr lang="en-GB" dirty="0"/>
          </a:p>
        </p:txBody>
      </p:sp>
      <p:pic>
        <p:nvPicPr>
          <p:cNvPr id="6" name="Picture 2" descr="C:\Users\Charlie\Desktop\logo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799" y="497068"/>
            <a:ext cx="888404" cy="75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5364163" y="1772443"/>
            <a:ext cx="3311525" cy="331311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 dirty="0" smtClean="0"/>
              <a:t>Insert photo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92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49" y="836712"/>
            <a:ext cx="8544790" cy="4541366"/>
          </a:xfrm>
        </p:spPr>
        <p:txBody>
          <a:bodyPr>
            <a:normAutofit/>
          </a:bodyPr>
          <a:lstStyle>
            <a:lvl1pPr marL="360363" indent="-360363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“	Quote goes here”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8" y="5876925"/>
            <a:ext cx="8026400" cy="4318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360363" indent="0">
              <a:buFont typeface="Arial" pitchFamily="34" charset="0"/>
              <a:buNone/>
              <a:defRPr>
                <a:solidFill>
                  <a:schemeClr val="accent1"/>
                </a:solidFill>
              </a:defRPr>
            </a:lvl2pPr>
            <a:lvl3pPr marL="534988" indent="0">
              <a:buFont typeface="Arial" pitchFamily="34" charset="0"/>
              <a:buNone/>
              <a:defRPr>
                <a:solidFill>
                  <a:schemeClr val="accent1"/>
                </a:solidFill>
              </a:defRPr>
            </a:lvl3pPr>
            <a:lvl4pPr marL="809625" indent="0">
              <a:buFont typeface="Arial" pitchFamily="34" charset="0"/>
              <a:buNone/>
              <a:defRPr>
                <a:solidFill>
                  <a:schemeClr val="accent1"/>
                </a:solidFill>
              </a:defRPr>
            </a:lvl4pPr>
            <a:lvl5pPr marL="984250" indent="0">
              <a:buFont typeface="Arial" pitchFamily="34" charset="0"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 smtClean="0"/>
              <a:t>Quote Source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10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901228" y="851541"/>
            <a:ext cx="5331422" cy="4149493"/>
          </a:xfrm>
          <a:solidFill>
            <a:srgbClr val="FFFFFF">
              <a:alpha val="30196"/>
            </a:srgbClr>
          </a:solidFill>
          <a:ln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891874" y="5001034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920" y="5215851"/>
            <a:ext cx="5054352" cy="566738"/>
          </a:xfrm>
        </p:spPr>
        <p:txBody>
          <a:bodyPr anchor="ctr" anchorCtr="0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34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hoto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1045" y="3295273"/>
            <a:ext cx="5215051" cy="1554272"/>
          </a:xfrm>
        </p:spPr>
        <p:txBody>
          <a:bodyPr anchor="ctr" anchorCtr="0">
            <a:spAutoFit/>
          </a:bodyPr>
          <a:lstStyle>
            <a:lvl1pPr algn="l">
              <a:lnSpc>
                <a:spcPts val="5700"/>
              </a:lnSpc>
              <a:defRPr lang="en-GB" sz="5400" b="0" kern="1200" cap="none" spc="-150" baseline="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CiscoSans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Large photo caption here.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9507" y="333375"/>
            <a:ext cx="3670300" cy="2590800"/>
          </a:xfr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88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hoto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45" y="548681"/>
            <a:ext cx="3918907" cy="1200329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lang="en-GB" sz="3600" b="0" kern="1200" cap="none" spc="-150" baseline="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CiscoSans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000" y="536332"/>
            <a:ext cx="4210050" cy="5749068"/>
          </a:xfrm>
          <a:solidFill>
            <a:srgbClr val="FFFFFF">
              <a:alpha val="30196"/>
            </a:srgbClr>
          </a:solidFill>
          <a:ln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32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54000" y="260350"/>
            <a:ext cx="3423871" cy="2881313"/>
          </a:xfrm>
          <a:solidFill>
            <a:srgbClr val="FFFFFF">
              <a:alpha val="30000"/>
            </a:srgbClr>
          </a:solidFill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750652" y="260350"/>
            <a:ext cx="3423871" cy="2881313"/>
          </a:xfrm>
          <a:solidFill>
            <a:srgbClr val="FFFFFF">
              <a:alpha val="30000"/>
            </a:srgbClr>
          </a:solidFill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7236295" y="260350"/>
            <a:ext cx="1617783" cy="1410188"/>
          </a:xfrm>
          <a:solidFill>
            <a:srgbClr val="FFFFFF">
              <a:alpha val="30000"/>
            </a:srgbClr>
          </a:solidFill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7236295" y="1731475"/>
            <a:ext cx="1617783" cy="1410188"/>
          </a:xfrm>
          <a:solidFill>
            <a:srgbClr val="FFFFFF">
              <a:alpha val="30000"/>
            </a:srgbClr>
          </a:solidFill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254000" y="3209193"/>
            <a:ext cx="2589213" cy="3379665"/>
          </a:xfrm>
          <a:solidFill>
            <a:srgbClr val="FFFFFF">
              <a:alpha val="30000"/>
            </a:srgbClr>
          </a:solidFill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2898654" y="3209193"/>
            <a:ext cx="3311525" cy="3380400"/>
          </a:xfrm>
          <a:solidFill>
            <a:srgbClr val="FFFFFF">
              <a:alpha val="30000"/>
            </a:srgbClr>
          </a:solidFill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265844" y="3209193"/>
            <a:ext cx="2588234" cy="1152525"/>
          </a:xfrm>
          <a:solidFill>
            <a:srgbClr val="FFFFFF">
              <a:alpha val="30000"/>
            </a:srgbClr>
          </a:solidFill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7"/>
          </p:nvPr>
        </p:nvSpPr>
        <p:spPr>
          <a:xfrm>
            <a:off x="6265678" y="4428320"/>
            <a:ext cx="2588400" cy="2160240"/>
          </a:xfrm>
          <a:solidFill>
            <a:srgbClr val="FFFFFF">
              <a:alpha val="30000"/>
            </a:srgbClr>
          </a:solidFill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78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8518" y="404664"/>
            <a:ext cx="4953562" cy="1538597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GB" dirty="0"/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1"/>
                </a:solidFill>
                <a:latin typeface="+mn-lt"/>
              </a:rPr>
              <a:t>© 2013 Cisco and/or its affiliates. All rights reserved.</a:t>
            </a:r>
            <a:endParaRPr lang="en-US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n-lt"/>
              </a:rPr>
              <a:t>Cisco Confidential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n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2" descr="C:\Users\Charlie\Desktop\arrows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5301208"/>
            <a:ext cx="2099188" cy="1261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60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54000" y="260350"/>
            <a:ext cx="8528050" cy="6121400"/>
          </a:xfrm>
          <a:ln>
            <a:solidFill>
              <a:schemeClr val="accent1"/>
            </a:solidFill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4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95363" y="-43962"/>
            <a:ext cx="9298214" cy="694592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13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harlie\Desktop\cisco-cap-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56050"/>
            <a:ext cx="1119626" cy="83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dia Placeholder 8"/>
          <p:cNvSpPr>
            <a:spLocks noGrp="1"/>
          </p:cNvSpPr>
          <p:nvPr>
            <p:ph type="media" sz="quarter" idx="10"/>
          </p:nvPr>
        </p:nvSpPr>
        <p:spPr>
          <a:xfrm>
            <a:off x="2195513" y="1095375"/>
            <a:ext cx="6586537" cy="4565650"/>
          </a:xfrm>
          <a:solidFill>
            <a:srgbClr val="000000">
              <a:alpha val="29804"/>
            </a:srgbClr>
          </a:solidFill>
          <a:ln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8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4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48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67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644691" y="3060488"/>
            <a:ext cx="2325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cap="none" spc="-1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/>
                <a:latin typeface="CiscoSans" pitchFamily="34" charset="0"/>
              </a:rPr>
              <a:t>Thank you.</a:t>
            </a:r>
            <a:endParaRPr lang="en-US" sz="3600" b="0" cap="none" spc="-1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/>
              <a:latin typeface="CiscoSans" pitchFamily="34" charset="0"/>
            </a:endParaRPr>
          </a:p>
        </p:txBody>
      </p:sp>
      <p:pic>
        <p:nvPicPr>
          <p:cNvPr id="9" name="Picture 2" descr="C:\Users\Charlie\Desktop\cisco-cap-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0268" y="1988841"/>
            <a:ext cx="3840426" cy="288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00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19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llet 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49" y="404664"/>
            <a:ext cx="854479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949" y="1268760"/>
            <a:ext cx="4046095" cy="48574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955" y="1268760"/>
            <a:ext cx="4046095" cy="48574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126215" y="3781983"/>
            <a:ext cx="4849202" cy="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107504" y="6209004"/>
            <a:ext cx="8856984" cy="358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58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49" y="404664"/>
            <a:ext cx="854479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949" y="1268760"/>
            <a:ext cx="4046095" cy="48574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126215" y="3781983"/>
            <a:ext cx="4849202" cy="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107504" y="6209004"/>
            <a:ext cx="8856984" cy="358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 userDrawn="1"/>
        </p:nvSpPr>
        <p:spPr>
          <a:xfrm>
            <a:off x="4984231" y="1411242"/>
            <a:ext cx="3759720" cy="4793993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450634" y="4941888"/>
            <a:ext cx="2808288" cy="3587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60363" indent="0">
              <a:buFont typeface="Arial" pitchFamily="34" charset="0"/>
              <a:buNone/>
              <a:defRPr/>
            </a:lvl2pPr>
            <a:lvl3pPr marL="534988" indent="0">
              <a:buFont typeface="Arial" pitchFamily="34" charset="0"/>
              <a:buNone/>
              <a:defRPr/>
            </a:lvl3pPr>
            <a:lvl4pPr marL="809625" indent="0">
              <a:buFont typeface="Arial" pitchFamily="34" charset="0"/>
              <a:buNone/>
              <a:defRPr/>
            </a:lvl4pPr>
            <a:lvl5pPr marL="98425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Source Name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292725" y="1700213"/>
            <a:ext cx="3024188" cy="2952750"/>
          </a:xfrm>
        </p:spPr>
        <p:txBody>
          <a:bodyPr/>
          <a:lstStyle>
            <a:lvl1pPr marL="174625" indent="-174625">
              <a:buNone/>
              <a:defRPr/>
            </a:lvl1pPr>
            <a:lvl2pPr marL="360363" indent="0">
              <a:buFont typeface="Arial" pitchFamily="34" charset="0"/>
              <a:buNone/>
              <a:defRPr/>
            </a:lvl2pPr>
            <a:lvl3pPr marL="534988" indent="0">
              <a:buFont typeface="Arial" pitchFamily="34" charset="0"/>
              <a:buNone/>
              <a:defRPr/>
            </a:lvl3pPr>
            <a:lvl4pPr marL="809625" indent="0">
              <a:buFont typeface="Arial" pitchFamily="34" charset="0"/>
              <a:buNone/>
              <a:defRPr/>
            </a:lvl4pPr>
            <a:lvl5pPr marL="98425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“	This is the sample pull quote.”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91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9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- 2 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49" y="124396"/>
            <a:ext cx="4049019" cy="1077218"/>
          </a:xfrm>
        </p:spPr>
        <p:txBody>
          <a:bodyPr>
            <a:spAutoFit/>
          </a:bodyPr>
          <a:lstStyle>
            <a:lvl1pPr>
              <a:lnSpc>
                <a:spcPts val="3700"/>
              </a:lnSpc>
              <a:defRPr sz="3200" baseline="0"/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4949" y="1268760"/>
            <a:ext cx="4046095" cy="48574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35955" y="1268760"/>
            <a:ext cx="4046095" cy="48574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126215" y="3781983"/>
            <a:ext cx="4849202" cy="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107504" y="6209004"/>
            <a:ext cx="8856984" cy="358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16463" y="124396"/>
            <a:ext cx="4065587" cy="1077218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lang="en-GB" sz="3200" b="0" kern="1200" cap="none" spc="-150" baseline="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marL="360363" indent="0">
              <a:buFont typeface="Arial" pitchFamily="34" charset="0"/>
              <a:buNone/>
              <a:defRPr/>
            </a:lvl2pPr>
            <a:lvl3pPr marL="534988" indent="0">
              <a:buFont typeface="Arial" pitchFamily="34" charset="0"/>
              <a:buNone/>
              <a:defRPr/>
            </a:lvl3pPr>
            <a:lvl4pPr marL="809625" indent="0">
              <a:buFont typeface="Arial" pitchFamily="34" charset="0"/>
              <a:buNone/>
              <a:defRPr/>
            </a:lvl4pPr>
            <a:lvl5pPr marL="98425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Two Column</a:t>
            </a:r>
          </a:p>
          <a:p>
            <a:pPr lvl="0"/>
            <a:r>
              <a:rPr lang="en-US" dirty="0" smtClean="0"/>
              <a:t>Title Left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57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48" y="370617"/>
            <a:ext cx="2475375" cy="830997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400" baseline="0"/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23615" y="3781983"/>
            <a:ext cx="4849202" cy="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107504" y="6209004"/>
            <a:ext cx="8856984" cy="358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320760" y="370617"/>
            <a:ext cx="2475375" cy="830997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0" kern="1200" cap="none" spc="-150" baseline="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marL="360363" indent="0">
              <a:buFont typeface="Arial" pitchFamily="34" charset="0"/>
              <a:buNone/>
              <a:defRPr/>
            </a:lvl2pPr>
            <a:lvl3pPr marL="534988" indent="0">
              <a:buFont typeface="Arial" pitchFamily="34" charset="0"/>
              <a:buNone/>
              <a:defRPr/>
            </a:lvl3pPr>
            <a:lvl4pPr marL="809625" indent="0">
              <a:buFont typeface="Arial" pitchFamily="34" charset="0"/>
              <a:buNone/>
              <a:defRPr/>
            </a:lvl4pPr>
            <a:lvl5pPr marL="98425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Two Column</a:t>
            </a:r>
          </a:p>
          <a:p>
            <a:pPr lvl="0"/>
            <a:r>
              <a:rPr lang="en-US" dirty="0" smtClean="0"/>
              <a:t>Title Left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391518" y="370617"/>
            <a:ext cx="2475375" cy="830997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lang="en-GB" sz="2400" b="0" kern="1200" cap="none" spc="-150" baseline="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marL="360363" indent="0">
              <a:buFont typeface="Arial" pitchFamily="34" charset="0"/>
              <a:buNone/>
              <a:defRPr/>
            </a:lvl2pPr>
            <a:lvl3pPr marL="534988" indent="0">
              <a:buFont typeface="Arial" pitchFamily="34" charset="0"/>
              <a:buNone/>
              <a:defRPr/>
            </a:lvl3pPr>
            <a:lvl4pPr marL="809625" indent="0">
              <a:buFont typeface="Arial" pitchFamily="34" charset="0"/>
              <a:buNone/>
              <a:defRPr/>
            </a:lvl4pPr>
            <a:lvl5pPr marL="984250" indent="0">
              <a:buFont typeface="Arial" pitchFamily="34" charset="0"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Arial" pitchFamily="34" charset="0"/>
              <a:buNone/>
            </a:pPr>
            <a:r>
              <a:rPr lang="en-US" dirty="0" smtClean="0"/>
              <a:t>Two Column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Arial" pitchFamily="34" charset="0"/>
              <a:buNone/>
            </a:pPr>
            <a:r>
              <a:rPr lang="en-US" dirty="0" smtClean="0"/>
              <a:t>Title Left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619959" y="3781983"/>
            <a:ext cx="4849202" cy="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54000" y="1389062"/>
            <a:ext cx="2445792" cy="484992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348038" y="1389062"/>
            <a:ext cx="2445792" cy="484992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5"/>
          </p:nvPr>
        </p:nvSpPr>
        <p:spPr>
          <a:xfrm>
            <a:off x="6372225" y="1389062"/>
            <a:ext cx="2445792" cy="484992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7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254000" y="1412875"/>
            <a:ext cx="8528050" cy="439238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254000" y="5949950"/>
            <a:ext cx="7631113" cy="4318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200" baseline="0"/>
            </a:lvl1pPr>
            <a:lvl2pPr marL="360363" indent="0">
              <a:buFont typeface="Arial" pitchFamily="34" charset="0"/>
              <a:buNone/>
              <a:defRPr/>
            </a:lvl2pPr>
            <a:lvl3pPr marL="534988" indent="0">
              <a:buFont typeface="Arial" pitchFamily="34" charset="0"/>
              <a:buNone/>
              <a:defRPr/>
            </a:lvl3pPr>
            <a:lvl4pPr marL="809625" indent="0">
              <a:buFont typeface="Arial" pitchFamily="34" charset="0"/>
              <a:buNone/>
              <a:defRPr/>
            </a:lvl4pPr>
            <a:lvl5pPr marL="98425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Source: Placeholder for Notes is 12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64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4949" y="404664"/>
            <a:ext cx="8544790" cy="7969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Slide Title Goes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949" y="1268760"/>
            <a:ext cx="854479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7D7E81"/>
                </a:solidFill>
                <a:latin typeface="CiscoSans" pitchFamily="34" charset="0"/>
              </a:rPr>
              <a:t>© 2013 Cisco and/or its affiliates. All rights reserved.</a:t>
            </a:r>
            <a:endParaRPr lang="en-US" sz="600" dirty="0">
              <a:solidFill>
                <a:srgbClr val="7D7E81"/>
              </a:solidFill>
              <a:latin typeface="CiscoSans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7D7E81"/>
                </a:solidFill>
                <a:latin typeface="CiscoSans" pitchFamily="34" charset="0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7D7E81"/>
                </a:solidFill>
                <a:latin typeface="CiscoSans" pitchFamily="34" charset="0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7D7E81"/>
              </a:solidFill>
              <a:latin typeface="CiscoSans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949" y="6453336"/>
            <a:ext cx="8553451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33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3" r:id="rId5"/>
    <p:sldLayoutId id="2147483654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57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55" r:id="rId24"/>
    <p:sldLayoutId id="2147483661" r:id="rId25"/>
    <p:sldLayoutId id="2147483659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 cap="none" spc="-15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tx1">
              <a:alpha val="9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rgbClr val="4D4D4F"/>
          </a:solidFill>
          <a:latin typeface="+mn-lt"/>
          <a:ea typeface="+mn-ea"/>
          <a:cs typeface="+mn-cs"/>
        </a:defRPr>
      </a:lvl1pPr>
      <a:lvl2pPr marL="360363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rgbClr val="4D4D4F"/>
          </a:solidFill>
          <a:latin typeface="+mn-lt"/>
          <a:ea typeface="+mn-ea"/>
          <a:cs typeface="+mn-cs"/>
        </a:defRPr>
      </a:lvl2pPr>
      <a:lvl3pPr marL="534988" indent="0" algn="l" defTabSz="914400" rtl="0" eaLnBrk="1" latinLnBrk="0" hangingPunct="1">
        <a:spcBef>
          <a:spcPct val="20000"/>
        </a:spcBef>
        <a:buFontTx/>
        <a:buNone/>
        <a:defRPr sz="1600" kern="1200">
          <a:solidFill>
            <a:srgbClr val="4D4D4F"/>
          </a:solidFill>
          <a:latin typeface="+mn-lt"/>
          <a:ea typeface="+mn-ea"/>
          <a:cs typeface="+mn-cs"/>
        </a:defRPr>
      </a:lvl3pPr>
      <a:lvl4pPr marL="809625" indent="0" algn="l" defTabSz="914400" rtl="0" eaLnBrk="1" latinLnBrk="0" hangingPunct="1">
        <a:spcBef>
          <a:spcPct val="20000"/>
        </a:spcBef>
        <a:buFontTx/>
        <a:buNone/>
        <a:defRPr sz="1400" kern="1200">
          <a:solidFill>
            <a:srgbClr val="4D4D4F"/>
          </a:solidFill>
          <a:latin typeface="+mn-lt"/>
          <a:ea typeface="+mn-ea"/>
          <a:cs typeface="+mn-cs"/>
        </a:defRPr>
      </a:lvl4pPr>
      <a:lvl5pPr marL="984250" indent="0" algn="l" defTabSz="914400" rtl="0" eaLnBrk="1" latinLnBrk="0" hangingPunct="1">
        <a:spcBef>
          <a:spcPct val="20000"/>
        </a:spcBef>
        <a:buFontTx/>
        <a:buNone/>
        <a:defRPr sz="1400" kern="1200">
          <a:solidFill>
            <a:srgbClr val="4D4D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ukina\Documents\Marketing FY14\Russia\Easylease Russia\Assets to work with\87698_d3_EasyLease Banner_960x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157"/>
            <a:ext cx="914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52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44790" cy="648072"/>
          </a:xfrm>
        </p:spPr>
        <p:txBody>
          <a:bodyPr>
            <a:normAutofit/>
          </a:bodyPr>
          <a:lstStyle/>
          <a:p>
            <a:r>
              <a:rPr lang="ru-RU" sz="3200" dirty="0"/>
              <a:t>Первоначальная информация о Заказчике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11559" y="1268761"/>
            <a:ext cx="7920881" cy="316835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algn="just"/>
            <a:r>
              <a:rPr lang="ru-RU" dirty="0"/>
              <a:t>Копия годовой отчетности компании за два последних отчетных года (формы 1-5) и за последний отчетный период (формы 1 и 2), заверенная подписью руководителя и печатью компании, с отметкой налоговой </a:t>
            </a:r>
            <a:r>
              <a:rPr lang="ru-RU" dirty="0" smtClean="0"/>
              <a:t>инспекции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Вопросник (приложение к презентации)</a:t>
            </a: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91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4766" y="116632"/>
            <a:ext cx="8588375" cy="838200"/>
          </a:xfrm>
        </p:spPr>
        <p:txBody>
          <a:bodyPr>
            <a:normAutofit/>
          </a:bodyPr>
          <a:lstStyle/>
          <a:p>
            <a:r>
              <a:rPr lang="ru-RU" sz="3200" dirty="0"/>
              <a:t>Документооборот программы </a:t>
            </a:r>
            <a:r>
              <a:rPr lang="ru-RU" sz="3200" b="1" dirty="0"/>
              <a:t>е</a:t>
            </a:r>
            <a:r>
              <a:rPr lang="en-US" sz="3200" b="1" dirty="0" err="1"/>
              <a:t>asy</a:t>
            </a:r>
            <a:r>
              <a:rPr lang="en-US" sz="3200" dirty="0" err="1"/>
              <a:t>leas</a:t>
            </a:r>
            <a:r>
              <a:rPr lang="ru-RU" sz="3200" dirty="0"/>
              <a:t>е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228600" y="1600200"/>
            <a:ext cx="1981200" cy="1219200"/>
          </a:xfrm>
          <a:prstGeom prst="roundRect">
            <a:avLst>
              <a:gd name="adj" fmla="val 4640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5" name="Picture 27" descr="Cisco logo 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17" y="1779931"/>
            <a:ext cx="1463383" cy="81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 flipH="1">
            <a:off x="2419289" y="1600200"/>
            <a:ext cx="72201" cy="4614863"/>
          </a:xfrm>
          <a:prstGeom prst="line">
            <a:avLst/>
          </a:prstGeom>
          <a:noFill/>
          <a:ln w="57150" cap="rnd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 wrap="square" lIns="82124" tIns="41061" rIns="82124" bIns="41061" anchor="ctr">
            <a:spAutoFit/>
          </a:bodyPr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 rot="5400000">
            <a:off x="1814482" y="3511521"/>
            <a:ext cx="1304925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EEF3F7"/>
                </a:solidFill>
              </a:rPr>
              <a:t>Граница</a:t>
            </a:r>
            <a:endParaRPr lang="en-US" sz="2000" dirty="0">
              <a:solidFill>
                <a:srgbClr val="EEF3F7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43600" y="1600200"/>
            <a:ext cx="2133601" cy="1219200"/>
          </a:xfrm>
          <a:prstGeom prst="roundRect">
            <a:avLst>
              <a:gd name="adj" fmla="val 4640"/>
            </a:avLst>
          </a:prstGeom>
          <a:blipFill dpi="0" rotWithShape="1">
            <a:blip r:embed="rId3" cstate="print"/>
            <a:srcRect/>
            <a:stretch>
              <a:fillRect r="-50000"/>
            </a:stretch>
          </a:blip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66FF"/>
                </a:solidFill>
                <a:latin typeface="+mj-lt"/>
              </a:rPr>
              <a:t>Заказчик</a:t>
            </a:r>
            <a:endParaRPr lang="en-US" dirty="0">
              <a:solidFill>
                <a:srgbClr val="3366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24200" y="1600200"/>
            <a:ext cx="2209800" cy="1219200"/>
          </a:xfrm>
          <a:prstGeom prst="roundRect">
            <a:avLst>
              <a:gd name="adj" fmla="val 4640"/>
            </a:avLst>
          </a:prstGeom>
          <a:solidFill>
            <a:schemeClr val="tx1">
              <a:lumMod val="75000"/>
              <a:alpha val="75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партнер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Group 14"/>
          <p:cNvGrpSpPr>
            <a:grpSpLocks noChangeAspect="1"/>
          </p:cNvGrpSpPr>
          <p:nvPr/>
        </p:nvGrpSpPr>
        <p:grpSpPr bwMode="auto">
          <a:xfrm>
            <a:off x="4744376" y="4581496"/>
            <a:ext cx="1520687" cy="1224055"/>
            <a:chOff x="1244" y="2575"/>
            <a:chExt cx="1025" cy="808"/>
          </a:xfrm>
        </p:grpSpPr>
        <p:sp>
          <p:nvSpPr>
            <p:cNvPr id="14" name="AutoShape 15"/>
            <p:cNvSpPr>
              <a:spLocks noChangeAspect="1" noChangeArrowheads="1"/>
            </p:cNvSpPr>
            <p:nvPr/>
          </p:nvSpPr>
          <p:spPr bwMode="auto">
            <a:xfrm>
              <a:off x="1244" y="2575"/>
              <a:ext cx="1025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2224" y="3089"/>
              <a:ext cx="19" cy="24"/>
            </a:xfrm>
            <a:custGeom>
              <a:avLst/>
              <a:gdLst>
                <a:gd name="T0" fmla="*/ 0 w 19"/>
                <a:gd name="T1" fmla="*/ 0 h 24"/>
                <a:gd name="T2" fmla="*/ 0 w 19"/>
                <a:gd name="T3" fmla="*/ 2 h 24"/>
                <a:gd name="T4" fmla="*/ 8 w 19"/>
                <a:gd name="T5" fmla="*/ 2 h 24"/>
                <a:gd name="T6" fmla="*/ 8 w 19"/>
                <a:gd name="T7" fmla="*/ 24 h 24"/>
                <a:gd name="T8" fmla="*/ 12 w 19"/>
                <a:gd name="T9" fmla="*/ 24 h 24"/>
                <a:gd name="T10" fmla="*/ 12 w 19"/>
                <a:gd name="T11" fmla="*/ 2 h 24"/>
                <a:gd name="T12" fmla="*/ 19 w 19"/>
                <a:gd name="T13" fmla="*/ 2 h 24"/>
                <a:gd name="T14" fmla="*/ 19 w 19"/>
                <a:gd name="T15" fmla="*/ 0 h 24"/>
                <a:gd name="T16" fmla="*/ 0 w 19"/>
                <a:gd name="T17" fmla="*/ 0 h 24"/>
                <a:gd name="T18" fmla="*/ 0 w 19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24"/>
                <a:gd name="T32" fmla="*/ 19 w 19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24">
                  <a:moveTo>
                    <a:pt x="0" y="0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2245" y="3089"/>
              <a:ext cx="24" cy="24"/>
            </a:xfrm>
            <a:custGeom>
              <a:avLst/>
              <a:gdLst>
                <a:gd name="T0" fmla="*/ 0 w 24"/>
                <a:gd name="T1" fmla="*/ 24 h 24"/>
                <a:gd name="T2" fmla="*/ 3 w 24"/>
                <a:gd name="T3" fmla="*/ 24 h 24"/>
                <a:gd name="T4" fmla="*/ 3 w 24"/>
                <a:gd name="T5" fmla="*/ 5 h 24"/>
                <a:gd name="T6" fmla="*/ 4 w 24"/>
                <a:gd name="T7" fmla="*/ 5 h 24"/>
                <a:gd name="T8" fmla="*/ 10 w 24"/>
                <a:gd name="T9" fmla="*/ 24 h 24"/>
                <a:gd name="T10" fmla="*/ 13 w 24"/>
                <a:gd name="T11" fmla="*/ 24 h 24"/>
                <a:gd name="T12" fmla="*/ 20 w 24"/>
                <a:gd name="T13" fmla="*/ 5 h 24"/>
                <a:gd name="T14" fmla="*/ 20 w 24"/>
                <a:gd name="T15" fmla="*/ 5 h 24"/>
                <a:gd name="T16" fmla="*/ 20 w 24"/>
                <a:gd name="T17" fmla="*/ 24 h 24"/>
                <a:gd name="T18" fmla="*/ 24 w 24"/>
                <a:gd name="T19" fmla="*/ 24 h 24"/>
                <a:gd name="T20" fmla="*/ 24 w 24"/>
                <a:gd name="T21" fmla="*/ 0 h 24"/>
                <a:gd name="T22" fmla="*/ 19 w 24"/>
                <a:gd name="T23" fmla="*/ 0 h 24"/>
                <a:gd name="T24" fmla="*/ 12 w 24"/>
                <a:gd name="T25" fmla="*/ 19 h 24"/>
                <a:gd name="T26" fmla="*/ 12 w 24"/>
                <a:gd name="T27" fmla="*/ 19 h 24"/>
                <a:gd name="T28" fmla="*/ 5 w 24"/>
                <a:gd name="T29" fmla="*/ 0 h 24"/>
                <a:gd name="T30" fmla="*/ 0 w 24"/>
                <a:gd name="T31" fmla="*/ 0 h 24"/>
                <a:gd name="T32" fmla="*/ 0 w 24"/>
                <a:gd name="T33" fmla="*/ 24 h 24"/>
                <a:gd name="T34" fmla="*/ 0 w 24"/>
                <a:gd name="T35" fmla="*/ 24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4"/>
                <a:gd name="T56" fmla="*/ 24 w 24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4">
                  <a:moveTo>
                    <a:pt x="0" y="24"/>
                  </a:moveTo>
                  <a:lnTo>
                    <a:pt x="3" y="24"/>
                  </a:lnTo>
                  <a:lnTo>
                    <a:pt x="3" y="5"/>
                  </a:lnTo>
                  <a:lnTo>
                    <a:pt x="4" y="5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20" y="5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2" y="19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B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45845" y="58674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USA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92166" y="5891140"/>
            <a:ext cx="94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F7F7F"/>
                </a:solidFill>
              </a:rPr>
              <a:t>Россия</a:t>
            </a:r>
            <a:endParaRPr lang="en-US" dirty="0">
              <a:solidFill>
                <a:srgbClr val="7F7F7F"/>
              </a:solidFill>
            </a:endParaRPr>
          </a:p>
        </p:txBody>
      </p:sp>
      <p:grpSp>
        <p:nvGrpSpPr>
          <p:cNvPr id="25" name="Diagram 14"/>
          <p:cNvGrpSpPr>
            <a:grpSpLocks noChangeAspect="1"/>
          </p:cNvGrpSpPr>
          <p:nvPr/>
        </p:nvGrpSpPr>
        <p:grpSpPr bwMode="auto">
          <a:xfrm>
            <a:off x="4197164" y="2285844"/>
            <a:ext cx="2662435" cy="3011643"/>
            <a:chOff x="2385" y="1671"/>
            <a:chExt cx="1675" cy="1827"/>
          </a:xfrm>
        </p:grpSpPr>
        <p:sp>
          <p:nvSpPr>
            <p:cNvPr id="26" name="_s3088"/>
            <p:cNvSpPr>
              <a:spLocks noChangeArrowheads="1" noTextEdit="1"/>
            </p:cNvSpPr>
            <p:nvPr/>
          </p:nvSpPr>
          <p:spPr bwMode="auto">
            <a:xfrm>
              <a:off x="2671" y="1671"/>
              <a:ext cx="1244" cy="111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2 w 21600"/>
                <a:gd name="T19" fmla="*/ 3162 h 21600"/>
                <a:gd name="T20" fmla="*/ 18438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4DCA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7" name="_s3089"/>
            <p:cNvSpPr>
              <a:spLocks noChangeArrowheads="1" noTextEdit="1"/>
            </p:cNvSpPr>
            <p:nvPr/>
          </p:nvSpPr>
          <p:spPr bwMode="auto">
            <a:xfrm rot="7200000">
              <a:off x="2802" y="1932"/>
              <a:ext cx="1348" cy="11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2 w 21600"/>
                <a:gd name="T19" fmla="*/ 3162 h 21600"/>
                <a:gd name="T20" fmla="*/ 18438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4DCA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8" name="_s3090"/>
            <p:cNvSpPr>
              <a:spLocks noChangeArrowheads="1" noTextEdit="1"/>
            </p:cNvSpPr>
            <p:nvPr/>
          </p:nvSpPr>
          <p:spPr bwMode="auto">
            <a:xfrm rot="14400000">
              <a:off x="2303" y="1847"/>
              <a:ext cx="1332" cy="11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2 w 21600"/>
                <a:gd name="T19" fmla="*/ 3162 h 21600"/>
                <a:gd name="T20" fmla="*/ 18438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57150">
              <a:solidFill>
                <a:srgbClr val="0071A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9" name="_s3091"/>
            <p:cNvSpPr>
              <a:spLocks noChangeArrowheads="1"/>
            </p:cNvSpPr>
            <p:nvPr/>
          </p:nvSpPr>
          <p:spPr bwMode="auto">
            <a:xfrm>
              <a:off x="3585" y="2070"/>
              <a:ext cx="469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defTabSz="814388"/>
              <a:endParaRPr lang="ru-RU" sz="300"/>
            </a:p>
          </p:txBody>
        </p:sp>
        <p:sp>
          <p:nvSpPr>
            <p:cNvPr id="30" name="_s3092"/>
            <p:cNvSpPr>
              <a:spLocks noChangeArrowheads="1"/>
            </p:cNvSpPr>
            <p:nvPr/>
          </p:nvSpPr>
          <p:spPr bwMode="auto">
            <a:xfrm>
              <a:off x="3031" y="3029"/>
              <a:ext cx="469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defTabSz="814388"/>
              <a:endParaRPr lang="ru-RU" sz="300"/>
            </a:p>
          </p:txBody>
        </p:sp>
        <p:sp>
          <p:nvSpPr>
            <p:cNvPr id="31" name="_s3093"/>
            <p:cNvSpPr>
              <a:spLocks noChangeArrowheads="1"/>
            </p:cNvSpPr>
            <p:nvPr/>
          </p:nvSpPr>
          <p:spPr bwMode="auto">
            <a:xfrm>
              <a:off x="2477" y="2070"/>
              <a:ext cx="469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defTabSz="814388"/>
              <a:endParaRPr lang="ru-RU" sz="300"/>
            </a:p>
          </p:txBody>
        </p:sp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 rot="643510">
              <a:off x="2583" y="2099"/>
              <a:ext cx="1304" cy="616"/>
            </a:xfrm>
            <a:prstGeom prst="rect">
              <a:avLst/>
            </a:prstGeom>
            <a:solidFill>
              <a:srgbClr val="EDF6F7">
                <a:alpha val="89999"/>
              </a:srgbClr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2000" dirty="0" smtClean="0">
                  <a:solidFill>
                    <a:srgbClr val="00212E"/>
                  </a:solidFill>
                </a:rPr>
                <a:t>Трехсторонний</a:t>
              </a:r>
              <a:r>
                <a:rPr lang="en-US" sz="2000" dirty="0" smtClean="0">
                  <a:solidFill>
                    <a:srgbClr val="00212E"/>
                  </a:solidFill>
                </a:rPr>
                <a:t> </a:t>
              </a:r>
              <a:r>
                <a:rPr lang="ru-RU" sz="2000" dirty="0">
                  <a:solidFill>
                    <a:srgbClr val="00212E"/>
                  </a:solidFill>
                </a:rPr>
                <a:t>Договор </a:t>
              </a:r>
              <a:r>
                <a:rPr lang="ru-RU" sz="2000" dirty="0" smtClean="0">
                  <a:solidFill>
                    <a:srgbClr val="00212E"/>
                  </a:solidFill>
                </a:rPr>
                <a:t>Закупки</a:t>
              </a:r>
            </a:p>
          </p:txBody>
        </p:sp>
      </p:grpSp>
      <p:cxnSp>
        <p:nvCxnSpPr>
          <p:cNvPr id="33" name="AutoShape 23"/>
          <p:cNvCxnSpPr>
            <a:cxnSpLocks noChangeShapeType="1"/>
          </p:cNvCxnSpPr>
          <p:nvPr/>
        </p:nvCxnSpPr>
        <p:spPr bwMode="auto">
          <a:xfrm flipV="1">
            <a:off x="6553200" y="2819400"/>
            <a:ext cx="1371600" cy="2362200"/>
          </a:xfrm>
          <a:prstGeom prst="bentConnector2">
            <a:avLst/>
          </a:prstGeom>
          <a:noFill/>
          <a:ln w="101600">
            <a:solidFill>
              <a:schemeClr val="accent1"/>
            </a:solidFill>
            <a:miter lim="800000"/>
            <a:headEnd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7010400" y="3581400"/>
            <a:ext cx="1843088" cy="738664"/>
          </a:xfrm>
          <a:prstGeom prst="rect">
            <a:avLst/>
          </a:prstGeom>
          <a:solidFill>
            <a:srgbClr val="EDF6F7">
              <a:alpha val="89999"/>
            </a:srgbClr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00212E"/>
                </a:solidFill>
              </a:rPr>
              <a:t>Д</a:t>
            </a:r>
            <a:r>
              <a:rPr lang="ru-RU" sz="1400" dirty="0">
                <a:solidFill>
                  <a:srgbClr val="00212E"/>
                </a:solidFill>
              </a:rPr>
              <a:t>вусторонний</a:t>
            </a:r>
            <a:r>
              <a:rPr lang="ru-RU" sz="1400" b="1" dirty="0">
                <a:solidFill>
                  <a:srgbClr val="00212E"/>
                </a:solidFill>
              </a:rPr>
              <a:t> </a:t>
            </a:r>
            <a:r>
              <a:rPr lang="ru-RU" sz="1400" dirty="0" smtClean="0">
                <a:solidFill>
                  <a:srgbClr val="00212E"/>
                </a:solidFill>
              </a:rPr>
              <a:t>Лизинговый договор</a:t>
            </a:r>
            <a:endParaRPr lang="en-US" sz="1400" dirty="0">
              <a:solidFill>
                <a:srgbClr val="00212E"/>
              </a:solidFill>
            </a:endParaRPr>
          </a:p>
        </p:txBody>
      </p:sp>
      <p:cxnSp>
        <p:nvCxnSpPr>
          <p:cNvPr id="37" name="AutoShape 6"/>
          <p:cNvCxnSpPr>
            <a:cxnSpLocks noChangeShapeType="1"/>
            <a:stCxn id="3" idx="3"/>
            <a:endCxn id="9" idx="1"/>
          </p:cNvCxnSpPr>
          <p:nvPr/>
        </p:nvCxnSpPr>
        <p:spPr bwMode="auto">
          <a:xfrm>
            <a:off x="2209800" y="2209800"/>
            <a:ext cx="914400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ounded Rectangle 35"/>
          <p:cNvSpPr/>
          <p:nvPr/>
        </p:nvSpPr>
        <p:spPr>
          <a:xfrm>
            <a:off x="4343399" y="4572000"/>
            <a:ext cx="2209800" cy="1219200"/>
          </a:xfrm>
          <a:prstGeom prst="roundRect">
            <a:avLst>
              <a:gd name="adj" fmla="val 4640"/>
            </a:avLst>
          </a:prstGeom>
          <a:solidFill>
            <a:schemeClr val="tx1">
              <a:lumMod val="75000"/>
              <a:alpha val="75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DeLage Landen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330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5"/>
          <p:cNvSpPr>
            <a:spLocks noChangeArrowheads="1"/>
          </p:cNvSpPr>
          <p:nvPr/>
        </p:nvSpPr>
        <p:spPr bwMode="auto">
          <a:xfrm>
            <a:off x="0" y="692150"/>
            <a:ext cx="9144000" cy="79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pPr defTabSz="814388"/>
            <a:endParaRPr lang="en-US"/>
          </a:p>
        </p:txBody>
      </p:sp>
      <p:sp>
        <p:nvSpPr>
          <p:cNvPr id="18435" name="Rectangle 34"/>
          <p:cNvSpPr>
            <a:spLocks noChangeArrowheads="1"/>
          </p:cNvSpPr>
          <p:nvPr/>
        </p:nvSpPr>
        <p:spPr bwMode="auto">
          <a:xfrm>
            <a:off x="0" y="5876925"/>
            <a:ext cx="9144000" cy="79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pPr defTabSz="814388"/>
            <a:endParaRPr lang="en-US"/>
          </a:p>
        </p:txBody>
      </p:sp>
      <p:pic>
        <p:nvPicPr>
          <p:cNvPr id="18436" name="Picture 33" descr="stack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871538"/>
            <a:ext cx="6234113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-1448665" y="549275"/>
            <a:ext cx="10674351" cy="5911850"/>
            <a:chOff x="-907" y="549"/>
            <a:chExt cx="6724" cy="3724"/>
          </a:xfrm>
        </p:grpSpPr>
        <p:grpSp>
          <p:nvGrpSpPr>
            <p:cNvPr id="18461" name="Group 37"/>
            <p:cNvGrpSpPr>
              <a:grpSpLocks/>
            </p:cNvGrpSpPr>
            <p:nvPr/>
          </p:nvGrpSpPr>
          <p:grpSpPr bwMode="auto">
            <a:xfrm>
              <a:off x="-907" y="549"/>
              <a:ext cx="6724" cy="3724"/>
              <a:chOff x="-885" y="324"/>
              <a:chExt cx="6724" cy="3724"/>
            </a:xfrm>
          </p:grpSpPr>
          <p:grpSp>
            <p:nvGrpSpPr>
              <p:cNvPr id="18463" name="Group 36"/>
              <p:cNvGrpSpPr>
                <a:grpSpLocks/>
              </p:cNvGrpSpPr>
              <p:nvPr/>
            </p:nvGrpSpPr>
            <p:grpSpPr bwMode="auto">
              <a:xfrm>
                <a:off x="-885" y="324"/>
                <a:ext cx="6577" cy="3724"/>
                <a:chOff x="-885" y="324"/>
                <a:chExt cx="6577" cy="3724"/>
              </a:xfrm>
            </p:grpSpPr>
            <p:sp>
              <p:nvSpPr>
                <p:cNvPr id="1846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68" y="2478"/>
                  <a:ext cx="5624" cy="1570"/>
                </a:xfrm>
                <a:prstGeom prst="rect">
                  <a:avLst/>
                </a:prstGeom>
                <a:solidFill>
                  <a:schemeClr val="bg1">
                    <a:alpha val="7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ru-RU"/>
                </a:p>
                <a:p>
                  <a:pPr>
                    <a:spcBef>
                      <a:spcPct val="50000"/>
                    </a:spcBef>
                  </a:pPr>
                  <a:endParaRPr lang="ru-RU"/>
                </a:p>
                <a:p>
                  <a:pPr>
                    <a:spcBef>
                      <a:spcPct val="50000"/>
                    </a:spcBef>
                  </a:pPr>
                  <a:endParaRPr lang="ru-RU"/>
                </a:p>
                <a:p>
                  <a:pPr>
                    <a:spcBef>
                      <a:spcPct val="50000"/>
                    </a:spcBef>
                  </a:pPr>
                  <a:endParaRPr lang="ru-RU"/>
                </a:p>
                <a:p>
                  <a:pPr>
                    <a:spcBef>
                      <a:spcPct val="50000"/>
                    </a:spcBef>
                  </a:pPr>
                  <a:endParaRPr lang="ru-RU"/>
                </a:p>
              </p:txBody>
            </p:sp>
            <p:sp>
              <p:nvSpPr>
                <p:cNvPr id="1846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8" y="1461"/>
                  <a:ext cx="5624" cy="849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ru-RU" sz="1600"/>
                </a:p>
                <a:p>
                  <a:pPr>
                    <a:spcBef>
                      <a:spcPct val="50000"/>
                    </a:spcBef>
                  </a:pPr>
                  <a:endParaRPr lang="ru-RU" sz="1600"/>
                </a:p>
                <a:p>
                  <a:pPr>
                    <a:spcBef>
                      <a:spcPct val="50000"/>
                    </a:spcBef>
                  </a:pPr>
                  <a:endParaRPr lang="ru-RU" sz="1600"/>
                </a:p>
                <a:p>
                  <a:pPr>
                    <a:spcBef>
                      <a:spcPct val="50000"/>
                    </a:spcBef>
                  </a:pPr>
                  <a:endParaRPr lang="ru-RU" sz="1600"/>
                </a:p>
              </p:txBody>
            </p:sp>
            <p:sp>
              <p:nvSpPr>
                <p:cNvPr id="1846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-885" y="324"/>
                  <a:ext cx="5760" cy="849"/>
                </a:xfrm>
                <a:prstGeom prst="rect">
                  <a:avLst/>
                </a:prstGeom>
                <a:solidFill>
                  <a:schemeClr val="bg1">
                    <a:alpha val="2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ru-RU" sz="1600"/>
                </a:p>
                <a:p>
                  <a:pPr>
                    <a:spcBef>
                      <a:spcPct val="50000"/>
                    </a:spcBef>
                  </a:pPr>
                  <a:endParaRPr lang="ru-RU" sz="1600"/>
                </a:p>
                <a:p>
                  <a:pPr>
                    <a:spcBef>
                      <a:spcPct val="50000"/>
                    </a:spcBef>
                  </a:pPr>
                  <a:endParaRPr lang="ru-RU" sz="1600"/>
                </a:p>
                <a:p>
                  <a:pPr>
                    <a:spcBef>
                      <a:spcPct val="50000"/>
                    </a:spcBef>
                  </a:pPr>
                  <a:endParaRPr lang="ru-RU" sz="1600"/>
                </a:p>
              </p:txBody>
            </p:sp>
          </p:grpSp>
          <p:sp>
            <p:nvSpPr>
              <p:cNvPr id="25629" name="Text Box 29"/>
              <p:cNvSpPr txBox="1">
                <a:spLocks noChangeArrowheads="1"/>
              </p:cNvSpPr>
              <p:nvPr/>
            </p:nvSpPr>
            <p:spPr bwMode="auto">
              <a:xfrm>
                <a:off x="4654" y="1457"/>
                <a:ext cx="1185" cy="25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000" dirty="0"/>
                  <a:t>Клиент</a:t>
                </a:r>
                <a:endParaRPr lang="en-US" sz="2000" dirty="0"/>
              </a:p>
            </p:txBody>
          </p:sp>
          <p:sp>
            <p:nvSpPr>
              <p:cNvPr id="25630" name="Text Box 30"/>
              <p:cNvSpPr txBox="1">
                <a:spLocks noChangeArrowheads="1"/>
              </p:cNvSpPr>
              <p:nvPr/>
            </p:nvSpPr>
            <p:spPr bwMode="auto">
              <a:xfrm>
                <a:off x="4626" y="2478"/>
                <a:ext cx="1162" cy="25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000" dirty="0" smtClean="0"/>
                  <a:t>Партнер</a:t>
                </a:r>
                <a:endParaRPr lang="en-US" sz="2000" dirty="0"/>
              </a:p>
            </p:txBody>
          </p:sp>
        </p:grpSp>
        <p:sp>
          <p:nvSpPr>
            <p:cNvPr id="25626" name="Text Box 28"/>
            <p:cNvSpPr txBox="1">
              <a:spLocks noChangeArrowheads="1"/>
            </p:cNvSpPr>
            <p:nvPr/>
          </p:nvSpPr>
          <p:spPr bwMode="auto">
            <a:xfrm>
              <a:off x="4610" y="740"/>
              <a:ext cx="1156" cy="40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 smtClean="0"/>
                <a:t>De</a:t>
              </a:r>
              <a:r>
                <a:rPr lang="ru-RU" b="1" dirty="0" smtClean="0"/>
                <a:t> </a:t>
              </a:r>
              <a:r>
                <a:rPr lang="en-US" b="1" dirty="0" err="1" smtClean="0"/>
                <a:t>Lage</a:t>
              </a:r>
              <a:r>
                <a:rPr lang="en-US" b="1" dirty="0" smtClean="0"/>
                <a:t> Landen</a:t>
              </a:r>
              <a:endParaRPr lang="en-US" b="1" dirty="0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0" y="620713"/>
            <a:ext cx="9072563" cy="6208712"/>
            <a:chOff x="0" y="346"/>
            <a:chExt cx="5715" cy="3911"/>
          </a:xfrm>
        </p:grpSpPr>
        <p:grpSp>
          <p:nvGrpSpPr>
            <p:cNvPr id="18448" name="Group 34"/>
            <p:cNvGrpSpPr>
              <a:grpSpLocks/>
            </p:cNvGrpSpPr>
            <p:nvPr/>
          </p:nvGrpSpPr>
          <p:grpSpPr bwMode="auto">
            <a:xfrm>
              <a:off x="0" y="346"/>
              <a:ext cx="5715" cy="3911"/>
              <a:chOff x="0" y="346"/>
              <a:chExt cx="5715" cy="3911"/>
            </a:xfrm>
          </p:grpSpPr>
          <p:sp>
            <p:nvSpPr>
              <p:cNvPr id="25615" name="Line 5"/>
              <p:cNvSpPr>
                <a:spLocks noChangeShapeType="1"/>
              </p:cNvSpPr>
              <p:nvPr/>
            </p:nvSpPr>
            <p:spPr bwMode="auto">
              <a:xfrm>
                <a:off x="68" y="3838"/>
                <a:ext cx="5647" cy="0"/>
              </a:xfrm>
              <a:prstGeom prst="line">
                <a:avLst/>
              </a:prstGeom>
              <a:noFill/>
              <a:ln w="76200">
                <a:solidFill>
                  <a:schemeClr val="bg2">
                    <a:lumMod val="50000"/>
                  </a:schemeClr>
                </a:solidFill>
                <a:round/>
                <a:headEnd/>
                <a:tailEnd type="stealth" w="med" len="lg"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8451" name="Text Box 6"/>
              <p:cNvSpPr txBox="1">
                <a:spLocks noChangeArrowheads="1"/>
              </p:cNvSpPr>
              <p:nvPr/>
            </p:nvSpPr>
            <p:spPr bwMode="auto">
              <a:xfrm>
                <a:off x="0" y="3832"/>
                <a:ext cx="1020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400" b="1" i="1"/>
                  <a:t>Подписание рамочных соглашений</a:t>
                </a:r>
                <a:endParaRPr lang="en-US" sz="1400" b="1" i="1"/>
              </a:p>
            </p:txBody>
          </p:sp>
          <p:sp>
            <p:nvSpPr>
              <p:cNvPr id="18452" name="Text Box 7"/>
              <p:cNvSpPr txBox="1">
                <a:spLocks noChangeArrowheads="1"/>
              </p:cNvSpPr>
              <p:nvPr/>
            </p:nvSpPr>
            <p:spPr bwMode="auto">
              <a:xfrm>
                <a:off x="856" y="3875"/>
                <a:ext cx="1156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400" b="1" i="1"/>
                  <a:t>Подписание спецификаций</a:t>
                </a:r>
                <a:endParaRPr lang="en-US" sz="1400" b="1" i="1"/>
              </a:p>
            </p:txBody>
          </p:sp>
          <p:sp>
            <p:nvSpPr>
              <p:cNvPr id="18453" name="Text Box 8"/>
              <p:cNvSpPr txBox="1">
                <a:spLocks noChangeArrowheads="1"/>
              </p:cNvSpPr>
              <p:nvPr/>
            </p:nvSpPr>
            <p:spPr bwMode="auto">
              <a:xfrm>
                <a:off x="1973" y="3846"/>
                <a:ext cx="861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400" b="1" i="1"/>
                  <a:t>Отгрузка продавцом</a:t>
                </a:r>
                <a:endParaRPr lang="en-US" sz="1400" b="1" i="1"/>
              </a:p>
            </p:txBody>
          </p:sp>
          <p:sp>
            <p:nvSpPr>
              <p:cNvPr id="18454" name="Text Box 9"/>
              <p:cNvSpPr txBox="1">
                <a:spLocks noChangeArrowheads="1"/>
              </p:cNvSpPr>
              <p:nvPr/>
            </p:nvSpPr>
            <p:spPr bwMode="auto">
              <a:xfrm>
                <a:off x="2835" y="3875"/>
                <a:ext cx="998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400" b="1" i="1"/>
                  <a:t>Приемка покупателем</a:t>
                </a:r>
                <a:endParaRPr lang="en-US" sz="1400" b="1" i="1"/>
              </a:p>
            </p:txBody>
          </p:sp>
          <p:sp>
            <p:nvSpPr>
              <p:cNvPr id="18455" name="Text Box 10"/>
              <p:cNvSpPr txBox="1">
                <a:spLocks noChangeArrowheads="1"/>
              </p:cNvSpPr>
              <p:nvPr/>
            </p:nvSpPr>
            <p:spPr bwMode="auto">
              <a:xfrm>
                <a:off x="3810" y="3875"/>
                <a:ext cx="839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400" b="1" i="1"/>
                  <a:t>Оплата продавцу</a:t>
                </a:r>
                <a:endParaRPr lang="en-US" sz="1400" b="1" i="1"/>
              </a:p>
            </p:txBody>
          </p:sp>
          <p:sp>
            <p:nvSpPr>
              <p:cNvPr id="18456" name="Text Box 11"/>
              <p:cNvSpPr txBox="1">
                <a:spLocks noChangeArrowheads="1"/>
              </p:cNvSpPr>
              <p:nvPr/>
            </p:nvSpPr>
            <p:spPr bwMode="auto">
              <a:xfrm>
                <a:off x="4626" y="3861"/>
                <a:ext cx="975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400" b="1" i="1"/>
                  <a:t>Исполнение договоров</a:t>
                </a:r>
                <a:endParaRPr lang="en-US" sz="1400" b="1" i="1"/>
              </a:p>
            </p:txBody>
          </p:sp>
          <p:sp>
            <p:nvSpPr>
              <p:cNvPr id="25622" name="Line 12"/>
              <p:cNvSpPr>
                <a:spLocks noChangeShapeType="1"/>
              </p:cNvSpPr>
              <p:nvPr/>
            </p:nvSpPr>
            <p:spPr bwMode="auto">
              <a:xfrm>
                <a:off x="930" y="346"/>
                <a:ext cx="0" cy="3787"/>
              </a:xfrm>
              <a:prstGeom prst="line">
                <a:avLst/>
              </a:prstGeom>
              <a:noFill/>
              <a:ln w="57150">
                <a:solidFill>
                  <a:schemeClr val="bg2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5623" name="Line 13"/>
              <p:cNvSpPr>
                <a:spLocks noChangeShapeType="1"/>
              </p:cNvSpPr>
              <p:nvPr/>
            </p:nvSpPr>
            <p:spPr bwMode="auto">
              <a:xfrm>
                <a:off x="3742" y="391"/>
                <a:ext cx="0" cy="3742"/>
              </a:xfrm>
              <a:prstGeom prst="line">
                <a:avLst/>
              </a:prstGeom>
              <a:noFill/>
              <a:ln w="57150">
                <a:solidFill>
                  <a:schemeClr val="bg2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5624" name="Line 14"/>
              <p:cNvSpPr>
                <a:spLocks noChangeShapeType="1"/>
              </p:cNvSpPr>
              <p:nvPr/>
            </p:nvSpPr>
            <p:spPr bwMode="auto">
              <a:xfrm>
                <a:off x="2767" y="391"/>
                <a:ext cx="0" cy="3719"/>
              </a:xfrm>
              <a:prstGeom prst="line">
                <a:avLst/>
              </a:prstGeom>
              <a:noFill/>
              <a:ln w="57150">
                <a:solidFill>
                  <a:schemeClr val="bg2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5625" name="Line 15"/>
              <p:cNvSpPr>
                <a:spLocks noChangeShapeType="1"/>
              </p:cNvSpPr>
              <p:nvPr/>
            </p:nvSpPr>
            <p:spPr bwMode="auto">
              <a:xfrm>
                <a:off x="1905" y="368"/>
                <a:ext cx="0" cy="3765"/>
              </a:xfrm>
              <a:prstGeom prst="line">
                <a:avLst/>
              </a:prstGeom>
              <a:noFill/>
              <a:ln w="57150">
                <a:solidFill>
                  <a:schemeClr val="bg2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sp>
          <p:nvSpPr>
            <p:cNvPr id="25614" name="Line 16"/>
            <p:cNvSpPr>
              <a:spLocks noChangeShapeType="1"/>
            </p:cNvSpPr>
            <p:nvPr/>
          </p:nvSpPr>
          <p:spPr bwMode="auto">
            <a:xfrm>
              <a:off x="4604" y="346"/>
              <a:ext cx="0" cy="3787"/>
            </a:xfrm>
            <a:prstGeom prst="line">
              <a:avLst/>
            </a:prstGeom>
            <a:noFill/>
            <a:ln w="57150">
              <a:solidFill>
                <a:schemeClr val="bg2">
                  <a:lumMod val="50000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8213" name="AutoShape 21"/>
          <p:cNvSpPr>
            <a:spLocks noChangeArrowheads="1"/>
          </p:cNvSpPr>
          <p:nvPr/>
        </p:nvSpPr>
        <p:spPr bwMode="auto">
          <a:xfrm>
            <a:off x="215900" y="800100"/>
            <a:ext cx="1152525" cy="13335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400">
                <a:solidFill>
                  <a:schemeClr val="bg1"/>
                </a:solidFill>
              </a:rPr>
              <a:t>Финальные</a:t>
            </a:r>
          </a:p>
          <a:p>
            <a:r>
              <a:rPr lang="ru-RU" sz="1400">
                <a:solidFill>
                  <a:schemeClr val="bg1"/>
                </a:solidFill>
              </a:rPr>
              <a:t>версии</a:t>
            </a:r>
          </a:p>
          <a:p>
            <a:r>
              <a:rPr lang="ru-RU" sz="1400">
                <a:solidFill>
                  <a:schemeClr val="bg1"/>
                </a:solidFill>
              </a:rPr>
              <a:t>Договоров</a:t>
            </a:r>
          </a:p>
          <a:p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>
            <a:off x="1655763" y="4075113"/>
            <a:ext cx="1152525" cy="13335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200" dirty="0">
                <a:solidFill>
                  <a:schemeClr val="bg1"/>
                </a:solidFill>
              </a:rPr>
              <a:t>Предложение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с </a:t>
            </a:r>
            <a:r>
              <a:rPr lang="ru-RU" sz="1200" dirty="0">
                <a:solidFill>
                  <a:schemeClr val="bg1"/>
                </a:solidFill>
              </a:rPr>
              <a:t>ценами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в </a:t>
            </a:r>
            <a:r>
              <a:rPr lang="ru-RU" sz="1200" dirty="0">
                <a:solidFill>
                  <a:schemeClr val="bg1"/>
                </a:solidFill>
              </a:rPr>
              <a:t>рублях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>
            <a:off x="1655763" y="800100"/>
            <a:ext cx="1152525" cy="13335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100" dirty="0" smtClean="0">
                <a:solidFill>
                  <a:schemeClr val="bg1"/>
                </a:solidFill>
              </a:rPr>
              <a:t>Спецификации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ru-RU" sz="1100" dirty="0" smtClean="0">
                <a:solidFill>
                  <a:schemeClr val="bg1"/>
                </a:solidFill>
              </a:rPr>
              <a:t> к договорам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217" name="AutoShape 25"/>
          <p:cNvSpPr>
            <a:spLocks noChangeArrowheads="1"/>
          </p:cNvSpPr>
          <p:nvPr/>
        </p:nvSpPr>
        <p:spPr bwMode="auto">
          <a:xfrm>
            <a:off x="3095625" y="4075113"/>
            <a:ext cx="1152525" cy="13335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200" dirty="0" err="1">
                <a:solidFill>
                  <a:schemeClr val="bg1"/>
                </a:solidFill>
              </a:rPr>
              <a:t>Товарно</a:t>
            </a:r>
            <a:r>
              <a:rPr lang="ru-RU" sz="1200" dirty="0">
                <a:solidFill>
                  <a:schemeClr val="bg1"/>
                </a:solidFill>
              </a:rPr>
              <a:t> – </a:t>
            </a:r>
          </a:p>
          <a:p>
            <a:r>
              <a:rPr lang="ru-RU" sz="1200" dirty="0">
                <a:solidFill>
                  <a:schemeClr val="bg1"/>
                </a:solidFill>
              </a:rPr>
              <a:t>Транспортная</a:t>
            </a:r>
          </a:p>
          <a:p>
            <a:r>
              <a:rPr lang="ru-RU" sz="1200" dirty="0">
                <a:solidFill>
                  <a:schemeClr val="bg1"/>
                </a:solidFill>
              </a:rPr>
              <a:t>Накладная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>
            <a:off x="4498975" y="4040188"/>
            <a:ext cx="1333500" cy="187325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200" dirty="0">
                <a:solidFill>
                  <a:schemeClr val="bg1"/>
                </a:solidFill>
              </a:rPr>
              <a:t>- Счет Фактура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chemeClr val="bg1"/>
                </a:solidFill>
              </a:rPr>
              <a:t> Накладная </a:t>
            </a:r>
          </a:p>
          <a:p>
            <a:r>
              <a:rPr lang="ru-RU" sz="1200" dirty="0">
                <a:solidFill>
                  <a:schemeClr val="bg1"/>
                </a:solidFill>
              </a:rPr>
              <a:t>ТОРГ12 на </a:t>
            </a:r>
          </a:p>
          <a:p>
            <a:r>
              <a:rPr lang="ru-RU" sz="1200" dirty="0" err="1">
                <a:solidFill>
                  <a:schemeClr val="bg1"/>
                </a:solidFill>
              </a:rPr>
              <a:t>Сиско</a:t>
            </a:r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dirty="0" err="1">
                <a:solidFill>
                  <a:schemeClr val="bg1"/>
                </a:solidFill>
              </a:rPr>
              <a:t>Кэпитал</a:t>
            </a:r>
            <a:endParaRPr lang="ru-RU" sz="12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1200" dirty="0">
                <a:solidFill>
                  <a:schemeClr val="bg1"/>
                </a:solidFill>
              </a:rPr>
              <a:t> Список </a:t>
            </a:r>
          </a:p>
          <a:p>
            <a:r>
              <a:rPr lang="ru-RU" sz="1200" dirty="0">
                <a:solidFill>
                  <a:schemeClr val="bg1"/>
                </a:solidFill>
              </a:rPr>
              <a:t>серийных №</a:t>
            </a:r>
          </a:p>
          <a:p>
            <a:r>
              <a:rPr lang="ru-RU" sz="1200" dirty="0">
                <a:solidFill>
                  <a:schemeClr val="bg1"/>
                </a:solidFill>
              </a:rPr>
              <a:t>- Счет на оплату</a:t>
            </a: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4606925" y="800100"/>
            <a:ext cx="1152525" cy="13335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200" dirty="0">
                <a:solidFill>
                  <a:schemeClr val="bg1"/>
                </a:solidFill>
              </a:rPr>
              <a:t>- Накладная</a:t>
            </a:r>
          </a:p>
          <a:p>
            <a:r>
              <a:rPr lang="ru-RU" sz="1200" dirty="0">
                <a:solidFill>
                  <a:schemeClr val="bg1"/>
                </a:solidFill>
              </a:rPr>
              <a:t>ТОРГ12 на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Клиента</a:t>
            </a:r>
          </a:p>
          <a:p>
            <a:r>
              <a:rPr lang="ru-RU" sz="1200" dirty="0">
                <a:solidFill>
                  <a:schemeClr val="bg1"/>
                </a:solidFill>
              </a:rPr>
              <a:t>- Акты П/П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215" name="AutoShape 23"/>
          <p:cNvSpPr>
            <a:spLocks noChangeArrowheads="1"/>
          </p:cNvSpPr>
          <p:nvPr/>
        </p:nvSpPr>
        <p:spPr bwMode="auto">
          <a:xfrm>
            <a:off x="1619250" y="2392363"/>
            <a:ext cx="1152525" cy="13335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100" dirty="0" smtClean="0">
                <a:solidFill>
                  <a:schemeClr val="bg1"/>
                </a:solidFill>
              </a:rPr>
              <a:t>Подтверждение</a:t>
            </a:r>
            <a:endParaRPr lang="en-US" sz="1100" dirty="0">
              <a:solidFill>
                <a:schemeClr val="bg1"/>
              </a:solidFill>
            </a:endParaRPr>
          </a:p>
          <a:p>
            <a:r>
              <a:rPr lang="ru-RU" sz="1100" dirty="0">
                <a:solidFill>
                  <a:schemeClr val="bg1"/>
                </a:solidFill>
              </a:rPr>
              <a:t>Состава </a:t>
            </a:r>
            <a:r>
              <a:rPr lang="ru-RU" sz="1100" dirty="0" smtClean="0">
                <a:solidFill>
                  <a:schemeClr val="bg1"/>
                </a:solidFill>
              </a:rPr>
              <a:t>и </a:t>
            </a:r>
            <a:endParaRPr lang="ru-RU" sz="1100" dirty="0">
              <a:solidFill>
                <a:schemeClr val="bg1"/>
              </a:solidFill>
            </a:endParaRPr>
          </a:p>
          <a:p>
            <a:r>
              <a:rPr lang="ru-RU" sz="1100" dirty="0">
                <a:solidFill>
                  <a:schemeClr val="bg1"/>
                </a:solidFill>
              </a:rPr>
              <a:t>Цен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224" name="Picture 32" descr="obrazec_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800100"/>
            <a:ext cx="126047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221848" y="-97064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-1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Документооборот программы </a:t>
            </a:r>
            <a:r>
              <a:rPr lang="ru-RU" sz="3200" b="1" dirty="0"/>
              <a:t>е</a:t>
            </a:r>
            <a:r>
              <a:rPr lang="en-US" sz="3200" b="1" dirty="0" err="1"/>
              <a:t>asy</a:t>
            </a:r>
            <a:r>
              <a:rPr lang="en-US" sz="3200" dirty="0" err="1"/>
              <a:t>leas</a:t>
            </a:r>
            <a:r>
              <a:rPr lang="ru-RU" sz="3200" dirty="0"/>
              <a:t>е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191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 animBg="1"/>
      <p:bldP spid="8214" grpId="0" animBg="1"/>
      <p:bldP spid="8216" grpId="0" animBg="1"/>
      <p:bldP spid="8217" grpId="0" animBg="1"/>
      <p:bldP spid="8218" grpId="0" animBg="1"/>
      <p:bldP spid="8219" grpId="0" animBg="1"/>
      <p:bldP spid="82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56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</a:t>
            </a:r>
            <a:endParaRPr lang="en-GB" dirty="0"/>
          </a:p>
        </p:txBody>
      </p:sp>
      <p:grpSp>
        <p:nvGrpSpPr>
          <p:cNvPr id="35" name="Group 34"/>
          <p:cNvGrpSpPr/>
          <p:nvPr/>
        </p:nvGrpSpPr>
        <p:grpSpPr>
          <a:xfrm>
            <a:off x="3848855" y="1544193"/>
            <a:ext cx="2712932" cy="2180364"/>
            <a:chOff x="3848855" y="1544193"/>
            <a:chExt cx="2712932" cy="2180364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3848855" y="1544193"/>
              <a:ext cx="2519706" cy="2005831"/>
            </a:xfrm>
            <a:prstGeom prst="rect">
              <a:avLst/>
            </a:prstGeom>
            <a:solidFill>
              <a:schemeClr val="accent3"/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 tIns="144000" anchor="t" anchorCtr="0"/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chemeClr val="tx2"/>
                </a:buClr>
                <a:buSzPct val="100000"/>
                <a:buFont typeface="Wingdings" pitchFamily="2" charset="2"/>
                <a:buNone/>
              </a:pPr>
              <a:r>
                <a:rPr lang="ru-RU" sz="2000" spc="-9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latin typeface="+mj-lt"/>
                </a:rPr>
                <a:t>Дайте импульс  Вашему бизнесу - с финансированием </a:t>
              </a:r>
              <a:r>
                <a:rPr lang="en-GB" sz="2000" b="1" spc="-9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latin typeface="+mj-lt"/>
                </a:rPr>
                <a:t>easy</a:t>
              </a:r>
              <a:r>
                <a:rPr lang="en-GB" sz="2000" spc="-9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latin typeface="+mj-lt"/>
                </a:rPr>
                <a:t>lease</a:t>
              </a:r>
              <a:r>
                <a:rPr lang="en-GB" sz="1600" spc="-9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latin typeface="+mj-lt"/>
                </a:rPr>
                <a:t/>
              </a:r>
              <a:br>
                <a:rPr lang="en-GB" sz="1600" spc="-9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latin typeface="+mj-lt"/>
                </a:rPr>
              </a:br>
              <a:endParaRPr lang="en-GB" sz="1600" spc="-9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+mj-lt"/>
              </a:endParaRPr>
            </a:p>
          </p:txBody>
        </p:sp>
        <p:pic>
          <p:nvPicPr>
            <p:cNvPr id="7" name="Picture 6"/>
            <p:cNvPicPr preferRelativeResize="0">
              <a:picLocks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479076" y="3002750"/>
              <a:ext cx="1082711" cy="721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65100" dir="13500000" algn="br" rotWithShape="0">
                <a:prstClr val="black">
                  <a:alpha val="16000"/>
                </a:prstClr>
              </a:outerShdw>
            </a:effectLst>
          </p:spPr>
        </p:pic>
      </p:grpSp>
      <p:grpSp>
        <p:nvGrpSpPr>
          <p:cNvPr id="34" name="Group 33"/>
          <p:cNvGrpSpPr/>
          <p:nvPr/>
        </p:nvGrpSpPr>
        <p:grpSpPr>
          <a:xfrm>
            <a:off x="903922" y="1544192"/>
            <a:ext cx="2719043" cy="2180365"/>
            <a:chOff x="903922" y="1544192"/>
            <a:chExt cx="2719043" cy="2180365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903922" y="1544192"/>
              <a:ext cx="2519706" cy="20058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square" tIns="144000" anchor="t" anchorCtr="0"/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chemeClr val="tx2"/>
                </a:buClr>
                <a:buSzPct val="100000"/>
                <a:buFont typeface="Wingdings" pitchFamily="2" charset="2"/>
                <a:buNone/>
              </a:pPr>
              <a:r>
                <a:rPr lang="ru-RU" sz="2000" spc="-9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latin typeface="+mj-lt"/>
                </a:rPr>
                <a:t>Преимущества финансирования</a:t>
              </a:r>
              <a:endParaRPr lang="en-GB" sz="2000" spc="-9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+mj-lt"/>
              </a:endParaRPr>
            </a:p>
          </p:txBody>
        </p:sp>
        <p:pic>
          <p:nvPicPr>
            <p:cNvPr id="10" name="Picture 12"/>
            <p:cNvPicPr preferRelativeResize="0"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540254" y="3012657"/>
              <a:ext cx="1082711" cy="71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65100" dir="13500000" algn="br" rotWithShape="0">
                <a:prstClr val="black">
                  <a:alpha val="16000"/>
                </a:prstClr>
              </a:outerShdw>
            </a:effectLst>
          </p:spPr>
        </p:pic>
      </p:grpSp>
      <p:grpSp>
        <p:nvGrpSpPr>
          <p:cNvPr id="36" name="Group 35"/>
          <p:cNvGrpSpPr/>
          <p:nvPr/>
        </p:nvGrpSpPr>
        <p:grpSpPr>
          <a:xfrm>
            <a:off x="5455172" y="4077073"/>
            <a:ext cx="2682490" cy="2189544"/>
            <a:chOff x="1707720" y="4077073"/>
            <a:chExt cx="2682490" cy="2189544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1707720" y="4077073"/>
              <a:ext cx="2519706" cy="2005831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 tIns="144000" anchor="t" anchorCtr="0"/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chemeClr val="tx2"/>
                </a:buClr>
                <a:buSzPct val="100000"/>
                <a:buFont typeface="Wingdings" pitchFamily="2" charset="2"/>
                <a:buNone/>
              </a:pPr>
              <a:r>
                <a:rPr lang="ru-RU" sz="2000" spc="-9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0000">
                      <a:alpha val="95000"/>
                    </a:srgbClr>
                  </a:solidFill>
                  <a:latin typeface="+mj-lt"/>
                </a:rPr>
                <a:t>Вопросы и ответы</a:t>
              </a:r>
              <a:endParaRPr lang="en-GB" sz="2000" spc="-9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latin typeface="+mj-lt"/>
              </a:endParaRPr>
            </a:p>
          </p:txBody>
        </p:sp>
        <p:pic>
          <p:nvPicPr>
            <p:cNvPr id="32" name="Picture 7"/>
            <p:cNvPicPr preferRelativeResize="0"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307499" y="5544810"/>
              <a:ext cx="1082711" cy="721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65100" dir="13500000" algn="br" rotWithShape="0">
                <a:prstClr val="black">
                  <a:alpha val="16000"/>
                </a:prstClr>
              </a:outerShdw>
            </a:effectLst>
          </p:spPr>
        </p:pic>
      </p:grpSp>
      <p:grpSp>
        <p:nvGrpSpPr>
          <p:cNvPr id="37" name="Group 36"/>
          <p:cNvGrpSpPr/>
          <p:nvPr/>
        </p:nvGrpSpPr>
        <p:grpSpPr>
          <a:xfrm>
            <a:off x="2506036" y="4071624"/>
            <a:ext cx="2734926" cy="2194993"/>
            <a:chOff x="5448762" y="4071624"/>
            <a:chExt cx="2734926" cy="2194993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5448762" y="4071624"/>
              <a:ext cx="2519706" cy="2005831"/>
            </a:xfrm>
            <a:prstGeom prst="rect">
              <a:avLst/>
            </a:prstGeom>
            <a:solidFill>
              <a:schemeClr val="accent6"/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 tIns="144000" anchor="t" anchorCtr="0"/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chemeClr val="tx2"/>
                </a:buClr>
                <a:buSzPct val="100000"/>
                <a:buFont typeface="Wingdings" pitchFamily="2" charset="2"/>
                <a:buNone/>
              </a:pPr>
              <a:r>
                <a:rPr lang="ru-RU" sz="2000" spc="-9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latin typeface="+mj-lt"/>
                </a:rPr>
                <a:t>Как начать работу с нами?</a:t>
              </a:r>
              <a:endParaRPr lang="en-GB" sz="2000" spc="-9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+mj-lt"/>
              </a:endParaRPr>
            </a:p>
          </p:txBody>
        </p:sp>
        <p:pic>
          <p:nvPicPr>
            <p:cNvPr id="33" name="Picture 9"/>
            <p:cNvPicPr preferRelativeResize="0">
              <a:picLocks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092280" y="5539012"/>
              <a:ext cx="1091408" cy="727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65100" dir="13500000" algn="br" rotWithShape="0">
                <a:prstClr val="black">
                  <a:alpha val="16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5015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4953562" cy="1538597"/>
          </a:xfrm>
        </p:spPr>
        <p:txBody>
          <a:bodyPr/>
          <a:lstStyle/>
          <a:p>
            <a:r>
              <a:rPr lang="ru-RU" dirty="0" smtClean="0"/>
              <a:t>Преимущества финансирования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6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Преимущества финансирования для заказчика:</a:t>
            </a:r>
            <a:endParaRPr sz="2400" dirty="0" smtClean="0">
              <a:solidFill>
                <a:schemeClr val="accent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580743" y="1601312"/>
            <a:ext cx="3951562" cy="1207134"/>
            <a:chOff x="4580743" y="1601312"/>
            <a:chExt cx="3951562" cy="1207134"/>
          </a:xfrm>
        </p:grpSpPr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>
              <a:off x="4580743" y="1601312"/>
              <a:ext cx="3816000" cy="120713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36000" bIns="36000" anchor="ctr" anchorCtr="0"/>
            <a:lstStyle/>
            <a:p>
              <a:pPr defTabSz="814388" eaLnBrk="0" hangingPunct="0">
                <a:lnSpc>
                  <a:spcPct val="90000"/>
                </a:lnSpc>
              </a:pPr>
              <a:r>
                <a:rPr lang="ru-RU" sz="200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0000">
                      <a:alpha val="95000"/>
                    </a:srgbClr>
                  </a:solidFill>
                </a:rPr>
                <a:t>Одно решение</a:t>
              </a:r>
            </a:p>
            <a:p>
              <a:pPr defTabSz="814388" eaLnBrk="0" hangingPunct="0">
                <a:lnSpc>
                  <a:spcPct val="90000"/>
                </a:lnSpc>
              </a:pPr>
              <a:r>
                <a:rPr lang="ru-RU" sz="200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0000">
                      <a:alpha val="95000"/>
                    </a:srgbClr>
                  </a:solidFill>
                </a:rPr>
                <a:t>- один платеж </a:t>
              </a:r>
              <a:endParaRPr lang="en-US" sz="2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</a:endParaRPr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54521" y="1739473"/>
              <a:ext cx="1477784" cy="930812"/>
            </a:xfrm>
            <a:prstGeom prst="rect">
              <a:avLst/>
            </a:prstGeom>
            <a:noFill/>
            <a:effectLst>
              <a:outerShdw blurRad="50800" dist="127000" dir="10800000" algn="r" rotWithShape="0">
                <a:prstClr val="black">
                  <a:alpha val="22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467544" y="3254404"/>
            <a:ext cx="3927894" cy="1207134"/>
            <a:chOff x="467544" y="3254404"/>
            <a:chExt cx="3927894" cy="1207134"/>
          </a:xfrm>
        </p:grpSpPr>
        <p:sp>
          <p:nvSpPr>
            <p:cNvPr id="27" name="AutoShape 7"/>
            <p:cNvSpPr>
              <a:spLocks noChangeArrowheads="1"/>
            </p:cNvSpPr>
            <p:nvPr/>
          </p:nvSpPr>
          <p:spPr bwMode="auto">
            <a:xfrm>
              <a:off x="579438" y="3254404"/>
              <a:ext cx="3816000" cy="12071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4000" tIns="36000" rIns="144000" bIns="36000" anchor="ctr" anchorCtr="0"/>
            <a:lstStyle/>
            <a:p>
              <a:pPr algn="r" defTabSz="814388">
                <a:lnSpc>
                  <a:spcPct val="85000"/>
                </a:lnSpc>
                <a:spcBef>
                  <a:spcPct val="30000"/>
                </a:spcBef>
              </a:pPr>
              <a:r>
                <a:rPr lang="ru-RU" sz="200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Снижение кредитной нагрузки</a:t>
              </a:r>
              <a:endParaRPr lang="en-US" sz="2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endParaRPr>
            </a:p>
          </p:txBody>
        </p:sp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544" y="3395832"/>
              <a:ext cx="1467410" cy="924277"/>
            </a:xfrm>
            <a:prstGeom prst="rect">
              <a:avLst/>
            </a:prstGeom>
            <a:noFill/>
            <a:effectLst>
              <a:outerShdw blurRad="50800" dist="127000" algn="l" rotWithShape="0">
                <a:prstClr val="black">
                  <a:alpha val="22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4580743" y="3254404"/>
            <a:ext cx="3951697" cy="1207134"/>
            <a:chOff x="4580743" y="3254404"/>
            <a:chExt cx="3951697" cy="1207134"/>
          </a:xfrm>
        </p:grpSpPr>
        <p:sp>
          <p:nvSpPr>
            <p:cNvPr id="36" name="AutoShape 2"/>
            <p:cNvSpPr>
              <a:spLocks noChangeArrowheads="1"/>
            </p:cNvSpPr>
            <p:nvPr/>
          </p:nvSpPr>
          <p:spPr bwMode="auto">
            <a:xfrm>
              <a:off x="4580743" y="3254404"/>
              <a:ext cx="3816000" cy="1207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36000" rIns="252000" bIns="36000" anchor="ctr" anchorCtr="0"/>
            <a:lstStyle/>
            <a:p>
              <a:pPr defTabSz="814388" eaLnBrk="0" hangingPunct="0">
                <a:lnSpc>
                  <a:spcPct val="90000"/>
                </a:lnSpc>
              </a:pPr>
              <a:r>
                <a:rPr lang="ru-RU" altLang="zh-TW" sz="200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0000">
                      <a:alpha val="95000"/>
                    </a:srgbClr>
                  </a:solidFill>
                  <a:ea typeface="新細明體" pitchFamily="18" charset="-120"/>
                </a:rPr>
                <a:t>Технологические </a:t>
              </a:r>
            </a:p>
            <a:p>
              <a:pPr defTabSz="814388" eaLnBrk="0" hangingPunct="0">
                <a:lnSpc>
                  <a:spcPct val="90000"/>
                </a:lnSpc>
              </a:pPr>
              <a:r>
                <a:rPr lang="ru-RU" altLang="zh-TW" sz="200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0000">
                      <a:alpha val="95000"/>
                    </a:srgbClr>
                  </a:solidFill>
                  <a:ea typeface="新細明體" pitchFamily="18" charset="-120"/>
                </a:rPr>
                <a:t>инновации</a:t>
              </a:r>
              <a:endParaRPr lang="en-US" altLang="zh-TW" sz="2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a typeface="新細明體" pitchFamily="18" charset="-120"/>
              </a:endParaRPr>
            </a:p>
          </p:txBody>
        </p:sp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030" y="3395832"/>
              <a:ext cx="1467410" cy="924277"/>
            </a:xfrm>
            <a:prstGeom prst="rect">
              <a:avLst/>
            </a:prstGeom>
            <a:noFill/>
            <a:effectLst>
              <a:outerShdw blurRad="50800" dist="127000" dir="10800000" algn="r" rotWithShape="0">
                <a:prstClr val="black">
                  <a:alpha val="22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467544" y="1601312"/>
            <a:ext cx="3927894" cy="1207134"/>
            <a:chOff x="467544" y="1601312"/>
            <a:chExt cx="3927894" cy="1207134"/>
          </a:xfrm>
        </p:grpSpPr>
        <p:sp>
          <p:nvSpPr>
            <p:cNvPr id="39" name="AutoShape 3"/>
            <p:cNvSpPr>
              <a:spLocks noChangeArrowheads="1"/>
            </p:cNvSpPr>
            <p:nvPr/>
          </p:nvSpPr>
          <p:spPr bwMode="auto">
            <a:xfrm>
              <a:off x="579438" y="1601312"/>
              <a:ext cx="3816000" cy="12071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4000" tIns="36000" rIns="144000" bIns="36000" anchor="ctr" anchorCtr="0"/>
            <a:lstStyle/>
            <a:p>
              <a:pPr algn="r" defTabSz="814388" eaLnBrk="0" hangingPunct="0">
                <a:lnSpc>
                  <a:spcPct val="90000"/>
                </a:lnSpc>
              </a:pPr>
              <a:r>
                <a:rPr lang="ru-RU" sz="200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Сохранение капитала</a:t>
              </a:r>
              <a:endParaRPr lang="en-US" sz="2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endParaRPr>
            </a:p>
          </p:txBody>
        </p:sp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544" y="1742740"/>
              <a:ext cx="1467410" cy="924277"/>
            </a:xfrm>
            <a:prstGeom prst="rect">
              <a:avLst/>
            </a:prstGeom>
            <a:noFill/>
            <a:effectLst>
              <a:outerShdw blurRad="50800" dist="127000" algn="l" rotWithShape="0">
                <a:prstClr val="black">
                  <a:alpha val="22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467544" y="4908873"/>
            <a:ext cx="3927894" cy="1207134"/>
            <a:chOff x="467544" y="4908873"/>
            <a:chExt cx="3927894" cy="1207134"/>
          </a:xfrm>
        </p:grpSpPr>
        <p:sp>
          <p:nvSpPr>
            <p:cNvPr id="42" name="AutoShape 5"/>
            <p:cNvSpPr>
              <a:spLocks noChangeArrowheads="1"/>
            </p:cNvSpPr>
            <p:nvPr/>
          </p:nvSpPr>
          <p:spPr bwMode="auto">
            <a:xfrm>
              <a:off x="579438" y="4908873"/>
              <a:ext cx="3816000" cy="120713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4000" tIns="36000" rIns="144000" bIns="36000" anchor="ctr" anchorCtr="0"/>
            <a:lstStyle/>
            <a:p>
              <a:pPr algn="r" defTabSz="814388" eaLnBrk="0" hangingPunct="0">
                <a:lnSpc>
                  <a:spcPct val="90000"/>
                </a:lnSpc>
              </a:pPr>
              <a:r>
                <a:rPr lang="ru-RU" sz="200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Управление денежными потоками</a:t>
              </a:r>
              <a:endParaRPr lang="en-US" sz="2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endParaRPr>
            </a:p>
          </p:txBody>
        </p:sp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544" y="5050301"/>
              <a:ext cx="1467410" cy="924277"/>
            </a:xfrm>
            <a:prstGeom prst="rect">
              <a:avLst/>
            </a:prstGeom>
            <a:noFill/>
            <a:effectLst>
              <a:outerShdw blurRad="50800" dist="127000" algn="l" rotWithShape="0">
                <a:prstClr val="black">
                  <a:alpha val="22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4580743" y="4908873"/>
            <a:ext cx="3951696" cy="1207134"/>
            <a:chOff x="4580743" y="4908873"/>
            <a:chExt cx="3951696" cy="1207134"/>
          </a:xfrm>
        </p:grpSpPr>
        <p:sp>
          <p:nvSpPr>
            <p:cNvPr id="45" name="AutoShape 9"/>
            <p:cNvSpPr>
              <a:spLocks noChangeArrowheads="1"/>
            </p:cNvSpPr>
            <p:nvPr/>
          </p:nvSpPr>
          <p:spPr bwMode="auto">
            <a:xfrm>
              <a:off x="4580743" y="4908873"/>
              <a:ext cx="3816000" cy="12071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36000" rIns="1296000" bIns="36000" anchor="ctr" anchorCtr="0"/>
            <a:lstStyle/>
            <a:p>
              <a:pPr defTabSz="814388" eaLnBrk="0" fontAlgn="auto" hangingPunct="0">
                <a:lnSpc>
                  <a:spcPct val="90000"/>
                </a:lnSpc>
                <a:spcBef>
                  <a:spcPct val="30000"/>
                </a:spcBef>
                <a:spcAft>
                  <a:spcPts val="0"/>
                </a:spcAft>
                <a:defRPr/>
              </a:pPr>
              <a:r>
                <a:rPr lang="ru-RU" altLang="zh-CN" sz="20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Будущее - уже сегодня</a:t>
              </a:r>
            </a:p>
          </p:txBody>
        </p:sp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032" y="5050302"/>
              <a:ext cx="1467407" cy="924276"/>
            </a:xfrm>
            <a:prstGeom prst="rect">
              <a:avLst/>
            </a:prstGeom>
            <a:noFill/>
            <a:effectLst>
              <a:outerShdw blurRad="50800" dist="127000" dir="10800000" algn="r" rotWithShape="0">
                <a:prstClr val="black">
                  <a:alpha val="22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226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518" y="332656"/>
            <a:ext cx="4953562" cy="24482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Дайте импульс Вашему бизнесу - с</a:t>
            </a:r>
            <a:r>
              <a:rPr lang="en-GB" dirty="0" smtClean="0"/>
              <a:t> </a:t>
            </a:r>
            <a:r>
              <a:rPr lang="ru-RU" dirty="0" smtClean="0"/>
              <a:t>финансированием </a:t>
            </a:r>
            <a:r>
              <a:rPr lang="en-GB" b="1" dirty="0" err="1" smtClean="0"/>
              <a:t>easy</a:t>
            </a:r>
            <a:r>
              <a:rPr lang="en-GB" dirty="0" err="1" smtClean="0"/>
              <a:t>lease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7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предлагает программа </a:t>
            </a:r>
            <a:r>
              <a:rPr lang="en-US" b="1" dirty="0" err="1" smtClean="0"/>
              <a:t>easy</a:t>
            </a:r>
            <a:r>
              <a:rPr lang="en-US" dirty="0" err="1" smtClean="0"/>
              <a:t>lease</a:t>
            </a:r>
            <a:r>
              <a:rPr lang="en-US" dirty="0" smtClean="0"/>
              <a:t> </a:t>
            </a:r>
            <a:r>
              <a:rPr lang="ru-RU" dirty="0" smtClean="0"/>
              <a:t>вашему бизнесу</a:t>
            </a:r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34949" y="1268760"/>
            <a:ext cx="4265043" cy="485740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Финансирование </a:t>
            </a:r>
            <a:r>
              <a:rPr lang="en-US" b="1" dirty="0" err="1" smtClean="0"/>
              <a:t>easylease</a:t>
            </a:r>
            <a:r>
              <a:rPr lang="ru-RU" b="1" dirty="0" smtClean="0"/>
              <a:t> это: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dirty="0" smtClean="0"/>
              <a:t>Возможность приобретать в необходимом объеме технологическое оборудование, не опираясь на текущие возможности бюджета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Длительные сроки финансирования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/>
              <a:t>Привлекательная стоимость финансирования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51626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02968"/>
            <a:ext cx="3516260" cy="22792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64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44790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Параметры программы </a:t>
            </a:r>
            <a:r>
              <a:rPr lang="en-US" b="1" dirty="0" err="1" smtClean="0"/>
              <a:t>easy</a:t>
            </a:r>
            <a:r>
              <a:rPr lang="en-US" dirty="0" err="1" smtClean="0"/>
              <a:t>lease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786996"/>
              </p:ext>
            </p:extLst>
          </p:nvPr>
        </p:nvGraphicFramePr>
        <p:xfrm>
          <a:off x="251520" y="1052737"/>
          <a:ext cx="8568952" cy="5256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3321"/>
                <a:gridCol w="3725631"/>
              </a:tblGrid>
              <a:tr h="28491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На сегодняшний день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88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Стоимость финансирования в рублях в % годовых</a:t>
                      </a:r>
                      <a:endParaRPr lang="en-US" sz="1400" b="1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</a:rPr>
                        <a:t>24 месяца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  </a:t>
                      </a:r>
                      <a:r>
                        <a:rPr lang="en-US" sz="1400" u="none" strike="noStrike" dirty="0" smtClean="0">
                          <a:effectLst/>
                        </a:rPr>
                        <a:t>- </a:t>
                      </a:r>
                      <a:r>
                        <a:rPr lang="ru-RU" sz="1400" u="none" strike="noStrike" dirty="0" smtClean="0">
                          <a:effectLst/>
                        </a:rPr>
                        <a:t>  8,5% </a:t>
                      </a:r>
                      <a:endParaRPr lang="en-US" sz="1400" u="none" strike="noStrike" dirty="0" smtClean="0">
                        <a:effectLst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</a:rPr>
                        <a:t>36 месяцев</a:t>
                      </a:r>
                      <a:r>
                        <a:rPr lang="en-US" sz="1400" u="none" strike="noStrike" dirty="0" smtClean="0">
                          <a:effectLst/>
                        </a:rPr>
                        <a:t> - </a:t>
                      </a:r>
                      <a:r>
                        <a:rPr lang="ru-RU" sz="1400" u="none" strike="noStrike" dirty="0" smtClean="0">
                          <a:effectLst/>
                        </a:rPr>
                        <a:t>10,5%</a:t>
                      </a:r>
                      <a:endParaRPr lang="ru-RU" sz="1400" b="0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</a:tr>
              <a:tr h="2257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Комиссия за организацию проекта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819" marR="9313" marT="93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0</a:t>
                      </a:r>
                      <a:r>
                        <a:rPr lang="ru-RU" sz="1400" u="none" strike="noStrike" dirty="0" smtClean="0">
                          <a:effectLst/>
                        </a:rPr>
                        <a:t>,</a:t>
                      </a:r>
                      <a:r>
                        <a:rPr lang="en-US" sz="1400" u="none" strike="noStrike" dirty="0" smtClean="0">
                          <a:effectLst/>
                        </a:rPr>
                        <a:t>7</a:t>
                      </a:r>
                      <a:r>
                        <a:rPr lang="ru-RU" sz="1400" u="none" strike="noStrike" dirty="0" smtClean="0">
                          <a:effectLst/>
                        </a:rPr>
                        <a:t>% </a:t>
                      </a:r>
                      <a:r>
                        <a:rPr lang="ru-RU" sz="1400" u="none" strike="noStrike" dirty="0">
                          <a:effectLst/>
                        </a:rPr>
                        <a:t>от суммы </a:t>
                      </a:r>
                      <a:r>
                        <a:rPr lang="ru-RU" sz="1400" u="none" strike="noStrike" dirty="0" smtClean="0">
                          <a:effectLst/>
                        </a:rPr>
                        <a:t>финансирования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819" marR="9313" marT="9313" marB="0" anchor="ctr"/>
                </a:tc>
              </a:tr>
              <a:tr h="658413">
                <a:tc>
                  <a:txBody>
                    <a:bodyPr/>
                    <a:lstStyle/>
                    <a:p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Страхование предмета лизинга на весь срок лизинга, включено</a:t>
                      </a:r>
                      <a:r>
                        <a:rPr lang="ru-RU" sz="14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состав ежемесячного лизингового платежа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819" marR="9313" marT="93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0,25% в год от стоимости оборудования</a:t>
                      </a:r>
                      <a:r>
                        <a:rPr lang="en-US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14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начало года.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819" marR="9313" marT="9313" marB="0" anchor="ctr"/>
                </a:tc>
              </a:tr>
              <a:tr h="2257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</a:rPr>
                        <a:t>Валюта финансирования</a:t>
                      </a:r>
                      <a:endParaRPr lang="ru-RU" sz="1400" b="1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Российский рубль</a:t>
                      </a:r>
                      <a:endParaRPr lang="ru-RU" sz="1400" b="0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</a:tr>
              <a:tr h="2257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</a:rPr>
                        <a:t>Минимальный размер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проекта</a:t>
                      </a:r>
                      <a:r>
                        <a:rPr lang="en-US" sz="1400" b="1" u="none" strike="noStrike" dirty="0" smtClean="0">
                          <a:effectLst/>
                        </a:rPr>
                        <a:t> (</a:t>
                      </a:r>
                      <a:r>
                        <a:rPr lang="ru-RU" sz="1400" b="1" u="none" strike="noStrike" dirty="0" smtClean="0">
                          <a:effectLst/>
                        </a:rPr>
                        <a:t>в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ценах заказчика)</a:t>
                      </a:r>
                      <a:endParaRPr lang="ru-RU" sz="1400" b="1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USD 100 000 (рублевый эквивалент)</a:t>
                      </a:r>
                      <a:endParaRPr lang="ru-RU" sz="1400" b="0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</a:tr>
              <a:tr h="2257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Максимальный размер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проекта (в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ценах заказчика)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819" marR="9313" marT="93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USD 250 000 (рублевый эквивалент)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819" marR="9313" marT="9313" marB="0" anchor="ctr"/>
                </a:tc>
              </a:tr>
              <a:tr h="225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</a:tr>
              <a:tr h="4420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</a:rPr>
                        <a:t>Максимальная суммарная задолженность на одного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клиента (в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ценах заказчика)</a:t>
                      </a:r>
                      <a:endParaRPr lang="ru-RU" sz="1400" b="1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USD 250 000 </a:t>
                      </a:r>
                      <a:r>
                        <a:rPr lang="ru-RU" sz="1400" u="none" strike="noStrike" dirty="0" smtClean="0">
                          <a:effectLst/>
                        </a:rPr>
                        <a:t>(рублевый </a:t>
                      </a:r>
                      <a:r>
                        <a:rPr lang="ru-RU" sz="1400" u="none" strike="noStrike" dirty="0">
                          <a:effectLst/>
                        </a:rPr>
                        <a:t>эквивалент)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819" marR="9313" marT="9313" marB="0" anchor="ctr"/>
                </a:tc>
              </a:tr>
              <a:tr h="6584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effectLst/>
                        </a:rPr>
                        <a:t>Минимальное </a:t>
                      </a:r>
                      <a:r>
                        <a:rPr lang="ru-RU" sz="1400" b="1" u="none" strike="noStrike" dirty="0">
                          <a:effectLst/>
                        </a:rPr>
                        <a:t>необходимое решение Сиско (включает оборудование, программное обеспечение и сервис)</a:t>
                      </a:r>
                      <a:endParaRPr lang="ru-RU" sz="1400" b="1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70%</a:t>
                      </a:r>
                      <a:endParaRPr lang="en-US" sz="1400" b="0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</a:tr>
              <a:tr h="4222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</a:rPr>
                        <a:t>Минимальный объём оборудования Сиско в проекте</a:t>
                      </a:r>
                      <a:endParaRPr lang="ru-RU" sz="1400" b="1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50%</a:t>
                      </a:r>
                      <a:endParaRPr lang="en-US" sz="1400" b="0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</a:tr>
              <a:tr h="2257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</a:rPr>
                        <a:t>Действие программы</a:t>
                      </a:r>
                      <a:endParaRPr lang="ru-RU" sz="1400" b="1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до 31 июля </a:t>
                      </a:r>
                      <a:r>
                        <a:rPr lang="ru-RU" sz="1400" u="none" strike="noStrike" dirty="0" smtClean="0">
                          <a:effectLst/>
                        </a:rPr>
                        <a:t>201</a:t>
                      </a:r>
                      <a:r>
                        <a:rPr lang="en-US" sz="1400" u="none" strike="noStrike" smtClean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</a:tr>
              <a:tr h="978007"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effectLst/>
                        </a:rPr>
                        <a:t>Условия и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положения </a:t>
                      </a:r>
                      <a:r>
                        <a:rPr lang="ru-RU" sz="1400" u="none" strike="noStrike" dirty="0" smtClean="0">
                          <a:effectLst/>
                        </a:rPr>
                        <a:t>Данное предложение требует обязательного кредитного одобрения финансирующей организации. Данное предложение действует исключительно на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территории Российской Федерации </a:t>
                      </a:r>
                      <a:r>
                        <a:rPr lang="ru-RU" sz="1400" u="none" strike="noStrike" dirty="0" smtClean="0">
                          <a:effectLst/>
                        </a:rPr>
                        <a:t>для сегмента Коммершл. Сиско Кэпитал оставляет за собой право прекратить или изменить данную программу в любое время.</a:t>
                      </a:r>
                      <a:endParaRPr lang="ru-RU" sz="1400" b="1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400" b="0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89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начать работу с нами?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78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53" y="332656"/>
            <a:ext cx="8544790" cy="5809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Два шага к началу реализации 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366713" y="1597794"/>
            <a:ext cx="3939936" cy="1914703"/>
            <a:chOff x="366713" y="1412776"/>
            <a:chExt cx="3939936" cy="1389019"/>
          </a:xfrm>
        </p:grpSpPr>
        <p:sp>
          <p:nvSpPr>
            <p:cNvPr id="9" name="Rectangle 8"/>
            <p:cNvSpPr/>
            <p:nvPr/>
          </p:nvSpPr>
          <p:spPr>
            <a:xfrm>
              <a:off x="366713" y="1412776"/>
              <a:ext cx="1285883" cy="13890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0" rtlCol="0" anchor="ctr" anchorCtr="0"/>
            <a:lstStyle/>
            <a:p>
              <a:pPr lvl="0" algn="ctr">
                <a:spcBef>
                  <a:spcPts val="600"/>
                </a:spcBef>
              </a:pPr>
              <a:r>
                <a:rPr lang="en-GB" sz="1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  <a:alpha val="95000"/>
                    </a:schemeClr>
                  </a:solidFill>
                  <a:latin typeface="+mj-lt"/>
                </a:rPr>
                <a:t>1</a:t>
              </a:r>
              <a:endParaRPr lang="en-GB" sz="1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7544" y="1412776"/>
              <a:ext cx="3839105" cy="1389019"/>
            </a:xfrm>
            <a:prstGeom prst="rect">
              <a:avLst/>
            </a:prstGeom>
            <a:solidFill>
              <a:schemeClr val="bg1">
                <a:lumMod val="85000"/>
                <a:alpha val="87843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2000" rtlCol="0" anchor="ctr" anchorCtr="0"/>
            <a:lstStyle/>
            <a:p>
              <a:endParaRPr lang="en-GB" dirty="0">
                <a:solidFill>
                  <a:srgbClr val="4D4D4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3641" y="3787147"/>
            <a:ext cx="3939936" cy="1914703"/>
            <a:chOff x="363641" y="3104964"/>
            <a:chExt cx="3939936" cy="1389019"/>
          </a:xfrm>
        </p:grpSpPr>
        <p:sp>
          <p:nvSpPr>
            <p:cNvPr id="12" name="Rectangle 11"/>
            <p:cNvSpPr/>
            <p:nvPr/>
          </p:nvSpPr>
          <p:spPr>
            <a:xfrm>
              <a:off x="363641" y="3104964"/>
              <a:ext cx="1285883" cy="13890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0" rtlCol="0" anchor="ctr" anchorCtr="0"/>
            <a:lstStyle/>
            <a:p>
              <a:pPr algn="ctr">
                <a:spcBef>
                  <a:spcPts val="600"/>
                </a:spcBef>
              </a:pPr>
              <a:r>
                <a:rPr lang="en-GB" sz="1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  <a:alpha val="95000"/>
                    </a:schemeClr>
                  </a:solidFill>
                  <a:latin typeface="+mj-lt"/>
                </a:rPr>
                <a:t>2</a:t>
              </a:r>
              <a:endParaRPr lang="en-GB" sz="1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latin typeface="+mj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4472" y="3104964"/>
              <a:ext cx="3839105" cy="1389019"/>
            </a:xfrm>
            <a:prstGeom prst="rect">
              <a:avLst/>
            </a:prstGeom>
            <a:solidFill>
              <a:schemeClr val="bg1">
                <a:lumMod val="85000"/>
                <a:alpha val="87843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2000" rtlCol="0" anchor="ctr" anchorCtr="0"/>
            <a:lstStyle/>
            <a:p>
              <a:r>
                <a:rPr lang="ru-RU" dirty="0" smtClean="0">
                  <a:solidFill>
                    <a:srgbClr val="4D4D4F"/>
                  </a:solidFill>
                </a:rPr>
                <a:t>Принимайте решение и начинайте бизнес со всеми преимуществами финансирования </a:t>
              </a:r>
              <a:r>
                <a:rPr lang="en-GB" b="1" dirty="0" err="1" smtClean="0">
                  <a:solidFill>
                    <a:srgbClr val="4D4D4F"/>
                  </a:solidFill>
                </a:rPr>
                <a:t>easy</a:t>
              </a:r>
              <a:r>
                <a:rPr lang="en-GB" dirty="0" err="1" smtClean="0">
                  <a:solidFill>
                    <a:srgbClr val="4D4D4F"/>
                  </a:solidFill>
                </a:rPr>
                <a:t>lease</a:t>
              </a:r>
              <a:endParaRPr lang="en-GB" dirty="0">
                <a:solidFill>
                  <a:srgbClr val="4D4D4F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64472" y="1052736"/>
            <a:ext cx="7276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http://www.cisco.com/web/RU/products/ciscocapital/why_finance.html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"/>
          <a:stretch/>
        </p:blipFill>
        <p:spPr bwMode="auto">
          <a:xfrm>
            <a:off x="4860032" y="1597794"/>
            <a:ext cx="3857652" cy="41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3648" y="1816481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D4D4F"/>
                </a:solidFill>
              </a:rPr>
              <a:t>Обратитесь к своему партнеру или менеджеру </a:t>
            </a:r>
            <a:r>
              <a:rPr lang="en-GB" b="1" dirty="0" err="1" smtClean="0">
                <a:solidFill>
                  <a:srgbClr val="4D4D4F"/>
                </a:solidFill>
              </a:rPr>
              <a:t>easy</a:t>
            </a:r>
            <a:r>
              <a:rPr lang="en-GB" dirty="0" err="1" smtClean="0">
                <a:solidFill>
                  <a:srgbClr val="4D4D4F"/>
                </a:solidFill>
              </a:rPr>
              <a:t>lease</a:t>
            </a:r>
            <a:r>
              <a:rPr lang="en-GB" dirty="0" smtClean="0">
                <a:solidFill>
                  <a:srgbClr val="4D4D4F"/>
                </a:solidFill>
              </a:rPr>
              <a:t> </a:t>
            </a:r>
            <a:r>
              <a:rPr lang="ru-RU" dirty="0" smtClean="0">
                <a:solidFill>
                  <a:srgbClr val="4D4D4F"/>
                </a:solidFill>
              </a:rPr>
              <a:t>для </a:t>
            </a:r>
            <a:r>
              <a:rPr lang="ru-RU" dirty="0">
                <a:solidFill>
                  <a:srgbClr val="4D4D4F"/>
                </a:solidFill>
              </a:rPr>
              <a:t>обсуждения </a:t>
            </a:r>
            <a:r>
              <a:rPr lang="ru-RU" dirty="0" smtClean="0">
                <a:solidFill>
                  <a:srgbClr val="4D4D4F"/>
                </a:solidFill>
              </a:rPr>
              <a:t>программы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94626" y="6004449"/>
            <a:ext cx="4112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easylease_russia@external.cisco.com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28875" y="6004449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</a:t>
            </a:r>
            <a:r>
              <a:rPr lang="en-US" dirty="0" smtClean="0">
                <a:solidFill>
                  <a:srgbClr val="7030A0"/>
                </a:solidFill>
              </a:rPr>
              <a:t>iscocapital.ru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isco_capital_V1_WHITE.7">
  <a:themeElements>
    <a:clrScheme name="Cisco_Capital_2013_colour_palette">
      <a:dk1>
        <a:srgbClr val="224095"/>
      </a:dk1>
      <a:lt1>
        <a:srgbClr val="FFFFFF"/>
      </a:lt1>
      <a:dk2>
        <a:srgbClr val="00AEEF"/>
      </a:dk2>
      <a:lt2>
        <a:srgbClr val="FFFFFF"/>
      </a:lt2>
      <a:accent1>
        <a:srgbClr val="214195"/>
      </a:accent1>
      <a:accent2>
        <a:srgbClr val="00AEEF"/>
      </a:accent2>
      <a:accent3>
        <a:srgbClr val="1AA94B"/>
      </a:accent3>
      <a:accent4>
        <a:srgbClr val="2D763A"/>
      </a:accent4>
      <a:accent5>
        <a:srgbClr val="C9DB2B"/>
      </a:accent5>
      <a:accent6>
        <a:srgbClr val="5A3996"/>
      </a:accent6>
      <a:hlink>
        <a:srgbClr val="00AEEF"/>
      </a:hlink>
      <a:folHlink>
        <a:srgbClr val="7F7F7F"/>
      </a:folHlink>
    </a:clrScheme>
    <a:fontScheme name="Cisco Sans">
      <a:majorFont>
        <a:latin typeface="CiscoSans"/>
        <a:ea typeface=""/>
        <a:cs typeface=""/>
      </a:majorFont>
      <a:minorFont>
        <a:latin typeface="CiscoSa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Cisco_capital_V1_WHITE.7</Template>
  <TotalTime>164</TotalTime>
  <Words>437</Words>
  <Application>Microsoft Office PowerPoint</Application>
  <PresentationFormat>On-screen Show (4:3)</PresentationFormat>
  <Paragraphs>120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Cisco_capital_V1_WHITE.7</vt:lpstr>
      <vt:lpstr>PowerPoint Presentation</vt:lpstr>
      <vt:lpstr>Программа </vt:lpstr>
      <vt:lpstr>Преимущества финансирования</vt:lpstr>
      <vt:lpstr>Преимущества финансирования для заказчика:</vt:lpstr>
      <vt:lpstr>Дайте импульс Вашему бизнесу - с финансированием easylease</vt:lpstr>
      <vt:lpstr>Что предлагает программа easylease вашему бизнесу?</vt:lpstr>
      <vt:lpstr>Параметры программы easylease</vt:lpstr>
      <vt:lpstr>Как начать работу с нами?</vt:lpstr>
      <vt:lpstr>Два шага к началу реализации </vt:lpstr>
      <vt:lpstr>Первоначальная информация о Заказчике</vt:lpstr>
      <vt:lpstr>Документооборот программы еasyleasе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Charlie2012</dc:creator>
  <cp:lastModifiedBy>Alpa Panchal (alpmehta)</cp:lastModifiedBy>
  <cp:revision>17</cp:revision>
  <cp:lastPrinted>2014-09-19T11:43:02Z</cp:lastPrinted>
  <dcterms:created xsi:type="dcterms:W3CDTF">2013-10-16T08:50:50Z</dcterms:created>
  <dcterms:modified xsi:type="dcterms:W3CDTF">2015-06-22T15:27:00Z</dcterms:modified>
</cp:coreProperties>
</file>