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58" r:id="rId4"/>
    <p:sldId id="288" r:id="rId5"/>
    <p:sldId id="289" r:id="rId6"/>
    <p:sldId id="262" r:id="rId7"/>
    <p:sldId id="290" r:id="rId8"/>
    <p:sldId id="292" r:id="rId9"/>
    <p:sldId id="283" r:id="rId10"/>
    <p:sldId id="286" r:id="rId11"/>
    <p:sldId id="294" r:id="rId12"/>
    <p:sldId id="269" r:id="rId13"/>
    <p:sldId id="29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5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pos="5532">
          <p15:clr>
            <a:srgbClr val="A4A3A4"/>
          </p15:clr>
        </p15:guide>
        <p15:guide id="4" pos="2880">
          <p15:clr>
            <a:srgbClr val="A4A3A4"/>
          </p15:clr>
        </p15:guide>
        <p15:guide id="5" pos="159">
          <p15:clr>
            <a:srgbClr val="A4A3A4"/>
          </p15:clr>
        </p15:guide>
        <p15:guide id="6" pos="3515">
          <p15:clr>
            <a:srgbClr val="A4A3A4"/>
          </p15:clr>
        </p15:guide>
        <p15:guide id="7" orient="horz" pos="622">
          <p15:clr>
            <a:srgbClr val="A4A3A4"/>
          </p15:clr>
        </p15:guide>
        <p15:guide id="8" pos="392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pa Mehta (alpmehta)" initials="AM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D6"/>
    <a:srgbClr val="214195"/>
    <a:srgbClr val="4D4D4F"/>
    <a:srgbClr val="2D763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4" autoAdjust="0"/>
    <p:restoredTop sz="95054" autoAdjust="0"/>
  </p:normalViewPr>
  <p:slideViewPr>
    <p:cSldViewPr showGuides="1">
      <p:cViewPr>
        <p:scale>
          <a:sx n="100" d="100"/>
          <a:sy n="100" d="100"/>
        </p:scale>
        <p:origin x="-984" y="-360"/>
      </p:cViewPr>
      <p:guideLst>
        <p:guide orient="horz" pos="985"/>
        <p:guide orient="horz"/>
        <p:guide orient="horz" pos="622"/>
        <p:guide pos="5532"/>
        <p:guide pos="2880"/>
        <p:guide pos="159"/>
        <p:guide pos="3515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58"/>
    </p:cViewPr>
  </p:sorterViewPr>
  <p:notesViewPr>
    <p:cSldViewPr showGuides="1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AC1A6-A7C5-4F3E-9E36-7AA9F434C0AD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E8EAF-4900-4484-A196-BCA7231B1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3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3ACF-FC53-4996-B529-03CD582FB42F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F172-38E9-4B0D-B1D9-9EFC69F7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27243" indent="-3747009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1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3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27243" indent="-3747009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1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When using financing your customers can take</a:t>
            </a:r>
            <a:r>
              <a:rPr lang="en-US" sz="900" baseline="0" dirty="0" smtClean="0">
                <a:ea typeface="ＭＳ Ｐゴシック" pitchFamily="34" charset="-128"/>
              </a:rPr>
              <a:t> </a:t>
            </a:r>
            <a:r>
              <a:rPr lang="en-US" sz="900" dirty="0" smtClean="0">
                <a:ea typeface="ＭＳ Ｐゴシック" pitchFamily="34" charset="-128"/>
              </a:rPr>
              <a:t>a more strategic acquisition path for their Cisco solutions and</a:t>
            </a:r>
            <a:r>
              <a:rPr lang="en-US" sz="900" baseline="0" dirty="0" smtClean="0">
                <a:ea typeface="ＭＳ Ｐゴシック" pitchFamily="34" charset="-128"/>
              </a:rPr>
              <a:t> achieve </a:t>
            </a:r>
            <a:r>
              <a:rPr lang="en-US" sz="900" dirty="0" smtClean="0">
                <a:ea typeface="ＭＳ Ｐゴシック" pitchFamily="34" charset="-128"/>
              </a:rPr>
              <a:t>the following business benefits: 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Conserve capital and credit lines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Ensure a lower total cost of ownership with competitive rates and residuals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err="1" smtClean="0">
                <a:ea typeface="ＭＳ Ｐゴシック" pitchFamily="34" charset="-128"/>
              </a:rPr>
              <a:t>Utilise</a:t>
            </a:r>
            <a:r>
              <a:rPr lang="en-US" sz="900" dirty="0" smtClean="0">
                <a:ea typeface="ＭＳ Ｐゴシック" pitchFamily="34" charset="-128"/>
              </a:rPr>
              <a:t> financing structures and terms allow access to futures budgets while using them more effectively 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Better balance their cash flow associated with project costs with the projected returns, thereby accelerating  ROI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Finance the total business solution (Cisco equipment, software, services, partner services, and complementary third</a:t>
            </a:r>
            <a:r>
              <a:rPr lang="en-US" sz="900" baseline="0" dirty="0" smtClean="0">
                <a:ea typeface="ＭＳ Ｐゴシック" pitchFamily="34" charset="-128"/>
              </a:rPr>
              <a:t> </a:t>
            </a:r>
            <a:r>
              <a:rPr lang="en-US" sz="900" dirty="0" smtClean="0">
                <a:ea typeface="ＭＳ Ｐゴシック" pitchFamily="34" charset="-128"/>
              </a:rPr>
              <a:t>party equipment)</a:t>
            </a:r>
          </a:p>
          <a:p>
            <a:pPr eaLnBrk="1" hangingPunct="1">
              <a:spcBef>
                <a:spcPct val="0"/>
              </a:spcBef>
            </a:pP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Financing also allows customers to refresh more often – which is a huge benefit for the partner as well.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Financed equipment is typically replaced in ½ the time.  In place life for financed equipment is 37 months verses 69 when acquired by cash. (Yankee Group study)</a:t>
            </a:r>
          </a:p>
          <a:p>
            <a:pPr eaLnBrk="1" hangingPunct="1">
              <a:spcBef>
                <a:spcPct val="0"/>
              </a:spcBef>
            </a:pPr>
            <a:endParaRPr lang="en-US" sz="9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3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3367087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002933"/>
            <a:ext cx="7590967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0446" y="4066877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9868" y="4319541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7" y="4627479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70" y="3675255"/>
            <a:ext cx="4063019" cy="2990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04841" indent="0">
              <a:buNone/>
              <a:defRPr/>
            </a:lvl2pPr>
            <a:lvl3pPr marL="427491" indent="0">
              <a:buNone/>
              <a:defRPr/>
            </a:lvl3pPr>
            <a:lvl4pPr marL="516800" indent="0">
              <a:buNone/>
              <a:defRPr/>
            </a:lvl4pPr>
            <a:lvl5pPr marL="6013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7"/>
          <p:cNvGrpSpPr/>
          <p:nvPr userDrawn="1"/>
        </p:nvGrpSpPr>
        <p:grpSpPr>
          <a:xfrm>
            <a:off x="1225409" y="347638"/>
            <a:ext cx="713528" cy="380302"/>
            <a:chOff x="609606" y="528528"/>
            <a:chExt cx="1444732" cy="763787"/>
          </a:xfrm>
          <a:solidFill>
            <a:schemeClr val="bg2"/>
          </a:solidFill>
        </p:grpSpPr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2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arlie2012\Desktop\34081_easylease 0% Financing AAG - Partner_B_v6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02947" y="201701"/>
            <a:ext cx="6749004" cy="4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887"/>
            <a:ext cx="9148980" cy="5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9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6858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7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4" y="75438"/>
            <a:ext cx="2668457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75438"/>
            <a:ext cx="2599859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75438"/>
            <a:ext cx="2634158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4" y="1201574"/>
            <a:ext cx="2668457" cy="3336008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03225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69913" indent="-16668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2" y="1183948"/>
            <a:ext cx="2634158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60000" indent="-2160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30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399" y="1201574"/>
            <a:ext cx="2599859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44488" indent="-176213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143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6873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855663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7657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742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06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0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3225" indent="-403225" algn="l">
              <a:lnSpc>
                <a:spcPct val="90000"/>
              </a:lnSpc>
              <a:defRPr lang="en-US" sz="6000" i="1" dirty="0"/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4013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9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lid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0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3225" indent="-403225" algn="l">
              <a:lnSpc>
                <a:spcPct val="90000"/>
              </a:lnSpc>
              <a:defRPr sz="6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940710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lang="en-US" sz="23900" i="1" dirty="0"/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lang="en-US" sz="4400" dirty="0"/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5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580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765" y="1439056"/>
            <a:ext cx="4117446" cy="2265389"/>
          </a:xfrm>
        </p:spPr>
        <p:txBody>
          <a:bodyPr vert="horz" lIns="61730" tIns="34295" rIns="61730" bIns="34295" rtlCol="0" anchor="ctr" anchorCtr="0">
            <a:noAutofit/>
          </a:bodyPr>
          <a:lstStyle>
            <a:lvl1pPr marL="0" indent="0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dirty="0"/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95344" cy="38404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7504" y="4656753"/>
            <a:ext cx="8856984" cy="268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7504" y="4656753"/>
            <a:ext cx="8856984" cy="268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7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489" y="3209545"/>
            <a:ext cx="4684867" cy="288131"/>
          </a:xfrm>
          <a:prstGeom prst="rect">
            <a:avLst/>
          </a:prstGeom>
        </p:spPr>
        <p:txBody>
          <a:bodyPr vert="horz" lIns="68589" tIns="34295" rIns="68589" bIns="34295" rtlCol="0">
            <a:noAutofit/>
          </a:bodyPr>
          <a:lstStyle>
            <a:lvl1pPr mar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799" y="2462022"/>
            <a:ext cx="4712557" cy="766763"/>
          </a:xfrm>
        </p:spPr>
        <p:txBody>
          <a:bodyPr vert="horz" lIns="61730" tIns="34295" rIns="61730" bIns="34295" rtlCol="0" anchor="b" anchorCtr="0">
            <a:noAutofit/>
          </a:bodyPr>
          <a:lstStyle>
            <a:lvl1pPr marL="0" indent="0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dirty="0"/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438275"/>
            <a:ext cx="2676525" cy="2166938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31329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888" y="1187450"/>
            <a:ext cx="8450262" cy="3043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19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29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32053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0"/>
            <a:ext cx="8450262" cy="3043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3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08" y="1169322"/>
            <a:ext cx="4016375" cy="3219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8465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7316" y="1169322"/>
            <a:ext cx="4015167" cy="322126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33363"/>
            <a:ext cx="32877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271714"/>
            <a:ext cx="2523161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14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14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14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262745"/>
            <a:ext cx="1838730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6706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9" tIns="34295" rIns="68589" bIns="34295" rtlCol="0" anchor="ctr" anchorCtr="0">
            <a:normAutofit/>
          </a:bodyPr>
          <a:lstStyle>
            <a:lvl1pPr marL="0" indent="0" algn="ctr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8092" y="2571750"/>
            <a:ext cx="7009298" cy="1066446"/>
          </a:xfrm>
        </p:spPr>
        <p:txBody>
          <a:bodyPr anchor="t">
            <a:noAutofit/>
          </a:bodyPr>
          <a:lstStyle>
            <a:lvl1pPr marL="0" marR="0" indent="0" algn="l" defTabSz="6858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276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4870" y="546730"/>
            <a:ext cx="4349918" cy="813985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96578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48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08" y="240631"/>
            <a:ext cx="8447031" cy="44083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2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 screen video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2916766" y="582930"/>
            <a:ext cx="5899416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6" tIns="34294" rIns="68586" bIns="34294" rtlCol="0" anchor="ctr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39380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gu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78103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673205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9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3947935" y="4088804"/>
            <a:ext cx="1240920" cy="659747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4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26132" y="230001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black">
          <a:xfrm>
            <a:off x="6286242" y="2851173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black">
          <a:xfrm>
            <a:off x="6965595" y="284017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black">
          <a:xfrm>
            <a:off x="5798084" y="284017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black">
          <a:xfrm>
            <a:off x="7425276" y="284017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black">
          <a:xfrm>
            <a:off x="6553370" y="284017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black">
          <a:xfrm>
            <a:off x="5566208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black">
          <a:xfrm>
            <a:off x="5874017" y="207275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black">
          <a:xfrm>
            <a:off x="6176407" y="186339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black">
          <a:xfrm>
            <a:off x="6484216" y="207275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black">
          <a:xfrm>
            <a:off x="6785247" y="222501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black">
          <a:xfrm>
            <a:off x="7093059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black">
          <a:xfrm>
            <a:off x="7400871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black">
          <a:xfrm>
            <a:off x="7703255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black">
          <a:xfrm>
            <a:off x="8011067" y="222501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76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117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498" y="1200150"/>
            <a:ext cx="8659976" cy="3394075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3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36577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102" y="1229803"/>
            <a:ext cx="3623212" cy="33063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310763"/>
            <a:ext cx="3236976" cy="1830001"/>
          </a:xfrm>
          <a:prstGeom prst="rect">
            <a:avLst/>
          </a:prstGeom>
        </p:spPr>
        <p:txBody>
          <a:bodyPr>
            <a:noAutofit/>
          </a:bodyPr>
          <a:lstStyle>
            <a:lvl1pPr marL="85733" indent="-85733" algn="l" defTabSz="685862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dirty="0" smtClean="0">
                <a:solidFill>
                  <a:srgbClr val="0397D6"/>
                </a:solidFill>
              </a:defRPr>
            </a:lvl1pPr>
            <a:lvl2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9797" y="3552444"/>
            <a:ext cx="3326071" cy="25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1" y="302419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5613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1179996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887"/>
            <a:ext cx="9148980" cy="5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23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260619" y="341158"/>
            <a:ext cx="8659368" cy="731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662392" y="4742895"/>
            <a:ext cx="218977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chemeClr val="bg1">
                  <a:lumMod val="50000"/>
                </a:schemeClr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chemeClr val="bg1">
                  <a:lumMod val="50000"/>
                </a:schemeClr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2" r:id="rId2"/>
    <p:sldLayoutId id="2147483684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733" r:id="rId10"/>
    <p:sldLayoutId id="2147483693" r:id="rId11"/>
    <p:sldLayoutId id="2147483695" r:id="rId12"/>
    <p:sldLayoutId id="2147483696" r:id="rId13"/>
    <p:sldLayoutId id="2147483698" r:id="rId14"/>
    <p:sldLayoutId id="2147483699" r:id="rId15"/>
    <p:sldLayoutId id="2147483702" r:id="rId16"/>
    <p:sldLayoutId id="2147483704" r:id="rId17"/>
    <p:sldLayoutId id="2147483706" r:id="rId18"/>
    <p:sldLayoutId id="2147483707" r:id="rId19"/>
    <p:sldLayoutId id="2147483708" r:id="rId20"/>
    <p:sldLayoutId id="2147483710" r:id="rId21"/>
    <p:sldLayoutId id="2147483712" r:id="rId22"/>
    <p:sldLayoutId id="2147483714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3" r:id="rId29"/>
    <p:sldLayoutId id="2147483725" r:id="rId30"/>
    <p:sldLayoutId id="2147483726" r:id="rId31"/>
    <p:sldLayoutId id="2147483727" r:id="rId32"/>
    <p:sldLayoutId id="2147483728" r:id="rId33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lang="en-US" sz="25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171473" indent="-171473" algn="l" defTabSz="685891" rtl="0" eaLnBrk="1" latinLnBrk="0" hangingPunct="1">
        <a:lnSpc>
          <a:spcPct val="95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360000" indent="-216000" algn="l" defTabSz="685891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432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504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576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864000" indent="-171473" algn="l" defTabSz="685891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171450" algn="l" defTabSz="685891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620" indent="0" algn="l" defTabSz="685891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isco.com/web/ciscocapital/partners/emea/financeoffers/easylease_lowrate.html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002933"/>
            <a:ext cx="7590967" cy="6447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1393" y="4066877"/>
            <a:ext cx="8112126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1393" y="4319541"/>
            <a:ext cx="8112650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1393" y="4627479"/>
            <a:ext cx="8112650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1393" y="3675255"/>
            <a:ext cx="4063019" cy="29900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5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456" y="1059582"/>
            <a:ext cx="8582751" cy="3266034"/>
          </a:xfrm>
        </p:spPr>
        <p:txBody>
          <a:bodyPr/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dedicated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team: Available to help you understand the financing process and how to embed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your offering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excellence: A simple, straightforward process with fast credit decisions and online tools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finance options: Flexibility to choose either 12 months at 0% interest or 36 months at 6% interest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resources: Ready to help you position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Low Rate Financing in your customer discussions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materials: To help you quickly start generating opportunities and leads that are easier to convert with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Low Rate Financing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Making it </a:t>
            </a:r>
            <a:r>
              <a:rPr lang="en-GB" smtClean="0">
                <a:latin typeface="CiscoSans" panose="020B0503020201020303" pitchFamily="34" charset="0"/>
              </a:rPr>
              <a:t>easy</a:t>
            </a:r>
            <a:r>
              <a:rPr lang="en-GB" smtClean="0"/>
              <a:t> to do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22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to calculate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lease monthly payments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0989" y="1104695"/>
            <a:ext cx="3467155" cy="864096"/>
            <a:chOff x="381257" y="1635646"/>
            <a:chExt cx="4623039" cy="864096"/>
          </a:xfrm>
        </p:grpSpPr>
        <p:sp>
          <p:nvSpPr>
            <p:cNvPr id="5" name="Rounded Rectangle 4"/>
            <p:cNvSpPr/>
            <p:nvPr/>
          </p:nvSpPr>
          <p:spPr>
            <a:xfrm>
              <a:off x="381257" y="1635646"/>
              <a:ext cx="3614803" cy="864096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612000" rtlCol="0" anchor="ctr"/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example:</a:t>
              </a:r>
            </a:p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cost of solution</a:t>
              </a: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7824" y="1635646"/>
              <a:ext cx="2016472" cy="86409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R200,000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5535" y="2256823"/>
            <a:ext cx="2663383" cy="8640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34374" y="2256823"/>
            <a:ext cx="1905578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0% interest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4" y="3300947"/>
            <a:ext cx="2663381" cy="8640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Cost/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67743" y="3300947"/>
            <a:ext cx="1864436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R16,667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32039" y="2256823"/>
            <a:ext cx="2663383" cy="864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 months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70878" y="2256823"/>
            <a:ext cx="1905578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6% interest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32038" y="3300947"/>
            <a:ext cx="2663381" cy="864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Cost/ R1,000 x R30.27*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04247" y="3300947"/>
            <a:ext cx="1864436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R6,054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15966"/>
            <a:ext cx="8602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025C84"/>
                </a:solidFill>
              </a:rPr>
              <a:t>*Lease rate factor is the payment calculation, so for each R1,000 your customer pays </a:t>
            </a:r>
            <a:r>
              <a:rPr lang="en-GB" sz="1100" i="1" dirty="0" smtClean="0">
                <a:solidFill>
                  <a:srgbClr val="025C84"/>
                </a:solidFill>
              </a:rPr>
              <a:t>R30.27 </a:t>
            </a:r>
            <a:r>
              <a:rPr lang="en-GB" sz="1100" i="1" dirty="0">
                <a:solidFill>
                  <a:srgbClr val="025C84"/>
                </a:solidFill>
              </a:rPr>
              <a:t>per month rental</a:t>
            </a:r>
          </a:p>
        </p:txBody>
      </p:sp>
    </p:spTree>
    <p:extLst>
      <p:ext uri="{BB962C8B-B14F-4D97-AF65-F5344CB8AC3E}">
        <p14:creationId xmlns:p14="http://schemas.microsoft.com/office/powerpoint/2010/main" val="220551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34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started is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413" y="1203598"/>
            <a:ext cx="6551835" cy="936104"/>
            <a:chOff x="395288" y="2456339"/>
            <a:chExt cx="5832475" cy="936104"/>
          </a:xfrm>
        </p:grpSpPr>
        <p:sp>
          <p:nvSpPr>
            <p:cNvPr id="25" name="Rounded Rectangle 24"/>
            <p:cNvSpPr/>
            <p:nvPr/>
          </p:nvSpPr>
          <p:spPr>
            <a:xfrm>
              <a:off x="395288" y="2456339"/>
              <a:ext cx="5832475" cy="936104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360000" rtlCol="0" anchor="ctr"/>
            <a:lstStyle/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Download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overview to understand the </a:t>
              </a: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  <a:endPara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237" y="2462726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GB" sz="5400" b="1" dirty="0" smtClean="0">
                  <a:solidFill>
                    <a:srgbClr val="025C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5400" b="1" dirty="0">
                <a:solidFill>
                  <a:srgbClr val="025C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2413" y="2283718"/>
            <a:ext cx="6551835" cy="936104"/>
            <a:chOff x="395288" y="3579862"/>
            <a:chExt cx="5832475" cy="936104"/>
          </a:xfrm>
        </p:grpSpPr>
        <p:sp>
          <p:nvSpPr>
            <p:cNvPr id="27" name="Rounded Rectangle 26"/>
            <p:cNvSpPr/>
            <p:nvPr/>
          </p:nvSpPr>
          <p:spPr>
            <a:xfrm>
              <a:off x="395288" y="3579862"/>
              <a:ext cx="5832475" cy="936104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360000" rtlCol="0" anchor="ctr"/>
            <a:lstStyle/>
            <a:p>
              <a:pPr>
                <a:spcBef>
                  <a:spcPts val="1800"/>
                </a:spcBef>
              </a:pP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 to me about how you can start 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</a:t>
              </a:r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</a:t>
              </a: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your proposals</a:t>
              </a:r>
              <a:endPara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8237" y="3586249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GB" sz="5400" b="1" dirty="0" smtClean="0">
                  <a:solidFill>
                    <a:srgbClr val="025C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5400" b="1" dirty="0">
                <a:solidFill>
                  <a:srgbClr val="025C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2413" y="3363838"/>
            <a:ext cx="6551835" cy="936104"/>
            <a:chOff x="395288" y="3579862"/>
            <a:chExt cx="5832475" cy="936104"/>
          </a:xfrm>
        </p:grpSpPr>
        <p:sp>
          <p:nvSpPr>
            <p:cNvPr id="12" name="Rounded Rectangle 11"/>
            <p:cNvSpPr/>
            <p:nvPr/>
          </p:nvSpPr>
          <p:spPr>
            <a:xfrm>
              <a:off x="395288" y="3579862"/>
              <a:ext cx="5832475" cy="936104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360000" rtlCol="0" anchor="ctr"/>
            <a:lstStyle/>
            <a:p>
              <a:pPr>
                <a:spcBef>
                  <a:spcPts val="1800"/>
                </a:spcBef>
              </a:pP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 the team: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Cisco_easylease_partner_South_Africa@external.com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237" y="3586249"/>
              <a:ext cx="569387" cy="923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GB" sz="5400" b="1" dirty="0" smtClean="0">
                  <a:solidFill>
                    <a:srgbClr val="025C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5400" b="1" dirty="0">
                <a:solidFill>
                  <a:srgbClr val="025C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035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4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5288" y="3648864"/>
            <a:ext cx="6480720" cy="867103"/>
            <a:chOff x="243637" y="3648864"/>
            <a:chExt cx="6480720" cy="867103"/>
          </a:xfrm>
        </p:grpSpPr>
        <p:sp>
          <p:nvSpPr>
            <p:cNvPr id="41" name="Rounded Rectangle 40"/>
            <p:cNvSpPr/>
            <p:nvPr/>
          </p:nvSpPr>
          <p:spPr>
            <a:xfrm>
              <a:off x="243637" y="3648864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Q&amp;A</a:t>
              </a: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074" y="3648864"/>
              <a:ext cx="867102" cy="8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3563888" y="2906430"/>
            <a:ext cx="6480720" cy="867103"/>
            <a:chOff x="3563888" y="2906430"/>
            <a:chExt cx="6480720" cy="867103"/>
          </a:xfrm>
        </p:grpSpPr>
        <p:sp>
          <p:nvSpPr>
            <p:cNvPr id="30" name="Rounded Rectangle 29"/>
            <p:cNvSpPr/>
            <p:nvPr/>
          </p:nvSpPr>
          <p:spPr>
            <a:xfrm>
              <a:off x="3563888" y="2906430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get </a:t>
              </a:r>
              <a:r>
                <a:rPr lang="en-GB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started?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3042" y="2994916"/>
              <a:ext cx="690130" cy="69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43608" y="1868549"/>
            <a:ext cx="6480720" cy="1098920"/>
            <a:chOff x="1043608" y="1868549"/>
            <a:chExt cx="6480720" cy="1098920"/>
          </a:xfrm>
        </p:grpSpPr>
        <p:sp>
          <p:nvSpPr>
            <p:cNvPr id="25" name="Rounded Rectangle 24"/>
            <p:cNvSpPr/>
            <p:nvPr/>
          </p:nvSpPr>
          <p:spPr>
            <a:xfrm>
              <a:off x="1043608" y="1868549"/>
              <a:ext cx="6480720" cy="109892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72000" rIns="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Boost sales with </a:t>
              </a:r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</a:t>
              </a:r>
              <a:r>
                <a:rPr lang="en-GB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Rate Financing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  <a:tabLst>
                  <a:tab pos="444500" algn="l"/>
                </a:tabLst>
              </a:pP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</a:t>
              </a:r>
              <a:r>
                <a:rPr lang="en-GB" sz="14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</a:t>
              </a:r>
              <a:r>
                <a:rPr lang="en-GB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   |    How to calculate a payment?</a:t>
              </a:r>
              <a:endPara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9176" y="1916384"/>
              <a:ext cx="1003250" cy="10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203848" y="1001044"/>
            <a:ext cx="6480720" cy="867103"/>
            <a:chOff x="3203848" y="1001044"/>
            <a:chExt cx="6480720" cy="867103"/>
          </a:xfrm>
        </p:grpSpPr>
        <p:sp>
          <p:nvSpPr>
            <p:cNvPr id="18" name="Rounded Rectangle 17"/>
            <p:cNvSpPr/>
            <p:nvPr/>
          </p:nvSpPr>
          <p:spPr>
            <a:xfrm>
              <a:off x="3203848" y="1001044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power of financing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0542" y="1060212"/>
              <a:ext cx="731216" cy="748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23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 of financing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43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How financing can help you sell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79438" y="1200984"/>
            <a:ext cx="3816000" cy="905351"/>
            <a:chOff x="579438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579438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deal </a:t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growth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79438" y="2440803"/>
            <a:ext cx="3816000" cy="905351"/>
            <a:chOff x="579438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79438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selling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79438" y="3681655"/>
            <a:ext cx="3816000" cy="905351"/>
            <a:chOff x="579438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79438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</a:t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80743" y="1200984"/>
            <a:ext cx="3816000" cy="905351"/>
            <a:chOff x="4580743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0743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80743" y="2440803"/>
            <a:ext cx="3816000" cy="905351"/>
            <a:chOff x="4580743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utoShape 2"/>
            <p:cNvSpPr>
              <a:spLocks noChangeArrowheads="1"/>
            </p:cNvSpPr>
            <p:nvPr/>
          </p:nvSpPr>
          <p:spPr bwMode="auto">
            <a:xfrm>
              <a:off x="4580743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altLang="zh-TW" dirty="0" smtClean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Expand</a:t>
              </a: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/>
              </a:r>
              <a:b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</a:b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customer</a:t>
              </a:r>
              <a:b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</a:b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conversations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80743" y="3681655"/>
            <a:ext cx="3816000" cy="905351"/>
            <a:chOff x="4580743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580743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altLang="zh-CN" dirty="0" smtClean="0">
                  <a:solidFill>
                    <a:schemeClr val="bg2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Increase</a:t>
              </a:r>
              <a:r>
                <a:rPr lang="en-US" altLang="zh-CN" dirty="0">
                  <a:solidFill>
                    <a:schemeClr val="bg2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/>
              </a:r>
              <a:br>
                <a:rPr lang="en-US" altLang="zh-CN" dirty="0">
                  <a:solidFill>
                    <a:schemeClr val="bg2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</a:br>
              <a:r>
                <a:rPr lang="en-US" altLang="zh-CN" dirty="0">
                  <a:solidFill>
                    <a:schemeClr val="bg2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cash flow &amp; profitability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800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How financing can help your customers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79438" y="1200984"/>
            <a:ext cx="3816000" cy="905351"/>
            <a:chOff x="579438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579438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Conserve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79438" y="2440803"/>
            <a:ext cx="3816000" cy="905351"/>
            <a:chOff x="579438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79438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Preserve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79438" y="3681655"/>
            <a:ext cx="3816000" cy="905351"/>
            <a:chOff x="579438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79438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</a:t>
              </a: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flow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80743" y="1200984"/>
            <a:ext cx="3816000" cy="905351"/>
            <a:chOff x="4580743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0743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solution, </a:t>
              </a:r>
              <a:b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payment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80743" y="2440803"/>
            <a:ext cx="3816000" cy="905351"/>
            <a:chOff x="4580743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utoShape 2"/>
            <p:cNvSpPr>
              <a:spLocks noChangeArrowheads="1"/>
            </p:cNvSpPr>
            <p:nvPr/>
          </p:nvSpPr>
          <p:spPr bwMode="auto">
            <a:xfrm>
              <a:off x="4580743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altLang="zh-TW" dirty="0" smtClean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Avoid </a:t>
              </a: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/>
              </a:r>
              <a:b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</a:b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technology obsolescence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80743" y="3681655"/>
            <a:ext cx="3816000" cy="905351"/>
            <a:chOff x="4580743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580743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en-US" altLang="zh-TW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their equipment </a:t>
              </a:r>
              <a:r>
                <a:rPr lang="en-US" altLang="zh-TW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lifecycle</a:t>
              </a:r>
              <a:endParaRPr lang="zh-CN" alt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34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Boost your sales with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lease Low Rate Financing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5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>
                <a:latin typeface="CiscoSans" panose="020B0503020201020303" pitchFamily="34" charset="0"/>
              </a:rPr>
              <a:t>easy</a:t>
            </a:r>
            <a:r>
              <a:rPr lang="en-US" dirty="0" err="1" smtClean="0"/>
              <a:t>lease</a:t>
            </a:r>
            <a:r>
              <a:rPr lang="en-US" dirty="0" smtClean="0"/>
              <a:t> Low Rate Financing?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06770"/>
              </p:ext>
            </p:extLst>
          </p:nvPr>
        </p:nvGraphicFramePr>
        <p:xfrm>
          <a:off x="323528" y="1059582"/>
          <a:ext cx="8410575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24262"/>
                <a:gridCol w="6586313"/>
              </a:tblGrid>
              <a:tr h="1419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Lease agreement duration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choice of either: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12 months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at 0% Financing 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36 months at 6% Financing (lease rate factor* is R30.27 per R1,000)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19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Minimum solution size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R120,000 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239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Maximum solution size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R3,000,000 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15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Minimum spend on Cisco equipment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This must equal 70% of the total purchase price (including hardware, software and services). Hardware must equal 80% of amount your customer spends on Cisco products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304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Offer end date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All orders must be processed before close of business on 31July 2016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3045">
                <a:tc rowSpan="4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Terms and conditions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Customer can choose to purchase equipment at end of lease term for a minimal fee; Local terms and conditions apply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6354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Only available in South </a:t>
                      </a:r>
                      <a:r>
                        <a:rPr lang="en-GB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Africa through a finance partner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239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Financing subject to finance partner final credit approval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1938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Subject to execution of finance partner’s local lease documentation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515966"/>
            <a:ext cx="8602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025C84"/>
                </a:solidFill>
              </a:rPr>
              <a:t>*Lease rate factor is the payment calculation, so for each R1,000 your customer pays </a:t>
            </a:r>
            <a:r>
              <a:rPr lang="en-GB" sz="1100" i="1" dirty="0" smtClean="0">
                <a:solidFill>
                  <a:srgbClr val="025C84"/>
                </a:solidFill>
              </a:rPr>
              <a:t>R30.27 </a:t>
            </a:r>
            <a:r>
              <a:rPr lang="en-GB" sz="1100" i="1" dirty="0">
                <a:solidFill>
                  <a:srgbClr val="025C84"/>
                </a:solidFill>
              </a:rPr>
              <a:t>per month rental</a:t>
            </a:r>
          </a:p>
        </p:txBody>
      </p:sp>
    </p:spTree>
    <p:extLst>
      <p:ext uri="{BB962C8B-B14F-4D97-AF65-F5344CB8AC3E}">
        <p14:creationId xmlns:p14="http://schemas.microsoft.com/office/powerpoint/2010/main" val="3202182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456" y="987574"/>
            <a:ext cx="8582751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low rate financing* for Cisco technology your customers can: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Customer benefits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348" y="4454991"/>
            <a:ext cx="86317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GB" sz="1100" i="1" dirty="0">
                <a:solidFill>
                  <a:srgbClr val="025C84"/>
                </a:solidFill>
              </a:rPr>
              <a:t>*Participating country’s terms and conditions apply. Finance partner credit approval required.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3264" y="1714588"/>
            <a:ext cx="6435243" cy="757990"/>
            <a:chOff x="1353264" y="1538768"/>
            <a:chExt cx="6435243" cy="75799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353264" y="153876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pPr marL="285750" indent="-285750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Accelerate technology adoption</a:t>
              </a:r>
            </a:p>
          </p:txBody>
        </p:sp>
        <p:pic>
          <p:nvPicPr>
            <p:cNvPr id="8" name="Picture 3" descr="C:\Users\Charlie2012\Desktop\cisco_cap_lozen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624868"/>
              <a:ext cx="1663552" cy="58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353264" y="2608168"/>
            <a:ext cx="6435243" cy="757990"/>
            <a:chOff x="1353264" y="2432348"/>
            <a:chExt cx="6435243" cy="75799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353264" y="243234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Lower overall costs and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pressures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3648" y="2518464"/>
              <a:ext cx="1663552" cy="58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353264" y="3501748"/>
            <a:ext cx="6435243" cy="757990"/>
            <a:chOff x="1353264" y="3325928"/>
            <a:chExt cx="6435243" cy="75799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353264" y="332592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Have the flexibility to align your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technology with business planning</a:t>
              </a: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3648" y="3412044"/>
              <a:ext cx="1663552" cy="58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931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And for you?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827584" y="1058863"/>
            <a:ext cx="5041900" cy="3267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sales just got easier…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offering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deal size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discount levels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long term relationships with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new business more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</a:p>
        </p:txBody>
      </p:sp>
    </p:spTree>
    <p:extLst>
      <p:ext uri="{BB962C8B-B14F-4D97-AF65-F5344CB8AC3E}">
        <p14:creationId xmlns:p14="http://schemas.microsoft.com/office/powerpoint/2010/main" val="153620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Cool_Template_Version_0.15Jan14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Cisco_capital_V1_WHITE.7</Template>
  <TotalTime>1647</TotalTime>
  <Words>637</Words>
  <Application>Microsoft Office PowerPoint</Application>
  <PresentationFormat>On-screen Show (16:9)</PresentationFormat>
  <Paragraphs>98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16x9_Cool_Template_Version_0.15Jan14</vt:lpstr>
      <vt:lpstr>PowerPoint Presentation</vt:lpstr>
      <vt:lpstr>Contents</vt:lpstr>
      <vt:lpstr>Understand the power of financing</vt:lpstr>
      <vt:lpstr>How financing can help you sell</vt:lpstr>
      <vt:lpstr>How financing can help your customers</vt:lpstr>
      <vt:lpstr>Boost your sales with easylease Low Rate Financing</vt:lpstr>
      <vt:lpstr>What is easylease Low Rate Financing?</vt:lpstr>
      <vt:lpstr>Customer benefits</vt:lpstr>
      <vt:lpstr>And for you? </vt:lpstr>
      <vt:lpstr>Making it easy to do business</vt:lpstr>
      <vt:lpstr>How to calculate easylease monthly payments</vt:lpstr>
      <vt:lpstr>Getting started</vt:lpstr>
      <vt:lpstr>Getting started is easy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 up to the power of financing</dc:title>
  <dc:creator>Charlie2012</dc:creator>
  <cp:lastModifiedBy>Alpa Panchal (alpmehta)</cp:lastModifiedBy>
  <cp:revision>118</cp:revision>
  <cp:lastPrinted>2014-05-13T15:02:33Z</cp:lastPrinted>
  <dcterms:created xsi:type="dcterms:W3CDTF">2013-10-16T09:14:48Z</dcterms:created>
  <dcterms:modified xsi:type="dcterms:W3CDTF">2015-05-29T13:05:12Z</dcterms:modified>
</cp:coreProperties>
</file>