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7" r:id="rId3"/>
    <p:sldId id="258" r:id="rId4"/>
    <p:sldId id="269" r:id="rId5"/>
    <p:sldId id="260" r:id="rId6"/>
    <p:sldId id="281" r:id="rId7"/>
    <p:sldId id="275" r:id="rId8"/>
    <p:sldId id="283" r:id="rId9"/>
    <p:sldId id="285" r:id="rId10"/>
    <p:sldId id="265" r:id="rId11"/>
    <p:sldId id="280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>
          <p15:clr>
            <a:srgbClr val="A4A3A4"/>
          </p15:clr>
        </p15:guide>
        <p15:guide id="3" pos="160">
          <p15:clr>
            <a:srgbClr val="A4A3A4"/>
          </p15:clr>
        </p15:guide>
        <p15:guide id="4" pos="5532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1620">
          <p15:clr>
            <a:srgbClr val="A4A3A4"/>
          </p15:clr>
        </p15:guide>
        <p15:guide id="7" orient="horz" pos="376" userDrawn="1">
          <p15:clr>
            <a:srgbClr val="A4A3A4"/>
          </p15:clr>
        </p15:guide>
        <p15:guide id="8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ie2012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C84"/>
    <a:srgbClr val="0397D6"/>
    <a:srgbClr val="4D4D4F"/>
    <a:srgbClr val="000000"/>
    <a:srgbClr val="2D763A"/>
    <a:srgbClr val="21419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4" autoAdjust="0"/>
    <p:restoredTop sz="94590" autoAdjust="0"/>
  </p:normalViewPr>
  <p:slideViewPr>
    <p:cSldViewPr showGuides="1">
      <p:cViewPr>
        <p:scale>
          <a:sx n="125" d="100"/>
          <a:sy n="125" d="100"/>
        </p:scale>
        <p:origin x="-318" y="-54"/>
      </p:cViewPr>
      <p:guideLst>
        <p:guide orient="horz" pos="2160"/>
        <p:guide orient="horz"/>
        <p:guide orient="horz" pos="1620"/>
        <p:guide orient="horz" pos="376"/>
        <p:guide pos="160"/>
        <p:guide pos="5532"/>
        <p:guide pos="2880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31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AC1A6-A7C5-4F3E-9E36-7AA9F434C0AD}" type="datetimeFigureOut">
              <a:rPr lang="en-GB" smtClean="0"/>
              <a:t>29/05/2015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E8EAF-4900-4484-A196-BCA7231B1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235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B3ACF-FC53-4996-B529-03CD582FB42F}" type="datetimeFigureOut">
              <a:rPr lang="en-GB" smtClean="0"/>
              <a:t>29/05/2015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EF172-38E9-4B0D-B1D9-9EFC69F7C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06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27243" indent="-37470096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1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2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EB13AE-B82B-4C90-B399-82F6CD57E1BD}" type="slidenum">
              <a:rPr lang="en-US" sz="1200">
                <a:latin typeface="Calibri" pitchFamily="34" charset="0"/>
              </a:rPr>
              <a:pPr eaLnBrk="1" hangingPunct="1"/>
              <a:t>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900" dirty="0" smtClean="0">
                <a:ea typeface="ＭＳ Ｐゴシック" pitchFamily="34" charset="-128"/>
              </a:rPr>
              <a:t>Financing</a:t>
            </a:r>
            <a:r>
              <a:rPr lang="en-US" sz="900" baseline="0" dirty="0" smtClean="0">
                <a:ea typeface="ＭＳ Ｐゴシック" pitchFamily="34" charset="-128"/>
              </a:rPr>
              <a:t> can allow o</a:t>
            </a:r>
            <a:r>
              <a:rPr lang="en-US" sz="900" dirty="0" smtClean="0">
                <a:ea typeface="ＭＳ Ｐゴシック" pitchFamily="34" charset="-128"/>
              </a:rPr>
              <a:t>ur customers to</a:t>
            </a:r>
            <a:r>
              <a:rPr lang="en-US" sz="900" baseline="0" dirty="0" smtClean="0">
                <a:ea typeface="ＭＳ Ｐゴシック" pitchFamily="34" charset="-128"/>
              </a:rPr>
              <a:t> </a:t>
            </a:r>
            <a:r>
              <a:rPr lang="en-US" sz="900" dirty="0" smtClean="0">
                <a:ea typeface="ＭＳ Ｐゴシック" pitchFamily="34" charset="-128"/>
              </a:rPr>
              <a:t>take a more strategic investment path for Cisco solutions and</a:t>
            </a:r>
            <a:r>
              <a:rPr lang="en-US" sz="900" baseline="0" dirty="0" smtClean="0">
                <a:ea typeface="ＭＳ Ｐゴシック" pitchFamily="34" charset="-128"/>
              </a:rPr>
              <a:t> gain </a:t>
            </a:r>
            <a:r>
              <a:rPr lang="en-US" sz="900" dirty="0" smtClean="0">
                <a:ea typeface="ＭＳ Ｐゴシック" pitchFamily="34" charset="-128"/>
              </a:rPr>
              <a:t>the following business benefits: </a:t>
            </a:r>
          </a:p>
          <a:p>
            <a:pPr eaLnBrk="1" hangingPunct="1">
              <a:spcBef>
                <a:spcPct val="0"/>
              </a:spcBef>
            </a:pPr>
            <a:r>
              <a:rPr lang="en-US" sz="900" dirty="0" smtClean="0">
                <a:ea typeface="ＭＳ Ｐゴシック" pitchFamily="34" charset="-128"/>
              </a:rPr>
              <a:t>Conserve capital and credit lines</a:t>
            </a:r>
          </a:p>
          <a:p>
            <a:pPr eaLnBrk="1" hangingPunct="1">
              <a:spcBef>
                <a:spcPct val="0"/>
              </a:spcBef>
            </a:pPr>
            <a:r>
              <a:rPr lang="en-US" sz="900" dirty="0" smtClean="0">
                <a:ea typeface="ＭＳ Ｐゴシック" pitchFamily="34" charset="-128"/>
              </a:rPr>
              <a:t>Ensure a lower total cost of ownership with competitive rates and residuals</a:t>
            </a:r>
          </a:p>
          <a:p>
            <a:pPr eaLnBrk="1" hangingPunct="1">
              <a:spcBef>
                <a:spcPct val="0"/>
              </a:spcBef>
            </a:pPr>
            <a:r>
              <a:rPr lang="en-US" sz="900" dirty="0" err="1" smtClean="0">
                <a:ea typeface="ＭＳ Ｐゴシック" pitchFamily="34" charset="-128"/>
              </a:rPr>
              <a:t>Utilise</a:t>
            </a:r>
            <a:r>
              <a:rPr lang="en-US" sz="900" dirty="0" smtClean="0">
                <a:ea typeface="ＭＳ Ｐゴシック" pitchFamily="34" charset="-128"/>
              </a:rPr>
              <a:t> financing structures and terms allow access to futures budgets while using them more effectively </a:t>
            </a:r>
          </a:p>
          <a:p>
            <a:pPr eaLnBrk="1" hangingPunct="1">
              <a:spcBef>
                <a:spcPct val="0"/>
              </a:spcBef>
            </a:pPr>
            <a:r>
              <a:rPr lang="en-US" sz="900" dirty="0" smtClean="0">
                <a:ea typeface="ＭＳ Ｐゴシック" pitchFamily="34" charset="-128"/>
              </a:rPr>
              <a:t>Better balance the cash flow associated with project costs with the projected returns, thereby accelerating  ROI</a:t>
            </a:r>
          </a:p>
          <a:p>
            <a:pPr eaLnBrk="1" hangingPunct="1">
              <a:spcBef>
                <a:spcPct val="0"/>
              </a:spcBef>
            </a:pPr>
            <a:r>
              <a:rPr lang="en-US" sz="900" dirty="0" smtClean="0">
                <a:ea typeface="ＭＳ Ｐゴシック" pitchFamily="34" charset="-128"/>
              </a:rPr>
              <a:t>Finance the total business solution (Cisco equipment, software, services, partner services, and complementary third party equipment)</a:t>
            </a:r>
          </a:p>
          <a:p>
            <a:pPr eaLnBrk="1" hangingPunct="1">
              <a:spcBef>
                <a:spcPct val="0"/>
              </a:spcBef>
            </a:pPr>
            <a:endParaRPr lang="en-US" sz="900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900" dirty="0" smtClean="0">
                <a:ea typeface="ＭＳ Ｐゴシック" pitchFamily="34" charset="-128"/>
              </a:rPr>
              <a:t>Financing lets</a:t>
            </a:r>
            <a:r>
              <a:rPr lang="en-US" sz="900" baseline="0" dirty="0" smtClean="0">
                <a:ea typeface="ＭＳ Ｐゴシック" pitchFamily="34" charset="-128"/>
              </a:rPr>
              <a:t> our </a:t>
            </a:r>
            <a:r>
              <a:rPr lang="en-US" sz="900" dirty="0" smtClean="0">
                <a:ea typeface="ＭＳ Ｐゴシック" pitchFamily="34" charset="-128"/>
              </a:rPr>
              <a:t>customers to keep their technology continually refreshed and aligned to their business priorities </a:t>
            </a:r>
          </a:p>
          <a:p>
            <a:pPr eaLnBrk="1" hangingPunct="1">
              <a:spcBef>
                <a:spcPct val="0"/>
              </a:spcBef>
            </a:pPr>
            <a:r>
              <a:rPr lang="en-US" sz="900" dirty="0" smtClean="0">
                <a:ea typeface="ＭＳ Ｐゴシック" pitchFamily="34" charset="-128"/>
              </a:rPr>
              <a:t>Financed equipment is typically replaced in ½ the time.  In place life for financed equipment is 37 months verses 69 when acquired by cash. (Yankee Group study)</a:t>
            </a:r>
          </a:p>
        </p:txBody>
      </p:sp>
    </p:spTree>
    <p:extLst>
      <p:ext uri="{BB962C8B-B14F-4D97-AF65-F5344CB8AC3E}">
        <p14:creationId xmlns:p14="http://schemas.microsoft.com/office/powerpoint/2010/main" val="135432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" y="-131"/>
            <a:ext cx="9146874" cy="3368145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51506" y="3438015"/>
            <a:ext cx="8352942" cy="64473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200" b="0" i="0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06" y="4271525"/>
            <a:ext cx="8112126" cy="28813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tx2"/>
                </a:solidFill>
                <a:latin typeface="+mn-lt"/>
                <a:cs typeface="CiscoSansTT ExtraLight" panose="020B0303020201020303" pitchFamily="34" charset="0"/>
              </a:defRPr>
            </a:lvl1pPr>
            <a:lvl2pPr marL="342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51506" y="4494215"/>
            <a:ext cx="8112650" cy="28813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tx2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51506" y="4751915"/>
            <a:ext cx="8112650" cy="28813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tx2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51506" y="3954848"/>
            <a:ext cx="4063019" cy="29900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04841" indent="0">
              <a:buNone/>
              <a:defRPr/>
            </a:lvl2pPr>
            <a:lvl3pPr marL="427491" indent="0">
              <a:buNone/>
              <a:defRPr/>
            </a:lvl3pPr>
            <a:lvl4pPr marL="516800" indent="0">
              <a:buNone/>
              <a:defRPr/>
            </a:lvl4pPr>
            <a:lvl5pPr marL="601346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solidFill>
              <a:srgbClr val="039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67"/>
          <p:cNvGrpSpPr/>
          <p:nvPr userDrawn="1"/>
        </p:nvGrpSpPr>
        <p:grpSpPr>
          <a:xfrm>
            <a:off x="1225409" y="347638"/>
            <a:ext cx="713528" cy="380302"/>
            <a:chOff x="609606" y="528528"/>
            <a:chExt cx="1444732" cy="763787"/>
          </a:xfrm>
          <a:solidFill>
            <a:schemeClr val="bg2"/>
          </a:solidFill>
        </p:grpSpPr>
        <p:sp>
          <p:nvSpPr>
            <p:cNvPr id="29" name="Rectangle 28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829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887"/>
            <a:ext cx="9148980" cy="51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solidFill>
              <a:srgbClr val="039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423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harlie2012\Desktop\34081_easylease 0% Financing AAG - Partner_B_v6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402947" y="201701"/>
            <a:ext cx="6749004" cy="4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887"/>
            <a:ext cx="9148980" cy="51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solidFill>
              <a:srgbClr val="039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887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97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786" y="302506"/>
            <a:ext cx="4005072" cy="628650"/>
          </a:xfrm>
          <a:prstGeom prst="rect">
            <a:avLst/>
          </a:prstGeom>
        </p:spPr>
        <p:txBody>
          <a:bodyPr vert="horz" lIns="61727" tIns="34294" rIns="61727" bIns="34294" rtlCol="0" anchor="t" anchorCtr="0">
            <a:noAutofit/>
          </a:bodyPr>
          <a:lstStyle>
            <a:lvl1pPr algn="l" defTabSz="68586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500" b="0" i="0" kern="1200" spc="-75" baseline="0" dirty="0" smtClean="0">
                <a:solidFill>
                  <a:srgbClr val="00A2BF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39" y="1200150"/>
            <a:ext cx="4005072" cy="33947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76294" indent="-171466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</a:lstStyle>
          <a:p>
            <a:pPr lvl="0"/>
            <a:r>
              <a:rPr lang="en-US" dirty="0" smtClean="0"/>
              <a:t>Body copy uses sentence capital letters only, size 16, left aligned</a:t>
            </a:r>
          </a:p>
          <a:p>
            <a:pPr lvl="1"/>
            <a:r>
              <a:rPr lang="en-US" dirty="0" smtClean="0"/>
              <a:t>Sub-bullets are size 14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200150"/>
            <a:ext cx="4005072" cy="33947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76294" indent="-171466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</a:lstStyle>
          <a:p>
            <a:pPr lvl="0"/>
            <a:r>
              <a:rPr lang="en-US" dirty="0" smtClean="0"/>
              <a:t>Body copy uses sentence capital letters only, size 16, left aligned</a:t>
            </a:r>
          </a:p>
          <a:p>
            <a:pPr lvl="1"/>
            <a:r>
              <a:rPr lang="en-US" dirty="0" smtClean="0"/>
              <a:t>Sub-bullets are size 14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22429" y="302506"/>
            <a:ext cx="4005072" cy="6309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500" b="0" i="0" kern="1200" spc="-75" baseline="0" dirty="0">
                <a:solidFill>
                  <a:srgbClr val="00A2BF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600575" y="609601"/>
            <a:ext cx="0" cy="398525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673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19514" y="75438"/>
            <a:ext cx="2668457" cy="86410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258399" y="75438"/>
            <a:ext cx="2599859" cy="86410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72202" y="75438"/>
            <a:ext cx="2634158" cy="86410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9514" y="1201574"/>
            <a:ext cx="2668457" cy="3336008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171450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03225" indent="-1905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569913" indent="-166688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461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0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1757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900">
                <a:solidFill>
                  <a:schemeClr val="tx2"/>
                </a:solidFill>
                <a:latin typeface="+mn-lt"/>
                <a:cs typeface="CiscoSans ExtraLight"/>
              </a:defRPr>
            </a:lvl5pPr>
            <a:lvl6pPr marL="692527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72202" y="1183948"/>
            <a:ext cx="2634158" cy="3336008"/>
          </a:xfrm>
          <a:prstGeom prst="rect">
            <a:avLst/>
          </a:prstGeom>
        </p:spPr>
        <p:txBody>
          <a:bodyPr>
            <a:noAutofit/>
          </a:bodyPr>
          <a:lstStyle>
            <a:lvl1pPr marL="171473" indent="-171473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360000" indent="-2160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573088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461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0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1757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900">
                <a:solidFill>
                  <a:schemeClr val="tx2"/>
                </a:solidFill>
                <a:latin typeface="+mn-lt"/>
                <a:cs typeface="CiscoSans ExtraLight"/>
              </a:defRPr>
            </a:lvl5pPr>
            <a:lvl6pPr marL="692527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258399" y="1201574"/>
            <a:ext cx="2599859" cy="3336008"/>
          </a:xfrm>
          <a:prstGeom prst="rect">
            <a:avLst/>
          </a:prstGeom>
        </p:spPr>
        <p:txBody>
          <a:bodyPr>
            <a:noAutofit/>
          </a:bodyPr>
          <a:lstStyle>
            <a:lvl1pPr marL="171473" indent="-171473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344488" indent="-176213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51435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687388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0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855663" indent="-1682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900">
                <a:solidFill>
                  <a:schemeClr val="tx2"/>
                </a:solidFill>
                <a:latin typeface="+mn-lt"/>
                <a:cs typeface="CiscoSans ExtraLight"/>
              </a:defRPr>
            </a:lvl5pPr>
            <a:lvl6pPr marL="692527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76575" y="609600"/>
            <a:ext cx="0" cy="398525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67425" y="609600"/>
            <a:ext cx="0" cy="398525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706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4841" y="940710"/>
            <a:ext cx="8168270" cy="2878673"/>
          </a:xfrm>
          <a:prstGeom prst="rect">
            <a:avLst/>
          </a:prstGeom>
        </p:spPr>
        <p:txBody>
          <a:bodyPr>
            <a:noAutofit/>
          </a:bodyPr>
          <a:lstStyle>
            <a:lvl1pPr marL="403225" indent="-403225" algn="l">
              <a:lnSpc>
                <a:spcPct val="90000"/>
              </a:lnSpc>
              <a:defRPr lang="en-US" sz="4800" dirty="0"/>
            </a:lvl1pPr>
          </a:lstStyle>
          <a:p>
            <a:r>
              <a:rPr lang="en-US" dirty="0" smtClean="0"/>
              <a:t>“Quote goes here.”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4013" y="4365139"/>
            <a:ext cx="7461250" cy="20774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 algn="l" defTabSz="603703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97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Quote Slide">
    <p:bg>
      <p:bgPr>
        <a:solidFill>
          <a:srgbClr val="039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8665598" y="4742895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4365139"/>
            <a:ext cx="7461250" cy="20774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 algn="l" defTabSz="603703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bg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92043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2015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54841" y="940710"/>
            <a:ext cx="8168270" cy="2878673"/>
          </a:xfrm>
          <a:prstGeom prst="rect">
            <a:avLst/>
          </a:prstGeom>
        </p:spPr>
        <p:txBody>
          <a:bodyPr>
            <a:noAutofit/>
          </a:bodyPr>
          <a:lstStyle>
            <a:lvl1pPr marL="403225" indent="-403225" algn="l">
              <a:lnSpc>
                <a:spcPct val="90000"/>
              </a:lnSpc>
              <a:defRPr sz="6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“Quote goes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53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940710"/>
            <a:ext cx="8301718" cy="2878673"/>
          </a:xfrm>
          <a:prstGeom prst="rect">
            <a:avLst/>
          </a:prstGeom>
        </p:spPr>
        <p:txBody>
          <a:bodyPr anchor="t" anchorCtr="1">
            <a:noAutofit/>
          </a:bodyPr>
          <a:lstStyle>
            <a:lvl1pPr algn="ctr">
              <a:lnSpc>
                <a:spcPct val="90000"/>
              </a:lnSpc>
              <a:defRPr lang="en-US" sz="23900" i="1" u="none" dirty="0"/>
            </a:lvl1pPr>
          </a:lstStyle>
          <a:p>
            <a:r>
              <a:rPr lang="en-US" dirty="0" smtClean="0"/>
              <a:t>70%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4365139"/>
            <a:ext cx="7461250" cy="20774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 algn="l" defTabSz="603703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8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45456" y="705551"/>
            <a:ext cx="8301718" cy="243651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lang="en-US" sz="4400" dirty="0"/>
            </a:lvl1pPr>
          </a:lstStyle>
          <a:p>
            <a:r>
              <a:rPr lang="en-US" dirty="0" smtClean="0"/>
              <a:t>Statement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25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atement">
    <p:bg>
      <p:bgPr>
        <a:solidFill>
          <a:srgbClr val="039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65598" y="4742895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45456" y="705551"/>
            <a:ext cx="8301718" cy="243651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4500" b="0" i="0" spc="0" baseline="0">
                <a:solidFill>
                  <a:srgbClr val="FFFFF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Statement Goes Here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92043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2015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840580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6489" y="3209545"/>
            <a:ext cx="4684867" cy="288131"/>
          </a:xfrm>
          <a:prstGeom prst="rect">
            <a:avLst/>
          </a:prstGeom>
        </p:spPr>
        <p:txBody>
          <a:bodyPr vert="horz" lIns="68589" tIns="34295" rIns="68589" bIns="34295" rtlCol="0">
            <a:noAutofit/>
          </a:bodyPr>
          <a:lstStyle>
            <a:lvl1pPr marL="0" indent="0" algn="l" defTabSz="685891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685891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589" tIns="34295" rIns="68589" bIns="34295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8799" y="2462022"/>
            <a:ext cx="4712557" cy="766763"/>
          </a:xfrm>
        </p:spPr>
        <p:txBody>
          <a:bodyPr vert="horz" lIns="61730" tIns="34295" rIns="61730" bIns="34295" rtlCol="0" anchor="b" anchorCtr="0">
            <a:noAutofit/>
          </a:bodyPr>
          <a:lstStyle>
            <a:lvl1pPr marL="0" indent="0" algn="l" defTabSz="685891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dirty="0"/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589" tIns="34295" rIns="68589" bIns="34295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6" y="1438275"/>
            <a:ext cx="2676525" cy="2166938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7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3765" y="1439056"/>
            <a:ext cx="4117446" cy="2265389"/>
          </a:xfrm>
        </p:spPr>
        <p:txBody>
          <a:bodyPr vert="horz" lIns="61730" tIns="34295" rIns="61730" bIns="34295" rtlCol="0" anchor="ctr" anchorCtr="0">
            <a:noAutofit/>
          </a:bodyPr>
          <a:lstStyle>
            <a:lvl1pPr marL="0" indent="0" algn="l" defTabSz="685891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400" dirty="0"/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654518"/>
            <a:ext cx="3895344" cy="38404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00575" y="609601"/>
            <a:ext cx="0" cy="398525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107504" y="4656753"/>
            <a:ext cx="8856984" cy="268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879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59557" y="302419"/>
            <a:ext cx="8631329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Table Title Goes Here</a:t>
            </a:r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2" hasCustomPrompt="1"/>
          </p:nvPr>
        </p:nvSpPr>
        <p:spPr>
          <a:xfrm>
            <a:off x="369888" y="1187450"/>
            <a:ext cx="8450262" cy="30432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Table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4365139"/>
            <a:ext cx="7461250" cy="20774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l" defTabSz="603703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19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5729" y="4365139"/>
            <a:ext cx="7461250" cy="20774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l" defTabSz="603703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59557" y="302419"/>
            <a:ext cx="8632053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Chart Title Goes Here</a:t>
            </a:r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369888" y="1187450"/>
            <a:ext cx="8450262" cy="30432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73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9557" y="302419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5355" y="1169322"/>
            <a:ext cx="4265612" cy="32209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4786108" y="1169322"/>
            <a:ext cx="4016375" cy="321945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56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8465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5355" y="1169322"/>
            <a:ext cx="4265612" cy="32209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787316" y="1169322"/>
            <a:ext cx="4015167" cy="322126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10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rgbClr val="039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668713" y="233363"/>
            <a:ext cx="3268136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1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233363"/>
            <a:ext cx="3287736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latin typeface="CiscoSans"/>
              <a:cs typeface="CiscoSan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latin typeface="CiscoSans"/>
              <a:cs typeface="CiscoSans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5" y="2271714"/>
            <a:ext cx="2523161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latin typeface="CiscoSans"/>
              <a:cs typeface="CiscoSans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2271714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271714"/>
            <a:ext cx="4025374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latin typeface="CiscoSans"/>
              <a:cs typeface="CiscoSans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271714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979833" y="1262745"/>
            <a:ext cx="1838730" cy="258161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latin typeface="CiscoSans"/>
              <a:cs typeface="CiscoSans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979833" y="3887222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latin typeface="CiscoSans"/>
              <a:cs typeface="CiscoSans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6979833" y="3887222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ltGray">
          <a:xfrm>
            <a:off x="8665598" y="4929028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ltGray">
          <a:xfrm>
            <a:off x="292043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2015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967066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bg>
      <p:bgPr>
        <a:solidFill>
          <a:srgbClr val="039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8329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9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89" tIns="34295" rIns="68589" bIns="34295" rtlCol="0" anchor="ctr" anchorCtr="0">
            <a:normAutofit/>
          </a:bodyPr>
          <a:lstStyle>
            <a:lvl1pPr marL="0" indent="0" algn="ctr" defTabSz="685891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8092" y="2571750"/>
            <a:ext cx="7009298" cy="1066446"/>
          </a:xfrm>
        </p:spPr>
        <p:txBody>
          <a:bodyPr anchor="t">
            <a:noAutofit/>
          </a:bodyPr>
          <a:lstStyle>
            <a:lvl1pPr marL="0" marR="0" indent="0" algn="l" defTabSz="685891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65598" y="4929028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6" name="Rectangle 4"/>
          <p:cNvSpPr>
            <a:spLocks noChangeArrowheads="1"/>
          </p:cNvSpPr>
          <p:nvPr userDrawn="1"/>
        </p:nvSpPr>
        <p:spPr bwMode="ltGray">
          <a:xfrm>
            <a:off x="292043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2015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92760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bg>
      <p:bgPr>
        <a:solidFill>
          <a:srgbClr val="039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992624" y="644652"/>
            <a:ext cx="3630168" cy="3771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644652"/>
            <a:ext cx="3630168" cy="3771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4870" y="546730"/>
            <a:ext cx="4349918" cy="813985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65598" y="4929028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6" name="Rectangle 4"/>
          <p:cNvSpPr>
            <a:spLocks noChangeArrowheads="1"/>
          </p:cNvSpPr>
          <p:nvPr userDrawn="1"/>
        </p:nvSpPr>
        <p:spPr bwMode="ltGray">
          <a:xfrm>
            <a:off x="292043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2015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965782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348" y="0"/>
            <a:ext cx="9144000" cy="51435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72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08" y="240631"/>
            <a:ext cx="8447031" cy="44083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24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586" tIns="34294" rIns="68586" bIns="34294" anchor="ctr"/>
          <a:lstStyle/>
          <a:p>
            <a:endParaRPr lang="en-US">
              <a:latin typeface="+mj-lt"/>
            </a:endParaRP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586" tIns="34294" rIns="68586" bIns="34294" anchor="ctr"/>
          <a:lstStyle/>
          <a:p>
            <a:endParaRPr lang="en-US">
              <a:latin typeface="+mj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5456" y="571574"/>
            <a:ext cx="8301718" cy="256994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000" dirty="0"/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5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_gradient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298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bg>
      <p:bgPr>
        <a:solidFill>
          <a:srgbClr val="039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"/>
          <p:cNvGrpSpPr>
            <a:grpSpLocks/>
          </p:cNvGrpSpPr>
          <p:nvPr/>
        </p:nvGrpSpPr>
        <p:grpSpPr bwMode="auto">
          <a:xfrm>
            <a:off x="3947935" y="4088804"/>
            <a:ext cx="1240920" cy="659747"/>
            <a:chOff x="384" y="331"/>
            <a:chExt cx="912" cy="485"/>
          </a:xfrm>
        </p:grpSpPr>
        <p:sp>
          <p:nvSpPr>
            <p:cNvPr id="51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6858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643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bg>
      <p:bgPr>
        <a:solidFill>
          <a:srgbClr val="039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626132" y="2300012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black">
          <a:xfrm>
            <a:off x="6286242" y="2851173"/>
            <a:ext cx="116616" cy="44182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6" name="Freeform 65"/>
          <p:cNvSpPr>
            <a:spLocks/>
          </p:cNvSpPr>
          <p:nvPr/>
        </p:nvSpPr>
        <p:spPr bwMode="black">
          <a:xfrm>
            <a:off x="6965595" y="284017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7" name="Freeform 66"/>
          <p:cNvSpPr>
            <a:spLocks/>
          </p:cNvSpPr>
          <p:nvPr/>
        </p:nvSpPr>
        <p:spPr bwMode="black">
          <a:xfrm>
            <a:off x="5798084" y="284017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black">
          <a:xfrm>
            <a:off x="7425276" y="284017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9" name="Freeform 68"/>
          <p:cNvSpPr>
            <a:spLocks/>
          </p:cNvSpPr>
          <p:nvPr/>
        </p:nvSpPr>
        <p:spPr bwMode="black">
          <a:xfrm>
            <a:off x="6553370" y="284017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0" name="Freeform 69"/>
          <p:cNvSpPr>
            <a:spLocks/>
          </p:cNvSpPr>
          <p:nvPr/>
        </p:nvSpPr>
        <p:spPr bwMode="black">
          <a:xfrm>
            <a:off x="5566208" y="222501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1" name="Freeform 70"/>
          <p:cNvSpPr>
            <a:spLocks/>
          </p:cNvSpPr>
          <p:nvPr/>
        </p:nvSpPr>
        <p:spPr bwMode="black">
          <a:xfrm>
            <a:off x="5874017" y="207275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2" name="Freeform 71"/>
          <p:cNvSpPr>
            <a:spLocks/>
          </p:cNvSpPr>
          <p:nvPr/>
        </p:nvSpPr>
        <p:spPr bwMode="black">
          <a:xfrm>
            <a:off x="6176407" y="186339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3" name="Freeform 72"/>
          <p:cNvSpPr>
            <a:spLocks/>
          </p:cNvSpPr>
          <p:nvPr/>
        </p:nvSpPr>
        <p:spPr bwMode="black">
          <a:xfrm>
            <a:off x="6484216" y="207275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4" name="Freeform 73"/>
          <p:cNvSpPr>
            <a:spLocks/>
          </p:cNvSpPr>
          <p:nvPr/>
        </p:nvSpPr>
        <p:spPr bwMode="black">
          <a:xfrm>
            <a:off x="6785247" y="222501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5" name="Freeform 74"/>
          <p:cNvSpPr>
            <a:spLocks/>
          </p:cNvSpPr>
          <p:nvPr/>
        </p:nvSpPr>
        <p:spPr bwMode="black">
          <a:xfrm>
            <a:off x="7093059" y="207275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6" name="Freeform 75"/>
          <p:cNvSpPr>
            <a:spLocks/>
          </p:cNvSpPr>
          <p:nvPr/>
        </p:nvSpPr>
        <p:spPr bwMode="black">
          <a:xfrm>
            <a:off x="7400871" y="186339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black">
          <a:xfrm>
            <a:off x="7703255" y="207275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8" name="Freeform 77"/>
          <p:cNvSpPr>
            <a:spLocks/>
          </p:cNvSpPr>
          <p:nvPr/>
        </p:nvSpPr>
        <p:spPr bwMode="black">
          <a:xfrm>
            <a:off x="8011067" y="222501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4768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gue">
    <p:bg>
      <p:bgPr>
        <a:solidFill>
          <a:srgbClr val="039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5456" y="562609"/>
            <a:ext cx="8301718" cy="256994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5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65598" y="4742895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92043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2015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78103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117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498" y="1200150"/>
            <a:ext cx="8659976" cy="3394075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smtClean="0"/>
              <a:t>This slide will allow you to add one of the following:</a:t>
            </a:r>
            <a:br>
              <a:rPr lang="en-GB" dirty="0" smtClean="0"/>
            </a:br>
            <a:r>
              <a:rPr lang="en-GB" dirty="0" smtClean="0"/>
              <a:t>Table, Charts, Smart Art, Pictures, Clip Art and Media</a:t>
            </a:r>
            <a:br>
              <a:rPr lang="en-GB" dirty="0" smtClean="0"/>
            </a:br>
            <a:r>
              <a:rPr lang="en-GB" dirty="0" smtClean="0"/>
              <a:t>Click icon to add content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21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5456" y="1249964"/>
            <a:ext cx="8582751" cy="3266034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23838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8000" indent="-2159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713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2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675" indent="-1682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05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5457" y="1249964"/>
            <a:ext cx="4169632" cy="3266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200" indent="-2159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65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80010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55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0994" y="1249964"/>
            <a:ext cx="4169632" cy="3266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200" indent="-2159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65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80010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55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34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5457" y="1249964"/>
            <a:ext cx="4169632" cy="3266034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171450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200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r>
              <a:rPr lang="en-US" dirty="0" smtClean="0"/>
              <a:t>This is an example of a bullet slide that uses more content than the standard bullet slide will allow</a:t>
            </a:r>
          </a:p>
          <a:p>
            <a:pPr lvl="2"/>
            <a:r>
              <a:rPr lang="en-US" dirty="0" smtClean="0"/>
              <a:t>This is where all the second level information is</a:t>
            </a:r>
            <a:br>
              <a:rPr lang="en-US" dirty="0" smtClean="0"/>
            </a:br>
            <a:r>
              <a:rPr lang="en-US" dirty="0" smtClean="0"/>
              <a:t>placed if you choose to have an outline</a:t>
            </a:r>
          </a:p>
          <a:p>
            <a:pPr lvl="2"/>
            <a:r>
              <a:rPr lang="en-US" dirty="0" smtClean="0"/>
              <a:t>Here is another bullet point</a:t>
            </a:r>
          </a:p>
          <a:p>
            <a:r>
              <a:rPr lang="en-US" dirty="0" smtClean="0"/>
              <a:t>First level bullets are 14 point and</a:t>
            </a:r>
            <a:br>
              <a:rPr lang="en-US" dirty="0" smtClean="0"/>
            </a:br>
            <a:r>
              <a:rPr lang="en-US" dirty="0" smtClean="0"/>
              <a:t>use an actual bullet point</a:t>
            </a:r>
          </a:p>
          <a:p>
            <a:pPr lvl="2"/>
            <a:r>
              <a:rPr lang="en-US" dirty="0" smtClean="0"/>
              <a:t>Second level bullets are 12 points in size</a:t>
            </a:r>
          </a:p>
          <a:p>
            <a:pPr lvl="2"/>
            <a:r>
              <a:rPr lang="en-US" dirty="0" smtClean="0"/>
              <a:t>It’s important to keep consistency </a:t>
            </a:r>
          </a:p>
          <a:p>
            <a:r>
              <a:rPr lang="en-US" dirty="0" smtClean="0"/>
              <a:t>If you are using this type of slide in your presentation, you are probably creating</a:t>
            </a:r>
            <a:br>
              <a:rPr lang="en-US" dirty="0" smtClean="0"/>
            </a:br>
            <a:r>
              <a:rPr lang="en-US" dirty="0" smtClean="0"/>
              <a:t>a document that should be printed and</a:t>
            </a:r>
            <a:br>
              <a:rPr lang="en-US" dirty="0" smtClean="0"/>
            </a:br>
            <a:r>
              <a:rPr lang="en-US" dirty="0" smtClean="0"/>
              <a:t>passed out to your audience</a:t>
            </a:r>
          </a:p>
          <a:p>
            <a:endParaRPr lang="en-US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640994" y="1249964"/>
            <a:ext cx="4169632" cy="3266034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171450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200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r>
              <a:rPr lang="en-US" dirty="0" smtClean="0"/>
              <a:t>This is an example of a bullet slide that uses more content than the standard bullet slide will allow</a:t>
            </a:r>
          </a:p>
          <a:p>
            <a:pPr lvl="2"/>
            <a:r>
              <a:rPr lang="en-US" dirty="0" smtClean="0"/>
              <a:t>This is where all the second level information is</a:t>
            </a:r>
            <a:br>
              <a:rPr lang="en-US" dirty="0" smtClean="0"/>
            </a:br>
            <a:r>
              <a:rPr lang="en-US" dirty="0" smtClean="0"/>
              <a:t>placed if you choose to have an outline</a:t>
            </a:r>
          </a:p>
          <a:p>
            <a:pPr lvl="2"/>
            <a:r>
              <a:rPr lang="en-US" dirty="0" smtClean="0"/>
              <a:t>Here is another bullet point</a:t>
            </a:r>
          </a:p>
          <a:p>
            <a:r>
              <a:rPr lang="en-US" dirty="0" smtClean="0"/>
              <a:t>First level bullets are 14 point and</a:t>
            </a:r>
            <a:br>
              <a:rPr lang="en-US" dirty="0" smtClean="0"/>
            </a:br>
            <a:r>
              <a:rPr lang="en-US" dirty="0" smtClean="0"/>
              <a:t>use an actual bullet point</a:t>
            </a:r>
          </a:p>
          <a:p>
            <a:pPr lvl="2"/>
            <a:r>
              <a:rPr lang="en-US" dirty="0" smtClean="0"/>
              <a:t>Second level bullets are 12 points in size</a:t>
            </a:r>
          </a:p>
          <a:p>
            <a:pPr lvl="2"/>
            <a:r>
              <a:rPr lang="en-US" dirty="0" smtClean="0"/>
              <a:t>It’s important to keep consistency </a:t>
            </a:r>
          </a:p>
          <a:p>
            <a:r>
              <a:rPr lang="en-US" dirty="0" smtClean="0"/>
              <a:t>If you are using this type of slide in your presentation, you are probably creating</a:t>
            </a:r>
            <a:br>
              <a:rPr lang="en-US" dirty="0" smtClean="0"/>
            </a:br>
            <a:r>
              <a:rPr lang="en-US" dirty="0" smtClean="0"/>
              <a:t>a document that should be printed and</a:t>
            </a:r>
            <a:br>
              <a:rPr lang="en-US" dirty="0" smtClean="0"/>
            </a:br>
            <a:r>
              <a:rPr lang="en-US" dirty="0" smtClean="0"/>
              <a:t>passed out to your audience</a:t>
            </a:r>
          </a:p>
        </p:txBody>
      </p:sp>
    </p:spTree>
    <p:extLst>
      <p:ext uri="{BB962C8B-B14F-4D97-AF65-F5344CB8AC3E}">
        <p14:creationId xmlns:p14="http://schemas.microsoft.com/office/powerpoint/2010/main" val="336577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143102" y="1229803"/>
            <a:ext cx="3623212" cy="330635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310763"/>
            <a:ext cx="3236976" cy="1830001"/>
          </a:xfrm>
          <a:prstGeom prst="rect">
            <a:avLst/>
          </a:prstGeom>
        </p:spPr>
        <p:txBody>
          <a:bodyPr>
            <a:noAutofit/>
          </a:bodyPr>
          <a:lstStyle>
            <a:lvl1pPr marL="85733" indent="-85733" algn="l" defTabSz="685862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dirty="0" smtClean="0">
                <a:gradFill>
                  <a:gsLst>
                    <a:gs pos="0">
                      <a:srgbClr val="272749"/>
                    </a:gs>
                    <a:gs pos="27000">
                      <a:srgbClr val="272749"/>
                    </a:gs>
                    <a:gs pos="100000">
                      <a:srgbClr val="B8E1D0"/>
                    </a:gs>
                    <a:gs pos="83000">
                      <a:srgbClr val="39BBB9"/>
                    </a:gs>
                  </a:gsLst>
                  <a:lin ang="3600000" scaled="0"/>
                </a:gradFill>
                <a:latin typeface="+mn-lt"/>
                <a:ea typeface="+mn-ea"/>
                <a:cs typeface="CiscoSans ExtraLight"/>
              </a:defRPr>
            </a:lvl1pPr>
            <a:lvl2pPr marL="85733" indent="-85733" algn="l" defTabSz="685862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33" indent="-85733" algn="l" defTabSz="685862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33" indent="-85733" algn="l" defTabSz="685862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33" indent="-85733" algn="l" defTabSz="685862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pull quote.”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299797" y="3552444"/>
            <a:ext cx="3326071" cy="2537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59741" y="302419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Pull Quote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5457" y="1249964"/>
            <a:ext cx="4169632" cy="3266034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171450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5613" indent="-1905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r>
              <a:rPr lang="en-US" dirty="0" smtClean="0"/>
              <a:t>This is an example of a bullet</a:t>
            </a:r>
            <a:br>
              <a:rPr lang="en-US" dirty="0" smtClean="0"/>
            </a:br>
            <a:r>
              <a:rPr lang="en-US" dirty="0" smtClean="0"/>
              <a:t>slide with a pull quote</a:t>
            </a:r>
          </a:p>
          <a:p>
            <a:pPr lvl="1"/>
            <a:r>
              <a:rPr lang="en-US" dirty="0" smtClean="0"/>
              <a:t>This is where all the second level </a:t>
            </a:r>
            <a:br>
              <a:rPr lang="en-US" dirty="0" smtClean="0"/>
            </a:br>
            <a:r>
              <a:rPr lang="en-US" dirty="0" smtClean="0"/>
              <a:t>information goes</a:t>
            </a:r>
          </a:p>
          <a:p>
            <a:pPr lvl="1"/>
            <a:r>
              <a:rPr lang="en-US" dirty="0" smtClean="0"/>
              <a:t>This is another bullet point</a:t>
            </a:r>
          </a:p>
          <a:p>
            <a:r>
              <a:rPr lang="en-US" dirty="0" smtClean="0"/>
              <a:t>First level bullets are 16 points</a:t>
            </a:r>
            <a:br>
              <a:rPr lang="en-US" dirty="0" smtClean="0"/>
            </a:br>
            <a:r>
              <a:rPr lang="en-US" dirty="0" smtClean="0"/>
              <a:t>and use a bullet point</a:t>
            </a:r>
          </a:p>
          <a:p>
            <a:pPr lvl="1"/>
            <a:r>
              <a:rPr lang="en-US" dirty="0" smtClean="0"/>
              <a:t>Second level bullets are 14 points in size</a:t>
            </a:r>
          </a:p>
          <a:p>
            <a:pPr lvl="1"/>
            <a:r>
              <a:rPr lang="en-US" dirty="0" smtClean="0"/>
              <a:t>It’s important to keep consistency </a:t>
            </a:r>
          </a:p>
        </p:txBody>
      </p:sp>
    </p:spTree>
    <p:extLst>
      <p:ext uri="{BB962C8B-B14F-4D97-AF65-F5344CB8AC3E}">
        <p14:creationId xmlns:p14="http://schemas.microsoft.com/office/powerpoint/2010/main" val="1179996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260619" y="341158"/>
            <a:ext cx="8659368" cy="7315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8662392" y="4742895"/>
            <a:ext cx="218977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chemeClr val="bg1">
                    <a:lumMod val="50000"/>
                  </a:schemeClr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chemeClr val="bg1">
                  <a:lumMod val="50000"/>
                </a:schemeClr>
              </a:solidFill>
              <a:latin typeface="+mn-l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292043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iscoSans Thin"/>
              </a:rPr>
              <a:t>© 2015  Cisco and/or its affiliates. All rights reserved.</a:t>
            </a:r>
            <a:endParaRPr lang="en-US" sz="600" b="0" i="0" dirty="0">
              <a:solidFill>
                <a:schemeClr val="bg1">
                  <a:lumMod val="50000"/>
                </a:schemeClr>
              </a:solidFill>
              <a:latin typeface="+mn-lt"/>
              <a:cs typeface="CiscoSans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solidFill>
              <a:srgbClr val="039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4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5" r:id="rId2"/>
    <p:sldLayoutId id="2147483686" r:id="rId3"/>
    <p:sldLayoutId id="2147483687" r:id="rId4"/>
    <p:sldLayoutId id="2147483689" r:id="rId5"/>
    <p:sldLayoutId id="2147483691" r:id="rId6"/>
    <p:sldLayoutId id="2147483692" r:id="rId7"/>
    <p:sldLayoutId id="2147483693" r:id="rId8"/>
    <p:sldLayoutId id="2147483694" r:id="rId9"/>
    <p:sldLayoutId id="2147483742" r:id="rId10"/>
    <p:sldLayoutId id="2147483743" r:id="rId11"/>
    <p:sldLayoutId id="2147483695" r:id="rId12"/>
    <p:sldLayoutId id="2147483697" r:id="rId13"/>
    <p:sldLayoutId id="2147483698" r:id="rId14"/>
    <p:sldLayoutId id="2147483700" r:id="rId15"/>
    <p:sldLayoutId id="2147483701" r:id="rId16"/>
    <p:sldLayoutId id="2147483704" r:id="rId17"/>
    <p:sldLayoutId id="2147483706" r:id="rId18"/>
    <p:sldLayoutId id="2147483708" r:id="rId19"/>
    <p:sldLayoutId id="2147483709" r:id="rId20"/>
    <p:sldLayoutId id="2147483710" r:id="rId21"/>
    <p:sldLayoutId id="2147483712" r:id="rId22"/>
    <p:sldLayoutId id="2147483714" r:id="rId23"/>
    <p:sldLayoutId id="2147483716" r:id="rId24"/>
    <p:sldLayoutId id="2147483719" r:id="rId25"/>
    <p:sldLayoutId id="2147483721" r:id="rId26"/>
    <p:sldLayoutId id="2147483722" r:id="rId27"/>
    <p:sldLayoutId id="2147483723" r:id="rId28"/>
    <p:sldLayoutId id="2147483724" r:id="rId29"/>
    <p:sldLayoutId id="2147483731" r:id="rId30"/>
    <p:sldLayoutId id="2147483732" r:id="rId31"/>
    <p:sldLayoutId id="2147483733" r:id="rId32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685891" rtl="0" eaLnBrk="1" latinLnBrk="0" hangingPunct="1">
        <a:lnSpc>
          <a:spcPct val="80000"/>
        </a:lnSpc>
        <a:spcBef>
          <a:spcPct val="0"/>
        </a:spcBef>
        <a:buNone/>
        <a:defRPr lang="en-US" sz="2500" b="0" kern="1200" spc="0" baseline="0" dirty="0">
          <a:solidFill>
            <a:srgbClr val="00A2BF"/>
          </a:solidFill>
          <a:latin typeface="+mj-lt"/>
          <a:ea typeface="+mj-ea"/>
          <a:cs typeface="CiscoSans"/>
        </a:defRPr>
      </a:lvl1pPr>
    </p:titleStyle>
    <p:bodyStyle>
      <a:lvl1pPr marL="171473" indent="-171473" algn="l" defTabSz="685891" rtl="0" eaLnBrk="1" latinLnBrk="0" hangingPunct="1">
        <a:lnSpc>
          <a:spcPct val="95000"/>
        </a:lnSpc>
        <a:spcBef>
          <a:spcPts val="108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1500" kern="1200" dirty="0" smtClean="0">
          <a:solidFill>
            <a:schemeClr val="tx1"/>
          </a:solidFill>
          <a:latin typeface="+mn-lt"/>
          <a:ea typeface="+mn-ea"/>
          <a:cs typeface="CiscoSans"/>
        </a:defRPr>
      </a:lvl1pPr>
      <a:lvl2pPr marL="360000" indent="-216000" algn="l" defTabSz="685891" rtl="0" eaLnBrk="1" latinLnBrk="0" hangingPunct="1">
        <a:lnSpc>
          <a:spcPct val="95000"/>
        </a:lnSpc>
        <a:spcBef>
          <a:spcPts val="600"/>
        </a:spcBef>
        <a:buClr>
          <a:schemeClr val="tx2"/>
        </a:buClr>
        <a:buFont typeface="Arial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CiscoSans"/>
        </a:defRPr>
      </a:lvl2pPr>
      <a:lvl3pPr marL="432000" indent="-171450" algn="l" defTabSz="685891" rtl="0" eaLnBrk="1" latinLnBrk="0" hangingPunct="1">
        <a:lnSpc>
          <a:spcPct val="95000"/>
        </a:lnSpc>
        <a:spcBef>
          <a:spcPts val="630"/>
        </a:spcBef>
        <a:buFont typeface="Arial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CiscoSans"/>
        </a:defRPr>
      </a:lvl3pPr>
      <a:lvl4pPr marL="504000" indent="-171450" algn="l" defTabSz="685891" rtl="0" eaLnBrk="1" latinLnBrk="0" hangingPunct="1">
        <a:lnSpc>
          <a:spcPct val="95000"/>
        </a:lnSpc>
        <a:spcBef>
          <a:spcPts val="630"/>
        </a:spcBef>
        <a:buFont typeface="Arial"/>
        <a:buChar char="•"/>
        <a:defRPr lang="en-US" sz="1100" kern="1200" dirty="0" smtClean="0">
          <a:solidFill>
            <a:schemeClr val="tx1"/>
          </a:solidFill>
          <a:latin typeface="+mn-lt"/>
          <a:ea typeface="+mn-ea"/>
          <a:cs typeface="CiscoSans"/>
        </a:defRPr>
      </a:lvl4pPr>
      <a:lvl5pPr marL="576000" indent="-171450" algn="l" defTabSz="685891" rtl="0" eaLnBrk="1" latinLnBrk="0" hangingPunct="1">
        <a:lnSpc>
          <a:spcPct val="95000"/>
        </a:lnSpc>
        <a:spcBef>
          <a:spcPts val="630"/>
        </a:spcBef>
        <a:buFont typeface="Arial"/>
        <a:buChar char="•"/>
        <a:defRPr lang="en-US" sz="1100" kern="1200" dirty="0">
          <a:solidFill>
            <a:schemeClr val="tx1"/>
          </a:solidFill>
          <a:latin typeface="+mn-lt"/>
          <a:ea typeface="+mn-ea"/>
          <a:cs typeface="CiscoSans"/>
        </a:defRPr>
      </a:lvl5pPr>
      <a:lvl6pPr marL="864000" indent="-171473" algn="l" defTabSz="685891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6000" indent="-171450" algn="l" defTabSz="685891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620" indent="0" algn="l" defTabSz="685891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isco_easylease_enquiries_South_Africa@external.cisco.com" TargetMode="External"/><Relationship Id="rId2" Type="http://schemas.openxmlformats.org/officeDocument/2006/relationships/hyperlink" Target="http://www.ciscocapital.com/za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51506" y="3438015"/>
            <a:ext cx="8352942" cy="64473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51506" y="4271525"/>
            <a:ext cx="8112126" cy="28813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06" y="4494215"/>
            <a:ext cx="8112650" cy="288131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1506" y="4751915"/>
            <a:ext cx="8112650" cy="288131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1506" y="3954848"/>
            <a:ext cx="4063019" cy="29900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528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Getting started is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30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Getting started is </a:t>
            </a:r>
            <a:r>
              <a:rPr lang="en-GB" dirty="0" smtClean="0">
                <a:latin typeface="CiscoSans" panose="020B0503020201020303" pitchFamily="34" charset="0"/>
              </a:rPr>
              <a:t>easy</a:t>
            </a:r>
            <a:endParaRPr lang="en-GB" dirty="0">
              <a:latin typeface="CiscoSans" panose="020B05030202010203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5576" y="1419623"/>
            <a:ext cx="5832896" cy="1178464"/>
            <a:chOff x="541983" y="1272434"/>
            <a:chExt cx="6480720" cy="1352077"/>
          </a:xfrm>
        </p:grpSpPr>
        <p:sp>
          <p:nvSpPr>
            <p:cNvPr id="16" name="Rounded Rectangle 15"/>
            <p:cNvSpPr/>
            <p:nvPr/>
          </p:nvSpPr>
          <p:spPr>
            <a:xfrm>
              <a:off x="541983" y="1272434"/>
              <a:ext cx="6480720" cy="1352077"/>
            </a:xfrm>
            <a:prstGeom prst="roundRect">
              <a:avLst>
                <a:gd name="adj" fmla="val 50000"/>
              </a:avLst>
            </a:prstGeom>
            <a:solidFill>
              <a:srgbClr val="0397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1332000" rtlCol="0" anchor="ctr"/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</a:pP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Learn more about </a:t>
              </a:r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easy</a:t>
              </a: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lease </a:t>
              </a:r>
              <a:r>
                <a:rPr lang="en-GB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GB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ownload </a:t>
              </a: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overview </a:t>
              </a: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here</a:t>
              </a: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4239" y="1418794"/>
              <a:ext cx="632625" cy="105935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GB" sz="5400" b="1" dirty="0" smtClean="0">
                  <a:solidFill>
                    <a:srgbClr val="025C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5400" b="1" dirty="0">
                <a:solidFill>
                  <a:srgbClr val="025C8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5576" y="2890656"/>
            <a:ext cx="5832896" cy="1178464"/>
            <a:chOff x="541983" y="2731841"/>
            <a:chExt cx="6480720" cy="1352077"/>
          </a:xfrm>
        </p:grpSpPr>
        <p:sp>
          <p:nvSpPr>
            <p:cNvPr id="20" name="Rounded Rectangle 19"/>
            <p:cNvSpPr/>
            <p:nvPr/>
          </p:nvSpPr>
          <p:spPr>
            <a:xfrm>
              <a:off x="541983" y="2731841"/>
              <a:ext cx="6480720" cy="1352077"/>
            </a:xfrm>
            <a:prstGeom prst="roundRect">
              <a:avLst>
                <a:gd name="adj" fmla="val 50000"/>
              </a:avLst>
            </a:prstGeom>
            <a:solidFill>
              <a:srgbClr val="0397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72000" rtlCol="0" anchor="ctr"/>
            <a:lstStyle/>
            <a:p>
              <a:r>
                <a:rPr lang="en-GB" dirty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Contact </a:t>
              </a:r>
              <a:r>
                <a:rPr lang="en-GB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partner or </a:t>
              </a:r>
              <a:r>
                <a:rPr lang="en-GB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easy</a:t>
              </a:r>
              <a:r>
                <a:rPr lang="en-GB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lease representative to </a:t>
              </a:r>
              <a:r>
                <a:rPr lang="en-GB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discuss how your business </a:t>
              </a:r>
              <a:r>
                <a:rPr lang="en-GB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 benefit </a:t>
              </a:r>
              <a:r>
                <a:rPr lang="en-GB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 </a:t>
              </a:r>
              <a:r>
                <a:rPr lang="en-GB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easy</a:t>
              </a:r>
              <a:r>
                <a:rPr lang="en-GB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lease financing</a:t>
              </a:r>
              <a:endParaRPr lang="en-GB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0916" y="2878201"/>
              <a:ext cx="632625" cy="105935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GB" sz="5400" b="1" dirty="0">
                  <a:solidFill>
                    <a:srgbClr val="025C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507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565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Contents</a:t>
            </a:r>
            <a:endParaRPr lang="en-GB" dirty="0"/>
          </a:p>
        </p:txBody>
      </p:sp>
      <p:grpSp>
        <p:nvGrpSpPr>
          <p:cNvPr id="52" name="Group 51"/>
          <p:cNvGrpSpPr/>
          <p:nvPr/>
        </p:nvGrpSpPr>
        <p:grpSpPr>
          <a:xfrm>
            <a:off x="395288" y="3648864"/>
            <a:ext cx="6480720" cy="867103"/>
            <a:chOff x="243637" y="3648864"/>
            <a:chExt cx="6480720" cy="867103"/>
          </a:xfrm>
        </p:grpSpPr>
        <p:sp>
          <p:nvSpPr>
            <p:cNvPr id="41" name="Rounded Rectangle 40"/>
            <p:cNvSpPr/>
            <p:nvPr/>
          </p:nvSpPr>
          <p:spPr>
            <a:xfrm>
              <a:off x="243637" y="3648864"/>
              <a:ext cx="6480720" cy="86710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2000" rtlCol="0" anchor="ctr"/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</a:pPr>
              <a:r>
                <a:rPr lang="en-GB" sz="1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Q&amp;A</a:t>
              </a:r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2074" y="3648864"/>
              <a:ext cx="867102" cy="867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3563888" y="2906430"/>
            <a:ext cx="6480720" cy="867103"/>
            <a:chOff x="3563888" y="2906430"/>
            <a:chExt cx="6480720" cy="867103"/>
          </a:xfrm>
        </p:grpSpPr>
        <p:sp>
          <p:nvSpPr>
            <p:cNvPr id="30" name="Rounded Rectangle 29"/>
            <p:cNvSpPr/>
            <p:nvPr/>
          </p:nvSpPr>
          <p:spPr>
            <a:xfrm>
              <a:off x="3563888" y="2906430"/>
              <a:ext cx="6480720" cy="867103"/>
            </a:xfrm>
            <a:prstGeom prst="roundRect">
              <a:avLst>
                <a:gd name="adj" fmla="val 50000"/>
              </a:avLst>
            </a:prstGeom>
            <a:solidFill>
              <a:srgbClr val="0397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2000" rtlCol="0" anchor="ctr"/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</a:pPr>
              <a:r>
                <a:rPr lang="en-GB" sz="1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to get started</a:t>
              </a:r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03042" y="2994916"/>
              <a:ext cx="690130" cy="690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1043608" y="1868549"/>
            <a:ext cx="6480720" cy="1098920"/>
            <a:chOff x="1043608" y="1868549"/>
            <a:chExt cx="6480720" cy="1098920"/>
          </a:xfrm>
        </p:grpSpPr>
        <p:sp>
          <p:nvSpPr>
            <p:cNvPr id="25" name="Rounded Rectangle 24"/>
            <p:cNvSpPr/>
            <p:nvPr/>
          </p:nvSpPr>
          <p:spPr>
            <a:xfrm>
              <a:off x="1043608" y="1868549"/>
              <a:ext cx="6480720" cy="1098920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72000" rIns="0" rtlCol="0" anchor="ctr"/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</a:pPr>
              <a:r>
                <a:rPr lang="en-GB" sz="1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Give your business a boost with </a:t>
              </a:r>
              <a:r>
                <a:rPr lang="en-GB" sz="17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easy</a:t>
              </a:r>
              <a:r>
                <a:rPr lang="en-GB" sz="17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lease</a:t>
              </a:r>
              <a:r>
                <a:rPr lang="en-GB" sz="1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7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financing</a:t>
              </a:r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9176" y="1916384"/>
              <a:ext cx="1003250" cy="100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203848" y="1001044"/>
            <a:ext cx="6480720" cy="867103"/>
            <a:chOff x="3203848" y="1001044"/>
            <a:chExt cx="6480720" cy="867103"/>
          </a:xfrm>
        </p:grpSpPr>
        <p:sp>
          <p:nvSpPr>
            <p:cNvPr id="18" name="Rounded Rectangle 17"/>
            <p:cNvSpPr/>
            <p:nvPr/>
          </p:nvSpPr>
          <p:spPr>
            <a:xfrm>
              <a:off x="3203848" y="1001044"/>
              <a:ext cx="6480720" cy="867103"/>
            </a:xfrm>
            <a:prstGeom prst="roundRect">
              <a:avLst>
                <a:gd name="adj" fmla="val 50000"/>
              </a:avLst>
            </a:prstGeom>
            <a:solidFill>
              <a:srgbClr val="0397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2000" rtlCol="0" anchor="ctr"/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chemeClr val="tx2"/>
                </a:buClr>
                <a:buSzPct val="100000"/>
                <a:buFont typeface="Wingdings" pitchFamily="2" charset="2"/>
                <a:buNone/>
              </a:pPr>
              <a:r>
                <a:rPr lang="en-GB" sz="17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Use </a:t>
              </a:r>
              <a:r>
                <a:rPr lang="en-GB" sz="1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power of financing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00542" y="1060212"/>
              <a:ext cx="731216" cy="748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6099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 the power of financing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24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Financing can help your business</a:t>
            </a:r>
            <a:endParaRPr lang="en-GB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661970" y="1200984"/>
            <a:ext cx="3816000" cy="905351"/>
            <a:chOff x="579438" y="1200984"/>
            <a:chExt cx="3816000" cy="90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AutoShape 3"/>
            <p:cNvSpPr>
              <a:spLocks noChangeArrowheads="1"/>
            </p:cNvSpPr>
            <p:nvPr/>
          </p:nvSpPr>
          <p:spPr bwMode="auto">
            <a:xfrm>
              <a:off x="579438" y="1200984"/>
              <a:ext cx="3816000" cy="905351"/>
            </a:xfrm>
            <a:prstGeom prst="roundRect">
              <a:avLst>
                <a:gd name="adj" fmla="val 50000"/>
              </a:avLst>
            </a:prstGeom>
            <a:solidFill>
              <a:srgbClr val="0397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tIns="36000" rIns="396000" bIns="36000" anchor="ctr" anchorCtr="0"/>
            <a:lstStyle/>
            <a:p>
              <a:pPr algn="r" defTabSz="814388" eaLnBrk="0" hangingPunct="0">
                <a:lnSpc>
                  <a:spcPct val="90000"/>
                </a:lnSpc>
              </a:pP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Conserve</a:t>
              </a:r>
              <a:b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capital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5832" y="1288137"/>
              <a:ext cx="731044" cy="7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61970" y="2440803"/>
            <a:ext cx="3816000" cy="905351"/>
            <a:chOff x="579438" y="2440803"/>
            <a:chExt cx="3816000" cy="90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579438" y="2440803"/>
              <a:ext cx="3816000" cy="90535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tIns="36000" rIns="396000" bIns="36000" anchor="ctr" anchorCtr="0"/>
            <a:lstStyle/>
            <a:p>
              <a:pPr algn="r" defTabSz="814388">
                <a:lnSpc>
                  <a:spcPct val="85000"/>
                </a:lnSpc>
                <a:spcBef>
                  <a:spcPct val="30000"/>
                </a:spcBef>
              </a:pP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Preserve 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credit</a:t>
              </a: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5832" y="2527956"/>
              <a:ext cx="731044" cy="7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61970" y="3681655"/>
            <a:ext cx="3816000" cy="905351"/>
            <a:chOff x="579438" y="3681655"/>
            <a:chExt cx="3816000" cy="90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AutoShape 5"/>
            <p:cNvSpPr>
              <a:spLocks noChangeArrowheads="1"/>
            </p:cNvSpPr>
            <p:nvPr/>
          </p:nvSpPr>
          <p:spPr bwMode="auto">
            <a:xfrm>
              <a:off x="579438" y="3681655"/>
              <a:ext cx="3816000" cy="905351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tIns="36000" rIns="396000" bIns="36000" anchor="ctr" anchorCtr="0"/>
            <a:lstStyle/>
            <a:p>
              <a:pPr algn="r" defTabSz="814388" eaLnBrk="0" hangingPunct="0">
                <a:lnSpc>
                  <a:spcPct val="90000"/>
                </a:lnSpc>
              </a:pP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 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cash flow</a:t>
              </a: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5832" y="3787727"/>
              <a:ext cx="731044" cy="7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663275" y="1200984"/>
            <a:ext cx="3816000" cy="905351"/>
            <a:chOff x="4580743" y="1200984"/>
            <a:chExt cx="3816000" cy="90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>
              <a:off x="4580743" y="1200984"/>
              <a:ext cx="3816000" cy="905351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36000" rIns="1152000" bIns="36000" anchor="ctr" anchorCtr="0"/>
            <a:lstStyle/>
            <a:p>
              <a:pPr defTabSz="814388" eaLnBrk="0" hangingPunct="0">
                <a:lnSpc>
                  <a:spcPct val="90000"/>
                </a:lnSpc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solution, </a:t>
              </a: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payment</a:t>
              </a: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4328" y="1288137"/>
              <a:ext cx="731044" cy="7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663275" y="2440803"/>
            <a:ext cx="3816000" cy="905351"/>
            <a:chOff x="4580743" y="2440803"/>
            <a:chExt cx="3816000" cy="90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AutoShape 2"/>
            <p:cNvSpPr>
              <a:spLocks noChangeArrowheads="1"/>
            </p:cNvSpPr>
            <p:nvPr/>
          </p:nvSpPr>
          <p:spPr bwMode="auto">
            <a:xfrm>
              <a:off x="4580743" y="2440803"/>
              <a:ext cx="3816000" cy="90535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36000" rIns="1152000" bIns="36000" anchor="ctr" anchorCtr="0"/>
            <a:lstStyle/>
            <a:p>
              <a:pPr defTabSz="814388" eaLnBrk="0" hangingPunct="0">
                <a:lnSpc>
                  <a:spcPct val="90000"/>
                </a:lnSpc>
              </a:pPr>
              <a:r>
                <a:rPr lang="en-US" altLang="zh-TW" dirty="0" smtClean="0">
                  <a:solidFill>
                    <a:schemeClr val="bg1"/>
                  </a:solidFill>
                  <a:latin typeface="Arial" panose="020B0604020202020204" pitchFamily="34" charset="0"/>
                  <a:ea typeface="新細明體" pitchFamily="18" charset="-120"/>
                  <a:cs typeface="Arial" panose="020B0604020202020204" pitchFamily="34" charset="0"/>
                </a:rPr>
                <a:t>Avoid </a:t>
              </a:r>
              <a:br>
                <a:rPr lang="en-US" altLang="zh-TW" dirty="0" smtClean="0">
                  <a:solidFill>
                    <a:schemeClr val="bg1"/>
                  </a:solidFill>
                  <a:latin typeface="Arial" panose="020B0604020202020204" pitchFamily="34" charset="0"/>
                  <a:ea typeface="新細明體" pitchFamily="18" charset="-120"/>
                  <a:cs typeface="Arial" panose="020B0604020202020204" pitchFamily="34" charset="0"/>
                </a:rPr>
              </a:br>
              <a:r>
                <a:rPr lang="en-US" altLang="zh-TW" dirty="0" smtClean="0">
                  <a:solidFill>
                    <a:schemeClr val="bg1"/>
                  </a:solidFill>
                  <a:latin typeface="Arial" panose="020B0604020202020204" pitchFamily="34" charset="0"/>
                  <a:ea typeface="新細明體" pitchFamily="18" charset="-120"/>
                  <a:cs typeface="Arial" panose="020B0604020202020204" pitchFamily="34" charset="0"/>
                </a:rPr>
                <a:t>technology</a:t>
              </a:r>
              <a:br>
                <a:rPr lang="en-US" altLang="zh-TW" dirty="0" smtClean="0">
                  <a:solidFill>
                    <a:schemeClr val="bg1"/>
                  </a:solidFill>
                  <a:latin typeface="Arial" panose="020B0604020202020204" pitchFamily="34" charset="0"/>
                  <a:ea typeface="新細明體" pitchFamily="18" charset="-120"/>
                  <a:cs typeface="Arial" panose="020B0604020202020204" pitchFamily="34" charset="0"/>
                </a:rPr>
              </a:br>
              <a:r>
                <a:rPr lang="en-US" altLang="zh-TW" dirty="0" smtClean="0">
                  <a:solidFill>
                    <a:schemeClr val="bg1"/>
                  </a:solidFill>
                  <a:latin typeface="Arial" panose="020B0604020202020204" pitchFamily="34" charset="0"/>
                  <a:ea typeface="新細明體" pitchFamily="18" charset="-120"/>
                  <a:cs typeface="Arial" panose="020B0604020202020204" pitchFamily="34" charset="0"/>
                </a:rPr>
                <a:t>obsolescence</a:t>
              </a:r>
              <a:endPara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4328" y="2527956"/>
              <a:ext cx="731044" cy="7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663275" y="3681655"/>
            <a:ext cx="3816000" cy="905351"/>
            <a:chOff x="4580743" y="3681655"/>
            <a:chExt cx="3816000" cy="9053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AutoShape 9"/>
            <p:cNvSpPr>
              <a:spLocks noChangeArrowheads="1"/>
            </p:cNvSpPr>
            <p:nvPr/>
          </p:nvSpPr>
          <p:spPr bwMode="auto">
            <a:xfrm>
              <a:off x="4580743" y="3681655"/>
              <a:ext cx="3816000" cy="905351"/>
            </a:xfrm>
            <a:prstGeom prst="roundRect">
              <a:avLst>
                <a:gd name="adj" fmla="val 50000"/>
              </a:avLst>
            </a:prstGeom>
            <a:solidFill>
              <a:srgbClr val="0397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36000" rIns="1152000" bIns="36000" anchor="ctr" anchorCtr="0"/>
            <a:lstStyle/>
            <a:p>
              <a:pPr defTabSz="814388" eaLnBrk="0" fontAlgn="auto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defRPr/>
              </a:pPr>
              <a:r>
                <a:rPr lang="en-US" altLang="zh-TW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 your equipment lifecycle</a:t>
              </a:r>
              <a:endParaRPr lang="zh-CN" alt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4328" y="3787727"/>
              <a:ext cx="731044" cy="7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353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Boost your business with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lease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financing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03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45456" y="1203598"/>
            <a:ext cx="8582751" cy="504056"/>
          </a:xfrm>
        </p:spPr>
        <p:txBody>
          <a:bodyPr/>
          <a:lstStyle/>
          <a:p>
            <a:pPr marL="57150" indent="0">
              <a:buNone/>
            </a:pPr>
            <a:r>
              <a:rPr lang="en-GB" sz="1800" smtClean="0">
                <a:latin typeface="Arial" panose="020B0604020202020204" pitchFamily="34" charset="0"/>
                <a:cs typeface="Arial" panose="020B0604020202020204" pitchFamily="34" charset="0"/>
              </a:rPr>
              <a:t>With low rate financing* for Cisco technology can help you…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Getting the right technology for your business</a:t>
            </a:r>
            <a:br>
              <a:rPr lang="en-GB"/>
            </a:br>
            <a:r>
              <a:rPr lang="en-GB"/>
              <a:t>has just gotten easier…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9674" y="4342333"/>
            <a:ext cx="8088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975"/>
            <a:r>
              <a:rPr lang="en-GB" sz="1100" i="1" dirty="0">
                <a:solidFill>
                  <a:srgbClr val="025C84"/>
                </a:solidFill>
              </a:rPr>
              <a:t>*Financing provided by third party Finance Partner and not Cisco Capital South Africa </a:t>
            </a:r>
          </a:p>
          <a:p>
            <a:pPr indent="-180975"/>
            <a:r>
              <a:rPr lang="en-GB" sz="1100" i="1" dirty="0">
                <a:solidFill>
                  <a:srgbClr val="025C84"/>
                </a:solidFill>
              </a:rPr>
              <a:t>*Terms and conditions apply and subject to Credit approval by third party Finance Partner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353264" y="1770219"/>
            <a:ext cx="6435243" cy="757990"/>
            <a:chOff x="1353264" y="1538768"/>
            <a:chExt cx="6435243" cy="757990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1353264" y="1538768"/>
              <a:ext cx="6435243" cy="757990"/>
            </a:xfrm>
            <a:prstGeom prst="roundRect">
              <a:avLst>
                <a:gd name="adj" fmla="val 50000"/>
              </a:avLst>
            </a:prstGeom>
            <a:solidFill>
              <a:srgbClr val="0397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92000" tIns="36000" rIns="396000" bIns="36000" anchor="ctr" anchorCtr="0"/>
            <a:lstStyle/>
            <a:p>
              <a:pPr marL="285750" indent="-285750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Accelerate technology adoption</a:t>
              </a:r>
            </a:p>
          </p:txBody>
        </p:sp>
        <p:pic>
          <p:nvPicPr>
            <p:cNvPr id="1027" name="Picture 3" descr="C:\Users\Charlie2012\Desktop\cisco_cap_lozeng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624868"/>
              <a:ext cx="1663552" cy="58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353264" y="2596004"/>
            <a:ext cx="6435243" cy="757990"/>
            <a:chOff x="1353264" y="2432348"/>
            <a:chExt cx="6435243" cy="757990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1353264" y="2432348"/>
              <a:ext cx="6435243" cy="75799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92000" tIns="36000" rIns="396000" bIns="36000" anchor="ctr" anchorCtr="0"/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Lower overall costs and </a:t>
              </a: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reduce 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cash </a:t>
              </a: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flow 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pressures</a:t>
              </a:r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03648" y="2518464"/>
              <a:ext cx="1663552" cy="585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1353264" y="3421789"/>
            <a:ext cx="6435243" cy="757990"/>
            <a:chOff x="1353264" y="3325928"/>
            <a:chExt cx="6435243" cy="757990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1353264" y="3325928"/>
              <a:ext cx="6435243" cy="757990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92000" tIns="36000" rIns="396000" bIns="36000" anchor="ctr" anchorCtr="0"/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Have the flexibility to align your</a:t>
              </a:r>
              <a:b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technology with business planning</a:t>
              </a: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03648" y="3412044"/>
              <a:ext cx="1663552" cy="585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8840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Why choose </a:t>
            </a:r>
            <a:r>
              <a:rPr lang="en-GB" b="1" smtClean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lease financing?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2755" y="1123017"/>
            <a:ext cx="6269486" cy="2997200"/>
          </a:xfrm>
          <a:prstGeom prst="rect">
            <a:avLst/>
          </a:prstGeom>
        </p:spPr>
        <p:txBody>
          <a:bodyPr/>
          <a:lstStyle/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A complete financing solution for your Cisco technology including hardware, software and services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Simple, fast application and approval processes through a dedicated </a:t>
            </a:r>
            <a:r>
              <a:rPr lang="en-GB" sz="20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easy</a:t>
            </a:r>
            <a:r>
              <a:rPr lang="en-GB" sz="20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lease</a:t>
            </a:r>
            <a:r>
              <a:rPr lang="en-GB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 customer team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Flexibility to choose either 12 months at 0% interest or 36 months at 6% interest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Financing provided by </a:t>
            </a:r>
            <a:r>
              <a:rPr lang="en-GB" sz="2000" strike="sngStrike" dirty="0" smtClean="0">
                <a:solidFill>
                  <a:schemeClr val="tx2"/>
                </a:solidFill>
                <a:cs typeface="Arial" panose="020B0604020202020204" pitchFamily="34" charset="0"/>
              </a:rPr>
              <a:t>a</a:t>
            </a:r>
            <a:r>
              <a:rPr lang="en-GB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 finance partner in South Africa</a:t>
            </a:r>
          </a:p>
        </p:txBody>
      </p:sp>
    </p:spTree>
    <p:extLst>
      <p:ext uri="{BB962C8B-B14F-4D97-AF65-F5344CB8AC3E}">
        <p14:creationId xmlns:p14="http://schemas.microsoft.com/office/powerpoint/2010/main" val="3203874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>
                <a:latin typeface="CiscoSans" panose="020B0503020201020303" pitchFamily="34" charset="0"/>
              </a:rPr>
              <a:t>easy</a:t>
            </a:r>
            <a:r>
              <a:rPr lang="en-US" dirty="0" err="1" smtClean="0"/>
              <a:t>lease</a:t>
            </a:r>
            <a:r>
              <a:rPr lang="en-US" dirty="0" smtClean="0"/>
              <a:t> Low Rate Financing?</a:t>
            </a:r>
            <a:endParaRPr lang="en-GB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859433"/>
              </p:ext>
            </p:extLst>
          </p:nvPr>
        </p:nvGraphicFramePr>
        <p:xfrm>
          <a:off x="395288" y="880867"/>
          <a:ext cx="8386762" cy="3566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19097"/>
                <a:gridCol w="6567665"/>
              </a:tblGrid>
              <a:tr h="14193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Lease agreement duration 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The</a:t>
                      </a:r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 choice of either:</a:t>
                      </a:r>
                      <a:endParaRPr lang="en-GB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12 months</a:t>
                      </a:r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 at 0% Financing</a:t>
                      </a:r>
                      <a:endParaRPr lang="en-GB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36 months at 6% Financing (lease rate factor* is R30.27 per R1,000)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193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Minimum solution size 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R120,000 </a:t>
                      </a: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239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Maximum solution size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R3,000,000 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415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Minimum spend on Cisco equipment 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This must equal 70% of the total purchase price (including hardware, software and services). Hardware must </a:t>
                      </a:r>
                      <a:r>
                        <a:rPr lang="en-GB" sz="1200" smtClean="0">
                          <a:solidFill>
                            <a:schemeClr val="tx2"/>
                          </a:solidFill>
                        </a:rPr>
                        <a:t>equal 80</a:t>
                      </a: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% of amount your customer spends on Cisco products</a:t>
                      </a: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3045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Offer end date 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Your partner must process</a:t>
                      </a:r>
                      <a:r>
                        <a:rPr lang="en-GB" sz="1200" baseline="0" dirty="0" smtClean="0">
                          <a:solidFill>
                            <a:schemeClr val="tx2"/>
                          </a:solidFill>
                        </a:rPr>
                        <a:t> your order</a:t>
                      </a: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 before close of business on </a:t>
                      </a:r>
                      <a:r>
                        <a:rPr lang="en-GB" sz="1200" smtClean="0">
                          <a:solidFill>
                            <a:schemeClr val="tx2"/>
                          </a:solidFill>
                        </a:rPr>
                        <a:t>31July 2016</a:t>
                      </a:r>
                      <a:endParaRPr lang="en-GB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3045">
                <a:tc rowSpan="4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Terms and conditions 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Customer can choose to purchase equipment at end of lease term for a minimal fee; Local terms and conditions apply</a:t>
                      </a: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6354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Only available in South Africa</a:t>
                      </a: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2390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7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0" algn="l" defTabSz="6858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Financing subject to finance partner final credit approval</a:t>
                      </a: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1938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Subject to execution of finance partner’s local lease documentation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39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8461" y="4515966"/>
            <a:ext cx="8602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>
                <a:solidFill>
                  <a:srgbClr val="025C84"/>
                </a:solidFill>
              </a:rPr>
              <a:t>*Lease rate factor is the payment calculation, so for each R1,000 you pay R30.27 per month rental</a:t>
            </a:r>
            <a:endParaRPr lang="en-GB" sz="1100" i="1" dirty="0">
              <a:solidFill>
                <a:srgbClr val="02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4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to calculate </a:t>
            </a:r>
            <a:r>
              <a:rPr lang="en-GB" dirty="0" err="1" smtClean="0">
                <a:latin typeface="CiscoSans" panose="020B0503020201020303" pitchFamily="34" charset="0"/>
              </a:rPr>
              <a:t>easy</a:t>
            </a:r>
            <a:r>
              <a:rPr lang="en-GB" dirty="0" err="1" smtClean="0"/>
              <a:t>lease</a:t>
            </a:r>
            <a:r>
              <a:rPr lang="en-GB" dirty="0" smtClean="0"/>
              <a:t> monthly payments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400989" y="1104695"/>
            <a:ext cx="3467155" cy="864096"/>
            <a:chOff x="381257" y="1635646"/>
            <a:chExt cx="4623039" cy="864096"/>
          </a:xfrm>
        </p:grpSpPr>
        <p:sp>
          <p:nvSpPr>
            <p:cNvPr id="5" name="Rounded Rectangle 4"/>
            <p:cNvSpPr/>
            <p:nvPr/>
          </p:nvSpPr>
          <p:spPr>
            <a:xfrm>
              <a:off x="381257" y="1635646"/>
              <a:ext cx="3614803" cy="864096"/>
            </a:xfrm>
            <a:prstGeom prst="roundRect">
              <a:avLst>
                <a:gd name="adj" fmla="val 50000"/>
              </a:avLst>
            </a:prstGeom>
            <a:solidFill>
              <a:srgbClr val="0397D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612000" rtlCol="0" anchor="ctr"/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 example:</a:t>
              </a:r>
            </a:p>
            <a:p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Total 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cost of solution</a:t>
              </a:r>
              <a:endParaRPr lang="en-GB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987824" y="1635646"/>
              <a:ext cx="2016472" cy="864096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R200,000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95535" y="2256823"/>
            <a:ext cx="2663383" cy="86409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12000" rtlCol="0" anchor="ctr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Lease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term: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 months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34374" y="2256823"/>
            <a:ext cx="1905578" cy="864096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0% interest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5534" y="3300947"/>
            <a:ext cx="2663381" cy="86409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12000" rtlCol="0" anchor="ctr"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Cost/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12 months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67743" y="3300947"/>
            <a:ext cx="1864436" cy="864096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R16,667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932039" y="2256823"/>
            <a:ext cx="2663383" cy="86409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12000" rtlCol="0" anchor="ctr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Lease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term: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36 months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770878" y="2256823"/>
            <a:ext cx="1905578" cy="864096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6% interest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32038" y="3300947"/>
            <a:ext cx="2663381" cy="86409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12000" rtlCol="0" anchor="ctr"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Calculation: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Cost/ R1,000 x R30.27*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04247" y="3300947"/>
            <a:ext cx="1864436" cy="864096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R6,054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461" y="4515966"/>
            <a:ext cx="8602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>
                <a:solidFill>
                  <a:srgbClr val="025C84"/>
                </a:solidFill>
              </a:rPr>
              <a:t>*Lease rate factor is the payment calculation, so for each R1,000 you pay R32.27 per month rental</a:t>
            </a:r>
            <a:endParaRPr lang="en-GB" sz="1100" i="1" dirty="0">
              <a:solidFill>
                <a:srgbClr val="025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65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x9_Cool_Template_Version_0.15Jan14">
  <a:themeElements>
    <a:clrScheme name="Cisco Cool Palette Theme">
      <a:dk1>
        <a:srgbClr val="000000"/>
      </a:dk1>
      <a:lt1>
        <a:srgbClr val="FFFFFF"/>
      </a:lt1>
      <a:dk2>
        <a:srgbClr val="272848"/>
      </a:dk2>
      <a:lt2>
        <a:srgbClr val="FFFFFF"/>
      </a:lt2>
      <a:accent1>
        <a:srgbClr val="272A48"/>
      </a:accent1>
      <a:accent2>
        <a:srgbClr val="52526D"/>
      </a:accent2>
      <a:accent3>
        <a:srgbClr val="FFFFFF"/>
      </a:accent3>
      <a:accent4>
        <a:srgbClr val="D3D3DA"/>
      </a:accent4>
      <a:accent5>
        <a:srgbClr val="33828D"/>
      </a:accent5>
      <a:accent6>
        <a:srgbClr val="3CBBB9"/>
      </a:accent6>
      <a:hlink>
        <a:srgbClr val="3CBBB9"/>
      </a:hlink>
      <a:folHlink>
        <a:srgbClr val="33828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Cisco_capital_V1_WHITE.7</Template>
  <TotalTime>1939</TotalTime>
  <Words>568</Words>
  <Application>Microsoft Office PowerPoint</Application>
  <PresentationFormat>On-screen Show (16:9)</PresentationFormat>
  <Paragraphs>80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16x9_Cool_Template_Version_0.15Jan14</vt:lpstr>
      <vt:lpstr>PowerPoint Presentation</vt:lpstr>
      <vt:lpstr>Contents</vt:lpstr>
      <vt:lpstr>Use the power of financing</vt:lpstr>
      <vt:lpstr>Financing can help your business</vt:lpstr>
      <vt:lpstr>Boost your business with easylease financing</vt:lpstr>
      <vt:lpstr>Getting the right technology for your business has just gotten easier…</vt:lpstr>
      <vt:lpstr>Why choose easylease financing?</vt:lpstr>
      <vt:lpstr>What is easylease Low Rate Financing?</vt:lpstr>
      <vt:lpstr>How to calculate easylease monthly payments</vt:lpstr>
      <vt:lpstr>Getting started is easy</vt:lpstr>
      <vt:lpstr>Getting started is easy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Charlie2012</dc:creator>
  <cp:lastModifiedBy>Alpa Panchal (alpmehta)</cp:lastModifiedBy>
  <cp:revision>137</cp:revision>
  <cp:lastPrinted>2014-05-13T13:56:35Z</cp:lastPrinted>
  <dcterms:created xsi:type="dcterms:W3CDTF">2013-10-16T08:50:50Z</dcterms:created>
  <dcterms:modified xsi:type="dcterms:W3CDTF">2015-05-29T13:03:54Z</dcterms:modified>
</cp:coreProperties>
</file>